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320" r:id="rId2"/>
    <p:sldId id="331" r:id="rId3"/>
    <p:sldId id="333" r:id="rId4"/>
    <p:sldId id="262" r:id="rId5"/>
    <p:sldId id="323" r:id="rId6"/>
    <p:sldId id="272" r:id="rId7"/>
    <p:sldId id="322" r:id="rId8"/>
    <p:sldId id="258" r:id="rId9"/>
    <p:sldId id="265" r:id="rId10"/>
    <p:sldId id="261" r:id="rId11"/>
    <p:sldId id="266" r:id="rId12"/>
    <p:sldId id="259" r:id="rId13"/>
    <p:sldId id="260" r:id="rId14"/>
    <p:sldId id="257" r:id="rId15"/>
    <p:sldId id="268" r:id="rId16"/>
    <p:sldId id="275" r:id="rId17"/>
    <p:sldId id="274" r:id="rId18"/>
    <p:sldId id="269" r:id="rId19"/>
    <p:sldId id="270" r:id="rId20"/>
    <p:sldId id="271" r:id="rId21"/>
    <p:sldId id="263" r:id="rId22"/>
    <p:sldId id="264" r:id="rId23"/>
    <p:sldId id="276" r:id="rId24"/>
    <p:sldId id="324" r:id="rId25"/>
    <p:sldId id="325" r:id="rId26"/>
    <p:sldId id="326" r:id="rId27"/>
    <p:sldId id="277" r:id="rId28"/>
    <p:sldId id="32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328" r:id="rId38"/>
    <p:sldId id="329" r:id="rId39"/>
    <p:sldId id="330" r:id="rId40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8571" autoAdjust="0"/>
  </p:normalViewPr>
  <p:slideViewPr>
    <p:cSldViewPr>
      <p:cViewPr varScale="1">
        <p:scale>
          <a:sx n="75" d="100"/>
          <a:sy n="75" d="100"/>
        </p:scale>
        <p:origin x="2034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7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7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4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2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3946-C509-1B8C-6527-7C4FE440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F8D19-138A-89F1-9CB9-FBDD702EC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E3FDE-F05C-173C-7F35-ABA80966B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B956-8AF4-0CD1-CBA4-B30E7996D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6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B44C-FBC7-A1A0-FBC6-35021CB90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9AD190-4FE1-64E7-B427-DB8E18727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B88872F-2B8E-9CA2-CFFB-91DC9240D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F160D7-6075-49A7-FA4B-AD2390F4D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1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3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4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каждого элемента структуры вызываем метод </a:t>
            </a:r>
            <a:r>
              <a:rPr lang="en-US" dirty="0"/>
              <a:t>Accept</a:t>
            </a:r>
            <a:r>
              <a:rPr lang="ru-RU" dirty="0"/>
              <a:t>, в который передаём объект «Посетитель».</a:t>
            </a:r>
          </a:p>
          <a:p>
            <a:r>
              <a:rPr lang="ru-RU" dirty="0"/>
              <a:t>Конкретный элемент вызовет у Посетителя метод </a:t>
            </a:r>
            <a:r>
              <a:rPr lang="en-US" dirty="0"/>
              <a:t>Visit</a:t>
            </a:r>
            <a:r>
              <a:rPr lang="ru-RU" dirty="0"/>
              <a:t>, соответствующий типу элемента, со ссылкой на самого себя.</a:t>
            </a:r>
          </a:p>
          <a:p>
            <a:r>
              <a:rPr lang="ru-RU" dirty="0"/>
              <a:t>Посетитель выполнит действия, специфичные для конкретного элемента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9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0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посетитель хранит контекст посещения текущего объекта (отступ и ссылку на поток).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9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ACAF-C06F-B394-4D91-75386ACB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B0783-B946-BAA5-3243-A3E851DD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A18F-70B4-D420-9682-BDF38001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1DFF-DEED-27CC-A306-BAB91FCA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7A4D-2EA2-CEAA-0DFA-CA89FAFE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6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3BD5-7549-0842-DABE-9C336D5C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0E037-F766-A98C-399E-571E5ECD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720B-0055-629E-6053-544CA2D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8258-54F6-6EE2-AABB-8BF0BB33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C967-FC08-2511-36EE-E4731537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7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694F7-A55D-07D9-B72A-B09B02B08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52942-D2CF-F385-FF7D-9EEEBD4E9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113C-4436-8C7E-C021-DE55CF8F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0A78-C44C-2A64-B232-E6999015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20EF-760A-36A4-62DF-A3396BD7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8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6E46-2BE5-BCBE-FD1C-57D34DC3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AD57-8AA5-DD4B-19EC-08B81149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A336-542B-E671-E844-78324CEA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78C8-DE91-DBA5-2F04-889F3F42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645B-E3F2-0EC6-D030-7B6CCE04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A9C4-B630-DB00-8AF3-FD727B30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A120F-A252-F8C6-A58D-C17B447E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DA7A-7C03-0285-594E-630AF5DA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E132-EC00-27A0-900C-63D75A3C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21E6-5797-3664-B06E-3CAA8DB4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79F-B928-B987-2EA0-83F8764E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E537-3DA8-2C2D-C9F6-995550D26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411D-3CD8-9CCB-63F0-D712D9C93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4866-8BD2-055D-5AD4-BD35A202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FEC7B-F273-CDA7-CF43-D1F5EBEB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CB42D-3D86-760B-03AB-37D56A30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41DF-90D6-D18D-1125-D31EAC65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BC8B-37AF-A103-1DFA-F78BC838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0EAD-1788-BBFD-4E30-85D1A7A2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D45A9-47F2-F66B-CB15-9AEE040A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1455-206A-D474-B03A-06E8942C9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71807-D994-EB57-D247-27ECD8E5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4E04B-E365-974D-2F4B-56496214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4F03F-FAE6-9759-A506-F7E16012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22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0E20-9DBB-5D67-85B4-7AB33E0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95971-08C0-052A-4B38-73CF422B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15D07-3462-7D2B-F54D-D30958DC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FD01E-B68F-63FF-7E58-6750829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3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46326-D394-9F40-EC47-D9521AD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BE66E-5D5F-9372-CC00-9AAB0B70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BE9BF-06BF-DBF4-2C54-A26C9C3D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A2B9-77F1-52D7-59BB-D88A650B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C8-CE5D-EE82-129E-1477C4AD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293DB-F08B-7747-6B68-78F15B67D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9FBC2-F13C-72EF-6820-6FF811C9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86FA-C427-8E50-AA4A-909AC092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E03DB-9F41-5DDA-1029-85EA266F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FD9A-C419-8E30-E1C1-531669BC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F6504-4C82-1A2D-0771-D52F2ED19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08C84-DF80-C878-B287-8D7ECEAC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7A6A-8DEE-2388-CA7D-34C1F918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A092-14CF-E283-FE3C-5C9B8178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ECCE1-B960-7FC6-3D45-A36DB04B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99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3E545-32D8-418E-87CC-4B0A73EF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93B3-6FD2-06CE-B085-EC1E3AEB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04A-8179-2612-BF2C-5AB920E26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071C-27A8-14A7-2748-ECED25FA4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7C5A-F124-2FB4-1E2B-D9209EF1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«Посетитель»</a:t>
            </a:r>
            <a:b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(</a:t>
            </a: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Visitor)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создаёт объект класса </a:t>
            </a:r>
            <a:r>
              <a:rPr lang="en-US" b="1" dirty="0" err="1"/>
              <a:t>ConcreteVisitor</a:t>
            </a:r>
            <a:r>
              <a:rPr lang="ru-RU" dirty="0"/>
              <a:t>, и обходит каждый элемент структуры</a:t>
            </a:r>
          </a:p>
          <a:p>
            <a:pPr lvl="1"/>
            <a:r>
              <a:rPr lang="ru-RU" dirty="0"/>
              <a:t>У каждого объекта вызывает метод </a:t>
            </a:r>
            <a:r>
              <a:rPr lang="en-US" b="1" dirty="0"/>
              <a:t>Accept</a:t>
            </a:r>
            <a:r>
              <a:rPr lang="ru-RU" dirty="0"/>
              <a:t>, куда передаёт посетителя</a:t>
            </a:r>
          </a:p>
          <a:p>
            <a:r>
              <a:rPr lang="ru-RU" dirty="0"/>
              <a:t>Посещаемый элемент вызывает операцию </a:t>
            </a:r>
            <a:r>
              <a:rPr lang="en-US" b="1" dirty="0"/>
              <a:t>Visit</a:t>
            </a:r>
            <a:r>
              <a:rPr lang="en-US" dirty="0"/>
              <a:t> </a:t>
            </a:r>
            <a:r>
              <a:rPr lang="ru-RU" dirty="0"/>
              <a:t>посетителя, соответствующую своему классу, и передает себя в качестве аргумента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70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929867"/>
            <a:ext cx="10311534" cy="45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структуре присутствуют объекты многих классов с различными интерфейсами</a:t>
            </a:r>
            <a:endParaRPr lang="en-US" dirty="0"/>
          </a:p>
          <a:p>
            <a:pPr lvl="1"/>
            <a:r>
              <a:rPr lang="ru-RU" dirty="0"/>
              <a:t>Над ними нужно выполнять операции, зависящие от конкретных классов</a:t>
            </a:r>
          </a:p>
          <a:p>
            <a:pPr>
              <a:lnSpc>
                <a:spcPct val="90000"/>
              </a:lnSpc>
            </a:pPr>
            <a:r>
              <a:rPr lang="ru-RU" dirty="0"/>
              <a:t>Над объектами структуры надо выполнять разнообразные, не связанные между собой операции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Не хочется «засорять» классы такими операциями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Посетитель объединяет родственные операции, помещая их в отдельный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1121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Классы, устанавливающие структуру объектов, изменяются редко, но новые операции над этой структурой добавляются часто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изменении классов, представленных в структуре, нужно переопределить интерфейсы всех посетителей, а это может вызвать затруднения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Поэтому если классы меняются достаточно часто, лучше определить операции прямо в них</a:t>
            </a:r>
          </a:p>
        </p:txBody>
      </p:sp>
    </p:spTree>
    <p:extLst>
      <p:ext uri="{BB962C8B-B14F-4D97-AF65-F5344CB8AC3E}">
        <p14:creationId xmlns:p14="http://schemas.microsoft.com/office/powerpoint/2010/main" val="241696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Применяем паттерн «Посетитель»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4" y="1728192"/>
            <a:ext cx="10632692" cy="51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8200" y="1556792"/>
            <a:ext cx="9704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rectangle)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circle)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group)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v)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Абстрактная фигура и ее посетитель</a:t>
            </a:r>
          </a:p>
        </p:txBody>
      </p:sp>
    </p:spTree>
    <p:extLst>
      <p:ext uri="{BB962C8B-B14F-4D97-AF65-F5344CB8AC3E}">
        <p14:creationId xmlns:p14="http://schemas.microsoft.com/office/powerpoint/2010/main" val="195772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523459"/>
            <a:ext cx="7562056" cy="469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Прямоугольник</a:t>
            </a:r>
          </a:p>
        </p:txBody>
      </p:sp>
    </p:spTree>
    <p:extLst>
      <p:ext uri="{BB962C8B-B14F-4D97-AF65-F5344CB8AC3E}">
        <p14:creationId xmlns:p14="http://schemas.microsoft.com/office/powerpoint/2010/main" val="25216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916832"/>
            <a:ext cx="79220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override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</a:p>
        </p:txBody>
      </p:sp>
    </p:spTree>
    <p:extLst>
      <p:ext uri="{BB962C8B-B14F-4D97-AF65-F5344CB8AC3E}">
        <p14:creationId xmlns:p14="http://schemas.microsoft.com/office/powerpoint/2010/main" val="9119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620282"/>
            <a:ext cx="8676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Группа фигур</a:t>
            </a:r>
          </a:p>
        </p:txBody>
      </p:sp>
    </p:spTree>
    <p:extLst>
      <p:ext uri="{BB962C8B-B14F-4D97-AF65-F5344CB8AC3E}">
        <p14:creationId xmlns:p14="http://schemas.microsoft.com/office/powerpoint/2010/main" val="37626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352" y="1"/>
            <a:ext cx="11928647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R"(&lt;rectangle width="{}" height="{}"/&gt;)"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R"(&lt;circle radius="{}"/&gt;)"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"&lt;group&gt;"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"&lt;/group&gt;"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2C86B84C-947E-834F-E340-4191791665FB}"/>
              </a:ext>
            </a:extLst>
          </p:cNvPr>
          <p:cNvSpPr/>
          <p:nvPr/>
        </p:nvSpPr>
        <p:spPr>
          <a:xfrm>
            <a:off x="4439816" y="332656"/>
            <a:ext cx="4464496" cy="864096"/>
          </a:xfrm>
          <a:prstGeom prst="borderCallout1">
            <a:avLst>
              <a:gd name="adj1" fmla="val 43736"/>
              <a:gd name="adj2" fmla="val -2996"/>
              <a:gd name="adj3" fmla="val 50771"/>
              <a:gd name="adj4" fmla="val -3261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Контекст для работы посетителя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2C0429B-7892-4042-B3D4-76FF2B6A1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8350F4-B994-3A1D-FD6A-33248550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A0BF-A1F9-6146-CAEC-30743E92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проектирования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«Посетитель»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0"/>
            <a:ext cx="11737304" cy="657365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.Accept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(visitor);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shape :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shape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Accept(visitor);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&gt;(31));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16));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group1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15));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(group1);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&gt;(42), group,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&gt;(30, 20)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6040" y="2060849"/>
            <a:ext cx="5616624" cy="25853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&lt;circle radius="42"/&gt;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&lt;circle radius="31"/&gt;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&lt;rectangle width="15" height="16"/&gt;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&lt;rectangle width="15" height="15"/&gt;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&lt;rectangle width="30" height="20"/&gt;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Упрощается добавление новых операций</a:t>
            </a:r>
          </a:p>
          <a:p>
            <a:pPr lvl="1"/>
            <a:r>
              <a:rPr lang="ru-RU" dirty="0"/>
              <a:t>Достаточно ввести нового посетителя</a:t>
            </a:r>
          </a:p>
          <a:p>
            <a:r>
              <a:rPr lang="ru-RU" dirty="0"/>
              <a:t>Объединение родственных операций</a:t>
            </a:r>
          </a:p>
          <a:p>
            <a:pPr lvl="1"/>
            <a:r>
              <a:rPr lang="ru-RU" dirty="0"/>
              <a:t>Несвязанные функции распределяются по отдельным подклассам класса </a:t>
            </a:r>
            <a:r>
              <a:rPr lang="en-US" dirty="0"/>
              <a:t>Visitor</a:t>
            </a:r>
          </a:p>
          <a:p>
            <a:r>
              <a:rPr lang="ru-RU" dirty="0"/>
              <a:t>Аккумулирование состояния</a:t>
            </a:r>
          </a:p>
          <a:p>
            <a:pPr lvl="1"/>
            <a:r>
              <a:rPr lang="ru-RU" dirty="0"/>
              <a:t>Результат посещения различных элементов может аккумулироваться посетителем</a:t>
            </a:r>
          </a:p>
          <a:p>
            <a:pPr lvl="1"/>
            <a:r>
              <a:rPr lang="ru-RU" dirty="0"/>
              <a:t>В случае использования виртуальных методов пришлось бы передавать доп. параметр с состоянием</a:t>
            </a:r>
          </a:p>
          <a:p>
            <a:r>
              <a:rPr lang="ru-RU" dirty="0"/>
              <a:t>Посещение различных иерархий классов</a:t>
            </a:r>
          </a:p>
          <a:p>
            <a:pPr lvl="1"/>
            <a:r>
              <a:rPr lang="ru-RU" dirty="0"/>
              <a:t>Посещаемые классы не обязательно должны иметь общего предка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4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Затрудняется добавление новых классов </a:t>
            </a:r>
            <a:r>
              <a:rPr lang="en-US" dirty="0" err="1"/>
              <a:t>ConcreteElement</a:t>
            </a:r>
            <a:endParaRPr lang="ru-RU" dirty="0"/>
          </a:p>
          <a:p>
            <a:pPr lvl="1"/>
            <a:r>
              <a:rPr lang="ru-RU" dirty="0"/>
              <a:t>При добавлении конкретного элемента нужно добавить операцию </a:t>
            </a:r>
            <a:r>
              <a:rPr lang="en-US" dirty="0"/>
              <a:t>Visit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всем существующим конкретным посетителям</a:t>
            </a:r>
          </a:p>
          <a:p>
            <a:pPr lvl="1"/>
            <a:r>
              <a:rPr lang="ru-RU" dirty="0"/>
              <a:t>Почему это плохо</a:t>
            </a:r>
            <a:r>
              <a:rPr lang="en-US" dirty="0"/>
              <a:t>?</a:t>
            </a:r>
          </a:p>
          <a:p>
            <a:r>
              <a:rPr lang="ru-RU" dirty="0"/>
              <a:t>Нарушение инкапсуляции</a:t>
            </a:r>
          </a:p>
          <a:p>
            <a:pPr lvl="1"/>
            <a:r>
              <a:rPr lang="ru-RU" dirty="0"/>
              <a:t>Посетитель может обращаться только к публичным методам элементов</a:t>
            </a:r>
          </a:p>
          <a:p>
            <a:pPr lvl="1"/>
            <a:r>
              <a:rPr lang="ru-RU" dirty="0"/>
              <a:t>Элементы должны предоставлять открытые операции, необходимые посетителям</a:t>
            </a:r>
          </a:p>
        </p:txBody>
      </p:sp>
    </p:spTree>
    <p:extLst>
      <p:ext uri="{BB962C8B-B14F-4D97-AF65-F5344CB8AC3E}">
        <p14:creationId xmlns:p14="http://schemas.microsoft.com/office/powerpoint/2010/main" val="11502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Without Dependenci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908720"/>
            <a:ext cx="7458751" cy="4248471"/>
          </a:xfrm>
          <a:prstGeom prst="rect">
            <a:avLst/>
          </a:prstGeom>
        </p:spPr>
      </p:pic>
      <p:pic>
        <p:nvPicPr>
          <p:cNvPr id="4" name="With Dependenci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657663"/>
            <a:ext cx="8856984" cy="5497975"/>
          </a:xfrm>
          <a:prstGeom prst="rect">
            <a:avLst/>
          </a:prstGeom>
        </p:spPr>
      </p:pic>
      <p:pic>
        <p:nvPicPr>
          <p:cNvPr id="5" name="Cycles Revea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657663"/>
            <a:ext cx="8856984" cy="55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306-78EB-348C-964D-1B12C18E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Циклическая зависимость между </a:t>
            </a:r>
            <a:r>
              <a:rPr lang="en-US" dirty="0"/>
              <a:t>Visitor </a:t>
            </a:r>
            <a:r>
              <a:rPr lang="ru-RU" dirty="0"/>
              <a:t>и конкретными элементами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A1D-3308-5BCE-DC90-DA29F22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Нельзя добавить конкретный элемент, не меняя интерфейс Посетитель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13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4301B-8C8B-4322-C322-D1FCB881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добавить новый элемент в приложение</a:t>
            </a:r>
            <a:r>
              <a:rPr lang="en-US" dirty="0"/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C84F2-B53B-CC9A-3A19-59E5C71D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3475" y="1916832"/>
            <a:ext cx="99250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D9BE90-D88D-FA7C-0AEF-38867C5DC2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23" y="1916832"/>
            <a:ext cx="99250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431729-0455-15DC-D075-D02F39E7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Ациклический Посетитель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0291-63ED-070B-526C-B8C1ABD24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Элементы должны зависеть от интерфейса</a:t>
            </a:r>
            <a:r>
              <a:rPr lang="en-US" dirty="0"/>
              <a:t> </a:t>
            </a:r>
            <a:r>
              <a:rPr lang="en-US" b="1" dirty="0" err="1"/>
              <a:t>VisitorBase</a:t>
            </a:r>
            <a:r>
              <a:rPr lang="ru-RU" dirty="0"/>
              <a:t>, который не содержит никаких методов</a:t>
            </a:r>
          </a:p>
          <a:p>
            <a:r>
              <a:rPr lang="ru-RU" dirty="0"/>
              <a:t>Все конкретные посетители должны реализовать этот интерфейс</a:t>
            </a:r>
          </a:p>
          <a:p>
            <a:r>
              <a:rPr lang="ru-RU" dirty="0"/>
              <a:t>Конкретные элементы определяют возможность своего посещения при помощи приведения типа</a:t>
            </a:r>
            <a:r>
              <a:rPr lang="en-US" dirty="0"/>
              <a:t> </a:t>
            </a:r>
            <a:r>
              <a:rPr lang="ru-RU" dirty="0"/>
              <a:t>и вызывают метод </a:t>
            </a:r>
            <a:r>
              <a:rPr lang="en-US" b="1" dirty="0"/>
              <a:t>Visit</a:t>
            </a:r>
            <a:r>
              <a:rPr lang="en-US" dirty="0"/>
              <a:t> </a:t>
            </a:r>
            <a:r>
              <a:rPr lang="ru-RU" dirty="0"/>
              <a:t>при его наличии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854C4C-CE7C-4ABA-B255-6AC88F55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972" y="1604913"/>
            <a:ext cx="11734056" cy="49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4DDCD-F657-4806-BD6C-0425A112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Visitor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3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8B07E-8BE0-DEE0-FE56-8905889B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594394-7CA6-DEB0-9BE6-214716DF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7696" y="1604913"/>
            <a:ext cx="8596607" cy="49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D0DD8-1B11-8223-28AE-25C09C41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язык поддерживает обобщённое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593950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729C51-4B33-40E9-856C-EB614F76EE61}"/>
              </a:ext>
            </a:extLst>
          </p:cNvPr>
          <p:cNvSpPr/>
          <p:nvPr/>
        </p:nvSpPr>
        <p:spPr>
          <a:xfrm>
            <a:off x="1631504" y="40466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Visitable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Visitable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795E26"/>
                </a:solidFill>
                <a:latin typeface="Consolas" panose="020B0609020204030204" pitchFamily="49" charset="0"/>
              </a:rPr>
              <a:t>~Shape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93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D9FBCC-9E6C-2913-A174-29AD18881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C9E46F-6ED2-6AE7-D2FF-675BA7CF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23C9A-5E29-0423-86D9-AE90E964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«Посетитель»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45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93A44-8633-47DE-8C43-8C849E73E2F4}"/>
              </a:ext>
            </a:extLst>
          </p:cNvPr>
          <p:cNvSpPr/>
          <p:nvPr/>
        </p:nvSpPr>
        <p:spPr>
          <a:xfrm>
            <a:off x="911424" y="332656"/>
            <a:ext cx="106571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075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7E3F8-F033-42EB-B39B-0F9245520185}"/>
              </a:ext>
            </a:extLst>
          </p:cNvPr>
          <p:cNvSpPr/>
          <p:nvPr/>
        </p:nvSpPr>
        <p:spPr>
          <a:xfrm>
            <a:off x="695400" y="116633"/>
            <a:ext cx="10801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744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81250F-CC53-4B4B-A620-2A7F99E82F50}"/>
              </a:ext>
            </a:extLst>
          </p:cNvPr>
          <p:cNvSpPr/>
          <p:nvPr/>
        </p:nvSpPr>
        <p:spPr>
          <a:xfrm>
            <a:off x="551384" y="-1"/>
            <a:ext cx="11640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GetShapeCount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00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89476-4FDC-4C0F-8561-EB7FEAB7A592}"/>
              </a:ext>
            </a:extLst>
          </p:cNvPr>
          <p:cNvSpPr/>
          <p:nvPr/>
        </p:nvSpPr>
        <p:spPr>
          <a:xfrm>
            <a:off x="623392" y="1"/>
            <a:ext cx="109452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16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 ‚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R"(&lt;rectangle width="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 height="{}"/&gt;)"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GetWidth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(),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GetHeight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98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77B7BB-8B5B-490E-BC5D-F5B68953A861}"/>
              </a:ext>
            </a:extLst>
          </p:cNvPr>
          <p:cNvSpPr/>
          <p:nvPr/>
        </p:nvSpPr>
        <p:spPr>
          <a:xfrm>
            <a:off x="191344" y="1"/>
            <a:ext cx="1180931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‚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R"(&lt;circle radius="{}"/&gt;)"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de-DE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GetShapeCount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de-DE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5576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F998-F2F6-4E80-9E48-1E24F35B7271}"/>
              </a:ext>
            </a:extLst>
          </p:cNvPr>
          <p:cNvSpPr/>
          <p:nvPr/>
        </p:nvSpPr>
        <p:spPr>
          <a:xfrm>
            <a:off x="1524000" y="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258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BE6E3-50B6-4437-AB6E-260AF209C2A2}"/>
              </a:ext>
            </a:extLst>
          </p:cNvPr>
          <p:cNvSpPr/>
          <p:nvPr/>
        </p:nvSpPr>
        <p:spPr>
          <a:xfrm>
            <a:off x="503040" y="1988840"/>
            <a:ext cx="116889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8727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4D2ED8-EF0C-0B34-B068-568C218A0B5A}"/>
              </a:ext>
            </a:extLst>
          </p:cNvPr>
          <p:cNvSpPr txBox="1"/>
          <p:nvPr/>
        </p:nvSpPr>
        <p:spPr>
          <a:xfrm>
            <a:off x="838200" y="1617610"/>
            <a:ext cx="105843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Visitable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VisitorBase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ConstVisitable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VisitorBase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8CF20-0DE0-36A3-4569-64A32148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</a:t>
            </a:r>
            <a:r>
              <a:rPr lang="en-US" dirty="0"/>
              <a:t>boilerplate-</a:t>
            </a:r>
            <a:r>
              <a:rPr lang="ru-RU" dirty="0"/>
              <a:t>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B92C1-3196-401B-1943-16AEC9A6324D}"/>
              </a:ext>
            </a:extLst>
          </p:cNvPr>
          <p:cNvSpPr txBox="1"/>
          <p:nvPr/>
        </p:nvSpPr>
        <p:spPr>
          <a:xfrm>
            <a:off x="838200" y="1678591"/>
            <a:ext cx="101531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ShapeGroup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ConstVisitable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ShapeGroup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GetShapeCount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528964-9230-D2B2-BF7B-08634A42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можно не писать</a:t>
            </a:r>
            <a:r>
              <a:rPr lang="en-US" dirty="0"/>
              <a:t> Accept </a:t>
            </a:r>
            <a:r>
              <a:rPr lang="ru-RU" dirty="0"/>
              <a:t>вручную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409F760-FE6E-E68B-42CE-4A0731E335A3}"/>
              </a:ext>
            </a:extLst>
          </p:cNvPr>
          <p:cNvSpPr/>
          <p:nvPr/>
        </p:nvSpPr>
        <p:spPr>
          <a:xfrm>
            <a:off x="5914764" y="1462567"/>
            <a:ext cx="2053444" cy="432048"/>
          </a:xfrm>
          <a:prstGeom prst="borderCallout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Текущий класс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97C637D5-4B9A-B287-20C1-62843DC15C1B}"/>
              </a:ext>
            </a:extLst>
          </p:cNvPr>
          <p:cNvSpPr/>
          <p:nvPr/>
        </p:nvSpPr>
        <p:spPr>
          <a:xfrm>
            <a:off x="7032104" y="2356082"/>
            <a:ext cx="2053444" cy="432048"/>
          </a:xfrm>
          <a:prstGeom prst="borderCallout1">
            <a:avLst>
              <a:gd name="adj1" fmla="val 18750"/>
              <a:gd name="adj2" fmla="val -8333"/>
              <a:gd name="adj3" fmla="val -5377"/>
              <a:gd name="adj4" fmla="val -428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Класс-родитель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94C9E-7890-CDB0-11F2-6C16A6CF75A5}"/>
              </a:ext>
            </a:extLst>
          </p:cNvPr>
          <p:cNvSpPr/>
          <p:nvPr/>
        </p:nvSpPr>
        <p:spPr>
          <a:xfrm>
            <a:off x="8736301" y="4490953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Как называется эта идиома языка </a:t>
            </a:r>
            <a:r>
              <a:rPr lang="en-US" dirty="0"/>
              <a:t>C++?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5AFE8-CE99-56D3-B94D-07E2ADEDBE17}"/>
              </a:ext>
            </a:extLst>
          </p:cNvPr>
          <p:cNvSpPr/>
          <p:nvPr/>
        </p:nvSpPr>
        <p:spPr>
          <a:xfrm>
            <a:off x="8760296" y="5792328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CRTP – Curiously Recurring Template Pattern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2AEAC0-C2C2-8DC6-74E8-5A0D0F84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376" y="1585674"/>
            <a:ext cx="2537674" cy="25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BDAD9C-D97E-3EA9-A311-F5D212D1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F66C-00EF-D0AA-FE3E-8A9704C32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работы с фигурами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49D80-E46F-60C5-4A83-0722E220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60704" y="1556792"/>
            <a:ext cx="9270592" cy="43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75B14-2F91-B673-C148-DCF3AC77009C}"/>
              </a:ext>
            </a:extLst>
          </p:cNvPr>
          <p:cNvSpPr txBox="1"/>
          <p:nvPr/>
        </p:nvSpPr>
        <p:spPr>
          <a:xfrm>
            <a:off x="2855640" y="623731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Какой паттерн проектирования здесь спрятался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43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22D40-D981-CB73-6A84-4C0E3874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4B276-F1EF-B6B9-FE9C-0359DF4B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Нужно сериализовать фигуры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B73990C-EC16-055A-4EF4-C7EE5283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Ввывести информацию обо всех фигурах коллекции в поток вывода</a:t>
            </a:r>
            <a:endParaRPr lang="en-US" dirty="0"/>
          </a:p>
          <a:p>
            <a:r>
              <a:rPr lang="ru-RU" dirty="0"/>
              <a:t>Предусмотреть возможность легкой смены формата вывода информации</a:t>
            </a:r>
          </a:p>
          <a:p>
            <a:pPr lvl="1"/>
            <a:r>
              <a:rPr lang="en-US" dirty="0"/>
              <a:t>Plain text: Rectangle(20x30)</a:t>
            </a:r>
          </a:p>
          <a:p>
            <a:pPr lvl="1"/>
            <a:r>
              <a:rPr lang="en-US" dirty="0"/>
              <a:t>XML: &lt;rectangle width=“20” height=“30” /&gt;</a:t>
            </a:r>
          </a:p>
          <a:p>
            <a:pPr lvl="1"/>
            <a:r>
              <a:rPr lang="ru-RU" dirty="0"/>
              <a:t>Бинарный формат</a:t>
            </a:r>
          </a:p>
        </p:txBody>
      </p:sp>
    </p:spTree>
    <p:extLst>
      <p:ext uri="{BB962C8B-B14F-4D97-AF65-F5344CB8AC3E}">
        <p14:creationId xmlns:p14="http://schemas.microsoft.com/office/powerpoint/2010/main" val="6502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Классическое решение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F1CC3E-90AF-2A8D-E7EF-3FB7CDA0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860" y="2040944"/>
            <a:ext cx="8908280" cy="43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9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23319-CD67-E764-679F-34EDB91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 классического подхода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C168C8-FAEF-2B1B-A2FD-F2EC219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</a:t>
            </a:r>
            <a:r>
              <a:rPr lang="en-US" dirty="0"/>
              <a:t> </a:t>
            </a:r>
            <a:r>
              <a:rPr lang="ru-RU" dirty="0"/>
              <a:t>поддержать режим вывода </a:t>
            </a:r>
            <a:r>
              <a:rPr lang="en-US" dirty="0"/>
              <a:t>pretty-print?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&lt;group&gt;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&lt;rectangle width=“20” height=“30” /&gt;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&lt;/group&gt;</a:t>
            </a:r>
          </a:p>
          <a:p>
            <a:pPr lvl="1"/>
            <a:r>
              <a:rPr lang="ru-RU" dirty="0"/>
              <a:t>Вариант: передавать текущий отступ в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?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std::string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indent) const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Для поддержки разных форматов вывода придется добавлять новые операции в иерархию фигур</a:t>
            </a:r>
          </a:p>
          <a:p>
            <a:pPr lvl="1"/>
            <a:r>
              <a:rPr lang="en-US" dirty="0" err="1"/>
              <a:t>ToBinaryArray</a:t>
            </a:r>
            <a:r>
              <a:rPr lang="ru-RU" dirty="0"/>
              <a:t>()</a:t>
            </a:r>
          </a:p>
          <a:p>
            <a:pPr lvl="1"/>
            <a:r>
              <a:rPr lang="en-US" dirty="0" err="1"/>
              <a:t>ToPlainText</a:t>
            </a:r>
            <a:r>
              <a:rPr lang="en-US" dirty="0"/>
              <a:t>()</a:t>
            </a:r>
          </a:p>
          <a:p>
            <a:r>
              <a:rPr lang="ru-RU" dirty="0"/>
              <a:t>В конкретном приложении большая часть таких операций может быть не востребована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«Посетитель»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операцию, выполняемую над каждым объектом из некоторой структуры</a:t>
            </a:r>
          </a:p>
          <a:p>
            <a:r>
              <a:rPr lang="ru-RU" dirty="0"/>
              <a:t>Паттерн позволяет определить новую операцию, не изменяя классы этих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3716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80" y="2261671"/>
            <a:ext cx="7280213" cy="4395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31505" y="1509402"/>
            <a:ext cx="5150588" cy="646331"/>
            <a:chOff x="107505" y="1509401"/>
            <a:chExt cx="515058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07505" y="1509401"/>
              <a:ext cx="5041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Объявляет операцию </a:t>
              </a:r>
              <a:r>
                <a:rPr lang="en-US" sz="1200" b="1" dirty="0"/>
                <a:t>Visit</a:t>
              </a:r>
              <a:r>
                <a:rPr lang="en-US" sz="1200" dirty="0"/>
                <a:t> </a:t>
              </a:r>
              <a:r>
                <a:rPr lang="ru-RU" sz="1200" dirty="0"/>
                <a:t>для каждого класса </a:t>
              </a:r>
              <a:r>
                <a:rPr lang="en-US" sz="1200" dirty="0" err="1"/>
                <a:t>ConcreteElement</a:t>
              </a:r>
              <a:r>
                <a:rPr lang="ru-RU" sz="1200" dirty="0"/>
                <a:t> в структуре объектов</a:t>
              </a:r>
              <a:r>
                <a:rPr lang="en-US" sz="1200" dirty="0"/>
                <a:t>.</a:t>
              </a:r>
              <a:r>
                <a:rPr lang="ru-RU" sz="1200" dirty="0"/>
                <a:t> Это позволяет посетителю определить, элемент какого конкретного класса он посещает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7107" y="1819922"/>
              <a:ext cx="330986" cy="328474"/>
            </a:xfrm>
            <a:custGeom>
              <a:avLst/>
              <a:gdLst>
                <a:gd name="connsiteX0" fmla="*/ 0 w 330986"/>
                <a:gd name="connsiteY0" fmla="*/ 0 h 328474"/>
                <a:gd name="connsiteX1" fmla="*/ 310718 w 330986"/>
                <a:gd name="connsiteY1" fmla="*/ 124288 h 328474"/>
                <a:gd name="connsiteX2" fmla="*/ 301841 w 330986"/>
                <a:gd name="connsiteY2" fmla="*/ 328474 h 32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86" h="328474">
                  <a:moveTo>
                    <a:pt x="0" y="0"/>
                  </a:moveTo>
                  <a:cubicBezTo>
                    <a:pt x="130205" y="34771"/>
                    <a:pt x="260411" y="69542"/>
                    <a:pt x="310718" y="124288"/>
                  </a:cubicBezTo>
                  <a:cubicBezTo>
                    <a:pt x="361025" y="179034"/>
                    <a:pt x="301841" y="328474"/>
                    <a:pt x="301841" y="32847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21118" y="1984160"/>
            <a:ext cx="4679537" cy="1415989"/>
            <a:chOff x="5797118" y="1984159"/>
            <a:chExt cx="4679537" cy="1415989"/>
          </a:xfrm>
        </p:grpSpPr>
        <p:sp>
          <p:nvSpPr>
            <p:cNvPr id="7" name="TextBox 6"/>
            <p:cNvSpPr txBox="1"/>
            <p:nvPr/>
          </p:nvSpPr>
          <p:spPr>
            <a:xfrm>
              <a:off x="6228182" y="1984159"/>
              <a:ext cx="4248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Реализует все операции, объявленные в интерфейсе </a:t>
              </a:r>
              <a:r>
                <a:rPr lang="en-US" sz="1200" dirty="0"/>
                <a:t>Visitor</a:t>
              </a:r>
              <a:endParaRPr lang="ru-RU" sz="1200" dirty="0"/>
            </a:p>
            <a:p>
              <a:r>
                <a:rPr lang="ru-RU" sz="1200" dirty="0"/>
                <a:t>Каждая операция реализует фрагмент алгоритма для соответствующего класса объекта структуры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97118" y="2823099"/>
              <a:ext cx="363985" cy="577049"/>
            </a:xfrm>
            <a:custGeom>
              <a:avLst/>
              <a:gdLst>
                <a:gd name="connsiteX0" fmla="*/ 363985 w 363985"/>
                <a:gd name="connsiteY0" fmla="*/ 0 h 577049"/>
                <a:gd name="connsiteX1" fmla="*/ 124288 w 363985"/>
                <a:gd name="connsiteY1" fmla="*/ 257452 h 577049"/>
                <a:gd name="connsiteX2" fmla="*/ 0 w 363985"/>
                <a:gd name="connsiteY2" fmla="*/ 577049 h 57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5" h="577049">
                  <a:moveTo>
                    <a:pt x="363985" y="0"/>
                  </a:moveTo>
                  <a:cubicBezTo>
                    <a:pt x="274468" y="80638"/>
                    <a:pt x="184952" y="161277"/>
                    <a:pt x="124288" y="257452"/>
                  </a:cubicBezTo>
                  <a:cubicBezTo>
                    <a:pt x="63624" y="353627"/>
                    <a:pt x="0" y="577049"/>
                    <a:pt x="0" y="5770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91636" y="3163040"/>
            <a:ext cx="4209019" cy="830997"/>
            <a:chOff x="6267635" y="3163039"/>
            <a:chExt cx="4209019" cy="830997"/>
          </a:xfrm>
        </p:grpSpPr>
        <p:sp>
          <p:nvSpPr>
            <p:cNvPr id="12" name="Rectangle 11"/>
            <p:cNvSpPr/>
            <p:nvPr/>
          </p:nvSpPr>
          <p:spPr>
            <a:xfrm>
              <a:off x="6588223" y="3163039"/>
              <a:ext cx="388843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Предоставляет контекст для алгоритма и сохраняет локальное состояние.</a:t>
              </a:r>
            </a:p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Может аккумулировать результаты, полученные в процессе обхода структуры.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67635" y="3284738"/>
              <a:ext cx="355107" cy="142043"/>
            </a:xfrm>
            <a:custGeom>
              <a:avLst/>
              <a:gdLst>
                <a:gd name="connsiteX0" fmla="*/ 355107 w 355107"/>
                <a:gd name="connsiteY0" fmla="*/ 0 h 142043"/>
                <a:gd name="connsiteX1" fmla="*/ 168676 w 355107"/>
                <a:gd name="connsiteY1" fmla="*/ 71021 h 142043"/>
                <a:gd name="connsiteX2" fmla="*/ 0 w 355107"/>
                <a:gd name="connsiteY2" fmla="*/ 142043 h 1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107" h="142043">
                  <a:moveTo>
                    <a:pt x="355107" y="0"/>
                  </a:moveTo>
                  <a:lnTo>
                    <a:pt x="168676" y="71021"/>
                  </a:lnTo>
                  <a:cubicBezTo>
                    <a:pt x="109491" y="94695"/>
                    <a:pt x="0" y="142043"/>
                    <a:pt x="0" y="142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66518" y="4455230"/>
            <a:ext cx="4787281" cy="533021"/>
            <a:chOff x="5042517" y="4455229"/>
            <a:chExt cx="4787281" cy="533021"/>
          </a:xfrm>
        </p:grpSpPr>
        <p:sp>
          <p:nvSpPr>
            <p:cNvPr id="8" name="TextBox 7"/>
            <p:cNvSpPr txBox="1"/>
            <p:nvPr/>
          </p:nvSpPr>
          <p:spPr>
            <a:xfrm>
              <a:off x="5229783" y="4526585"/>
              <a:ext cx="4600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Определяет операцию </a:t>
              </a:r>
              <a:r>
                <a:rPr lang="en-US" sz="1200" b="1" dirty="0"/>
                <a:t>Accept</a:t>
              </a:r>
              <a:r>
                <a:rPr lang="ru-RU" sz="1200" dirty="0"/>
                <a:t>, принимающую посетителя в качестве аргумента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42517" y="4455229"/>
              <a:ext cx="452761" cy="63505"/>
            </a:xfrm>
            <a:custGeom>
              <a:avLst/>
              <a:gdLst>
                <a:gd name="connsiteX0" fmla="*/ 452761 w 452761"/>
                <a:gd name="connsiteY0" fmla="*/ 63505 h 63505"/>
                <a:gd name="connsiteX1" fmla="*/ 133165 w 452761"/>
                <a:gd name="connsiteY1" fmla="*/ 1361 h 63505"/>
                <a:gd name="connsiteX2" fmla="*/ 0 w 452761"/>
                <a:gd name="connsiteY2" fmla="*/ 19117 h 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761" h="63505">
                  <a:moveTo>
                    <a:pt x="452761" y="63505"/>
                  </a:moveTo>
                  <a:cubicBezTo>
                    <a:pt x="330693" y="36132"/>
                    <a:pt x="208625" y="8759"/>
                    <a:pt x="133165" y="1361"/>
                  </a:cubicBezTo>
                  <a:cubicBezTo>
                    <a:pt x="57705" y="-6037"/>
                    <a:pt x="0" y="19117"/>
                    <a:pt x="0" y="1911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05752" y="6303146"/>
            <a:ext cx="4718642" cy="459664"/>
            <a:chOff x="3381751" y="6303146"/>
            <a:chExt cx="4718642" cy="459664"/>
          </a:xfrm>
        </p:grpSpPr>
        <p:sp>
          <p:nvSpPr>
            <p:cNvPr id="9" name="TextBox 8"/>
            <p:cNvSpPr txBox="1"/>
            <p:nvPr/>
          </p:nvSpPr>
          <p:spPr>
            <a:xfrm>
              <a:off x="3381751" y="6485811"/>
              <a:ext cx="4718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Реализуют операцию </a:t>
              </a:r>
              <a:r>
                <a:rPr lang="en-US" sz="1200" dirty="0"/>
                <a:t>Accept</a:t>
              </a:r>
              <a:r>
                <a:rPr lang="ru-RU" sz="1200" dirty="0"/>
                <a:t>, вызывая нужный метод Посетителя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62617" y="6312023"/>
              <a:ext cx="150921" cy="195309"/>
            </a:xfrm>
            <a:custGeom>
              <a:avLst/>
              <a:gdLst>
                <a:gd name="connsiteX0" fmla="*/ 0 w 150921"/>
                <a:gd name="connsiteY0" fmla="*/ 195309 h 195309"/>
                <a:gd name="connsiteX1" fmla="*/ 106533 w 150921"/>
                <a:gd name="connsiteY1" fmla="*/ 97655 h 195309"/>
                <a:gd name="connsiteX2" fmla="*/ 150921 w 150921"/>
                <a:gd name="connsiteY2" fmla="*/ 0 h 19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21" h="195309">
                  <a:moveTo>
                    <a:pt x="0" y="195309"/>
                  </a:moveTo>
                  <a:cubicBezTo>
                    <a:pt x="40690" y="162757"/>
                    <a:pt x="81380" y="130206"/>
                    <a:pt x="106533" y="97655"/>
                  </a:cubicBezTo>
                  <a:cubicBezTo>
                    <a:pt x="131687" y="65103"/>
                    <a:pt x="150921" y="0"/>
                    <a:pt x="150921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57600" y="6303146"/>
              <a:ext cx="284085" cy="195308"/>
            </a:xfrm>
            <a:custGeom>
              <a:avLst/>
              <a:gdLst>
                <a:gd name="connsiteX0" fmla="*/ 284085 w 284085"/>
                <a:gd name="connsiteY0" fmla="*/ 195308 h 195308"/>
                <a:gd name="connsiteX1" fmla="*/ 124287 w 284085"/>
                <a:gd name="connsiteY1" fmla="*/ 124287 h 195308"/>
                <a:gd name="connsiteX2" fmla="*/ 0 w 284085"/>
                <a:gd name="connsiteY2" fmla="*/ 0 h 1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85" h="195308">
                  <a:moveTo>
                    <a:pt x="284085" y="195308"/>
                  </a:moveTo>
                  <a:cubicBezTo>
                    <a:pt x="227859" y="176073"/>
                    <a:pt x="171634" y="156838"/>
                    <a:pt x="124287" y="124287"/>
                  </a:cubicBezTo>
                  <a:cubicBezTo>
                    <a:pt x="76940" y="91736"/>
                    <a:pt x="38470" y="45868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328" y="4598633"/>
            <a:ext cx="4152009" cy="1153366"/>
            <a:chOff x="-1476672" y="4598633"/>
            <a:chExt cx="4152009" cy="1153366"/>
          </a:xfrm>
        </p:grpSpPr>
        <p:sp>
          <p:nvSpPr>
            <p:cNvPr id="13" name="TextBox 12"/>
            <p:cNvSpPr txBox="1"/>
            <p:nvPr/>
          </p:nvSpPr>
          <p:spPr>
            <a:xfrm>
              <a:off x="-1476672" y="5105668"/>
              <a:ext cx="4152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Может перечислить свои элементы</a:t>
              </a:r>
              <a:r>
                <a:rPr lang="en-US" sz="1200" dirty="0"/>
                <a:t> </a:t>
              </a:r>
              <a:r>
                <a:rPr lang="ru-RU" sz="1200" dirty="0"/>
                <a:t>или предоставить посетителю интерфейс для их посещения.</a:t>
              </a:r>
            </a:p>
            <a:p>
              <a:r>
                <a:rPr lang="ru-RU" sz="1200" dirty="0"/>
                <a:t>Может быть как составным объектом, так и коллекцией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17250" y="4598633"/>
              <a:ext cx="639193" cy="443884"/>
            </a:xfrm>
            <a:custGeom>
              <a:avLst/>
              <a:gdLst>
                <a:gd name="connsiteX0" fmla="*/ 0 w 639193"/>
                <a:gd name="connsiteY0" fmla="*/ 443884 h 443884"/>
                <a:gd name="connsiteX1" fmla="*/ 266331 w 639193"/>
                <a:gd name="connsiteY1" fmla="*/ 106532 h 443884"/>
                <a:gd name="connsiteX2" fmla="*/ 639193 w 639193"/>
                <a:gd name="connsiteY2" fmla="*/ 0 h 4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193" h="443884">
                  <a:moveTo>
                    <a:pt x="0" y="443884"/>
                  </a:moveTo>
                  <a:cubicBezTo>
                    <a:pt x="79899" y="312198"/>
                    <a:pt x="159799" y="180513"/>
                    <a:pt x="266331" y="106532"/>
                  </a:cubicBezTo>
                  <a:cubicBezTo>
                    <a:pt x="372863" y="32551"/>
                    <a:pt x="506028" y="16275"/>
                    <a:pt x="639193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395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23ed0de13f2acbcea1a2fc1fb5c557a814bcf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8623</TotalTime>
  <Words>2708</Words>
  <Application>Microsoft Office PowerPoint</Application>
  <PresentationFormat>Widescreen</PresentationFormat>
  <Paragraphs>429</Paragraphs>
  <Slides>39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Паттерн  «Посетитель» (Visitor)</vt:lpstr>
      <vt:lpstr>Паттерн проектирования  «Посетитель»</vt:lpstr>
      <vt:lpstr>Паттерн  «Посетитель»</vt:lpstr>
      <vt:lpstr>Программа для работы с фигурами</vt:lpstr>
      <vt:lpstr>Нужно сериализовать фигуры</vt:lpstr>
      <vt:lpstr>Классическое решение</vt:lpstr>
      <vt:lpstr>Критика классического подхода</vt:lpstr>
      <vt:lpstr>Паттерн «Посетитель»</vt:lpstr>
      <vt:lpstr>Структура паттерна</vt:lpstr>
      <vt:lpstr>Отношения</vt:lpstr>
      <vt:lpstr>Диаграмма взаимодействий</vt:lpstr>
      <vt:lpstr>Применимость</vt:lpstr>
      <vt:lpstr>Применимость</vt:lpstr>
      <vt:lpstr>Применяем паттерн «Посетитель»</vt:lpstr>
      <vt:lpstr>Абстрактная фигура и ее посетитель</vt:lpstr>
      <vt:lpstr>Прямоугольник</vt:lpstr>
      <vt:lpstr>Окружность</vt:lpstr>
      <vt:lpstr>Группа фигур</vt:lpstr>
      <vt:lpstr>PowerPoint Presentation</vt:lpstr>
      <vt:lpstr>PowerPoint Presentation</vt:lpstr>
      <vt:lpstr>Достоинства паттерна «Посетитель»</vt:lpstr>
      <vt:lpstr>Недостатки паттерна «Посетитель»</vt:lpstr>
      <vt:lpstr>PowerPoint Presentation</vt:lpstr>
      <vt:lpstr>Циклическая зависимость между Visitor и конкретными элементами</vt:lpstr>
      <vt:lpstr>Как добавить новый элемент в приложение?</vt:lpstr>
      <vt:lpstr>Решение – Ациклический Посетитель</vt:lpstr>
      <vt:lpstr>Acyclic Visitor</vt:lpstr>
      <vt:lpstr>Если язык поддерживает обобщённое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Избавляемся от boilerplate-кода</vt:lpstr>
      <vt:lpstr>Теперь можно не писать Accept вручную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652</cp:revision>
  <dcterms:created xsi:type="dcterms:W3CDTF">2016-02-02T19:36:42Z</dcterms:created>
  <dcterms:modified xsi:type="dcterms:W3CDTF">2025-01-19T22:06:38Z</dcterms:modified>
</cp:coreProperties>
</file>