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2"/>
  </p:notesMasterIdLst>
  <p:sldIdLst>
    <p:sldId id="320" r:id="rId2"/>
    <p:sldId id="322" r:id="rId3"/>
    <p:sldId id="323" r:id="rId4"/>
    <p:sldId id="276" r:id="rId5"/>
    <p:sldId id="277" r:id="rId6"/>
    <p:sldId id="278" r:id="rId7"/>
    <p:sldId id="258" r:id="rId8"/>
    <p:sldId id="269" r:id="rId9"/>
    <p:sldId id="259" r:id="rId10"/>
    <p:sldId id="260" r:id="rId11"/>
    <p:sldId id="279" r:id="rId12"/>
    <p:sldId id="271" r:id="rId13"/>
    <p:sldId id="275" r:id="rId14"/>
    <p:sldId id="272" r:id="rId15"/>
    <p:sldId id="273" r:id="rId16"/>
    <p:sldId id="274" r:id="rId17"/>
    <p:sldId id="261" r:id="rId18"/>
    <p:sldId id="262" r:id="rId19"/>
    <p:sldId id="268" r:id="rId20"/>
    <p:sldId id="321" r:id="rId21"/>
  </p:sldIdLst>
  <p:sldSz cx="12192000" cy="6858000"/>
  <p:notesSz cx="6858000" cy="91440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5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EE4C"/>
    <a:srgbClr val="FFFFFF"/>
    <a:srgbClr val="ED0378"/>
    <a:srgbClr val="DEEBF7"/>
    <a:srgbClr val="AFB1FB"/>
    <a:srgbClr val="CA266C"/>
    <a:srgbClr val="FAFA00"/>
    <a:srgbClr val="FFFF00"/>
    <a:srgbClr val="5DFFFF"/>
    <a:srgbClr val="F39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61" autoAdjust="0"/>
    <p:restoredTop sz="94591" autoAdjust="0"/>
  </p:normalViewPr>
  <p:slideViewPr>
    <p:cSldViewPr>
      <p:cViewPr varScale="1">
        <p:scale>
          <a:sx n="93" d="100"/>
          <a:sy n="93" d="100"/>
        </p:scale>
        <p:origin x="300" y="306"/>
      </p:cViewPr>
      <p:guideLst>
        <p:guide orient="horz" pos="3657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20.01.2025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33465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27900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24932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81473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05714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20657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06981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3556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3174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5258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6659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884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0322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13731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29024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632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762A-FB17-E4F3-8848-614B4C3848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F359B9-2EEB-FA8B-92A9-83C01241C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0D490-C861-5CDD-C1F3-A8739529C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20.01.2025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DC857-F7DF-40DE-0D72-D0E7978B8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A2507-2C1B-9E25-3DDE-80E34D87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5482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31B41-221B-AE53-6470-75C333C26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3E7AE7-92F9-0AB1-9F3D-65567B9F2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96C66-585E-5BC8-BC1B-F648DA31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20.01.2025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44C0E-D79F-474A-7E10-519E28A37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1FC79-BFAF-28AC-234F-70A29639B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8871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1A4ECA-6EEC-1B52-F339-666B1602E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95DAD3-8148-7162-4114-142314CCB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97331-B0BB-79B0-DF97-77E6D4F0D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20.01.2025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8A37C-52FA-F44F-2A0D-368709A50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06903-0E3B-225F-0124-935112490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615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1E7DD-02A5-500E-1E58-E388F0629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1A706-A1A8-5238-BEEA-3F4A63F5D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C5234-31DA-BDA1-8CF9-001E01A20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20.01.2025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C872E-606A-0D7C-FBFB-20460AE63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502C2-19D7-2548-8865-FAE194D18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0467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427E-E296-850B-0881-885BB91D6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30913E-672E-0B2C-7857-1B758FC74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2496F-23EC-4242-B96E-07F080AEF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20.01.2025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4BC81-C1FD-7491-6DCD-CA13C02C3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A402D-D835-4A6C-CB6D-64E1C5668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668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54ACD-705B-4B8B-2C19-6332AA40A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5259A-4B2D-F217-968E-A0B18F614F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98FC1-7E80-F1CD-1356-51B62CC9C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14D96A-9BCA-61BD-5735-4B7040837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20.01.2025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FAAB0-2701-5519-725C-8134E208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AE929F-B15C-E7D6-86D0-8DB54B79B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804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6196F-310F-D900-59CE-22BB98F3F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1556D-52FF-BC31-4BCE-31481D2A2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20CF60-C26F-AF15-8318-47CB18D17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80DD7A-10C6-C444-FD3E-78CA49D0B9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E22041-6BD3-46CB-6CE6-9B347BB7A9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833E3F-B296-A96D-5A8B-997B5DA30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20.01.2025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39A071-D114-F251-679F-9BA2751DF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A68E4F-6BE1-8CCB-5F58-E799FB82E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6521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A02BD-619A-BE14-57B8-F6D86FBAC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8F3761-81A2-38DC-B186-44470B7BB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20.01.2025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AFE9BF-1AC9-3CF8-976B-6D3AD121E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75CAC3-8C80-1A03-C7EE-195C3EBFB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315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CA3BEB-DB45-98D5-4906-FC3F99FD4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20.01.2025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CF61F2-1A58-8D98-EAE2-20F6B548A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758193-8239-4765-9D1E-73F24CE7D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0838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ECD46-ED77-BD1E-D0CB-AEE94BB69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38A83-3BB6-904B-04FC-4D46C086F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8206B0-6A29-5D8F-8F71-CA97EA307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DCE08-6EF7-10DA-15FF-D586AB4CB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20.01.2025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A9800-BCE6-68C6-D58A-6E48D89DE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4D69E1-D22A-54BF-0ADC-CD187F77F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3359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09EFD-5614-BDB1-6F06-08CEB9907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F11F9E-808D-3FE0-84BD-418DC1BC7E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4D6D85-8B54-850C-FB2D-3CFEFCAC0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BF8287-06F1-D3B3-6DE0-780F7C066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20.01.2025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C3B044-ADE4-3E96-9F86-6206646BE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4381D-FFB2-7C67-3710-49C6A9EF7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4012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67FEDA-A86A-A6C9-F206-C308D8438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64A6C0-4837-F50C-D69D-95385F71D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80E53-71CB-CE8F-773F-F3CB6504D9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90F9C9-AB92-4E86-B698-DEC9BF4350FF}" type="datetimeFigureOut">
              <a:rPr lang="ru-RU" smtClean="0"/>
              <a:t>20.01.2025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2F8D8-A7C7-7F1F-9033-62C8ECFC08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A90FA-FD7C-33CC-6A0C-AC5808B7CC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5204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4E85F0-DCD6-42D1-0560-0E0070092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35360" y="1122362"/>
            <a:ext cx="11521280" cy="3962822"/>
          </a:xfrm>
        </p:spPr>
        <p:txBody>
          <a:bodyPr>
            <a:noAutofit/>
          </a:bodyPr>
          <a:lstStyle/>
          <a:p>
            <a:r>
              <a:rPr lang="ru-RU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Паттерн</a:t>
            </a:r>
            <a:br>
              <a:rPr lang="ru-RU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</a:br>
            <a:r>
              <a:rPr lang="ru-RU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 </a:t>
            </a:r>
            <a:r>
              <a:rPr lang="ru-RU" sz="1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«Прототип»</a:t>
            </a:r>
            <a:br>
              <a:rPr lang="ru-RU" sz="1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</a:br>
            <a:r>
              <a:rPr lang="ru-RU" sz="9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(</a:t>
            </a:r>
            <a:r>
              <a:rPr lang="en-US" sz="9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Prototype)</a:t>
            </a:r>
            <a:endParaRPr lang="ru-RU" sz="8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050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Применимость паттерна «Прототип»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Система не должна зависеть от того, как в ней создаются, компонуются и представляются продукты</a:t>
            </a:r>
          </a:p>
          <a:p>
            <a:pPr lvl="1"/>
            <a:r>
              <a:rPr lang="ru-RU" dirty="0" err="1"/>
              <a:t>Инстанцируемые</a:t>
            </a:r>
            <a:r>
              <a:rPr lang="ru-RU" dirty="0"/>
              <a:t> классы определяются во время выполнения</a:t>
            </a:r>
          </a:p>
          <a:p>
            <a:pPr lvl="2"/>
            <a:r>
              <a:rPr lang="ru-RU" dirty="0"/>
              <a:t>Например, с помощью динамической загрузки</a:t>
            </a:r>
          </a:p>
          <a:p>
            <a:r>
              <a:rPr lang="ru-RU" dirty="0"/>
              <a:t>Избежание построения иерархий классов или фабрик, параллельных иерархии классов продуктов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29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Применимость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Код не должен зависеть от классов копируемых объектов</a:t>
            </a:r>
          </a:p>
          <a:p>
            <a:pPr lvl="1"/>
            <a:r>
              <a:rPr lang="ru-RU" dirty="0"/>
              <a:t>Паттерн предоставляет общий интерфейс для работы с прототипами</a:t>
            </a:r>
          </a:p>
          <a:p>
            <a:r>
              <a:rPr lang="ru-RU" dirty="0"/>
              <a:t>Есть много подклассов, отличающихся начальными значениями полей</a:t>
            </a:r>
          </a:p>
          <a:p>
            <a:pPr lvl="1"/>
            <a:r>
              <a:rPr lang="ru-RU" dirty="0"/>
              <a:t>Паттерн предлагает использовать набор прототипов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8610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03512" y="5085184"/>
            <a:ext cx="5040560" cy="8640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525984" y="0"/>
            <a:ext cx="7882384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Clone()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~Shape()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Rectangle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Rectangle(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m_width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m_height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{}</a:t>
            </a:r>
          </a:p>
          <a:p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GetWidth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m_width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GetHeight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m_height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Clone()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Rectangle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&gt;(*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m_width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m_height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3" name="Line Callout 1 2"/>
          <p:cNvSpPr/>
          <p:nvPr/>
        </p:nvSpPr>
        <p:spPr>
          <a:xfrm>
            <a:off x="7032104" y="3861048"/>
            <a:ext cx="4176464" cy="936104"/>
          </a:xfrm>
          <a:prstGeom prst="borderCallout1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Возвращаем свою копию при помощи конструктора копирования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6066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75520" y="4293096"/>
            <a:ext cx="5616624" cy="9361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5"/>
          <p:cNvSpPr/>
          <p:nvPr/>
        </p:nvSpPr>
        <p:spPr>
          <a:xfrm>
            <a:off x="1524000" y="1556792"/>
            <a:ext cx="846043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endParaRPr lang="ru-RU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Circle(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</a:p>
          <a:p>
            <a:pPr lv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{}</a:t>
            </a:r>
            <a:endParaRPr lang="ru-RU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endParaRPr lang="en-US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ru-RU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Clone()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ru-RU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&gt;(*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Line Callout 1 3"/>
          <p:cNvSpPr/>
          <p:nvPr/>
        </p:nvSpPr>
        <p:spPr>
          <a:xfrm>
            <a:off x="7799512" y="3140968"/>
            <a:ext cx="4392488" cy="936104"/>
          </a:xfrm>
          <a:prstGeom prst="borderCallout1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Создаём свою копию при помощи конструктора копирования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311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57908" y="5085184"/>
            <a:ext cx="5011621" cy="8738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Rectangle 3"/>
          <p:cNvSpPr/>
          <p:nvPr/>
        </p:nvSpPr>
        <p:spPr>
          <a:xfrm>
            <a:off x="1757907" y="1196752"/>
            <a:ext cx="4795598" cy="12961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559024" y="0"/>
            <a:ext cx="6588224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Shapes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vector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shared_ptr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ShapeGroup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ru-RU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ShapeGroup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ShapeGroup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ShapeGroup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group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shape :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group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.m_shapes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m_shapes.push_back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(shape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Clone());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</a:p>
          <a:p>
            <a:pPr lvl="0"/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&amp;&amp;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m_shapes.push_back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(move(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</a:p>
          <a:p>
            <a:pPr lvl="0"/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GetShapeCount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m_shapes.size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();}</a:t>
            </a:r>
          </a:p>
          <a:p>
            <a:pPr lvl="0"/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shared_ptr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index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m_shapes.at(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index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</a:p>
          <a:p>
            <a:pPr lvl="0"/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Clone()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ShapeGroup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&gt;(*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m_shapes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 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5" name="Line Callout 1 4"/>
          <p:cNvSpPr/>
          <p:nvPr/>
        </p:nvSpPr>
        <p:spPr>
          <a:xfrm>
            <a:off x="7968208" y="548680"/>
            <a:ext cx="4464496" cy="936104"/>
          </a:xfrm>
          <a:prstGeom prst="borderCallout1">
            <a:avLst>
              <a:gd name="adj1" fmla="val 46659"/>
              <a:gd name="adj2" fmla="val -3131"/>
              <a:gd name="adj3" fmla="val 93894"/>
              <a:gd name="adj4" fmla="val -34757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Копия группы содержит копию всех фигур, находящихся внутри группы</a:t>
            </a:r>
          </a:p>
        </p:txBody>
      </p:sp>
      <p:sp>
        <p:nvSpPr>
          <p:cNvPr id="7" name="Line Callout 1 6"/>
          <p:cNvSpPr/>
          <p:nvPr/>
        </p:nvSpPr>
        <p:spPr>
          <a:xfrm>
            <a:off x="8347180" y="4725144"/>
            <a:ext cx="3456384" cy="936104"/>
          </a:xfrm>
          <a:prstGeom prst="borderCallout1">
            <a:avLst>
              <a:gd name="adj1" fmla="val 24952"/>
              <a:gd name="adj2" fmla="val -4974"/>
              <a:gd name="adj3" fmla="val 62884"/>
              <a:gd name="adj4" fmla="val -47991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Создаём копию при помощи конструктора копирования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754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  <p:bldP spid="5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08727" y="0"/>
            <a:ext cx="9159273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ShapeRegistry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RegisterShapePrototype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prototype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ru-RU" sz="1600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m_prototypes.emplace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prototype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.Clone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ru-RU" sz="1600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m_prototypes.at(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Clone();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unordered_map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m_prototypes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ShapeRegistry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registry;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registry.RegisterShapePrototype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"circle"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(42));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registry.RegisterShapePrototype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"rectangle"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Rectangle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(40, 30));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endParaRPr lang="ru-RU" sz="16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ShapeGroup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group;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group.AddShape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&gt;(10));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group.AddShape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Rectangle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&gt;(32, 32));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registry.RegisterShapePrototype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"group"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group);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someShape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registry.CreateShape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"group"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0;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71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38200" y="1700808"/>
            <a:ext cx="9722296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CloneType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BaseClass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CloneInterface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PrototypeImpl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BaseClass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CloneInterface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Clone()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CloneType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&gt;(*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static_cast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CloneType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*&gt;(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PrototypeImpl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Point()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Point(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0.0;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0.0;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Обобщенная реализация прототипа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5265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Преимущества использования паттерна «Прототип»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Добавление и удаление продуктов во время выполнения</a:t>
            </a:r>
          </a:p>
          <a:p>
            <a:pPr lvl="1"/>
            <a:r>
              <a:rPr lang="ru-RU" dirty="0"/>
              <a:t>Клиенту просто сообщается о новом экземпляре-прототипе</a:t>
            </a:r>
          </a:p>
          <a:p>
            <a:r>
              <a:rPr lang="ru-RU" dirty="0"/>
              <a:t>Спецификация новых объектов путем изменения значений</a:t>
            </a:r>
          </a:p>
          <a:p>
            <a:pPr lvl="1"/>
            <a:r>
              <a:rPr lang="ru-RU" dirty="0"/>
              <a:t>Клонированный и слегка модифицированный экземпляр прототипа может быть также зарегистрирован в роли прототипа</a:t>
            </a:r>
          </a:p>
          <a:p>
            <a:r>
              <a:rPr lang="ru-RU" dirty="0"/>
              <a:t>Иногда копирование объекта может оказаться эффективнее создания нового объекта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1059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Преимущества использования паттерна «Прототип»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Специфицирование новых объектов путем изменения структуры существующих</a:t>
            </a:r>
          </a:p>
          <a:p>
            <a:r>
              <a:rPr lang="ru-RU" dirty="0"/>
              <a:t>Уменьшение числа подклассов</a:t>
            </a:r>
          </a:p>
          <a:p>
            <a:pPr lvl="1"/>
            <a:r>
              <a:rPr lang="ru-RU" dirty="0"/>
              <a:t>Фабричный метод часто порождает иерархию классов «Создатель», параллельную иерархии классов продуктов</a:t>
            </a:r>
          </a:p>
          <a:p>
            <a:pPr lvl="1"/>
            <a:r>
              <a:rPr lang="ru-RU" dirty="0"/>
              <a:t>Паттерн «прототип» может клонировать прототип, а не запрашивать фабричный метод</a:t>
            </a:r>
          </a:p>
          <a:p>
            <a:r>
              <a:rPr lang="ru-RU" dirty="0"/>
              <a:t>Динамическое конфигурирование приложения</a:t>
            </a:r>
          </a:p>
          <a:p>
            <a:pPr lvl="1"/>
            <a:r>
              <a:rPr lang="ru-RU" dirty="0"/>
              <a:t>Динамически загружаемые классы прототипов регистрируют свои экземпляры в «</a:t>
            </a:r>
            <a:r>
              <a:rPr lang="ru-RU" b="1" dirty="0"/>
              <a:t>диспетчере прототипов</a:t>
            </a:r>
            <a:r>
              <a:rPr lang="ru-RU" dirty="0"/>
              <a:t>»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7493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Недостатки паттерна прототип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Каждый подкласс класса </a:t>
            </a:r>
            <a:r>
              <a:rPr lang="en-US" dirty="0"/>
              <a:t>Prototype </a:t>
            </a:r>
            <a:r>
              <a:rPr lang="ru-RU" dirty="0"/>
              <a:t>должен реализовывать операцию </a:t>
            </a:r>
            <a:r>
              <a:rPr lang="en-US" dirty="0"/>
              <a:t>Clone</a:t>
            </a:r>
            <a:endParaRPr lang="ru-RU" dirty="0"/>
          </a:p>
          <a:p>
            <a:r>
              <a:rPr lang="ru-RU" dirty="0"/>
              <a:t>Для уже существующих классов реализация операции клонирования может быть проблематичной</a:t>
            </a:r>
          </a:p>
          <a:p>
            <a:r>
              <a:rPr lang="ru-RU" dirty="0"/>
              <a:t>В ряде случаев задача «глубокого» клонирования может быть нетривиальной</a:t>
            </a:r>
          </a:p>
          <a:p>
            <a:pPr lvl="1"/>
            <a:r>
              <a:rPr lang="ru-RU" dirty="0"/>
              <a:t>Во внутреннем представлении объекта содержатся другие объекты</a:t>
            </a:r>
          </a:p>
          <a:p>
            <a:pPr lvl="1"/>
            <a:r>
              <a:rPr lang="ru-RU" dirty="0"/>
              <a:t>Внутри объекта присутствуют круговые ссылки.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020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94D3CB2-98F5-4484-7016-64FF93061C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3FA203-6335-C37C-ACDC-852849AF8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989F27-929D-8786-F4AB-51E0DB695D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360" y="1122362"/>
            <a:ext cx="11521280" cy="3962822"/>
          </a:xfrm>
        </p:spPr>
        <p:txBody>
          <a:bodyPr>
            <a:noAutofit/>
          </a:bodyPr>
          <a:lstStyle/>
          <a:p>
            <a:r>
              <a:rPr lang="ru-RU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Паттерн</a:t>
            </a:r>
            <a:br>
              <a:rPr lang="en-US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</a:br>
            <a:r>
              <a:rPr lang="ru-RU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проектирования</a:t>
            </a:r>
            <a:br>
              <a:rPr lang="ru-RU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</a:br>
            <a:r>
              <a:rPr lang="ru-RU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 </a:t>
            </a:r>
            <a:r>
              <a:rPr lang="ru-RU" sz="1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«Прототип»</a:t>
            </a:r>
            <a:endParaRPr lang="ru-RU" sz="8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828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228C3F-D032-8C3B-5594-520CBF1A2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</a:t>
            </a:r>
            <a:r>
              <a:rPr lang="en-US"/>
              <a:t>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49CC6D-2F3A-1B7D-BE0F-79741351F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85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E1D507A-CFAF-ADE1-0949-0C6307326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9EE7DD-1123-CC3E-F97D-FD074A50D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337917-6ECB-2BC4-5A16-738E71B82A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360" y="1122362"/>
            <a:ext cx="11521280" cy="3962822"/>
          </a:xfrm>
        </p:spPr>
        <p:txBody>
          <a:bodyPr>
            <a:noAutofit/>
          </a:bodyPr>
          <a:lstStyle/>
          <a:p>
            <a:r>
              <a:rPr lang="ru-RU" sz="8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Паттерн</a:t>
            </a:r>
            <a:br>
              <a:rPr lang="en-US" sz="8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</a:br>
            <a:r>
              <a:rPr lang="ru-RU" sz="8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проектирования</a:t>
            </a:r>
            <a:br>
              <a:rPr lang="ru-RU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</a:br>
            <a:r>
              <a:rPr lang="ru-RU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 </a:t>
            </a:r>
            <a:r>
              <a:rPr lang="ru-RU" sz="1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«Прототип»</a:t>
            </a:r>
            <a:endParaRPr lang="ru-RU" sz="8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535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– создать копию объекта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Решение, которое не работает</a:t>
            </a:r>
          </a:p>
          <a:p>
            <a:pPr lvl="1"/>
            <a:r>
              <a:rPr lang="ru-RU" dirty="0"/>
              <a:t>Создать «пустой» объект такого же класса и поочерёдно скопировать значения полей из старого объекта в новый</a:t>
            </a:r>
          </a:p>
          <a:p>
            <a:r>
              <a:rPr lang="ru-RU" dirty="0"/>
              <a:t>Проблема 1</a:t>
            </a:r>
          </a:p>
          <a:p>
            <a:pPr lvl="1"/>
            <a:r>
              <a:rPr lang="ru-RU" dirty="0"/>
              <a:t>Часть состояния объекта может быть приватной</a:t>
            </a:r>
          </a:p>
          <a:p>
            <a:r>
              <a:rPr lang="ru-RU" dirty="0"/>
              <a:t>Проблема 2</a:t>
            </a:r>
          </a:p>
          <a:p>
            <a:pPr lvl="1"/>
            <a:r>
              <a:rPr lang="ru-RU" dirty="0"/>
              <a:t>Копирующий код зависит от классов копируемых объектов</a:t>
            </a:r>
          </a:p>
          <a:p>
            <a:pPr lvl="1"/>
            <a:r>
              <a:rPr lang="ru-RU" dirty="0"/>
              <a:t>Нельзя скопировать объект, зная лишь его интерфейс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2632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9144000" cy="4572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49060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Операция копирования должна выполняться самим объектом</a:t>
            </a:r>
          </a:p>
          <a:p>
            <a:pPr lvl="1"/>
            <a:r>
              <a:rPr lang="ru-RU" dirty="0"/>
              <a:t>Решается доступ к приватным полям</a:t>
            </a:r>
          </a:p>
          <a:p>
            <a:r>
              <a:rPr lang="ru-RU" dirty="0"/>
              <a:t>Чтобы копировать все объекты, нужен интерфейс, поддерживающий клонирование</a:t>
            </a:r>
          </a:p>
          <a:p>
            <a:r>
              <a:rPr lang="ru-RU" dirty="0"/>
              <a:t>В интерфейсе должен быть метод, выполняющий клонирование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036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Паттерн «Прототип»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Позволяет создавать новые экземпляры путём копирования существующих экземпляров</a:t>
            </a:r>
          </a:p>
          <a:p>
            <a:r>
              <a:rPr lang="ru-RU" dirty="0"/>
              <a:t>Результат: клиент может создавать новые экземпляры объектов, не зная их конкретные типы</a:t>
            </a:r>
          </a:p>
          <a:p>
            <a:r>
              <a:rPr lang="ru-RU" dirty="0"/>
              <a:t>Скрывает от клиента конкретные классы продуктов, уменьшая количество известных клиенту имен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696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паттерна «Прототип»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7626" y="2927927"/>
            <a:ext cx="7244892" cy="3738834"/>
          </a:xfrm>
          <a:prstGeom prst="rect">
            <a:avLst/>
          </a:prstGeom>
        </p:spPr>
      </p:pic>
      <p:grpSp>
        <p:nvGrpSpPr>
          <p:cNvPr id="12" name="Группа 11"/>
          <p:cNvGrpSpPr/>
          <p:nvPr/>
        </p:nvGrpSpPr>
        <p:grpSpPr>
          <a:xfrm>
            <a:off x="1487488" y="1789065"/>
            <a:ext cx="3528597" cy="1237240"/>
            <a:chOff x="35291" y="1690687"/>
            <a:chExt cx="3528597" cy="1237240"/>
          </a:xfrm>
        </p:grpSpPr>
        <p:sp>
          <p:nvSpPr>
            <p:cNvPr id="6" name="TextBox 5"/>
            <p:cNvSpPr txBox="1"/>
            <p:nvPr/>
          </p:nvSpPr>
          <p:spPr>
            <a:xfrm>
              <a:off x="395536" y="1690687"/>
              <a:ext cx="316835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Создает новый объект, обращаясь к прототипу с запросом клонировать себя</a:t>
              </a:r>
            </a:p>
          </p:txBody>
        </p:sp>
        <p:sp>
          <p:nvSpPr>
            <p:cNvPr id="9" name="Полилиния 8"/>
            <p:cNvSpPr/>
            <p:nvPr/>
          </p:nvSpPr>
          <p:spPr>
            <a:xfrm>
              <a:off x="35291" y="2429164"/>
              <a:ext cx="410882" cy="498763"/>
            </a:xfrm>
            <a:custGeom>
              <a:avLst/>
              <a:gdLst>
                <a:gd name="connsiteX0" fmla="*/ 300045 w 410882"/>
                <a:gd name="connsiteY0" fmla="*/ 0 h 498763"/>
                <a:gd name="connsiteX1" fmla="*/ 22954 w 410882"/>
                <a:gd name="connsiteY1" fmla="*/ 166254 h 498763"/>
                <a:gd name="connsiteX2" fmla="*/ 59900 w 410882"/>
                <a:gd name="connsiteY2" fmla="*/ 387927 h 498763"/>
                <a:gd name="connsiteX3" fmla="*/ 410882 w 410882"/>
                <a:gd name="connsiteY3" fmla="*/ 498763 h 498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882" h="498763">
                  <a:moveTo>
                    <a:pt x="300045" y="0"/>
                  </a:moveTo>
                  <a:cubicBezTo>
                    <a:pt x="181511" y="50800"/>
                    <a:pt x="62978" y="101600"/>
                    <a:pt x="22954" y="166254"/>
                  </a:cubicBezTo>
                  <a:cubicBezTo>
                    <a:pt x="-17070" y="230909"/>
                    <a:pt x="-4755" y="332509"/>
                    <a:pt x="59900" y="387927"/>
                  </a:cubicBezTo>
                  <a:cubicBezTo>
                    <a:pt x="124555" y="443345"/>
                    <a:pt x="267718" y="471054"/>
                    <a:pt x="410882" y="498763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6960096" y="1789065"/>
            <a:ext cx="2376264" cy="1074208"/>
            <a:chOff x="5436096" y="1789065"/>
            <a:chExt cx="2376264" cy="1074208"/>
          </a:xfrm>
        </p:grpSpPr>
        <p:sp>
          <p:nvSpPr>
            <p:cNvPr id="7" name="TextBox 6"/>
            <p:cNvSpPr txBox="1"/>
            <p:nvPr/>
          </p:nvSpPr>
          <p:spPr>
            <a:xfrm>
              <a:off x="5436096" y="1789065"/>
              <a:ext cx="23762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Объявляет интерфейс для клонирования самого себя</a:t>
              </a:r>
            </a:p>
          </p:txBody>
        </p:sp>
        <p:sp>
          <p:nvSpPr>
            <p:cNvPr id="10" name="Полилиния 9"/>
            <p:cNvSpPr/>
            <p:nvPr/>
          </p:nvSpPr>
          <p:spPr>
            <a:xfrm>
              <a:off x="6086764" y="2336800"/>
              <a:ext cx="296306" cy="526473"/>
            </a:xfrm>
            <a:custGeom>
              <a:avLst/>
              <a:gdLst>
                <a:gd name="connsiteX0" fmla="*/ 203200 w 296306"/>
                <a:gd name="connsiteY0" fmla="*/ 0 h 526473"/>
                <a:gd name="connsiteX1" fmla="*/ 286327 w 296306"/>
                <a:gd name="connsiteY1" fmla="*/ 240145 h 526473"/>
                <a:gd name="connsiteX2" fmla="*/ 0 w 296306"/>
                <a:gd name="connsiteY2" fmla="*/ 526473 h 526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6306" h="526473">
                  <a:moveTo>
                    <a:pt x="203200" y="0"/>
                  </a:moveTo>
                  <a:cubicBezTo>
                    <a:pt x="261697" y="76200"/>
                    <a:pt x="320194" y="152400"/>
                    <a:pt x="286327" y="240145"/>
                  </a:cubicBezTo>
                  <a:cubicBezTo>
                    <a:pt x="252460" y="327890"/>
                    <a:pt x="126230" y="427181"/>
                    <a:pt x="0" y="526473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" name="Группа 13"/>
          <p:cNvGrpSpPr/>
          <p:nvPr/>
        </p:nvGrpSpPr>
        <p:grpSpPr>
          <a:xfrm>
            <a:off x="8274386" y="3765180"/>
            <a:ext cx="2376264" cy="1032164"/>
            <a:chOff x="6301757" y="3429000"/>
            <a:chExt cx="2376264" cy="1032164"/>
          </a:xfrm>
        </p:grpSpPr>
        <p:sp>
          <p:nvSpPr>
            <p:cNvPr id="8" name="TextBox 7"/>
            <p:cNvSpPr txBox="1"/>
            <p:nvPr/>
          </p:nvSpPr>
          <p:spPr>
            <a:xfrm>
              <a:off x="6301757" y="3429000"/>
              <a:ext cx="23762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Реализует операцию клонирования самого себя</a:t>
              </a:r>
            </a:p>
          </p:txBody>
        </p:sp>
        <p:sp>
          <p:nvSpPr>
            <p:cNvPr id="11" name="Полилиния 10"/>
            <p:cNvSpPr/>
            <p:nvPr/>
          </p:nvSpPr>
          <p:spPr>
            <a:xfrm>
              <a:off x="7112000" y="3980873"/>
              <a:ext cx="637309" cy="480291"/>
            </a:xfrm>
            <a:custGeom>
              <a:avLst/>
              <a:gdLst>
                <a:gd name="connsiteX0" fmla="*/ 637309 w 637309"/>
                <a:gd name="connsiteY0" fmla="*/ 0 h 480291"/>
                <a:gd name="connsiteX1" fmla="*/ 304800 w 637309"/>
                <a:gd name="connsiteY1" fmla="*/ 323272 h 480291"/>
                <a:gd name="connsiteX2" fmla="*/ 0 w 637309"/>
                <a:gd name="connsiteY2" fmla="*/ 480291 h 48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7309" h="480291">
                  <a:moveTo>
                    <a:pt x="637309" y="0"/>
                  </a:moveTo>
                  <a:cubicBezTo>
                    <a:pt x="524163" y="121612"/>
                    <a:pt x="411018" y="243224"/>
                    <a:pt x="304800" y="323272"/>
                  </a:cubicBezTo>
                  <a:cubicBezTo>
                    <a:pt x="198582" y="403320"/>
                    <a:pt x="99291" y="441805"/>
                    <a:pt x="0" y="480291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437766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Отношения между участниками паттерна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Клиент</a:t>
            </a:r>
            <a:r>
              <a:rPr lang="ru-RU" dirty="0"/>
              <a:t> обращается к </a:t>
            </a:r>
            <a:r>
              <a:rPr lang="ru-RU" b="1" dirty="0"/>
              <a:t>прототипу</a:t>
            </a:r>
            <a:r>
              <a:rPr lang="ru-RU" dirty="0"/>
              <a:t>, чтобы тот создал свою копию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92310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FOLDER" val="H:\teaching\institutps\2016\ood\lectures\07\07 - Адаптер, Фасад\"/>
  <p:tag name="ISPRING_PRESENTATION_PATH" val="H:\teaching\institutps\2016\ood\lectures\07\07 - Адаптер, Фасад.pptx"/>
  <p:tag name="ISPRING_PROJECT_FOLDER_UPDATED" val="1"/>
  <p:tag name="ISPRING_SCREEN_RECS_UPDATED" val="H:\teaching\institutps\2016\ood\lectures\07\07 - Адаптер, Фасад"/>
  <p:tag name="ISPRING_UUID" val="{77CEB02E-0205-4D42-AC68-BCD00A9879B0}"/>
  <p:tag name="ISPRING_RESOURCE_PATHS_HASH_PRESENTER" val="813a237fe57c449da5f0a53f5431dc9b56935deb"/>
  <p:tag name="ISPRING_PRESENTATION_COURSE_TITLE" val="prototype"/>
  <p:tag name="ISPRING_LMS_API_VERSION" val="Experience API"/>
  <p:tag name="ISPRING_ULTRA_SCORM_COURSE_ID" val="AC95B9CB-2D3D-4F76-8523-55D752332B54"/>
  <p:tag name="ISPRING_CMI5_LAUNCH_METHOD" val="any window"/>
  <p:tag name="ISPRINGONLINEFOLDERID" val="0"/>
  <p:tag name="ISPRING_SCORM_RATE_SLIDES" val="0"/>
  <p:tag name="ISPRING_SCORM_PASSING_SCORE" val="0.000000"/>
  <p:tag name="ISPRING_CURRENT_PLAYER_ID" val="universal"/>
  <p:tag name="ISPRING_PRESENTATION_TITLE" val="prototype"/>
  <p:tag name="ISPRING_FIRST_PUBLISH" val="1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CLOUDFOLDERID" val="0"/>
  <p:tag name="ISPRING_OUTPUT_FOLDER" val="[[&quot;(\uFFFDG&gt;{9C96D814-AC7A-4E76-A11B-A40A46B24955}&quot;,&quot;C:\\teaching\\ood\\ood\\lectures\\14.prototype&quot;],[&quot;ӹ\uFFFD\uFFFD{040CDB75-1F2E-450F-8275-E9D5176AD77C}&quot;,&quot;C:\\teaching\\ood\\ood\\lectures\\14.prototype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,&quot;studioSettings&quot;:{&quot;useMobileViewer&quot;:&quot;T_FALSE&quot;}},&quot;advancedSettings&quot;:{&quot;enableTextAllocation&quot;:&quot;T_TRUE&quot;,&quot;viewingFromLocalDrive&quot;:&quot;T_TRUE&quot;,&quot;contentScale&quot;:75,&quot;contentScaleMode&quot;:&quot;SCALE&quot;},&quot;accessibilitySettings&quot;:{&quot;enabled&quot;:&quot;T_FALS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0&quot;},&quot;cloudSettings&quot;:{&quot;onlineDestinationFolderId&quot;:&quot;0&quot;},&quot;wordSettings&quot;:{&quot;printCopies&quot;:1},&quot;studioSettings&quot;:{}}"/>
  <p:tag name="ISPRING_SCORM_RATE_QUIZZES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8775FFA3-EE0D-45BD-B865-4AB94EF9E908}:27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290693B2-AB0B-4866-B7D5-8081B58DF272}:27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C4FF1905-89DB-46BE-B99D-C7549AF59DA3}:27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A21454EC-3554-406D-A0A6-5DBC3B1FDAEE}:27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6BB42112-1E37-4149-A39D-915906203B06}:27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998C6654-5A46-48E2-A350-25398A2E1CA5}:26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DBE441DB-703D-4B1A-B973-4BF0971C522F}:26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3A064131-701A-44EB-82EB-15C375AAB257}:26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6A15B677-5815-4F7F-9EC1-B01F2BC31BA9}:27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8DF7B175-88A1-4A85-BCBC-A0F04A0D9C5C}:27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49BACD10-1ADC-4E99-AC32-9A513D785491}:27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64734F28-4A46-4E0C-BC05-176F90ABEA05}:25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F9FA9616-C38D-4DA7-8D42-B8CE2DAC1642}:26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DC92BCD7-D7D0-4844-83F2-93A287BA803F}:25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1C8568BE-7CC3-40D4-AE40-903E64BB0586}:26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74A24AE5-FD83-4A3A-A8BC-72A327413F5F}:27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7279</TotalTime>
  <Words>1125</Words>
  <Application>Microsoft Office PowerPoint</Application>
  <PresentationFormat>Widescreen</PresentationFormat>
  <Paragraphs>195</Paragraphs>
  <Slides>20</Slides>
  <Notes>16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Aptos</vt:lpstr>
      <vt:lpstr>Aptos Display</vt:lpstr>
      <vt:lpstr>Arial</vt:lpstr>
      <vt:lpstr>Calibri</vt:lpstr>
      <vt:lpstr>Consolas</vt:lpstr>
      <vt:lpstr>Impact</vt:lpstr>
      <vt:lpstr>Office Theme</vt:lpstr>
      <vt:lpstr>Паттерн  «Прототип» (Prototype)</vt:lpstr>
      <vt:lpstr>Паттерн проектирования  «Прототип»</vt:lpstr>
      <vt:lpstr>Паттерн проектирования  «Прототип»</vt:lpstr>
      <vt:lpstr>Задача – создать копию объекта</vt:lpstr>
      <vt:lpstr>PowerPoint Presentation</vt:lpstr>
      <vt:lpstr>Решение</vt:lpstr>
      <vt:lpstr>Паттерн «Прототип»</vt:lpstr>
      <vt:lpstr>Структура паттерна «Прототип»</vt:lpstr>
      <vt:lpstr>Отношения между участниками паттерна</vt:lpstr>
      <vt:lpstr>Применимость паттерна «Прототип»</vt:lpstr>
      <vt:lpstr>Применимость</vt:lpstr>
      <vt:lpstr>PowerPoint Presentation</vt:lpstr>
      <vt:lpstr>PowerPoint Presentation</vt:lpstr>
      <vt:lpstr>PowerPoint Presentation</vt:lpstr>
      <vt:lpstr>PowerPoint Presentation</vt:lpstr>
      <vt:lpstr>Обобщенная реализация прототипа</vt:lpstr>
      <vt:lpstr>Преимущества использования паттерна «Прототип»</vt:lpstr>
      <vt:lpstr>Преимущества использования паттерна «Прототип»</vt:lpstr>
      <vt:lpstr>Недостатки паттерна прототип</vt:lpstr>
      <vt:lpstr>Вопросы?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prototype</dc:title>
  <dc:creator>Vivid</dc:creator>
  <cp:lastModifiedBy>Алексей Малов</cp:lastModifiedBy>
  <cp:revision>644</cp:revision>
  <dcterms:created xsi:type="dcterms:W3CDTF">2016-02-02T19:36:42Z</dcterms:created>
  <dcterms:modified xsi:type="dcterms:W3CDTF">2025-01-20T20:45:41Z</dcterms:modified>
</cp:coreProperties>
</file>