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0"/>
  </p:sldMasterIdLst>
  <p:notesMasterIdLst>
    <p:notesMasterId r:id="rId81"/>
  </p:notesMasterIdLst>
  <p:sldIdLst>
    <p:sldId id="330" r:id="rId11"/>
    <p:sldId id="320" r:id="rId12"/>
    <p:sldId id="331" r:id="rId13"/>
    <p:sldId id="327" r:id="rId14"/>
    <p:sldId id="328" r:id="rId15"/>
    <p:sldId id="279" r:id="rId16"/>
    <p:sldId id="278" r:id="rId17"/>
    <p:sldId id="280" r:id="rId18"/>
    <p:sldId id="321" r:id="rId19"/>
    <p:sldId id="281" r:id="rId20"/>
    <p:sldId id="282" r:id="rId21"/>
    <p:sldId id="283" r:id="rId22"/>
    <p:sldId id="284" r:id="rId23"/>
    <p:sldId id="288" r:id="rId24"/>
    <p:sldId id="316" r:id="rId25"/>
    <p:sldId id="322" r:id="rId26"/>
    <p:sldId id="323" r:id="rId27"/>
    <p:sldId id="324" r:id="rId28"/>
    <p:sldId id="325" r:id="rId29"/>
    <p:sldId id="326" r:id="rId30"/>
    <p:sldId id="285" r:id="rId31"/>
    <p:sldId id="286" r:id="rId32"/>
    <p:sldId id="287" r:id="rId33"/>
    <p:sldId id="291" r:id="rId34"/>
    <p:sldId id="289" r:id="rId35"/>
    <p:sldId id="292" r:id="rId36"/>
    <p:sldId id="290" r:id="rId37"/>
    <p:sldId id="294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62" r:id="rId47"/>
    <p:sldId id="303" r:id="rId48"/>
    <p:sldId id="304" r:id="rId49"/>
    <p:sldId id="305" r:id="rId50"/>
    <p:sldId id="275" r:id="rId51"/>
    <p:sldId id="276" r:id="rId52"/>
    <p:sldId id="277" r:id="rId53"/>
    <p:sldId id="267" r:id="rId54"/>
    <p:sldId id="314" r:id="rId55"/>
    <p:sldId id="317" r:id="rId56"/>
    <p:sldId id="306" r:id="rId57"/>
    <p:sldId id="307" r:id="rId58"/>
    <p:sldId id="308" r:id="rId59"/>
    <p:sldId id="309" r:id="rId60"/>
    <p:sldId id="310" r:id="rId61"/>
    <p:sldId id="311" r:id="rId62"/>
    <p:sldId id="313" r:id="rId63"/>
    <p:sldId id="312" r:id="rId64"/>
    <p:sldId id="263" r:id="rId65"/>
    <p:sldId id="315" r:id="rId66"/>
    <p:sldId id="257" r:id="rId67"/>
    <p:sldId id="258" r:id="rId68"/>
    <p:sldId id="259" r:id="rId69"/>
    <p:sldId id="260" r:id="rId70"/>
    <p:sldId id="261" r:id="rId71"/>
    <p:sldId id="272" r:id="rId72"/>
    <p:sldId id="271" r:id="rId73"/>
    <p:sldId id="273" r:id="rId74"/>
    <p:sldId id="274" r:id="rId75"/>
    <p:sldId id="268" r:id="rId76"/>
    <p:sldId id="269" r:id="rId77"/>
    <p:sldId id="270" r:id="rId78"/>
    <p:sldId id="329" r:id="rId79"/>
    <p:sldId id="266" r:id="rId80"/>
  </p:sldIdLst>
  <p:sldSz cx="12192000" cy="6858000"/>
  <p:notesSz cx="6858000" cy="9144000"/>
  <p:custDataLst>
    <p:tags r:id="rId8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1163" autoAdjust="0"/>
  </p:normalViewPr>
  <p:slideViewPr>
    <p:cSldViewPr>
      <p:cViewPr>
        <p:scale>
          <a:sx n="50" d="100"/>
          <a:sy n="50" d="100"/>
        </p:scale>
        <p:origin x="2304" y="10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viewProps" Target="viewProps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5" Type="http://schemas.openxmlformats.org/officeDocument/2006/relationships/customXml" Target="../customXml/item5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77" Type="http://schemas.openxmlformats.org/officeDocument/2006/relationships/slide" Target="slides/slide67.xml"/><Relationship Id="rId8" Type="http://schemas.openxmlformats.org/officeDocument/2006/relationships/customXml" Target="../customXml/item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slide" Target="slides/slide70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7" Type="http://schemas.openxmlformats.org/officeDocument/2006/relationships/customXml" Target="../customXml/item7.xml"/><Relationship Id="rId71" Type="http://schemas.openxmlformats.org/officeDocument/2006/relationships/slide" Target="slides/slide61.xml"/><Relationship Id="rId2" Type="http://schemas.openxmlformats.org/officeDocument/2006/relationships/customXml" Target="../customXml/item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61" Type="http://schemas.openxmlformats.org/officeDocument/2006/relationships/slide" Target="slides/slide51.xml"/><Relationship Id="rId8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3349-999A-34D4-171A-E5116A082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87C8D-4153-0FEE-B9D6-DF984A519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1F5E-0DBD-DDEC-6172-A3C0881B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B395-10EA-6930-CC60-18191551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F84D-DC10-409E-0037-57E5FBF6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F165-3577-246A-5EA3-86FB9B4A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F3B81-76C5-C296-357F-DBEA7000C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FABD-810C-D93A-B1FB-F4A9CE09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FAF5F-DD75-6785-D606-E2AD0715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E31D-B0F9-BEFC-07C2-A2C1111B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67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EC4FA-DF15-2704-69FB-EB6DAEC9F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44381-4D47-05C1-1E76-FB40E0450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381B-2289-BDB1-6A74-F84A8E01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A887-E52B-85E8-C574-43742626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3157-C8D5-9515-ABE8-B9888AF7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26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D6AE-77CC-A526-B208-6BD99470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19E3-C207-3C60-DEE7-4658AC2A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AC8-DDA5-C797-5FD8-EF46E51F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2449-AF25-7F9A-03A9-57AAFF4F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0B6E7-FF68-F3E5-F89C-2916D190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56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EB96-97E2-B176-C586-B7BE7B6B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1E8EC-E57F-01C6-EFBF-EB0F7C07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87CA-CDED-1ED7-007E-E18A246A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380E-517A-5D2F-8F84-EDCF483B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1DC1-4E91-B653-052D-12D455B9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07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555-83E5-AB1A-5CAE-F9808A63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E868-3F2E-505F-AA09-6A8F1113D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D28EC-76EC-DE0B-C93E-2F1320F8C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E983B-5B3E-688E-B7A2-3CE3A6B5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39AF6-1A5A-9C5D-2E64-3EAB6FAF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B7258-A32F-63B1-54B1-F0010421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17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6BFE-25CA-C221-4913-ABF87841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9F13F-65D4-D3DB-7303-3BDE5DAB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379E4-6F2D-5BCB-D872-61044B97A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FE560-735B-7CDC-B108-67C7F6A09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964EE-861B-C2E1-052E-37518EB65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ADC72-9E09-8E4D-6C07-088E5221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BAFB0-58AF-8469-FC91-9054A023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4F5FA-58F6-FBA8-E721-31DB4022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73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ED2A-F79C-1246-962D-045CAC70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1720E-67B3-F630-51EA-CBD9C860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AF545-00EF-F048-7359-94870CA1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5F1F2-BDB6-1055-36FB-851D018E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9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F7876-F0CF-0BE6-3B26-88D3164F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46534-579A-3A19-1E5A-55007A8A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7BE07-5529-AE46-04CC-9CC42927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10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2235-2A80-0FC4-D194-3110DB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773A-B035-B0DB-7466-981A8C75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7FD14-5926-3874-F7EA-27EB09C82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F9BB-D5F6-21C4-F2D7-481F81C0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0B2E2-1E8D-A0DE-0928-6A222FD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C17E5-6A62-6B99-31B6-4ECF8C7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19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18B2-DF68-B29B-ED94-B53987E7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AA981-5AA6-9491-11B8-76A6839D6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F468D-7322-CBEF-22A9-FDB4CF8AB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CFD85-12E1-CC75-683B-84856B57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A7643-5BA6-0559-8804-6AA2D172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71FC2-D4F3-E9E8-04B5-519D3216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98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B2B7E-99F6-F176-FF1B-4725AA9B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33F0E-D63C-D014-CBBD-A77B1630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F849-4B81-F5C4-7221-BA036D03B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A2FA3-A34B-C63E-1E79-63E4F1BB6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882F-B6C7-4532-2499-5D4E339AB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forthescience.org/books/modelviewcontroller/02_mvc_variations/17_passive_view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forthescience.org/books/modelviewcontroller/02_mvc_variations/21_dolphin_mvp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f798384.aspx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08/06/16/everything-you-wanted-to-know-about-mvc-and-mvp-but.aspx/" TargetMode="External"/><Relationship Id="rId2" Type="http://schemas.openxmlformats.org/officeDocument/2006/relationships/hyperlink" Target="https://stefanoborini.gitbooks.io/modelviewcontrol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eaaDev/ModelViewPresenter.html" TargetMode="External"/><Relationship Id="rId5" Type="http://schemas.openxmlformats.org/officeDocument/2006/relationships/hyperlink" Target="http://martinfowler.com/eaaDev/PassiveScreen.html" TargetMode="External"/><Relationship Id="rId4" Type="http://schemas.openxmlformats.org/officeDocument/2006/relationships/hyperlink" Target="http://martinfowler.com/eaaDev/SupervisingPresente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efanoborini.gitbooks.io/modelviewcontroller/01_from_smartui_to_traditional_mvc/01_smart_ui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F55A9-C457-ECDF-B6AE-96D6C4292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93B639-04BC-B769-0A91-1B6FEBD10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7FD1D-D8D7-25F9-136F-4DA519AC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4466878"/>
          </a:xfrm>
        </p:spPr>
        <p:txBody>
          <a:bodyPr>
            <a:noAutofit/>
          </a:bodyPr>
          <a:lstStyle/>
          <a:p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Архитектура графических приложений</a:t>
            </a:r>
            <a:endParaRPr lang="ru-RU" sz="13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3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Простота, часто используется новичками</a:t>
            </a:r>
          </a:p>
        </p:txBody>
      </p:sp>
    </p:spTree>
    <p:extLst>
      <p:ext uri="{BB962C8B-B14F-4D97-AF65-F5344CB8AC3E}">
        <p14:creationId xmlns:p14="http://schemas.microsoft.com/office/powerpoint/2010/main" val="10143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Подходит лишь для простых приложений</a:t>
            </a:r>
          </a:p>
          <a:p>
            <a:r>
              <a:rPr lang="ru-RU" dirty="0"/>
              <a:t>Доступ и изменение состояния снаружи затруднён</a:t>
            </a:r>
          </a:p>
          <a:p>
            <a:pPr lvl="1"/>
            <a:r>
              <a:rPr lang="ru-RU" dirty="0"/>
              <a:t>Помимо модификации состояния, нужно помнить об обновлении визуального представления</a:t>
            </a:r>
          </a:p>
          <a:p>
            <a:r>
              <a:rPr lang="ru-RU" dirty="0"/>
              <a:t>Трудно иметь несколько визуальных представлений одного и того же состояния</a:t>
            </a:r>
          </a:p>
          <a:p>
            <a:r>
              <a:rPr lang="ru-RU" dirty="0"/>
              <a:t>Трудность автоматического тестирования</a:t>
            </a:r>
          </a:p>
          <a:p>
            <a:r>
              <a:rPr lang="ru-RU" dirty="0"/>
              <a:t>Нарушение принципа единственной ответственности</a:t>
            </a:r>
          </a:p>
        </p:txBody>
      </p:sp>
    </p:spTree>
    <p:extLst>
      <p:ext uri="{BB962C8B-B14F-4D97-AF65-F5344CB8AC3E}">
        <p14:creationId xmlns:p14="http://schemas.microsoft.com/office/powerpoint/2010/main" val="40620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Document-View (Model Delegate)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99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</a:t>
            </a:r>
            <a:endParaRPr lang="ru-RU" dirty="0"/>
          </a:p>
          <a:p>
            <a:pPr lvl="1"/>
            <a:r>
              <a:rPr lang="ru-RU" dirty="0"/>
              <a:t>Отвечает за бизнес-логику</a:t>
            </a:r>
          </a:p>
          <a:p>
            <a:pPr lvl="1"/>
            <a:r>
              <a:rPr lang="ru-RU" dirty="0"/>
              <a:t>Хранит состояние приложения и предоставляет интерфейс для его получения и модификации</a:t>
            </a:r>
          </a:p>
          <a:p>
            <a:pPr lvl="1"/>
            <a:r>
              <a:rPr lang="ru-RU" dirty="0"/>
              <a:t>Предоставляет механизм для информирования заинтересованных объектов об изменении состояния</a:t>
            </a:r>
          </a:p>
          <a:p>
            <a:r>
              <a:rPr lang="en-US" dirty="0"/>
              <a:t>View</a:t>
            </a:r>
          </a:p>
          <a:p>
            <a:pPr lvl="1"/>
            <a:r>
              <a:rPr lang="ru-RU" dirty="0"/>
              <a:t>Обрабатывает события пользователя</a:t>
            </a:r>
          </a:p>
          <a:p>
            <a:pPr lvl="1"/>
            <a:r>
              <a:rPr lang="ru-RU" dirty="0"/>
              <a:t>Отвечает за визуальное представление состояния</a:t>
            </a:r>
          </a:p>
          <a:p>
            <a:pPr lvl="1"/>
            <a:r>
              <a:rPr lang="ru-RU" dirty="0"/>
              <a:t>Выполняет операции над документом</a:t>
            </a:r>
          </a:p>
          <a:p>
            <a:pPr lvl="1"/>
            <a:r>
              <a:rPr lang="ru-RU" dirty="0"/>
              <a:t>Обновляет визуальное представление при изменении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24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отделяется от визуального представления</a:t>
            </a:r>
          </a:p>
          <a:p>
            <a:pPr lvl="1"/>
            <a:r>
              <a:rPr lang="ru-RU" dirty="0"/>
              <a:t>Можно модифицировать их независимо друг от друга</a:t>
            </a:r>
          </a:p>
          <a:p>
            <a:r>
              <a:rPr lang="ru-RU" dirty="0"/>
              <a:t>Появляется возможность тестирования </a:t>
            </a:r>
            <a:r>
              <a:rPr lang="en-US" dirty="0"/>
              <a:t>Document</a:t>
            </a:r>
            <a:endParaRPr lang="ru-RU" dirty="0"/>
          </a:p>
          <a:p>
            <a:r>
              <a:rPr lang="ru-RU" dirty="0"/>
              <a:t>Можно иметь несколько представлений одного документа</a:t>
            </a:r>
          </a:p>
          <a:p>
            <a:r>
              <a:rPr lang="ru-RU" dirty="0"/>
              <a:t>Стоимость – более сложное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44101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F703C38-89CD-4884-AD14-B73F67AD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988840"/>
            <a:ext cx="7939202" cy="471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A1EB36D-2B80-4D84-8945-C7261F3F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паттерна</a:t>
            </a:r>
          </a:p>
        </p:txBody>
      </p:sp>
    </p:spTree>
    <p:extLst>
      <p:ext uri="{BB962C8B-B14F-4D97-AF65-F5344CB8AC3E}">
        <p14:creationId xmlns:p14="http://schemas.microsoft.com/office/powerpoint/2010/main" val="185184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2206-9566-4690-8787-DFF54D5E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паттерна </a:t>
            </a:r>
            <a:r>
              <a:rPr lang="en-US" dirty="0"/>
              <a:t>Document-View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B5152-4A22-4ABF-989D-BE67F38C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07568" y="1556792"/>
            <a:ext cx="7488830" cy="50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37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983519-88B5-4A54-9F02-A652F3061A12}"/>
              </a:ext>
            </a:extLst>
          </p:cNvPr>
          <p:cNvSpPr/>
          <p:nvPr/>
        </p:nvSpPr>
        <p:spPr>
          <a:xfrm>
            <a:off x="0" y="44624"/>
            <a:ext cx="12192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IDocumentListener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OnDocumentChanged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~IDocumentListener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Почему здесь деструктор защищённый и невиртуальный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de-DE" sz="17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Document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Управление подпиской на уведомления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AddListener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IDocumentListener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listener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m_listeners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listener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RemoveListener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IDocumentListener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listener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m_listeners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listener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 };</a:t>
            </a:r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Получение состояния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Increment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Бизнес-логика приложения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listener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m_listeners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listener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OnDocumentChanged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unordered_set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IDocumentListener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*&gt;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m_listeners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5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77B15-E683-4F18-B1CB-7FFE6ED2D236}"/>
              </a:ext>
            </a:extLst>
          </p:cNvPr>
          <p:cNvSpPr/>
          <p:nvPr/>
        </p:nvSpPr>
        <p:spPr>
          <a:xfrm>
            <a:off x="0" y="0"/>
            <a:ext cx="121920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View</a:t>
            </a:r>
          </a:p>
          <a:p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: </a:t>
            </a:r>
            <a:r>
              <a:rPr lang="de-DE" sz="1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ATL::</a:t>
            </a:r>
            <a:r>
              <a:rPr lang="de-DE" sz="1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CWindowImpl</a:t>
            </a:r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&lt;View&gt;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IDocumentListener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DECLARE_WND_CLASS(NULL)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Document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document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m_document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document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BEGIN_MSG_MAP(View)</a:t>
            </a:r>
          </a:p>
          <a:p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    MSG_WM_PAINT(</a:t>
            </a:r>
            <a:r>
              <a:rPr lang="de-DE" sz="1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OnPaint</a:t>
            </a:r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    MSG_WM_LBUTTONUP(</a:t>
            </a:r>
            <a:r>
              <a:rPr lang="de-DE" sz="1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OnLButtonUp</a:t>
            </a:r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MSG_WM_CREATE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OnCreate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MSG_WM_DESTROY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OnDestroy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END_MSG_MAP()</a:t>
            </a:r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OnPaint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WTL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CDCHandle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unused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…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dc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DrawText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to_wstring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m_document</a:t>
            </a:r>
            <a:r>
              <a:rPr lang="de-DE" sz="1400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4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400" b="1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c_str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(),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clientRect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DT_CENTER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DT_VCENTER);</a:t>
            </a:r>
          </a:p>
          <a:p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OnCreate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LPCREATESTRUCT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lpCreateStruct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m_document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AddListener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Подписываемся на уведомления о состоянии документа в момент создания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View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OnDestroy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m_document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RemoveListener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 }</a:t>
            </a:r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Если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View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разрушен, он не должен получать уведомления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OnLButtonUp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UINT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/*nFlags*/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CPoint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/*point*/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m_document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Increment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(); }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OnDocumentChanged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 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RedrawWindow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(); }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Обрабатываем изменение состояния документа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Document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m_document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D79783-0B1F-46EE-BA1C-B6E9D8F4CBE7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MainFrame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: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IDocumentListener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LRESULT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OnCreate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UINT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uMsg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WPARAM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LPARAM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bHandled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…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m_document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AddListener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UpdateTitle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LRESULT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OnDestroy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UINT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uMsg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WPARAM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LPARAM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bHandled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m_document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RemoveListener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…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OnDocumentChanged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UpdateTitle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 }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UpdateTitle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SetWindowText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((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L"Click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to_wstring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m_document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())).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c_str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Document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m_document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View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m_view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m_document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Архитектура</a:t>
            </a:r>
            <a:b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en-US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GUI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-приложений</a:t>
            </a:r>
            <a:endParaRPr lang="ru-RU" sz="13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oc-view">
            <a:hlinkClick r:id="" action="ppaction://media"/>
            <a:extLst>
              <a:ext uri="{FF2B5EF4-FFF2-40B4-BE49-F238E27FC236}">
                <a16:creationId xmlns:a16="http://schemas.microsoft.com/office/drawing/2014/main" id="{04D4B9B4-2E56-4BD1-9141-76D8D9F0AB8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63419" y="1124745"/>
            <a:ext cx="6265162" cy="4608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56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75520" y="-18008"/>
            <a:ext cx="69665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CounterDocument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object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0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set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listeners.add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listener.notify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unregister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listeners.remove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!=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for</a:t>
            </a:r>
            <a:r>
              <a:rPr lang="ru-RU" sz="1600" dirty="0">
                <a:latin typeface="Consolas" panose="020B0609020204030204" pitchFamily="49" charset="0"/>
              </a:rPr>
              <a:t> l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l.notify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incrementValue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+= 1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00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631504" y="1411421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QtGui.QPushButton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self.setText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unicode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document.incrementValue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QtGui.QProgressBar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self.setRange</a:t>
            </a:r>
            <a:r>
              <a:rPr lang="ru-RU" sz="1600" dirty="0">
                <a:latin typeface="Consolas" panose="020B0609020204030204" pitchFamily="49" charset="0"/>
              </a:rPr>
              <a:t>(0,100)</a:t>
            </a: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00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2060848"/>
            <a:ext cx="79312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CounterDocument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counter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ProgressBarView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counter.show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1360266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реализации в языках со статической типизацией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оповещения об изменении модели обычно используется одна из вариаций паттерна «Наблюдатель»</a:t>
            </a:r>
          </a:p>
          <a:p>
            <a:pPr lvl="1"/>
            <a:r>
              <a:rPr lang="ru-RU" dirty="0"/>
              <a:t>Вводится интерфейс </a:t>
            </a:r>
            <a:r>
              <a:rPr lang="en-US" dirty="0" err="1"/>
              <a:t>IDocumentListener</a:t>
            </a:r>
            <a:r>
              <a:rPr lang="ru-RU" dirty="0"/>
              <a:t>, который должны реализовать классы представлений</a:t>
            </a:r>
            <a:endParaRPr lang="en-US" dirty="0"/>
          </a:p>
          <a:p>
            <a:pPr lvl="1"/>
            <a:r>
              <a:rPr lang="ru-RU" dirty="0"/>
              <a:t>Используется механизм сигналов/слотов</a:t>
            </a:r>
          </a:p>
        </p:txBody>
      </p:sp>
    </p:spTree>
    <p:extLst>
      <p:ext uri="{BB962C8B-B14F-4D97-AF65-F5344CB8AC3E}">
        <p14:creationId xmlns:p14="http://schemas.microsoft.com/office/powerpoint/2010/main" val="2659217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Традиционный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89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Дальнейшее разделение представления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MVC </a:t>
            </a:r>
            <a:r>
              <a:rPr lang="ru-RU" b="1" dirty="0"/>
              <a:t>модель</a:t>
            </a:r>
            <a:r>
              <a:rPr lang="ru-RU" dirty="0"/>
              <a:t> является аналогом документа из </a:t>
            </a:r>
            <a:r>
              <a:rPr lang="en-US" dirty="0"/>
              <a:t>Document-View</a:t>
            </a:r>
            <a:endParaRPr lang="ru-RU" dirty="0"/>
          </a:p>
          <a:p>
            <a:pPr lvl="1"/>
            <a:r>
              <a:rPr lang="ru-RU" dirty="0"/>
              <a:t>Отвечает за хранение состояния и доставку оповещений о его изменении</a:t>
            </a:r>
            <a:endParaRPr lang="en-US" dirty="0"/>
          </a:p>
          <a:p>
            <a:r>
              <a:rPr lang="en-US" dirty="0"/>
              <a:t>View </a:t>
            </a:r>
            <a:r>
              <a:rPr lang="ru-RU" dirty="0"/>
              <a:t>из </a:t>
            </a:r>
            <a:r>
              <a:rPr lang="en-US" dirty="0"/>
              <a:t>Document</a:t>
            </a:r>
            <a:r>
              <a:rPr lang="ru-RU" dirty="0"/>
              <a:t>-</a:t>
            </a:r>
            <a:r>
              <a:rPr lang="en-US" dirty="0"/>
              <a:t>View </a:t>
            </a:r>
            <a:r>
              <a:rPr lang="ru-RU" dirty="0"/>
              <a:t>разделяется на </a:t>
            </a:r>
            <a:r>
              <a:rPr lang="en-US" dirty="0"/>
              <a:t>View </a:t>
            </a:r>
            <a:r>
              <a:rPr lang="ru-RU" dirty="0"/>
              <a:t>и </a:t>
            </a:r>
            <a:r>
              <a:rPr lang="en-US" dirty="0"/>
              <a:t>Controller</a:t>
            </a:r>
            <a:endParaRPr lang="ru-RU" dirty="0"/>
          </a:p>
          <a:p>
            <a:pPr lvl="1"/>
            <a:r>
              <a:rPr lang="en-US" dirty="0"/>
              <a:t>View</a:t>
            </a:r>
            <a:r>
              <a:rPr lang="ru-RU" dirty="0"/>
              <a:t> отвечает за визуальное представление</a:t>
            </a:r>
          </a:p>
          <a:p>
            <a:pPr lvl="2"/>
            <a:r>
              <a:rPr lang="ru-RU" dirty="0"/>
              <a:t>Создаёт контроллер</a:t>
            </a:r>
          </a:p>
          <a:p>
            <a:pPr lvl="1"/>
            <a:r>
              <a:rPr lang="en-US" dirty="0"/>
              <a:t>Controller </a:t>
            </a:r>
            <a:r>
              <a:rPr lang="ru-RU" dirty="0"/>
              <a:t>выполняет модификацию модели</a:t>
            </a:r>
          </a:p>
        </p:txBody>
      </p:sp>
    </p:spTree>
    <p:extLst>
      <p:ext uri="{BB962C8B-B14F-4D97-AF65-F5344CB8AC3E}">
        <p14:creationId xmlns:p14="http://schemas.microsoft.com/office/powerpoint/2010/main" val="41825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11" y="1628800"/>
            <a:ext cx="5535179" cy="50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83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919536" y="2060849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QtGui.QPushButton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model.register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  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controller.addOne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notify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self.setText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unicode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model.value</a:t>
            </a:r>
            <a:r>
              <a:rPr lang="ru-RU" dirty="0">
                <a:latin typeface="Consolas" panose="020B06090202040302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1845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63552" y="1953127"/>
            <a:ext cx="6769802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Controller(object):</a:t>
            </a:r>
            <a:endParaRPr lang="ru-RU" altLang="ru-RU" dirty="0">
              <a:latin typeface="Consolas" panose="020B0609020204030204" pitchFamily="49" charset="0"/>
            </a:endParaRPr>
          </a:p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__(self, model, view):</a:t>
            </a:r>
            <a:endParaRPr lang="ru-RU" altLang="ru-RU" dirty="0">
              <a:latin typeface="Consolas" panose="020B0609020204030204" pitchFamily="49" charset="0"/>
            </a:endParaRPr>
          </a:p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self._model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model</a:t>
            </a:r>
            <a:endParaRPr lang="ru-RU" altLang="ru-RU" dirty="0">
              <a:latin typeface="Consolas" panose="020B0609020204030204" pitchFamily="49" charset="0"/>
            </a:endParaRPr>
          </a:p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self._view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view</a:t>
            </a:r>
          </a:p>
          <a:p>
            <a:endParaRPr lang="en-US" altLang="ru-RU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addOne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self._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model.setValue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(self._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model.value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()+1)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90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85A6C6D-6E3B-E1A0-AECB-DBE50C3FC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4CBCDB-1A38-9841-2834-BC6012BA8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BAB09-4B42-48E0-B955-AB9BEFD71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4704"/>
            <a:ext cx="12191998" cy="4896544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Архитектура приложений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с графическим интерфейсом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519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628801"/>
            <a:ext cx="6192688" cy="50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5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423592" y="2413339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375763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приложения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905" y="1700808"/>
            <a:ext cx="5760685" cy="51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35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Модель</a:t>
            </a:r>
            <a:r>
              <a:rPr lang="ru-RU" dirty="0"/>
              <a:t> отвечает за хранение состояния приложения и логику предметной области</a:t>
            </a:r>
          </a:p>
          <a:p>
            <a:r>
              <a:rPr lang="ru-RU" b="1" dirty="0"/>
              <a:t>Представление</a:t>
            </a:r>
            <a:r>
              <a:rPr lang="ru-RU" dirty="0"/>
              <a:t> отображает модель пользователю</a:t>
            </a:r>
          </a:p>
          <a:p>
            <a:r>
              <a:rPr lang="ru-RU" b="1" dirty="0"/>
              <a:t>Контроллер</a:t>
            </a:r>
            <a:r>
              <a:rPr lang="ru-RU" dirty="0"/>
              <a:t> связывает действия пользователя над </a:t>
            </a:r>
            <a:r>
              <a:rPr lang="en-US" dirty="0"/>
              <a:t>UI</a:t>
            </a:r>
            <a:r>
              <a:rPr lang="ru-RU" dirty="0"/>
              <a:t> с операциями над моделью (логика приложения)</a:t>
            </a:r>
          </a:p>
        </p:txBody>
      </p:sp>
    </p:spTree>
    <p:extLst>
      <p:ext uri="{BB962C8B-B14F-4D97-AF65-F5344CB8AC3E}">
        <p14:creationId xmlns:p14="http://schemas.microsoft.com/office/powerpoint/2010/main" val="3005020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Разделение ответственности даёт возможность гибкого изменения реализации</a:t>
            </a:r>
          </a:p>
          <a:p>
            <a:r>
              <a:rPr lang="ru-RU" dirty="0"/>
              <a:t>Ограничение свободы взаимодействия между</a:t>
            </a:r>
            <a:r>
              <a:rPr lang="en-US" dirty="0"/>
              <a:t> Model,</a:t>
            </a:r>
            <a:r>
              <a:rPr lang="ru-RU" dirty="0"/>
              <a:t> </a:t>
            </a:r>
            <a:r>
              <a:rPr lang="en-US" dirty="0"/>
              <a:t>View, Controller</a:t>
            </a:r>
            <a:r>
              <a:rPr lang="ru-RU" dirty="0"/>
              <a:t> уменьшает сложности и побочные эффекты</a:t>
            </a:r>
          </a:p>
          <a:p>
            <a:r>
              <a:rPr lang="ru-RU" dirty="0"/>
              <a:t>Одни и те же данные могут отображаться и редактироваться разными способами</a:t>
            </a:r>
          </a:p>
          <a:p>
            <a:r>
              <a:rPr lang="ru-RU" dirty="0"/>
              <a:t>Облегчается независимое тестирование компонентов за счёт замены зависимостей </a:t>
            </a:r>
            <a:r>
              <a:rPr lang="en-US" dirty="0"/>
              <a:t>mock-</a:t>
            </a:r>
            <a:r>
              <a:rPr lang="ru-RU" dirty="0" err="1"/>
              <a:t>ами</a:t>
            </a:r>
            <a:endParaRPr lang="ru-RU" dirty="0"/>
          </a:p>
          <a:p>
            <a:r>
              <a:rPr lang="ru-RU" dirty="0"/>
              <a:t>Поддержка со стороны </a:t>
            </a:r>
            <a:r>
              <a:rPr lang="en-US" dirty="0"/>
              <a:t>UI Framework-</a:t>
            </a:r>
            <a:r>
              <a:rPr lang="ru-RU" dirty="0" err="1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Сложные приложения могут быть составлены из нескольких </a:t>
            </a:r>
            <a:r>
              <a:rPr lang="en-US" dirty="0"/>
              <a:t>MVC-</a:t>
            </a:r>
            <a:r>
              <a:rPr lang="ru-RU" dirty="0"/>
              <a:t>триад, слабо связанных друг с другом</a:t>
            </a:r>
          </a:p>
        </p:txBody>
      </p:sp>
    </p:spTree>
    <p:extLst>
      <p:ext uri="{BB962C8B-B14F-4D97-AF65-F5344CB8AC3E}">
        <p14:creationId xmlns:p14="http://schemas.microsoft.com/office/powerpoint/2010/main" val="1828474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458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Сервисы, предоставляемые моделью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Получение текущего состояния</a:t>
            </a:r>
          </a:p>
          <a:p>
            <a:r>
              <a:rPr lang="ru-RU" dirty="0"/>
              <a:t>Изменение текущего состояния</a:t>
            </a:r>
          </a:p>
          <a:p>
            <a:pPr lvl="1"/>
            <a:r>
              <a:rPr lang="ru-RU" dirty="0"/>
              <a:t>Интерфейсы модели предоставляют методы для модификации состояния</a:t>
            </a:r>
          </a:p>
          <a:p>
            <a:pPr lvl="1"/>
            <a:r>
              <a:rPr lang="ru-RU" dirty="0"/>
              <a:t>Модель выполняет необходимые проверки и действия для обеспечения целостности своего состояния</a:t>
            </a:r>
          </a:p>
          <a:p>
            <a:r>
              <a:rPr lang="ru-RU" dirty="0"/>
              <a:t>Уведомление об изменении</a:t>
            </a:r>
          </a:p>
          <a:p>
            <a:pPr lvl="1"/>
            <a:r>
              <a:rPr lang="ru-RU" dirty="0"/>
              <a:t>При изменении состояния, заинтересованные объекты получают уведомление и синхронизируют своё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8512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модели обеспечивают функционирование </a:t>
            </a:r>
            <a:r>
              <a:rPr lang="ru-RU" b="1" dirty="0"/>
              <a:t>ядра</a:t>
            </a:r>
            <a:r>
              <a:rPr lang="ru-RU" dirty="0"/>
              <a:t> приложения</a:t>
            </a:r>
          </a:p>
          <a:p>
            <a:pPr lvl="1"/>
            <a:r>
              <a:rPr lang="ru-RU" dirty="0"/>
              <a:t>Они могут зависеть только от других объектов модели, либо компонентов, не связанных с представлением</a:t>
            </a:r>
            <a:endParaRPr lang="en-US" dirty="0"/>
          </a:p>
          <a:p>
            <a:r>
              <a:rPr lang="ru-RU" dirty="0"/>
              <a:t>Объекты модели должны быть полностью независимы от </a:t>
            </a:r>
            <a:r>
              <a:rPr lang="en-US" dirty="0"/>
              <a:t>UI</a:t>
            </a:r>
          </a:p>
          <a:p>
            <a:pPr lvl="1"/>
            <a:r>
              <a:rPr lang="ru-RU" dirty="0"/>
              <a:t>Допускается слабая связь через интерфейсы уведомлений</a:t>
            </a:r>
          </a:p>
        </p:txBody>
      </p:sp>
    </p:spTree>
    <p:extLst>
      <p:ext uri="{BB962C8B-B14F-4D97-AF65-F5344CB8AC3E}">
        <p14:creationId xmlns:p14="http://schemas.microsoft.com/office/powerpoint/2010/main" val="37011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Модификация состояния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предоставляет методы для изменения своего состояния</a:t>
            </a:r>
          </a:p>
          <a:p>
            <a:r>
              <a:rPr lang="ru-RU" dirty="0"/>
              <a:t>Обычно состояние модели модифицируют Контроллеры</a:t>
            </a:r>
          </a:p>
          <a:p>
            <a:pPr lvl="1"/>
            <a:r>
              <a:rPr lang="ru-RU" dirty="0"/>
              <a:t>Допустимо изменение со стороны иных подсистем: слой работы сетью, другие сущности модели</a:t>
            </a:r>
          </a:p>
          <a:p>
            <a:r>
              <a:rPr lang="ru-RU" dirty="0"/>
              <a:t>Представлению не разрешено модифицировать модель</a:t>
            </a:r>
          </a:p>
        </p:txBody>
      </p:sp>
    </p:spTree>
    <p:extLst>
      <p:ext uri="{BB962C8B-B14F-4D97-AF65-F5344CB8AC3E}">
        <p14:creationId xmlns:p14="http://schemas.microsoft.com/office/powerpoint/2010/main" val="12237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3F17-C5AD-B8A4-96FA-341FD40E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/>
              <a:t>GUI-</a:t>
            </a:r>
            <a:r>
              <a:rPr lang="ru-RU" dirty="0"/>
              <a:t>приложений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F87A-1CAD-7288-A52E-37CC97DC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Используют, как правило, событийно-ориентированную модель выполенения</a:t>
            </a:r>
          </a:p>
          <a:p>
            <a:pPr lvl="1"/>
            <a:r>
              <a:rPr lang="ru-RU" dirty="0"/>
              <a:t>Выполнение программы выполняется событиями: действия пользователя, события ОС</a:t>
            </a:r>
          </a:p>
          <a:p>
            <a:pPr lvl="1"/>
            <a:r>
              <a:rPr lang="ru-RU" dirty="0"/>
              <a:t>Обработка событий выполняется асинхронно</a:t>
            </a:r>
          </a:p>
          <a:p>
            <a:r>
              <a:rPr lang="ru-RU" dirty="0"/>
              <a:t>Большую часть времени приложение проводит в ожидании событий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58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Обеспечение целостности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должна обеспечивать целостность данных</a:t>
            </a:r>
          </a:p>
          <a:p>
            <a:r>
              <a:rPr lang="ru-RU" dirty="0"/>
              <a:t>Целостность не всегда должна подразумевать </a:t>
            </a:r>
            <a:r>
              <a:rPr lang="ru-RU" dirty="0" err="1"/>
              <a:t>валидность</a:t>
            </a:r>
            <a:r>
              <a:rPr lang="ru-RU" dirty="0"/>
              <a:t> данных</a:t>
            </a:r>
            <a:endParaRPr lang="en-US" dirty="0"/>
          </a:p>
          <a:p>
            <a:pPr lvl="1"/>
            <a:r>
              <a:rPr lang="ru-RU" dirty="0"/>
              <a:t>Модель может содержат код для определения </a:t>
            </a:r>
            <a:r>
              <a:rPr lang="ru-RU" dirty="0" err="1"/>
              <a:t>валидности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Модель может проходить через серию </a:t>
            </a:r>
            <a:r>
              <a:rPr lang="ru-RU" dirty="0" err="1"/>
              <a:t>невалидных</a:t>
            </a:r>
            <a:r>
              <a:rPr lang="ru-RU" dirty="0"/>
              <a:t> состояний к валидному в процессе работы с </a:t>
            </a:r>
            <a:r>
              <a:rPr lang="en-US" dirty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978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Вариации стратегии уведомления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Пассивная модель</a:t>
            </a:r>
          </a:p>
          <a:p>
            <a:pPr lvl="1"/>
            <a:r>
              <a:rPr lang="ru-RU" dirty="0"/>
              <a:t>Не имеет механизмов уведомления о своём изменении</a:t>
            </a:r>
          </a:p>
          <a:p>
            <a:pPr lvl="2"/>
            <a:r>
              <a:rPr lang="ru-RU" dirty="0"/>
              <a:t>Эту задачу выполняет Контроллер</a:t>
            </a:r>
          </a:p>
          <a:p>
            <a:pPr lvl="1"/>
            <a:r>
              <a:rPr lang="ru-RU" dirty="0"/>
              <a:t>Хранит лишь данные</a:t>
            </a:r>
          </a:p>
          <a:p>
            <a:r>
              <a:rPr lang="ru-RU" dirty="0"/>
              <a:t>Активная модель</a:t>
            </a:r>
          </a:p>
          <a:p>
            <a:pPr lvl="1"/>
            <a:r>
              <a:rPr lang="ru-RU" dirty="0"/>
              <a:t>Имеет возможности для уведомления слушателей об изменении</a:t>
            </a:r>
          </a:p>
          <a:p>
            <a:pPr lvl="1"/>
            <a:r>
              <a:rPr lang="ru-RU" dirty="0"/>
              <a:t>Традиционный подход к построению модели</a:t>
            </a:r>
          </a:p>
          <a:p>
            <a:r>
              <a:rPr lang="ru-RU" dirty="0"/>
              <a:t>Ленивая модель</a:t>
            </a:r>
          </a:p>
          <a:p>
            <a:pPr lvl="1"/>
            <a:r>
              <a:rPr lang="ru-RU" dirty="0"/>
              <a:t>Переходное решение между Пассивной и Активной моделью</a:t>
            </a:r>
          </a:p>
          <a:p>
            <a:pPr lvl="1"/>
            <a:r>
              <a:rPr lang="ru-RU" dirty="0"/>
              <a:t>Методы, меняющие состояние, не уведомляют об изменениях. Для уведомления модель предоставляет отдельный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82627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82" y="1825625"/>
            <a:ext cx="4995835" cy="4351338"/>
          </a:xfrm>
        </p:spPr>
      </p:pic>
    </p:spTree>
    <p:extLst>
      <p:ext uri="{BB962C8B-B14F-4D97-AF65-F5344CB8AC3E}">
        <p14:creationId xmlns:p14="http://schemas.microsoft.com/office/powerpoint/2010/main" val="3665973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Достоинства и недостатки пассивной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Трудности с синхронизацией нескольких </a:t>
            </a:r>
            <a:r>
              <a:rPr lang="en-US" dirty="0"/>
              <a:t>View</a:t>
            </a:r>
            <a:r>
              <a:rPr lang="ru-RU" dirty="0"/>
              <a:t>, при изменении модели со стороны разных контроллеров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Любой объект может играть выступать в роли пассивной модели без внесения изменений</a:t>
            </a:r>
          </a:p>
          <a:p>
            <a:pPr lvl="1"/>
            <a:r>
              <a:rPr lang="ru-RU" dirty="0"/>
              <a:t>Лучший контроль над обновлением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308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Активная модель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94" y="1825625"/>
            <a:ext cx="53488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8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модель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73" y="1825625"/>
            <a:ext cx="5001053" cy="4351338"/>
          </a:xfrm>
        </p:spPr>
      </p:pic>
    </p:spTree>
    <p:extLst>
      <p:ext uri="{BB962C8B-B14F-4D97-AF65-F5344CB8AC3E}">
        <p14:creationId xmlns:p14="http://schemas.microsoft.com/office/powerpoint/2010/main" val="2165039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C2E58-45E5-4D4A-AD14-8E971C2433FF}"/>
              </a:ext>
            </a:extLst>
          </p:cNvPr>
          <p:cNvSpPr/>
          <p:nvPr/>
        </p:nvSpPr>
        <p:spPr>
          <a:xfrm>
            <a:off x="1524000" y="1"/>
            <a:ext cx="9144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NoRealRoots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InfiniteNumberOfRoots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{};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EquationRoots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NoRealRoots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InfiniteNumberOfRoots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&gt;&gt;;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CEquationSolver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CEquationSolver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CEquationSolver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SolutionChangeSignal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()&gt;;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connection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DoOnSolutionChange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SolutionChangeSignal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slot_type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handler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EquationRoots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GetEquationRoots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GetQuadraticCoeff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SetQuadraticCoeff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GetLinearCoeff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SetLinearCoeff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GetConstantCoeff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SetConstantCoeff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m_a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m_b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m_c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SolutionChangeSignal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m_solutionChanged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6088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A97EF9-EE8B-4242-BEC7-383C3F7D9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065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</a:t>
            </a:r>
            <a:r>
              <a:rPr lang="en-US" dirty="0"/>
              <a:t>View</a:t>
            </a:r>
            <a:r>
              <a:rPr lang="ru-RU" dirty="0"/>
              <a:t> в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Отображение состояния модели</a:t>
            </a:r>
          </a:p>
          <a:p>
            <a:r>
              <a:rPr lang="ru-RU" dirty="0"/>
              <a:t>Взаимодействие с пользователем</a:t>
            </a:r>
          </a:p>
          <a:p>
            <a:r>
              <a:rPr lang="ru-RU" dirty="0"/>
              <a:t>Реакция на изменение модели</a:t>
            </a:r>
          </a:p>
          <a:p>
            <a:pPr lvl="1"/>
            <a:r>
              <a:rPr lang="ru-RU" dirty="0"/>
              <a:t>Обновление визуального состояния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222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представления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в </a:t>
            </a:r>
            <a:r>
              <a:rPr lang="en-US" dirty="0"/>
              <a:t>MVC </a:t>
            </a:r>
            <a:r>
              <a:rPr lang="ru-RU" dirty="0"/>
              <a:t>имеет сильную зависимость от модели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Для доступа к данным </a:t>
            </a:r>
            <a:r>
              <a:rPr lang="en-US" dirty="0"/>
              <a:t>View</a:t>
            </a:r>
            <a:r>
              <a:rPr lang="ru-RU" dirty="0"/>
              <a:t> полагается на интерфейсы модели и её существование</a:t>
            </a:r>
          </a:p>
          <a:p>
            <a:r>
              <a:rPr lang="en-US" dirty="0"/>
              <a:t>View </a:t>
            </a:r>
            <a:r>
              <a:rPr lang="ru-RU" dirty="0"/>
              <a:t>также отвечает за чисто визуальные аспекты</a:t>
            </a:r>
          </a:p>
          <a:p>
            <a:pPr lvl="1"/>
            <a:r>
              <a:rPr lang="ru-RU" dirty="0"/>
              <a:t>Позиционирование элементов, </a:t>
            </a:r>
            <a:r>
              <a:rPr lang="ru-RU" dirty="0" err="1"/>
              <a:t>скролл</a:t>
            </a:r>
            <a:endParaRPr lang="ru-RU" dirty="0"/>
          </a:p>
          <a:p>
            <a:r>
              <a:rPr lang="ru-RU"/>
              <a:t>Операции, </a:t>
            </a:r>
            <a:r>
              <a:rPr lang="ru-RU" dirty="0"/>
              <a:t>изменяющие состояние модели, делегируются Контроллеру</a:t>
            </a:r>
          </a:p>
        </p:txBody>
      </p:sp>
    </p:spTree>
    <p:extLst>
      <p:ext uri="{BB962C8B-B14F-4D97-AF65-F5344CB8AC3E}">
        <p14:creationId xmlns:p14="http://schemas.microsoft.com/office/powerpoint/2010/main" val="17577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51">
            <a:extLst>
              <a:ext uri="{FF2B5EF4-FFF2-40B4-BE49-F238E27FC236}">
                <a16:creationId xmlns:a16="http://schemas.microsoft.com/office/drawing/2014/main" id="{25A7B923-DADE-19F4-D7BB-4A76FF221306}"/>
              </a:ext>
            </a:extLst>
          </p:cNvPr>
          <p:cNvGrpSpPr>
            <a:grpSpLocks/>
          </p:cNvGrpSpPr>
          <p:nvPr/>
        </p:nvGrpSpPr>
        <p:grpSpPr bwMode="auto">
          <a:xfrm>
            <a:off x="1337920" y="56828"/>
            <a:ext cx="9342147" cy="6755136"/>
            <a:chOff x="-185634" y="56475"/>
            <a:chExt cx="9341268" cy="6755839"/>
          </a:xfrm>
        </p:grpSpPr>
        <p:grpSp>
          <p:nvGrpSpPr>
            <p:cNvPr id="9" name="Группа 3">
              <a:extLst>
                <a:ext uri="{FF2B5EF4-FFF2-40B4-BE49-F238E27FC236}">
                  <a16:creationId xmlns:a16="http://schemas.microsoft.com/office/drawing/2014/main" id="{600C68F5-1078-A91D-8BAE-4DC15A81BB0F}"/>
                </a:ext>
              </a:extLst>
            </p:cNvPr>
            <p:cNvGrpSpPr/>
            <p:nvPr/>
          </p:nvGrpSpPr>
          <p:grpSpPr>
            <a:xfrm>
              <a:off x="3936586" y="763642"/>
              <a:ext cx="1368152" cy="1728192"/>
              <a:chOff x="3563888" y="1340768"/>
              <a:chExt cx="1872208" cy="1728192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51" name="Прямоугольник 45">
                <a:extLst>
                  <a:ext uri="{FF2B5EF4-FFF2-40B4-BE49-F238E27FC236}">
                    <a16:creationId xmlns:a16="http://schemas.microsoft.com/office/drawing/2014/main" id="{5F70CCAC-826C-8EF8-85C6-703FF4AC86A1}"/>
                  </a:ext>
                </a:extLst>
              </p:cNvPr>
              <p:cNvSpPr/>
              <p:nvPr/>
            </p:nvSpPr>
            <p:spPr>
              <a:xfrm>
                <a:off x="3563888" y="1340768"/>
                <a:ext cx="1872208" cy="2880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Прямоугольник 46">
                <a:extLst>
                  <a:ext uri="{FF2B5EF4-FFF2-40B4-BE49-F238E27FC236}">
                    <a16:creationId xmlns:a16="http://schemas.microsoft.com/office/drawing/2014/main" id="{F493C5FA-2C12-A9E7-1751-DCA3BD3DBBD8}"/>
                  </a:ext>
                </a:extLst>
              </p:cNvPr>
              <p:cNvSpPr/>
              <p:nvPr/>
            </p:nvSpPr>
            <p:spPr>
              <a:xfrm>
                <a:off x="3563888" y="1628800"/>
                <a:ext cx="1872208" cy="2880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Прямоугольник 47">
                <a:extLst>
                  <a:ext uri="{FF2B5EF4-FFF2-40B4-BE49-F238E27FC236}">
                    <a16:creationId xmlns:a16="http://schemas.microsoft.com/office/drawing/2014/main" id="{3C3D2718-CE1B-5B0B-CA0B-0DDDC3929404}"/>
                  </a:ext>
                </a:extLst>
              </p:cNvPr>
              <p:cNvSpPr/>
              <p:nvPr/>
            </p:nvSpPr>
            <p:spPr>
              <a:xfrm>
                <a:off x="3563888" y="1916832"/>
                <a:ext cx="1872208" cy="2880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Прямоугольник 48">
                <a:extLst>
                  <a:ext uri="{FF2B5EF4-FFF2-40B4-BE49-F238E27FC236}">
                    <a16:creationId xmlns:a16="http://schemas.microsoft.com/office/drawing/2014/main" id="{3343DDAC-8943-5A35-C9A5-282A92A7FE10}"/>
                  </a:ext>
                </a:extLst>
              </p:cNvPr>
              <p:cNvSpPr/>
              <p:nvPr/>
            </p:nvSpPr>
            <p:spPr>
              <a:xfrm>
                <a:off x="3563888" y="2204864"/>
                <a:ext cx="1872208" cy="2880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Прямоугольник 49">
                <a:extLst>
                  <a:ext uri="{FF2B5EF4-FFF2-40B4-BE49-F238E27FC236}">
                    <a16:creationId xmlns:a16="http://schemas.microsoft.com/office/drawing/2014/main" id="{EC46E744-7AE4-B3EA-9043-5DAA18CEB4AE}"/>
                  </a:ext>
                </a:extLst>
              </p:cNvPr>
              <p:cNvSpPr/>
              <p:nvPr/>
            </p:nvSpPr>
            <p:spPr>
              <a:xfrm>
                <a:off x="3563888" y="2492896"/>
                <a:ext cx="1872208" cy="2880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Прямоугольник 50">
                <a:extLst>
                  <a:ext uri="{FF2B5EF4-FFF2-40B4-BE49-F238E27FC236}">
                    <a16:creationId xmlns:a16="http://schemas.microsoft.com/office/drawing/2014/main" id="{B5F39CF4-347B-3DDE-9BB2-DE7981AE8CAA}"/>
                  </a:ext>
                </a:extLst>
              </p:cNvPr>
              <p:cNvSpPr/>
              <p:nvPr/>
            </p:nvSpPr>
            <p:spPr>
              <a:xfrm>
                <a:off x="3563888" y="2780928"/>
                <a:ext cx="1872208" cy="2880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id="{B3647480-191B-89FC-07B0-054CB9B93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266" y="2851874"/>
              <a:ext cx="1663120" cy="369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dirty="0">
                  <a:latin typeface="Constantia" panose="02030602050306030303" pitchFamily="18" charset="0"/>
                </a:rPr>
                <a:t>Приложение </a:t>
              </a:r>
              <a:r>
                <a:rPr lang="en-US" altLang="ru-RU" dirty="0">
                  <a:latin typeface="Constantia" panose="02030602050306030303" pitchFamily="18" charset="0"/>
                </a:rPr>
                <a:t>1</a:t>
              </a:r>
              <a:endParaRPr lang="ru-RU" altLang="ru-RU" dirty="0">
                <a:latin typeface="Constantia" panose="02030602050306030303" pitchFamily="18" charset="0"/>
              </a:endParaRPr>
            </a:p>
          </p:txBody>
        </p:sp>
        <p:sp>
          <p:nvSpPr>
            <p:cNvPr id="11" name="Прямоугольник 5">
              <a:extLst>
                <a:ext uri="{FF2B5EF4-FFF2-40B4-BE49-F238E27FC236}">
                  <a16:creationId xmlns:a16="http://schemas.microsoft.com/office/drawing/2014/main" id="{2FBB4682-1468-893D-F91D-5FE072A3E9FA}"/>
                </a:ext>
              </a:extLst>
            </p:cNvPr>
            <p:cNvSpPr/>
            <p:nvPr/>
          </p:nvSpPr>
          <p:spPr>
            <a:xfrm>
              <a:off x="262975" y="2851089"/>
              <a:ext cx="4237594" cy="25212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6">
              <a:extLst>
                <a:ext uri="{FF2B5EF4-FFF2-40B4-BE49-F238E27FC236}">
                  <a16:creationId xmlns:a16="http://schemas.microsoft.com/office/drawing/2014/main" id="{28F3DA17-2C68-E666-B635-F8C27CA22302}"/>
                </a:ext>
              </a:extLst>
            </p:cNvPr>
            <p:cNvSpPr/>
            <p:nvPr/>
          </p:nvSpPr>
          <p:spPr>
            <a:xfrm>
              <a:off x="640809" y="3656770"/>
              <a:ext cx="1368296" cy="2889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26">
              <a:extLst>
                <a:ext uri="{FF2B5EF4-FFF2-40B4-BE49-F238E27FC236}">
                  <a16:creationId xmlns:a16="http://schemas.microsoft.com/office/drawing/2014/main" id="{C467BC6A-9AD2-022C-7C5B-4A7F66B8C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592" y="3211914"/>
              <a:ext cx="1607148" cy="46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 dirty="0">
                  <a:latin typeface="Constantia" panose="02030602050306030303" pitchFamily="18" charset="0"/>
                </a:rPr>
                <a:t>Очередь сообщений</a:t>
              </a:r>
              <a:br>
                <a:rPr lang="ru-RU" altLang="ru-RU" sz="1200" dirty="0">
                  <a:latin typeface="Constantia" panose="02030602050306030303" pitchFamily="18" charset="0"/>
                </a:rPr>
              </a:br>
              <a:r>
                <a:rPr lang="ru-RU" altLang="ru-RU" sz="1200" dirty="0">
                  <a:latin typeface="Constantia" panose="02030602050306030303" pitchFamily="18" charset="0"/>
                </a:rPr>
                <a:t>потока 1</a:t>
              </a:r>
              <a:endParaRPr lang="en-US" altLang="ru-RU" sz="1200" dirty="0">
                <a:latin typeface="Constantia" panose="02030602050306030303" pitchFamily="18" charset="0"/>
              </a:endParaRPr>
            </a:p>
          </p:txBody>
        </p:sp>
        <p:sp>
          <p:nvSpPr>
            <p:cNvPr id="14" name="Прямоугольник 8">
              <a:extLst>
                <a:ext uri="{FF2B5EF4-FFF2-40B4-BE49-F238E27FC236}">
                  <a16:creationId xmlns:a16="http://schemas.microsoft.com/office/drawing/2014/main" id="{F1D6C469-A0DA-9159-9D71-4E8DB8EA94EC}"/>
                </a:ext>
              </a:extLst>
            </p:cNvPr>
            <p:cNvSpPr/>
            <p:nvPr/>
          </p:nvSpPr>
          <p:spPr>
            <a:xfrm>
              <a:off x="640809" y="3945725"/>
              <a:ext cx="1368296" cy="28736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Прямоугольник 9">
              <a:extLst>
                <a:ext uri="{FF2B5EF4-FFF2-40B4-BE49-F238E27FC236}">
                  <a16:creationId xmlns:a16="http://schemas.microsoft.com/office/drawing/2014/main" id="{6D7BA5DB-F90C-821D-D53D-E4E33D60E805}"/>
                </a:ext>
              </a:extLst>
            </p:cNvPr>
            <p:cNvSpPr/>
            <p:nvPr/>
          </p:nvSpPr>
          <p:spPr>
            <a:xfrm>
              <a:off x="640809" y="4233092"/>
              <a:ext cx="1368296" cy="2889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Прямоугольник 10">
              <a:extLst>
                <a:ext uri="{FF2B5EF4-FFF2-40B4-BE49-F238E27FC236}">
                  <a16:creationId xmlns:a16="http://schemas.microsoft.com/office/drawing/2014/main" id="{5C088F28-90E2-E613-6BDF-995BE57A74B6}"/>
                </a:ext>
              </a:extLst>
            </p:cNvPr>
            <p:cNvSpPr/>
            <p:nvPr/>
          </p:nvSpPr>
          <p:spPr>
            <a:xfrm>
              <a:off x="640809" y="4522047"/>
              <a:ext cx="1368296" cy="28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1">
              <a:extLst>
                <a:ext uri="{FF2B5EF4-FFF2-40B4-BE49-F238E27FC236}">
                  <a16:creationId xmlns:a16="http://schemas.microsoft.com/office/drawing/2014/main" id="{2F50A60A-E9D3-D4DB-8812-20B83F68DAB9}"/>
                </a:ext>
              </a:extLst>
            </p:cNvPr>
            <p:cNvSpPr/>
            <p:nvPr/>
          </p:nvSpPr>
          <p:spPr>
            <a:xfrm>
              <a:off x="2916393" y="3643334"/>
              <a:ext cx="1368296" cy="2889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Прямоугольник 12">
              <a:extLst>
                <a:ext uri="{FF2B5EF4-FFF2-40B4-BE49-F238E27FC236}">
                  <a16:creationId xmlns:a16="http://schemas.microsoft.com/office/drawing/2014/main" id="{4CA6F685-789E-B279-81A6-348A0E951910}"/>
                </a:ext>
              </a:extLst>
            </p:cNvPr>
            <p:cNvSpPr/>
            <p:nvPr/>
          </p:nvSpPr>
          <p:spPr>
            <a:xfrm>
              <a:off x="2916393" y="3932289"/>
              <a:ext cx="1368296" cy="28736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угольник 13">
              <a:extLst>
                <a:ext uri="{FF2B5EF4-FFF2-40B4-BE49-F238E27FC236}">
                  <a16:creationId xmlns:a16="http://schemas.microsoft.com/office/drawing/2014/main" id="{6C6B0D2F-4430-B340-25C3-4CA52083D863}"/>
                </a:ext>
              </a:extLst>
            </p:cNvPr>
            <p:cNvSpPr/>
            <p:nvPr/>
          </p:nvSpPr>
          <p:spPr>
            <a:xfrm>
              <a:off x="2916393" y="4219656"/>
              <a:ext cx="1368296" cy="2889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Прямоугольник 14">
              <a:extLst>
                <a:ext uri="{FF2B5EF4-FFF2-40B4-BE49-F238E27FC236}">
                  <a16:creationId xmlns:a16="http://schemas.microsoft.com/office/drawing/2014/main" id="{053D1D89-9080-48A8-0C40-80C8234ABD12}"/>
                </a:ext>
              </a:extLst>
            </p:cNvPr>
            <p:cNvSpPr/>
            <p:nvPr/>
          </p:nvSpPr>
          <p:spPr>
            <a:xfrm>
              <a:off x="2916393" y="4508611"/>
              <a:ext cx="1368296" cy="28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34">
              <a:extLst>
                <a:ext uri="{FF2B5EF4-FFF2-40B4-BE49-F238E27FC236}">
                  <a16:creationId xmlns:a16="http://schemas.microsoft.com/office/drawing/2014/main" id="{95A9084F-F752-BC62-FEB8-6DF4656B2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808" y="3211914"/>
              <a:ext cx="1607148" cy="46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 dirty="0">
                  <a:latin typeface="Constantia" panose="02030602050306030303" pitchFamily="18" charset="0"/>
                </a:rPr>
                <a:t>Очередь сообщений</a:t>
              </a:r>
              <a:br>
                <a:rPr lang="ru-RU" altLang="ru-RU" sz="1200" dirty="0">
                  <a:latin typeface="Constantia" panose="02030602050306030303" pitchFamily="18" charset="0"/>
                </a:rPr>
              </a:br>
              <a:r>
                <a:rPr lang="ru-RU" altLang="ru-RU" sz="1200" dirty="0">
                  <a:latin typeface="Constantia" panose="02030602050306030303" pitchFamily="18" charset="0"/>
                </a:rPr>
                <a:t>потока 2</a:t>
              </a:r>
              <a:endParaRPr lang="en-US" altLang="ru-RU" sz="1200" dirty="0">
                <a:latin typeface="Constantia" panose="02030602050306030303" pitchFamily="18" charset="0"/>
              </a:endParaRPr>
            </a:p>
          </p:txBody>
        </p:sp>
        <p:sp>
          <p:nvSpPr>
            <p:cNvPr id="22" name="TextBox 35">
              <a:extLst>
                <a:ext uri="{FF2B5EF4-FFF2-40B4-BE49-F238E27FC236}">
                  <a16:creationId xmlns:a16="http://schemas.microsoft.com/office/drawing/2014/main" id="{B2A14901-D6CB-C6E8-8836-92099A2B2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2850" y="2851874"/>
              <a:ext cx="1703191" cy="369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>
                  <a:latin typeface="Constantia" panose="02030602050306030303" pitchFamily="18" charset="0"/>
                </a:rPr>
                <a:t>Приложение 2</a:t>
              </a:r>
            </a:p>
          </p:txBody>
        </p:sp>
        <p:sp>
          <p:nvSpPr>
            <p:cNvPr id="23" name="Прямоугольник 17">
              <a:extLst>
                <a:ext uri="{FF2B5EF4-FFF2-40B4-BE49-F238E27FC236}">
                  <a16:creationId xmlns:a16="http://schemas.microsoft.com/office/drawing/2014/main" id="{3A7C3B6E-B1DA-BEA1-3896-1797838969E2}"/>
                </a:ext>
              </a:extLst>
            </p:cNvPr>
            <p:cNvSpPr/>
            <p:nvPr/>
          </p:nvSpPr>
          <p:spPr>
            <a:xfrm>
              <a:off x="6936518" y="2829912"/>
              <a:ext cx="1944504" cy="2305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4" name="Прямоугольник 18">
              <a:extLst>
                <a:ext uri="{FF2B5EF4-FFF2-40B4-BE49-F238E27FC236}">
                  <a16:creationId xmlns:a16="http://schemas.microsoft.com/office/drawing/2014/main" id="{C77702E3-02EA-DE51-FD66-877BFF58C86C}"/>
                </a:ext>
              </a:extLst>
            </p:cNvPr>
            <p:cNvSpPr/>
            <p:nvPr/>
          </p:nvSpPr>
          <p:spPr>
            <a:xfrm>
              <a:off x="7173413" y="3650066"/>
              <a:ext cx="1368296" cy="2889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08ACFD14-4ED2-A4AD-1115-5FFCF0AE6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8874" y="3211914"/>
              <a:ext cx="1607148" cy="46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>
                  <a:latin typeface="Constantia" panose="02030602050306030303" pitchFamily="18" charset="0"/>
                </a:rPr>
                <a:t>Очередь сообщений</a:t>
              </a:r>
              <a:br>
                <a:rPr lang="ru-RU" altLang="ru-RU" sz="1200">
                  <a:latin typeface="Constantia" panose="02030602050306030303" pitchFamily="18" charset="0"/>
                </a:rPr>
              </a:br>
              <a:r>
                <a:rPr lang="ru-RU" altLang="ru-RU" sz="1200">
                  <a:latin typeface="Constantia" panose="02030602050306030303" pitchFamily="18" charset="0"/>
                </a:rPr>
                <a:t>потока 1</a:t>
              </a:r>
              <a:endParaRPr lang="en-US" altLang="ru-RU" sz="1200">
                <a:latin typeface="Constantia" panose="02030602050306030303" pitchFamily="18" charset="0"/>
              </a:endParaRPr>
            </a:p>
          </p:txBody>
        </p:sp>
        <p:sp>
          <p:nvSpPr>
            <p:cNvPr id="26" name="Прямоугольник 20">
              <a:extLst>
                <a:ext uri="{FF2B5EF4-FFF2-40B4-BE49-F238E27FC236}">
                  <a16:creationId xmlns:a16="http://schemas.microsoft.com/office/drawing/2014/main" id="{10142536-A3B5-16C0-3306-9E78074AAFCA}"/>
                </a:ext>
              </a:extLst>
            </p:cNvPr>
            <p:cNvSpPr/>
            <p:nvPr/>
          </p:nvSpPr>
          <p:spPr>
            <a:xfrm>
              <a:off x="7173413" y="3939021"/>
              <a:ext cx="1368296" cy="287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7" name="Прямоугольник 21">
              <a:extLst>
                <a:ext uri="{FF2B5EF4-FFF2-40B4-BE49-F238E27FC236}">
                  <a16:creationId xmlns:a16="http://schemas.microsoft.com/office/drawing/2014/main" id="{9AAED08A-5DF0-C0A3-D9DD-F118B1D8987F}"/>
                </a:ext>
              </a:extLst>
            </p:cNvPr>
            <p:cNvSpPr/>
            <p:nvPr/>
          </p:nvSpPr>
          <p:spPr>
            <a:xfrm>
              <a:off x="7173413" y="4226388"/>
              <a:ext cx="1368296" cy="2889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8" name="Прямоугольник 22">
              <a:extLst>
                <a:ext uri="{FF2B5EF4-FFF2-40B4-BE49-F238E27FC236}">
                  <a16:creationId xmlns:a16="http://schemas.microsoft.com/office/drawing/2014/main" id="{EBC58279-EB42-BA11-22B9-C809EE5B12D7}"/>
                </a:ext>
              </a:extLst>
            </p:cNvPr>
            <p:cNvSpPr/>
            <p:nvPr/>
          </p:nvSpPr>
          <p:spPr>
            <a:xfrm>
              <a:off x="7173413" y="4515343"/>
              <a:ext cx="1368296" cy="287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04CBA39E-E128-84BE-CE73-D04631C03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881" y="56475"/>
              <a:ext cx="4764383" cy="338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1600" b="1" dirty="0">
                  <a:latin typeface="Constantia" panose="02030602050306030303" pitchFamily="18" charset="0"/>
                </a:rPr>
                <a:t>Схема маршрутизации сообщений</a:t>
              </a:r>
              <a:r>
                <a:rPr lang="en-US" altLang="ru-RU" sz="1600" b="1" dirty="0">
                  <a:latin typeface="Constantia" panose="02030602050306030303" pitchFamily="18" charset="0"/>
                </a:rPr>
                <a:t> </a:t>
              </a:r>
              <a:r>
                <a:rPr lang="ru-RU" altLang="ru-RU" sz="1600" b="1" dirty="0">
                  <a:latin typeface="Constantia" panose="02030602050306030303" pitchFamily="18" charset="0"/>
                </a:rPr>
                <a:t>в </a:t>
              </a:r>
              <a:r>
                <a:rPr lang="en-US" altLang="ru-RU" sz="1600" b="1" dirty="0">
                  <a:latin typeface="Constantia" panose="02030602050306030303" pitchFamily="18" charset="0"/>
                </a:rPr>
                <a:t>Windows</a:t>
              </a:r>
            </a:p>
          </p:txBody>
        </p:sp>
        <p:cxnSp>
          <p:nvCxnSpPr>
            <p:cNvPr id="30" name="Соединительная линия уступом 24">
              <a:extLst>
                <a:ext uri="{FF2B5EF4-FFF2-40B4-BE49-F238E27FC236}">
                  <a16:creationId xmlns:a16="http://schemas.microsoft.com/office/drawing/2014/main" id="{E32F43BF-F7CE-E9EE-C2A0-AFD86EDE0E27}"/>
                </a:ext>
              </a:extLst>
            </p:cNvPr>
            <p:cNvCxnSpPr>
              <a:stCxn id="54" idx="1"/>
              <a:endCxn id="12" idx="1"/>
            </p:cNvCxnSpPr>
            <p:nvPr/>
          </p:nvCxnSpPr>
          <p:spPr>
            <a:xfrm rot="10800000" flipV="1">
              <a:off x="640810" y="1771752"/>
              <a:ext cx="3295777" cy="2029494"/>
            </a:xfrm>
            <a:prstGeom prst="bentConnector3">
              <a:avLst>
                <a:gd name="adj1" fmla="val 116074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Соединительная линия уступом 25">
              <a:extLst>
                <a:ext uri="{FF2B5EF4-FFF2-40B4-BE49-F238E27FC236}">
                  <a16:creationId xmlns:a16="http://schemas.microsoft.com/office/drawing/2014/main" id="{BA7F7488-A12C-8D70-BF7C-FC823FC89DC2}"/>
                </a:ext>
              </a:extLst>
            </p:cNvPr>
            <p:cNvCxnSpPr>
              <a:cxnSpLocks/>
              <a:stCxn id="51" idx="1"/>
              <a:endCxn id="14" idx="1"/>
            </p:cNvCxnSpPr>
            <p:nvPr/>
          </p:nvCxnSpPr>
          <p:spPr>
            <a:xfrm rot="10800000" flipV="1">
              <a:off x="640810" y="907658"/>
              <a:ext cx="3295777" cy="3181751"/>
            </a:xfrm>
            <a:prstGeom prst="bentConnector3">
              <a:avLst>
                <a:gd name="adj1" fmla="val 122601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55">
              <a:extLst>
                <a:ext uri="{FF2B5EF4-FFF2-40B4-BE49-F238E27FC236}">
                  <a16:creationId xmlns:a16="http://schemas.microsoft.com/office/drawing/2014/main" id="{3E73585C-DDA9-55AE-5D95-16954176F99A}"/>
                </a:ext>
              </a:extLst>
            </p:cNvPr>
            <p:cNvCxnSpPr>
              <a:stCxn id="52" idx="1"/>
              <a:endCxn id="17" idx="3"/>
            </p:cNvCxnSpPr>
            <p:nvPr/>
          </p:nvCxnSpPr>
          <p:spPr>
            <a:xfrm rot="10800000" flipH="1" flipV="1">
              <a:off x="3937059" y="1195155"/>
              <a:ext cx="347630" cy="2592657"/>
            </a:xfrm>
            <a:prstGeom prst="bentConnector5">
              <a:avLst>
                <a:gd name="adj1" fmla="val -65807"/>
                <a:gd name="adj2" fmla="val 55689"/>
                <a:gd name="adj3" fmla="val 205433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оединительная линия уступом 27">
              <a:extLst>
                <a:ext uri="{FF2B5EF4-FFF2-40B4-BE49-F238E27FC236}">
                  <a16:creationId xmlns:a16="http://schemas.microsoft.com/office/drawing/2014/main" id="{024CAEB0-0B55-FC38-8D4B-B961F055D4FB}"/>
                </a:ext>
              </a:extLst>
            </p:cNvPr>
            <p:cNvCxnSpPr>
              <a:cxnSpLocks/>
              <a:stCxn id="53" idx="3"/>
              <a:endCxn id="24" idx="1"/>
            </p:cNvCxnSpPr>
            <p:nvPr/>
          </p:nvCxnSpPr>
          <p:spPr>
            <a:xfrm>
              <a:off x="5304738" y="1483722"/>
              <a:ext cx="1868674" cy="231082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Соединительная линия уступом 28">
              <a:extLst>
                <a:ext uri="{FF2B5EF4-FFF2-40B4-BE49-F238E27FC236}">
                  <a16:creationId xmlns:a16="http://schemas.microsoft.com/office/drawing/2014/main" id="{FD195728-FC08-61C9-6210-9A74C404C8DF}"/>
                </a:ext>
              </a:extLst>
            </p:cNvPr>
            <p:cNvCxnSpPr>
              <a:stCxn id="55" idx="3"/>
              <a:endCxn id="18" idx="3"/>
            </p:cNvCxnSpPr>
            <p:nvPr/>
          </p:nvCxnSpPr>
          <p:spPr>
            <a:xfrm flipH="1">
              <a:off x="4284690" y="2060432"/>
              <a:ext cx="1020666" cy="2016335"/>
            </a:xfrm>
            <a:prstGeom prst="bentConnector3">
              <a:avLst>
                <a:gd name="adj1" fmla="val -41659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Соединительная линия уступом 29">
              <a:extLst>
                <a:ext uri="{FF2B5EF4-FFF2-40B4-BE49-F238E27FC236}">
                  <a16:creationId xmlns:a16="http://schemas.microsoft.com/office/drawing/2014/main" id="{C570A438-BCD4-40DF-F5F7-55BF7ADD02F5}"/>
                </a:ext>
              </a:extLst>
            </p:cNvPr>
            <p:cNvCxnSpPr>
              <a:stCxn id="56" idx="3"/>
              <a:endCxn id="19" idx="3"/>
            </p:cNvCxnSpPr>
            <p:nvPr/>
          </p:nvCxnSpPr>
          <p:spPr>
            <a:xfrm flipH="1">
              <a:off x="4284690" y="2347800"/>
              <a:ext cx="1020666" cy="2016335"/>
            </a:xfrm>
            <a:prstGeom prst="bentConnector3">
              <a:avLst>
                <a:gd name="adj1" fmla="val -22395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Прямоугольник 30">
              <a:extLst>
                <a:ext uri="{FF2B5EF4-FFF2-40B4-BE49-F238E27FC236}">
                  <a16:creationId xmlns:a16="http://schemas.microsoft.com/office/drawing/2014/main" id="{FBB4785D-A4D2-0BEB-0103-99F10514A3B7}"/>
                </a:ext>
              </a:extLst>
            </p:cNvPr>
            <p:cNvSpPr/>
            <p:nvPr/>
          </p:nvSpPr>
          <p:spPr>
            <a:xfrm>
              <a:off x="-185634" y="5732194"/>
              <a:ext cx="1584176" cy="10801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ru-RU" dirty="0"/>
                <a:t>Окно 1</a:t>
              </a:r>
            </a:p>
          </p:txBody>
        </p:sp>
        <p:sp>
          <p:nvSpPr>
            <p:cNvPr id="37" name="Прямоугольник 31">
              <a:extLst>
                <a:ext uri="{FF2B5EF4-FFF2-40B4-BE49-F238E27FC236}">
                  <a16:creationId xmlns:a16="http://schemas.microsoft.com/office/drawing/2014/main" id="{FD15DFC1-C54E-557B-4F12-5BD6FC9962E6}"/>
                </a:ext>
              </a:extLst>
            </p:cNvPr>
            <p:cNvSpPr/>
            <p:nvPr/>
          </p:nvSpPr>
          <p:spPr>
            <a:xfrm>
              <a:off x="2771800" y="5732194"/>
              <a:ext cx="1584176" cy="10801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ru-RU" dirty="0"/>
                <a:t>Окно 2</a:t>
              </a:r>
            </a:p>
          </p:txBody>
        </p:sp>
        <p:sp>
          <p:nvSpPr>
            <p:cNvPr id="38" name="Прямоугольник 32">
              <a:extLst>
                <a:ext uri="{FF2B5EF4-FFF2-40B4-BE49-F238E27FC236}">
                  <a16:creationId xmlns:a16="http://schemas.microsoft.com/office/drawing/2014/main" id="{818DE625-18B1-89B4-E624-042C07EC90EE}"/>
                </a:ext>
              </a:extLst>
            </p:cNvPr>
            <p:cNvSpPr/>
            <p:nvPr/>
          </p:nvSpPr>
          <p:spPr>
            <a:xfrm>
              <a:off x="4860032" y="5732194"/>
              <a:ext cx="1584176" cy="10801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ru-RU" dirty="0"/>
                <a:t>Окно 3</a:t>
              </a:r>
            </a:p>
          </p:txBody>
        </p:sp>
        <p:sp>
          <p:nvSpPr>
            <p:cNvPr id="39" name="Прямоугольник 33">
              <a:extLst>
                <a:ext uri="{FF2B5EF4-FFF2-40B4-BE49-F238E27FC236}">
                  <a16:creationId xmlns:a16="http://schemas.microsoft.com/office/drawing/2014/main" id="{C953077F-431D-12D7-6185-4A83A6250E9C}"/>
                </a:ext>
              </a:extLst>
            </p:cNvPr>
            <p:cNvSpPr/>
            <p:nvPr/>
          </p:nvSpPr>
          <p:spPr>
            <a:xfrm>
              <a:off x="7571458" y="5711016"/>
              <a:ext cx="1584176" cy="10801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ru-RU" dirty="0"/>
                <a:t>Окно 4</a:t>
              </a:r>
            </a:p>
          </p:txBody>
        </p:sp>
        <p:cxnSp>
          <p:nvCxnSpPr>
            <p:cNvPr id="40" name="Соединительная линия уступом 81">
              <a:extLst>
                <a:ext uri="{FF2B5EF4-FFF2-40B4-BE49-F238E27FC236}">
                  <a16:creationId xmlns:a16="http://schemas.microsoft.com/office/drawing/2014/main" id="{7FE0B84E-C223-6B50-2762-833B3D194656}"/>
                </a:ext>
              </a:extLst>
            </p:cNvPr>
            <p:cNvCxnSpPr>
              <a:cxnSpLocks/>
              <a:stCxn id="12" idx="3"/>
              <a:endCxn id="36" idx="3"/>
            </p:cNvCxnSpPr>
            <p:nvPr/>
          </p:nvCxnSpPr>
          <p:spPr>
            <a:xfrm flipH="1">
              <a:off x="1398542" y="3801248"/>
              <a:ext cx="610564" cy="2471006"/>
            </a:xfrm>
            <a:prstGeom prst="bentConnector3">
              <a:avLst>
                <a:gd name="adj1" fmla="val -37437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Соединительная линия уступом 35">
              <a:extLst>
                <a:ext uri="{FF2B5EF4-FFF2-40B4-BE49-F238E27FC236}">
                  <a16:creationId xmlns:a16="http://schemas.microsoft.com/office/drawing/2014/main" id="{445F3EB9-1AFD-F94C-90BC-2A2509D13BEE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783156" y="4089409"/>
              <a:ext cx="1225950" cy="1635043"/>
            </a:xfrm>
            <a:prstGeom prst="bentConnector4">
              <a:avLst>
                <a:gd name="adj1" fmla="val -10748"/>
                <a:gd name="adj2" fmla="val 54394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Соединительная линия уступом 81">
              <a:extLst>
                <a:ext uri="{FF2B5EF4-FFF2-40B4-BE49-F238E27FC236}">
                  <a16:creationId xmlns:a16="http://schemas.microsoft.com/office/drawing/2014/main" id="{70619AC0-E5D9-8EA0-0FB0-719210CECD6B}"/>
                </a:ext>
              </a:extLst>
            </p:cNvPr>
            <p:cNvCxnSpPr>
              <a:stCxn id="17" idx="1"/>
            </p:cNvCxnSpPr>
            <p:nvPr/>
          </p:nvCxnSpPr>
          <p:spPr>
            <a:xfrm rot="10800000" flipH="1" flipV="1">
              <a:off x="2916393" y="3787811"/>
              <a:ext cx="647639" cy="1944890"/>
            </a:xfrm>
            <a:prstGeom prst="bentConnector4">
              <a:avLst>
                <a:gd name="adj1" fmla="val -61849"/>
                <a:gd name="adj2" fmla="val 88599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Соединительная линия уступом 81">
              <a:extLst>
                <a:ext uri="{FF2B5EF4-FFF2-40B4-BE49-F238E27FC236}">
                  <a16:creationId xmlns:a16="http://schemas.microsoft.com/office/drawing/2014/main" id="{0B36A1FA-97BF-C2F7-20FF-BC2B41332CC2}"/>
                </a:ext>
              </a:extLst>
            </p:cNvPr>
            <p:cNvCxnSpPr>
              <a:cxnSpLocks/>
              <a:stCxn id="18" idx="1"/>
              <a:endCxn id="38" idx="0"/>
            </p:cNvCxnSpPr>
            <p:nvPr/>
          </p:nvCxnSpPr>
          <p:spPr>
            <a:xfrm rot="10800000" flipH="1" flipV="1">
              <a:off x="2916392" y="4075973"/>
              <a:ext cx="2735728" cy="1656220"/>
            </a:xfrm>
            <a:prstGeom prst="bentConnector4">
              <a:avLst>
                <a:gd name="adj1" fmla="val -8355"/>
                <a:gd name="adj2" fmla="val 54338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Соединительная линия уступом 81">
              <a:extLst>
                <a:ext uri="{FF2B5EF4-FFF2-40B4-BE49-F238E27FC236}">
                  <a16:creationId xmlns:a16="http://schemas.microsoft.com/office/drawing/2014/main" id="{B6323FF8-E6F7-2A73-8E65-29DA036AEC9A}"/>
                </a:ext>
              </a:extLst>
            </p:cNvPr>
            <p:cNvCxnSpPr>
              <a:cxnSpLocks/>
              <a:stCxn id="20" idx="0"/>
              <a:endCxn id="38" idx="1"/>
            </p:cNvCxnSpPr>
            <p:nvPr/>
          </p:nvCxnSpPr>
          <p:spPr>
            <a:xfrm rot="16200000" flipH="1">
              <a:off x="3348465" y="4760687"/>
              <a:ext cx="1763643" cy="1259490"/>
            </a:xfrm>
            <a:prstGeom prst="bentConnector4">
              <a:avLst>
                <a:gd name="adj1" fmla="val 43770"/>
                <a:gd name="adj2" fmla="val 77160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Соединительная линия уступом 153">
              <a:extLst>
                <a:ext uri="{FF2B5EF4-FFF2-40B4-BE49-F238E27FC236}">
                  <a16:creationId xmlns:a16="http://schemas.microsoft.com/office/drawing/2014/main" id="{DAEC4B0F-C44C-A3AC-5173-5AC44D9A39FF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H="1">
              <a:off x="8363546" y="3794544"/>
              <a:ext cx="178163" cy="1916980"/>
            </a:xfrm>
            <a:prstGeom prst="bentConnector4">
              <a:avLst>
                <a:gd name="adj1" fmla="val -297348"/>
                <a:gd name="adj2" fmla="val 81830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60">
              <a:extLst>
                <a:ext uri="{FF2B5EF4-FFF2-40B4-BE49-F238E27FC236}">
                  <a16:creationId xmlns:a16="http://schemas.microsoft.com/office/drawing/2014/main" id="{CD5F7C9A-9309-906F-10E3-4FADF7BD3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979666"/>
              <a:ext cx="2356385" cy="277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>
                  <a:latin typeface="Constantia" panose="02030602050306030303" pitchFamily="18" charset="0"/>
                </a:rPr>
                <a:t>Системная очередь сообщений</a:t>
              </a:r>
              <a:endParaRPr lang="en-US" altLang="ru-RU" sz="1200">
                <a:latin typeface="Constantia" panose="02030602050306030303" pitchFamily="18" charset="0"/>
              </a:endParaRPr>
            </a:p>
          </p:txBody>
        </p:sp>
        <p:pic>
          <p:nvPicPr>
            <p:cNvPr id="47" name="Picture 3">
              <a:extLst>
                <a:ext uri="{FF2B5EF4-FFF2-40B4-BE49-F238E27FC236}">
                  <a16:creationId xmlns:a16="http://schemas.microsoft.com/office/drawing/2014/main" id="{72F3B26B-BA4D-F288-F458-41C092C95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9174" y="1463413"/>
              <a:ext cx="944471" cy="80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5">
              <a:extLst>
                <a:ext uri="{FF2B5EF4-FFF2-40B4-BE49-F238E27FC236}">
                  <a16:creationId xmlns:a16="http://schemas.microsoft.com/office/drawing/2014/main" id="{240A226E-3B27-D574-6FF4-1E93CEA19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9174" y="464153"/>
              <a:ext cx="1357250" cy="865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9" name="Прямая со стрелкой 43">
              <a:extLst>
                <a:ext uri="{FF2B5EF4-FFF2-40B4-BE49-F238E27FC236}">
                  <a16:creationId xmlns:a16="http://schemas.microsoft.com/office/drawing/2014/main" id="{AEC86497-3B1F-DC8B-1C6B-4E61C37B1780}"/>
                </a:ext>
              </a:extLst>
            </p:cNvPr>
            <p:cNvCxnSpPr>
              <a:cxnSpLocks/>
              <a:stCxn id="48" idx="1"/>
              <a:endCxn id="51" idx="3"/>
            </p:cNvCxnSpPr>
            <p:nvPr/>
          </p:nvCxnSpPr>
          <p:spPr>
            <a:xfrm flipH="1">
              <a:off x="5304739" y="897069"/>
              <a:ext cx="1424435" cy="10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4">
              <a:extLst>
                <a:ext uri="{FF2B5EF4-FFF2-40B4-BE49-F238E27FC236}">
                  <a16:creationId xmlns:a16="http://schemas.microsoft.com/office/drawing/2014/main" id="{B96CAE72-4606-F617-F6E7-102CECBF2C18}"/>
                </a:ext>
              </a:extLst>
            </p:cNvPr>
            <p:cNvCxnSpPr>
              <a:cxnSpLocks/>
              <a:stCxn id="47" idx="1"/>
              <a:endCxn id="52" idx="3"/>
            </p:cNvCxnSpPr>
            <p:nvPr/>
          </p:nvCxnSpPr>
          <p:spPr>
            <a:xfrm flipH="1" flipV="1">
              <a:off x="5304739" y="1195690"/>
              <a:ext cx="1424435" cy="6700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5737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r>
              <a:rPr lang="ru-RU" dirty="0"/>
              <a:t> и </a:t>
            </a:r>
            <a:r>
              <a:rPr lang="en-US" dirty="0"/>
              <a:t>Widgets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 </a:t>
            </a:r>
            <a:r>
              <a:rPr lang="en-US" dirty="0"/>
              <a:t>View</a:t>
            </a:r>
            <a:r>
              <a:rPr lang="ru-RU" dirty="0"/>
              <a:t> состоит из </a:t>
            </a:r>
            <a:r>
              <a:rPr lang="ru-RU" dirty="0" err="1"/>
              <a:t>виджетов</a:t>
            </a:r>
            <a:r>
              <a:rPr lang="ru-RU" dirty="0"/>
              <a:t> (кнопки, меню, </a:t>
            </a:r>
            <a:r>
              <a:rPr lang="ru-RU" dirty="0" err="1"/>
              <a:t>чекбоксы</a:t>
            </a:r>
            <a:r>
              <a:rPr lang="ru-RU" dirty="0"/>
              <a:t> и т.п.),</a:t>
            </a:r>
          </a:p>
          <a:p>
            <a:pPr lvl="1"/>
            <a:r>
              <a:rPr lang="ru-RU" dirty="0" err="1"/>
              <a:t>Виджет</a:t>
            </a:r>
            <a:r>
              <a:rPr lang="ru-RU" dirty="0"/>
              <a:t> - строительный блоки, предоставляемый библиотекой </a:t>
            </a:r>
            <a:r>
              <a:rPr lang="ru-RU" dirty="0" err="1"/>
              <a:t>виджетов</a:t>
            </a:r>
            <a:endParaRPr lang="ru-RU" dirty="0"/>
          </a:p>
          <a:p>
            <a:pPr lvl="1"/>
            <a:r>
              <a:rPr lang="ru-RU" dirty="0" err="1"/>
              <a:t>Виджеты</a:t>
            </a:r>
            <a:r>
              <a:rPr lang="ru-RU" dirty="0"/>
              <a:t> не имеют зависимостей от модели</a:t>
            </a:r>
          </a:p>
          <a:p>
            <a:r>
              <a:rPr lang="en-US" dirty="0"/>
              <a:t>View</a:t>
            </a:r>
          </a:p>
          <a:p>
            <a:pPr lvl="1"/>
            <a:r>
              <a:rPr lang="ru-RU" dirty="0"/>
              <a:t>отвечает</a:t>
            </a:r>
            <a:r>
              <a:rPr lang="en-US" dirty="0"/>
              <a:t> </a:t>
            </a:r>
            <a:r>
              <a:rPr lang="ru-RU" dirty="0"/>
              <a:t>за обновление состояния </a:t>
            </a:r>
            <a:r>
              <a:rPr lang="ru-RU" dirty="0" err="1"/>
              <a:t>виджетов</a:t>
            </a:r>
            <a:r>
              <a:rPr lang="ru-RU" dirty="0"/>
              <a:t> при изменении модели</a:t>
            </a:r>
            <a:endParaRPr lang="en-US" dirty="0"/>
          </a:p>
          <a:p>
            <a:pPr lvl="1"/>
            <a:r>
              <a:rPr lang="ru-RU" dirty="0"/>
              <a:t>Интерпретирует уведомления, поступающие от </a:t>
            </a:r>
            <a:r>
              <a:rPr lang="ru-RU" dirty="0" err="1"/>
              <a:t>виджетов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25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представления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представления происходит в следующих случаях:</a:t>
            </a:r>
          </a:p>
          <a:p>
            <a:pPr lvl="1"/>
            <a:r>
              <a:rPr lang="ru-RU" dirty="0"/>
              <a:t>Поступает уведомление об изменении модели</a:t>
            </a:r>
          </a:p>
          <a:p>
            <a:pPr lvl="1"/>
            <a:r>
              <a:rPr lang="en-US" dirty="0"/>
              <a:t>View</a:t>
            </a:r>
            <a:r>
              <a:rPr lang="ru-RU" dirty="0"/>
              <a:t> получает уведомление от ОС</a:t>
            </a:r>
          </a:p>
        </p:txBody>
      </p:sp>
    </p:spTree>
    <p:extLst>
      <p:ext uri="{BB962C8B-B14F-4D97-AF65-F5344CB8AC3E}">
        <p14:creationId xmlns:p14="http://schemas.microsoft.com/office/powerpoint/2010/main" val="693419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– это не только графика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– </a:t>
            </a:r>
            <a:r>
              <a:rPr lang="ru-RU" dirty="0"/>
              <a:t>это частный, хоть и самый распространённый вариант представления</a:t>
            </a:r>
          </a:p>
          <a:p>
            <a:r>
              <a:rPr lang="ru-RU" dirty="0"/>
              <a:t>В общем случае всё, что может доставлять информацию пользователю, может считаться представлением</a:t>
            </a:r>
          </a:p>
          <a:p>
            <a:pPr lvl="1"/>
            <a:r>
              <a:rPr lang="ru-RU" dirty="0"/>
              <a:t>Звуки</a:t>
            </a:r>
          </a:p>
          <a:p>
            <a:pPr lvl="1"/>
            <a:r>
              <a:rPr lang="ru-RU" dirty="0"/>
              <a:t>Вибрация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28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73368EA-62D4-4933-8A64-3373659F9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66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Контроллеры связаны с представлением в отношении 1 к 1</a:t>
            </a:r>
          </a:p>
          <a:p>
            <a:r>
              <a:rPr lang="ru-RU" dirty="0"/>
              <a:t>Обычно запросы на изменение направляются Модели</a:t>
            </a:r>
          </a:p>
          <a:p>
            <a:pPr lvl="1"/>
            <a:r>
              <a:rPr lang="ru-RU" dirty="0"/>
              <a:t>Контроллер может также модифицировать и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023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Приложение для вычисления корней </a:t>
            </a:r>
            <a:r>
              <a:rPr lang="ru-RU"/>
              <a:t>квадратного уравнения</a:t>
            </a:r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6041" y="2996952"/>
            <a:ext cx="3914705" cy="2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46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021614F-5619-4686-ABB8-F17F992C2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309498"/>
            <a:ext cx="6120680" cy="64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31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3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Passive View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ru-RU" dirty="0"/>
              <a:t>занимается визуализацией</a:t>
            </a:r>
          </a:p>
          <a:p>
            <a:r>
              <a:rPr lang="en-US" dirty="0"/>
              <a:t>Controller – </a:t>
            </a:r>
            <a:r>
              <a:rPr lang="ru-RU" dirty="0"/>
              <a:t>выполняет обработку пользовательских «жестов»</a:t>
            </a:r>
          </a:p>
          <a:p>
            <a:r>
              <a:rPr lang="ru-RU" dirty="0"/>
              <a:t>Отсутствие каких-либо связей между моделью и представлением</a:t>
            </a:r>
          </a:p>
        </p:txBody>
      </p:sp>
    </p:spTree>
    <p:extLst>
      <p:ext uri="{BB962C8B-B14F-4D97-AF65-F5344CB8AC3E}">
        <p14:creationId xmlns:p14="http://schemas.microsoft.com/office/powerpoint/2010/main" val="4283419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034" y="1988841"/>
            <a:ext cx="6925933" cy="38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2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UI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7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обеспечить хорошее покрытие кода тестами</a:t>
            </a:r>
          </a:p>
          <a:p>
            <a:r>
              <a:rPr lang="ru-RU" dirty="0"/>
              <a:t>Контроллер может функционировать и быть протестирован вне </a:t>
            </a:r>
            <a:r>
              <a:rPr lang="en-US" dirty="0"/>
              <a:t>UI</a:t>
            </a:r>
            <a:r>
              <a:rPr lang="ru-RU" dirty="0"/>
              <a:t>-окружения</a:t>
            </a:r>
          </a:p>
          <a:p>
            <a:pPr lvl="1"/>
            <a:r>
              <a:rPr lang="ru-RU" dirty="0"/>
              <a:t>В качестве </a:t>
            </a:r>
            <a:r>
              <a:rPr lang="en-US" dirty="0"/>
              <a:t>View </a:t>
            </a:r>
            <a:r>
              <a:rPr lang="ru-RU" dirty="0"/>
              <a:t>может быть использован тестовый дублер</a:t>
            </a:r>
          </a:p>
        </p:txBody>
      </p:sp>
    </p:spTree>
    <p:extLst>
      <p:ext uri="{BB962C8B-B14F-4D97-AF65-F5344CB8AC3E}">
        <p14:creationId xmlns:p14="http://schemas.microsoft.com/office/powerpoint/2010/main" val="1423434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дублеры (</a:t>
            </a:r>
            <a:r>
              <a:rPr lang="en-US" dirty="0"/>
              <a:t>Test Double)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 stub (</a:t>
            </a:r>
            <a:r>
              <a:rPr lang="ru-RU" dirty="0"/>
              <a:t>заглушка)</a:t>
            </a:r>
            <a:endParaRPr lang="en-US" dirty="0"/>
          </a:p>
          <a:p>
            <a:pPr lvl="1"/>
            <a:r>
              <a:rPr lang="ru-RU" dirty="0"/>
              <a:t>Предоставляет фиксированный набор результатов вызова</a:t>
            </a:r>
          </a:p>
          <a:p>
            <a:pPr lvl="1"/>
            <a:r>
              <a:rPr lang="ru-RU" dirty="0"/>
              <a:t>Может протоколировать информацию о вызовах методов</a:t>
            </a:r>
          </a:p>
          <a:p>
            <a:r>
              <a:rPr lang="en-US" dirty="0"/>
              <a:t>Mock object </a:t>
            </a:r>
            <a:r>
              <a:rPr lang="ru-RU" dirty="0"/>
              <a:t>(фиктивный объект)</a:t>
            </a:r>
          </a:p>
          <a:p>
            <a:r>
              <a:rPr lang="en-US" dirty="0"/>
              <a:t>Test spy</a:t>
            </a:r>
            <a:endParaRPr lang="ru-RU" dirty="0"/>
          </a:p>
          <a:p>
            <a:r>
              <a:rPr lang="en-US" dirty="0"/>
              <a:t>Fake Object</a:t>
            </a:r>
          </a:p>
          <a:p>
            <a:pPr lvl="1"/>
            <a:r>
              <a:rPr lang="ru-RU" dirty="0"/>
              <a:t>Имеет рабочую реализацию, но</a:t>
            </a:r>
            <a:r>
              <a:rPr lang="en-US" dirty="0"/>
              <a:t> </a:t>
            </a:r>
            <a:r>
              <a:rPr lang="ru-RU" dirty="0"/>
              <a:t>«срезает углы», что делает малопригодным в</a:t>
            </a:r>
            <a:r>
              <a:rPr lang="en-US" dirty="0"/>
              <a:t> production</a:t>
            </a:r>
          </a:p>
          <a:p>
            <a:pPr lvl="2"/>
            <a:r>
              <a:rPr lang="ru-RU" dirty="0"/>
              <a:t>БД, находящаяся в памяти</a:t>
            </a:r>
            <a:endParaRPr lang="en-US" dirty="0"/>
          </a:p>
          <a:p>
            <a:r>
              <a:rPr lang="en-US" dirty="0"/>
              <a:t>Dummy object</a:t>
            </a:r>
          </a:p>
          <a:p>
            <a:pPr lvl="1"/>
            <a:r>
              <a:rPr lang="ru-RU" dirty="0"/>
              <a:t>Передается в метод/функцию, но никогда не используется. Как правило, используется как заполнитель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587324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Model-View-Presenter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MVP = </a:t>
            </a:r>
            <a:r>
              <a:rPr lang="en-US" dirty="0" err="1"/>
              <a:t>SupervisingController</a:t>
            </a:r>
            <a:r>
              <a:rPr lang="en-US" dirty="0"/>
              <a:t> + </a:t>
            </a:r>
            <a:r>
              <a:rPr lang="en-US" dirty="0" err="1"/>
              <a:t>PassiveView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91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Model-View-Presenter</a:t>
            </a:r>
            <a:r>
              <a:rPr lang="en-US" dirty="0"/>
              <a:t> vs MVC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4626" r="19368" b="40894"/>
          <a:stretch/>
        </p:blipFill>
        <p:spPr>
          <a:xfrm>
            <a:off x="1703512" y="1844825"/>
            <a:ext cx="8280920" cy="3622903"/>
          </a:xfrm>
        </p:spPr>
      </p:pic>
    </p:spTree>
    <p:extLst>
      <p:ext uri="{BB962C8B-B14F-4D97-AF65-F5344CB8AC3E}">
        <p14:creationId xmlns:p14="http://schemas.microsoft.com/office/powerpoint/2010/main" val="21176841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Хранит визуальное состояние и обновляет его при изменении </a:t>
            </a:r>
            <a:r>
              <a:rPr lang="en-US" dirty="0"/>
              <a:t>Domain Model</a:t>
            </a:r>
            <a:endParaRPr lang="ru-RU" dirty="0"/>
          </a:p>
          <a:p>
            <a:r>
              <a:rPr lang="ru-RU" dirty="0"/>
              <a:t>Конвертирует бизнес-правила в визуальное представление</a:t>
            </a:r>
          </a:p>
          <a:p>
            <a:r>
              <a:rPr lang="ru-RU" dirty="0"/>
              <a:t>Обрабатывает состояние </a:t>
            </a:r>
            <a:r>
              <a:rPr lang="en-US" dirty="0"/>
              <a:t>Selection </a:t>
            </a:r>
            <a:r>
              <a:rPr lang="ru-RU" dirty="0"/>
              <a:t>и применяет действия к выделенной части модели</a:t>
            </a:r>
          </a:p>
          <a:p>
            <a:r>
              <a:rPr lang="ru-RU" dirty="0"/>
              <a:t>Обрабатывает события от </a:t>
            </a:r>
            <a:r>
              <a:rPr lang="en-US" dirty="0"/>
              <a:t>View </a:t>
            </a:r>
            <a:r>
              <a:rPr lang="ru-RU" dirty="0"/>
              <a:t>и модифицирует модель</a:t>
            </a:r>
          </a:p>
        </p:txBody>
      </p:sp>
    </p:spTree>
    <p:extLst>
      <p:ext uri="{BB962C8B-B14F-4D97-AF65-F5344CB8AC3E}">
        <p14:creationId xmlns:p14="http://schemas.microsoft.com/office/powerpoint/2010/main" val="1639033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</a:t>
            </a:r>
            <a:r>
              <a:rPr lang="en-US" dirty="0" err="1"/>
              <a:t>PresenterFirst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к реализации </a:t>
            </a:r>
            <a:r>
              <a:rPr lang="en-US" dirty="0"/>
              <a:t>MVP</a:t>
            </a:r>
            <a:r>
              <a:rPr lang="ru-RU" dirty="0"/>
              <a:t>, при котором программист изначально фокусируется на разработке </a:t>
            </a:r>
            <a:r>
              <a:rPr lang="en-US" dirty="0"/>
              <a:t>Presenter</a:t>
            </a:r>
          </a:p>
          <a:p>
            <a:pPr lvl="1"/>
            <a:r>
              <a:rPr lang="en-US" dirty="0"/>
              <a:t>Presenter</a:t>
            </a:r>
            <a:r>
              <a:rPr lang="ru-RU" dirty="0"/>
              <a:t> не имеет состояния (использует</a:t>
            </a:r>
            <a:r>
              <a:rPr lang="en-US" dirty="0"/>
              <a:t> View </a:t>
            </a:r>
            <a:r>
              <a:rPr lang="ru-RU" dirty="0"/>
              <a:t>и </a:t>
            </a:r>
            <a:r>
              <a:rPr lang="en-US" dirty="0"/>
              <a:t>Model)</a:t>
            </a:r>
          </a:p>
          <a:p>
            <a:pPr lvl="2"/>
            <a:r>
              <a:rPr lang="ru-RU" dirty="0"/>
              <a:t>В этом случае </a:t>
            </a:r>
            <a:r>
              <a:rPr lang="en-US" dirty="0"/>
              <a:t>Presenter </a:t>
            </a:r>
            <a:r>
              <a:rPr lang="ru-RU" dirty="0"/>
              <a:t>может вообще не иметь публичных методов</a:t>
            </a:r>
          </a:p>
          <a:p>
            <a:r>
              <a:rPr lang="ru-RU" dirty="0"/>
              <a:t>Учитываются пожелания пользователей</a:t>
            </a:r>
            <a:endParaRPr lang="en-US" dirty="0"/>
          </a:p>
          <a:p>
            <a:pPr lvl="1"/>
            <a:r>
              <a:rPr lang="ru-RU" dirty="0"/>
              <a:t>В процессе разработки формируются интерфейсы модели и </a:t>
            </a:r>
            <a:r>
              <a:rPr lang="en-US" dirty="0"/>
              <a:t>View</a:t>
            </a:r>
          </a:p>
          <a:p>
            <a:r>
              <a:rPr lang="ru-RU" dirty="0"/>
              <a:t>Требуется тщательное тестирование</a:t>
            </a:r>
          </a:p>
          <a:p>
            <a:pPr lvl="2"/>
            <a:r>
              <a:rPr lang="ru-RU" dirty="0"/>
              <a:t>При тестировании вместо </a:t>
            </a:r>
            <a:r>
              <a:rPr lang="en-US" dirty="0"/>
              <a:t>model </a:t>
            </a:r>
            <a:r>
              <a:rPr lang="ru-RU" dirty="0"/>
              <a:t>и </a:t>
            </a:r>
            <a:r>
              <a:rPr lang="en-US" dirty="0"/>
              <a:t>view </a:t>
            </a:r>
            <a:r>
              <a:rPr lang="ru-RU" dirty="0"/>
              <a:t>передаются </a:t>
            </a:r>
            <a:r>
              <a:rPr lang="en-US" dirty="0"/>
              <a:t>mock-</a:t>
            </a:r>
            <a:r>
              <a:rPr lang="ru-RU" dirty="0"/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305411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731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</a:t>
            </a:r>
            <a:r>
              <a:rPr lang="en-US" dirty="0" err="1">
                <a:hlinkClick r:id="rId2"/>
              </a:rPr>
              <a:t>ViewModel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Модель</a:t>
            </a:r>
            <a:endParaRPr lang="ru-RU" dirty="0"/>
          </a:p>
          <a:p>
            <a:pPr lvl="1"/>
            <a:r>
              <a:rPr lang="ru-RU" dirty="0"/>
              <a:t>Отвечает за бизнес-сущности, не зависящие от визуального представления, шлет события о своем изменении</a:t>
            </a:r>
          </a:p>
          <a:p>
            <a:r>
              <a:rPr lang="ru-RU" dirty="0"/>
              <a:t>Представление</a:t>
            </a:r>
          </a:p>
          <a:p>
            <a:pPr lvl="1"/>
            <a:r>
              <a:rPr lang="ru-RU" dirty="0"/>
              <a:t>Формирует </a:t>
            </a:r>
            <a:r>
              <a:rPr lang="en-US" dirty="0"/>
              <a:t>UI</a:t>
            </a:r>
            <a:r>
              <a:rPr lang="ru-RU" dirty="0"/>
              <a:t>, шлет события в ответ на действия пользователя</a:t>
            </a:r>
          </a:p>
          <a:p>
            <a:r>
              <a:rPr lang="ru-RU" dirty="0"/>
              <a:t>Модель представления</a:t>
            </a:r>
          </a:p>
          <a:p>
            <a:pPr lvl="1"/>
            <a:r>
              <a:rPr lang="ru-RU" dirty="0"/>
              <a:t>Извлекает данные из модели и превращает в формат, требуемый </a:t>
            </a:r>
            <a:r>
              <a:rPr lang="en-US" dirty="0"/>
              <a:t>View</a:t>
            </a:r>
            <a:endParaRPr lang="ru-RU" dirty="0"/>
          </a:p>
          <a:p>
            <a:pPr lvl="1"/>
            <a:r>
              <a:rPr lang="ru-RU" dirty="0"/>
              <a:t>Уведомляет </a:t>
            </a:r>
            <a:r>
              <a:rPr lang="en-US" dirty="0"/>
              <a:t>View </a:t>
            </a:r>
            <a:r>
              <a:rPr lang="ru-RU" dirty="0"/>
              <a:t>об изменения в модели</a:t>
            </a:r>
          </a:p>
          <a:p>
            <a:pPr lvl="1"/>
            <a:r>
              <a:rPr lang="ru-RU" dirty="0"/>
              <a:t>Обновляет модель в ответ на события от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22" y="2891476"/>
            <a:ext cx="5772956" cy="2219635"/>
          </a:xfrm>
        </p:spPr>
      </p:pic>
    </p:spTree>
    <p:extLst>
      <p:ext uri="{BB962C8B-B14F-4D97-AF65-F5344CB8AC3E}">
        <p14:creationId xmlns:p14="http://schemas.microsoft.com/office/powerpoint/2010/main" val="39074682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28667D-A7AB-3C76-D83E-F2D5121D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306A2-AB25-E690-2348-CB20633A5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SmartUI</a:t>
            </a:r>
            <a:r>
              <a:rPr lang="en-US" dirty="0"/>
              <a:t> (</a:t>
            </a:r>
            <a:r>
              <a:rPr lang="ru-RU" dirty="0"/>
              <a:t>автономный </a:t>
            </a:r>
            <a:r>
              <a:rPr lang="en-US" dirty="0"/>
              <a:t>View)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Единственный класс несёт ответственность за всё, что ожидается от </a:t>
            </a:r>
            <a:r>
              <a:rPr lang="en-US" dirty="0"/>
              <a:t>GUI-</a:t>
            </a:r>
            <a:r>
              <a:rPr lang="ru-RU" dirty="0"/>
              <a:t>приложения</a:t>
            </a:r>
          </a:p>
          <a:p>
            <a:pPr lvl="1"/>
            <a:r>
              <a:rPr lang="ru-RU" dirty="0"/>
              <a:t>Получает события о действиях пользователя</a:t>
            </a:r>
          </a:p>
          <a:p>
            <a:pPr lvl="1"/>
            <a:r>
              <a:rPr lang="ru-RU" dirty="0"/>
              <a:t>Изменяет состояние приложения в зависимости от действий пользователя</a:t>
            </a:r>
          </a:p>
          <a:p>
            <a:pPr lvl="1"/>
            <a:r>
              <a:rPr lang="ru-RU" dirty="0"/>
              <a:t>Хранит состояние приложения</a:t>
            </a:r>
          </a:p>
          <a:p>
            <a:pPr lvl="1"/>
            <a:r>
              <a:rPr lang="ru-RU" dirty="0"/>
              <a:t>Отвечает за визуальное представление состояния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808038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Model-View-Controller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Everything you wanted to know about MVC and MVP but were afraid to ask</a:t>
            </a:r>
            <a:endParaRPr lang="en-US" dirty="0"/>
          </a:p>
          <a:p>
            <a:r>
              <a:rPr lang="en-US" dirty="0">
                <a:hlinkClick r:id="rId4"/>
              </a:rPr>
              <a:t>Supervising Controller</a:t>
            </a:r>
            <a:endParaRPr lang="en-US" dirty="0"/>
          </a:p>
          <a:p>
            <a:r>
              <a:rPr lang="en-US" dirty="0">
                <a:hlinkClick r:id="rId5"/>
              </a:rPr>
              <a:t>Passive View</a:t>
            </a:r>
            <a:endParaRPr lang="en-US" dirty="0"/>
          </a:p>
          <a:p>
            <a:r>
              <a:rPr lang="en-US" dirty="0">
                <a:hlinkClick r:id="rId6"/>
              </a:rPr>
              <a:t>Retirement note for MVP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9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06" y="3212976"/>
            <a:ext cx="1612979" cy="1440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186" y="1484785"/>
            <a:ext cx="67810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PyQt4 import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QtCore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Counter(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QtGui.QPushButton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_update(self):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self.setText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=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QtGui.QApplication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Counter()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counter.show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1784" y="6584740"/>
            <a:ext cx="65882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hlinkClick r:id="rId3"/>
              </a:rPr>
              <a:t>https://stefanoborini.gitbooks.io/modelviewcontroller/01_from_smartui_to_traditional_mvc/01_smart_ui.html</a:t>
            </a:r>
            <a:r>
              <a:rPr lang="ru-RU" sz="1100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687C4C-C944-48BD-AE5C-4CF86AFB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931" y="4815835"/>
            <a:ext cx="2300089" cy="172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A3EDD7-F486-4ECA-9667-BB5285C893CD}"/>
              </a:ext>
            </a:extLst>
          </p:cNvPr>
          <p:cNvSpPr/>
          <p:nvPr/>
        </p:nvSpPr>
        <p:spPr>
          <a:xfrm>
            <a:off x="0" y="0"/>
            <a:ext cx="128647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View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ATL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CWindowImpl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View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DECLARE_WND_CLASS(NULL)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BEGIN_MSG_MAP(View)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MSG_WM_PAINT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OnPaint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MSG_WM_LBUTTONUP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OnLButtonUp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END_MSG_MAP()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OnPaint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WTL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CDCHandle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unused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WTL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CPaintDC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CRect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clientRect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ATLVERIFY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GetClientRect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clientRect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dc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DrawText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to_wstring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c_str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clientRect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DT_CENTER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DT_VCENTER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OnLButtonUp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nFlags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CPoint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RedrawWindow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smart-ui">
            <a:hlinkClick r:id="" action="ppaction://media"/>
            <a:extLst>
              <a:ext uri="{FF2B5EF4-FFF2-40B4-BE49-F238E27FC236}">
                <a16:creationId xmlns:a16="http://schemas.microsoft.com/office/drawing/2014/main" id="{31C4EFC6-F09D-49C9-93DF-8AAEC3DE367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44072" y="548680"/>
            <a:ext cx="445114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44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7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6462c7c5bf8940b8d66dc7ef7945a1af9add8d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E1DD6387-A549-483B-9966-FFE705E0180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8016BC2-1C33-498E-A9F9-5B817A65B8A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F525B19-BA52-4B0B-AC85-084E0FF3E37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AE8ECFE-A746-4CED-8EC6-FB25DA17D2C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4EBA524-2760-42B5-B6ED-80AA7A8E66F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9A7D8BD-D412-472A-9605-CA2D1018391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0C7AE7B-513B-452E-8E39-1FB70E99A50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25F175B-3530-4A4B-926B-CB7170700CB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B9DC17B-761D-47FA-A3C0-E53584C6A4A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8339</TotalTime>
  <Words>2713</Words>
  <Application>Microsoft Office PowerPoint</Application>
  <PresentationFormat>Widescreen</PresentationFormat>
  <Paragraphs>445</Paragraphs>
  <Slides>70</Slides>
  <Notes>0</Notes>
  <HiddenSlides>7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Aptos</vt:lpstr>
      <vt:lpstr>Aptos Display</vt:lpstr>
      <vt:lpstr>Arial</vt:lpstr>
      <vt:lpstr>Calibri</vt:lpstr>
      <vt:lpstr>Consolas</vt:lpstr>
      <vt:lpstr>Constantia</vt:lpstr>
      <vt:lpstr>Impact</vt:lpstr>
      <vt:lpstr>Office Theme</vt:lpstr>
      <vt:lpstr>Архитектура графических приложений</vt:lpstr>
      <vt:lpstr>Архитектура GUI-приложений</vt:lpstr>
      <vt:lpstr>Архитектура приложений с графическим интерфейсом</vt:lpstr>
      <vt:lpstr>Особенности GUI-приложений</vt:lpstr>
      <vt:lpstr>PowerPoint Presentation</vt:lpstr>
      <vt:lpstr>Smart UI</vt:lpstr>
      <vt:lpstr>SmartUI (автономный View)</vt:lpstr>
      <vt:lpstr>Пример</vt:lpstr>
      <vt:lpstr>PowerPoint Presentation</vt:lpstr>
      <vt:lpstr>Достоинства</vt:lpstr>
      <vt:lpstr>Недостатки</vt:lpstr>
      <vt:lpstr>Document-View (Model Delegate)</vt:lpstr>
      <vt:lpstr>Document-View</vt:lpstr>
      <vt:lpstr>Достоинства Document-View</vt:lpstr>
      <vt:lpstr>Схема паттерна</vt:lpstr>
      <vt:lpstr>Схема паттерна Document-View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</vt:lpstr>
      <vt:lpstr>Приложение</vt:lpstr>
      <vt:lpstr>Особенности реализации в языках со статической типизацией</vt:lpstr>
      <vt:lpstr>Традиционный MVC</vt:lpstr>
      <vt:lpstr>Дальнейшее разделение представления</vt:lpstr>
      <vt:lpstr>PowerPoint Presentation</vt:lpstr>
      <vt:lpstr>View</vt:lpstr>
      <vt:lpstr>Controller</vt:lpstr>
      <vt:lpstr>Диаграмма последовательности</vt:lpstr>
      <vt:lpstr>Application</vt:lpstr>
      <vt:lpstr>Инициализация приложения</vt:lpstr>
      <vt:lpstr>Анализ решения</vt:lpstr>
      <vt:lpstr>Достоинства MVC</vt:lpstr>
      <vt:lpstr>Достоинства MVC</vt:lpstr>
      <vt:lpstr>Модель</vt:lpstr>
      <vt:lpstr>Сервисы, предоставляемые моделью</vt:lpstr>
      <vt:lpstr>Зависимости модели</vt:lpstr>
      <vt:lpstr>Модификация состояния модели</vt:lpstr>
      <vt:lpstr>Обеспечение целостности данных</vt:lpstr>
      <vt:lpstr>Вариации стратегии уведомления</vt:lpstr>
      <vt:lpstr>Passive Model</vt:lpstr>
      <vt:lpstr>Достоинства и недостатки пассивной модели</vt:lpstr>
      <vt:lpstr>Активная модель</vt:lpstr>
      <vt:lpstr>Ленивая модель</vt:lpstr>
      <vt:lpstr>PowerPoint Presentation</vt:lpstr>
      <vt:lpstr>Представление</vt:lpstr>
      <vt:lpstr>Роль View в MVC</vt:lpstr>
      <vt:lpstr>Зависимости представления</vt:lpstr>
      <vt:lpstr>View и Widgets</vt:lpstr>
      <vt:lpstr>Обновление представления</vt:lpstr>
      <vt:lpstr>Представление – это не только графика</vt:lpstr>
      <vt:lpstr>Контроллер</vt:lpstr>
      <vt:lpstr>Контроллер</vt:lpstr>
      <vt:lpstr>Пример</vt:lpstr>
      <vt:lpstr>PowerPoint Presentation</vt:lpstr>
      <vt:lpstr>Passive View</vt:lpstr>
      <vt:lpstr>Passive View</vt:lpstr>
      <vt:lpstr>Структура паттерна</vt:lpstr>
      <vt:lpstr>Применение</vt:lpstr>
      <vt:lpstr>Тестовые дублеры (Test Double)</vt:lpstr>
      <vt:lpstr>Model-View-Presenter</vt:lpstr>
      <vt:lpstr>Model-View-Presenter vs MVC</vt:lpstr>
      <vt:lpstr>Presenter</vt:lpstr>
      <vt:lpstr>Подход PresenterFirst</vt:lpstr>
      <vt:lpstr>MVVM</vt:lpstr>
      <vt:lpstr>Model-View-ViewModel</vt:lpstr>
      <vt:lpstr>Структура паттерна</vt:lpstr>
      <vt:lpstr>Спасибо за внимание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703</cp:revision>
  <dcterms:created xsi:type="dcterms:W3CDTF">2016-02-02T19:36:42Z</dcterms:created>
  <dcterms:modified xsi:type="dcterms:W3CDTF">2025-01-21T20:51:05Z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