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3"/>
  </p:notesMasterIdLst>
  <p:sldIdLst>
    <p:sldId id="320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318" r:id="rId15"/>
    <p:sldId id="269" r:id="rId16"/>
    <p:sldId id="270" r:id="rId17"/>
    <p:sldId id="271" r:id="rId18"/>
    <p:sldId id="272" r:id="rId19"/>
    <p:sldId id="319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0" r:id="rId28"/>
    <p:sldId id="279" r:id="rId29"/>
    <p:sldId id="284" r:id="rId30"/>
    <p:sldId id="282" r:id="rId31"/>
    <p:sldId id="283" r:id="rId32"/>
    <p:sldId id="285" r:id="rId33"/>
    <p:sldId id="287" r:id="rId34"/>
    <p:sldId id="289" r:id="rId35"/>
    <p:sldId id="290" r:id="rId36"/>
    <p:sldId id="286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10" r:id="rId53"/>
    <p:sldId id="309" r:id="rId54"/>
    <p:sldId id="311" r:id="rId55"/>
    <p:sldId id="317" r:id="rId56"/>
    <p:sldId id="315" r:id="rId57"/>
    <p:sldId id="308" r:id="rId58"/>
    <p:sldId id="312" r:id="rId59"/>
    <p:sldId id="316" r:id="rId60"/>
    <p:sldId id="313" r:id="rId61"/>
    <p:sldId id="314" r:id="rId62"/>
  </p:sldIdLst>
  <p:sldSz cx="12192000" cy="6858000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0581" autoAdjust="0"/>
  </p:normalViewPr>
  <p:slideViewPr>
    <p:cSldViewPr>
      <p:cViewPr>
        <p:scale>
          <a:sx n="100" d="100"/>
          <a:sy n="100" d="100"/>
        </p:scale>
        <p:origin x="420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Фабрика берёт на себя создание объектов. Если мы введём класс </a:t>
            </a:r>
            <a:r>
              <a:rPr lang="en-US" dirty="0" err="1"/>
              <a:t>SimplePizzaFactory</a:t>
            </a:r>
            <a:r>
              <a:rPr lang="ru-RU" dirty="0"/>
              <a:t>, то метод </a:t>
            </a:r>
            <a:r>
              <a:rPr lang="en-US" dirty="0" err="1"/>
              <a:t>OrderPizza</a:t>
            </a:r>
            <a:r>
              <a:rPr lang="ru-RU" dirty="0"/>
              <a:t> станет клиентом этого объекта.</a:t>
            </a:r>
          </a:p>
          <a:p>
            <a:r>
              <a:rPr lang="ru-RU" dirty="0"/>
              <a:t>Когда понадобится создать экземпляр пиццы, мы он обратится к нему.</a:t>
            </a:r>
          </a:p>
          <a:p>
            <a:r>
              <a:rPr lang="ru-RU" dirty="0"/>
              <a:t>В методе больше не требуется знать о том, объект какого класса нужно создать класс, и какие передать параметры в конструктор. Все, что мы знаем, так это то, что получаем объект </a:t>
            </a:r>
            <a:r>
              <a:rPr lang="en-US" dirty="0"/>
              <a:t>Pizza</a:t>
            </a:r>
            <a:r>
              <a:rPr lang="ru-RU" dirty="0"/>
              <a:t> и вызываем у него методы </a:t>
            </a:r>
            <a:r>
              <a:rPr lang="en-US" dirty="0"/>
              <a:t>Prepare, Bake, Cut </a:t>
            </a:r>
            <a:r>
              <a:rPr lang="ru-RU" dirty="0"/>
              <a:t>и </a:t>
            </a:r>
            <a:r>
              <a:rPr lang="en-US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27BC-4D8B-3D53-A5D7-57B6B15A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42C0-F3A9-AD7E-CDCE-77DF0AA1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57-930E-DC81-82C5-21BA2E7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E53-8F76-7A36-6AC4-6498C8B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1A2-0675-703B-88CC-CA7FEFE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7A4-7FBE-A429-8954-8D45919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4D04-7F22-49FA-4E42-D768915C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39B1-9210-7CEA-FEA0-08240621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735-2889-CEE6-8148-4F9F66E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DD2-99EC-195B-140E-4CC5071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D20EC-0D2A-BFFC-BBE0-BD36DEBF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EEE6-C4E9-D5A4-EA08-F800FD5B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D4E-A2CD-94AD-79AF-5214421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E9B-66A8-BCB0-6D5B-F5E4C2FB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47BD-A193-62FB-C5DD-74B561F2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C5A-70E1-0655-5AC4-E5BDC04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ABB-2E9B-B6C9-5E47-E6D13DCA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4189-2C70-0850-2323-E073DEB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CE2-702F-6CDD-A1B5-268F7D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F9C-8439-AD79-C76C-A21A9B5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C0D2-3246-CE84-CE0A-E58348EE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250E-BB4C-7431-C9B5-EFC0543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EA6B-CF6C-F044-3B94-2E98CAF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4009-37BF-0007-6DE4-C44E0F3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C07-C82B-12CC-CBA3-C49F153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FC7-E139-9E2C-F542-291DB5D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BC8-230E-48D5-E321-864A93CE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C777-B262-61C3-25EE-25AE23BA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0C98-147B-7C91-7C88-70D5B8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1D1-2725-DC23-4079-66D067D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9FE1-A671-39E0-C986-99A48ED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9F-D43C-E8C3-444E-858144B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2A0F-E091-DA2C-8B85-0CE66C8D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C197-1D5E-8A16-00C5-63B02411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90BB-1538-C769-37B3-080B81E9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0EC-374A-DC63-494C-385FCA03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D15-37FD-B9D6-2CB8-3DB35B8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9C3C-539F-55B7-E7DD-6D5BD27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E5EF-6D17-5E91-84B4-2F5361A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D18-B096-278E-E122-EAA07F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6448-B71E-421E-D956-87F421A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D7DB-C0B1-5EDD-431F-01DF5B05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3E76-D555-93CC-0FC1-CCF47787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2B29-8EB1-3A87-F1A3-1085EA1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5B82-F20F-D1E4-687A-2C3AADD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2770-AB4E-5CA8-6D02-3BD6277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7D0-8348-B348-C72B-624B7A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04B-9E09-9EB4-9322-03980C2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088A-0282-5E1F-A08E-D9752A4E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DE5-0BC7-4A59-A65E-E2D15D0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E39F-09CD-186D-52D6-7245AC0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898-C008-8AB3-F473-F8337CC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43E-B656-C057-EDC7-F2575EF5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009C0-3B96-F348-229C-15301FC2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958-3454-0355-65D5-1618F60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C324-CF06-625D-62C8-51CE9F1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9B25-680F-558B-BA42-6988E8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D4E6-548F-FE91-3959-0479AB2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0144-51BD-1B78-0CDE-72852C1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7A8-2826-7BCA-DEEA-1C80DFD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742E-9DBD-FFDF-4D69-99DA471E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BE6F-7E1A-8DC1-88FA-04F5EB8E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5DAB-B638-76EA-AAB7-44281D9C0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1998" cy="4466878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«Абстрактная Фабрика»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«Фабричный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564244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"napolitana"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8970"/>
            <a:ext cx="105863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в этом смысл</a:t>
            </a:r>
            <a:r>
              <a:rPr lang="en-US" dirty="0"/>
              <a:t>? </a:t>
            </a:r>
            <a:r>
              <a:rPr lang="ru-RU" dirty="0"/>
              <a:t>Мы просто перенесли проблемный код в другой класс</a:t>
            </a:r>
          </a:p>
          <a:p>
            <a:pPr lvl="1"/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и другими клиентами</a:t>
            </a:r>
          </a:p>
          <a:p>
            <a:pPr lvl="1"/>
            <a:r>
              <a:rPr lang="ru-RU" dirty="0"/>
              <a:t>Изменения потребуется внести в одном месте</a:t>
            </a:r>
            <a:endParaRPr lang="en-US" dirty="0"/>
          </a:p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r>
              <a:rPr lang="ru-RU" dirty="0"/>
              <a:t> Метод</a:t>
            </a:r>
            <a:r>
              <a:rPr lang="en-US" dirty="0"/>
              <a:t> </a:t>
            </a:r>
            <a:r>
              <a:rPr lang="en-US" dirty="0" err="1"/>
              <a:t>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бы сделать статическим.</a:t>
            </a:r>
          </a:p>
          <a:p>
            <a:pPr lvl="1"/>
            <a:r>
              <a:rPr lang="ru-RU" dirty="0"/>
              <a:t>Достоинство: не нужно создавать экземпляр фабрики для его вызова</a:t>
            </a:r>
          </a:p>
          <a:p>
            <a:pPr lvl="1"/>
            <a:r>
              <a:rPr lang="ru-RU" dirty="0"/>
              <a:t>Недостаток: теряется возможность субклассирования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321-7C29-AD32-5126-9CAD9A5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 приложения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6C3E-72AD-0DAE-1D49-8B8400AC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1675"/>
            <a:ext cx="9505056" cy="5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CCDE0-E79D-F0C9-DA4B-C6B0A2E431C2}"/>
              </a:ext>
            </a:extLst>
          </p:cNvPr>
          <p:cNvSpPr txBox="1"/>
          <p:nvPr/>
        </p:nvSpPr>
        <p:spPr>
          <a:xfrm>
            <a:off x="191345" y="41892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4CB6-A3E7-311F-FB1A-D7B9FE26D2DB}"/>
              </a:ext>
            </a:extLst>
          </p:cNvPr>
          <p:cNvSpPr txBox="1"/>
          <p:nvPr/>
        </p:nvSpPr>
        <p:spPr>
          <a:xfrm>
            <a:off x="119336" y="21864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AED-F835-A2CE-D82D-9BBF92CA76AB}"/>
              </a:ext>
            </a:extLst>
          </p:cNvPr>
          <p:cNvSpPr txBox="1"/>
          <p:nvPr/>
        </p:nvSpPr>
        <p:spPr>
          <a:xfrm>
            <a:off x="8904312" y="3393634"/>
            <a:ext cx="3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3B00-359A-304B-C7FB-46D547890CC0}"/>
              </a:ext>
            </a:extLst>
          </p:cNvPr>
          <p:cNvSpPr txBox="1"/>
          <p:nvPr/>
        </p:nvSpPr>
        <p:spPr>
          <a:xfrm>
            <a:off x="8400256" y="17758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39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E861A4-52B5-C12C-279E-00D35954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0988"/>
            <a:ext cx="98964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536577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2996953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782-EF6B-E507-8BD7-5AF48F9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некоторые пиццерии нарушают процесс приготовления пиццы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BF847-AD78-4CAC-D706-B785C298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259503"/>
            <a:ext cx="11125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7" y="2852936"/>
            <a:ext cx="6131807" cy="358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271" y="3397607"/>
            <a:ext cx="2488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5920" y="334077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3731225" y="2153024"/>
            <a:ext cx="224704" cy="2344611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6739732" y="1849166"/>
            <a:ext cx="224704" cy="2952328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589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3548AF-4AC5-2C20-4C81-3E677CFF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9" y="758950"/>
            <a:ext cx="10697890" cy="61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20286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17" y="1196752"/>
            <a:ext cx="29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250" y="2060849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7629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1595022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/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4864" y="3459654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5440" y="3813597"/>
            <a:ext cx="4012307" cy="1599461"/>
            <a:chOff x="-468560" y="3813596"/>
            <a:chExt cx="4012307" cy="1599461"/>
          </a:xfrm>
        </p:grpSpPr>
        <p:sp>
          <p:nvSpPr>
            <p:cNvPr id="7" name="TextBox 6"/>
            <p:cNvSpPr txBox="1"/>
            <p:nvPr/>
          </p:nvSpPr>
          <p:spPr>
            <a:xfrm>
              <a:off x="-468560" y="4582060"/>
              <a:ext cx="4012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39616" y="2113163"/>
            <a:ext cx="4016077" cy="1346490"/>
            <a:chOff x="1115616" y="2113163"/>
            <a:chExt cx="4016077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2113163"/>
              <a:ext cx="4016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65304" y="3813597"/>
            <a:ext cx="6120680" cy="1599461"/>
            <a:chOff x="4041304" y="3813596"/>
            <a:chExt cx="6120680" cy="1599461"/>
          </a:xfrm>
        </p:grpSpPr>
        <p:sp>
          <p:nvSpPr>
            <p:cNvPr id="14" name="TextBox 13"/>
            <p:cNvSpPr txBox="1"/>
            <p:nvPr/>
          </p:nvSpPr>
          <p:spPr>
            <a:xfrm>
              <a:off x="4041304" y="4582060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05464" y="1920543"/>
            <a:ext cx="4680520" cy="1539111"/>
            <a:chOff x="5481464" y="1920542"/>
            <a:chExt cx="4680520" cy="1539111"/>
          </a:xfrm>
        </p:grpSpPr>
        <p:sp>
          <p:nvSpPr>
            <p:cNvPr id="16" name="TextBox 15"/>
            <p:cNvSpPr txBox="1"/>
            <p:nvPr/>
          </p:nvSpPr>
          <p:spPr>
            <a:xfrm>
              <a:off x="5481464" y="1920542"/>
              <a:ext cx="4680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86" y="2539389"/>
            <a:ext cx="11297898" cy="41361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55640" y="3813981"/>
            <a:ext cx="8568952" cy="2953882"/>
            <a:chOff x="1265932" y="3797266"/>
            <a:chExt cx="8568952" cy="2953882"/>
          </a:xfrm>
        </p:grpSpPr>
        <p:sp>
          <p:nvSpPr>
            <p:cNvPr id="8" name="TextBox 7"/>
            <p:cNvSpPr txBox="1"/>
            <p:nvPr/>
          </p:nvSpPr>
          <p:spPr>
            <a:xfrm>
              <a:off x="7423742" y="6227928"/>
              <a:ext cx="2411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ChicagoPizzaStore</a:t>
              </a:r>
              <a:r>
                <a:rPr lang="en-US" sz="1400" dirty="0"/>
                <a:t> </a:t>
              </a:r>
              <a:r>
                <a:rPr lang="ru-RU" sz="1400" dirty="0"/>
                <a:t>умеет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 flipV="1">
              <a:off x="1265932" y="3844331"/>
              <a:ext cx="1584176" cy="360041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168376" y="5750874"/>
              <a:ext cx="3099932" cy="954108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9146155" y="4991100"/>
              <a:ext cx="355600" cy="1190662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37892" y="3797266"/>
              <a:ext cx="2864544" cy="523220"/>
              <a:chOff x="2937892" y="3797266"/>
              <a:chExt cx="286454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7892" y="3797266"/>
                <a:ext cx="2675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умеет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 flipV="1">
                <a:off x="5370388" y="3988349"/>
                <a:ext cx="432048" cy="216024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94560" y="1785219"/>
            <a:ext cx="4918890" cy="954107"/>
            <a:chOff x="2570560" y="1785218"/>
            <a:chExt cx="4918890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3003600" y="1785218"/>
              <a:ext cx="3949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6834808" y="1966628"/>
              <a:ext cx="654642" cy="526594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570560" y="1951121"/>
              <a:ext cx="433040" cy="526594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его класс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071" y="2935119"/>
            <a:ext cx="5065582" cy="23861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3353" y="2963179"/>
            <a:ext cx="3289086" cy="2222696"/>
            <a:chOff x="-1117792" y="2944936"/>
            <a:chExt cx="3289086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1117792" y="3472812"/>
              <a:ext cx="3289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5680" y="5232401"/>
            <a:ext cx="4608512" cy="1202576"/>
            <a:chOff x="1691680" y="5232400"/>
            <a:chExt cx="4608512" cy="120257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5696312"/>
              <a:ext cx="46085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62570" y="1884159"/>
            <a:ext cx="3496858" cy="1196648"/>
            <a:chOff x="5038569" y="1884159"/>
            <a:chExt cx="3496858" cy="1196648"/>
          </a:xfrm>
        </p:grpSpPr>
        <p:sp>
          <p:nvSpPr>
            <p:cNvPr id="7" name="TextBox 6"/>
            <p:cNvSpPr txBox="1"/>
            <p:nvPr/>
          </p:nvSpPr>
          <p:spPr>
            <a:xfrm>
              <a:off x="5266027" y="1884159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038569" y="2560107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46398" y="2954423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5011" y="4749801"/>
            <a:ext cx="3437653" cy="1005820"/>
            <a:chOff x="7111010" y="4749800"/>
            <a:chExt cx="3437653" cy="1005820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3437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использующий интерфейсы, будет работать с любыми классами, реализующими эти интерфейсы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Product, поэтому он может работать с любыми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00808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59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1824" y="5877272"/>
            <a:ext cx="6552728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каких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02" y="2481192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3872" y="153879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4272" y="1788695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665072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630273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088" y="211792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44272" y="3833352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46458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make_unique&lt;</a:t>
            </a:r>
            <a:r>
              <a:rPr lang="ru-RU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84645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map, mutex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  <a:p>
            <a:r>
              <a:rPr lang="ru-RU" dirty="0"/>
              <a:t>Решение: создать фабрику ингредиентов</a:t>
            </a:r>
          </a:p>
          <a:p>
            <a:pPr lvl="1"/>
            <a:r>
              <a:rPr lang="ru-RU" dirty="0"/>
              <a:t>Пиццерии будут использовать её, а не создавать их самостоятельно</a:t>
            </a:r>
          </a:p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600" y="293837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22" y="10909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6196281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8088" y="19168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3512" y="188641"/>
            <a:ext cx="8830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458112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8929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16056" y="83380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-55983"/>
            <a:ext cx="903649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4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860605-D692-EC7C-D068-D618137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76375"/>
            <a:ext cx="103441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86D1D6-B10E-CAE8-51FC-13F00C7D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отделить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1895" y="18864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8641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A1776-C6CD-4CA3-AE5A-61E89781C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3975"/>
            <a:ext cx="9144000" cy="59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14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2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24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D95C-9CFB-B08C-039E-EC02EA7F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2" y="1997682"/>
            <a:ext cx="7376135" cy="4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73" y="2636913"/>
            <a:ext cx="9036495" cy="33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208" y="17728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203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2D1BD-B6A8-29EF-A0AB-FF04CCD17058}"/>
              </a:ext>
            </a:extLst>
          </p:cNvPr>
          <p:cNvGrpSpPr/>
          <p:nvPr/>
        </p:nvGrpSpPr>
        <p:grpSpPr>
          <a:xfrm>
            <a:off x="5949245" y="3973689"/>
            <a:ext cx="4191697" cy="1239419"/>
            <a:chOff x="5949245" y="3973689"/>
            <a:chExt cx="4191697" cy="12394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06493-87DE-8C9F-0AD8-ABD4DBA59400}"/>
                </a:ext>
              </a:extLst>
            </p:cNvPr>
            <p:cNvSpPr txBox="1"/>
            <p:nvPr/>
          </p:nvSpPr>
          <p:spPr>
            <a:xfrm>
              <a:off x="6468534" y="4289778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 зависимости от типа пиццы создаётся экземпляр конкретного класса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115C3-AD88-8C37-A15F-CC66ED6E0A92}"/>
                </a:ext>
              </a:extLst>
            </p:cNvPr>
            <p:cNvSpPr/>
            <p:nvPr/>
          </p:nvSpPr>
          <p:spPr>
            <a:xfrm>
              <a:off x="5949245" y="3973689"/>
              <a:ext cx="519289" cy="632178"/>
            </a:xfrm>
            <a:custGeom>
              <a:avLst/>
              <a:gdLst>
                <a:gd name="connsiteX0" fmla="*/ 0 w 519289"/>
                <a:gd name="connsiteY0" fmla="*/ 0 h 632178"/>
                <a:gd name="connsiteX1" fmla="*/ 124178 w 519289"/>
                <a:gd name="connsiteY1" fmla="*/ 372533 h 632178"/>
                <a:gd name="connsiteX2" fmla="*/ 519289 w 519289"/>
                <a:gd name="connsiteY2" fmla="*/ 632178 h 6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289" h="632178">
                  <a:moveTo>
                    <a:pt x="0" y="0"/>
                  </a:moveTo>
                  <a:cubicBezTo>
                    <a:pt x="18815" y="133585"/>
                    <a:pt x="37630" y="267170"/>
                    <a:pt x="124178" y="372533"/>
                  </a:cubicBezTo>
                  <a:cubicBezTo>
                    <a:pt x="210726" y="477896"/>
                    <a:pt x="365007" y="555037"/>
                    <a:pt x="519289" y="632178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9902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473067" y="4290594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63752" y="45379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726" y="171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944126" y="2441134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8832304" y="2297118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4293</Words>
  <Application>Microsoft Office PowerPoint</Application>
  <PresentationFormat>Widescreen</PresentationFormat>
  <Paragraphs>638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Consolas</vt:lpstr>
      <vt:lpstr>Impact</vt:lpstr>
      <vt:lpstr>Times New Roman</vt:lpstr>
      <vt:lpstr>Office Theme</vt:lpstr>
      <vt:lpstr>Паттерны «Абстрактная Фабрика» и «Фабричный метод»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Обновлённая архитектура приложения</vt:lpstr>
      <vt:lpstr>Расширение бизнеса</vt:lpstr>
      <vt:lpstr>PowerPoint Presentation</vt:lpstr>
      <vt:lpstr>Фабрика пиццы для Нью-Йоркских филиалов Pizza Store</vt:lpstr>
      <vt:lpstr>Заказ пиццы в Нью-Йорком филиале</vt:lpstr>
      <vt:lpstr>Проблема: некоторые пиццерии нарушают процесс приготовления пиццы</vt:lpstr>
      <vt:lpstr>PowerPoint Presentation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PowerPoint Presentation</vt:lpstr>
      <vt:lpstr>PowerPoint Presentation</vt:lpstr>
      <vt:lpstr>Абстрактная фабрика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Где взять параметры для конструктора?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237</cp:revision>
  <dcterms:created xsi:type="dcterms:W3CDTF">2016-02-02T19:36:42Z</dcterms:created>
  <dcterms:modified xsi:type="dcterms:W3CDTF">2024-11-19T21:50:17Z</dcterms:modified>
</cp:coreProperties>
</file>