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320" r:id="rId2"/>
    <p:sldId id="332" r:id="rId3"/>
    <p:sldId id="257" r:id="rId4"/>
    <p:sldId id="259" r:id="rId5"/>
    <p:sldId id="321" r:id="rId6"/>
    <p:sldId id="322" r:id="rId7"/>
    <p:sldId id="331" r:id="rId8"/>
    <p:sldId id="323" r:id="rId9"/>
    <p:sldId id="324" r:id="rId10"/>
    <p:sldId id="263" r:id="rId11"/>
    <p:sldId id="266" r:id="rId12"/>
    <p:sldId id="272" r:id="rId13"/>
    <p:sldId id="325" r:id="rId14"/>
    <p:sldId id="326" r:id="rId15"/>
    <p:sldId id="276" r:id="rId16"/>
    <p:sldId id="327" r:id="rId17"/>
    <p:sldId id="328" r:id="rId18"/>
    <p:sldId id="329" r:id="rId19"/>
    <p:sldId id="330" r:id="rId20"/>
    <p:sldId id="279" r:id="rId21"/>
    <p:sldId id="280" r:id="rId22"/>
    <p:sldId id="281" r:id="rId23"/>
    <p:sldId id="286" r:id="rId24"/>
    <p:sldId id="282" r:id="rId25"/>
    <p:sldId id="287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191"/>
    <a:srgbClr val="8E8E8E"/>
    <a:srgbClr val="85DFFF"/>
    <a:srgbClr val="000000"/>
    <a:srgbClr val="FFFF00"/>
    <a:srgbClr val="5DFFFF"/>
    <a:srgbClr val="00DBD6"/>
    <a:srgbClr val="8ACDE2"/>
    <a:srgbClr val="C4C4C4"/>
    <a:srgbClr val="F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5" autoAdjust="0"/>
    <p:restoredTop sz="81676" autoAdjust="0"/>
  </p:normalViewPr>
  <p:slideViewPr>
    <p:cSldViewPr>
      <p:cViewPr varScale="1">
        <p:scale>
          <a:sx n="79" d="100"/>
          <a:sy n="79" d="100"/>
        </p:scale>
        <p:origin x="1632" y="29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302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создаём интерфейс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IBookIterator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Он задаёт три базовых операции:</a:t>
            </a:r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HasBook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— можно ли ещё обращаться к элементу;</a:t>
            </a:r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GetBook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— возвращает текущую книгу;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Next()</a:t>
            </a:r>
            <a:r>
              <a:rPr lang="ru-RU" dirty="0"/>
              <a:t> — переходит к следующей.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252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DequeBookIterator</a:t>
            </a:r>
            <a:r>
              <a:rPr lang="en-US" dirty="0"/>
              <a:t> — </a:t>
            </a:r>
            <a:r>
              <a:rPr lang="ru-RU" dirty="0"/>
              <a:t>обходит книги из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std::deque&lt;Book&gt;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5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BookByTitleIterator</a:t>
            </a:r>
            <a:r>
              <a:rPr lang="en-US" dirty="0"/>
              <a:t> — </a:t>
            </a:r>
            <a:r>
              <a:rPr lang="ru-RU" dirty="0"/>
              <a:t>обходит книги из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unordered_map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&lt;string, const Book*&gt;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544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95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PrintBooks</a:t>
            </a:r>
            <a:r>
              <a:rPr lang="ru-RU" dirty="0"/>
              <a:t> теперь не знает, откуда берутся книги.</a:t>
            </a:r>
            <a:br>
              <a:rPr lang="ru-RU" dirty="0"/>
            </a:br>
            <a:r>
              <a:rPr lang="ru-RU" dirty="0"/>
              <a:t>Она просто проходит по итератору.</a:t>
            </a:r>
            <a:br>
              <a:rPr lang="ru-RU" dirty="0"/>
            </a:br>
            <a:r>
              <a:rPr lang="ru-RU" dirty="0"/>
              <a:t>Это универсальный код, который работает с любой реализацией коллекции.</a:t>
            </a:r>
            <a:br>
              <a:rPr lang="ru-RU" dirty="0"/>
            </a:br>
            <a:r>
              <a:rPr lang="ru-RU" dirty="0"/>
              <a:t>Мы добились того, что структура данных полностью скрыта от клиента.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428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Иногда итератор нужно скопировать — например, чтобы сохранить позицию в коллекции.</a:t>
            </a:r>
            <a:br>
              <a:rPr lang="ru-RU" dirty="0"/>
            </a:br>
            <a:r>
              <a:rPr lang="ru-RU" dirty="0"/>
              <a:t>Для этого добавляем метод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Clone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который создаёт копию текущего состояния итератора – это знакомый нам паттерн «Прототип»</a:t>
            </a:r>
            <a:br>
              <a:rPr lang="ru-RU" dirty="0"/>
            </a:br>
            <a:r>
              <a:rPr lang="ru-RU" dirty="0"/>
              <a:t>Так реализуем классический паттерн прототипа внутри итератора.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66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552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упростить жизнь пользователю, создаём класс-обёртку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BookIterator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Он скрывает детали владения памятью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и позволяет использовать итератор, как обычный объект, включая копирование.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112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473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Итератор — это мост между коллекцией и пользователем.</a:t>
            </a:r>
            <a:br>
              <a:rPr lang="ru-RU" dirty="0"/>
            </a:br>
            <a:r>
              <a:rPr lang="ru-RU" dirty="0"/>
              <a:t>Он изолирует клиента от внутренностей структуры данных.</a:t>
            </a:r>
            <a:br>
              <a:rPr lang="ru-RU" dirty="0"/>
            </a:br>
            <a:r>
              <a:rPr lang="ru-RU" dirty="0"/>
              <a:t>Благодаря этому код становится универсальным, легко расширяемым и безопасным для изменений.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65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196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766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Существует два подхода к реализации итератора.</a:t>
            </a:r>
            <a:br>
              <a:rPr lang="ru-RU" dirty="0"/>
            </a:br>
            <a:r>
              <a:rPr lang="ru-RU" dirty="0"/>
              <a:t>Внешний — когда вы сами решаете, как двигаться по элементам.</a:t>
            </a:r>
            <a:br>
              <a:rPr lang="ru-RU" dirty="0"/>
            </a:br>
            <a:r>
              <a:rPr lang="ru-RU" dirty="0"/>
              <a:t>Внутренний — когда коллекция сама вызывает вашу функцию для каждого элемента.</a:t>
            </a:r>
            <a:br>
              <a:rPr lang="ru-RU" dirty="0"/>
            </a:br>
            <a:r>
              <a:rPr lang="ru-RU" dirty="0"/>
              <a:t>STL-итераторы в C++ — это внешний вариант, более гибкий и привычный для нас.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099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529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321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90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66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появляются новые требования, старый подход ломается.</a:t>
            </a:r>
            <a:br>
              <a:rPr lang="ru-RU" dirty="0"/>
            </a:br>
            <a:r>
              <a:rPr lang="ru-RU" dirty="0"/>
              <a:t>Теперь нам нужно искать книги по автору, а не просто по индексу.</a:t>
            </a:r>
            <a:br>
              <a:rPr lang="ru-RU" dirty="0"/>
            </a:br>
            <a:r>
              <a:rPr lang="ru-RU" dirty="0"/>
              <a:t>Значит, нужно организовать быстрый доступ, например, через хэш-таблицы.</a:t>
            </a:r>
            <a:br>
              <a:rPr lang="ru-RU" dirty="0"/>
            </a:br>
            <a:r>
              <a:rPr lang="ru-RU" dirty="0"/>
              <a:t>Но при этом старый код печати книг уже не подходит.</a:t>
            </a:r>
            <a:br>
              <a:rPr lang="ru-RU" dirty="0"/>
            </a:br>
            <a:r>
              <a:rPr lang="ru-RU" dirty="0"/>
              <a:t>Его нужно переделывать — это сигнал, что архитектура требует улучшения.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722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080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88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17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типичная боль без паттерна Итератор.</a:t>
            </a:r>
            <a:br>
              <a:rPr lang="ru-RU" dirty="0"/>
            </a:br>
            <a:r>
              <a:rPr lang="ru-RU" dirty="0"/>
              <a:t>У нас дублируется логика обхода, код становится связанным с реализацией.</a:t>
            </a:r>
            <a:br>
              <a:rPr lang="ru-RU" dirty="0"/>
            </a:br>
            <a:r>
              <a:rPr lang="ru-RU" dirty="0"/>
              <a:t>Изменим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Library</a:t>
            </a:r>
            <a:r>
              <a:rPr lang="ru-RU" dirty="0"/>
              <a:t> — и придётся чинить весь остальной код.</a:t>
            </a:r>
            <a:br>
              <a:rPr lang="ru-RU" dirty="0"/>
            </a:br>
            <a:r>
              <a:rPr lang="ru-RU" dirty="0"/>
              <a:t>Нам нужно общее средство обхода любых коллекций книг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34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90C8-8269-8D9E-C733-8F0AE656F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747B2-8CEE-9A62-856A-331944C3D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99D9F-084A-8779-C5CE-1289270E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86909-503F-B8D1-51B4-C7185C1A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D48D0-40F5-DC0C-3E9D-46813F71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00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5B8D-0D9A-81CD-2214-404BCF7A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D2DE3-2899-51C3-3C88-CC9297BF9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51F1-675D-D57E-B836-74F69C50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17B0-DC23-1793-2C9A-7968B588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D2320-91C7-E43F-4E72-09020FE5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77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10DAF-4DC4-2E19-29C2-F6CBE8913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57857-C120-A0E1-E7B8-3789F537A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16B82-FD24-9C51-C41A-FE2AF5C3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D4E74-227E-F5DC-68F3-C352BB34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1D092-5BF2-B265-27F5-28F470AD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6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318E-3CFD-B01A-DF51-EE548D6F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16EAB-DB5E-D578-6F33-00C072D0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CF837-A41E-8E74-605F-1D2B179C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1F643-93A9-11B6-579E-6BF82221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D3CE9-0C45-7663-0336-0E54E42D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54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814D-BB34-2C99-CC1D-F79D1E2FE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78FFA-0D4A-68EC-ED2E-F65F9C45D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1B40D-5B3F-4650-9A11-24311FA3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06783-34C0-DFE6-1CD4-7B6848D3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10CA5-ED8F-5C66-70D4-28353C24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63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AFB3-0C40-D7E9-FAB0-AB7B12A9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112D-558A-388E-1309-32C04F880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1125C-9A31-219A-C19E-89BCF3E27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AE544-B6DE-33F7-9CCE-2E38AB7D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11DDD-68B9-EA45-AC66-F9D612A5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CE2CC-F1F7-5404-C93E-A71BEA45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63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3A7D-B75F-BD2C-CF03-5F95734D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45264-81E0-2C73-01BA-CB03224A2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2A7BC-4771-0055-603D-2B2696128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2002-F790-6A52-81EA-226DCD9D7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24E5F-990D-0712-F573-14756EB64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42B16-9018-7632-7E81-C24AFE9B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84829-A729-08DE-4D09-57CB98B4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CF5B6-76BA-49DF-AEC5-DB30E1E8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33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DB48-504D-D50D-6075-3A97CEF4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E04FE-43DE-CAC0-FE94-4A84F006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F2388-E1F5-7A90-5337-D200E037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BC721-E77A-5510-94AC-DF944AAA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11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B45C6-928B-7113-E475-3561CC3E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F8FF2-AAE5-7336-C370-918D1B0A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71C50-CAFF-EAE6-EAF1-338BB59A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03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B913-1AAF-A1F7-628B-EDA2DD6F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38E9-3734-37FE-C515-A5987883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F8A17-8616-846A-5BF5-AC4218CC4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F088C-F851-90C1-B9C0-DF071A5C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2A13C-B6D4-9F64-E39B-8085E18D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9852E-C651-702B-3B21-387F8674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6C00-F77E-325B-3422-0C922552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ADEEB-FFEC-D1C9-A763-F750601B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C03F5-5B2D-B310-2C80-B9E46678C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B30B8-C203-0171-C250-95F4B51E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9B6C1-C55C-E135-0A32-4F49C360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616D8-AE4F-AF4A-C6FC-5C8A6459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26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6DD4D-DF21-ED85-90F0-3E9C9EC9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D49B-8642-241F-40CE-FA4EFE8B3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86D3-E419-8619-F411-404DAA135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91C0-15DB-0ED8-1802-29C6D6DAA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9FDE2-3173-6100-ED42-A3DB35C1A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99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Autofit/>
          </a:bodyPr>
          <a:lstStyle/>
          <a:p>
            <a:r>
              <a:rPr lang="ru-RU" dirty="0"/>
              <a:t>Паттерн проектирования «Итератор»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189DDFE-69EE-76EB-D21A-D9751E47D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Код зависит от внутреннего устройства коллекций</a:t>
            </a:r>
          </a:p>
          <a:p>
            <a:r>
              <a:rPr lang="ru-RU" dirty="0"/>
              <a:t>Изменение структуры Library ломает клиентский код</a:t>
            </a:r>
          </a:p>
          <a:p>
            <a:r>
              <a:rPr lang="ru-RU" dirty="0"/>
              <a:t>Вывод книг дублируется для разных коллекций</a:t>
            </a:r>
          </a:p>
          <a:p>
            <a:r>
              <a:rPr lang="ru-RU" dirty="0"/>
              <a:t>Сложно расширять и поддерживать</a:t>
            </a:r>
          </a:p>
        </p:txBody>
      </p:sp>
    </p:spTree>
    <p:extLst>
      <p:ext uri="{BB962C8B-B14F-4D97-AF65-F5344CB8AC3E}">
        <p14:creationId xmlns:p14="http://schemas.microsoft.com/office/powerpoint/2010/main" val="308637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Вводим абстракцию «Итератор</a:t>
            </a:r>
            <a:r>
              <a:rPr lang="en-US" dirty="0"/>
              <a:t> </a:t>
            </a:r>
            <a:r>
              <a:rPr lang="ru-RU" dirty="0"/>
              <a:t>по книгам»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EA920-015A-89BC-C15C-ACF536D246FA}"/>
              </a:ext>
            </a:extLst>
          </p:cNvPr>
          <p:cNvSpPr txBox="1"/>
          <p:nvPr/>
        </p:nvSpPr>
        <p:spPr>
          <a:xfrm>
            <a:off x="838200" y="2420888"/>
            <a:ext cx="70084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37021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9A53B8-755E-05E1-F73B-A6DCDFDD8FEC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ru-R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DequeBookIterator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ru-R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const_iterator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DequeBookIterator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DequeBookIterator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: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 iterator"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 iterator"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858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A2584-1671-AFEA-1A8D-D9065E1C0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3B365-8B6D-2DD5-4C67-54F17AB24363}"/>
              </a:ext>
            </a:extLst>
          </p:cNvPr>
          <p:cNvSpPr txBox="1"/>
          <p:nvPr/>
        </p:nvSpPr>
        <p:spPr>
          <a:xfrm>
            <a:off x="-29457" y="0"/>
            <a:ext cx="1222145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ru-R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&gt;;</a:t>
            </a:r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BookByTitleIterator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const_iterator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BookByTitleIterator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BookByTitleIterator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: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 }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ru-RU" sz="16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 iterator"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 iterator"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7838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D08237-8940-DC6E-6E71-A009382AAFA9}"/>
              </a:ext>
            </a:extLst>
          </p:cNvPr>
          <p:cNvSpPr txBox="1"/>
          <p:nvPr/>
        </p:nvSpPr>
        <p:spPr>
          <a:xfrm>
            <a:off x="0" y="-11608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  ...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FindAuthorBooks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m_authorBooks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m_authorBooks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  ...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m_authorBooks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402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2A5EC7-CE6D-C31D-5B48-870AE6F8831D}"/>
              </a:ext>
            </a:extLst>
          </p:cNvPr>
          <p:cNvSpPr txBox="1"/>
          <p:nvPr/>
        </p:nvSpPr>
        <p:spPr>
          <a:xfrm>
            <a:off x="0" y="332656"/>
            <a:ext cx="12360696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Library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library.AddBook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(Book{ "Moby Dick", "Herman Melville", 1851 });</a:t>
            </a:r>
          </a:p>
          <a:p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library.AddBook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(Book{ "White Fang", "Jack London", 1906 });</a:t>
            </a:r>
          </a:p>
          <a:p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library.AddBook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(Book{ "Harry Potter and the Philosopher's Stone", "Joanne Rowling", 1997 });</a:t>
            </a:r>
          </a:p>
          <a:p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library.AddBook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(Book{ "Harry Potter and the Chamber of Secrets", "Joanne Rowling", 1998 });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joanneRowlingBooks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FindAuthorBooks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"Joanne Rowling"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joanneRowlingBooks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444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025A-D8CD-0F25-593F-F055D662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Делаем итератор копируемым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FC658-E202-FC71-29C5-D14FC44995BA}"/>
              </a:ext>
            </a:extLst>
          </p:cNvPr>
          <p:cNvSpPr txBox="1"/>
          <p:nvPr/>
        </p:nvSpPr>
        <p:spPr>
          <a:xfrm>
            <a:off x="838200" y="2060848"/>
            <a:ext cx="1123446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20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20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sz="20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sz="20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2000" b="1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5738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7D5384-B610-95C4-166E-D7A8AF41FE51}"/>
              </a:ext>
            </a:extLst>
          </p:cNvPr>
          <p:cNvSpPr txBox="1"/>
          <p:nvPr/>
        </p:nvSpPr>
        <p:spPr>
          <a:xfrm>
            <a:off x="0" y="-1"/>
            <a:ext cx="9144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      ...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Вызываем конструктор копирования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6992D-9C8A-7E61-4B44-C14367877428}"/>
              </a:ext>
            </a:extLst>
          </p:cNvPr>
          <p:cNvSpPr txBox="1"/>
          <p:nvPr/>
        </p:nvSpPr>
        <p:spPr>
          <a:xfrm>
            <a:off x="0" y="3428999"/>
            <a:ext cx="10776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      ...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IB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Вызываем конструктор копирования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};</a:t>
            </a:r>
          </a:p>
        </p:txBody>
      </p:sp>
    </p:spTree>
    <p:extLst>
      <p:ext uri="{BB962C8B-B14F-4D97-AF65-F5344CB8AC3E}">
        <p14:creationId xmlns:p14="http://schemas.microsoft.com/office/powerpoint/2010/main" val="319639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F7BB46-94BD-6C79-8C4D-54D20C18DFD1}"/>
              </a:ext>
            </a:extLst>
          </p:cNvPr>
          <p:cNvSpPr txBox="1"/>
          <p:nvPr/>
        </p:nvSpPr>
        <p:spPr>
          <a:xfrm>
            <a:off x="0" y="0"/>
            <a:ext cx="1200065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BookIterator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 iterator"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 }</a:t>
            </a: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BookIterator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-&gt;Clone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BookIterator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BookIterator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-&gt;Clone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-&gt;Next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IBookIterator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0435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E6D6AE-3CD4-529B-B4D0-2E26D31EDF9A}"/>
              </a:ext>
            </a:extLst>
          </p:cNvPr>
          <p:cNvSpPr txBox="1"/>
          <p:nvPr/>
        </p:nvSpPr>
        <p:spPr>
          <a:xfrm>
            <a:off x="697923" y="476672"/>
            <a:ext cx="78725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BookIterator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2217C-07C2-F1C6-FEB6-49258F32DFB5}"/>
              </a:ext>
            </a:extLst>
          </p:cNvPr>
          <p:cNvSpPr txBox="1"/>
          <p:nvPr/>
        </p:nvSpPr>
        <p:spPr>
          <a:xfrm>
            <a:off x="695400" y="3429000"/>
            <a:ext cx="11496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 …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joanneRowlingBooks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FindAuthorBooks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"Joanne Rowling"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joanneRowlingBooks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594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F5CCEE-089B-1067-F620-94243FB6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для учёта книг в библиотеке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7283D-6052-463E-2178-C9573B07C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Book — простая модель книги с полями: название, автор, год.</a:t>
            </a:r>
          </a:p>
          <a:p>
            <a:r>
              <a:rPr lang="ru-RU" dirty="0"/>
              <a:t>Library хранит коллекцию книг и предоставляет доступ по индексу.</a:t>
            </a:r>
          </a:p>
          <a:p>
            <a:r>
              <a:rPr lang="ru-RU" dirty="0"/>
              <a:t>Функция </a:t>
            </a:r>
            <a:r>
              <a:rPr lang="ru-RU" dirty="0" err="1"/>
              <a:t>PrintBooks</a:t>
            </a:r>
            <a:r>
              <a:rPr lang="ru-RU" dirty="0"/>
              <a:t>() проходит по всем книгам и выводит их.</a:t>
            </a:r>
          </a:p>
        </p:txBody>
      </p:sp>
    </p:spTree>
    <p:extLst>
      <p:ext uri="{BB962C8B-B14F-4D97-AF65-F5344CB8AC3E}">
        <p14:creationId xmlns:p14="http://schemas.microsoft.com/office/powerpoint/2010/main" val="3441308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«Итератор»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обойти элементы коллекции, не раскрывая её внутреннюю структуру</a:t>
            </a:r>
          </a:p>
          <a:p>
            <a:r>
              <a:rPr lang="ru-RU" dirty="0"/>
              <a:t>Делегирует обход отдельному объекту</a:t>
            </a:r>
          </a:p>
          <a:p>
            <a:r>
              <a:rPr lang="ru-RU" dirty="0"/>
              <a:t>Делает коллекции и клиентский код независимыми</a:t>
            </a:r>
          </a:p>
          <a:p>
            <a:r>
              <a:rPr lang="ru-RU" dirty="0"/>
              <a:t>Поддерживает параллельные обходы</a:t>
            </a:r>
          </a:p>
        </p:txBody>
      </p:sp>
    </p:spTree>
    <p:extLst>
      <p:ext uri="{BB962C8B-B14F-4D97-AF65-F5344CB8AC3E}">
        <p14:creationId xmlns:p14="http://schemas.microsoft.com/office/powerpoint/2010/main" val="779234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306762-5B11-412F-91B5-7D267B3CC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53" y="2367798"/>
            <a:ext cx="6426482" cy="372549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1382" y="1690159"/>
            <a:ext cx="4752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Наличие общего интерфейса удобно для клиента, т.к. клиент отделяется от реализации коллекции объектов.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383" y="3501009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ConcreteAggregate</a:t>
            </a:r>
            <a:r>
              <a:rPr lang="en-US" sz="1400" dirty="0"/>
              <a:t> </a:t>
            </a:r>
            <a:r>
              <a:rPr lang="ru-RU" sz="1400" dirty="0"/>
              <a:t>содержит коллекцию объектов и реализует метод, который возвращает итератор для этой коллекции.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1" y="1690159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Интерфейс </a:t>
            </a:r>
            <a:r>
              <a:rPr lang="en-US" sz="1400" b="1" dirty="0"/>
              <a:t>Iterator</a:t>
            </a:r>
            <a:r>
              <a:rPr lang="en-US" sz="1400" dirty="0"/>
              <a:t> </a:t>
            </a:r>
            <a:r>
              <a:rPr lang="ru-RU" sz="1400" dirty="0"/>
              <a:t>должен быть реализован всеми итераторами. Перечень методов может варьироваться.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383" y="5042118"/>
            <a:ext cx="29284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Каждая разновидность </a:t>
            </a:r>
            <a:r>
              <a:rPr lang="en-US" sz="1400" b="1" dirty="0" err="1"/>
              <a:t>ConcreteAggregate</a:t>
            </a:r>
            <a:r>
              <a:rPr lang="en-US" sz="1400" dirty="0"/>
              <a:t> </a:t>
            </a:r>
            <a:r>
              <a:rPr lang="ru-RU" sz="1400" dirty="0"/>
              <a:t>отвечает за создание экземпляра </a:t>
            </a:r>
            <a:r>
              <a:rPr lang="en-US" sz="1400" b="1" dirty="0" err="1"/>
              <a:t>ConcreteIterator</a:t>
            </a:r>
            <a:r>
              <a:rPr lang="ru-RU" sz="1400" dirty="0"/>
              <a:t>, который может использоваться для перебора своей коллекции объектов.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64345" y="6231265"/>
            <a:ext cx="3600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ConcreteIterator</a:t>
            </a:r>
            <a:r>
              <a:rPr lang="ru-RU" sz="1400" dirty="0"/>
              <a:t> управляет текущей позицией перебора</a:t>
            </a:r>
          </a:p>
        </p:txBody>
      </p:sp>
    </p:spTree>
    <p:extLst>
      <p:ext uri="{BB962C8B-B14F-4D97-AF65-F5344CB8AC3E}">
        <p14:creationId xmlns:p14="http://schemas.microsoft.com/office/powerpoint/2010/main" val="206074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Внешние и внутренние итераторы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Внешний итератор</a:t>
            </a:r>
            <a:r>
              <a:rPr lang="ru-RU" dirty="0"/>
              <a:t> — клиент сам управляет переходом Next()</a:t>
            </a:r>
          </a:p>
          <a:p>
            <a:r>
              <a:rPr lang="ru-RU" b="1" dirty="0"/>
              <a:t>Внутренний итератор</a:t>
            </a:r>
            <a:r>
              <a:rPr lang="ru-RU" dirty="0"/>
              <a:t> — итератор сам вызывает функцию для каждого элемента</a:t>
            </a:r>
          </a:p>
          <a:p>
            <a:r>
              <a:rPr lang="ru-RU" dirty="0"/>
              <a:t>Внешний — гибче, внутренний — проще в использовании</a:t>
            </a:r>
          </a:p>
        </p:txBody>
      </p:sp>
    </p:spTree>
    <p:extLst>
      <p:ext uri="{BB962C8B-B14F-4D97-AF65-F5344CB8AC3E}">
        <p14:creationId xmlns:p14="http://schemas.microsoft.com/office/powerpoint/2010/main" val="378395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75E599-C0F8-431A-BC61-E7337945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Внутренний итератор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8BDA1B-47E5-4482-A5E6-E98296113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1" y="1690688"/>
            <a:ext cx="10708273" cy="477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96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Перебор в обратном направлении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Итератор может предоставлять методы для как вперёд, так и назад</a:t>
            </a:r>
          </a:p>
          <a:p>
            <a:r>
              <a:rPr lang="ru-RU" dirty="0"/>
              <a:t>Можно реализовать реверсивный итератор (</a:t>
            </a:r>
            <a:r>
              <a:rPr lang="en-US" dirty="0"/>
              <a:t>std::</a:t>
            </a:r>
            <a:r>
              <a:rPr lang="en-US" dirty="0" err="1"/>
              <a:t>reverse_iterator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reverse_iterator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37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DC033E-CD69-4DFE-AF72-7CBB11A4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/>
              <a:t>?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C6896-0526-4287-BBE9-2435C8550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50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8BC0D-EA6A-F8F6-1750-0235AD6B4767}"/>
              </a:ext>
            </a:extLst>
          </p:cNvPr>
          <p:cNvSpPr txBox="1"/>
          <p:nvPr/>
        </p:nvSpPr>
        <p:spPr>
          <a:xfrm>
            <a:off x="838200" y="1340768"/>
            <a:ext cx="8858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publicationYear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m_title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(title))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m_author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(author))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m_publicationYear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publicationYear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GetTitle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m_title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m_author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GetPublicationYear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m_publicationYear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m_title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m_author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m_publicationYear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391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108F9-0DAE-4725-BF12-9BE46598BC19}"/>
              </a:ext>
            </a:extLst>
          </p:cNvPr>
          <p:cNvSpPr txBox="1"/>
          <p:nvPr/>
        </p:nvSpPr>
        <p:spPr>
          <a:xfrm>
            <a:off x="838200" y="1556791"/>
            <a:ext cx="83085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GetBookCount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GetBookAtIndex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8934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55D3-D129-B763-7C30-F3C0174C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Выводим все книги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39EE0-F696-169A-2541-B12B22A2E604}"/>
              </a:ext>
            </a:extLst>
          </p:cNvPr>
          <p:cNvSpPr txBox="1"/>
          <p:nvPr/>
        </p:nvSpPr>
        <p:spPr>
          <a:xfrm>
            <a:off x="838200" y="1533465"/>
            <a:ext cx="11353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R"("{}" by {}, {})"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GetTitle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GetPublicationYear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GetBookCount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GetBookAtIndex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"Moby Dick"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"Herman Melville"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1851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"White Fang"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"Jack London"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1906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"Harry Potter and the Philosopher's Stone"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"Joanne Rowling"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1997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"Harry Potter and the Chamber of Secrets"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"Joanne Rowling"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1998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921D01-C206-DAB6-9D7B-CEA580F0F732}"/>
              </a:ext>
            </a:extLst>
          </p:cNvPr>
          <p:cNvSpPr txBox="1"/>
          <p:nvPr/>
        </p:nvSpPr>
        <p:spPr>
          <a:xfrm>
            <a:off x="5807968" y="2636912"/>
            <a:ext cx="6215949" cy="8925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</a:rPr>
              <a:t>"Moby Dick" by Herman Melville, 1851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"White Fang" by Jack London, 1906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"Harry Potter and the Philosopher's Stone" by Joanne Rowling, 1997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"Harry Potter and the Chamber of Secrets" by Joanne Rowling, 1998</a:t>
            </a:r>
          </a:p>
        </p:txBody>
      </p:sp>
    </p:spTree>
    <p:extLst>
      <p:ext uri="{BB962C8B-B14F-4D97-AF65-F5344CB8AC3E}">
        <p14:creationId xmlns:p14="http://schemas.microsoft.com/office/powerpoint/2010/main" val="30845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74D6B-B2AF-9CC2-DC9B-B5AB0A5F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требования к программе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E1E5E-9739-9AC5-9384-4E0FFBF48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Нужно быстро находить все книги одного автора</a:t>
            </a:r>
          </a:p>
          <a:p>
            <a:r>
              <a:rPr lang="ru-RU" dirty="0"/>
              <a:t>У одного автора не может быть книг с одинаковым названием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1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84">
            <a:extLst>
              <a:ext uri="{FF2B5EF4-FFF2-40B4-BE49-F238E27FC236}">
                <a16:creationId xmlns:a16="http://schemas.microsoft.com/office/drawing/2014/main" id="{B8C36F45-4AAD-2B2B-4D22-413A0F4C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индексы</a:t>
            </a:r>
            <a:r>
              <a:rPr lang="en-US" dirty="0"/>
              <a:t> </a:t>
            </a:r>
            <a:r>
              <a:rPr lang="ru-RU" dirty="0"/>
              <a:t>для быстрого поиска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DADD27-5AC8-2716-6391-0B4BD7C3CDB2}"/>
              </a:ext>
            </a:extLst>
          </p:cNvPr>
          <p:cNvGrpSpPr/>
          <p:nvPr/>
        </p:nvGrpSpPr>
        <p:grpSpPr>
          <a:xfrm>
            <a:off x="6010936" y="5521129"/>
            <a:ext cx="6179296" cy="646331"/>
            <a:chOff x="2541384" y="4692911"/>
            <a:chExt cx="6179296" cy="64633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7EA0488-E92E-B1D7-2617-F7CC89CC7DB9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384" y="4694728"/>
              <a:ext cx="1803582" cy="64269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F8D5DD-E1C4-8B2F-38EA-6CC52921AC50}"/>
                </a:ext>
              </a:extLst>
            </p:cNvPr>
            <p:cNvSpPr txBox="1"/>
            <p:nvPr/>
          </p:nvSpPr>
          <p:spPr>
            <a:xfrm>
              <a:off x="4727538" y="4692911"/>
              <a:ext cx="3993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“Harry Potter and the Deathly Hallows” by J.K. Rowling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CA0483-B3BD-A60B-E78C-563FBF71423D}"/>
              </a:ext>
            </a:extLst>
          </p:cNvPr>
          <p:cNvGrpSpPr/>
          <p:nvPr/>
        </p:nvGrpSpPr>
        <p:grpSpPr>
          <a:xfrm>
            <a:off x="2612038" y="3128621"/>
            <a:ext cx="2814086" cy="432048"/>
            <a:chOff x="2366699" y="3177834"/>
            <a:chExt cx="2814086" cy="43204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8B5913-2471-1117-8475-74DB27A466C3}"/>
                </a:ext>
              </a:extLst>
            </p:cNvPr>
            <p:cNvSpPr/>
            <p:nvPr/>
          </p:nvSpPr>
          <p:spPr>
            <a:xfrm>
              <a:off x="2366699" y="3177834"/>
              <a:ext cx="255628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White Fang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7D5887B-4B0B-9EB7-93D3-23EA68C1597E}"/>
                </a:ext>
              </a:extLst>
            </p:cNvPr>
            <p:cNvSpPr/>
            <p:nvPr/>
          </p:nvSpPr>
          <p:spPr>
            <a:xfrm>
              <a:off x="4920466" y="3177834"/>
              <a:ext cx="260319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7D92B2-E0CC-8EB5-85C4-3D98C7F236C1}"/>
              </a:ext>
            </a:extLst>
          </p:cNvPr>
          <p:cNvGrpSpPr/>
          <p:nvPr/>
        </p:nvGrpSpPr>
        <p:grpSpPr>
          <a:xfrm>
            <a:off x="2612038" y="2299667"/>
            <a:ext cx="2814086" cy="432048"/>
            <a:chOff x="2387588" y="2348880"/>
            <a:chExt cx="2814086" cy="43204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EA3F1B-8EA9-D712-BA28-B431687CECA7}"/>
                </a:ext>
              </a:extLst>
            </p:cNvPr>
            <p:cNvSpPr/>
            <p:nvPr/>
          </p:nvSpPr>
          <p:spPr>
            <a:xfrm>
              <a:off x="2387588" y="2348880"/>
              <a:ext cx="255628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Moby Dick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2360C8-63AC-BB30-EA45-F107705EE7D4}"/>
                </a:ext>
              </a:extLst>
            </p:cNvPr>
            <p:cNvSpPr/>
            <p:nvPr/>
          </p:nvSpPr>
          <p:spPr>
            <a:xfrm>
              <a:off x="4953212" y="2348880"/>
              <a:ext cx="248462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57330B-77C6-8E47-63E3-005E5ED2B8B5}"/>
              </a:ext>
            </a:extLst>
          </p:cNvPr>
          <p:cNvGrpSpPr/>
          <p:nvPr/>
        </p:nvGrpSpPr>
        <p:grpSpPr>
          <a:xfrm>
            <a:off x="2612038" y="3956713"/>
            <a:ext cx="2799404" cy="432048"/>
            <a:chOff x="2345810" y="4005926"/>
            <a:chExt cx="2799404" cy="43204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13D238-8BA7-E95B-BFC2-BE827DDE2E65}"/>
                </a:ext>
              </a:extLst>
            </p:cNvPr>
            <p:cNvSpPr/>
            <p:nvPr/>
          </p:nvSpPr>
          <p:spPr>
            <a:xfrm>
              <a:off x="2345810" y="4005926"/>
              <a:ext cx="255628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HP &amp; TPS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5C2C4C4-2E78-8543-ACEB-93B3F1C1A767}"/>
                </a:ext>
              </a:extLst>
            </p:cNvPr>
            <p:cNvSpPr/>
            <p:nvPr/>
          </p:nvSpPr>
          <p:spPr>
            <a:xfrm>
              <a:off x="4911434" y="4005926"/>
              <a:ext cx="233780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FB3D88-9180-B689-4C23-C9A8AC480473}"/>
              </a:ext>
            </a:extLst>
          </p:cNvPr>
          <p:cNvGrpSpPr/>
          <p:nvPr/>
        </p:nvGrpSpPr>
        <p:grpSpPr>
          <a:xfrm>
            <a:off x="2612038" y="4385378"/>
            <a:ext cx="2799404" cy="435431"/>
            <a:chOff x="2345810" y="4398056"/>
            <a:chExt cx="2799404" cy="43543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4A4C4F-2B0C-C753-5C8F-43042FB9CB25}"/>
                </a:ext>
              </a:extLst>
            </p:cNvPr>
            <p:cNvSpPr/>
            <p:nvPr/>
          </p:nvSpPr>
          <p:spPr>
            <a:xfrm>
              <a:off x="2345810" y="4398056"/>
              <a:ext cx="255628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HP &amp; </a:t>
              </a:r>
              <a:r>
                <a:rPr lang="en-US" dirty="0" err="1"/>
                <a:t>TCoS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5AA2EF9-30EF-5212-2AAF-917C97C43A5B}"/>
                </a:ext>
              </a:extLst>
            </p:cNvPr>
            <p:cNvSpPr/>
            <p:nvPr/>
          </p:nvSpPr>
          <p:spPr>
            <a:xfrm>
              <a:off x="4910626" y="4401439"/>
              <a:ext cx="234588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6D1301-1F1A-DBCF-107C-4D5716C310B8}"/>
              </a:ext>
            </a:extLst>
          </p:cNvPr>
          <p:cNvGrpSpPr/>
          <p:nvPr/>
        </p:nvGrpSpPr>
        <p:grpSpPr>
          <a:xfrm>
            <a:off x="2612038" y="4817824"/>
            <a:ext cx="2799404" cy="435431"/>
            <a:chOff x="2345810" y="4799179"/>
            <a:chExt cx="2799404" cy="43543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37CB0C-BBA7-3B17-E175-9938F95126F1}"/>
                </a:ext>
              </a:extLst>
            </p:cNvPr>
            <p:cNvSpPr/>
            <p:nvPr/>
          </p:nvSpPr>
          <p:spPr>
            <a:xfrm>
              <a:off x="2345810" y="4802562"/>
              <a:ext cx="255628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HP &amp; TDH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0678E52-2625-1D34-A549-439CBA693206}"/>
                </a:ext>
              </a:extLst>
            </p:cNvPr>
            <p:cNvSpPr/>
            <p:nvPr/>
          </p:nvSpPr>
          <p:spPr>
            <a:xfrm>
              <a:off x="4906816" y="4799179"/>
              <a:ext cx="238398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140B31-9432-F238-847D-27D0B8B7A416}"/>
              </a:ext>
            </a:extLst>
          </p:cNvPr>
          <p:cNvGrpSpPr/>
          <p:nvPr/>
        </p:nvGrpSpPr>
        <p:grpSpPr>
          <a:xfrm>
            <a:off x="2612038" y="5521129"/>
            <a:ext cx="2800212" cy="432048"/>
            <a:chOff x="2346158" y="5458496"/>
            <a:chExt cx="2800212" cy="43204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E8E178D-2558-C1E4-5DF3-4A0D5F8871FA}"/>
                </a:ext>
              </a:extLst>
            </p:cNvPr>
            <p:cNvSpPr/>
            <p:nvPr/>
          </p:nvSpPr>
          <p:spPr>
            <a:xfrm>
              <a:off x="2346158" y="5458496"/>
              <a:ext cx="2556284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Lord of The Rings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70C6274-6A3C-9203-FF4D-31DCDD5E10A8}"/>
                </a:ext>
              </a:extLst>
            </p:cNvPr>
            <p:cNvSpPr/>
            <p:nvPr/>
          </p:nvSpPr>
          <p:spPr>
            <a:xfrm>
              <a:off x="4907163" y="5458496"/>
              <a:ext cx="239207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D7837F5-2BF1-558F-7FCA-333C78487C26}"/>
              </a:ext>
            </a:extLst>
          </p:cNvPr>
          <p:cNvGrpSpPr/>
          <p:nvPr/>
        </p:nvGrpSpPr>
        <p:grpSpPr>
          <a:xfrm>
            <a:off x="242869" y="3071796"/>
            <a:ext cx="1756106" cy="432048"/>
            <a:chOff x="263352" y="2348880"/>
            <a:chExt cx="1756106" cy="43204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C5B0FC-8126-34E8-6A74-2575423A7DB6}"/>
                </a:ext>
              </a:extLst>
            </p:cNvPr>
            <p:cNvSpPr/>
            <p:nvPr/>
          </p:nvSpPr>
          <p:spPr>
            <a:xfrm>
              <a:off x="263352" y="2348880"/>
              <a:ext cx="1507644" cy="4320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H.Melville</a:t>
              </a:r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EB7C016-803D-7022-A601-5F8FF2E88A9E}"/>
                </a:ext>
              </a:extLst>
            </p:cNvPr>
            <p:cNvSpPr/>
            <p:nvPr/>
          </p:nvSpPr>
          <p:spPr>
            <a:xfrm>
              <a:off x="1770996" y="2348880"/>
              <a:ext cx="248462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FF1CD25-5815-353A-B9EA-B80FE1E0329D}"/>
              </a:ext>
            </a:extLst>
          </p:cNvPr>
          <p:cNvGrpSpPr/>
          <p:nvPr/>
        </p:nvGrpSpPr>
        <p:grpSpPr>
          <a:xfrm>
            <a:off x="242869" y="3498582"/>
            <a:ext cx="1756106" cy="434222"/>
            <a:chOff x="263352" y="2887363"/>
            <a:chExt cx="1756106" cy="43422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FCA902-9AA4-E697-BE29-C8890844EBDF}"/>
                </a:ext>
              </a:extLst>
            </p:cNvPr>
            <p:cNvSpPr/>
            <p:nvPr/>
          </p:nvSpPr>
          <p:spPr>
            <a:xfrm>
              <a:off x="263352" y="2889537"/>
              <a:ext cx="1507644" cy="4320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J. London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736F60B-7509-8E81-1FB8-EE901ACA5739}"/>
                </a:ext>
              </a:extLst>
            </p:cNvPr>
            <p:cNvSpPr/>
            <p:nvPr/>
          </p:nvSpPr>
          <p:spPr>
            <a:xfrm>
              <a:off x="1770996" y="2887363"/>
              <a:ext cx="248462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111CC8-654B-9086-77A4-5B01A3C04812}"/>
              </a:ext>
            </a:extLst>
          </p:cNvPr>
          <p:cNvGrpSpPr/>
          <p:nvPr/>
        </p:nvGrpSpPr>
        <p:grpSpPr>
          <a:xfrm>
            <a:off x="247393" y="3934447"/>
            <a:ext cx="1751582" cy="435202"/>
            <a:chOff x="267876" y="3425846"/>
            <a:chExt cx="1751582" cy="43520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C93566-9731-62C1-75FA-B7BBCBDD566F}"/>
                </a:ext>
              </a:extLst>
            </p:cNvPr>
            <p:cNvSpPr/>
            <p:nvPr/>
          </p:nvSpPr>
          <p:spPr>
            <a:xfrm>
              <a:off x="267876" y="3429000"/>
              <a:ext cx="1507644" cy="4320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J.K. Rowling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22C977-11CD-C21C-4CCF-2FEF5CBA1835}"/>
                </a:ext>
              </a:extLst>
            </p:cNvPr>
            <p:cNvSpPr/>
            <p:nvPr/>
          </p:nvSpPr>
          <p:spPr>
            <a:xfrm>
              <a:off x="1770996" y="3425846"/>
              <a:ext cx="248462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9DD7C9-159B-FF96-41B6-5E7E87A87490}"/>
              </a:ext>
            </a:extLst>
          </p:cNvPr>
          <p:cNvGrpSpPr/>
          <p:nvPr/>
        </p:nvGrpSpPr>
        <p:grpSpPr>
          <a:xfrm>
            <a:off x="237970" y="4374446"/>
            <a:ext cx="1756106" cy="432048"/>
            <a:chOff x="263352" y="4007422"/>
            <a:chExt cx="1756106" cy="43204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659C6C-4C5C-4904-E07D-9781152C4E9E}"/>
                </a:ext>
              </a:extLst>
            </p:cNvPr>
            <p:cNvSpPr/>
            <p:nvPr/>
          </p:nvSpPr>
          <p:spPr>
            <a:xfrm>
              <a:off x="263352" y="4007422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J.R.R. Tolkien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3E8A211-A7FD-3F18-68E6-B0CE78A0F445}"/>
                </a:ext>
              </a:extLst>
            </p:cNvPr>
            <p:cNvSpPr/>
            <p:nvPr/>
          </p:nvSpPr>
          <p:spPr>
            <a:xfrm>
              <a:off x="1770996" y="4007422"/>
              <a:ext cx="248462" cy="432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9F498-D53D-98FD-7B4F-E68D6437E233}"/>
              </a:ext>
            </a:extLst>
          </p:cNvPr>
          <p:cNvCxnSpPr>
            <a:stCxn id="48" idx="3"/>
            <a:endCxn id="28" idx="1"/>
          </p:cNvCxnSpPr>
          <p:nvPr/>
        </p:nvCxnSpPr>
        <p:spPr>
          <a:xfrm flipV="1">
            <a:off x="1998975" y="2515691"/>
            <a:ext cx="613063" cy="772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FF7FE3-306E-9517-DEE7-5021D098BED7}"/>
              </a:ext>
            </a:extLst>
          </p:cNvPr>
          <p:cNvCxnSpPr>
            <a:cxnSpLocks/>
            <a:stCxn id="49" idx="3"/>
            <a:endCxn id="29" idx="1"/>
          </p:cNvCxnSpPr>
          <p:nvPr/>
        </p:nvCxnSpPr>
        <p:spPr>
          <a:xfrm flipV="1">
            <a:off x="1998975" y="3344645"/>
            <a:ext cx="613063" cy="369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B4A80A-11DA-C46B-8C64-0161BCD4FE3B}"/>
              </a:ext>
            </a:extLst>
          </p:cNvPr>
          <p:cNvCxnSpPr>
            <a:cxnSpLocks/>
            <a:stCxn id="50" idx="3"/>
            <a:endCxn id="30" idx="1"/>
          </p:cNvCxnSpPr>
          <p:nvPr/>
        </p:nvCxnSpPr>
        <p:spPr>
          <a:xfrm>
            <a:off x="1998975" y="4150471"/>
            <a:ext cx="613063" cy="22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56C9030-DBD9-8E8C-3534-F3ECB5DAE85A}"/>
              </a:ext>
            </a:extLst>
          </p:cNvPr>
          <p:cNvCxnSpPr>
            <a:cxnSpLocks/>
            <a:stCxn id="51" idx="3"/>
            <a:endCxn id="33" idx="1"/>
          </p:cNvCxnSpPr>
          <p:nvPr/>
        </p:nvCxnSpPr>
        <p:spPr>
          <a:xfrm>
            <a:off x="1994076" y="4590470"/>
            <a:ext cx="617962" cy="1146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53DD437-B5B3-1879-A7F8-87ED5291A829}"/>
              </a:ext>
            </a:extLst>
          </p:cNvPr>
          <p:cNvCxnSpPr>
            <a:cxnSpLocks/>
            <a:stCxn id="35" idx="3"/>
            <a:endCxn id="8" idx="1"/>
          </p:cNvCxnSpPr>
          <p:nvPr/>
        </p:nvCxnSpPr>
        <p:spPr>
          <a:xfrm flipV="1">
            <a:off x="5426124" y="2210795"/>
            <a:ext cx="593344" cy="304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C5B2E9F-5396-3A02-AADE-686813743B3D}"/>
              </a:ext>
            </a:extLst>
          </p:cNvPr>
          <p:cNvCxnSpPr>
            <a:cxnSpLocks/>
            <a:stCxn id="34" idx="3"/>
            <a:endCxn id="7" idx="1"/>
          </p:cNvCxnSpPr>
          <p:nvPr/>
        </p:nvCxnSpPr>
        <p:spPr>
          <a:xfrm>
            <a:off x="5426124" y="3344645"/>
            <a:ext cx="584812" cy="430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72100D9-D63F-72DC-7743-69090E7D7E3D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 flipV="1">
            <a:off x="5411442" y="2995841"/>
            <a:ext cx="581038" cy="1176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9964FC-CD46-9E23-68E2-12125808D718}"/>
              </a:ext>
            </a:extLst>
          </p:cNvPr>
          <p:cNvCxnSpPr>
            <a:cxnSpLocks/>
            <a:stCxn id="37" idx="3"/>
            <a:endCxn id="5" idx="1"/>
          </p:cNvCxnSpPr>
          <p:nvPr/>
        </p:nvCxnSpPr>
        <p:spPr>
          <a:xfrm flipV="1">
            <a:off x="5411442" y="4464252"/>
            <a:ext cx="608026" cy="140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C5080D5-F383-8F89-145C-653531476283}"/>
              </a:ext>
            </a:extLst>
          </p:cNvPr>
          <p:cNvCxnSpPr>
            <a:cxnSpLocks/>
            <a:stCxn id="39" idx="3"/>
            <a:endCxn id="16" idx="1"/>
          </p:cNvCxnSpPr>
          <p:nvPr/>
        </p:nvCxnSpPr>
        <p:spPr>
          <a:xfrm flipV="1">
            <a:off x="5412250" y="5097817"/>
            <a:ext cx="598686" cy="639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3D1C3D9-364B-F899-EFB1-FA2BFE695551}"/>
              </a:ext>
            </a:extLst>
          </p:cNvPr>
          <p:cNvCxnSpPr>
            <a:cxnSpLocks/>
            <a:stCxn id="38" idx="3"/>
            <a:endCxn id="14" idx="1"/>
          </p:cNvCxnSpPr>
          <p:nvPr/>
        </p:nvCxnSpPr>
        <p:spPr>
          <a:xfrm>
            <a:off x="5411442" y="5033848"/>
            <a:ext cx="599494" cy="810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B75726-BF0F-38AF-68D1-F30D2B8E232A}"/>
              </a:ext>
            </a:extLst>
          </p:cNvPr>
          <p:cNvGrpSpPr/>
          <p:nvPr/>
        </p:nvGrpSpPr>
        <p:grpSpPr>
          <a:xfrm>
            <a:off x="6010936" y="4774652"/>
            <a:ext cx="5904656" cy="646331"/>
            <a:chOff x="2541384" y="5455531"/>
            <a:chExt cx="5904656" cy="64633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57C37B9-A2CD-700E-D990-2F1FA38EC73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384" y="5457348"/>
              <a:ext cx="1803582" cy="64269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03C5AC-0D84-1213-A182-5A60F30FC375}"/>
                </a:ext>
              </a:extLst>
            </p:cNvPr>
            <p:cNvSpPr txBox="1"/>
            <p:nvPr/>
          </p:nvSpPr>
          <p:spPr>
            <a:xfrm>
              <a:off x="4727537" y="5455531"/>
              <a:ext cx="3718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“The Lord of The Rings” by J.R.R. Tolkien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7BF234-3323-0ACA-5620-1A3FAF7C7DE4}"/>
              </a:ext>
            </a:extLst>
          </p:cNvPr>
          <p:cNvGrpSpPr/>
          <p:nvPr/>
        </p:nvGrpSpPr>
        <p:grpSpPr>
          <a:xfrm>
            <a:off x="6019468" y="4141087"/>
            <a:ext cx="5904656" cy="646331"/>
            <a:chOff x="2541384" y="3882307"/>
            <a:chExt cx="5904656" cy="6463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5D25F3-6992-4867-9C87-918D0048959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384" y="3884124"/>
              <a:ext cx="1803582" cy="64269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7FBD36-5502-17A9-468E-DAB1060C60EE}"/>
                </a:ext>
              </a:extLst>
            </p:cNvPr>
            <p:cNvSpPr txBox="1"/>
            <p:nvPr/>
          </p:nvSpPr>
          <p:spPr>
            <a:xfrm>
              <a:off x="4727537" y="3882307"/>
              <a:ext cx="3718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“Harry Potter and the Chamber of Secrets” by J.K. Rowling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6C5341-E646-644B-ABCE-32CC48C3E042}"/>
              </a:ext>
            </a:extLst>
          </p:cNvPr>
          <p:cNvGrpSpPr/>
          <p:nvPr/>
        </p:nvGrpSpPr>
        <p:grpSpPr>
          <a:xfrm>
            <a:off x="6010936" y="3453462"/>
            <a:ext cx="5904656" cy="642696"/>
            <a:chOff x="2541384" y="2798943"/>
            <a:chExt cx="5904656" cy="6426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2F0703-EC9B-EB85-9EF5-BE05C18E3D2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384" y="2798943"/>
              <a:ext cx="1803582" cy="64269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999C08-FC0A-25B1-5810-116A1167ACDC}"/>
                </a:ext>
              </a:extLst>
            </p:cNvPr>
            <p:cNvSpPr txBox="1"/>
            <p:nvPr/>
          </p:nvSpPr>
          <p:spPr>
            <a:xfrm>
              <a:off x="4727537" y="2935625"/>
              <a:ext cx="3718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“White Fang” by J. London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59BC2E-1077-BE57-8794-48C96C0D222A}"/>
              </a:ext>
            </a:extLst>
          </p:cNvPr>
          <p:cNvGrpSpPr/>
          <p:nvPr/>
        </p:nvGrpSpPr>
        <p:grpSpPr>
          <a:xfrm>
            <a:off x="5992480" y="2672676"/>
            <a:ext cx="5976664" cy="646331"/>
            <a:chOff x="2541384" y="3345067"/>
            <a:chExt cx="5976664" cy="64633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D3BAA9-2110-7A9F-224B-D3E452C1076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384" y="3346884"/>
              <a:ext cx="1803582" cy="64269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1B20F0-C753-E3D3-66E1-FD47397BC3E4}"/>
                </a:ext>
              </a:extLst>
            </p:cNvPr>
            <p:cNvSpPr txBox="1"/>
            <p:nvPr/>
          </p:nvSpPr>
          <p:spPr>
            <a:xfrm>
              <a:off x="4727537" y="3345067"/>
              <a:ext cx="3790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“Harry Potter and the Philosopher’s Stone” by J.K. Rowling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100633-A033-8997-0715-F236C0AFF710}"/>
              </a:ext>
            </a:extLst>
          </p:cNvPr>
          <p:cNvGrpSpPr/>
          <p:nvPr/>
        </p:nvGrpSpPr>
        <p:grpSpPr>
          <a:xfrm>
            <a:off x="6019468" y="1889447"/>
            <a:ext cx="5328592" cy="642696"/>
            <a:chOff x="2541384" y="2302392"/>
            <a:chExt cx="5328592" cy="6426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1177706-0987-8F14-DA88-1683B6A9339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384" y="2302392"/>
              <a:ext cx="1803582" cy="64269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B3768C-40CC-7354-F9A4-843EEE55CD89}"/>
                </a:ext>
              </a:extLst>
            </p:cNvPr>
            <p:cNvSpPr txBox="1"/>
            <p:nvPr/>
          </p:nvSpPr>
          <p:spPr>
            <a:xfrm>
              <a:off x="4727537" y="2439074"/>
              <a:ext cx="3142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“Moby Dick” by H. Melville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83768DE-14AF-76CA-2798-283593EA140D}"/>
              </a:ext>
            </a:extLst>
          </p:cNvPr>
          <p:cNvSpPr txBox="1"/>
          <p:nvPr/>
        </p:nvSpPr>
        <p:spPr>
          <a:xfrm>
            <a:off x="2612038" y="1859147"/>
            <a:ext cx="247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Книги по названию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333516-52CC-BA61-0B3C-7BCC62933C6F}"/>
              </a:ext>
            </a:extLst>
          </p:cNvPr>
          <p:cNvSpPr txBox="1"/>
          <p:nvPr/>
        </p:nvSpPr>
        <p:spPr>
          <a:xfrm>
            <a:off x="247393" y="2629643"/>
            <a:ext cx="177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Книги автора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83D68D-020E-8D96-951F-4D19AAB4FCF3}"/>
              </a:ext>
            </a:extLst>
          </p:cNvPr>
          <p:cNvSpPr txBox="1"/>
          <p:nvPr/>
        </p:nvSpPr>
        <p:spPr>
          <a:xfrm>
            <a:off x="6096000" y="1399006"/>
            <a:ext cx="247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Книги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5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7EDAE1-2A90-1139-CF18-C88595CD0601}"/>
              </a:ext>
            </a:extLst>
          </p:cNvPr>
          <p:cNvSpPr txBox="1"/>
          <p:nvPr/>
        </p:nvSpPr>
        <p:spPr>
          <a:xfrm>
            <a:off x="983432" y="0"/>
            <a:ext cx="1120856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ru-RU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sz="1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>
                <a:solidFill>
                  <a:srgbClr val="3B3B3B"/>
                </a:solidFill>
                <a:latin typeface="Consolas" panose="020B0609020204030204" pitchFamily="49" charset="0"/>
              </a:rPr>
              <a:t>...</a:t>
            </a:r>
            <a:endParaRPr lang="ru-RU" sz="1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authorBooks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m_authorBooks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GetAuthor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authorBooks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try_emplace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GetTitle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"Book already exists"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FindAuthorBooks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m_authorBooks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m_authorBooks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FindBook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authorBooks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FindAuthorBooks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authorBooks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authorBooks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authorBooks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second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m_books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m_authorBooks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7793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1F95B48-C075-4CD0-C723-50B5147CDE4D}"/>
              </a:ext>
            </a:extLst>
          </p:cNvPr>
          <p:cNvSpPr txBox="1"/>
          <p:nvPr/>
        </p:nvSpPr>
        <p:spPr>
          <a:xfrm>
            <a:off x="0" y="1"/>
            <a:ext cx="12062420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GetBookCount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GetBookAtIndex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BookByTitle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: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"Moby Dick"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"Herman Melville"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1851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"White Fang"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"Jack London"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1906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"Harry Potter and the Philosopher's Stone"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"Joanne Rowling"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1997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"Harry Potter and the Chamber of Secrets"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"Joanne Rowling"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1998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joanneRowlingBooks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FindAuthorBooks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"Joanne Rowling"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ru-RU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"---"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joanneRowlingBooks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0B84A-44E0-790A-1A2B-542F547A7A55}"/>
              </a:ext>
            </a:extLst>
          </p:cNvPr>
          <p:cNvSpPr txBox="1"/>
          <p:nvPr/>
        </p:nvSpPr>
        <p:spPr>
          <a:xfrm>
            <a:off x="5951984" y="2204864"/>
            <a:ext cx="6110436" cy="184665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"Moby Dick" by Herman Melville, 1851</a:t>
            </a:r>
          </a:p>
          <a:p>
            <a:r>
              <a:rPr lang="en-US" sz="1600" dirty="0"/>
              <a:t>"White Fang" by Jack London, 1906</a:t>
            </a:r>
          </a:p>
          <a:p>
            <a:r>
              <a:rPr lang="en-US" sz="1600" dirty="0"/>
              <a:t>"Harry Potter and the Philosopher's Stone" by Joanne Rowling, 1997</a:t>
            </a:r>
          </a:p>
          <a:p>
            <a:r>
              <a:rPr lang="en-US" sz="1600" dirty="0"/>
              <a:t>"Harry Potter and the Chamber of Secrets" by Joanne Rowling, 1998</a:t>
            </a:r>
          </a:p>
          <a:p>
            <a:r>
              <a:rPr lang="en-US" sz="1600" dirty="0"/>
              <a:t>---</a:t>
            </a:r>
          </a:p>
          <a:p>
            <a:r>
              <a:rPr lang="en-US" sz="1600" dirty="0"/>
              <a:t>"Harry Potter and the Philosopher's Stone" by Joanne Rowling, 1997</a:t>
            </a:r>
          </a:p>
          <a:p>
            <a:r>
              <a:rPr lang="en-US" sz="1600" dirty="0"/>
              <a:t>"Harry Potter and the Chamber of Secrets" by Joanne Rowling, 1998</a:t>
            </a:r>
          </a:p>
        </p:txBody>
      </p:sp>
    </p:spTree>
    <p:extLst>
      <p:ext uri="{BB962C8B-B14F-4D97-AF65-F5344CB8AC3E}">
        <p14:creationId xmlns:p14="http://schemas.microsoft.com/office/powerpoint/2010/main" val="375256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dcc568c7f8f988d82ebad162b08d70b69990c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SkYaKbxfq4X2p7USjjnE4g&quot;,&quot;gi&quot;:&quot;dwu6T5HXruw5_hKoWJG8IA&quot;,&quot;ti&quot;:&quot;object_sets&quot;,&quot;vs&quot;:{&quot;f&quot;:[4136],&quot;i&quot;:{&quot;d&quot;:&quot;SkYaKbxfq4X2p7USjjnE4g&quot;,&quot;p&quot;:true}},&quot;at&quot;:&quot;DEFAULT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SkYaKbxfq4X2p7USjjnE4g&quot;,&quot;gi&quot;:&quot;dwu6T5HXruw5_hKoWJG8IA&quot;,&quot;ti&quot;:&quot;object_sets&quot;,&quot;vs&quot;:{&quot;f&quot;:[4136],&quot;i&quot;:{&quot;d&quot;:&quot;SkYaKbxfq4X2p7USjjnE4g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SkYaKbxfq4X2p7USjjnE4g&quot;,&quot;gi&quot;:&quot;dwu6T5HXruw5_hKoWJG8IA&quot;,&quot;ti&quot;:&quot;object_sets&quot;,&quot;vs&quot;:{&quot;f&quot;:[4136],&quot;i&quot;:{&quot;d&quot;:&quot;SkYaKbxfq4X2p7USjjnE4g&quot;,&quot;p&quot;:true}},&quot;at&quot;:&quot;DEFAULT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SkYaKbxfq4X2p7USjjnE4g&quot;,&quot;gi&quot;:&quot;dwu6T5HXruw5_hKoWJG8IA&quot;,&quot;ti&quot;:&quot;object_sets&quot;,&quot;vs&quot;:{&quot;f&quot;:[4136],&quot;i&quot;:{&quot;d&quot;:&quot;SkYaKbxfq4X2p7USjjnE4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SkYaKbxfq4X2p7USjjnE4g&quot;,&quot;gi&quot;:&quot;dwu6T5HXruw5_hKoWJG8IA&quot;,&quot;ti&quot;:&quot;object_sets&quot;,&quot;vs&quot;:{&quot;f&quot;:[4136],&quot;i&quot;:{&quot;d&quot;:&quot;SkYaKbxfq4X2p7USjjnE4g&quot;,&quot;p&quot;:true}},&quot;at&quot;:&quot;DEFAULT&quot;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SkYaKbxfq4X2p7USjjnE4g&quot;,&quot;gi&quot;:&quot;dwu6T5HXruw5_hKoWJG8IA&quot;,&quot;ti&quot;:&quot;object_sets&quot;,&quot;vs&quot;:{&quot;f&quot;:[4136],&quot;i&quot;:{&quot;d&quot;:&quot;SkYaKbxfq4X2p7USjjnE4g&quot;,&quot;p&quot;:true}},&quot;at&quot;:&quot;DEFAULT&quot;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7103</TotalTime>
  <Words>2892</Words>
  <Application>Microsoft Office PowerPoint</Application>
  <PresentationFormat>Widescreen</PresentationFormat>
  <Paragraphs>386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Consolas</vt:lpstr>
      <vt:lpstr>Office Theme</vt:lpstr>
      <vt:lpstr>Паттерн проектирования «Итератор»</vt:lpstr>
      <vt:lpstr>Программа для учёта книг в библиотеке</vt:lpstr>
      <vt:lpstr>Книга</vt:lpstr>
      <vt:lpstr>Библиотека</vt:lpstr>
      <vt:lpstr>Выводим все книги</vt:lpstr>
      <vt:lpstr>Новые требования к программе</vt:lpstr>
      <vt:lpstr>Добавляем индексы для быстрого поиска</vt:lpstr>
      <vt:lpstr>PowerPoint Presentation</vt:lpstr>
      <vt:lpstr>PowerPoint Presentation</vt:lpstr>
      <vt:lpstr>Недостатки</vt:lpstr>
      <vt:lpstr>Вводим абстракцию «Итератор по книгам»</vt:lpstr>
      <vt:lpstr>PowerPoint Presentation</vt:lpstr>
      <vt:lpstr>PowerPoint Presentation</vt:lpstr>
      <vt:lpstr>PowerPoint Presentation</vt:lpstr>
      <vt:lpstr>PowerPoint Presentation</vt:lpstr>
      <vt:lpstr>Делаем итератор копируемым</vt:lpstr>
      <vt:lpstr>PowerPoint Presentation</vt:lpstr>
      <vt:lpstr>PowerPoint Presentation</vt:lpstr>
      <vt:lpstr>PowerPoint Presentation</vt:lpstr>
      <vt:lpstr>Паттерн «Итератор»</vt:lpstr>
      <vt:lpstr>Структура паттерна</vt:lpstr>
      <vt:lpstr>Внешние и внутренние итераторы</vt:lpstr>
      <vt:lpstr>Внутренний итератор</vt:lpstr>
      <vt:lpstr>Перебор в обратном направлении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476</cp:revision>
  <dcterms:created xsi:type="dcterms:W3CDTF">2016-02-02T19:36:42Z</dcterms:created>
  <dcterms:modified xsi:type="dcterms:W3CDTF">2025-10-30T17:43:58Z</dcterms:modified>
</cp:coreProperties>
</file>