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307" r:id="rId2"/>
    <p:sldId id="294" r:id="rId3"/>
    <p:sldId id="296" r:id="rId4"/>
    <p:sldId id="297" r:id="rId5"/>
    <p:sldId id="295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5" r:id="rId14"/>
    <p:sldId id="266" r:id="rId15"/>
    <p:sldId id="267" r:id="rId16"/>
    <p:sldId id="269" r:id="rId17"/>
    <p:sldId id="268" r:id="rId18"/>
    <p:sldId id="270" r:id="rId19"/>
    <p:sldId id="286" r:id="rId20"/>
    <p:sldId id="271" r:id="rId21"/>
    <p:sldId id="311" r:id="rId22"/>
    <p:sldId id="273" r:id="rId23"/>
    <p:sldId id="274" r:id="rId24"/>
    <p:sldId id="275" r:id="rId25"/>
    <p:sldId id="276" r:id="rId26"/>
    <p:sldId id="277" r:id="rId27"/>
    <p:sldId id="298" r:id="rId28"/>
    <p:sldId id="279" r:id="rId29"/>
    <p:sldId id="278" r:id="rId30"/>
    <p:sldId id="292" r:id="rId31"/>
    <p:sldId id="280" r:id="rId32"/>
    <p:sldId id="293" r:id="rId33"/>
    <p:sldId id="281" r:id="rId34"/>
    <p:sldId id="312" r:id="rId35"/>
    <p:sldId id="282" r:id="rId36"/>
    <p:sldId id="300" r:id="rId37"/>
    <p:sldId id="272" r:id="rId38"/>
    <p:sldId id="313" r:id="rId39"/>
    <p:sldId id="299" r:id="rId40"/>
    <p:sldId id="283" r:id="rId41"/>
    <p:sldId id="284" r:id="rId42"/>
    <p:sldId id="285" r:id="rId43"/>
    <p:sldId id="314" r:id="rId44"/>
    <p:sldId id="315" r:id="rId45"/>
    <p:sldId id="287" r:id="rId46"/>
    <p:sldId id="309" r:id="rId47"/>
    <p:sldId id="288" r:id="rId48"/>
    <p:sldId id="289" r:id="rId49"/>
    <p:sldId id="290" r:id="rId50"/>
    <p:sldId id="291" r:id="rId51"/>
    <p:sldId id="310" r:id="rId52"/>
    <p:sldId id="303" r:id="rId53"/>
    <p:sldId id="304" r:id="rId54"/>
    <p:sldId id="305" r:id="rId55"/>
    <p:sldId id="306" r:id="rId56"/>
    <p:sldId id="308" r:id="rId57"/>
  </p:sldIdLst>
  <p:sldSz cx="12192000" cy="6858000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3" autoAdjust="0"/>
    <p:restoredTop sz="91525" autoAdjust="0"/>
  </p:normalViewPr>
  <p:slideViewPr>
    <p:cSldViewPr>
      <p:cViewPr varScale="1">
        <p:scale>
          <a:sx n="89" d="100"/>
          <a:sy n="89" d="100"/>
        </p:scale>
        <p:origin x="110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4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9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Субъекту не нужно знать конкретные классы наблюдателей, и их конкретные методы. Он использует только интерфейс </a:t>
            </a:r>
            <a:r>
              <a:rPr lang="en-US" dirty="0" err="1"/>
              <a:t>Iobserver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202C-C757-2500-ED25-F837C350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542-07F8-43DF-08E0-59EFD46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A920-3606-23F4-CF18-E500FB2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568-D05B-D001-9A9F-B542CC81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E84C-9278-F387-2403-412D514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0A7-B3ED-FB3B-E0AD-F99B64E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3173-4271-3D7E-579F-7252CFB1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0B86-CB15-2FF1-BADA-6B86AF8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824-25BD-D93E-CC9A-D2CD005C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686B-4387-B905-F97B-34FC905A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78333-9E47-198A-501D-2AEF64D3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75CB-AF93-08E3-9E0D-9E6E8FDF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080E-7633-F7EF-1056-95A8C1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C927-D4F2-A2DB-C2BA-BC082153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B9C4-942F-F744-F5EA-8B3117F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574-634F-2C1D-41B0-618021E8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6825-4B61-5067-C489-94D4482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162-BA6B-4EE0-0128-B9191DDA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D258-F5C6-A96D-04A5-9B2A5D3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6EBC-7127-8D38-F0FB-0D31860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919-061A-82D3-2C64-2A2E441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BF95-F98C-E46D-2FC0-D8C34F4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6FA-C11E-26A7-1E24-3690709B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E5E-C3DD-EB9C-93B1-10378C2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490D-5F5B-FCE3-962E-0FF91B4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A3A-40E1-2B45-E546-EC6315A8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25E1-3A7E-DCB8-030C-89208469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3A79-3E0C-B856-F0F5-C502C28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9A1CA-A293-017D-AB44-49CA8DC4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1955-B11D-0AFF-98D6-80281DD1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0D1B-6D53-FD79-8B29-B9EDB0E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9FDB-80E8-B1E7-BDFF-CB959A2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8D28-4C28-B735-9752-515519A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372F-0127-BD68-A9AF-CA52D4E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0E85-8AD3-FABF-4A3D-7F7F0CCA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0A3AE-72F0-18B4-4F0B-85B0B5FB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CA8EF-6F0A-B19A-A641-906678C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DC53-65ED-02DB-2B45-D1C93D56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50A49-AE82-F776-DDE0-F07E71F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E05-30CA-5783-8B94-E57C6C4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BCD2-F283-DE83-4004-84281BAB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AB79-CCB1-5B52-1C2E-98420FC0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3E53A-DD8E-C957-4A12-480217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7591-4B0B-BC0A-C958-0E487E0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9099-DD17-15AB-C4BD-3E7E90B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CAF6-FF53-B5E1-1F8E-106DE2A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275-DB73-BA24-19DA-DA56018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6BB2-4966-7532-C789-EA442DC2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404D-2DBB-8C50-699B-DB48B139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1CAA-A007-EEDF-356F-00F66D2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65E7-64ED-38A9-773E-850E53B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3127-B814-7C03-BD2F-F997369A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2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CE8-ABF8-0491-115A-9078694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B34D-7FD2-3297-9E05-D51BC65D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4E4A-EDD6-9DFD-9D30-1EB3B2B7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C858-A66B-0954-6AD9-59D6BD3D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681-E838-226A-DF58-FFA3866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DD35-A857-9BCB-3085-8BAC9E6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3508-1F67-799D-5791-4783A80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1A5E-505C-D8D7-B7B9-7563107A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83EC-3A6A-E8FB-FFE0-A400CA07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9771-DD9F-B271-19B8-2F7956B4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D920-86E0-DE45-9DFE-C3C342943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 проектирования</a:t>
            </a:r>
            <a:br>
              <a:rPr lang="ru-RU" dirty="0"/>
            </a:br>
            <a:r>
              <a:rPr lang="ru-RU" dirty="0"/>
              <a:t>«Наблюдатель»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4AB5E9-42E7-3626-4A36-A59B61441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2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/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недостатки есть у этой реализации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ru-RU" dirty="0"/>
              <a:t>Мы привязываемся к конкретным классам, а не интерфейсам</a:t>
            </a:r>
          </a:p>
          <a:p>
            <a:r>
              <a:rPr lang="en-US" dirty="0"/>
              <a:t>B. </a:t>
            </a:r>
            <a:r>
              <a:rPr lang="ru-RU" dirty="0"/>
              <a:t>Для добавления нового индикатора нужно изменить </a:t>
            </a:r>
            <a:r>
              <a:rPr lang="en-US" dirty="0" err="1"/>
              <a:t>WeatherData</a:t>
            </a:r>
            <a:endParaRPr lang="ru-RU" dirty="0"/>
          </a:p>
          <a:p>
            <a:r>
              <a:rPr lang="en-US" dirty="0"/>
              <a:t>C. </a:t>
            </a:r>
            <a:r>
              <a:rPr lang="ru-RU" dirty="0"/>
              <a:t>Во время выполнения программы нельзя добавлять индикаторы</a:t>
            </a:r>
          </a:p>
          <a:p>
            <a:r>
              <a:rPr lang="en-US" dirty="0"/>
              <a:t>D. </a:t>
            </a:r>
            <a:r>
              <a:rPr lang="ru-RU" dirty="0"/>
              <a:t>Индикаторы </a:t>
            </a:r>
            <a:r>
              <a:rPr lang="ru-RU" b="1" dirty="0"/>
              <a:t>не</a:t>
            </a:r>
            <a:r>
              <a:rPr lang="ru-RU" dirty="0"/>
              <a:t> реализуют единый интерфейс</a:t>
            </a:r>
          </a:p>
          <a:p>
            <a:r>
              <a:rPr lang="en-US" dirty="0"/>
              <a:t>E. </a:t>
            </a:r>
            <a:r>
              <a:rPr lang="ru-RU" dirty="0"/>
              <a:t>Изменяемые части программы не инкапсулируются</a:t>
            </a:r>
          </a:p>
          <a:p>
            <a:r>
              <a:rPr lang="en-US" dirty="0"/>
              <a:t>F. </a:t>
            </a:r>
            <a:r>
              <a:rPr lang="ru-RU" dirty="0"/>
              <a:t>Мы нарушаем инкапсуляцию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413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подпиской на журнал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Издатель выпускает газеты и журналы</a:t>
            </a:r>
          </a:p>
          <a:p>
            <a:r>
              <a:rPr lang="ru-RU" dirty="0"/>
              <a:t>Вы оформляете подписку у издателя на интересный вам журнал</a:t>
            </a:r>
          </a:p>
          <a:p>
            <a:pPr lvl="1"/>
            <a:r>
              <a:rPr lang="ru-RU" dirty="0"/>
              <a:t>При выходе нового номера, его доставляют лично вам</a:t>
            </a:r>
          </a:p>
          <a:p>
            <a:r>
              <a:rPr lang="ru-RU" dirty="0"/>
              <a:t>Если вы не хотите получать журнал, вы прекращаете подписку</a:t>
            </a:r>
          </a:p>
          <a:p>
            <a:r>
              <a:rPr lang="ru-RU" dirty="0"/>
              <a:t>Кроме вас на журнал может подписаться кто угодно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тот, кто управляет состоянием и оповещает наблюдателей об изменении состояния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84784"/>
            <a:ext cx="8784976" cy="4374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3639" y="6169709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3359696" y="5308472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9" y="2077244"/>
            <a:ext cx="7297522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7F0D-F3F9-DDE0-2530-FA52A926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AB93F-6816-F946-54D1-D9AB4A2586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2" y="1825625"/>
            <a:ext cx="93994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63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Один субъект </a:t>
            </a:r>
            <a:r>
              <a:rPr lang="ru-RU" dirty="0"/>
              <a:t>обладает и управляет состоянием</a:t>
            </a:r>
          </a:p>
          <a:p>
            <a:pPr lvl="1"/>
            <a:r>
              <a:rPr lang="ru-RU" dirty="0"/>
              <a:t>Нельзя изменить состояние в обход субъекта</a:t>
            </a:r>
          </a:p>
          <a:p>
            <a:r>
              <a:rPr lang="ru-RU" dirty="0"/>
              <a:t>Наблюдатели используют состояние, но не владеют им</a:t>
            </a:r>
          </a:p>
          <a:p>
            <a:pPr lvl="1"/>
            <a:r>
              <a:rPr lang="ru-RU" dirty="0"/>
              <a:t>Субъект оповещает их об изменении своего состояния</a:t>
            </a:r>
          </a:p>
          <a:p>
            <a:r>
              <a:rPr lang="ru-RU" dirty="0"/>
              <a:t>Может быть </a:t>
            </a:r>
            <a:r>
              <a:rPr lang="ru-RU" b="1" dirty="0"/>
              <a:t>много</a:t>
            </a:r>
            <a:r>
              <a:rPr lang="ru-RU" dirty="0"/>
              <a:t> </a:t>
            </a:r>
            <a:r>
              <a:rPr lang="ru-RU" b="1" dirty="0"/>
              <a:t>Наблюдателей</a:t>
            </a:r>
            <a:r>
              <a:rPr lang="ru-RU" dirty="0"/>
              <a:t>, которые получают уведомления от одного </a:t>
            </a:r>
            <a:r>
              <a:rPr lang="ru-RU" b="1" dirty="0"/>
              <a:t>Субъекта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«Наблюдатель»</a:t>
            </a:r>
            <a:r>
              <a:rPr lang="en-US" dirty="0"/>
              <a:t> </a:t>
            </a:r>
            <a:r>
              <a:rPr lang="ru-RU" dirty="0"/>
              <a:t>субъекты и наблюдатели слабо связаны</a:t>
            </a:r>
          </a:p>
          <a:p>
            <a:pPr lvl="1"/>
            <a:r>
              <a:rPr lang="ru-RU" dirty="0"/>
              <a:t>Субъект знает о наблюдателях лишь их интерфейс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pPr lvl="1"/>
            <a:r>
              <a:rPr lang="ru-RU" dirty="0"/>
              <a:t>Субъект не зависит от конкретных классов наблюдателей</a:t>
            </a:r>
          </a:p>
          <a:p>
            <a:r>
              <a:rPr lang="ru-RU" dirty="0"/>
              <a:t>Легко добавлять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Человек сам</a:t>
            </a:r>
            <a:r>
              <a:rPr lang="en-US" dirty="0"/>
              <a:t> </a:t>
            </a:r>
            <a:r>
              <a:rPr lang="ru-RU" dirty="0"/>
              <a:t>управляет приборами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40" y="2811024"/>
            <a:ext cx="8354269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44824"/>
            <a:ext cx="7901829" cy="4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7" y="1571664"/>
            <a:ext cx="8509539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Подписка на интересующие изменения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Что именно изменилось, передается в виде параметра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F27A-C235-A7D0-746C-20B14FE0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Подписка на интересующее событие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E9A41-C597-B9BE-11D8-7BAAB2780E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5735"/>
            <a:ext cx="10515600" cy="289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0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9AE5-10BF-4141-8722-0550E7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за несколькими субъектами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4DD4-9801-4076-9BD0-29AAAE02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10515600" cy="4229100"/>
          </a:xfrm>
        </p:spPr>
      </p:pic>
    </p:spTree>
    <p:extLst>
      <p:ext uri="{BB962C8B-B14F-4D97-AF65-F5344CB8AC3E}">
        <p14:creationId xmlns:p14="http://schemas.microsoft.com/office/powerpoint/2010/main" val="3635634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Общее поведение Субъектов можно вынести в родительский класс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0" y="1826304"/>
            <a:ext cx="8214208" cy="47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B8EC5E-EE9D-18CE-8F75-8B44E62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интерфейсе наблюдателя может быть несколько методов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EAC852-26AB-4F52-380A-24FDAF1A8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5202" y="1825625"/>
            <a:ext cx="91815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54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374-754F-45A9-A5B6-B7A68C6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«Наблюдатель» к Умному дому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B843-73DE-4F02-B474-222B1029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128" y="1509713"/>
            <a:ext cx="8667744" cy="4983162"/>
          </a:xfrm>
        </p:spPr>
      </p:pic>
    </p:spTree>
    <p:extLst>
      <p:ext uri="{BB962C8B-B14F-4D97-AF65-F5344CB8AC3E}">
        <p14:creationId xmlns:p14="http://schemas.microsoft.com/office/powerpoint/2010/main" val="1308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пробуждении нужно открывать окна, а при засыпании — закрывать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22" y="1825625"/>
            <a:ext cx="8663356" cy="4351338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«Наблюдатель»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pPr lvl="1"/>
            <a:r>
              <a:rPr lang="ru-RU" dirty="0"/>
              <a:t>Альтернатива: внешний объект должен отписать наблюдателей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Наблюдатель должен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</a:t>
            </a:r>
            <a:r>
              <a:rPr lang="en-US" dirty="0"/>
              <a:t>:</a:t>
            </a:r>
            <a:r>
              <a:rPr lang="ru-RU" dirty="0"/>
              <a:t> паттерн «</a:t>
            </a:r>
            <a:r>
              <a:rPr lang="ru-RU" b="1" dirty="0"/>
              <a:t>Шаблонный метод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</a:t>
            </a:r>
            <a:r>
              <a:rPr lang="en-US" dirty="0"/>
              <a:t> </a:t>
            </a:r>
            <a:r>
              <a:rPr lang="ru-RU" dirty="0"/>
              <a:t>и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2DD07-8566-363F-76FF-7D874FB0F6DB}"/>
              </a:ext>
            </a:extLst>
          </p:cNvPr>
          <p:cNvSpPr/>
          <p:nvPr/>
        </p:nvSpPr>
        <p:spPr>
          <a:xfrm>
            <a:off x="2684371" y="5338311"/>
            <a:ext cx="900000" cy="90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21A2D-0F06-EF7D-B49A-A30DDDF8B669}"/>
              </a:ext>
            </a:extLst>
          </p:cNvPr>
          <p:cNvSpPr/>
          <p:nvPr/>
        </p:nvSpPr>
        <p:spPr>
          <a:xfrm>
            <a:off x="4180535" y="5410311"/>
            <a:ext cx="756000" cy="756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1.1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842598-E37D-2F46-4CCF-9F42D73FD1A3}"/>
              </a:ext>
            </a:extLst>
          </p:cNvPr>
          <p:cNvSpPr/>
          <p:nvPr/>
        </p:nvSpPr>
        <p:spPr>
          <a:xfrm>
            <a:off x="5520129" y="5410311"/>
            <a:ext cx="756000" cy="756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1.2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D7EF86-F597-1259-1510-FD41DFA411D8}"/>
              </a:ext>
            </a:extLst>
          </p:cNvPr>
          <p:cNvSpPr/>
          <p:nvPr/>
        </p:nvSpPr>
        <p:spPr>
          <a:xfrm>
            <a:off x="6822940" y="5410311"/>
            <a:ext cx="756000" cy="756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1.3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E9CBD0-16AD-612B-4E1B-9951E379216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584371" y="5788311"/>
            <a:ext cx="596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3DED95-F860-A63E-1567-E107EBEBBF4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936535" y="5788311"/>
            <a:ext cx="583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66B02-AE42-016D-E8F1-F82851BAED4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276129" y="5788311"/>
            <a:ext cx="546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6992085-1BCE-EC47-6E24-DC68AAE2B242}"/>
              </a:ext>
            </a:extLst>
          </p:cNvPr>
          <p:cNvSpPr/>
          <p:nvPr/>
        </p:nvSpPr>
        <p:spPr>
          <a:xfrm>
            <a:off x="8048305" y="5338311"/>
            <a:ext cx="900000" cy="90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EF2BC-49D5-AC9A-6BB1-50268CEEBC74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7578940" y="5788311"/>
            <a:ext cx="469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27C24F8-1B83-699B-0568-8AFED772739F}"/>
              </a:ext>
            </a:extLst>
          </p:cNvPr>
          <p:cNvSpPr/>
          <p:nvPr/>
        </p:nvSpPr>
        <p:spPr>
          <a:xfrm>
            <a:off x="9107272" y="47418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1B32AC-724E-C05A-615D-BDF0EC0E52C8}"/>
              </a:ext>
            </a:extLst>
          </p:cNvPr>
          <p:cNvCxnSpPr>
            <a:cxnSpLocks/>
            <a:stCxn id="25" idx="7"/>
            <a:endCxn id="29" idx="3"/>
          </p:cNvCxnSpPr>
          <p:nvPr/>
        </p:nvCxnSpPr>
        <p:spPr>
          <a:xfrm flipV="1">
            <a:off x="8816503" y="5110601"/>
            <a:ext cx="354041" cy="35951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AE7BF37-F93B-6678-2E3F-267BC0D47095}"/>
              </a:ext>
            </a:extLst>
          </p:cNvPr>
          <p:cNvSpPr/>
          <p:nvPr/>
        </p:nvSpPr>
        <p:spPr>
          <a:xfrm>
            <a:off x="9291605" y="55722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7A4A61-E3DD-189A-4DF1-F6BF3A057413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8948305" y="5788311"/>
            <a:ext cx="3433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43D1FBC-746B-7FB8-3BBF-E6A8967E0F79}"/>
              </a:ext>
            </a:extLst>
          </p:cNvPr>
          <p:cNvSpPr/>
          <p:nvPr/>
        </p:nvSpPr>
        <p:spPr>
          <a:xfrm>
            <a:off x="9107272" y="634294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4DA685-DB74-E67A-41F0-FA271299F66D}"/>
              </a:ext>
            </a:extLst>
          </p:cNvPr>
          <p:cNvCxnSpPr>
            <a:cxnSpLocks/>
            <a:stCxn id="25" idx="5"/>
            <a:endCxn id="53" idx="1"/>
          </p:cNvCxnSpPr>
          <p:nvPr/>
        </p:nvCxnSpPr>
        <p:spPr>
          <a:xfrm>
            <a:off x="8816503" y="6106509"/>
            <a:ext cx="354041" cy="2997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0" grpId="0" animBg="1"/>
      <p:bldP spid="11" grpId="0" animBg="1"/>
      <p:bldP spid="25" grpId="0" animBg="1"/>
      <p:bldP spid="29" grpId="0" animBg="1"/>
      <p:bldP spid="46" grpId="0" animBg="1"/>
      <p:bldP spid="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2C0-4164-ED65-C220-DC54F0FE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паттерна «Шаблонный метод» для изменения состояния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2C4875-49D1-A220-DA71-572394D72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01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F67-99B3-52F2-B591-E0B814F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информацией с </a:t>
            </a:r>
            <a:r>
              <a:rPr lang="ru-RU" dirty="0" err="1"/>
              <a:t>Наблюдателямии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AD26-4E51-4A2C-178B-F3D716A8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наблюдателя может возвращать значение, отличное от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Продолжить или нет отправку уведомлений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Разрешено ли применить изменения</a:t>
            </a:r>
            <a:r>
              <a:rPr lang="en-US" dirty="0"/>
              <a:t>?</a:t>
            </a:r>
          </a:p>
          <a:p>
            <a:pPr lvl="2"/>
            <a:r>
              <a:rPr lang="ru-RU" dirty="0"/>
              <a:t>Все наблюдатели должны ответить «Да»</a:t>
            </a:r>
          </a:p>
          <a:p>
            <a:r>
              <a:rPr lang="ru-RU" dirty="0"/>
              <a:t>Наблюдатели могут изменять состояние переданного контекста, а Субъект - использовать это состояние после отправки уведомлений</a:t>
            </a:r>
          </a:p>
          <a:p>
            <a:pPr lvl="1"/>
            <a:r>
              <a:rPr lang="en-US" dirty="0" err="1"/>
              <a:t>OnBeforeUpdate</a:t>
            </a:r>
            <a:r>
              <a:rPr lang="en-US" dirty="0"/>
              <a:t>(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OnAfterUpdate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F9799-A183-A0D6-BB61-1DA00D88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наблюдение за курсом валюты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32C13-C3AE-4F54-D962-BDF16D12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3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субъекта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3E218-7A31-687E-F4F3-60EBB6787CD5}"/>
              </a:ext>
            </a:extLst>
          </p:cNvPr>
          <p:cNvSpPr txBox="1"/>
          <p:nvPr/>
        </p:nvSpPr>
        <p:spPr>
          <a:xfrm>
            <a:off x="119336" y="1706987"/>
            <a:ext cx="118093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ICurrencyRate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Интерфейс наблюдателя — функция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обратного вызова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 изменении курса валюты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DoOnRateChange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RateObserver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RemoveRateChangeObserver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ICurrencyRate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60" y="247449"/>
            <a:ext cx="1101722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tnk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observer]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36" y="1"/>
            <a:ext cx="1195332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++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Устраняем зависимость между </a:t>
            </a:r>
            <a:r>
              <a:rPr lang="en-US" dirty="0"/>
              <a:t>Person</a:t>
            </a:r>
            <a:r>
              <a:rPr lang="ru-RU" dirty="0"/>
              <a:t> и объектами дома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1" y="1825625"/>
            <a:ext cx="80989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2207568" y="587152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1384" y="35397"/>
            <a:ext cx="10116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});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Отписались от получения уведомлений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dirty="0">
                <a:solidFill>
                  <a:srgbClr val="795E26"/>
                </a:solidFill>
                <a:latin typeface="Consolas" panose="020B0609020204030204" pitchFamily="49" charset="0"/>
              </a:rPr>
              <a:t>RemoveRateChangeObserver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При следующих изменениях курса уведомления приходить не будут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20336" y="1835889"/>
            <a:ext cx="2699792" cy="2585323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Rate is: 80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A40D-281C-3779-0661-5A81DE70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Применяем </a:t>
            </a:r>
            <a:r>
              <a:rPr lang="en-US" dirty="0"/>
              <a:t>boost::signals2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CF2E-4625-BCF4-0B8E-9F89870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FE292-9E2F-46DB-B21D-7488568D8BC2}"/>
              </a:ext>
            </a:extLst>
          </p:cNvPr>
          <p:cNvSpPr/>
          <p:nvPr/>
        </p:nvSpPr>
        <p:spPr>
          <a:xfrm>
            <a:off x="119336" y="1844824"/>
            <a:ext cx="118813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signals2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scoped_connection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ICurrencyRate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scoped_connection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DoOnRateChange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slot_type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ICurrencyRate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618F-7562-424E-9F7D-E37E7A7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субъекта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CBFF-37B0-F1FE-E6BC-87DA2EEFA302}"/>
              </a:ext>
            </a:extLst>
          </p:cNvPr>
          <p:cNvSpPr/>
          <p:nvPr/>
        </p:nvSpPr>
        <p:spPr>
          <a:xfrm>
            <a:off x="6096000" y="1690688"/>
            <a:ext cx="1440160" cy="1162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C5A62-407C-6334-BC36-72CB2AD2ED41}"/>
              </a:ext>
            </a:extLst>
          </p:cNvPr>
          <p:cNvSpPr/>
          <p:nvPr/>
        </p:nvSpPr>
        <p:spPr>
          <a:xfrm>
            <a:off x="9768408" y="1658331"/>
            <a:ext cx="1440160" cy="69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78E98-EC98-3572-54F2-D61B55000B46}"/>
              </a:ext>
            </a:extLst>
          </p:cNvPr>
          <p:cNvSpPr/>
          <p:nvPr/>
        </p:nvSpPr>
        <p:spPr>
          <a:xfrm>
            <a:off x="9768408" y="2638619"/>
            <a:ext cx="1440160" cy="69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CF8A1-9D16-7EC4-889C-36725297BF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36160" y="2500787"/>
            <a:ext cx="2232248" cy="4831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79D5A-0D83-DA68-184D-6C6EA992E4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536160" y="2003606"/>
            <a:ext cx="2232248" cy="678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A3CD70-8B70-9FD8-78C2-9F203A2FE368}"/>
              </a:ext>
            </a:extLst>
          </p:cNvPr>
          <p:cNvSpPr txBox="1"/>
          <p:nvPr/>
        </p:nvSpPr>
        <p:spPr>
          <a:xfrm>
            <a:off x="8040216" y="117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D566B5-63A9-A691-CFCD-1B95EFB2068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760296" y="1544556"/>
            <a:ext cx="198022" cy="119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EA7A2-92D2-417C-B961-3BA79106EF66}"/>
              </a:ext>
            </a:extLst>
          </p:cNvPr>
          <p:cNvCxnSpPr>
            <a:cxnSpLocks/>
          </p:cNvCxnSpPr>
          <p:nvPr/>
        </p:nvCxnSpPr>
        <p:spPr>
          <a:xfrm flipH="1">
            <a:off x="8242929" y="1566749"/>
            <a:ext cx="211333" cy="407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787DC0-C319-8168-B1A9-9AB30C3D4776}"/>
              </a:ext>
            </a:extLst>
          </p:cNvPr>
          <p:cNvSpPr/>
          <p:nvPr/>
        </p:nvSpPr>
        <p:spPr>
          <a:xfrm>
            <a:off x="7394526" y="1910181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2FB05C8-31C6-4D93-6185-4CBA052D7E2E}"/>
              </a:ext>
            </a:extLst>
          </p:cNvPr>
          <p:cNvSpPr/>
          <p:nvPr/>
        </p:nvSpPr>
        <p:spPr>
          <a:xfrm>
            <a:off x="7362832" y="2348880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17246-0282-F2FE-E91E-F1D839C0AE8B}"/>
              </a:ext>
            </a:extLst>
          </p:cNvPr>
          <p:cNvSpPr/>
          <p:nvPr/>
        </p:nvSpPr>
        <p:spPr>
          <a:xfrm>
            <a:off x="7394526" y="1910181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75 -0.0099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1776 0.071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75 -0.0099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25CD5-FF7E-4D14-9CAC-A5B6D409FEA3}"/>
              </a:ext>
            </a:extLst>
          </p:cNvPr>
          <p:cNvSpPr/>
          <p:nvPr/>
        </p:nvSpPr>
        <p:spPr>
          <a:xfrm>
            <a:off x="119336" y="555505"/>
            <a:ext cx="11737304" cy="630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m_rateChangeSignal.connect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59.0;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904F1-C25A-4740-807C-4214CD341A44}"/>
              </a:ext>
            </a:extLst>
          </p:cNvPr>
          <p:cNvSpPr/>
          <p:nvPr/>
        </p:nvSpPr>
        <p:spPr>
          <a:xfrm>
            <a:off x="479376" y="129571"/>
            <a:ext cx="10441160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std::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bind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_front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(&amp;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this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0) ?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/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+=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++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scoped_connection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3535F-C8D9-4FD7-8E31-E372EAEB9540}"/>
              </a:ext>
            </a:extLst>
          </p:cNvPr>
          <p:cNvSpPr/>
          <p:nvPr/>
        </p:nvSpPr>
        <p:spPr>
          <a:xfrm>
            <a:off x="1055440" y="188640"/>
            <a:ext cx="9397044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s;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auto conn =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s.DoOnRateChange([](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cout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"Rate is: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 RUR/USD"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endl;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(59);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avgRateMonitor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(s);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(60);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"------------"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(90);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528-0280-47A6-BC65-1F78F22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0946-7432-4695-9690-66F508B09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2295386"/>
            <a:ext cx="8856985" cy="3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8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7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31" y="1988840"/>
            <a:ext cx="74220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484784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2584</Words>
  <Application>Microsoft Office PowerPoint</Application>
  <PresentationFormat>Widescreen</PresentationFormat>
  <Paragraphs>416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Aptos Display</vt:lpstr>
      <vt:lpstr>Arial</vt:lpstr>
      <vt:lpstr>Calibri</vt:lpstr>
      <vt:lpstr>Consolas</vt:lpstr>
      <vt:lpstr>Office Theme</vt:lpstr>
      <vt:lpstr>Паттерн проектирования «Наблюдатель»</vt:lpstr>
      <vt:lpstr>Пример</vt:lpstr>
      <vt:lpstr>Человек сам управляет приборами</vt:lpstr>
      <vt:lpstr>При пробуждении нужно открывать окна, а при засыпании — закрывать</vt:lpstr>
      <vt:lpstr>Устраняем зависимость между Person и объектами дома</vt:lpstr>
      <vt:lpstr>Приложение Weather Station</vt:lpstr>
      <vt:lpstr>Обзор класса WeatherData</vt:lpstr>
      <vt:lpstr>Примерная реализация WeatherData</vt:lpstr>
      <vt:lpstr>Исходные данные</vt:lpstr>
      <vt:lpstr>Требования к приложению</vt:lpstr>
      <vt:lpstr>Наивная реализация</vt:lpstr>
      <vt:lpstr>Какие недостатки есть у этой реализации?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с подпиской на журнал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Способы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Подписка на интересующие изменения</vt:lpstr>
      <vt:lpstr>Подписка на интересующее событие</vt:lpstr>
      <vt:lpstr>Наблюдение более чем за одним субъектом</vt:lpstr>
      <vt:lpstr>Наблюдение за несколькими субъектами</vt:lpstr>
      <vt:lpstr>Общее поведение Субъектов можно вынести в родительский класс</vt:lpstr>
      <vt:lpstr>В интерфейсе наблюдателя может быть несколько методов</vt:lpstr>
      <vt:lpstr>Применяем «Наблюдатель» к Умному дому</vt:lpstr>
      <vt:lpstr>Кто инициирует оповещение?</vt:lpstr>
      <vt:lpstr>Паттерн «Наблюдатель» в языках без сборщика мусора</vt:lpstr>
      <vt:lpstr>Согласованное состояние субъекта перед оповещением</vt:lpstr>
      <vt:lpstr>Применение паттерна «Шаблонный метод» для изменения состояния</vt:lpstr>
      <vt:lpstr>Обмен информацией с Наблюдателямии</vt:lpstr>
      <vt:lpstr>Наблюдатель в функциональном стиле</vt:lpstr>
      <vt:lpstr>Пример – наблюдение за курсом валюты</vt:lpstr>
      <vt:lpstr>Интерфейс субъекта</vt:lpstr>
      <vt:lpstr>PowerPoint Presentation</vt:lpstr>
      <vt:lpstr>PowerPoint Presentation</vt:lpstr>
      <vt:lpstr>PowerPoint Presentation</vt:lpstr>
      <vt:lpstr>Применяем boost::signals2</vt:lpstr>
      <vt:lpstr>Интерфейс субъекта</vt:lpstr>
      <vt:lpstr>PowerPoint Presentation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108</cp:revision>
  <dcterms:created xsi:type="dcterms:W3CDTF">2016-02-02T19:36:42Z</dcterms:created>
  <dcterms:modified xsi:type="dcterms:W3CDTF">2025-09-18T15:53:04Z</dcterms:modified>
</cp:coreProperties>
</file>