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320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91" r:id="rId14"/>
    <p:sldId id="269" r:id="rId15"/>
    <p:sldId id="289" r:id="rId16"/>
    <p:sldId id="270" r:id="rId17"/>
    <p:sldId id="271" r:id="rId18"/>
    <p:sldId id="275" r:id="rId19"/>
    <p:sldId id="274" r:id="rId20"/>
    <p:sldId id="272" r:id="rId21"/>
    <p:sldId id="273" r:id="rId22"/>
    <p:sldId id="276" r:id="rId23"/>
    <p:sldId id="277" r:id="rId24"/>
    <p:sldId id="284" r:id="rId25"/>
    <p:sldId id="283" r:id="rId26"/>
    <p:sldId id="292" r:id="rId27"/>
    <p:sldId id="287" r:id="rId28"/>
    <p:sldId id="278" r:id="rId29"/>
    <p:sldId id="279" r:id="rId30"/>
    <p:sldId id="280" r:id="rId31"/>
    <p:sldId id="296" r:id="rId32"/>
    <p:sldId id="321" r:id="rId33"/>
    <p:sldId id="282" r:id="rId34"/>
    <p:sldId id="281" r:id="rId35"/>
    <p:sldId id="285" r:id="rId36"/>
    <p:sldId id="286" r:id="rId37"/>
    <p:sldId id="293" r:id="rId38"/>
    <p:sldId id="294" r:id="rId39"/>
    <p:sldId id="295" r:id="rId40"/>
    <p:sldId id="290" r:id="rId41"/>
  </p:sldIdLst>
  <p:sldSz cx="12192000" cy="6858000"/>
  <p:notesSz cx="6858000" cy="9144000"/>
  <p:custDataLst>
    <p:tags r:id="rId4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78129" autoAdjust="0"/>
  </p:normalViewPr>
  <p:slideViewPr>
    <p:cSldViewPr>
      <p:cViewPr>
        <p:scale>
          <a:sx n="75" d="100"/>
          <a:sy n="75" d="100"/>
        </p:scale>
        <p:origin x="1467" y="3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56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GumballMachine</a:t>
            </a:r>
            <a:r>
              <a:rPr lang="en-US" dirty="0"/>
              <a:t> </a:t>
            </a:r>
            <a:r>
              <a:rPr lang="ru-RU" dirty="0"/>
              <a:t>делегирует операции одному из объектов своего внутреннего состояния. В разные моменты времени текущим состоянием становятся разные объекты. Из-за этого поведение класса с течением времени изменяется.</a:t>
            </a:r>
          </a:p>
          <a:p>
            <a:r>
              <a:rPr lang="ru-RU" dirty="0"/>
              <a:t>С точки зрения клиента выглядит так, будто используемый объект изменил своё поведение.</a:t>
            </a:r>
          </a:p>
          <a:p>
            <a:r>
              <a:rPr lang="ru-RU" dirty="0"/>
              <a:t>Реализуется это за счёт композиции.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96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«Состояние» у нас есть разные поведения, инкапсулированных в объектах-состояниях. В разные моменты времени одному из них контекст делегирует выполнение операций. С течением времени контекст переключается с одного состояния на другое, тем самым изменяется поведение контекста. Это происходит невидимым для клиента образом.</a:t>
            </a:r>
          </a:p>
          <a:p>
            <a:r>
              <a:rPr lang="ru-RU" dirty="0"/>
              <a:t>В паттерне «Стратегия» обычно клиент задаёт стратегию, которая должна использоваться контекстом. Паттерн позволяет изменять стратегию во время работы программы. Часто есть подходящая данному контексту стратегия.</a:t>
            </a:r>
          </a:p>
          <a:p>
            <a:r>
              <a:rPr lang="ru-RU" dirty="0"/>
              <a:t>Стратегия – гибкая альтернатива наследованию.</a:t>
            </a:r>
          </a:p>
          <a:p>
            <a:r>
              <a:rPr lang="ru-RU" dirty="0"/>
              <a:t>Состояние –альтернатива использованию большому количеству условных конструкций внутри контекста.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переходы между состояниями более динамичные, их можно поместить внутрь классов-состояний.</a:t>
            </a:r>
          </a:p>
          <a:p>
            <a:r>
              <a:rPr lang="ru-RU" dirty="0"/>
              <a:t>Когда переходы между состояниями фиксированы, их можно поместить внутрь контекста.</a:t>
            </a:r>
          </a:p>
          <a:p>
            <a:r>
              <a:rPr lang="ru-RU" dirty="0"/>
              <a:t>Когда код перехода между состояниями находятся внутри классов состояний, между ними возникают зависимости. В нашей реализации эти зависимости уменьшены за счёт методов Контекста для перехода между состояниями.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8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562-389D-4A5F-87E4-B9F9E635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F4E6-E69D-45C1-AE39-8CA6C8BA1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2C5D-B101-4F39-B897-39B8DCC1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15CD-3D29-4953-B26A-986D8AF1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DA5C-E687-4E5C-94C6-9D98F9DA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DB02-6A9B-4BB8-9C28-C389372C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5F9F-A37F-47CC-861F-326267F3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FDA1-D1F7-4D58-85AF-771D9C3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ED24-6C14-45EC-B6C0-43B73691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73C1-C17B-446B-94E2-FB0D197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9A39A-AA0C-4308-9FB3-09D819B3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8D12D-F0B0-4026-9B30-BE4295B9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8FA3-8AC3-4681-9B63-20849C9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3892-03F8-4805-89DB-458AA1E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F915-CA0D-4537-9FD0-4FE8C202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8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BE92-9AD0-4E96-90A0-5BE0FB9F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A514-E89B-4D55-B7B6-B61460B8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FE66-A703-4FB2-A365-1153F14F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0919-B5C6-464D-A6B1-4C8E64DD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013-F2A6-4681-8CD4-0C601EDE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7B0C-E1BE-4753-AD5A-A9DA411B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2000-01A2-4FA1-8F3B-B3045171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8BBF-03E5-44B2-A374-91476B8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33DC-5104-4374-A86E-6AE6A33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B5DC-7633-43E5-856D-4376108F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1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FE5A-8D78-48A2-9A78-05E4B69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A6FF-7CF8-4439-9F04-F658BABB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72A4-9658-4957-B03F-7CB11355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1EE0A-5981-4F8F-816B-F9B04E80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E8E0-E174-4723-8C9E-29A5F6B1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D6EF-2AA1-4B71-9D0E-6BF4F702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431-0948-42A3-A427-8D4BDE19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5261-9C3D-4913-97BA-EC07E846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F440-7C6A-4C8E-BC87-11A87A7B4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FC2EC-3358-47C6-8322-E2695E86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6B67-C4AF-447F-A6EC-1E424199A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14A20-AB31-485B-91A6-1D89C01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23DEB-A126-4ACE-B2F7-8BE3667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4DAAB-1528-4030-9FCE-6268B0E1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6CD-C7FB-4ED6-87CA-1A4B70D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C90FD-D95D-4934-BCE5-DF674FDA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AD3CC-9991-49A5-A249-0521A145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08713-3D5C-4CAC-BC7A-8C16DB5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4BB6F-C8EC-43FF-A749-7D08279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1C42-141F-450D-8DD5-F345D74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AC41-99EC-4693-A9C9-EA9F403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9947-E653-4826-9D21-43EA26EF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868B-69AC-4A34-997C-A5A3D3C0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CDA0F-40A4-4D5B-B06E-5B87DF14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4F25-C09E-4802-A9D6-52C36039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7D53F-4681-44A1-A91E-383F4EF9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6A93-BC71-4F70-8C71-628AE96F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759-C87F-4222-90A5-217D6442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FA970-D1AA-4082-80BD-78763390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8A48-F10C-4AEC-B8BC-36BE0559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FD8F-F3F2-4F06-85E1-D3E01788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6CB9-0C2D-403B-A84D-DAAF36FD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40D4-1167-426F-97F9-36B8818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BEA70-F2FF-4450-8CF3-F194A7F5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761-CA79-4A32-85C9-A4687414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3998-9243-44C4-BFD1-585430D01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02FA-50EE-43C9-861A-3395D193C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849C-8AA8-4965-80AB-C8115711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«Состояние»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75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2132856"/>
            <a:ext cx="7128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8147720" y="1381311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8147720" y="2777320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7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4032" y="1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Нарушен принцип открытости/закрытости</a:t>
            </a:r>
          </a:p>
          <a:p>
            <a:r>
              <a:rPr lang="ru-RU" dirty="0"/>
              <a:t>Архитектура не совсем объектно-ориентированная</a:t>
            </a:r>
          </a:p>
          <a:p>
            <a:r>
              <a:rPr lang="ru-RU" dirty="0"/>
              <a:t>Переходы между состояниями затеряны среди ветвлений в коде</a:t>
            </a:r>
          </a:p>
          <a:p>
            <a:r>
              <a:rPr lang="ru-RU" dirty="0"/>
              <a:t>Изменяющиеся аспекты программы не инкапсулированы</a:t>
            </a:r>
          </a:p>
          <a:p>
            <a:r>
              <a:rPr lang="ru-RU" dirty="0"/>
              <a:t>Дальнейшие изменения вероятно приведут к ошибкам в уже работающем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B8E-D61F-414A-B546-F49E0C97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рефакторинга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E0F4-82E7-428B-9D84-581B17D8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должно быть легко сопровождать и изменять</a:t>
            </a:r>
          </a:p>
          <a:p>
            <a:r>
              <a:rPr lang="ru-RU" dirty="0"/>
              <a:t>Локализуем код так, чтобы изменение поведения в одном состоянии не нарушило работу в остальных состояниях</a:t>
            </a:r>
          </a:p>
          <a:p>
            <a:pPr lvl="1"/>
            <a:r>
              <a:rPr lang="ru-RU" dirty="0"/>
              <a:t>Каждое состояние заключим в отдельный класс</a:t>
            </a:r>
          </a:p>
          <a:p>
            <a:r>
              <a:rPr lang="ru-RU" dirty="0"/>
              <a:t>Класс </a:t>
            </a:r>
            <a:r>
              <a:rPr lang="en-US" dirty="0" err="1"/>
              <a:t>GumballMachine</a:t>
            </a:r>
            <a:r>
              <a:rPr lang="ru-RU" dirty="0"/>
              <a:t> будет делегировать выполнение операций объекту, отвечающему за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513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 err="1"/>
              <a:t>IState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 err="1"/>
              <a:t>IState</a:t>
            </a:r>
            <a:r>
              <a:rPr lang="en-US" dirty="0"/>
              <a:t>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74376-2B4A-40EA-B1E6-E5D4C6CA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4156114"/>
            <a:ext cx="2376264" cy="25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Выделить класс, играющий роль контекста</a:t>
            </a:r>
          </a:p>
          <a:p>
            <a:r>
              <a:rPr lang="ru-RU" dirty="0"/>
              <a:t>Создать общий интерфейс состояний</a:t>
            </a:r>
          </a:p>
          <a:p>
            <a:pPr lvl="1"/>
            <a:r>
              <a:rPr lang="ru-RU" dirty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/>
              <a:t>Для каждого состояния создать класс, реализующий состояние</a:t>
            </a:r>
          </a:p>
          <a:p>
            <a:r>
              <a:rPr lang="ru-RU" dirty="0"/>
              <a:t>Создать в контексте поле для хранения объектов-состояний</a:t>
            </a:r>
          </a:p>
          <a:p>
            <a:r>
              <a:rPr lang="ru-RU" dirty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96" y="120969"/>
            <a:ext cx="8886892" cy="6519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160" y="33265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9504" y="1852082"/>
            <a:ext cx="6974808" cy="784830"/>
            <a:chOff x="50276" y="1204010"/>
            <a:chExt cx="6974808" cy="784830"/>
          </a:xfrm>
        </p:grpSpPr>
        <p:sp>
          <p:nvSpPr>
            <p:cNvPr id="8" name="TextBox 7"/>
            <p:cNvSpPr txBox="1"/>
            <p:nvPr/>
          </p:nvSpPr>
          <p:spPr>
            <a:xfrm>
              <a:off x="50276" y="1204010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1552476" y="1719972"/>
              <a:ext cx="72008" cy="26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1819846" y="1563549"/>
              <a:ext cx="1460822" cy="42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25EC78-4C77-4C4C-9B85-0DC7698E5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1465621"/>
              <a:ext cx="3245172" cy="523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BD3D8F-E2C4-444B-9C09-3ECE93E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40" y="1329176"/>
              <a:ext cx="4896544" cy="6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400256" y="39980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«Контекст». Через него состояния автомата получают информацию о нём и выполняют переходы между состояниями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FC419-B0CF-4986-9BAF-61F8982A3C2C}"/>
              </a:ext>
            </a:extLst>
          </p:cNvPr>
          <p:cNvSpPr txBox="1"/>
          <p:nvPr/>
        </p:nvSpPr>
        <p:spPr>
          <a:xfrm>
            <a:off x="4237332" y="6173688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хранит объекты состояний</a:t>
            </a:r>
            <a:endParaRPr lang="en-US" sz="1400" dirty="0"/>
          </a:p>
          <a:p>
            <a:r>
              <a:rPr lang="ru-RU" sz="1400" dirty="0"/>
              <a:t>и ссылку на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03512" y="4020798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03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03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456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Интерфейс, который должны реализовать все состояния автомата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456040" y="3933056"/>
            <a:ext cx="4464496" cy="720080"/>
          </a:xfrm>
          <a:prstGeom prst="borderCallout1">
            <a:avLst>
              <a:gd name="adj1" fmla="val 22068"/>
              <a:gd name="adj2" fmla="val -3112"/>
              <a:gd name="adj3" fmla="val 49558"/>
              <a:gd name="adj4" fmla="val -184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135560" y="19620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85862" y="627381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19535" y="4676614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52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2919993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916832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032105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7664329" y="2870196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7791725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456300" y="4665066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98431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6025167" y="37230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19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35560" y="19620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92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19537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506190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528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083447" y="91032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1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92199" y="4786576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6528964" y="4775028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962977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962978" y="3952876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7066" y="3126907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77066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35560" y="19620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46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91944" y="31852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8175695" y="1157396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7320137" y="2238481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8324071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5506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6409987" y="4231812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919535" y="4665066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69716" y="3873912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35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62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91544" y="2132857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38560" y="277952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8328248" y="1196753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528048" y="2549590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096000" y="189366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7751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456300" y="4665066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4806448" y="6464300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27536" y="4401371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19536" y="2848545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03512" y="3625921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2033464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03512" y="1457400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19736" y="58318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990059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7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35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6384032" y="58317"/>
            <a:ext cx="5256584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</a:t>
            </a:r>
            <a:r>
              <a:rPr lang="ru-RU" sz="1400" dirty="0" err="1"/>
              <a:t>скрываеь</a:t>
            </a:r>
            <a:r>
              <a:rPr lang="ru-RU" sz="1400" dirty="0"/>
              <a:t>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но оставляет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7104112" y="2160287"/>
            <a:ext cx="4680520" cy="751047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123892" y="3032646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7076380" y="3694329"/>
            <a:ext cx="4680520" cy="484965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835352" y="4334138"/>
            <a:ext cx="7021288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</a:t>
            </a:r>
          </a:p>
          <a:p>
            <a:r>
              <a:rPr lang="ru-RU" sz="1400" dirty="0"/>
              <a:t>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измениться текущее состояние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7080820" y="5388859"/>
            <a:ext cx="4631804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строки состояния автомата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63552" y="4845452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31504" y="1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5831768" y="1088740"/>
            <a:ext cx="6096880" cy="90010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</a:t>
            </a:r>
            <a:endParaRPr lang="en-US" sz="1400" dirty="0"/>
          </a:p>
          <a:p>
            <a:r>
              <a:rPr lang="ru-RU" sz="1400" dirty="0"/>
              <a:t>Даже если методы объявлены приватными, они доступны классам состояний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7248128" y="6238242"/>
            <a:ext cx="3672408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шарик, если есть в наличии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Изменяет поведение объекта при изменении его внутреннего состояния</a:t>
            </a:r>
          </a:p>
          <a:p>
            <a:r>
              <a:rPr lang="ru-RU" dirty="0"/>
              <a:t>Для клиента выглядит так, словно объект меняет свой класс</a:t>
            </a:r>
          </a:p>
          <a:p>
            <a:pPr lvl="1"/>
            <a:r>
              <a:rPr lang="ru-RU" dirty="0"/>
              <a:t>В разных состояниях объект делегирует поведения разным объектам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1742619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Контекст – класс, который хранит несколько внутренних состояний и ссылку на текущий объект состояния, которому делегирует часть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08" y="179106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интерфейс всех конкретных состояний.</a:t>
            </a:r>
          </a:p>
          <a:p>
            <a:r>
              <a:rPr lang="ru-RU" sz="1600" dirty="0"/>
              <a:t>Через него Контекст взаимодействует с конкретными состояниями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664" y="578078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Конкретные состояния обрабатывают запросы от Контекста.</a:t>
            </a:r>
          </a:p>
          <a:p>
            <a:r>
              <a:rPr lang="ru-RU" sz="1600" dirty="0"/>
              <a:t>Каждое по-своему реализует интерфейс </a:t>
            </a:r>
            <a:r>
              <a:rPr lang="en-US" sz="1600" dirty="0"/>
              <a:t>State</a:t>
            </a:r>
            <a:r>
              <a:rPr lang="ru-RU" sz="1600" dirty="0"/>
              <a:t>.</a:t>
            </a:r>
          </a:p>
          <a:p>
            <a:r>
              <a:rPr lang="ru-RU" sz="1600" dirty="0"/>
              <a:t>Когда контекст меняет состояние, его поведение меняется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80" y="2729621"/>
            <a:ext cx="7510440" cy="2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053-E420-4F7A-A2C7-58C6675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Сходство с паттерном «Стратегия»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849D10-7138-4FE5-9E6A-22893630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844824"/>
            <a:ext cx="5400600" cy="49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/>
              <a:t>Состояний много, их код часто меняется</a:t>
            </a:r>
          </a:p>
          <a:p>
            <a:r>
              <a:rPr lang="ru-RU" dirty="0"/>
              <a:t>Код класса содержит множество больших, похожих друг на друга условных операторов</a:t>
            </a:r>
          </a:p>
          <a:p>
            <a:pPr lvl="1"/>
            <a:r>
              <a:rPr lang="ru-RU" dirty="0"/>
              <a:t>В зависимости от содержимого полей класса они выбирают поведение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В нашем случае выбор между </a:t>
            </a:r>
            <a:r>
              <a:rPr lang="en-US" dirty="0" err="1"/>
              <a:t>NoQuarter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SoldOut</a:t>
            </a:r>
            <a:r>
              <a:rPr lang="ru-RU" dirty="0"/>
              <a:t> зависит от количества оставшихся шариков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вызывает методы состояний</a:t>
            </a:r>
          </a:p>
          <a:p>
            <a:r>
              <a:rPr lang="ru-RU" dirty="0"/>
              <a:t>Попытки изменить текущее состояние контекста без его участия обычно нежелательны</a:t>
            </a:r>
          </a:p>
          <a:p>
            <a:pPr lvl="1"/>
            <a:r>
              <a:rPr lang="ru-RU" dirty="0"/>
              <a:t>Состояние клиента может стать несогласованным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9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объектов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D1EEB-0F88-4EDB-AE85-1948F65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3288377"/>
            <a:ext cx="5296877" cy="34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AC4-5B87-4D64-B4C6-91C11E91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контексту из </a:t>
            </a:r>
            <a:r>
              <a:rPr lang="en-US" dirty="0"/>
              <a:t>stateless-</a:t>
            </a:r>
            <a:r>
              <a:rPr lang="ru-RU" dirty="0"/>
              <a:t>состояний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56096C-53BC-4536-8C4C-EB94B025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72817"/>
            <a:ext cx="7776864" cy="49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85925D-0DB0-4803-803C-C98E804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интерфейс или абстрактный класс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6E1C8-8374-4397-8EAF-F42B1A8A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объектов состояний есть общая функциональность, её можно вынести в абстрактный базовый класс</a:t>
            </a:r>
          </a:p>
          <a:p>
            <a:r>
              <a:rPr lang="ru-RU" dirty="0"/>
              <a:t>Конкретные состояния будут реализовывать только то, что различается</a:t>
            </a:r>
          </a:p>
        </p:txBody>
      </p:sp>
    </p:spTree>
    <p:extLst>
      <p:ext uri="{BB962C8B-B14F-4D97-AF65-F5344CB8AC3E}">
        <p14:creationId xmlns:p14="http://schemas.microsoft.com/office/powerpoint/2010/main" val="13178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 между разными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/>
              <a:t>Патрулирование территории, преследование врага, ожидание, движение к указанной точке</a:t>
            </a:r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8850-2FD4-45B4-8E54-CB9898D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4AFD-6116-47D1-AC52-F56F7CE4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«Состояние» позволяет объекту изменять поведение, в зависимости от его внутреннего состояния</a:t>
            </a:r>
          </a:p>
          <a:p>
            <a:r>
              <a:rPr lang="ru-RU" dirty="0"/>
              <a:t>За каждое состояние отвечает отдельный класс</a:t>
            </a:r>
          </a:p>
          <a:p>
            <a:r>
              <a:rPr lang="ru-RU" dirty="0"/>
              <a:t>Контекст делегирует операцию своему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9564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A24-EB56-421E-B8A1-935A7E3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431C-DAF0-4493-B940-E17EA423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«Состояние» и «Стратегия» имеют одинаковую диаграмму классов, но служат разным целям</a:t>
            </a:r>
          </a:p>
          <a:p>
            <a:pPr lvl="1"/>
            <a:r>
              <a:rPr lang="ru-RU" dirty="0"/>
              <a:t>Паттерн «Стратегия» конфигурирует класс Контекста поведением или алгоритмом</a:t>
            </a:r>
          </a:p>
          <a:p>
            <a:pPr lvl="1"/>
            <a:r>
              <a:rPr lang="ru-RU" dirty="0"/>
              <a:t>Паттерн «Состояние» позволяет Контексту изменять поведение, когда состояние Контекста изменяется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16708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EAA-7295-4CE5-B945-4569F5B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641-1AF4-4FE2-8F49-6B598F74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Переходами между состояниями может управлять как Контекст, так и классы Состояний</a:t>
            </a:r>
          </a:p>
          <a:p>
            <a:r>
              <a:rPr lang="ru-RU" dirty="0"/>
              <a:t>Неизменяемые классы состояний могут совместно использоваться разными экземплярами Контекста</a:t>
            </a:r>
          </a:p>
          <a:p>
            <a:r>
              <a:rPr lang="ru-RU" dirty="0"/>
              <a:t>Паттерн «Состояние» обычно увеличивает количество классов в программе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64905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D119E-DFF0-4E27-9F89-1E807591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189B49-80D6-4E72-BBD6-A2A007239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847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847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47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595022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5994196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753740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6737096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5036986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981200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1200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4175686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96008" y="3525141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9498" y="1563067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896200" y="1509444"/>
            <a:ext cx="4032448" cy="1487508"/>
          </a:xfrm>
          <a:prstGeom prst="borderCallout1">
            <a:avLst>
              <a:gd name="adj1" fmla="val 20922"/>
              <a:gd name="adj2" fmla="val 2248"/>
              <a:gd name="adj3" fmla="val 24990"/>
              <a:gd name="adj4" fmla="val -10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4799857" y="2561138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7172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8040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5989845" y="6264135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81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4259234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1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81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844825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689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7345222" y="3135273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7993361" y="3933491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7248128" y="5778893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81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1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покупатель пытается дернуть за рычаг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8908" y="1772817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671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7651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852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888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79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3116503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77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11524" y="159502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392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568796" y="3142022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04316" y="5469149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6552</TotalTime>
  <Words>3766</Words>
  <Application>Microsoft Office PowerPoint</Application>
  <PresentationFormat>Widescreen</PresentationFormat>
  <Paragraphs>599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Impact</vt:lpstr>
      <vt:lpstr>Times New Roman</vt:lpstr>
      <vt:lpstr>Office Theme</vt:lpstr>
      <vt:lpstr>Паттерн проектирования «Состояние»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Идеи для рефакторинга</vt:lpstr>
      <vt:lpstr>Переход к паттерну «Состояние»</vt:lpstr>
      <vt:lpstr>Алгоритм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Сходство с паттерном «Стратегия»</vt:lpstr>
      <vt:lpstr>Применимость</vt:lpstr>
      <vt:lpstr>Кто выбирает следующее состояние?</vt:lpstr>
      <vt:lpstr>Взаимодействует ли клиент с состояниями?</vt:lpstr>
      <vt:lpstr>Совместное использование объектов состояний разными контекстами</vt:lpstr>
      <vt:lpstr>Доступ к контексту из stateless-состояний</vt:lpstr>
      <vt:lpstr>Состояние – интерфейс или абстрактный класс?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Итоги</vt:lpstr>
      <vt:lpstr>Итоги</vt:lpstr>
      <vt:lpstr>Итоги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607</cp:revision>
  <dcterms:created xsi:type="dcterms:W3CDTF">2016-02-02T19:36:42Z</dcterms:created>
  <dcterms:modified xsi:type="dcterms:W3CDTF">2024-11-15T15:59:06Z</dcterms:modified>
</cp:coreProperties>
</file>