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0"/>
  </p:sldMasterIdLst>
  <p:notesMasterIdLst>
    <p:notesMasterId r:id="rId70"/>
  </p:notesMasterIdLst>
  <p:sldIdLst>
    <p:sldId id="320" r:id="rId11"/>
    <p:sldId id="279" r:id="rId12"/>
    <p:sldId id="278" r:id="rId13"/>
    <p:sldId id="280" r:id="rId14"/>
    <p:sldId id="281" r:id="rId15"/>
    <p:sldId id="282" r:id="rId16"/>
    <p:sldId id="283" r:id="rId17"/>
    <p:sldId id="284" r:id="rId18"/>
    <p:sldId id="288" r:id="rId19"/>
    <p:sldId id="316" r:id="rId20"/>
    <p:sldId id="285" r:id="rId21"/>
    <p:sldId id="286" r:id="rId22"/>
    <p:sldId id="287" r:id="rId23"/>
    <p:sldId id="291" r:id="rId24"/>
    <p:sldId id="289" r:id="rId25"/>
    <p:sldId id="292" r:id="rId26"/>
    <p:sldId id="290" r:id="rId27"/>
    <p:sldId id="294" r:id="rId28"/>
    <p:sldId id="293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62" r:id="rId37"/>
    <p:sldId id="303" r:id="rId38"/>
    <p:sldId id="304" r:id="rId39"/>
    <p:sldId id="305" r:id="rId40"/>
    <p:sldId id="275" r:id="rId41"/>
    <p:sldId id="276" r:id="rId42"/>
    <p:sldId id="277" r:id="rId43"/>
    <p:sldId id="267" r:id="rId44"/>
    <p:sldId id="314" r:id="rId45"/>
    <p:sldId id="317" r:id="rId46"/>
    <p:sldId id="306" r:id="rId47"/>
    <p:sldId id="307" r:id="rId48"/>
    <p:sldId id="308" r:id="rId49"/>
    <p:sldId id="309" r:id="rId50"/>
    <p:sldId id="310" r:id="rId51"/>
    <p:sldId id="311" r:id="rId52"/>
    <p:sldId id="313" r:id="rId53"/>
    <p:sldId id="312" r:id="rId54"/>
    <p:sldId id="263" r:id="rId55"/>
    <p:sldId id="315" r:id="rId56"/>
    <p:sldId id="257" r:id="rId57"/>
    <p:sldId id="258" r:id="rId58"/>
    <p:sldId id="259" r:id="rId59"/>
    <p:sldId id="260" r:id="rId60"/>
    <p:sldId id="261" r:id="rId61"/>
    <p:sldId id="272" r:id="rId62"/>
    <p:sldId id="271" r:id="rId63"/>
    <p:sldId id="273" r:id="rId64"/>
    <p:sldId id="274" r:id="rId65"/>
    <p:sldId id="268" r:id="rId66"/>
    <p:sldId id="269" r:id="rId67"/>
    <p:sldId id="270" r:id="rId68"/>
    <p:sldId id="266" r:id="rId69"/>
  </p:sldIdLst>
  <p:sldSz cx="12192000" cy="6858000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1163" autoAdjust="0"/>
  </p:normalViewPr>
  <p:slideViewPr>
    <p:cSldViewPr>
      <p:cViewPr varScale="1">
        <p:scale>
          <a:sx n="97" d="100"/>
          <a:sy n="97" d="100"/>
        </p:scale>
        <p:origin x="100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heme" Target="theme/theme1.xml"/><Relationship Id="rId5" Type="http://schemas.openxmlformats.org/officeDocument/2006/relationships/customXml" Target="../customXml/item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customXml" Target="../customXml/item8.xml"/><Relationship Id="rId51" Type="http://schemas.openxmlformats.org/officeDocument/2006/relationships/slide" Target="slides/slide41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customXml" Target="../customXml/item7.xml"/><Relationship Id="rId7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3349-999A-34D4-171A-E5116A082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87C8D-4153-0FEE-B9D6-DF984A519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1F5E-0DBD-DDEC-6172-A3C0881B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B395-10EA-6930-CC60-18191551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F84D-DC10-409E-0037-57E5FBF6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165-3577-246A-5EA3-86FB9B4A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F3B81-76C5-C296-357F-DBEA7000C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FABD-810C-D93A-B1FB-F4A9CE09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AF5F-DD75-6785-D606-E2AD071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E31D-B0F9-BEFC-07C2-A2C1111B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7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EC4FA-DF15-2704-69FB-EB6DAEC9F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4381-4D47-05C1-1E76-FB40E0450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381B-2289-BDB1-6A74-F84A8E01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A887-E52B-85E8-C574-43742626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3157-C8D5-9515-ABE8-B9888AF7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6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D6AE-77CC-A526-B208-6BD99470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19E3-C207-3C60-DEE7-4658AC2A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7AC8-DDA5-C797-5FD8-EF46E51F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2449-AF25-7F9A-03A9-57AAFF4F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B6E7-FF68-F3E5-F89C-2916D190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EB96-97E2-B176-C586-B7BE7B6B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E8EC-E57F-01C6-EFBF-EB0F7C079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87CA-CDED-1ED7-007E-E18A246A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380E-517A-5D2F-8F84-EDCF483B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1DC1-4E91-B653-052D-12D455B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555-83E5-AB1A-5CAE-F9808A6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E868-3F2E-505F-AA09-6A8F1113D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D28EC-76EC-DE0B-C93E-2F1320F8C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E983B-5B3E-688E-B7A2-3CE3A6B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39AF6-1A5A-9C5D-2E64-3EAB6FAF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7258-A32F-63B1-54B1-F0010421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17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6BFE-25CA-C221-4913-ABF87841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F13F-65D4-D3DB-7303-3BDE5DAB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79E4-6F2D-5BCB-D872-61044B97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FE560-735B-7CDC-B108-67C7F6A09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64EE-861B-C2E1-052E-37518EB65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ADC72-9E09-8E4D-6C07-088E5221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BAFB0-58AF-8469-FC91-9054A023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4F5FA-58F6-FBA8-E721-31DB4022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ED2A-F79C-1246-962D-045CAC70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720E-67B3-F630-51EA-CBD9C86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AF545-00EF-F048-7359-94870CA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5F1F2-BDB6-1055-36FB-851D018E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7876-F0CF-0BE6-3B26-88D3164F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46534-579A-3A19-1E5A-55007A8A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7BE07-5529-AE46-04CC-9CC42927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0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2235-2A80-0FC4-D194-3110DB6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773A-B035-B0DB-7466-981A8C75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FD14-5926-3874-F7EA-27EB09C8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F9BB-D5F6-21C4-F2D7-481F81C0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B2E2-1E8D-A0DE-0928-6A222FD1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C17E5-6A62-6B99-31B6-4ECF8C7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18B2-DF68-B29B-ED94-B53987E7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A981-5AA6-9491-11B8-76A6839D6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F468D-7322-CBEF-22A9-FDB4CF8A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CFD85-12E1-CC75-683B-84856B57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7643-5BA6-0559-8804-6AA2D172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1FC2-D4F3-E9E8-04B5-519D3216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B2B7E-99F6-F176-FF1B-4725AA9B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3F0E-D63C-D014-CBBD-A77B1630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F849-4B81-F5C4-7221-BA036D03B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2FA3-A34B-C63E-1E79-63E4F1BB6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882F-B6C7-4532-2499-5D4E339AB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fanoborini.gitbooks.io/modelviewcontroller/01_from_smartui_to_traditional_mvc/01_smart_u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forthescience.org/books/modelviewcontroller/02_mvc_variations/17_passive_view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orthescience.org/books/modelviewcontroller/02_mvc_variations/21_dolphin_mvp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ff798384.aspx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aacked.com/archive/2008/06/16/everything-you-wanted-to-know-about-mvc-and-mvp-but.aspx/" TargetMode="External"/><Relationship Id="rId2" Type="http://schemas.openxmlformats.org/officeDocument/2006/relationships/hyperlink" Target="https://stefanoborini.gitbooks.io/modelviewcontroll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tinfowler.com/eaaDev/ModelViewPresenter.html" TargetMode="External"/><Relationship Id="rId5" Type="http://schemas.openxmlformats.org/officeDocument/2006/relationships/hyperlink" Target="http://martinfowler.com/eaaDev/PassiveScreen.html" TargetMode="External"/><Relationship Id="rId4" Type="http://schemas.openxmlformats.org/officeDocument/2006/relationships/hyperlink" Target="http://martinfowler.com/eaaDev/SupervisingPresenter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Архитектура </a:t>
            </a:r>
            <a:r>
              <a:rPr lang="en-US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GUI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приложений</a:t>
            </a:r>
            <a:endParaRPr lang="ru-RU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703C38-89CD-4884-AD14-B73F67A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988840"/>
            <a:ext cx="7939202" cy="47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A1EB36D-2B80-4D84-8945-C7261F3F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паттерна</a:t>
            </a:r>
          </a:p>
        </p:txBody>
      </p:sp>
    </p:spTree>
    <p:extLst>
      <p:ext uri="{BB962C8B-B14F-4D97-AF65-F5344CB8AC3E}">
        <p14:creationId xmlns:p14="http://schemas.microsoft.com/office/powerpoint/2010/main" val="185184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75520" y="-18008"/>
            <a:ext cx="6966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CounterDocument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object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0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set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listeners.add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listener.notify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unregister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listeners.remove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listener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if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!=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for</a:t>
            </a:r>
            <a:r>
              <a:rPr lang="ru-RU" sz="1600" dirty="0">
                <a:latin typeface="Consolas" panose="020B0609020204030204" pitchFamily="49" charset="0"/>
              </a:rPr>
              <a:t> l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listeners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   </a:t>
            </a:r>
            <a:r>
              <a:rPr lang="ru-RU" sz="1600" dirty="0" err="1">
                <a:latin typeface="Consolas" panose="020B0609020204030204" pitchFamily="49" charset="0"/>
              </a:rPr>
              <a:t>l.notify</a:t>
            </a:r>
            <a:r>
              <a:rPr lang="ru-RU" sz="1600" dirty="0">
                <a:latin typeface="Consolas" panose="020B0609020204030204" pitchFamily="49" charset="0"/>
              </a:rPr>
              <a:t>() 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incrementValue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value</a:t>
            </a:r>
            <a:r>
              <a:rPr lang="ru-RU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notifyListeners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1004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1631504" y="1411421"/>
            <a:ext cx="871296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QtGui.QPushButton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self.setText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unicode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CounterView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</a:t>
            </a:r>
            <a:r>
              <a:rPr lang="ru-RU" sz="1600" dirty="0" err="1">
                <a:latin typeface="Consolas" panose="020B0609020204030204" pitchFamily="49" charset="0"/>
              </a:rPr>
              <a:t>mouseReleaseEvent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event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document.incrementValue</a:t>
            </a:r>
            <a:r>
              <a:rPr lang="ru-RU" sz="16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 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class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QtGui.QProgressBar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super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ProgressBarView</a:t>
            </a:r>
            <a:r>
              <a:rPr lang="ru-RU" sz="1600" dirty="0">
                <a:latin typeface="Consolas" panose="020B0609020204030204" pitchFamily="49" charset="0"/>
              </a:rPr>
              <a:t>,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).__</a:t>
            </a:r>
            <a:r>
              <a:rPr lang="ru-RU" sz="1600" dirty="0" err="1">
                <a:latin typeface="Consolas" panose="020B0609020204030204" pitchFamily="49" charset="0"/>
              </a:rPr>
              <a:t>init</a:t>
            </a:r>
            <a:r>
              <a:rPr lang="ru-RU" sz="1600" dirty="0">
                <a:latin typeface="Consolas" panose="020B0609020204030204" pitchFamily="49" charset="0"/>
              </a:rPr>
              <a:t>__()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r>
              <a:rPr lang="ru-RU" sz="1600" dirty="0">
                <a:latin typeface="Consolas" panose="020B0609020204030204" pitchFamily="49" charset="0"/>
              </a:rPr>
              <a:t> = </a:t>
            </a:r>
            <a:r>
              <a:rPr lang="ru-RU" sz="1600" dirty="0" err="1">
                <a:latin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document.register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self.setRange</a:t>
            </a:r>
            <a:r>
              <a:rPr lang="ru-RU" sz="1600" dirty="0">
                <a:latin typeface="Consolas" panose="020B0609020204030204" pitchFamily="49" charset="0"/>
              </a:rPr>
              <a:t>(0,100)</a:t>
            </a: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   </a:t>
            </a:r>
            <a:r>
              <a:rPr lang="ru-RU" sz="1600" dirty="0" err="1">
                <a:latin typeface="Consolas" panose="020B0609020204030204" pitchFamily="49" charset="0"/>
              </a:rPr>
              <a:t>def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notify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):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  </a:t>
            </a:r>
            <a:r>
              <a:rPr lang="ru-RU" sz="1600" dirty="0" err="1">
                <a:latin typeface="Consolas" panose="020B0609020204030204" pitchFamily="49" charset="0"/>
              </a:rPr>
              <a:t>self.setValue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self</a:t>
            </a:r>
            <a:r>
              <a:rPr lang="ru-RU" sz="1600" dirty="0">
                <a:latin typeface="Consolas" panose="020B0609020204030204" pitchFamily="49" charset="0"/>
              </a:rPr>
              <a:t>._</a:t>
            </a:r>
            <a:r>
              <a:rPr lang="ru-RU" sz="1600" dirty="0" err="1">
                <a:latin typeface="Consolas" panose="020B0609020204030204" pitchFamily="49" charset="0"/>
              </a:rPr>
              <a:t>document.value</a:t>
            </a:r>
            <a:r>
              <a:rPr lang="ru-RU" sz="16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0045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2060848"/>
            <a:ext cx="7931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CounterDocument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counter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CounterView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ProgressBarView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document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counter.show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progress.show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136026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 языках со статической типизацией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оповещения об изменении модели обычно используется одна из вариаций паттерна «Наблюдатель»</a:t>
            </a:r>
          </a:p>
          <a:p>
            <a:pPr lvl="1"/>
            <a:r>
              <a:rPr lang="ru-RU" dirty="0"/>
              <a:t>Вводится интерфейс </a:t>
            </a:r>
            <a:r>
              <a:rPr lang="en-US" dirty="0" err="1"/>
              <a:t>IDocumentListener</a:t>
            </a:r>
            <a:r>
              <a:rPr lang="ru-RU" dirty="0"/>
              <a:t>, который должны реализовать классы представлений</a:t>
            </a:r>
            <a:endParaRPr lang="en-US" dirty="0"/>
          </a:p>
          <a:p>
            <a:pPr lvl="1"/>
            <a:r>
              <a:rPr lang="ru-RU" dirty="0"/>
              <a:t>Используется механизм сигналов/слотов</a:t>
            </a:r>
          </a:p>
        </p:txBody>
      </p:sp>
    </p:spTree>
    <p:extLst>
      <p:ext uri="{BB962C8B-B14F-4D97-AF65-F5344CB8AC3E}">
        <p14:creationId xmlns:p14="http://schemas.microsoft.com/office/powerpoint/2010/main" val="26592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Традиционный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8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Дальнейшее разделение представления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MVC </a:t>
            </a:r>
            <a:r>
              <a:rPr lang="ru-RU" b="1" dirty="0"/>
              <a:t>модель</a:t>
            </a:r>
            <a:r>
              <a:rPr lang="ru-RU" dirty="0"/>
              <a:t> является аналогом документа из </a:t>
            </a:r>
            <a:r>
              <a:rPr lang="en-US" dirty="0"/>
              <a:t>Document-View</a:t>
            </a:r>
            <a:endParaRPr lang="ru-RU" dirty="0"/>
          </a:p>
          <a:p>
            <a:pPr lvl="1"/>
            <a:r>
              <a:rPr lang="ru-RU" dirty="0"/>
              <a:t>Отвечает за хранение состояния и доставку оповещений о его изменении</a:t>
            </a:r>
            <a:endParaRPr lang="en-US" dirty="0"/>
          </a:p>
          <a:p>
            <a:r>
              <a:rPr lang="en-US" dirty="0"/>
              <a:t>View </a:t>
            </a:r>
            <a:r>
              <a:rPr lang="ru-RU" dirty="0"/>
              <a:t>из </a:t>
            </a:r>
            <a:r>
              <a:rPr lang="en-US" dirty="0"/>
              <a:t>Document</a:t>
            </a:r>
            <a:r>
              <a:rPr lang="ru-RU" dirty="0"/>
              <a:t>-</a:t>
            </a:r>
            <a:r>
              <a:rPr lang="en-US" dirty="0"/>
              <a:t>View </a:t>
            </a:r>
            <a:r>
              <a:rPr lang="ru-RU" dirty="0"/>
              <a:t>разделяется на </a:t>
            </a:r>
            <a:r>
              <a:rPr lang="en-US" dirty="0"/>
              <a:t>View </a:t>
            </a:r>
            <a:r>
              <a:rPr lang="ru-RU" dirty="0"/>
              <a:t>и </a:t>
            </a:r>
            <a:r>
              <a:rPr lang="en-US" dirty="0"/>
              <a:t>Controller</a:t>
            </a:r>
            <a:endParaRPr lang="ru-RU" dirty="0"/>
          </a:p>
          <a:p>
            <a:pPr lvl="1"/>
            <a:r>
              <a:rPr lang="en-US" dirty="0"/>
              <a:t>View</a:t>
            </a:r>
            <a:r>
              <a:rPr lang="ru-RU" dirty="0"/>
              <a:t> отвечает за визуальное представление</a:t>
            </a:r>
          </a:p>
          <a:p>
            <a:pPr lvl="2"/>
            <a:r>
              <a:rPr lang="ru-RU" dirty="0"/>
              <a:t>Создаёт контроллер</a:t>
            </a:r>
          </a:p>
          <a:p>
            <a:pPr lvl="1"/>
            <a:r>
              <a:rPr lang="en-US" dirty="0"/>
              <a:t>Controller </a:t>
            </a:r>
            <a:r>
              <a:rPr lang="ru-RU" dirty="0"/>
              <a:t>выполняет модификацию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251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1" y="1628800"/>
            <a:ext cx="5535179" cy="5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8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919536" y="2060849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QtGui.QPushButton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).__</a:t>
            </a:r>
            <a:r>
              <a:rPr lang="ru-RU" dirty="0" err="1">
                <a:latin typeface="Consolas" panose="020B0609020204030204" pitchFamily="49" charset="0"/>
              </a:rPr>
              <a:t>init</a:t>
            </a:r>
            <a:r>
              <a:rPr lang="ru-RU" dirty="0">
                <a:latin typeface="Consolas" panose="020B0609020204030204" pitchFamily="49" charset="0"/>
              </a:rPr>
              <a:t>__()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Controller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model.register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super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).</a:t>
            </a:r>
            <a:r>
              <a:rPr lang="ru-RU" dirty="0" err="1">
                <a:latin typeface="Consolas" panose="020B0609020204030204" pitchFamily="49" charset="0"/>
              </a:rPr>
              <a:t>mouseReleaseEvent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event</a:t>
            </a:r>
            <a:r>
              <a:rPr lang="ru-RU" dirty="0">
                <a:latin typeface="Consolas" panose="020B0609020204030204" pitchFamily="49" charset="0"/>
              </a:rPr>
              <a:t>)  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controller.addOne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notify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):</a:t>
            </a:r>
          </a:p>
          <a:p>
            <a:r>
              <a:rPr lang="ru-RU" dirty="0">
                <a:latin typeface="Consolas" panose="020B0609020204030204" pitchFamily="49" charset="0"/>
              </a:rPr>
              <a:t>        </a:t>
            </a:r>
            <a:r>
              <a:rPr lang="ru-RU" dirty="0" err="1">
                <a:latin typeface="Consolas" panose="020B0609020204030204" pitchFamily="49" charset="0"/>
              </a:rPr>
              <a:t>self.setText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unicode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self</a:t>
            </a:r>
            <a:r>
              <a:rPr lang="ru-RU" dirty="0">
                <a:latin typeface="Consolas" panose="020B0609020204030204" pitchFamily="49" charset="0"/>
              </a:rPr>
              <a:t>._</a:t>
            </a:r>
            <a:r>
              <a:rPr lang="ru-RU" dirty="0" err="1">
                <a:latin typeface="Consolas" panose="020B0609020204030204" pitchFamily="49" charset="0"/>
              </a:rPr>
              <a:t>model.value</a:t>
            </a:r>
            <a:r>
              <a:rPr lang="ru-RU" dirty="0"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1845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63552" y="1953127"/>
            <a:ext cx="6769802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Controller(object):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__(self, model, view):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self._model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model</a:t>
            </a:r>
            <a:endParaRPr lang="ru-RU" altLang="ru-RU" dirty="0">
              <a:latin typeface="Consolas" panose="020B06090202040302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self._view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view</a:t>
            </a:r>
          </a:p>
          <a:p>
            <a:endParaRPr lang="en-US" altLang="ru-RU" dirty="0"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addOne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model.setValue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(self._</a:t>
            </a:r>
            <a:r>
              <a:rPr lang="en-US" altLang="ru-RU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model.value</a:t>
            </a:r>
            <a:r>
              <a:rPr lang="en-US" altLang="ru-RU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()+1)</a:t>
            </a:r>
            <a:r>
              <a:rPr lang="ru-RU" altLang="ru-RU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190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UI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7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28801"/>
            <a:ext cx="6192688" cy="50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5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2423592" y="2413339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app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QtGui.QApplication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sys.argv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 = </a:t>
            </a:r>
            <a:r>
              <a:rPr lang="ru-RU" dirty="0" err="1">
                <a:latin typeface="Consolas" panose="020B0609020204030204" pitchFamily="49" charset="0"/>
              </a:rPr>
              <a:t>View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model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view.show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app.exec</a:t>
            </a:r>
            <a:r>
              <a:rPr lang="ru-RU" dirty="0">
                <a:latin typeface="Consolas" panose="020B0609020204030204" pitchFamily="49" charset="0"/>
              </a:rPr>
              <a:t>_()</a:t>
            </a:r>
          </a:p>
        </p:txBody>
      </p:sp>
    </p:spTree>
    <p:extLst>
      <p:ext uri="{BB962C8B-B14F-4D97-AF65-F5344CB8AC3E}">
        <p14:creationId xmlns:p14="http://schemas.microsoft.com/office/powerpoint/2010/main" val="375763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приложения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905" y="1700808"/>
            <a:ext cx="5760685" cy="51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Модель</a:t>
            </a:r>
            <a:r>
              <a:rPr lang="ru-RU" dirty="0"/>
              <a:t> отвечает за хранение состояния приложения и логику предметной области</a:t>
            </a:r>
          </a:p>
          <a:p>
            <a:r>
              <a:rPr lang="ru-RU" b="1" dirty="0"/>
              <a:t>Представление</a:t>
            </a:r>
            <a:r>
              <a:rPr lang="ru-RU" dirty="0"/>
              <a:t> отображает модель пользователю</a:t>
            </a:r>
          </a:p>
          <a:p>
            <a:r>
              <a:rPr lang="ru-RU" b="1" dirty="0"/>
              <a:t>Контроллер</a:t>
            </a:r>
            <a:r>
              <a:rPr lang="ru-RU" dirty="0"/>
              <a:t> связывает действия пользователя над </a:t>
            </a:r>
            <a:r>
              <a:rPr lang="en-US" dirty="0"/>
              <a:t>UI</a:t>
            </a:r>
            <a:r>
              <a:rPr lang="ru-RU" dirty="0"/>
              <a:t> с операциями над моделью (логика приложения)</a:t>
            </a:r>
          </a:p>
        </p:txBody>
      </p:sp>
    </p:spTree>
    <p:extLst>
      <p:ext uri="{BB962C8B-B14F-4D97-AF65-F5344CB8AC3E}">
        <p14:creationId xmlns:p14="http://schemas.microsoft.com/office/powerpoint/2010/main" val="300502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Разделение ответственности даёт возможность гибкого изменения реализации</a:t>
            </a:r>
          </a:p>
          <a:p>
            <a:r>
              <a:rPr lang="ru-RU" dirty="0"/>
              <a:t>Ограничение свободы взаимодействия между</a:t>
            </a:r>
            <a:r>
              <a:rPr lang="en-US" dirty="0"/>
              <a:t> Model,</a:t>
            </a:r>
            <a:r>
              <a:rPr lang="ru-RU" dirty="0"/>
              <a:t> </a:t>
            </a:r>
            <a:r>
              <a:rPr lang="en-US" dirty="0"/>
              <a:t>View, Controller</a:t>
            </a:r>
            <a:r>
              <a:rPr lang="ru-RU" dirty="0"/>
              <a:t> уменьшает сложности и побочные эффекты</a:t>
            </a:r>
          </a:p>
          <a:p>
            <a:r>
              <a:rPr lang="ru-RU" dirty="0"/>
              <a:t>Одни и те же данные могут отображаться и редактироваться разными способами</a:t>
            </a:r>
          </a:p>
          <a:p>
            <a:r>
              <a:rPr lang="ru-RU" dirty="0"/>
              <a:t>Облегчается независимое тестирование компонентов за счёт замены зависимостей </a:t>
            </a:r>
            <a:r>
              <a:rPr lang="en-US" dirty="0"/>
              <a:t>mock-</a:t>
            </a:r>
            <a:r>
              <a:rPr lang="ru-RU" dirty="0" err="1"/>
              <a:t>ами</a:t>
            </a:r>
            <a:endParaRPr lang="ru-RU" dirty="0"/>
          </a:p>
          <a:p>
            <a:r>
              <a:rPr lang="ru-RU" dirty="0"/>
              <a:t>Поддержка со стороны </a:t>
            </a:r>
            <a:r>
              <a:rPr lang="en-US" dirty="0"/>
              <a:t>UI Framework-</a:t>
            </a:r>
            <a:r>
              <a:rPr lang="ru-RU" dirty="0" err="1"/>
              <a:t>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5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Сложные приложения могут быть составлены из нескольких </a:t>
            </a:r>
            <a:r>
              <a:rPr lang="en-US" dirty="0"/>
              <a:t>MVC-</a:t>
            </a:r>
            <a:r>
              <a:rPr lang="ru-RU" dirty="0"/>
              <a:t>триад, слабо связанных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1828474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458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Сервисы, предоставляемые моделью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текущего состояния</a:t>
            </a:r>
          </a:p>
          <a:p>
            <a:r>
              <a:rPr lang="ru-RU" dirty="0"/>
              <a:t>Изменение текущего состояния</a:t>
            </a:r>
          </a:p>
          <a:p>
            <a:pPr lvl="1"/>
            <a:r>
              <a:rPr lang="ru-RU" dirty="0"/>
              <a:t>Интерфейсы модели предоставляют методы для модификации состояния</a:t>
            </a:r>
          </a:p>
          <a:p>
            <a:pPr lvl="1"/>
            <a:r>
              <a:rPr lang="ru-RU" dirty="0"/>
              <a:t>Модель выполняет необходимые проверки и действия для обеспечения целостности своего состояния</a:t>
            </a:r>
          </a:p>
          <a:p>
            <a:r>
              <a:rPr lang="ru-RU" dirty="0"/>
              <a:t>Уведомление об изменении</a:t>
            </a:r>
          </a:p>
          <a:p>
            <a:pPr lvl="1"/>
            <a:r>
              <a:rPr lang="ru-RU" dirty="0"/>
              <a:t>При изменении состояния, заинтересованные объекты получают уведомление и синхронизируют своё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8512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модели обеспечивают функционирование </a:t>
            </a:r>
            <a:r>
              <a:rPr lang="ru-RU" b="1" dirty="0"/>
              <a:t>ядра</a:t>
            </a:r>
            <a:r>
              <a:rPr lang="ru-RU" dirty="0"/>
              <a:t> приложения</a:t>
            </a:r>
          </a:p>
          <a:p>
            <a:pPr lvl="1"/>
            <a:r>
              <a:rPr lang="ru-RU" dirty="0"/>
              <a:t>Они могут зависеть только от других объектов модели, либо компонентов, не связанных с представлением</a:t>
            </a:r>
            <a:endParaRPr lang="en-US" dirty="0"/>
          </a:p>
          <a:p>
            <a:r>
              <a:rPr lang="ru-RU" dirty="0"/>
              <a:t>Объекты модели должны быть полностью независимы от </a:t>
            </a:r>
            <a:r>
              <a:rPr lang="en-US" dirty="0"/>
              <a:t>UI</a:t>
            </a:r>
          </a:p>
          <a:p>
            <a:pPr lvl="1"/>
            <a:r>
              <a:rPr lang="ru-RU" dirty="0"/>
              <a:t>Допускается слабая связь через интерфейсы уведомлений</a:t>
            </a:r>
          </a:p>
        </p:txBody>
      </p:sp>
    </p:spTree>
    <p:extLst>
      <p:ext uri="{BB962C8B-B14F-4D97-AF65-F5344CB8AC3E}">
        <p14:creationId xmlns:p14="http://schemas.microsoft.com/office/powerpoint/2010/main" val="37011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Модификация состояния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предоставляет методы для изменения своего состояния</a:t>
            </a:r>
          </a:p>
          <a:p>
            <a:r>
              <a:rPr lang="ru-RU" dirty="0"/>
              <a:t>Обычно состояние модели модифицируют Контроллеры</a:t>
            </a:r>
          </a:p>
          <a:p>
            <a:pPr lvl="1"/>
            <a:r>
              <a:rPr lang="ru-RU" dirty="0"/>
              <a:t>Допустимо изменение со стороны иных подсистем: слой работы сетью, другие сущности модели</a:t>
            </a:r>
          </a:p>
          <a:p>
            <a:r>
              <a:rPr lang="ru-RU" dirty="0"/>
              <a:t>Представлению не разрешено модифицировать модель</a:t>
            </a:r>
          </a:p>
        </p:txBody>
      </p:sp>
    </p:spTree>
    <p:extLst>
      <p:ext uri="{BB962C8B-B14F-4D97-AF65-F5344CB8AC3E}">
        <p14:creationId xmlns:p14="http://schemas.microsoft.com/office/powerpoint/2010/main" val="12237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SmartUI</a:t>
            </a:r>
            <a:r>
              <a:rPr lang="en-US" dirty="0"/>
              <a:t> (</a:t>
            </a:r>
            <a:r>
              <a:rPr lang="ru-RU" dirty="0"/>
              <a:t>автономный </a:t>
            </a:r>
            <a:r>
              <a:rPr lang="en-US" dirty="0"/>
              <a:t>View)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Единственный класс несёт ответственность за всё, что ожидается от </a:t>
            </a:r>
            <a:r>
              <a:rPr lang="en-US" dirty="0"/>
              <a:t>GUI-</a:t>
            </a:r>
            <a:r>
              <a:rPr lang="ru-RU" dirty="0"/>
              <a:t>приложения</a:t>
            </a:r>
          </a:p>
          <a:p>
            <a:pPr lvl="1"/>
            <a:r>
              <a:rPr lang="ru-RU" dirty="0"/>
              <a:t>Получает события о действиях пользователя</a:t>
            </a:r>
          </a:p>
          <a:p>
            <a:pPr lvl="1"/>
            <a:r>
              <a:rPr lang="ru-RU" dirty="0"/>
              <a:t>Изменяет состояние приложения в зависимости от действий пользователя</a:t>
            </a:r>
          </a:p>
          <a:p>
            <a:pPr lvl="1"/>
            <a:r>
              <a:rPr lang="ru-RU" dirty="0"/>
              <a:t>Хранит состояние приложения</a:t>
            </a:r>
          </a:p>
          <a:p>
            <a:pPr lvl="1"/>
            <a:r>
              <a:rPr lang="ru-RU" dirty="0"/>
              <a:t>Отвечает за визуальное представление состояния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80803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Обеспечение целостности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должна обеспечивать целостность данных</a:t>
            </a:r>
          </a:p>
          <a:p>
            <a:r>
              <a:rPr lang="ru-RU" dirty="0"/>
              <a:t>Целостность не всегда должна подразумевать </a:t>
            </a:r>
            <a:r>
              <a:rPr lang="ru-RU" dirty="0" err="1"/>
              <a:t>валидность</a:t>
            </a:r>
            <a:r>
              <a:rPr lang="ru-RU" dirty="0"/>
              <a:t> данных</a:t>
            </a:r>
            <a:endParaRPr lang="en-US" dirty="0"/>
          </a:p>
          <a:p>
            <a:pPr lvl="1"/>
            <a:r>
              <a:rPr lang="ru-RU" dirty="0"/>
              <a:t>Модель может содержат код для определения </a:t>
            </a:r>
            <a:r>
              <a:rPr lang="ru-RU" dirty="0" err="1"/>
              <a:t>валидности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Модель может проходить через серию </a:t>
            </a:r>
            <a:r>
              <a:rPr lang="ru-RU" dirty="0" err="1"/>
              <a:t>невалидных</a:t>
            </a:r>
            <a:r>
              <a:rPr lang="ru-RU" dirty="0"/>
              <a:t> состояний к валидному в процессе работы с </a:t>
            </a:r>
            <a:r>
              <a:rPr lang="en-US" dirty="0"/>
              <a:t>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97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Вариации стратегии уведомления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Пассивная модель</a:t>
            </a:r>
          </a:p>
          <a:p>
            <a:pPr lvl="1"/>
            <a:r>
              <a:rPr lang="ru-RU" dirty="0"/>
              <a:t>Не имеет механизмов уведомления о своём изменении</a:t>
            </a:r>
          </a:p>
          <a:p>
            <a:pPr lvl="2"/>
            <a:r>
              <a:rPr lang="ru-RU" dirty="0"/>
              <a:t>Эту задачу выполняет Контроллер</a:t>
            </a:r>
          </a:p>
          <a:p>
            <a:pPr lvl="1"/>
            <a:r>
              <a:rPr lang="ru-RU" dirty="0"/>
              <a:t>Хранит лишь данные</a:t>
            </a:r>
          </a:p>
          <a:p>
            <a:r>
              <a:rPr lang="ru-RU" dirty="0"/>
              <a:t>Активная модель</a:t>
            </a:r>
          </a:p>
          <a:p>
            <a:pPr lvl="1"/>
            <a:r>
              <a:rPr lang="ru-RU" dirty="0"/>
              <a:t>Имеет возможности для уведомления слушателей об изменении</a:t>
            </a:r>
          </a:p>
          <a:p>
            <a:pPr lvl="1"/>
            <a:r>
              <a:rPr lang="ru-RU" dirty="0"/>
              <a:t>Традиционный подход к построению модели</a:t>
            </a:r>
          </a:p>
          <a:p>
            <a:r>
              <a:rPr lang="ru-RU" dirty="0"/>
              <a:t>Ленивая модель</a:t>
            </a:r>
          </a:p>
          <a:p>
            <a:pPr lvl="1"/>
            <a:r>
              <a:rPr lang="ru-RU" dirty="0"/>
              <a:t>Переходное решение между Пассивной и Активной моделью</a:t>
            </a:r>
          </a:p>
          <a:p>
            <a:pPr lvl="1"/>
            <a:r>
              <a:rPr lang="ru-RU" dirty="0"/>
              <a:t>Методы, меняющие состояние, не уведомляют об изменениях. Для уведомления модель предоставляет отдельный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8262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82" y="1825625"/>
            <a:ext cx="4995835" cy="4351338"/>
          </a:xfrm>
        </p:spPr>
      </p:pic>
    </p:spTree>
    <p:extLst>
      <p:ext uri="{BB962C8B-B14F-4D97-AF65-F5344CB8AC3E}">
        <p14:creationId xmlns:p14="http://schemas.microsoft.com/office/powerpoint/2010/main" val="3665973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и недостатки пассивной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Трудности с синхронизацией нескольких </a:t>
            </a:r>
            <a:r>
              <a:rPr lang="en-US" dirty="0"/>
              <a:t>View</a:t>
            </a:r>
            <a:r>
              <a:rPr lang="ru-RU" dirty="0"/>
              <a:t>, при изменении модели со стороны разных контроллеров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Любой объект может играть выступать в роли пассивной модели без внесения изменений</a:t>
            </a:r>
          </a:p>
          <a:p>
            <a:pPr lvl="1"/>
            <a:r>
              <a:rPr lang="ru-RU" dirty="0"/>
              <a:t>Лучший контроль над обновлением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30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Активная модель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94" y="1825625"/>
            <a:ext cx="53488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8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модель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73" y="1825625"/>
            <a:ext cx="5001053" cy="4351338"/>
          </a:xfrm>
        </p:spPr>
      </p:pic>
    </p:spTree>
    <p:extLst>
      <p:ext uri="{BB962C8B-B14F-4D97-AF65-F5344CB8AC3E}">
        <p14:creationId xmlns:p14="http://schemas.microsoft.com/office/powerpoint/2010/main" val="2165039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0C2E58-45E5-4D4A-AD14-8E971C2433FF}"/>
              </a:ext>
            </a:extLst>
          </p:cNvPr>
          <p:cNvSpPr/>
          <p:nvPr/>
        </p:nvSpPr>
        <p:spPr>
          <a:xfrm>
            <a:off x="1524000" y="1"/>
            <a:ext cx="9144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{};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NoRealRoots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InfiniteNumberOfRoots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&gt;&gt;;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CEquationSolver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CEquationSolver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()&gt;;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sig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DoOnSolutionChange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slot_type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handler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GetEquationRoots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SetQuadraticCoeff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SetLinearCoeff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SetConstantCoeff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m_a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m_b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m_c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SolutionChangeSignal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m_solutionChanged</a:t>
            </a:r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6088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Представление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7A97EF9-EE8B-4242-BEC7-383C3F7D9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065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View</a:t>
            </a:r>
            <a:r>
              <a:rPr lang="ru-RU" dirty="0"/>
              <a:t> в </a:t>
            </a:r>
            <a:r>
              <a:rPr lang="en-US" dirty="0"/>
              <a:t>MVC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состояния модели</a:t>
            </a:r>
          </a:p>
          <a:p>
            <a:r>
              <a:rPr lang="ru-RU" dirty="0"/>
              <a:t>Взаимодействие с пользователем</a:t>
            </a:r>
          </a:p>
          <a:p>
            <a:r>
              <a:rPr lang="ru-RU" dirty="0"/>
              <a:t>Реакция на изменение модели</a:t>
            </a:r>
          </a:p>
          <a:p>
            <a:pPr lvl="1"/>
            <a:r>
              <a:rPr lang="ru-RU" dirty="0"/>
              <a:t>Обновление визуального состояния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2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в </a:t>
            </a:r>
            <a:r>
              <a:rPr lang="en-US" dirty="0"/>
              <a:t>MVC </a:t>
            </a:r>
            <a:r>
              <a:rPr lang="ru-RU" dirty="0"/>
              <a:t>имеет сильную зависимость от модели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Для доступа к данным </a:t>
            </a:r>
            <a:r>
              <a:rPr lang="en-US" dirty="0"/>
              <a:t>View</a:t>
            </a:r>
            <a:r>
              <a:rPr lang="ru-RU" dirty="0"/>
              <a:t> полагается на интерфейсы модели и её существование</a:t>
            </a:r>
          </a:p>
          <a:p>
            <a:r>
              <a:rPr lang="en-US" dirty="0"/>
              <a:t>View </a:t>
            </a:r>
            <a:r>
              <a:rPr lang="ru-RU" dirty="0"/>
              <a:t>также отвечает за чисто визуальные аспекты</a:t>
            </a:r>
          </a:p>
          <a:p>
            <a:pPr lvl="1"/>
            <a:r>
              <a:rPr lang="ru-RU" dirty="0"/>
              <a:t>Позиционирование элементов, </a:t>
            </a:r>
            <a:r>
              <a:rPr lang="ru-RU" dirty="0" err="1"/>
              <a:t>скролл</a:t>
            </a:r>
            <a:endParaRPr lang="ru-RU" dirty="0"/>
          </a:p>
          <a:p>
            <a:r>
              <a:rPr lang="ru-RU"/>
              <a:t>Операции, </a:t>
            </a:r>
            <a:r>
              <a:rPr lang="ru-RU" dirty="0"/>
              <a:t>изменяющие состояние модели, делегируются Контроллеру</a:t>
            </a:r>
          </a:p>
        </p:txBody>
      </p:sp>
    </p:spTree>
    <p:extLst>
      <p:ext uri="{BB962C8B-B14F-4D97-AF65-F5344CB8AC3E}">
        <p14:creationId xmlns:p14="http://schemas.microsoft.com/office/powerpoint/2010/main" val="17577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06" y="3212976"/>
            <a:ext cx="1612979" cy="1440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186" y="1484785"/>
            <a:ext cx="6781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PyQt4 import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Counter(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QtGui.QPushButton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__(self, 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self).__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super(Counter, self).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mouseReleaseEvent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self._update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_update(self):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self.setText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self._value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QtGui.QApplication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Counter()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counter.show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1784" y="6584740"/>
            <a:ext cx="658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hlinkClick r:id="rId3"/>
              </a:rPr>
              <a:t>https://stefanoborini.gitbooks.io/modelviewcontroller/01_from_smartui_to_traditional_mvc/01_smart_ui.html</a:t>
            </a:r>
            <a:r>
              <a:rPr lang="ru-RU" sz="11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687C4C-C944-48BD-AE5C-4CF86AFB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31" y="4815835"/>
            <a:ext cx="2300089" cy="172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  <a:r>
              <a:rPr lang="ru-RU" dirty="0"/>
              <a:t> и </a:t>
            </a:r>
            <a:r>
              <a:rPr lang="en-US" dirty="0"/>
              <a:t>Widgets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</a:t>
            </a:r>
            <a:r>
              <a:rPr lang="en-US" dirty="0"/>
              <a:t>View</a:t>
            </a:r>
            <a:r>
              <a:rPr lang="ru-RU" dirty="0"/>
              <a:t> состоит из </a:t>
            </a:r>
            <a:r>
              <a:rPr lang="ru-RU" dirty="0" err="1"/>
              <a:t>виджетов</a:t>
            </a:r>
            <a:r>
              <a:rPr lang="ru-RU" dirty="0"/>
              <a:t> (кнопки, меню, </a:t>
            </a:r>
            <a:r>
              <a:rPr lang="ru-RU" dirty="0" err="1"/>
              <a:t>чекбоксы</a:t>
            </a:r>
            <a:r>
              <a:rPr lang="ru-RU" dirty="0"/>
              <a:t> и т.п.),</a:t>
            </a:r>
          </a:p>
          <a:p>
            <a:pPr lvl="1"/>
            <a:r>
              <a:rPr lang="ru-RU" dirty="0" err="1"/>
              <a:t>Виджет</a:t>
            </a:r>
            <a:r>
              <a:rPr lang="ru-RU" dirty="0"/>
              <a:t> - строительный блоки, предоставляемый библиотекой </a:t>
            </a:r>
            <a:r>
              <a:rPr lang="ru-RU" dirty="0" err="1"/>
              <a:t>виджетов</a:t>
            </a:r>
            <a:endParaRPr lang="ru-RU" dirty="0"/>
          </a:p>
          <a:p>
            <a:pPr lvl="1"/>
            <a:r>
              <a:rPr lang="ru-RU" dirty="0" err="1"/>
              <a:t>Виджеты</a:t>
            </a:r>
            <a:r>
              <a:rPr lang="ru-RU" dirty="0"/>
              <a:t> не имеют зависимостей от модели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отвечает</a:t>
            </a:r>
            <a:r>
              <a:rPr lang="en-US" dirty="0"/>
              <a:t> </a:t>
            </a:r>
            <a:r>
              <a:rPr lang="ru-RU" dirty="0"/>
              <a:t>за обновление состояния </a:t>
            </a:r>
            <a:r>
              <a:rPr lang="ru-RU" dirty="0" err="1"/>
              <a:t>виджетов</a:t>
            </a:r>
            <a:r>
              <a:rPr lang="ru-RU" dirty="0"/>
              <a:t> при изменении модели</a:t>
            </a:r>
            <a:endParaRPr lang="en-US" dirty="0"/>
          </a:p>
          <a:p>
            <a:pPr lvl="1"/>
            <a:r>
              <a:rPr lang="ru-RU" dirty="0"/>
              <a:t>Интерпретирует уведомления, поступающие от </a:t>
            </a:r>
            <a:r>
              <a:rPr lang="ru-RU" dirty="0" err="1"/>
              <a:t>виджетов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2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Обновление представления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представления происходит в следующих случаях:</a:t>
            </a:r>
          </a:p>
          <a:p>
            <a:pPr lvl="1"/>
            <a:r>
              <a:rPr lang="ru-RU" dirty="0"/>
              <a:t>Поступает уведомление об изменении модели</a:t>
            </a:r>
          </a:p>
          <a:p>
            <a:pPr lvl="1"/>
            <a:r>
              <a:rPr lang="en-US" dirty="0"/>
              <a:t>View</a:t>
            </a:r>
            <a:r>
              <a:rPr lang="ru-RU" dirty="0"/>
              <a:t> получает уведомление от ОС</a:t>
            </a:r>
          </a:p>
        </p:txBody>
      </p:sp>
    </p:spTree>
    <p:extLst>
      <p:ext uri="{BB962C8B-B14F-4D97-AF65-F5344CB8AC3E}">
        <p14:creationId xmlns:p14="http://schemas.microsoft.com/office/powerpoint/2010/main" val="69341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Представление – это не только графика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– </a:t>
            </a:r>
            <a:r>
              <a:rPr lang="ru-RU" dirty="0"/>
              <a:t>это частный, хоть и самый распространённый вариант представления</a:t>
            </a:r>
          </a:p>
          <a:p>
            <a:r>
              <a:rPr lang="ru-RU" dirty="0"/>
              <a:t>В общем случае всё, что может доставлять информацию пользователю, может считаться представлением</a:t>
            </a:r>
          </a:p>
          <a:p>
            <a:pPr lvl="1"/>
            <a:r>
              <a:rPr lang="ru-RU" dirty="0"/>
              <a:t>Звуки</a:t>
            </a:r>
          </a:p>
          <a:p>
            <a:pPr lvl="1"/>
            <a:r>
              <a:rPr lang="ru-RU" dirty="0"/>
              <a:t>Вибрация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28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73368EA-62D4-4933-8A64-3373659F9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66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Контроллеры связаны с представлением в отношении 1 к 1</a:t>
            </a:r>
          </a:p>
          <a:p>
            <a:r>
              <a:rPr lang="ru-RU" dirty="0"/>
              <a:t>Обычно запросы на изменение направляются Модели</a:t>
            </a:r>
          </a:p>
          <a:p>
            <a:pPr lvl="1"/>
            <a:r>
              <a:rPr lang="ru-RU" dirty="0"/>
              <a:t>Контроллер может также модифицировать и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023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Приложение для вычисления корней </a:t>
            </a:r>
            <a:r>
              <a:rPr lang="ru-RU"/>
              <a:t>квадратного уравнения</a:t>
            </a:r>
          </a:p>
        </p:txBody>
      </p:sp>
      <p:pic>
        <p:nvPicPr>
          <p:cNvPr id="29" name="Content Placeholder 2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6041" y="2996952"/>
            <a:ext cx="3914705" cy="21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7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021614F-5619-4686-ABB8-F17F992C2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09498"/>
            <a:ext cx="6120680" cy="6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1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View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Passive View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ru-RU" dirty="0"/>
              <a:t>занимается визуализацией</a:t>
            </a:r>
          </a:p>
          <a:p>
            <a:r>
              <a:rPr lang="en-US" dirty="0"/>
              <a:t>Controller – </a:t>
            </a:r>
            <a:r>
              <a:rPr lang="ru-RU" dirty="0"/>
              <a:t>выполняет обработку пользовательских «жестов»</a:t>
            </a:r>
          </a:p>
          <a:p>
            <a:r>
              <a:rPr lang="ru-RU" dirty="0"/>
              <a:t>Отсутствие каких-либо связей между моделью и представлением</a:t>
            </a:r>
          </a:p>
        </p:txBody>
      </p:sp>
    </p:spTree>
    <p:extLst>
      <p:ext uri="{BB962C8B-B14F-4D97-AF65-F5344CB8AC3E}">
        <p14:creationId xmlns:p14="http://schemas.microsoft.com/office/powerpoint/2010/main" val="428341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6" name="Picture 2" descr="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034" y="1988841"/>
            <a:ext cx="6925933" cy="3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12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Простота, часто используется новичками</a:t>
            </a:r>
          </a:p>
        </p:txBody>
      </p:sp>
    </p:spTree>
    <p:extLst>
      <p:ext uri="{BB962C8B-B14F-4D97-AF65-F5344CB8AC3E}">
        <p14:creationId xmlns:p14="http://schemas.microsoft.com/office/powerpoint/2010/main" val="10143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обеспечить хорошее покрытие кода тестами</a:t>
            </a:r>
          </a:p>
          <a:p>
            <a:r>
              <a:rPr lang="ru-RU" dirty="0"/>
              <a:t>Контроллер может функционировать и быть протестирован вне </a:t>
            </a:r>
            <a:r>
              <a:rPr lang="en-US" dirty="0"/>
              <a:t>UI</a:t>
            </a:r>
            <a:r>
              <a:rPr lang="ru-RU" dirty="0"/>
              <a:t>-окружения</a:t>
            </a:r>
          </a:p>
          <a:p>
            <a:pPr lvl="1"/>
            <a:r>
              <a:rPr lang="ru-RU" dirty="0"/>
              <a:t>В качестве </a:t>
            </a:r>
            <a:r>
              <a:rPr lang="en-US" dirty="0"/>
              <a:t>View </a:t>
            </a:r>
            <a:r>
              <a:rPr lang="ru-RU" dirty="0"/>
              <a:t>может быть использован тестовый дублер</a:t>
            </a:r>
          </a:p>
        </p:txBody>
      </p:sp>
    </p:spTree>
    <p:extLst>
      <p:ext uri="{BB962C8B-B14F-4D97-AF65-F5344CB8AC3E}">
        <p14:creationId xmlns:p14="http://schemas.microsoft.com/office/powerpoint/2010/main" val="1423434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Тестовые дублеры (</a:t>
            </a:r>
            <a:r>
              <a:rPr lang="en-US" dirty="0"/>
              <a:t>Test Double)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 stub (</a:t>
            </a:r>
            <a:r>
              <a:rPr lang="ru-RU" dirty="0"/>
              <a:t>заглушка)</a:t>
            </a:r>
            <a:endParaRPr lang="en-US" dirty="0"/>
          </a:p>
          <a:p>
            <a:pPr lvl="1"/>
            <a:r>
              <a:rPr lang="ru-RU" dirty="0"/>
              <a:t>Предоставляет фиксированный набор результатов вызова</a:t>
            </a:r>
          </a:p>
          <a:p>
            <a:pPr lvl="1"/>
            <a:r>
              <a:rPr lang="ru-RU" dirty="0"/>
              <a:t>Может протоколировать информацию о вызовах методов</a:t>
            </a:r>
          </a:p>
          <a:p>
            <a:r>
              <a:rPr lang="en-US" dirty="0"/>
              <a:t>Mock object </a:t>
            </a:r>
            <a:r>
              <a:rPr lang="ru-RU" dirty="0"/>
              <a:t>(фиктивный объект)</a:t>
            </a:r>
          </a:p>
          <a:p>
            <a:r>
              <a:rPr lang="en-US" dirty="0"/>
              <a:t>Test spy</a:t>
            </a:r>
            <a:endParaRPr lang="ru-RU" dirty="0"/>
          </a:p>
          <a:p>
            <a:r>
              <a:rPr lang="en-US" dirty="0"/>
              <a:t>Fake Object</a:t>
            </a:r>
          </a:p>
          <a:p>
            <a:pPr lvl="1"/>
            <a:r>
              <a:rPr lang="ru-RU" dirty="0"/>
              <a:t>Имеет рабочую реализацию, но</a:t>
            </a:r>
            <a:r>
              <a:rPr lang="en-US" dirty="0"/>
              <a:t> </a:t>
            </a:r>
            <a:r>
              <a:rPr lang="ru-RU" dirty="0"/>
              <a:t>«срезает углы», что делает малопригодным в</a:t>
            </a:r>
            <a:r>
              <a:rPr lang="en-US" dirty="0"/>
              <a:t> production</a:t>
            </a:r>
          </a:p>
          <a:p>
            <a:pPr lvl="2"/>
            <a:r>
              <a:rPr lang="ru-RU" dirty="0"/>
              <a:t>БД, находящаяся в памяти</a:t>
            </a:r>
            <a:endParaRPr lang="en-US" dirty="0"/>
          </a:p>
          <a:p>
            <a:r>
              <a:rPr lang="en-US" dirty="0"/>
              <a:t>Dummy object</a:t>
            </a:r>
          </a:p>
          <a:p>
            <a:pPr lvl="1"/>
            <a:r>
              <a:rPr lang="ru-RU" dirty="0"/>
              <a:t>Передается в метод/функцию, но никогда не используется. Как правило, используется как заполнитель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258732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Model-View-Presenter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= </a:t>
            </a:r>
            <a:r>
              <a:rPr lang="en-US" dirty="0" err="1"/>
              <a:t>SupervisingController</a:t>
            </a:r>
            <a:r>
              <a:rPr lang="en-US" dirty="0"/>
              <a:t> + </a:t>
            </a:r>
            <a:r>
              <a:rPr lang="en-US" dirty="0" err="1"/>
              <a:t>PassiveView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91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Model-View-Presenter</a:t>
            </a:r>
            <a:r>
              <a:rPr lang="en-US" dirty="0"/>
              <a:t> vs MVC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t="4626" r="19368" b="40894"/>
          <a:stretch/>
        </p:blipFill>
        <p:spPr>
          <a:xfrm>
            <a:off x="1703512" y="1844825"/>
            <a:ext cx="8280920" cy="3622903"/>
          </a:xfrm>
        </p:spPr>
      </p:pic>
    </p:spTree>
    <p:extLst>
      <p:ext uri="{BB962C8B-B14F-4D97-AF65-F5344CB8AC3E}">
        <p14:creationId xmlns:p14="http://schemas.microsoft.com/office/powerpoint/2010/main" val="211768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визуальное состояние и обновляет его при изменении </a:t>
            </a:r>
            <a:r>
              <a:rPr lang="en-US" dirty="0"/>
              <a:t>Domain Model</a:t>
            </a:r>
            <a:endParaRPr lang="ru-RU" dirty="0"/>
          </a:p>
          <a:p>
            <a:r>
              <a:rPr lang="ru-RU" dirty="0"/>
              <a:t>Конвертирует бизнес-правила в визуальное представление</a:t>
            </a:r>
          </a:p>
          <a:p>
            <a:r>
              <a:rPr lang="ru-RU" dirty="0"/>
              <a:t>Обрабатывает состояние </a:t>
            </a:r>
            <a:r>
              <a:rPr lang="en-US" dirty="0"/>
              <a:t>Selection </a:t>
            </a:r>
            <a:r>
              <a:rPr lang="ru-RU" dirty="0"/>
              <a:t>и применяет действия к выделенной части модели</a:t>
            </a:r>
          </a:p>
          <a:p>
            <a:r>
              <a:rPr lang="ru-RU" dirty="0"/>
              <a:t>Обрабатывает события от </a:t>
            </a:r>
            <a:r>
              <a:rPr lang="en-US" dirty="0"/>
              <a:t>View </a:t>
            </a:r>
            <a:r>
              <a:rPr lang="ru-RU" dirty="0"/>
              <a:t>и модифицирует модель</a:t>
            </a:r>
          </a:p>
        </p:txBody>
      </p:sp>
    </p:spTree>
    <p:extLst>
      <p:ext uri="{BB962C8B-B14F-4D97-AF65-F5344CB8AC3E}">
        <p14:creationId xmlns:p14="http://schemas.microsoft.com/office/powerpoint/2010/main" val="1639033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</a:t>
            </a:r>
            <a:r>
              <a:rPr lang="en-US" dirty="0" err="1"/>
              <a:t>PresenterFirst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к реализации </a:t>
            </a:r>
            <a:r>
              <a:rPr lang="en-US" dirty="0"/>
              <a:t>MVP</a:t>
            </a:r>
            <a:r>
              <a:rPr lang="ru-RU" dirty="0"/>
              <a:t>, при котором программист изначально фокусируется на разработке </a:t>
            </a:r>
            <a:r>
              <a:rPr lang="en-US" dirty="0"/>
              <a:t>Presenter</a:t>
            </a:r>
          </a:p>
          <a:p>
            <a:pPr lvl="1"/>
            <a:r>
              <a:rPr lang="en-US" dirty="0"/>
              <a:t>Presenter</a:t>
            </a:r>
            <a:r>
              <a:rPr lang="ru-RU" dirty="0"/>
              <a:t> не имеет состояния (использует</a:t>
            </a:r>
            <a:r>
              <a:rPr lang="en-US" dirty="0"/>
              <a:t> View </a:t>
            </a:r>
            <a:r>
              <a:rPr lang="ru-RU" dirty="0"/>
              <a:t>и </a:t>
            </a:r>
            <a:r>
              <a:rPr lang="en-US" dirty="0"/>
              <a:t>Model)</a:t>
            </a:r>
          </a:p>
          <a:p>
            <a:pPr lvl="2"/>
            <a:r>
              <a:rPr lang="ru-RU" dirty="0"/>
              <a:t>В этом случае </a:t>
            </a:r>
            <a:r>
              <a:rPr lang="en-US" dirty="0"/>
              <a:t>Presenter </a:t>
            </a:r>
            <a:r>
              <a:rPr lang="ru-RU" dirty="0"/>
              <a:t>может вообще не иметь публичных методов</a:t>
            </a:r>
          </a:p>
          <a:p>
            <a:r>
              <a:rPr lang="ru-RU" dirty="0"/>
              <a:t>Учитываются пожелания пользователей</a:t>
            </a:r>
            <a:endParaRPr lang="en-US" dirty="0"/>
          </a:p>
          <a:p>
            <a:pPr lvl="1"/>
            <a:r>
              <a:rPr lang="ru-RU" dirty="0"/>
              <a:t>В процессе разработки формируются интерфейсы модели и </a:t>
            </a:r>
            <a:r>
              <a:rPr lang="en-US" dirty="0"/>
              <a:t>View</a:t>
            </a:r>
          </a:p>
          <a:p>
            <a:r>
              <a:rPr lang="ru-RU" dirty="0"/>
              <a:t>Требуется тщательное тестирование</a:t>
            </a:r>
          </a:p>
          <a:p>
            <a:pPr lvl="2"/>
            <a:r>
              <a:rPr lang="ru-RU" dirty="0"/>
              <a:t>При тестировании вместо </a:t>
            </a:r>
            <a:r>
              <a:rPr lang="en-US" dirty="0"/>
              <a:t>model </a:t>
            </a:r>
            <a:r>
              <a:rPr lang="ru-RU" dirty="0"/>
              <a:t>и </a:t>
            </a:r>
            <a:r>
              <a:rPr lang="en-US" dirty="0"/>
              <a:t>view </a:t>
            </a:r>
            <a:r>
              <a:rPr lang="ru-RU" dirty="0"/>
              <a:t>передаются </a:t>
            </a:r>
            <a:r>
              <a:rPr lang="en-US" dirty="0"/>
              <a:t>mock-</a:t>
            </a:r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0541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73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</a:t>
            </a:r>
            <a:r>
              <a:rPr lang="en-US" dirty="0" err="1">
                <a:hlinkClick r:id="rId2"/>
              </a:rPr>
              <a:t>ViewModel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Модель</a:t>
            </a:r>
            <a:endParaRPr lang="ru-RU" dirty="0"/>
          </a:p>
          <a:p>
            <a:pPr lvl="1"/>
            <a:r>
              <a:rPr lang="ru-RU" dirty="0"/>
              <a:t>Отвечает за бизнес-сущности, не зависящие от визуального представления, шлет события о своем изменении</a:t>
            </a:r>
          </a:p>
          <a:p>
            <a:r>
              <a:rPr lang="ru-RU" dirty="0"/>
              <a:t>Представление</a:t>
            </a:r>
          </a:p>
          <a:p>
            <a:pPr lvl="1"/>
            <a:r>
              <a:rPr lang="ru-RU" dirty="0"/>
              <a:t>Формирует </a:t>
            </a:r>
            <a:r>
              <a:rPr lang="en-US" dirty="0"/>
              <a:t>UI</a:t>
            </a:r>
            <a:r>
              <a:rPr lang="ru-RU" dirty="0"/>
              <a:t>, шлет события в ответ на действия пользователя</a:t>
            </a:r>
          </a:p>
          <a:p>
            <a:r>
              <a:rPr lang="ru-RU" dirty="0"/>
              <a:t>Модель представления</a:t>
            </a:r>
          </a:p>
          <a:p>
            <a:pPr lvl="1"/>
            <a:r>
              <a:rPr lang="ru-RU" dirty="0"/>
              <a:t>Извлекает данные из модели и превращает в формат, требуемый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Уведомляет </a:t>
            </a:r>
            <a:r>
              <a:rPr lang="en-US" dirty="0"/>
              <a:t>View </a:t>
            </a:r>
            <a:r>
              <a:rPr lang="ru-RU" dirty="0"/>
              <a:t>об изменения в модели</a:t>
            </a:r>
          </a:p>
          <a:p>
            <a:pPr lvl="1"/>
            <a:r>
              <a:rPr lang="ru-RU" dirty="0"/>
              <a:t>Обновляет модель в ответ на события от </a:t>
            </a:r>
            <a:r>
              <a:rPr lang="en-US" dirty="0"/>
              <a:t>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2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2" y="2891476"/>
            <a:ext cx="5772956" cy="2219635"/>
          </a:xfrm>
        </p:spPr>
      </p:pic>
    </p:spTree>
    <p:extLst>
      <p:ext uri="{BB962C8B-B14F-4D97-AF65-F5344CB8AC3E}">
        <p14:creationId xmlns:p14="http://schemas.microsoft.com/office/powerpoint/2010/main" val="3907468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Model-View-Controller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Everything you wanted to know about MVC and MVP but were afraid to ask</a:t>
            </a:r>
            <a:endParaRPr lang="en-US" dirty="0"/>
          </a:p>
          <a:p>
            <a:r>
              <a:rPr lang="en-US" dirty="0">
                <a:hlinkClick r:id="rId4"/>
              </a:rPr>
              <a:t>Supervising Controller</a:t>
            </a:r>
            <a:endParaRPr lang="en-US" dirty="0"/>
          </a:p>
          <a:p>
            <a:r>
              <a:rPr lang="en-US" dirty="0">
                <a:hlinkClick r:id="rId5"/>
              </a:rPr>
              <a:t>Passive View</a:t>
            </a:r>
            <a:endParaRPr lang="en-US" dirty="0"/>
          </a:p>
          <a:p>
            <a:r>
              <a:rPr lang="en-US" dirty="0">
                <a:hlinkClick r:id="rId6"/>
              </a:rPr>
              <a:t>Retirement note for MVP 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Подходит лишь для простых приложений</a:t>
            </a:r>
          </a:p>
          <a:p>
            <a:r>
              <a:rPr lang="ru-RU" dirty="0"/>
              <a:t>Доступ и изменение состояния снаружи затруднён</a:t>
            </a:r>
          </a:p>
          <a:p>
            <a:pPr lvl="1"/>
            <a:r>
              <a:rPr lang="ru-RU" dirty="0"/>
              <a:t>Помимо модификации состояния, нужно помнить об обновлении визуального представления</a:t>
            </a:r>
          </a:p>
          <a:p>
            <a:r>
              <a:rPr lang="ru-RU" dirty="0"/>
              <a:t>Трудно иметь несколько визуальных представлений одного и того же состояния</a:t>
            </a:r>
          </a:p>
          <a:p>
            <a:r>
              <a:rPr lang="ru-RU" dirty="0"/>
              <a:t>Трудность автоматического тестирования</a:t>
            </a:r>
          </a:p>
          <a:p>
            <a:r>
              <a:rPr lang="ru-RU" dirty="0"/>
              <a:t>Нарушение принципа единственной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0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 (Model Delegate)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99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</a:t>
            </a:r>
            <a:endParaRPr lang="ru-RU" dirty="0"/>
          </a:p>
          <a:p>
            <a:pPr lvl="1"/>
            <a:r>
              <a:rPr lang="ru-RU" dirty="0"/>
              <a:t>Отвечает за бизнес-логику</a:t>
            </a:r>
          </a:p>
          <a:p>
            <a:pPr lvl="1"/>
            <a:r>
              <a:rPr lang="ru-RU" dirty="0"/>
              <a:t>Хранит состояние приложения и предоставляет интерфейс для его получения и модификации</a:t>
            </a:r>
          </a:p>
          <a:p>
            <a:pPr lvl="1"/>
            <a:r>
              <a:rPr lang="ru-RU" dirty="0"/>
              <a:t>Предоставляет механизм для информирования заинтересованных объектов об изменении состояния</a:t>
            </a:r>
          </a:p>
          <a:p>
            <a:r>
              <a:rPr lang="en-US" dirty="0"/>
              <a:t>View</a:t>
            </a:r>
          </a:p>
          <a:p>
            <a:pPr lvl="1"/>
            <a:r>
              <a:rPr lang="ru-RU" dirty="0"/>
              <a:t>Обрабатывает события пользователя</a:t>
            </a:r>
          </a:p>
          <a:p>
            <a:pPr lvl="1"/>
            <a:r>
              <a:rPr lang="ru-RU" dirty="0"/>
              <a:t>Выполняет визуальное представление состояния документа</a:t>
            </a:r>
          </a:p>
          <a:p>
            <a:pPr lvl="1"/>
            <a:r>
              <a:rPr lang="ru-RU" dirty="0"/>
              <a:t>Выполняет операции над документом</a:t>
            </a:r>
          </a:p>
          <a:p>
            <a:pPr lvl="1"/>
            <a:r>
              <a:rPr lang="ru-RU" dirty="0"/>
              <a:t>Обновляет визуальное состояние при изменении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24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</a:t>
            </a:r>
            <a:r>
              <a:rPr lang="en-US" dirty="0"/>
              <a:t>Document-View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отделяется от визуального представления</a:t>
            </a:r>
          </a:p>
          <a:p>
            <a:pPr lvl="1"/>
            <a:r>
              <a:rPr lang="ru-RU" dirty="0"/>
              <a:t>Можно модифицировать их независимо друг от друга</a:t>
            </a:r>
          </a:p>
          <a:p>
            <a:r>
              <a:rPr lang="ru-RU" dirty="0"/>
              <a:t>Появляется возможность тестирования </a:t>
            </a:r>
            <a:r>
              <a:rPr lang="en-US" dirty="0"/>
              <a:t>Document</a:t>
            </a:r>
            <a:endParaRPr lang="ru-RU" dirty="0"/>
          </a:p>
          <a:p>
            <a:r>
              <a:rPr lang="ru-RU" dirty="0"/>
              <a:t>Можно иметь несколько представлений одного документа</a:t>
            </a:r>
          </a:p>
          <a:p>
            <a:r>
              <a:rPr lang="ru-RU" dirty="0"/>
              <a:t>Стоимость – более сложное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4101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6462c7c5bf8940b8d66dc7ef7945a1af9add8d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B9DC17B-761D-47FA-A3C0-E53584C6A4A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F525B19-BA52-4B0B-AC85-084E0FF3E37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4EBA524-2760-42B5-B6ED-80AA7A8E66F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0C7AE7B-513B-452E-8E39-1FB70E99A50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25F175B-3530-4A4B-926B-CB7170700CB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E8ECFE-A746-4CED-8EC6-FB25DA17D2C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9A7D8BD-D412-472A-9605-CA2D1018391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8016BC2-1C33-498E-A9F9-5B817A65B8A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1DD6387-A549-483B-9966-FFE705E0180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7917</TotalTime>
  <Words>1912</Words>
  <Application>Microsoft Office PowerPoint</Application>
  <PresentationFormat>Widescreen</PresentationFormat>
  <Paragraphs>331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Архитектура GUI приложений</vt:lpstr>
      <vt:lpstr>Smart UI</vt:lpstr>
      <vt:lpstr>SmartUI (автономный View)</vt:lpstr>
      <vt:lpstr>Пример</vt:lpstr>
      <vt:lpstr>Достоинства</vt:lpstr>
      <vt:lpstr>Недостатки</vt:lpstr>
      <vt:lpstr>Document-View (Model Delegate)</vt:lpstr>
      <vt:lpstr>Document-View</vt:lpstr>
      <vt:lpstr>Достоинства Document-View</vt:lpstr>
      <vt:lpstr>Схема паттерна</vt:lpstr>
      <vt:lpstr>PowerPoint Presentation</vt:lpstr>
      <vt:lpstr>View</vt:lpstr>
      <vt:lpstr>Приложение</vt:lpstr>
      <vt:lpstr>Особенности реализации в языках со статической типизацией</vt:lpstr>
      <vt:lpstr>Традиционный MVC</vt:lpstr>
      <vt:lpstr>Дальнейшее разделение представления</vt:lpstr>
      <vt:lpstr>PowerPoint Presentation</vt:lpstr>
      <vt:lpstr>View</vt:lpstr>
      <vt:lpstr>Controller</vt:lpstr>
      <vt:lpstr>Диаграмма последовательности</vt:lpstr>
      <vt:lpstr>Application</vt:lpstr>
      <vt:lpstr>Инициализация приложения</vt:lpstr>
      <vt:lpstr>Анализ решения</vt:lpstr>
      <vt:lpstr>Достоинства MVC</vt:lpstr>
      <vt:lpstr>Достоинства MVC</vt:lpstr>
      <vt:lpstr>Модель</vt:lpstr>
      <vt:lpstr>Сервисы, предоставляемые моделью</vt:lpstr>
      <vt:lpstr>Зависимости модели</vt:lpstr>
      <vt:lpstr>Модификация состояния модели</vt:lpstr>
      <vt:lpstr>Обеспечение целостности данных</vt:lpstr>
      <vt:lpstr>Вариации стратегии уведомления</vt:lpstr>
      <vt:lpstr>Passive Model</vt:lpstr>
      <vt:lpstr>Достоинства и недостатки пассивной модели</vt:lpstr>
      <vt:lpstr>Активная модель</vt:lpstr>
      <vt:lpstr>Ленивая модель</vt:lpstr>
      <vt:lpstr>PowerPoint Presentation</vt:lpstr>
      <vt:lpstr>Представление</vt:lpstr>
      <vt:lpstr>Роль View в MVC</vt:lpstr>
      <vt:lpstr>Зависимости представления</vt:lpstr>
      <vt:lpstr>View и Widgets</vt:lpstr>
      <vt:lpstr>Обновление представления</vt:lpstr>
      <vt:lpstr>Представление – это не только графика</vt:lpstr>
      <vt:lpstr>Контроллер</vt:lpstr>
      <vt:lpstr>Контроллер</vt:lpstr>
      <vt:lpstr>Пример</vt:lpstr>
      <vt:lpstr>PowerPoint Presentation</vt:lpstr>
      <vt:lpstr>Passive View</vt:lpstr>
      <vt:lpstr>Passive View</vt:lpstr>
      <vt:lpstr>Структура паттерна</vt:lpstr>
      <vt:lpstr>Применение</vt:lpstr>
      <vt:lpstr>Тестовые дублеры (Test Double)</vt:lpstr>
      <vt:lpstr>Model-View-Presenter</vt:lpstr>
      <vt:lpstr>Model-View-Presenter vs MVC</vt:lpstr>
      <vt:lpstr>Presenter</vt:lpstr>
      <vt:lpstr>Подход PresenterFirst</vt:lpstr>
      <vt:lpstr>MVVM</vt:lpstr>
      <vt:lpstr>Model-View-ViewModel</vt:lpstr>
      <vt:lpstr>Структура паттерна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688</cp:revision>
  <dcterms:created xsi:type="dcterms:W3CDTF">2016-02-02T19:36:42Z</dcterms:created>
  <dcterms:modified xsi:type="dcterms:W3CDTF">2024-12-06T13:31:06Z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