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320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3" r:id="rId29"/>
    <p:sldId id="294" r:id="rId30"/>
    <p:sldId id="295" r:id="rId31"/>
    <p:sldId id="292" r:id="rId32"/>
    <p:sldId id="290" r:id="rId33"/>
    <p:sldId id="291" r:id="rId34"/>
    <p:sldId id="288" r:id="rId35"/>
    <p:sldId id="289" r:id="rId36"/>
    <p:sldId id="284" r:id="rId37"/>
    <p:sldId id="285" r:id="rId38"/>
    <p:sldId id="286" r:id="rId39"/>
    <p:sldId id="287" r:id="rId40"/>
  </p:sldIdLst>
  <p:sldSz cx="12192000" cy="6858000"/>
  <p:notesSz cx="6858000" cy="9144000"/>
  <p:custDataLst>
    <p:tags r:id="rId4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8056" autoAdjust="0"/>
  </p:normalViewPr>
  <p:slideViewPr>
    <p:cSldViewPr>
      <p:cViewPr varScale="1">
        <p:scale>
          <a:sx n="94" d="100"/>
          <a:sy n="94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7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4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88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60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66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4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80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3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859-64BF-4F2E-97DD-7B3EB191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90F50-5CA2-4435-B92D-7361BA9EA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43F7-2C65-4393-AF2D-E331AD64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DF3F-8B5A-45F0-8622-048C79E4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642E9-FB26-44B2-8934-EF5A23CD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9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4496-2FC6-4C24-954B-703291C8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20113-F106-4530-9D3D-F6C3A508E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6816-D14A-4E0A-946A-F9DB187F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A609-64FE-42B1-BB2E-96C01B44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D539-4159-44D1-ABC2-4B156F5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7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3D2A7-9356-4622-A3F6-64CDE830E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A3D47-56BB-4D1A-B0B8-BDE32A30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8496-D676-44B6-B2E2-D28FC24A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F4D37-C5C7-49A8-AC7B-7F6CADF3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BE312-81AC-4212-8096-5B8652B8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C17A-28A1-4220-B3D7-A51B9A35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719C-90E8-437C-8E6C-E9D820B6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DF5FD-1A0D-4BF8-ACBB-F6EF07A9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8B19-BF97-486D-BABE-6FEA9EED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B38A-3611-477D-856E-AE92644E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91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2F8A-A5BF-4189-9807-D0E950A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8BD5-CA20-40E4-99B8-EFA5BC7E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B8EB-04AB-43BA-AE10-F952A8EC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EDFC-E543-4D44-9E49-9F699572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5FC24-859D-43F7-8828-59A8A865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5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32B4-6ACF-4AB6-B33C-6CEB1581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954B-2375-4D66-B83D-93BE4A080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F4510-54A0-4250-9D1C-3E3B31E5E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DD24-CFA8-4FB5-A745-F4B8C2BF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F830B-BD85-479A-8F1C-6E9E9D41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9094-63A3-4DED-9C03-A391CA05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33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9BCF-AAA2-430D-ADE7-C399FFC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04F47-2AB9-4A7B-B56F-28FA89EB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319B9-3256-4268-A398-240944FD3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68389-E17F-40B5-BA9C-6C1AF919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AE710-7803-4C9B-8E62-8DD701242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7330D-8093-4938-9936-E10AD531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735AC-678A-4043-A362-754AB43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E279A-BFD4-4023-A561-1B92DFFB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9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7C72-D8E4-4DED-AB9E-6F77D232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2AF80-6A94-4980-982E-B3A0CB62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1E15F-78B4-49E2-8355-5ECD28B1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030C6-39AB-4C59-BA14-C5A7632A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2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CC702-EFB2-43C1-8412-91842B65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52493-F98E-4BC2-9842-6EAA5BC4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21C3D-9E93-4911-B937-BF1CEE8B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7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1026-A53C-43E3-B6B2-014160EB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A730-5BC9-4A0C-88A2-16F01DFE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8B961-A022-471C-803E-A7E87D807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956E0-26D3-4B47-B32E-3D8ED7D9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1CB6C-65BA-4D0C-87C4-F99003B2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413D5-3865-4C50-9290-3A937A7E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59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573B-6286-4523-8E84-E72620E1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732B0-CDB6-4B1A-949D-5DFC92DF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1B098-DCDF-4A02-878F-53DBFB2A9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3EB63-363A-44E9-BF06-14452028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A12B-0EF8-4A07-AB0E-22651A5B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9AF3B-FABA-40DD-8B63-AA764CDC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55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0FE72-9AEA-43E3-8CE8-90701FC0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E1B69-88B5-4179-8B30-6A216BFB7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4420F-E84A-4366-B4A3-D19EC8AD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3F2A-AF68-47EE-B33E-AC5E3CA38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B170-2E66-47F9-B678-5B7850C8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6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42942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 проектирования «Шаблонный метод»</a:t>
            </a: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083168" y="4032583"/>
            <a:ext cx="4053372" cy="150957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83168" y="5710590"/>
            <a:ext cx="3500664" cy="50132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1083167" y="2255520"/>
            <a:ext cx="2924601" cy="1389504"/>
            <a:chOff x="-440833" y="2255519"/>
            <a:chExt cx="2924601" cy="1389504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440833" y="2255519"/>
              <a:ext cx="2924601" cy="13895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5496" y="2729034"/>
              <a:ext cx="70318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5496" y="3154820"/>
              <a:ext cx="1594520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695400" y="1471910"/>
            <a:ext cx="5167684" cy="4955203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Абстрактный напиток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5159896" y="1988840"/>
            <a:ext cx="5400600" cy="936104"/>
          </a:xfrm>
          <a:prstGeom prst="borderCallout1">
            <a:avLst>
              <a:gd name="adj1" fmla="val 23379"/>
              <a:gd name="adj2" fmla="val -4124"/>
              <a:gd name="adj3" fmla="val 65548"/>
              <a:gd name="adj4" fmla="val -2884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более не является абстрактным и даже виртуальным. Теперь он не предназначен для переопределения в подклассах.</a:t>
            </a:r>
          </a:p>
          <a:p>
            <a:r>
              <a:rPr lang="ru-RU" sz="1400" dirty="0"/>
              <a:t>Шаги 2 и 4 замещены обобщенными вызовами </a:t>
            </a:r>
            <a:r>
              <a:rPr lang="en-US" sz="1400" dirty="0"/>
              <a:t>Brew() </a:t>
            </a:r>
            <a:r>
              <a:rPr lang="ru-RU" sz="1400" dirty="0"/>
              <a:t>и </a:t>
            </a:r>
            <a:r>
              <a:rPr lang="en-US" sz="1400" dirty="0" err="1"/>
              <a:t>AddCondiments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9" name="Выноска 1 18"/>
          <p:cNvSpPr/>
          <p:nvPr/>
        </p:nvSpPr>
        <p:spPr>
          <a:xfrm>
            <a:off x="5780578" y="5265205"/>
            <a:ext cx="5328253" cy="936104"/>
          </a:xfrm>
          <a:prstGeom prst="borderCallout1">
            <a:avLst>
              <a:gd name="adj1" fmla="val 23379"/>
              <a:gd name="adj2" fmla="val -4124"/>
              <a:gd name="adj3" fmla="val 60894"/>
              <a:gd name="adj4" fmla="val -2436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Т.к. классы </a:t>
            </a:r>
            <a:r>
              <a:rPr lang="en-US" sz="1400" dirty="0"/>
              <a:t>Coffee </a:t>
            </a:r>
            <a:r>
              <a:rPr lang="ru-RU" sz="1400" dirty="0"/>
              <a:t>и </a:t>
            </a:r>
            <a:r>
              <a:rPr lang="en-US" sz="1400" dirty="0"/>
              <a:t>Tea</a:t>
            </a:r>
            <a:r>
              <a:rPr lang="ru-RU" sz="1400" dirty="0"/>
              <a:t> реализуют эти методы по-разному, объявляем их абстрактными.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должны предоставить их реализации</a:t>
            </a:r>
          </a:p>
        </p:txBody>
      </p:sp>
      <p:sp>
        <p:nvSpPr>
          <p:cNvPr id="21" name="Выноска 1 20"/>
          <p:cNvSpPr/>
          <p:nvPr/>
        </p:nvSpPr>
        <p:spPr>
          <a:xfrm>
            <a:off x="5780579" y="3345405"/>
            <a:ext cx="4059838" cy="936104"/>
          </a:xfrm>
          <a:prstGeom prst="borderCallout1">
            <a:avLst>
              <a:gd name="adj1" fmla="val 23379"/>
              <a:gd name="adj2" fmla="val -4124"/>
              <a:gd name="adj3" fmla="val 86943"/>
              <a:gd name="adj4" fmla="val -2627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методы имеют одинаковую реализацию, вынесенную в </a:t>
            </a:r>
            <a:r>
              <a:rPr lang="en-US" sz="1400" dirty="0" err="1"/>
              <a:t>CaffeineBeverage</a:t>
            </a:r>
            <a:endParaRPr lang="ru-RU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656A15-5BA4-46C2-BD4E-459DAFB12802}"/>
              </a:ext>
            </a:extLst>
          </p:cNvPr>
          <p:cNvSpPr/>
          <p:nvPr/>
        </p:nvSpPr>
        <p:spPr>
          <a:xfrm>
            <a:off x="3048000" y="-3566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9" grpId="0" animBg="1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847528" y="2852936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400256" y="2872752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783632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300356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816080" y="2204865"/>
            <a:ext cx="49685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3352" y="2204865"/>
            <a:ext cx="61206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Конкретные напитки</a:t>
            </a:r>
          </a:p>
        </p:txBody>
      </p:sp>
    </p:spTree>
    <p:extLst>
      <p:ext uri="{BB962C8B-B14F-4D97-AF65-F5344CB8AC3E}">
        <p14:creationId xmlns:p14="http://schemas.microsoft.com/office/powerpoint/2010/main" val="28062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Обновленная диаграмма классов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28" y="1988840"/>
            <a:ext cx="6696744" cy="47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1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выполненных действий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Мы осознали сходство рецептов приготовления напитков</a:t>
            </a:r>
          </a:p>
          <a:p>
            <a:pPr lvl="1"/>
            <a:r>
              <a:rPr lang="ru-RU" dirty="0"/>
              <a:t>Некоторые шаги требуют разных реализаций</a:t>
            </a:r>
          </a:p>
          <a:p>
            <a:r>
              <a:rPr lang="ru-RU" dirty="0"/>
              <a:t>Обобщили рецепт и вынесли в базовый класс </a:t>
            </a:r>
            <a:r>
              <a:rPr lang="en-US" dirty="0" err="1"/>
              <a:t>CaffeineBeverage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Заварить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 дополнения</a:t>
            </a:r>
          </a:p>
          <a:p>
            <a:r>
              <a:rPr lang="ru-RU" dirty="0"/>
              <a:t>Некоторые шаги зависят от подкласса</a:t>
            </a:r>
          </a:p>
        </p:txBody>
      </p:sp>
    </p:spTree>
    <p:extLst>
      <p:ext uri="{BB962C8B-B14F-4D97-AF65-F5344CB8AC3E}">
        <p14:creationId xmlns:p14="http://schemas.microsoft.com/office/powerpoint/2010/main" val="152853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CaffeineBeverage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Знает последовательность действий в рецепте</a:t>
            </a:r>
          </a:p>
          <a:p>
            <a:r>
              <a:rPr lang="ru-RU" dirty="0"/>
              <a:t>Шаги 1 и 3 выполняет самостоятельно</a:t>
            </a:r>
          </a:p>
          <a:p>
            <a:r>
              <a:rPr lang="ru-RU" dirty="0"/>
              <a:t>Шаги 2 и 4 делегирует своим подклассам</a:t>
            </a:r>
          </a:p>
          <a:p>
            <a:pPr lvl="1"/>
            <a:r>
              <a:rPr lang="ru-RU" dirty="0"/>
              <a:t>Кофе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кофе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сахар и молоко</a:t>
            </a:r>
          </a:p>
          <a:p>
            <a:pPr lvl="1"/>
            <a:r>
              <a:rPr lang="ru-RU" dirty="0"/>
              <a:t>Чай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чай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72467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21316" y="2450455"/>
            <a:ext cx="2520280" cy="24907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1957742" y="3387254"/>
            <a:ext cx="1851806" cy="1248377"/>
            <a:chOff x="433742" y="3387253"/>
            <a:chExt cx="1851806" cy="124837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3742" y="3387253"/>
              <a:ext cx="915701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62830" y="4375544"/>
              <a:ext cx="182271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986830" y="2893108"/>
            <a:ext cx="1390670" cy="1248377"/>
            <a:chOff x="462830" y="2893107"/>
            <a:chExt cx="1390670" cy="1248377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477036" y="2893107"/>
              <a:ext cx="1376464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62830" y="3881398"/>
              <a:ext cx="1390670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10516" y="5584100"/>
            <a:ext cx="3827224" cy="5091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Выноска 1 10"/>
          <p:cNvSpPr/>
          <p:nvPr/>
        </p:nvSpPr>
        <p:spPr>
          <a:xfrm>
            <a:off x="5105692" y="2204864"/>
            <a:ext cx="5400600" cy="1080120"/>
          </a:xfrm>
          <a:prstGeom prst="borderCallout1">
            <a:avLst>
              <a:gd name="adj1" fmla="val 23379"/>
              <a:gd name="adj2" fmla="val -4124"/>
              <a:gd name="adj3" fmla="val 49087"/>
              <a:gd name="adj4" fmla="val -1849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PrepareRecipe</a:t>
            </a:r>
            <a:r>
              <a:rPr lang="en-US" sz="1400" dirty="0"/>
              <a:t>() – </a:t>
            </a:r>
            <a:r>
              <a:rPr lang="ru-RU" sz="1400" dirty="0"/>
              <a:t>шаблонный метод: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Это метод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Он служит шаблоном для алгоритма (приготовления напитка)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Каждый шаг алгоритма представлен некоторым методом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5986698" y="5326512"/>
            <a:ext cx="363858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Методы, которые должны предоставляться подклассами, объявляются абстрактными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88400" y="1687934"/>
            <a:ext cx="4175552" cy="467820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CaffeineBeverage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3458412" y="3023151"/>
            <a:ext cx="4221765" cy="988291"/>
            <a:chOff x="1934411" y="3023150"/>
            <a:chExt cx="4221765" cy="98829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3581692" y="3498071"/>
              <a:ext cx="2574484" cy="5133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одних методов предоставляется этим классом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 flipV="1">
              <a:off x="1934411" y="3023150"/>
              <a:ext cx="1567284" cy="67942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2022863" y="3754756"/>
              <a:ext cx="1469017" cy="25668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2990358" y="3498072"/>
            <a:ext cx="4545802" cy="1299699"/>
            <a:chOff x="1466358" y="3498071"/>
            <a:chExt cx="4545802" cy="129969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3581692" y="4284400"/>
              <a:ext cx="2430468" cy="5133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других методов предоставляется подклассом</a:t>
              </a: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H="1" flipV="1">
              <a:off x="1466358" y="3498071"/>
              <a:ext cx="2025522" cy="10201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 flipV="1">
              <a:off x="2365322" y="4514996"/>
              <a:ext cx="1116744" cy="553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466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Алгоритм определяется классами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</a:p>
          <a:p>
            <a:r>
              <a:rPr lang="ru-RU" dirty="0"/>
              <a:t>Код частично дублируется</a:t>
            </a:r>
            <a:r>
              <a:rPr lang="en-US" dirty="0"/>
              <a:t> </a:t>
            </a:r>
            <a:r>
              <a:rPr lang="ru-RU" dirty="0"/>
              <a:t>в классах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  <a:endParaRPr lang="ru-RU" dirty="0"/>
          </a:p>
          <a:p>
            <a:r>
              <a:rPr lang="ru-RU" dirty="0"/>
              <a:t>Модификация алгоритма требует открытия подклассов и внесения множественных изменений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Алгоритм определяется классом </a:t>
            </a:r>
            <a:r>
              <a:rPr lang="en-US" dirty="0" err="1"/>
              <a:t>CaffeineBeverage</a:t>
            </a:r>
            <a:endParaRPr lang="en-US" dirty="0"/>
          </a:p>
          <a:p>
            <a:r>
              <a:rPr lang="en-US" dirty="0" err="1"/>
              <a:t>CaffeineBeverage</a:t>
            </a:r>
            <a:r>
              <a:rPr lang="en-US" dirty="0"/>
              <a:t> </a:t>
            </a:r>
            <a:r>
              <a:rPr lang="ru-RU" dirty="0"/>
              <a:t>обеспечивает повторное использование кода между подклассами</a:t>
            </a:r>
          </a:p>
          <a:p>
            <a:r>
              <a:rPr lang="ru-RU" dirty="0"/>
              <a:t>Алгоритм находится в единственном месте, где и вносятся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6214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Добавление новых типов напитков требует значительных усилий</a:t>
            </a:r>
          </a:p>
          <a:p>
            <a:r>
              <a:rPr lang="ru-RU" dirty="0"/>
              <a:t>Знания алгоритма и его реализации распределено между многими классами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Шаблонный метод предоставляет основу для добавления новых типов напитков</a:t>
            </a:r>
          </a:p>
          <a:p>
            <a:pPr lvl="1"/>
            <a:r>
              <a:rPr lang="ru-RU" dirty="0"/>
              <a:t>В них лишь требуется реализовать пару методов</a:t>
            </a:r>
          </a:p>
          <a:p>
            <a:r>
              <a:rPr lang="ru-RU" dirty="0"/>
              <a:t>Вся информация об алгоритме сосредоточена в классе </a:t>
            </a:r>
            <a:r>
              <a:rPr lang="en-US" dirty="0" err="1"/>
              <a:t>CaffeineBeverage</a:t>
            </a:r>
            <a:endParaRPr lang="ru-RU" dirty="0"/>
          </a:p>
          <a:p>
            <a:pPr lvl="1"/>
            <a:r>
              <a:rPr lang="ru-RU" dirty="0"/>
              <a:t>Подклассы предоставляют полную реализацию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9481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Задает «скелет» алгоритма в методе</a:t>
            </a:r>
          </a:p>
          <a:p>
            <a:pPr lvl="1"/>
            <a:r>
              <a:rPr lang="ru-RU" dirty="0"/>
              <a:t>Определение реализации некоторых шагов делегируется подклассам</a:t>
            </a:r>
          </a:p>
          <a:p>
            <a:pPr lvl="1"/>
            <a:r>
              <a:rPr lang="ru-RU" dirty="0"/>
              <a:t>Подклассы могут переопределять некоторые части алгоритма без изменения его структуры</a:t>
            </a:r>
          </a:p>
          <a:p>
            <a:r>
              <a:rPr lang="ru-RU" dirty="0"/>
              <a:t>Паттерн задает шаблон алгоритма</a:t>
            </a:r>
          </a:p>
          <a:p>
            <a:pPr lvl="1"/>
            <a:r>
              <a:rPr lang="ru-RU" dirty="0"/>
              <a:t>Некоторые шаги определяются в виде абстрактных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115490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60" y="2564903"/>
            <a:ext cx="3682788" cy="2641811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838200" y="2245000"/>
            <a:ext cx="4089400" cy="1484924"/>
            <a:chOff x="-685800" y="2245000"/>
            <a:chExt cx="4089400" cy="1484924"/>
          </a:xfrm>
        </p:grpSpPr>
        <p:sp>
          <p:nvSpPr>
            <p:cNvPr id="8" name="TextBox 7"/>
            <p:cNvSpPr txBox="1"/>
            <p:nvPr/>
          </p:nvSpPr>
          <p:spPr>
            <a:xfrm>
              <a:off x="-685800" y="2492896"/>
              <a:ext cx="32415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AbstractClass</a:t>
              </a:r>
              <a:r>
                <a:rPr lang="en-US" sz="1400" dirty="0"/>
                <a:t> </a:t>
              </a:r>
              <a:r>
                <a:rPr lang="ru-RU" sz="1400" dirty="0"/>
                <a:t>содержит шаблонный метод</a:t>
              </a:r>
            </a:p>
            <a:p>
              <a:r>
                <a:rPr lang="ru-RU" sz="1400" dirty="0"/>
                <a:t>Также содержит абстрактные версии операций в шаблонном методе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2052320" y="2245000"/>
              <a:ext cx="1351280" cy="213720"/>
            </a:xfrm>
            <a:custGeom>
              <a:avLst/>
              <a:gdLst>
                <a:gd name="connsiteX0" fmla="*/ 0 w 1351280"/>
                <a:gd name="connsiteY0" fmla="*/ 173080 h 213720"/>
                <a:gd name="connsiteX1" fmla="*/ 670560 w 1351280"/>
                <a:gd name="connsiteY1" fmla="*/ 360 h 213720"/>
                <a:gd name="connsiteX2" fmla="*/ 1351280 w 1351280"/>
                <a:gd name="connsiteY2" fmla="*/ 213720 h 21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1280" h="213720">
                  <a:moveTo>
                    <a:pt x="0" y="173080"/>
                  </a:moveTo>
                  <a:cubicBezTo>
                    <a:pt x="222673" y="83333"/>
                    <a:pt x="445347" y="-6413"/>
                    <a:pt x="670560" y="360"/>
                  </a:cubicBezTo>
                  <a:cubicBezTo>
                    <a:pt x="895773" y="7133"/>
                    <a:pt x="1123526" y="110426"/>
                    <a:pt x="1351280" y="21372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899920" y="3566160"/>
              <a:ext cx="1005840" cy="163764"/>
            </a:xfrm>
            <a:custGeom>
              <a:avLst/>
              <a:gdLst>
                <a:gd name="connsiteX0" fmla="*/ 0 w 1005840"/>
                <a:gd name="connsiteY0" fmla="*/ 60960 h 163764"/>
                <a:gd name="connsiteX1" fmla="*/ 497840 w 1005840"/>
                <a:gd name="connsiteY1" fmla="*/ 162560 h 163764"/>
                <a:gd name="connsiteX2" fmla="*/ 1005840 w 1005840"/>
                <a:gd name="connsiteY2" fmla="*/ 0 h 16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5840" h="163764">
                  <a:moveTo>
                    <a:pt x="0" y="60960"/>
                  </a:moveTo>
                  <a:cubicBezTo>
                    <a:pt x="165100" y="116840"/>
                    <a:pt x="330200" y="172720"/>
                    <a:pt x="497840" y="162560"/>
                  </a:cubicBezTo>
                  <a:cubicBezTo>
                    <a:pt x="665480" y="152400"/>
                    <a:pt x="835660" y="76200"/>
                    <a:pt x="100584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6592818" y="1513703"/>
            <a:ext cx="3744416" cy="1308531"/>
            <a:chOff x="5220072" y="1627709"/>
            <a:chExt cx="3744416" cy="1308531"/>
          </a:xfrm>
        </p:grpSpPr>
        <p:sp>
          <p:nvSpPr>
            <p:cNvPr id="9" name="TextBox 8"/>
            <p:cNvSpPr txBox="1"/>
            <p:nvPr/>
          </p:nvSpPr>
          <p:spPr>
            <a:xfrm>
              <a:off x="5220072" y="1627709"/>
              <a:ext cx="3744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Шаблонный метод использует методы </a:t>
              </a:r>
              <a:r>
                <a:rPr lang="en-US" sz="1400" dirty="0" err="1"/>
                <a:t>PrimitiveOperation</a:t>
              </a:r>
              <a:r>
                <a:rPr lang="ru-RU" sz="1400" dirty="0"/>
                <a:t> в реализации алгоритма. Он изолирован от фактической реализации этих операций</a:t>
              </a: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929120" y="2418080"/>
              <a:ext cx="81280" cy="518160"/>
            </a:xfrm>
            <a:custGeom>
              <a:avLst/>
              <a:gdLst>
                <a:gd name="connsiteX0" fmla="*/ 0 w 81280"/>
                <a:gd name="connsiteY0" fmla="*/ 0 h 518160"/>
                <a:gd name="connsiteX1" fmla="*/ 81280 w 81280"/>
                <a:gd name="connsiteY1" fmla="*/ 233680 h 518160"/>
                <a:gd name="connsiteX2" fmla="*/ 0 w 8128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80" h="518160">
                  <a:moveTo>
                    <a:pt x="0" y="0"/>
                  </a:moveTo>
                  <a:cubicBezTo>
                    <a:pt x="40640" y="73660"/>
                    <a:pt x="81280" y="147320"/>
                    <a:pt x="81280" y="233680"/>
                  </a:cubicBezTo>
                  <a:cubicBezTo>
                    <a:pt x="81280" y="320040"/>
                    <a:pt x="40640" y="419100"/>
                    <a:pt x="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551384" y="4541520"/>
            <a:ext cx="3766616" cy="1179466"/>
            <a:chOff x="-972616" y="4541520"/>
            <a:chExt cx="3766616" cy="1179466"/>
          </a:xfrm>
        </p:grpSpPr>
        <p:sp>
          <p:nvSpPr>
            <p:cNvPr id="11" name="TextBox 10"/>
            <p:cNvSpPr txBox="1"/>
            <p:nvPr/>
          </p:nvSpPr>
          <p:spPr>
            <a:xfrm>
              <a:off x="-972616" y="4766879"/>
              <a:ext cx="35283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Может быть много версий </a:t>
              </a:r>
              <a:r>
                <a:rPr lang="en-US" sz="1400" dirty="0" err="1"/>
                <a:t>ConcreteClass</a:t>
              </a:r>
              <a:r>
                <a:rPr lang="ru-RU" sz="1400" dirty="0"/>
                <a:t>, каждый из которых реализует полный набор операций, необходимых для работы шаблонного метода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1656080" y="4541520"/>
              <a:ext cx="1137920" cy="213360"/>
            </a:xfrm>
            <a:custGeom>
              <a:avLst/>
              <a:gdLst>
                <a:gd name="connsiteX0" fmla="*/ 0 w 1137920"/>
                <a:gd name="connsiteY0" fmla="*/ 213360 h 213360"/>
                <a:gd name="connsiteX1" fmla="*/ 508000 w 1137920"/>
                <a:gd name="connsiteY1" fmla="*/ 71120 h 213360"/>
                <a:gd name="connsiteX2" fmla="*/ 1137920 w 1137920"/>
                <a:gd name="connsiteY2" fmla="*/ 0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7920" h="213360">
                  <a:moveTo>
                    <a:pt x="0" y="213360"/>
                  </a:moveTo>
                  <a:cubicBezTo>
                    <a:pt x="159173" y="160020"/>
                    <a:pt x="318347" y="106680"/>
                    <a:pt x="508000" y="71120"/>
                  </a:cubicBezTo>
                  <a:cubicBezTo>
                    <a:pt x="697653" y="35560"/>
                    <a:pt x="917786" y="17780"/>
                    <a:pt x="113792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6023992" y="3372187"/>
            <a:ext cx="3600400" cy="1800880"/>
            <a:chOff x="4572000" y="3230880"/>
            <a:chExt cx="3600400" cy="1800880"/>
          </a:xfrm>
        </p:grpSpPr>
        <p:sp>
          <p:nvSpPr>
            <p:cNvPr id="10" name="TextBox 9"/>
            <p:cNvSpPr txBox="1"/>
            <p:nvPr/>
          </p:nvSpPr>
          <p:spPr>
            <a:xfrm>
              <a:off x="5076056" y="4293096"/>
              <a:ext cx="30963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ConcreteClass</a:t>
              </a:r>
              <a:r>
                <a:rPr lang="en-US" sz="1400" dirty="0"/>
                <a:t> </a:t>
              </a:r>
              <a:r>
                <a:rPr lang="ru-RU" sz="1400" dirty="0"/>
                <a:t>реализует абстрактные операции, вызываемые в ходе выполнения </a:t>
              </a:r>
              <a:r>
                <a:rPr lang="en-US" sz="1400" dirty="0" err="1"/>
                <a:t>TemplateMethod</a:t>
              </a:r>
              <a:endParaRPr lang="ru-RU" sz="1400" dirty="0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572000" y="4246785"/>
              <a:ext cx="711200" cy="50895"/>
            </a:xfrm>
            <a:custGeom>
              <a:avLst/>
              <a:gdLst>
                <a:gd name="connsiteX0" fmla="*/ 711200 w 711200"/>
                <a:gd name="connsiteY0" fmla="*/ 50895 h 50895"/>
                <a:gd name="connsiteX1" fmla="*/ 254000 w 711200"/>
                <a:gd name="connsiteY1" fmla="*/ 95 h 50895"/>
                <a:gd name="connsiteX2" fmla="*/ 0 w 711200"/>
                <a:gd name="connsiteY2" fmla="*/ 40735 h 5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50895">
                  <a:moveTo>
                    <a:pt x="711200" y="50895"/>
                  </a:moveTo>
                  <a:cubicBezTo>
                    <a:pt x="541866" y="26341"/>
                    <a:pt x="372533" y="1788"/>
                    <a:pt x="254000" y="95"/>
                  </a:cubicBezTo>
                  <a:cubicBezTo>
                    <a:pt x="135467" y="-1598"/>
                    <a:pt x="67733" y="19568"/>
                    <a:pt x="0" y="407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6918960" y="3230880"/>
              <a:ext cx="579933" cy="985520"/>
            </a:xfrm>
            <a:custGeom>
              <a:avLst/>
              <a:gdLst>
                <a:gd name="connsiteX0" fmla="*/ 579120 w 579933"/>
                <a:gd name="connsiteY0" fmla="*/ 985520 h 985520"/>
                <a:gd name="connsiteX1" fmla="*/ 487680 w 579933"/>
                <a:gd name="connsiteY1" fmla="*/ 406400 h 985520"/>
                <a:gd name="connsiteX2" fmla="*/ 0 w 579933"/>
                <a:gd name="connsiteY2" fmla="*/ 0 h 98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9933" h="985520">
                  <a:moveTo>
                    <a:pt x="579120" y="985520"/>
                  </a:moveTo>
                  <a:cubicBezTo>
                    <a:pt x="581660" y="778086"/>
                    <a:pt x="584200" y="570653"/>
                    <a:pt x="487680" y="406400"/>
                  </a:cubicBezTo>
                  <a:cubicBezTo>
                    <a:pt x="391160" y="242147"/>
                    <a:pt x="195580" y="121073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528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Рецепты приготовления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1068943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8">
            <a:extLst>
              <a:ext uri="{FF2B5EF4-FFF2-40B4-BE49-F238E27FC236}">
                <a16:creationId xmlns:a16="http://schemas.microsoft.com/office/drawing/2014/main" id="{97684E8F-A031-475D-8BF2-A809F2212F73}"/>
              </a:ext>
            </a:extLst>
          </p:cNvPr>
          <p:cNvSpPr/>
          <p:nvPr/>
        </p:nvSpPr>
        <p:spPr>
          <a:xfrm>
            <a:off x="1460323" y="2464412"/>
            <a:ext cx="1251301" cy="30949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75520" y="584076"/>
            <a:ext cx="2448272" cy="25263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91544" y="808231"/>
            <a:ext cx="2520280" cy="125261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93885" y="2953239"/>
            <a:ext cx="4446131" cy="54777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60495" y="3710010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33627" y="4913657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33627" y="6117304"/>
            <a:ext cx="3831450" cy="32143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5507"/>
            <a:ext cx="47880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AbstractClass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Hook();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PrimitiveOperation1()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PrimitiveOperation2()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ConcreteOperation1()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ConcreteOperation2()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Hook()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5087888" y="324526"/>
            <a:ext cx="547260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объявляется </a:t>
            </a:r>
            <a:r>
              <a:rPr lang="ru-RU" sz="1400" dirty="0" err="1"/>
              <a:t>невиртуальным</a:t>
            </a:r>
            <a:r>
              <a:rPr lang="ru-RU" sz="1400" dirty="0"/>
              <a:t>, либо </a:t>
            </a:r>
            <a:r>
              <a:rPr lang="en-US" sz="1400" dirty="0"/>
              <a:t>final</a:t>
            </a:r>
            <a:r>
              <a:rPr lang="ru-RU" sz="1400" dirty="0"/>
              <a:t>, чтобы подклассы не могли изменить последовательность шагов алгоритма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5303912" y="1178445"/>
            <a:ext cx="4176464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определяет последовательность шагов, каждый из которых представлен методом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6521462" y="2680436"/>
            <a:ext cx="3895019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операции должны реализовываться конкретными подклассами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6316847" y="3730498"/>
            <a:ext cx="3811602" cy="70661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могут переопределить или дополнить её реализацию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6289979" y="4934145"/>
            <a:ext cx="3811602" cy="871119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не могут переопределить её. Может использоваться как в самом шаблонном методе, так и в подклассах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6289980" y="6048444"/>
            <a:ext cx="4026329" cy="720209"/>
          </a:xfrm>
          <a:prstGeom prst="borderCallout1">
            <a:avLst>
              <a:gd name="adj1" fmla="val 23379"/>
              <a:gd name="adj2" fmla="val -4124"/>
              <a:gd name="adj3" fmla="val 33083"/>
              <a:gd name="adj4" fmla="val -211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Конкретный метод, который ничего не делает.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могут переопределять такие методы-перехватчики, но не обязаны это делать</a:t>
            </a:r>
          </a:p>
        </p:txBody>
      </p:sp>
      <p:sp>
        <p:nvSpPr>
          <p:cNvPr id="18" name="Выноска 1 9">
            <a:extLst>
              <a:ext uri="{FF2B5EF4-FFF2-40B4-BE49-F238E27FC236}">
                <a16:creationId xmlns:a16="http://schemas.microsoft.com/office/drawing/2014/main" id="{5367B43F-2A37-4599-A93D-1CAA8E9AB1A0}"/>
              </a:ext>
            </a:extLst>
          </p:cNvPr>
          <p:cNvSpPr/>
          <p:nvPr/>
        </p:nvSpPr>
        <p:spPr>
          <a:xfrm>
            <a:off x="6303643" y="2084699"/>
            <a:ext cx="5688633" cy="512186"/>
          </a:xfrm>
          <a:prstGeom prst="borderCallout1">
            <a:avLst>
              <a:gd name="adj1" fmla="val 23379"/>
              <a:gd name="adj2" fmla="val -4124"/>
              <a:gd name="adj3" fmla="val 109580"/>
              <a:gd name="adj4" fmla="val -513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</a:t>
            </a:r>
            <a:r>
              <a:rPr lang="en-US" sz="1400" dirty="0"/>
              <a:t>C++ </a:t>
            </a:r>
            <a:r>
              <a:rPr lang="ru-RU" sz="1400" dirty="0"/>
              <a:t>класс-наследник может переопределить приватные виртуальные операции родителя. В других языках их можно сделать защищёнными</a:t>
            </a:r>
          </a:p>
        </p:txBody>
      </p:sp>
    </p:spTree>
    <p:extLst>
      <p:ext uri="{BB962C8B-B14F-4D97-AF65-F5344CB8AC3E}">
        <p14:creationId xmlns:p14="http://schemas.microsoft.com/office/powerpoint/2010/main" val="26971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Перехватчики (</a:t>
            </a:r>
            <a:r>
              <a:rPr lang="en-US" dirty="0"/>
              <a:t>hooks)</a:t>
            </a:r>
            <a:r>
              <a:rPr lang="ru-RU" dirty="0"/>
              <a:t> в паттерне «Шаблонный метод»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Перехватчик – виртуальный метод, объявленный в абстрактном классе с пустой реализацией или реализацией по умолчанию</a:t>
            </a:r>
          </a:p>
          <a:p>
            <a:pPr lvl="1"/>
            <a:r>
              <a:rPr lang="ru-RU" dirty="0"/>
              <a:t>Позволяет подклассам подключаться к алгоритму в разных точках</a:t>
            </a:r>
          </a:p>
          <a:p>
            <a:pPr lvl="1"/>
            <a:r>
              <a:rPr lang="ru-RU" dirty="0"/>
              <a:t>Подключение является добровольным</a:t>
            </a:r>
          </a:p>
        </p:txBody>
      </p:sp>
    </p:spTree>
    <p:extLst>
      <p:ext uri="{BB962C8B-B14F-4D97-AF65-F5344CB8AC3E}">
        <p14:creationId xmlns:p14="http://schemas.microsoft.com/office/powerpoint/2010/main" val="2461430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91545" y="1700808"/>
            <a:ext cx="3096344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75520" y="4913615"/>
            <a:ext cx="3888432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24372" y="2"/>
            <a:ext cx="5363716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CaffeineBeverageWithHook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5555062" y="1644769"/>
            <a:ext cx="4860032" cy="976174"/>
          </a:xfrm>
          <a:prstGeom prst="borderCallout1">
            <a:avLst>
              <a:gd name="adj1" fmla="val 23379"/>
              <a:gd name="adj2" fmla="val -4124"/>
              <a:gd name="adj3" fmla="val 46322"/>
              <a:gd name="adj4" fmla="val -1228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Добавляем условную конструкцию, результат которой определяется вызовом конкретного метода </a:t>
            </a:r>
            <a:r>
              <a:rPr lang="en-US" sz="1400" dirty="0" err="1"/>
              <a:t>CustomerWantsCondiments</a:t>
            </a:r>
            <a:r>
              <a:rPr lang="en-US" sz="1400" dirty="0"/>
              <a:t>(). </a:t>
            </a:r>
            <a:endParaRPr lang="ru-RU" sz="1400" dirty="0"/>
          </a:p>
          <a:p>
            <a:r>
              <a:rPr lang="ru-RU" sz="1400" dirty="0"/>
              <a:t>Дополнения добавляются только при желании покупателя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6168008" y="4801537"/>
            <a:ext cx="5832648" cy="976174"/>
          </a:xfrm>
          <a:prstGeom prst="borderCallout1">
            <a:avLst>
              <a:gd name="adj1" fmla="val 29624"/>
              <a:gd name="adj2" fmla="val -780"/>
              <a:gd name="adj3" fmla="val 52567"/>
              <a:gd name="adj4" fmla="val -130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с (почти) пустой реализацией по умолчанию.</a:t>
            </a:r>
          </a:p>
          <a:p>
            <a:endParaRPr lang="ru-RU" sz="1400" dirty="0"/>
          </a:p>
          <a:p>
            <a:r>
              <a:rPr lang="ru-RU" sz="1400" b="1" dirty="0"/>
              <a:t>Перехватчик</a:t>
            </a:r>
            <a:r>
              <a:rPr lang="ru-RU" sz="1400" dirty="0"/>
              <a:t>: </a:t>
            </a:r>
            <a:r>
              <a:rPr lang="ru-RU" sz="1400" dirty="0" err="1"/>
              <a:t>субкласс</a:t>
            </a:r>
            <a:r>
              <a:rPr lang="ru-RU" sz="1400" dirty="0"/>
              <a:t> может (но не обязан) переопределить этот метод</a:t>
            </a:r>
          </a:p>
        </p:txBody>
      </p:sp>
    </p:spTree>
    <p:extLst>
      <p:ext uri="{BB962C8B-B14F-4D97-AF65-F5344CB8AC3E}">
        <p14:creationId xmlns:p14="http://schemas.microsoft.com/office/powerpoint/2010/main" val="15370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01216" y="3140968"/>
            <a:ext cx="8496944" cy="158417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1"/>
            <a:ext cx="87484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CaffeineBeverageWithHook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"Would you like milk and sugar with your coffee (y/n)?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&amp;&amp;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coffeeHook.PrepareRecipe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657003" y="4869160"/>
            <a:ext cx="4673805" cy="555690"/>
          </a:xfrm>
          <a:prstGeom prst="borderCallout1">
            <a:avLst>
              <a:gd name="adj1" fmla="val 23379"/>
              <a:gd name="adj2" fmla="val -4124"/>
              <a:gd name="adj3" fmla="val -39078"/>
              <a:gd name="adj4" fmla="val -1806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Спрашиваем пользователя, добавить ли сахар с молоком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32630" y="5688450"/>
            <a:ext cx="5616624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Boiling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water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Dripping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through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Pouring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cup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Would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(y/n)? y</a:t>
            </a: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абстрактных методов и методов-перехватчиков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Абстрактные методы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должен</a:t>
            </a:r>
            <a:r>
              <a:rPr lang="ru-RU" dirty="0"/>
              <a:t> предоставить реализацию метода или шага алгоритма</a:t>
            </a:r>
          </a:p>
          <a:p>
            <a:r>
              <a:rPr lang="ru-RU" dirty="0"/>
              <a:t>Каждый конкретный подкласс должен определить полный набор абстрактных методов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Методы-перехватчики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может </a:t>
            </a:r>
            <a:r>
              <a:rPr lang="ru-RU" dirty="0"/>
              <a:t>реализовать необязательные части алгоритма</a:t>
            </a:r>
          </a:p>
          <a:p>
            <a:r>
              <a:rPr lang="ru-RU" dirty="0"/>
              <a:t>Дают возможность подклассу среагировать на предстоящий или выполненный шаг шаблонного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327834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Голливудский принцип (принцип инверсии управления)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«Не вызывайте нас – мы вас сами вызовем»</a:t>
            </a:r>
          </a:p>
          <a:p>
            <a:r>
              <a:rPr lang="ru-RU" dirty="0"/>
              <a:t>Помогает предотвратить «разложение зависимостей»</a:t>
            </a:r>
          </a:p>
          <a:p>
            <a:pPr lvl="1"/>
            <a:r>
              <a:rPr lang="ru-RU" dirty="0"/>
              <a:t>Циклические зависимости между компонентами высокого и низкого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31427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Голливудский принцип и Шаблонный Метод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02" y="2180807"/>
            <a:ext cx="5675670" cy="39876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9493" y="6036165"/>
            <a:ext cx="305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Подклассы только предоставляют подробности реализации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94885" y="6072104"/>
            <a:ext cx="4197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 </a:t>
            </a:r>
            <a:r>
              <a:rPr lang="ru-RU" sz="1400" dirty="0"/>
              <a:t>и </a:t>
            </a:r>
            <a:r>
              <a:rPr lang="en-US" sz="1400" dirty="0"/>
              <a:t>Coffee </a:t>
            </a:r>
            <a:r>
              <a:rPr lang="ru-RU" sz="1400" dirty="0"/>
              <a:t>никогда не обращаются с вызовами к абстрактному классу – он сам обращается к ним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539773" y="1907876"/>
            <a:ext cx="4366525" cy="954107"/>
            <a:chOff x="-984228" y="1907876"/>
            <a:chExt cx="4366525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-984228" y="1907876"/>
              <a:ext cx="39616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CaffeineBeverage</a:t>
              </a:r>
              <a:r>
                <a:rPr lang="en-US" sz="1400" dirty="0"/>
                <a:t> – </a:t>
              </a:r>
              <a:r>
                <a:rPr lang="ru-RU" sz="1400" dirty="0"/>
                <a:t>компонент высокого уровня. Он определяет алгоритм рецепта и обращается с вызовами к подклассам только тогда, когда они необходимы для реализации метода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2841523" y="1936955"/>
              <a:ext cx="540774" cy="285135"/>
            </a:xfrm>
            <a:custGeom>
              <a:avLst/>
              <a:gdLst>
                <a:gd name="connsiteX0" fmla="*/ 0 w 540774"/>
                <a:gd name="connsiteY0" fmla="*/ 0 h 285135"/>
                <a:gd name="connsiteX1" fmla="*/ 265471 w 540774"/>
                <a:gd name="connsiteY1" fmla="*/ 68826 h 285135"/>
                <a:gd name="connsiteX2" fmla="*/ 540774 w 540774"/>
                <a:gd name="connsiteY2" fmla="*/ 285135 h 2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774" h="285135">
                  <a:moveTo>
                    <a:pt x="0" y="0"/>
                  </a:moveTo>
                  <a:cubicBezTo>
                    <a:pt x="87671" y="10652"/>
                    <a:pt x="175342" y="21304"/>
                    <a:pt x="265471" y="68826"/>
                  </a:cubicBezTo>
                  <a:cubicBezTo>
                    <a:pt x="355600" y="116349"/>
                    <a:pt x="448187" y="200742"/>
                    <a:pt x="540774" y="2851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794885" y="1797262"/>
            <a:ext cx="4540043" cy="767089"/>
            <a:chOff x="5289755" y="1700808"/>
            <a:chExt cx="4540043" cy="767089"/>
          </a:xfrm>
        </p:grpSpPr>
        <p:sp>
          <p:nvSpPr>
            <p:cNvPr id="7" name="TextBox 6"/>
            <p:cNvSpPr txBox="1"/>
            <p:nvPr/>
          </p:nvSpPr>
          <p:spPr>
            <a:xfrm>
              <a:off x="5868143" y="1700808"/>
              <a:ext cx="39616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Клиенты зависят от абстракции </a:t>
              </a:r>
              <a:r>
                <a:rPr lang="en-US" sz="1400" dirty="0" err="1"/>
                <a:t>CaffeineBeverage</a:t>
              </a:r>
              <a:r>
                <a:rPr lang="ru-RU" sz="1400" dirty="0"/>
                <a:t>, а не от конкретных классов </a:t>
              </a:r>
              <a:r>
                <a:rPr lang="en-US" sz="1400" dirty="0"/>
                <a:t>Tea </a:t>
              </a:r>
              <a:r>
                <a:rPr lang="ru-RU" sz="1400" dirty="0"/>
                <a:t>или </a:t>
              </a:r>
              <a:r>
                <a:rPr lang="en-US" sz="1400" dirty="0"/>
                <a:t>Coffee</a:t>
              </a:r>
              <a:r>
                <a:rPr lang="ru-RU" sz="1400" dirty="0"/>
                <a:t>, что сокращает зависимости в системе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89755" y="2084439"/>
              <a:ext cx="530942" cy="383458"/>
            </a:xfrm>
            <a:custGeom>
              <a:avLst/>
              <a:gdLst>
                <a:gd name="connsiteX0" fmla="*/ 530942 w 530942"/>
                <a:gd name="connsiteY0" fmla="*/ 0 h 383458"/>
                <a:gd name="connsiteX1" fmla="*/ 245806 w 530942"/>
                <a:gd name="connsiteY1" fmla="*/ 216309 h 383458"/>
                <a:gd name="connsiteX2" fmla="*/ 0 w 530942"/>
                <a:gd name="connsiteY2" fmla="*/ 383458 h 38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942" h="383458">
                  <a:moveTo>
                    <a:pt x="530942" y="0"/>
                  </a:moveTo>
                  <a:cubicBezTo>
                    <a:pt x="432619" y="76199"/>
                    <a:pt x="334296" y="152399"/>
                    <a:pt x="245806" y="216309"/>
                  </a:cubicBezTo>
                  <a:cubicBezTo>
                    <a:pt x="157316" y="280219"/>
                    <a:pt x="78658" y="331838"/>
                    <a:pt x="0" y="38345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rrow: Down 1">
            <a:extLst>
              <a:ext uri="{FF2B5EF4-FFF2-40B4-BE49-F238E27FC236}">
                <a16:creationId xmlns:a16="http://schemas.microsoft.com/office/drawing/2014/main" id="{28B3F567-AEF7-4FD0-836C-6716A5A4B501}"/>
              </a:ext>
            </a:extLst>
          </p:cNvPr>
          <p:cNvSpPr/>
          <p:nvPr/>
        </p:nvSpPr>
        <p:spPr>
          <a:xfrm rot="10800000">
            <a:off x="3708097" y="3326822"/>
            <a:ext cx="398890" cy="129614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69D63-0F7A-4F9C-B046-C49896BA6F34}"/>
              </a:ext>
            </a:extLst>
          </p:cNvPr>
          <p:cNvSpPr txBox="1"/>
          <p:nvPr/>
        </p:nvSpPr>
        <p:spPr>
          <a:xfrm>
            <a:off x="753769" y="3660437"/>
            <a:ext cx="305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Направление зависимостей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4693CDF-527B-4AFC-8229-AE87F4E50881}"/>
              </a:ext>
            </a:extLst>
          </p:cNvPr>
          <p:cNvSpPr/>
          <p:nvPr/>
        </p:nvSpPr>
        <p:spPr>
          <a:xfrm>
            <a:off x="7325827" y="3294615"/>
            <a:ext cx="398890" cy="1296144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75AB9-3453-4FF6-8705-B5AF66624297}"/>
              </a:ext>
            </a:extLst>
          </p:cNvPr>
          <p:cNvSpPr txBox="1"/>
          <p:nvPr/>
        </p:nvSpPr>
        <p:spPr>
          <a:xfrm>
            <a:off x="7704093" y="3611665"/>
            <a:ext cx="396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Направление потока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80490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инверсии зависимостей и Голливудский принцип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инверсии зависимостей</a:t>
            </a:r>
          </a:p>
          <a:p>
            <a:pPr lvl="1"/>
            <a:r>
              <a:rPr lang="ru-RU" dirty="0"/>
              <a:t>Избегание использования конкретных классов, работа с абстракциями</a:t>
            </a:r>
          </a:p>
          <a:p>
            <a:r>
              <a:rPr lang="ru-RU" dirty="0"/>
              <a:t>Голливудский принцип (Принцип инверсии управления)</a:t>
            </a:r>
          </a:p>
          <a:p>
            <a:pPr lvl="1"/>
            <a:r>
              <a:rPr lang="ru-RU" dirty="0"/>
              <a:t>Компоненты низкого уровня участвуют в вычислениях без формирования явных зависимостей между компонентами высокого и низкого уровня</a:t>
            </a:r>
          </a:p>
          <a:p>
            <a:r>
              <a:rPr lang="ru-RU" dirty="0"/>
              <a:t>Принцип инверсии зависимостей – более общее правило</a:t>
            </a:r>
          </a:p>
        </p:txBody>
      </p:sp>
    </p:spTree>
    <p:extLst>
      <p:ext uri="{BB962C8B-B14F-4D97-AF65-F5344CB8AC3E}">
        <p14:creationId xmlns:p14="http://schemas.microsoft.com/office/powerpoint/2010/main" val="4351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7E63BC-7A8C-4D18-9369-8F2FF7FB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</a:t>
            </a:r>
            <a:r>
              <a:rPr lang="ru-RU" dirty="0"/>
              <a:t>шаблонный метод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A01FE1-4282-45FB-A6DD-7932E2FF0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55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EAD885-8D9B-4019-A350-7AA554F4E114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120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rew"/>
          <p:cNvGrpSpPr/>
          <p:nvPr/>
        </p:nvGrpSpPr>
        <p:grpSpPr>
          <a:xfrm>
            <a:off x="119336" y="3405175"/>
            <a:ext cx="11481344" cy="841556"/>
            <a:chOff x="-1404664" y="3405175"/>
            <a:chExt cx="11481344" cy="841556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-1404664" y="3429000"/>
              <a:ext cx="5976664" cy="817728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652120" y="3405175"/>
              <a:ext cx="4424560" cy="841556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Add condiments"/>
          <p:cNvGrpSpPr/>
          <p:nvPr/>
        </p:nvGrpSpPr>
        <p:grpSpPr>
          <a:xfrm>
            <a:off x="119336" y="5304235"/>
            <a:ext cx="11481344" cy="936104"/>
            <a:chOff x="-1404664" y="3139803"/>
            <a:chExt cx="11481344" cy="936104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-1404664" y="3139803"/>
              <a:ext cx="540060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5648698" y="3139803"/>
              <a:ext cx="4427982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Boil water match"/>
          <p:cNvGrpSpPr/>
          <p:nvPr/>
        </p:nvGrpSpPr>
        <p:grpSpPr>
          <a:xfrm>
            <a:off x="119337" y="2489204"/>
            <a:ext cx="11484766" cy="794570"/>
            <a:chOff x="-1404663" y="2489204"/>
            <a:chExt cx="11484766" cy="79457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-1404663" y="2492896"/>
              <a:ext cx="4536503" cy="790876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652120" y="2489204"/>
              <a:ext cx="4427983" cy="794570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 14"/>
            <p:cNvSpPr/>
            <p:nvPr/>
          </p:nvSpPr>
          <p:spPr>
            <a:xfrm>
              <a:off x="4103948" y="2492896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Pour in cup match"/>
          <p:cNvGrpSpPr/>
          <p:nvPr/>
        </p:nvGrpSpPr>
        <p:grpSpPr>
          <a:xfrm>
            <a:off x="119336" y="4462678"/>
            <a:ext cx="11484767" cy="841556"/>
            <a:chOff x="-1404664" y="4462678"/>
            <a:chExt cx="11484767" cy="841556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-1404664" y="4462678"/>
              <a:ext cx="4536504" cy="782248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652120" y="4462678"/>
              <a:ext cx="4427983" cy="841556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авно 15"/>
            <p:cNvSpPr/>
            <p:nvPr/>
          </p:nvSpPr>
          <p:spPr>
            <a:xfrm>
              <a:off x="4103948" y="4656162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0" y="0"/>
            <a:ext cx="634913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960096" y="0"/>
            <a:ext cx="523190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4" name="Стрелки"/>
          <p:cNvGrpSpPr/>
          <p:nvPr/>
        </p:nvGrpSpPr>
        <p:grpSpPr>
          <a:xfrm>
            <a:off x="2819636" y="918394"/>
            <a:ext cx="3834978" cy="710406"/>
            <a:chOff x="1969294" y="1247552"/>
            <a:chExt cx="3834978" cy="710406"/>
          </a:xfrm>
        </p:grpSpPr>
        <p:cxnSp>
          <p:nvCxnSpPr>
            <p:cNvPr id="29" name="Прямая со стрелкой 28"/>
            <p:cNvCxnSpPr>
              <a:cxnSpLocks/>
            </p:cNvCxnSpPr>
            <p:nvPr/>
          </p:nvCxnSpPr>
          <p:spPr>
            <a:xfrm>
              <a:off x="1969294" y="1247552"/>
              <a:ext cx="383497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cxnSpLocks/>
            </p:cNvCxnSpPr>
            <p:nvPr/>
          </p:nvCxnSpPr>
          <p:spPr>
            <a:xfrm>
              <a:off x="1969294" y="1741934"/>
              <a:ext cx="383497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cxnSpLocks/>
            </p:cNvCxnSpPr>
            <p:nvPr/>
          </p:nvCxnSpPr>
          <p:spPr>
            <a:xfrm>
              <a:off x="1969294" y="1525910"/>
              <a:ext cx="383091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cxnSpLocks/>
            </p:cNvCxnSpPr>
            <p:nvPr/>
          </p:nvCxnSpPr>
          <p:spPr>
            <a:xfrm>
              <a:off x="1969294" y="1957958"/>
              <a:ext cx="383091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1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1E1649-7E79-4407-A431-AB3784B13CFF}"/>
              </a:ext>
            </a:extLst>
          </p:cNvPr>
          <p:cNvSpPr/>
          <p:nvPr/>
        </p:nvSpPr>
        <p:spPr>
          <a:xfrm>
            <a:off x="1919536" y="197346"/>
            <a:ext cx="79928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444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F7704A-B8E6-4D38-8FA0-6B7C32BD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44973"/>
            <a:ext cx="9361040" cy="63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05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5CABFD-B5D0-4C2C-8298-C2783DCA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в декораторе напитков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9C835D-DD0B-46C7-BCB5-ADE0E6F74F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54" y="1874838"/>
            <a:ext cx="8480292" cy="498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04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B080-4A7C-4057-A881-F3E3FB14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в командах </a:t>
            </a:r>
            <a:r>
              <a:rPr lang="en-US" dirty="0"/>
              <a:t>Undo/Redo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5821E6-BCDE-48EA-9604-72254248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586" y="1958966"/>
            <a:ext cx="6352828" cy="48811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488567-6878-4E12-9C95-01D9D56AFED5}"/>
              </a:ext>
            </a:extLst>
          </p:cNvPr>
          <p:cNvSpPr/>
          <p:nvPr/>
        </p:nvSpPr>
        <p:spPr>
          <a:xfrm>
            <a:off x="2783632" y="3814440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88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54F0-B4E7-4378-BE26-4806731B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</a:t>
            </a:r>
            <a:r>
              <a:rPr lang="ru-RU" dirty="0"/>
              <a:t> в </a:t>
            </a:r>
            <a:r>
              <a:rPr lang="en-US" dirty="0"/>
              <a:t>UI-</a:t>
            </a:r>
            <a:r>
              <a:rPr lang="ru-RU" dirty="0"/>
              <a:t>фреймворке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55346-2377-4F59-A104-805B798F83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53" y="1628801"/>
            <a:ext cx="7557694" cy="50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05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FE5A-B9B9-459F-9665-C72EE98B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 </a:t>
            </a:r>
            <a:r>
              <a:rPr lang="ru-RU" dirty="0"/>
              <a:t>в веб-фреймворке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87944-A26B-4D07-A500-6D458C283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14" y="1866569"/>
            <a:ext cx="12209314" cy="48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72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Шаблонный метод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Стратегия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/>
              <a:t>Субклассы</a:t>
            </a:r>
            <a:r>
              <a:rPr lang="ru-RU" dirty="0"/>
              <a:t> определяют реализацию алгоритма</a:t>
            </a:r>
          </a:p>
          <a:p>
            <a:r>
              <a:rPr lang="ru-RU" dirty="0" err="1"/>
              <a:t>Субклассы</a:t>
            </a:r>
            <a:r>
              <a:rPr lang="ru-RU" dirty="0"/>
              <a:t> решают, какие конкретные классы создавать</a:t>
            </a:r>
          </a:p>
        </p:txBody>
      </p:sp>
    </p:spTree>
    <p:extLst>
      <p:ext uri="{BB962C8B-B14F-4D97-AF65-F5344CB8AC3E}">
        <p14:creationId xmlns:p14="http://schemas.microsoft.com/office/powerpoint/2010/main" val="1136729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B050"/>
                </a:solidFill>
              </a:rPr>
              <a:t>Шаблонный метод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Стратегия</a:t>
            </a:r>
          </a:p>
          <a:p>
            <a:endParaRPr lang="ru-RU" dirty="0"/>
          </a:p>
          <a:p>
            <a:r>
              <a:rPr lang="ru-RU" dirty="0">
                <a:solidFill>
                  <a:srgbClr val="00B0F0"/>
                </a:solidFill>
              </a:rPr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>
                <a:solidFill>
                  <a:srgbClr val="00B050"/>
                </a:solidFill>
              </a:rPr>
              <a:t>Субклассы</a:t>
            </a:r>
            <a:r>
              <a:rPr lang="ru-RU" dirty="0">
                <a:solidFill>
                  <a:srgbClr val="00B050"/>
                </a:solidFill>
              </a:rPr>
              <a:t> определяют реализацию алгоритма</a:t>
            </a:r>
          </a:p>
          <a:p>
            <a:r>
              <a:rPr lang="ru-RU" dirty="0" err="1">
                <a:solidFill>
                  <a:srgbClr val="00B0F0"/>
                </a:solidFill>
              </a:rPr>
              <a:t>Субклассы</a:t>
            </a:r>
            <a:r>
              <a:rPr lang="ru-RU" dirty="0">
                <a:solidFill>
                  <a:srgbClr val="00B0F0"/>
                </a:solidFill>
              </a:rPr>
              <a:t> решают, какие конкретные классы создавать</a:t>
            </a:r>
          </a:p>
        </p:txBody>
      </p:sp>
      <p:cxnSp>
        <p:nvCxnSpPr>
          <p:cNvPr id="3" name="Прямая со стрелкой 2"/>
          <p:cNvCxnSpPr>
            <a:cxnSpLocks/>
          </p:cNvCxnSpPr>
          <p:nvPr/>
        </p:nvCxnSpPr>
        <p:spPr>
          <a:xfrm>
            <a:off x="4079776" y="2780928"/>
            <a:ext cx="2376264" cy="208823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</p:cNvCxnSpPr>
          <p:nvPr/>
        </p:nvCxnSpPr>
        <p:spPr>
          <a:xfrm flipV="1">
            <a:off x="2927648" y="3284984"/>
            <a:ext cx="3528392" cy="12961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</p:cNvCxnSpPr>
          <p:nvPr/>
        </p:nvCxnSpPr>
        <p:spPr>
          <a:xfrm flipV="1">
            <a:off x="4079776" y="5517232"/>
            <a:ext cx="2114651" cy="7200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005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</a:t>
            </a:r>
            <a:r>
              <a:rPr lang="en-US" dirty="0"/>
              <a:t>vs </a:t>
            </a:r>
            <a:r>
              <a:rPr lang="ru-RU" dirty="0"/>
              <a:t>Стратегия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Определяет структуру алгоритма, поручая часть работы подклассам</a:t>
            </a:r>
          </a:p>
          <a:p>
            <a:r>
              <a:rPr lang="ru-RU" dirty="0"/>
              <a:t>Дублирующийся код выделяется в базовый класс и используется совместно всеми подклассами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Стратегия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Определяет семейство взаимозаменяемых алгоритмов</a:t>
            </a:r>
          </a:p>
          <a:p>
            <a:r>
              <a:rPr lang="ru-RU" dirty="0"/>
              <a:t>Позволяет изменять алгоритм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535986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9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– дублирование кода</a:t>
            </a:r>
          </a:p>
          <a:p>
            <a:pPr lvl="1"/>
            <a:r>
              <a:rPr lang="ru-RU" dirty="0"/>
              <a:t>Как правило, признак необходимости внесения изменений в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308462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Тривиальное решение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08" y="2178464"/>
            <a:ext cx="5829354" cy="3816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47528" y="2348881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 err="1"/>
              <a:t>PrepareRecipe</a:t>
            </a:r>
            <a:r>
              <a:rPr lang="en-US" sz="1400" dirty="0"/>
              <a:t>() </a:t>
            </a:r>
            <a:r>
              <a:rPr lang="ru-RU" sz="1400" dirty="0"/>
              <a:t>различается в </a:t>
            </a:r>
            <a:r>
              <a:rPr lang="ru-RU" sz="1400" dirty="0" err="1"/>
              <a:t>субклассах</a:t>
            </a:r>
            <a:r>
              <a:rPr lang="ru-RU" sz="1400" dirty="0"/>
              <a:t>, поэтому определяется как абстрактный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94546" y="1849830"/>
            <a:ext cx="2059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 </a:t>
            </a:r>
            <a:r>
              <a:rPr lang="en-US" sz="1400" dirty="0" err="1"/>
              <a:t>BoilWater</a:t>
            </a:r>
            <a:r>
              <a:rPr lang="en-US" sz="1400" dirty="0"/>
              <a:t>() </a:t>
            </a:r>
            <a:r>
              <a:rPr lang="ru-RU" sz="1400" dirty="0"/>
              <a:t>и </a:t>
            </a:r>
            <a:r>
              <a:rPr lang="en-US" sz="1400" dirty="0" err="1"/>
              <a:t>PourInCup</a:t>
            </a:r>
            <a:r>
              <a:rPr lang="en-US" sz="1400" dirty="0"/>
              <a:t>() – </a:t>
            </a:r>
            <a:r>
              <a:rPr lang="ru-RU" sz="1400" dirty="0"/>
              <a:t>общие для обоих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1" y="3871233"/>
            <a:ext cx="1775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Каждый </a:t>
            </a:r>
            <a:r>
              <a:rPr lang="ru-RU" sz="1400" dirty="0" err="1"/>
              <a:t>субкласс</a:t>
            </a:r>
            <a:r>
              <a:rPr lang="ru-RU" sz="1400" dirty="0"/>
              <a:t> реализует свой рецепт приготовления напитка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74176" y="3717344"/>
            <a:ext cx="1893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/>
              <a:t>Субклассы</a:t>
            </a:r>
            <a:r>
              <a:rPr lang="ru-RU" sz="1400" dirty="0"/>
              <a:t> переопределяют </a:t>
            </a:r>
            <a:r>
              <a:rPr lang="en-US" sz="1400" dirty="0" err="1"/>
              <a:t>PrepareRecipe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1177" y="6246670"/>
            <a:ext cx="280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Методы, специфичные для </a:t>
            </a:r>
            <a:r>
              <a:rPr lang="en-US" sz="1400" dirty="0"/>
              <a:t>Coffee </a:t>
            </a:r>
            <a:r>
              <a:rPr lang="ru-RU" sz="1400" dirty="0"/>
              <a:t>и </a:t>
            </a:r>
            <a:r>
              <a:rPr lang="en-US" sz="1400" dirty="0"/>
              <a:t>Tea</a:t>
            </a:r>
            <a:r>
              <a:rPr lang="ru-RU" sz="1400" dirty="0"/>
              <a:t>, остаются в подклассах</a:t>
            </a:r>
          </a:p>
        </p:txBody>
      </p:sp>
      <p:sp>
        <p:nvSpPr>
          <p:cNvPr id="13" name="Полилиния 12"/>
          <p:cNvSpPr/>
          <p:nvPr/>
        </p:nvSpPr>
        <p:spPr>
          <a:xfrm>
            <a:off x="3971926" y="2626698"/>
            <a:ext cx="981075" cy="154602"/>
          </a:xfrm>
          <a:custGeom>
            <a:avLst/>
            <a:gdLst>
              <a:gd name="connsiteX0" fmla="*/ 0 w 981075"/>
              <a:gd name="connsiteY0" fmla="*/ 154602 h 154602"/>
              <a:gd name="connsiteX1" fmla="*/ 428625 w 981075"/>
              <a:gd name="connsiteY1" fmla="*/ 2202 h 154602"/>
              <a:gd name="connsiteX2" fmla="*/ 981075 w 981075"/>
              <a:gd name="connsiteY2" fmla="*/ 78402 h 1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075" h="154602">
                <a:moveTo>
                  <a:pt x="0" y="154602"/>
                </a:moveTo>
                <a:cubicBezTo>
                  <a:pt x="132556" y="84752"/>
                  <a:pt x="265113" y="14902"/>
                  <a:pt x="428625" y="2202"/>
                </a:cubicBezTo>
                <a:cubicBezTo>
                  <a:pt x="592137" y="-10498"/>
                  <a:pt x="786606" y="33952"/>
                  <a:pt x="981075" y="7840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7176120" y="2581275"/>
            <a:ext cx="1047750" cy="400050"/>
          </a:xfrm>
          <a:custGeom>
            <a:avLst/>
            <a:gdLst>
              <a:gd name="connsiteX0" fmla="*/ 1047750 w 1047750"/>
              <a:gd name="connsiteY0" fmla="*/ 0 h 400050"/>
              <a:gd name="connsiteX1" fmla="*/ 571500 w 1047750"/>
              <a:gd name="connsiteY1" fmla="*/ 285750 h 400050"/>
              <a:gd name="connsiteX2" fmla="*/ 0 w 1047750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400050">
                <a:moveTo>
                  <a:pt x="1047750" y="0"/>
                </a:moveTo>
                <a:cubicBezTo>
                  <a:pt x="896937" y="109537"/>
                  <a:pt x="746125" y="219075"/>
                  <a:pt x="571500" y="285750"/>
                </a:cubicBezTo>
                <a:cubicBezTo>
                  <a:pt x="396875" y="352425"/>
                  <a:pt x="198437" y="376237"/>
                  <a:pt x="0" y="40005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2066925" y="5133975"/>
            <a:ext cx="1104900" cy="298814"/>
          </a:xfrm>
          <a:custGeom>
            <a:avLst/>
            <a:gdLst>
              <a:gd name="connsiteX0" fmla="*/ 0 w 1104900"/>
              <a:gd name="connsiteY0" fmla="*/ 0 h 298814"/>
              <a:gd name="connsiteX1" fmla="*/ 400050 w 1104900"/>
              <a:gd name="connsiteY1" fmla="*/ 257175 h 298814"/>
              <a:gd name="connsiteX2" fmla="*/ 1104900 w 1104900"/>
              <a:gd name="connsiteY2" fmla="*/ 295275 h 29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98814">
                <a:moveTo>
                  <a:pt x="0" y="0"/>
                </a:moveTo>
                <a:cubicBezTo>
                  <a:pt x="107950" y="103981"/>
                  <a:pt x="215900" y="207963"/>
                  <a:pt x="400050" y="257175"/>
                </a:cubicBezTo>
                <a:cubicBezTo>
                  <a:pt x="584200" y="306387"/>
                  <a:pt x="844550" y="300831"/>
                  <a:pt x="1104900" y="2952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9267825" y="4495801"/>
            <a:ext cx="597594" cy="904875"/>
          </a:xfrm>
          <a:custGeom>
            <a:avLst/>
            <a:gdLst>
              <a:gd name="connsiteX0" fmla="*/ 447675 w 597594"/>
              <a:gd name="connsiteY0" fmla="*/ 0 h 904875"/>
              <a:gd name="connsiteX1" fmla="*/ 571500 w 597594"/>
              <a:gd name="connsiteY1" fmla="*/ 361950 h 904875"/>
              <a:gd name="connsiteX2" fmla="*/ 0 w 597594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94" h="904875">
                <a:moveTo>
                  <a:pt x="447675" y="0"/>
                </a:moveTo>
                <a:cubicBezTo>
                  <a:pt x="546894" y="105568"/>
                  <a:pt x="646113" y="211137"/>
                  <a:pt x="571500" y="361950"/>
                </a:cubicBezTo>
                <a:cubicBezTo>
                  <a:pt x="496887" y="512763"/>
                  <a:pt x="248443" y="708819"/>
                  <a:pt x="0" y="9048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7543801" y="6029326"/>
            <a:ext cx="809625" cy="352425"/>
          </a:xfrm>
          <a:custGeom>
            <a:avLst/>
            <a:gdLst>
              <a:gd name="connsiteX0" fmla="*/ 0 w 809625"/>
              <a:gd name="connsiteY0" fmla="*/ 352425 h 352425"/>
              <a:gd name="connsiteX1" fmla="*/ 438150 w 809625"/>
              <a:gd name="connsiteY1" fmla="*/ 238125 h 352425"/>
              <a:gd name="connsiteX2" fmla="*/ 809625 w 809625"/>
              <a:gd name="connsiteY2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352425">
                <a:moveTo>
                  <a:pt x="0" y="352425"/>
                </a:moveTo>
                <a:cubicBezTo>
                  <a:pt x="151606" y="324643"/>
                  <a:pt x="303213" y="296862"/>
                  <a:pt x="438150" y="238125"/>
                </a:cubicBezTo>
                <a:cubicBezTo>
                  <a:pt x="573088" y="179387"/>
                  <a:pt x="691356" y="89693"/>
                  <a:pt x="809625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3952876" y="6019801"/>
            <a:ext cx="695325" cy="314325"/>
          </a:xfrm>
          <a:custGeom>
            <a:avLst/>
            <a:gdLst>
              <a:gd name="connsiteX0" fmla="*/ 695325 w 695325"/>
              <a:gd name="connsiteY0" fmla="*/ 314325 h 314325"/>
              <a:gd name="connsiteX1" fmla="*/ 257175 w 695325"/>
              <a:gd name="connsiteY1" fmla="*/ 238125 h 314325"/>
              <a:gd name="connsiteX2" fmla="*/ 0 w 695325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314325">
                <a:moveTo>
                  <a:pt x="695325" y="314325"/>
                </a:moveTo>
                <a:cubicBezTo>
                  <a:pt x="534194" y="302419"/>
                  <a:pt x="373063" y="290513"/>
                  <a:pt x="257175" y="238125"/>
                </a:cubicBezTo>
                <a:cubicBezTo>
                  <a:pt x="141287" y="185737"/>
                  <a:pt x="70643" y="92868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9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21296" y="420030"/>
            <a:ext cx="3132348" cy="21441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 1 15"/>
          <p:cNvSpPr/>
          <p:nvPr/>
        </p:nvSpPr>
        <p:spPr>
          <a:xfrm>
            <a:off x="6276020" y="224343"/>
            <a:ext cx="4212468" cy="772377"/>
          </a:xfrm>
          <a:prstGeom prst="borderCallout1">
            <a:avLst>
              <a:gd name="adj1" fmla="val 23379"/>
              <a:gd name="adj2" fmla="val -4124"/>
              <a:gd name="adj3" fmla="val 35951"/>
              <a:gd name="adj4" fmla="val -628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Абстрактный рецепт приготовления напитка, будет реализован в подклассах</a:t>
            </a:r>
          </a:p>
        </p:txBody>
      </p:sp>
      <p:grpSp>
        <p:nvGrpSpPr>
          <p:cNvPr id="6" name="Boil water match"/>
          <p:cNvGrpSpPr/>
          <p:nvPr/>
        </p:nvGrpSpPr>
        <p:grpSpPr>
          <a:xfrm>
            <a:off x="191344" y="3429000"/>
            <a:ext cx="10153128" cy="1296135"/>
            <a:chOff x="-1527422" y="1844824"/>
            <a:chExt cx="10153128" cy="129613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-1527422" y="1844824"/>
              <a:ext cx="3672408" cy="1296079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514749" y="1844825"/>
              <a:ext cx="3110957" cy="129613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Стрелки"/>
          <p:cNvGrpSpPr/>
          <p:nvPr/>
        </p:nvGrpSpPr>
        <p:grpSpPr>
          <a:xfrm>
            <a:off x="2639616" y="3717031"/>
            <a:ext cx="4968552" cy="648073"/>
            <a:chOff x="775073" y="1201392"/>
            <a:chExt cx="5418227" cy="714795"/>
          </a:xfrm>
        </p:grpSpPr>
        <p:cxnSp>
          <p:nvCxnSpPr>
            <p:cNvPr id="11" name="Прямая со стрелкой 10"/>
            <p:cNvCxnSpPr>
              <a:cxnSpLocks/>
            </p:cNvCxnSpPr>
            <p:nvPr/>
          </p:nvCxnSpPr>
          <p:spPr>
            <a:xfrm>
              <a:off x="775073" y="1201392"/>
              <a:ext cx="541822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cxnSpLocks/>
            </p:cNvCxnSpPr>
            <p:nvPr/>
          </p:nvCxnSpPr>
          <p:spPr>
            <a:xfrm>
              <a:off x="775073" y="1677922"/>
              <a:ext cx="541822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cxnSpLocks/>
            </p:cNvCxnSpPr>
            <p:nvPr/>
          </p:nvCxnSpPr>
          <p:spPr>
            <a:xfrm>
              <a:off x="775073" y="1450876"/>
              <a:ext cx="541822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cxnSpLocks/>
            </p:cNvCxnSpPr>
            <p:nvPr/>
          </p:nvCxnSpPr>
          <p:spPr>
            <a:xfrm>
              <a:off x="775073" y="1916187"/>
              <a:ext cx="541822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Прямоугольник 2"/>
          <p:cNvSpPr/>
          <p:nvPr/>
        </p:nvSpPr>
        <p:spPr>
          <a:xfrm>
            <a:off x="0" y="1"/>
            <a:ext cx="60960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32104" y="3000821"/>
            <a:ext cx="52565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8831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Повторный анализ рецептов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36427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Абстрагируем алгоритм приготовления напитка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Шаги алгоритма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Использовать горячую воду для заваривания кофе или чая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напиток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 соответствующие дополнения в напиток</a:t>
            </a:r>
          </a:p>
          <a:p>
            <a:r>
              <a:rPr lang="ru-RU" dirty="0"/>
              <a:t>Пункты 1 и 3 выведены в базовый класс</a:t>
            </a:r>
          </a:p>
          <a:p>
            <a:r>
              <a:rPr lang="ru-RU" dirty="0"/>
              <a:t>Пункты 2 и </a:t>
            </a:r>
            <a:r>
              <a:rPr lang="en-US" dirty="0"/>
              <a:t>4</a:t>
            </a:r>
            <a:r>
              <a:rPr lang="ru-RU" dirty="0"/>
              <a:t> одинаковы, но выполняются с разными напитками</a:t>
            </a:r>
          </a:p>
        </p:txBody>
      </p:sp>
    </p:spTree>
    <p:extLst>
      <p:ext uri="{BB962C8B-B14F-4D97-AF65-F5344CB8AC3E}">
        <p14:creationId xmlns:p14="http://schemas.microsoft.com/office/powerpoint/2010/main" val="13149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1981200" y="3685675"/>
            <a:ext cx="7571184" cy="436747"/>
            <a:chOff x="457200" y="3685674"/>
            <a:chExt cx="7571184" cy="43674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6133356" y="3849722"/>
              <a:ext cx="1895028" cy="272699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57200" y="3849723"/>
              <a:ext cx="2345556" cy="272698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>
              <a:off x="2915816" y="4005064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35896" y="3685674"/>
              <a:ext cx="187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AddCondiments</a:t>
              </a:r>
              <a:r>
                <a:rPr lang="en-US" dirty="0"/>
                <a:t>()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981200" y="3200741"/>
            <a:ext cx="7571184" cy="418760"/>
            <a:chOff x="457200" y="3200741"/>
            <a:chExt cx="7571184" cy="418760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457200" y="3345667"/>
              <a:ext cx="2345556" cy="27383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6133356" y="3345666"/>
              <a:ext cx="1895028" cy="273835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2915816" y="3501008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92538" y="3200741"/>
              <a:ext cx="911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Brew()</a:t>
              </a:r>
              <a:endParaRPr lang="ru-RU" dirty="0"/>
            </a:p>
          </p:txBody>
        </p:sp>
      </p:grp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Абстрагирование </a:t>
            </a:r>
            <a:r>
              <a:rPr lang="en-US" dirty="0" err="1"/>
              <a:t>PrepareRecipe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1844824"/>
            <a:ext cx="33487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48128" y="1844824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Tea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53b27c7cfeaddf16743777d46d1448d52d7b30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5056</TotalTime>
  <Words>2402</Words>
  <Application>Microsoft Office PowerPoint</Application>
  <PresentationFormat>Widescreen</PresentationFormat>
  <Paragraphs>508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Impact</vt:lpstr>
      <vt:lpstr>Office Theme</vt:lpstr>
      <vt:lpstr>Паттерн проектирования «Шаблонный метод»</vt:lpstr>
      <vt:lpstr>Рецепты приготовления напитков</vt:lpstr>
      <vt:lpstr>PowerPoint Presentation</vt:lpstr>
      <vt:lpstr>Анализ решения</vt:lpstr>
      <vt:lpstr>Тривиальное решение</vt:lpstr>
      <vt:lpstr>PowerPoint Presentation</vt:lpstr>
      <vt:lpstr>Повторный анализ рецептов напитков</vt:lpstr>
      <vt:lpstr>Абстрагируем алгоритм приготовления напитка</vt:lpstr>
      <vt:lpstr>Абстрагирование PrepareRecipe()</vt:lpstr>
      <vt:lpstr>Абстрактный напиток</vt:lpstr>
      <vt:lpstr>Конкретные напитки</vt:lpstr>
      <vt:lpstr>Обновленная диаграмма классов</vt:lpstr>
      <vt:lpstr>Анализ выполненных действий</vt:lpstr>
      <vt:lpstr>Класс CaffeineBeverage</vt:lpstr>
      <vt:lpstr>Паттерн «Шаблонный метод»</vt:lpstr>
      <vt:lpstr>Сравнение реализаций</vt:lpstr>
      <vt:lpstr>Сравнение реализаций</vt:lpstr>
      <vt:lpstr>Паттерн «Шаблонный метод»</vt:lpstr>
      <vt:lpstr>Структура паттерна</vt:lpstr>
      <vt:lpstr>PowerPoint Presentation</vt:lpstr>
      <vt:lpstr>Перехватчики (hooks) в паттерне «Шаблонный метод»</vt:lpstr>
      <vt:lpstr>PowerPoint Presentation</vt:lpstr>
      <vt:lpstr>PowerPoint Presentation</vt:lpstr>
      <vt:lpstr>Сравнение абстрактных методов и методов-перехватчиков</vt:lpstr>
      <vt:lpstr>Голливудский принцип (принцип инверсии управления)</vt:lpstr>
      <vt:lpstr>Голливудский принцип и Шаблонный Метод</vt:lpstr>
      <vt:lpstr>Принцип инверсии зависимостей и Голливудский принцип</vt:lpstr>
      <vt:lpstr>Compile-time шаблонный метод</vt:lpstr>
      <vt:lpstr>PowerPoint Presentation</vt:lpstr>
      <vt:lpstr>PowerPoint Presentation</vt:lpstr>
      <vt:lpstr>PowerPoint Presentation</vt:lpstr>
      <vt:lpstr>Шаблонный метод в декораторе напитков</vt:lpstr>
      <vt:lpstr>Шаблонный метод в командах Undo/Redo</vt:lpstr>
      <vt:lpstr>Template method в UI-фреймворке</vt:lpstr>
      <vt:lpstr>Template Method в веб-фреймворке</vt:lpstr>
      <vt:lpstr>Соединить паттерн с его описанием</vt:lpstr>
      <vt:lpstr>Соединить паттерн с его описанием</vt:lpstr>
      <vt:lpstr>Шаблонный метод vs Стратегия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424</cp:revision>
  <dcterms:created xsi:type="dcterms:W3CDTF">2016-02-02T19:36:42Z</dcterms:created>
  <dcterms:modified xsi:type="dcterms:W3CDTF">2024-10-18T17:24:48Z</dcterms:modified>
</cp:coreProperties>
</file>