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332" r:id="rId2"/>
    <p:sldId id="258" r:id="rId3"/>
    <p:sldId id="261" r:id="rId4"/>
    <p:sldId id="287" r:id="rId5"/>
    <p:sldId id="288" r:id="rId6"/>
    <p:sldId id="298" r:id="rId7"/>
    <p:sldId id="303" r:id="rId8"/>
    <p:sldId id="264" r:id="rId9"/>
    <p:sldId id="290" r:id="rId10"/>
    <p:sldId id="289" r:id="rId11"/>
    <p:sldId id="304" r:id="rId12"/>
    <p:sldId id="309" r:id="rId13"/>
    <p:sldId id="265" r:id="rId14"/>
    <p:sldId id="292" r:id="rId15"/>
    <p:sldId id="317" r:id="rId16"/>
    <p:sldId id="313" r:id="rId17"/>
    <p:sldId id="323" r:id="rId18"/>
    <p:sldId id="310" r:id="rId19"/>
    <p:sldId id="272" r:id="rId20"/>
    <p:sldId id="318" r:id="rId21"/>
    <p:sldId id="319" r:id="rId22"/>
    <p:sldId id="311" r:id="rId23"/>
    <p:sldId id="312" r:id="rId24"/>
    <p:sldId id="305" r:id="rId25"/>
    <p:sldId id="279" r:id="rId26"/>
    <p:sldId id="324" r:id="rId27"/>
    <p:sldId id="322" r:id="rId28"/>
    <p:sldId id="320" r:id="rId29"/>
    <p:sldId id="321" r:id="rId30"/>
    <p:sldId id="326" r:id="rId31"/>
    <p:sldId id="325" r:id="rId32"/>
    <p:sldId id="327" r:id="rId33"/>
    <p:sldId id="328" r:id="rId34"/>
    <p:sldId id="329" r:id="rId35"/>
    <p:sldId id="330" r:id="rId36"/>
    <p:sldId id="331" r:id="rId37"/>
    <p:sldId id="306" r:id="rId38"/>
    <p:sldId id="259" r:id="rId39"/>
    <p:sldId id="285" r:id="rId40"/>
    <p:sldId id="286" r:id="rId4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289DA28-C9C0-42FE-B6FA-C25EDA060E34}">
          <p14:sldIdLst>
            <p14:sldId id="332"/>
            <p14:sldId id="258"/>
            <p14:sldId id="261"/>
            <p14:sldId id="287"/>
            <p14:sldId id="288"/>
            <p14:sldId id="298"/>
            <p14:sldId id="303"/>
          </p14:sldIdLst>
        </p14:section>
        <p14:section name="Принцип открытости/закрытости" id="{0A30BD40-943A-4EA5-A01C-3BD3D65F1896}">
          <p14:sldIdLst>
            <p14:sldId id="264"/>
            <p14:sldId id="290"/>
            <p14:sldId id="289"/>
            <p14:sldId id="304"/>
            <p14:sldId id="309"/>
            <p14:sldId id="265"/>
            <p14:sldId id="292"/>
            <p14:sldId id="317"/>
            <p14:sldId id="313"/>
            <p14:sldId id="323"/>
            <p14:sldId id="310"/>
          </p14:sldIdLst>
        </p14:section>
        <p14:section name="Принцип разделения интерфейса" id="{32262183-C319-4765-A834-D404A9BCFBE1}">
          <p14:sldIdLst>
            <p14:sldId id="272"/>
            <p14:sldId id="318"/>
            <p14:sldId id="319"/>
            <p14:sldId id="311"/>
            <p14:sldId id="312"/>
            <p14:sldId id="305"/>
          </p14:sldIdLst>
        </p14:section>
        <p14:section name="Принцип инверсии зависимостей" id="{35127A7D-12A8-469E-B46D-E2A144FAAA68}">
          <p14:sldIdLst>
            <p14:sldId id="279"/>
            <p14:sldId id="324"/>
            <p14:sldId id="322"/>
            <p14:sldId id="320"/>
            <p14:sldId id="321"/>
            <p14:sldId id="326"/>
            <p14:sldId id="325"/>
            <p14:sldId id="327"/>
            <p14:sldId id="328"/>
            <p14:sldId id="329"/>
            <p14:sldId id="330"/>
            <p14:sldId id="331"/>
            <p14:sldId id="306"/>
            <p14:sldId id="259"/>
            <p14:sldId id="285"/>
            <p14:sldId id="286"/>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Пользователь Windows" initials="ПW" lastIdx="154" clrIdx="0"/>
  <p:cmAuthor id="2" name="Алексей Малов" initials="АМ"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99" autoAdjust="0"/>
    <p:restoredTop sz="78208" autoAdjust="0"/>
  </p:normalViewPr>
  <p:slideViewPr>
    <p:cSldViewPr snapToGrid="0">
      <p:cViewPr varScale="1">
        <p:scale>
          <a:sx n="83" d="100"/>
          <a:sy n="83" d="100"/>
        </p:scale>
        <p:origin x="1638" y="7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381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52FF6-3607-4C4E-A116-BCC07DF7B9AE}" type="datetimeFigureOut">
              <a:rPr lang="ru-RU" smtClean="0"/>
              <a:t>20.12.2024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F0A773-BC3A-474D-8036-883A816F0F99}" type="slidenum">
              <a:rPr lang="ru-RU" smtClean="0"/>
              <a:t>‹#›</a:t>
            </a:fld>
            <a:endParaRPr lang="ru-RU"/>
          </a:p>
        </p:txBody>
      </p:sp>
    </p:spTree>
    <p:extLst>
      <p:ext uri="{BB962C8B-B14F-4D97-AF65-F5344CB8AC3E}">
        <p14:creationId xmlns:p14="http://schemas.microsoft.com/office/powerpoint/2010/main" val="2416096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a:t>
            </a:fld>
            <a:endParaRPr lang="ru-RU"/>
          </a:p>
        </p:txBody>
      </p:sp>
    </p:spTree>
    <p:extLst>
      <p:ext uri="{BB962C8B-B14F-4D97-AF65-F5344CB8AC3E}">
        <p14:creationId xmlns:p14="http://schemas.microsoft.com/office/powerpoint/2010/main" val="3443198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Теперь, для</a:t>
            </a:r>
            <a:r>
              <a:rPr lang="ru-RU" baseline="0" dirty="0"/>
              <a:t> изменения места хранения данных не нужно вносить изменения в класс </a:t>
            </a:r>
            <a:r>
              <a:rPr lang="en-US" baseline="0" dirty="0" err="1"/>
              <a:t>PngImageEncoder</a:t>
            </a:r>
            <a:r>
              <a:rPr lang="en-US" baseline="0" dirty="0"/>
              <a:t>.</a:t>
            </a:r>
            <a:r>
              <a:rPr lang="ru-RU" baseline="0" dirty="0"/>
              <a:t> Код </a:t>
            </a:r>
            <a:r>
              <a:rPr lang="en-US" baseline="0" dirty="0" err="1"/>
              <a:t>PngImageEncoder</a:t>
            </a:r>
            <a:r>
              <a:rPr lang="en-US" baseline="0" dirty="0"/>
              <a:t> </a:t>
            </a:r>
            <a:r>
              <a:rPr lang="ru-RU" baseline="0" dirty="0"/>
              <a:t>стал закрыт для внесения изменений и, при этом, открыт для расширения. Если понадобится добавить иной способ хранения сохраненного изображения (например, в оперативной памяти), мы просто должны будем добавить нужную реализацию интерфейса </a:t>
            </a:r>
            <a:r>
              <a:rPr lang="en-US" baseline="0" dirty="0" err="1"/>
              <a:t>OutputStream</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11</a:t>
            </a:fld>
            <a:endParaRPr lang="ru-RU"/>
          </a:p>
        </p:txBody>
      </p:sp>
    </p:spTree>
    <p:extLst>
      <p:ext uri="{BB962C8B-B14F-4D97-AF65-F5344CB8AC3E}">
        <p14:creationId xmlns:p14="http://schemas.microsoft.com/office/powerpoint/2010/main" val="7503546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12</a:t>
            </a:fld>
            <a:endParaRPr lang="ru-RU"/>
          </a:p>
        </p:txBody>
      </p:sp>
    </p:spTree>
    <p:extLst>
      <p:ext uri="{BB962C8B-B14F-4D97-AF65-F5344CB8AC3E}">
        <p14:creationId xmlns:p14="http://schemas.microsoft.com/office/powerpoint/2010/main" val="960940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 </a:t>
            </a:r>
            <a:r>
              <a:rPr lang="ru-RU" dirty="0"/>
              <a:t>Барбара Лисков - американский учёный в области информатики, исследователь проблемы</a:t>
            </a:r>
            <a:r>
              <a:rPr lang="ru-RU" baseline="0" dirty="0"/>
              <a:t> абстракции данных, </a:t>
            </a:r>
            <a:r>
              <a:rPr lang="ru-RU" dirty="0"/>
              <a:t>создатель</a:t>
            </a:r>
            <a:r>
              <a:rPr lang="ru-RU" baseline="0" dirty="0"/>
              <a:t> </a:t>
            </a:r>
            <a:r>
              <a:rPr lang="ru-RU" dirty="0"/>
              <a:t>принципа,</a:t>
            </a:r>
            <a:r>
              <a:rPr lang="ru-RU" baseline="0" dirty="0"/>
              <a:t> который мы сейчас будем обсуждать</a:t>
            </a:r>
            <a:r>
              <a:rPr lang="ru-RU" dirty="0"/>
              <a: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В чем заключается принцип замещения Барбары Лисков, как вы думаете?</a:t>
            </a:r>
          </a:p>
          <a:p>
            <a:pPr marL="0" marR="0" indent="0" algn="l" defTabSz="914400" rtl="0" eaLnBrk="1" fontAlgn="auto" latinLnBrk="0" hangingPunct="1">
              <a:lnSpc>
                <a:spcPct val="100000"/>
              </a:lnSpc>
              <a:spcBef>
                <a:spcPts val="0"/>
              </a:spcBef>
              <a:spcAft>
                <a:spcPts val="0"/>
              </a:spcAft>
              <a:buClrTx/>
              <a:buSzTx/>
              <a:buFontTx/>
              <a:buNone/>
              <a:tabLst/>
              <a:defRPr/>
            </a:pPr>
            <a:r>
              <a:rPr lang="ru-RU" dirty="0"/>
              <a:t>…</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[TT] </a:t>
            </a:r>
            <a:r>
              <a:rPr lang="ru-RU" dirty="0"/>
              <a:t>прочитать</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 </a:t>
            </a:r>
            <a:r>
              <a:rPr lang="ru-RU" dirty="0"/>
              <a:t>прочитать</a:t>
            </a:r>
            <a:endParaRPr lang="en-US" dirty="0"/>
          </a:p>
        </p:txBody>
      </p:sp>
      <p:sp>
        <p:nvSpPr>
          <p:cNvPr id="4" name="Номер слайда 3"/>
          <p:cNvSpPr>
            <a:spLocks noGrp="1"/>
          </p:cNvSpPr>
          <p:nvPr>
            <p:ph type="sldNum" sz="quarter" idx="10"/>
          </p:nvPr>
        </p:nvSpPr>
        <p:spPr/>
        <p:txBody>
          <a:bodyPr/>
          <a:lstStyle/>
          <a:p>
            <a:fld id="{9BF0A773-BC3A-474D-8036-883A816F0F99}" type="slidenum">
              <a:rPr lang="ru-RU" smtClean="0"/>
              <a:t>13</a:t>
            </a:fld>
            <a:endParaRPr lang="ru-RU"/>
          </a:p>
        </p:txBody>
      </p:sp>
    </p:spTree>
    <p:extLst>
      <p:ext uri="{BB962C8B-B14F-4D97-AF65-F5344CB8AC3E}">
        <p14:creationId xmlns:p14="http://schemas.microsoft.com/office/powerpoint/2010/main" val="2507672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Перед вами – класс </a:t>
            </a:r>
            <a:r>
              <a:rPr lang="en-US" baseline="0" dirty="0"/>
              <a:t>Rectangle, </a:t>
            </a:r>
            <a:r>
              <a:rPr lang="ru-RU" baseline="0" dirty="0"/>
              <a:t>предоставляющий методы для установки и получения ширины и высоты прямоугольника; и его наследник - квадрат.</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t>
            </a:r>
            <a:endParaRPr lang="ru-RU" dirty="0"/>
          </a:p>
          <a:p>
            <a:pPr marL="0" marR="0" indent="0" algn="l" defTabSz="914400" rtl="0" eaLnBrk="1" fontAlgn="auto" latinLnBrk="0" hangingPunct="1">
              <a:lnSpc>
                <a:spcPct val="100000"/>
              </a:lnSpc>
              <a:spcBef>
                <a:spcPts val="0"/>
              </a:spcBef>
              <a:spcAft>
                <a:spcPts val="0"/>
              </a:spcAft>
              <a:buClrTx/>
              <a:buSzTx/>
              <a:buFontTx/>
              <a:buNone/>
              <a:tabLst/>
              <a:defRPr/>
            </a:pPr>
            <a:r>
              <a:rPr lang="ru-RU" dirty="0"/>
              <a:t>Класс </a:t>
            </a:r>
            <a:r>
              <a:rPr lang="en-US" dirty="0"/>
              <a:t>Square </a:t>
            </a:r>
            <a:r>
              <a:rPr lang="ru-RU" dirty="0"/>
              <a:t>требует</a:t>
            </a:r>
            <a:r>
              <a:rPr lang="ru-RU" baseline="0" dirty="0"/>
              <a:t> равенства ширины и высоты, а </a:t>
            </a:r>
            <a:r>
              <a:rPr lang="en-US" baseline="0" dirty="0"/>
              <a:t>Rectangle – </a:t>
            </a:r>
            <a:r>
              <a:rPr lang="ru-RU" baseline="0" dirty="0"/>
              <a:t>нет. При изменении одной из сторон объекта </a:t>
            </a:r>
            <a:r>
              <a:rPr lang="en-US" baseline="0" dirty="0"/>
              <a:t>Square </a:t>
            </a:r>
            <a:r>
              <a:rPr lang="ru-RU" baseline="0" dirty="0"/>
              <a:t>изменится и другая сторона. Код, использующий </a:t>
            </a:r>
            <a:r>
              <a:rPr lang="en-US" baseline="0" dirty="0"/>
              <a:t>Rectangle</a:t>
            </a:r>
            <a:r>
              <a:rPr lang="ru-RU" baseline="0" dirty="0"/>
              <a:t> будет не готов к тому, что изменение одной стороны изменяет и другую.</a:t>
            </a:r>
          </a:p>
        </p:txBody>
      </p:sp>
      <p:sp>
        <p:nvSpPr>
          <p:cNvPr id="4" name="Номер слайда 3"/>
          <p:cNvSpPr>
            <a:spLocks noGrp="1"/>
          </p:cNvSpPr>
          <p:nvPr>
            <p:ph type="sldNum" sz="quarter" idx="10"/>
          </p:nvPr>
        </p:nvSpPr>
        <p:spPr/>
        <p:txBody>
          <a:bodyPr/>
          <a:lstStyle/>
          <a:p>
            <a:fld id="{9BF0A773-BC3A-474D-8036-883A816F0F99}" type="slidenum">
              <a:rPr lang="ru-RU" smtClean="0"/>
              <a:t>14</a:t>
            </a:fld>
            <a:endParaRPr lang="ru-RU"/>
          </a:p>
        </p:txBody>
      </p:sp>
    </p:spTree>
    <p:extLst>
      <p:ext uri="{BB962C8B-B14F-4D97-AF65-F5344CB8AC3E}">
        <p14:creationId xmlns:p14="http://schemas.microsoft.com/office/powerpoint/2010/main" val="1469228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Проблема в том, что типы</a:t>
            </a:r>
            <a:r>
              <a:rPr lang="ru-RU" baseline="0" dirty="0"/>
              <a:t> </a:t>
            </a:r>
            <a:r>
              <a:rPr lang="en-US" baseline="0" dirty="0"/>
              <a:t>Square </a:t>
            </a:r>
            <a:r>
              <a:rPr lang="ru-RU" baseline="0" dirty="0"/>
              <a:t>и </a:t>
            </a:r>
            <a:r>
              <a:rPr lang="en-US" baseline="0" dirty="0"/>
              <a:t>Rectangle </a:t>
            </a:r>
            <a:r>
              <a:rPr lang="ru-RU" baseline="0" dirty="0"/>
              <a:t>не являются взаимозаменяемыми. Поэтому отношение наследования между ними неприменимо.</a:t>
            </a:r>
          </a:p>
        </p:txBody>
      </p:sp>
      <p:sp>
        <p:nvSpPr>
          <p:cNvPr id="4" name="Номер слайда 3"/>
          <p:cNvSpPr>
            <a:spLocks noGrp="1"/>
          </p:cNvSpPr>
          <p:nvPr>
            <p:ph type="sldNum" sz="quarter" idx="10"/>
          </p:nvPr>
        </p:nvSpPr>
        <p:spPr/>
        <p:txBody>
          <a:bodyPr/>
          <a:lstStyle/>
          <a:p>
            <a:fld id="{9BF0A773-BC3A-474D-8036-883A816F0F99}" type="slidenum">
              <a:rPr lang="ru-RU" smtClean="0"/>
              <a:t>15</a:t>
            </a:fld>
            <a:endParaRPr lang="ru-RU"/>
          </a:p>
        </p:txBody>
      </p:sp>
    </p:spTree>
    <p:extLst>
      <p:ext uri="{BB962C8B-B14F-4D97-AF65-F5344CB8AC3E}">
        <p14:creationId xmlns:p14="http://schemas.microsoft.com/office/powerpoint/2010/main" val="2780812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формальный способ понять, что наследование является ошибочным. Это можно сделать с помощью проектирования по контракту. Бернард Мейер сформулировал следующий принцип:</a:t>
            </a:r>
            <a:r>
              <a:rPr lang="en-US" dirty="0"/>
              <a:t> </a:t>
            </a:r>
            <a:r>
              <a:rPr lang="ru-RU" dirty="0"/>
              <a:t>наследуемый объект может заменить родительское пред-условие на такое же или более слабое и родительское пост-условие на такое же или более сильное.</a:t>
            </a:r>
          </a:p>
          <a:p>
            <a:endParaRPr lang="ru-RU" dirty="0"/>
          </a:p>
          <a:p>
            <a:r>
              <a:rPr lang="en-US" dirty="0"/>
              <a:t>[T] </a:t>
            </a:r>
            <a:r>
              <a:rPr lang="ru-RU" dirty="0"/>
              <a:t>Рассмотрим пред- и пост-условия для интерфейса </a:t>
            </a:r>
            <a:r>
              <a:rPr lang="en-US" sz="1200" dirty="0" err="1">
                <a:latin typeface="Consolas" panose="020B0609020204030204" pitchFamily="49" charset="0"/>
              </a:rPr>
              <a:t>IRectangle</a:t>
            </a:r>
            <a:r>
              <a:rPr lang="en-US" sz="1200" dirty="0">
                <a:latin typeface="Consolas" panose="020B0609020204030204" pitchFamily="49" charset="0"/>
              </a:rPr>
              <a:t>:</a:t>
            </a:r>
            <a:r>
              <a:rPr lang="en-US" sz="1200" baseline="0" dirty="0">
                <a:latin typeface="Consolas" panose="020B0609020204030204" pitchFamily="49" charset="0"/>
              </a:rPr>
              <a:t> …</a:t>
            </a:r>
          </a:p>
          <a:p>
            <a:r>
              <a:rPr lang="en-US" sz="1200" baseline="0" dirty="0">
                <a:latin typeface="Consolas" panose="020B0609020204030204" pitchFamily="49" charset="0"/>
              </a:rPr>
              <a:t>[T] </a:t>
            </a:r>
            <a:r>
              <a:rPr lang="ru-RU" sz="1200" baseline="0" dirty="0">
                <a:latin typeface="Consolas" panose="020B0609020204030204" pitchFamily="49" charset="0"/>
              </a:rPr>
              <a:t>Теперь </a:t>
            </a:r>
            <a:r>
              <a:rPr lang="ru-RU" dirty="0"/>
              <a:t>рассмотрим пред- и пост-условия для</a:t>
            </a:r>
            <a:r>
              <a:rPr lang="en-US" dirty="0"/>
              <a:t> </a:t>
            </a:r>
            <a:r>
              <a:rPr lang="ru-RU" dirty="0"/>
              <a:t>класса </a:t>
            </a:r>
            <a:r>
              <a:rPr lang="en-US" dirty="0"/>
              <a:t>Square:</a:t>
            </a:r>
            <a:r>
              <a:rPr lang="en-US" baseline="0" dirty="0"/>
              <a:t> …</a:t>
            </a:r>
            <a:endParaRPr lang="ru-RU" baseline="0" dirty="0"/>
          </a:p>
          <a:p>
            <a:r>
              <a:rPr lang="ru-RU" baseline="0" dirty="0"/>
              <a:t>Как мы видим, постусловие у </a:t>
            </a:r>
            <a:r>
              <a:rPr lang="en-US" baseline="0" dirty="0"/>
              <a:t>Square </a:t>
            </a:r>
            <a:r>
              <a:rPr lang="ru-RU" baseline="0" dirty="0"/>
              <a:t>более слабое</a:t>
            </a:r>
            <a:r>
              <a:rPr lang="en-US" baseline="0" dirty="0"/>
              <a:t> –</a:t>
            </a:r>
            <a:r>
              <a:rPr lang="ru-RU" baseline="0" dirty="0"/>
              <a:t> оно противоречит постусловию </a:t>
            </a:r>
            <a:r>
              <a:rPr lang="en-US" sz="1200" dirty="0" err="1">
                <a:latin typeface="Consolas" panose="020B0609020204030204" pitchFamily="49" charset="0"/>
              </a:rPr>
              <a:t>IRectangle</a:t>
            </a:r>
            <a:r>
              <a:rPr lang="ru-RU" sz="1200" dirty="0">
                <a:latin typeface="Consolas" panose="020B0609020204030204" pitchFamily="49" charset="0"/>
              </a:rPr>
              <a:t>. Это позволяет сделать вывод об</a:t>
            </a:r>
            <a:r>
              <a:rPr lang="ru-RU" sz="1200" baseline="0" dirty="0">
                <a:latin typeface="Consolas" panose="020B0609020204030204" pitchFamily="49" charset="0"/>
              </a:rPr>
              <a:t> ошибочности наследования.</a:t>
            </a:r>
            <a:endParaRPr lang="en-US"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16</a:t>
            </a:fld>
            <a:endParaRPr lang="ru-RU"/>
          </a:p>
        </p:txBody>
      </p:sp>
    </p:spTree>
    <p:extLst>
      <p:ext uri="{BB962C8B-B14F-4D97-AF65-F5344CB8AC3E}">
        <p14:creationId xmlns:p14="http://schemas.microsoft.com/office/powerpoint/2010/main" val="3775464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18</a:t>
            </a:fld>
            <a:endParaRPr lang="ru-RU"/>
          </a:p>
        </p:txBody>
      </p:sp>
    </p:spTree>
    <p:extLst>
      <p:ext uri="{BB962C8B-B14F-4D97-AF65-F5344CB8AC3E}">
        <p14:creationId xmlns:p14="http://schemas.microsoft.com/office/powerpoint/2010/main" val="39952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dirty="0"/>
              <a:t>Принцип разделения интерфейса (</a:t>
            </a:r>
            <a:r>
              <a:rPr lang="ru-RU" dirty="0" err="1"/>
              <a:t>Interface</a:t>
            </a:r>
            <a:r>
              <a:rPr lang="ru-RU" dirty="0"/>
              <a:t> </a:t>
            </a:r>
            <a:r>
              <a:rPr lang="ru-RU" dirty="0" err="1"/>
              <a:t>Segregation</a:t>
            </a:r>
            <a:r>
              <a:rPr lang="ru-RU" dirty="0"/>
              <a:t> </a:t>
            </a:r>
            <a:r>
              <a:rPr lang="ru-RU" dirty="0" err="1"/>
              <a:t>Principle</a:t>
            </a:r>
            <a:r>
              <a:rPr lang="ru-RU" dirty="0"/>
              <a:t>) заключается в том, чтобы разделять интерфейсы на маленькие и специфические, чтобы каждый клиент мог использовать только те методы, которые ему нужны, а не все методы, предоставляемые интерфейсом.</a:t>
            </a:r>
            <a:endParaRPr lang="en-US" dirty="0"/>
          </a:p>
        </p:txBody>
      </p:sp>
      <p:sp>
        <p:nvSpPr>
          <p:cNvPr id="4" name="Номер слайда 3"/>
          <p:cNvSpPr>
            <a:spLocks noGrp="1"/>
          </p:cNvSpPr>
          <p:nvPr>
            <p:ph type="sldNum" sz="quarter" idx="10"/>
          </p:nvPr>
        </p:nvSpPr>
        <p:spPr/>
        <p:txBody>
          <a:bodyPr/>
          <a:lstStyle/>
          <a:p>
            <a:fld id="{9BF0A773-BC3A-474D-8036-883A816F0F99}" type="slidenum">
              <a:rPr lang="ru-RU" smtClean="0"/>
              <a:t>19</a:t>
            </a:fld>
            <a:endParaRPr lang="ru-RU"/>
          </a:p>
        </p:txBody>
      </p:sp>
    </p:spTree>
    <p:extLst>
      <p:ext uri="{BB962C8B-B14F-4D97-AF65-F5344CB8AC3E}">
        <p14:creationId xmlns:p14="http://schemas.microsoft.com/office/powerpoint/2010/main" val="2196027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a:t>
            </a:r>
            <a:r>
              <a:rPr lang="en-US" dirty="0"/>
              <a:t> </a:t>
            </a:r>
            <a:r>
              <a:rPr lang="ru-RU" dirty="0"/>
              <a:t>класс </a:t>
            </a:r>
            <a:r>
              <a:rPr lang="en-US" dirty="0"/>
              <a:t>User1 </a:t>
            </a:r>
            <a:r>
              <a:rPr lang="ru-RU" dirty="0"/>
              <a:t>использует операцию </a:t>
            </a:r>
            <a:r>
              <a:rPr lang="en-US" dirty="0"/>
              <a:t>Op1</a:t>
            </a:r>
            <a:r>
              <a:rPr lang="ru-RU" dirty="0"/>
              <a:t>, а </a:t>
            </a:r>
            <a:r>
              <a:rPr lang="en-US" dirty="0"/>
              <a:t>User2 – </a:t>
            </a:r>
            <a:r>
              <a:rPr lang="ru-RU" dirty="0"/>
              <a:t>операции </a:t>
            </a:r>
            <a:r>
              <a:rPr lang="en-US" dirty="0"/>
              <a:t>Op2 </a:t>
            </a:r>
            <a:r>
              <a:rPr lang="ru-RU" dirty="0"/>
              <a:t>и </a:t>
            </a:r>
            <a:r>
              <a:rPr lang="en-US" dirty="0"/>
              <a:t>Op3.</a:t>
            </a:r>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20</a:t>
            </a:fld>
            <a:endParaRPr lang="ru-RU"/>
          </a:p>
        </p:txBody>
      </p:sp>
    </p:spTree>
    <p:extLst>
      <p:ext uri="{BB962C8B-B14F-4D97-AF65-F5344CB8AC3E}">
        <p14:creationId xmlns:p14="http://schemas.microsoft.com/office/powerpoint/2010/main" val="1699047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Можно также рассмотреть пример графа сцены, умеющего рисовать себя средствами </a:t>
            </a:r>
            <a:r>
              <a:rPr lang="en-US" dirty="0"/>
              <a:t>SFML.</a:t>
            </a:r>
            <a:r>
              <a:rPr lang="en-US" baseline="0" dirty="0"/>
              <a:t> </a:t>
            </a:r>
            <a:r>
              <a:rPr lang="ru-RU" baseline="0" dirty="0"/>
              <a:t>Сейчас в метод </a:t>
            </a:r>
            <a:r>
              <a:rPr lang="en-US" baseline="0" dirty="0"/>
              <a:t>Render </a:t>
            </a:r>
            <a:r>
              <a:rPr lang="ru-RU" baseline="0" dirty="0"/>
              <a:t>передается окно, на котором нужно рисовать сцену, однако класс </a:t>
            </a:r>
            <a:r>
              <a:rPr lang="en-US" baseline="0" dirty="0" err="1"/>
              <a:t>SceneGraph</a:t>
            </a:r>
            <a:r>
              <a:rPr lang="ru-RU" baseline="0" dirty="0"/>
              <a:t> использует лишь подмножество методов, входящих в базовый тип </a:t>
            </a:r>
            <a:r>
              <a:rPr lang="en-US" baseline="0" dirty="0" err="1"/>
              <a:t>RenderTarget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22</a:t>
            </a:fld>
            <a:endParaRPr lang="ru-RU"/>
          </a:p>
        </p:txBody>
      </p:sp>
    </p:spTree>
    <p:extLst>
      <p:ext uri="{BB962C8B-B14F-4D97-AF65-F5344CB8AC3E}">
        <p14:creationId xmlns:p14="http://schemas.microsoft.com/office/powerpoint/2010/main" val="2516281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принцип единственной ответственности</a:t>
            </a:r>
            <a:r>
              <a:rPr lang="ru-RU" baseline="0" dirty="0"/>
              <a:t>…</a:t>
            </a:r>
            <a:endParaRPr lang="ru-RU" dirty="0"/>
          </a:p>
          <a:p>
            <a:r>
              <a:rPr lang="ru-RU" dirty="0"/>
              <a:t>Принцип единственной ответственности – это такой принцип, при котором…</a:t>
            </a:r>
          </a:p>
          <a:p>
            <a:pPr marL="171450" indent="-171450">
              <a:buFont typeface="Arial" panose="020B0604020202020204" pitchFamily="34" charset="0"/>
              <a:buChar char="•"/>
            </a:pPr>
            <a:r>
              <a:rPr lang="ru-RU" dirty="0"/>
              <a:t>…, то</a:t>
            </a:r>
            <a:r>
              <a:rPr lang="ru-RU" baseline="0" dirty="0"/>
              <a:t> есть выполняет одну конкретную неделимую задачу</a:t>
            </a:r>
          </a:p>
          <a:p>
            <a:pPr marL="171450" indent="-171450">
              <a:buFont typeface="Arial" panose="020B0604020202020204" pitchFamily="34" charset="0"/>
              <a:buChar char="•"/>
            </a:pPr>
            <a:r>
              <a:rPr lang="ru-RU" baseline="0" dirty="0"/>
              <a:t>…, то есть задача решается полностью за счет данных и методов класса</a:t>
            </a:r>
          </a:p>
          <a:p>
            <a:pPr marL="171450" indent="-171450">
              <a:buFont typeface="Arial" panose="020B0604020202020204" pitchFamily="34" charset="0"/>
              <a:buChar char="•"/>
            </a:pPr>
            <a:r>
              <a:rPr lang="ru-RU" baseline="0" dirty="0"/>
              <a:t>…, то есть раз реализация выполняет только одну задачу, значит и изменения нужны только в рамках этой задачи</a:t>
            </a:r>
          </a:p>
          <a:p>
            <a:pPr marL="171450" indent="-171450">
              <a:buFont typeface="Arial" panose="020B0604020202020204" pitchFamily="34" charset="0"/>
              <a:buChar char="•"/>
            </a:pPr>
            <a:endParaRPr lang="ru-RU" baseline="0" dirty="0"/>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ru-RU" i="1" dirty="0"/>
              <a:t>Совет: </a:t>
            </a:r>
            <a:r>
              <a:rPr lang="ru-RU" dirty="0"/>
              <a:t>если сомневаетесь, попробуйте сформулировать всё, что умеет делать класс, одним предложением. Если предложение простое – всё в порядке. Если состоит из нескольких – скорее всего, принцип нарушается.</a:t>
            </a:r>
            <a:endParaRPr lang="ru-RU" i="1" dirty="0"/>
          </a:p>
        </p:txBody>
      </p:sp>
      <p:sp>
        <p:nvSpPr>
          <p:cNvPr id="4" name="Номер слайда 3"/>
          <p:cNvSpPr>
            <a:spLocks noGrp="1"/>
          </p:cNvSpPr>
          <p:nvPr>
            <p:ph type="sldNum" sz="quarter" idx="10"/>
          </p:nvPr>
        </p:nvSpPr>
        <p:spPr/>
        <p:txBody>
          <a:bodyPr/>
          <a:lstStyle/>
          <a:p>
            <a:fld id="{A0B28B7E-B000-4596-AC62-77FFB0327B90}" type="slidenum">
              <a:rPr lang="ru-RU" smtClean="0"/>
              <a:t>3</a:t>
            </a:fld>
            <a:endParaRPr lang="ru-RU"/>
          </a:p>
        </p:txBody>
      </p:sp>
    </p:spTree>
    <p:extLst>
      <p:ext uri="{BB962C8B-B14F-4D97-AF65-F5344CB8AC3E}">
        <p14:creationId xmlns:p14="http://schemas.microsoft.com/office/powerpoint/2010/main" val="432884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Но можно вместо передачи окна использовать </a:t>
            </a:r>
            <a:r>
              <a:rPr lang="en-US" dirty="0" err="1"/>
              <a:t>RenderTarget</a:t>
            </a:r>
            <a:r>
              <a:rPr lang="en-US" dirty="0"/>
              <a:t>. </a:t>
            </a:r>
            <a:r>
              <a:rPr lang="ru-RU" dirty="0"/>
              <a:t>Таким образом нарисовать</a:t>
            </a:r>
            <a:r>
              <a:rPr lang="ru-RU" baseline="0" dirty="0"/>
              <a:t> сцену можно будет не только в окне, но и на текстуре (</a:t>
            </a:r>
            <a:r>
              <a:rPr lang="en-US" baseline="0" dirty="0" err="1"/>
              <a:t>RenderTexture</a:t>
            </a:r>
            <a:r>
              <a:rPr lang="ru-RU" baseline="0" dirty="0"/>
              <a:t>).</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23</a:t>
            </a:fld>
            <a:endParaRPr lang="ru-RU"/>
          </a:p>
        </p:txBody>
      </p:sp>
    </p:spTree>
    <p:extLst>
      <p:ext uri="{BB962C8B-B14F-4D97-AF65-F5344CB8AC3E}">
        <p14:creationId xmlns:p14="http://schemas.microsoft.com/office/powerpoint/2010/main" val="3184753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Подведем итоги.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У применения </a:t>
            </a:r>
            <a:r>
              <a:rPr lang="en-US" baseline="0" dirty="0"/>
              <a:t>ISP </a:t>
            </a:r>
            <a:r>
              <a:rPr lang="ru-RU" baseline="0" dirty="0"/>
              <a:t>есть достоинства, а именно: …</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Также есть и недостатки: …</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Если нельзя внести изменения в классы, можно сделать более узкий адаптер.</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Итак, </a:t>
            </a:r>
            <a:r>
              <a:rPr lang="ru-RU" dirty="0"/>
              <a:t>принцип разделения интерфейса </a:t>
            </a:r>
            <a:r>
              <a:rPr lang="ru-RU" baseline="0" dirty="0"/>
              <a:t>мы рассмотрели, идем дальше или есть вопросы?</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24</a:t>
            </a:fld>
            <a:endParaRPr lang="ru-RU"/>
          </a:p>
        </p:txBody>
      </p:sp>
    </p:spTree>
    <p:extLst>
      <p:ext uri="{BB962C8B-B14F-4D97-AF65-F5344CB8AC3E}">
        <p14:creationId xmlns:p14="http://schemas.microsoft.com/office/powerpoint/2010/main" val="2224227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25</a:t>
            </a:fld>
            <a:endParaRPr lang="ru-RU"/>
          </a:p>
        </p:txBody>
      </p:sp>
    </p:spTree>
    <p:extLst>
      <p:ext uri="{BB962C8B-B14F-4D97-AF65-F5344CB8AC3E}">
        <p14:creationId xmlns:p14="http://schemas.microsoft.com/office/powerpoint/2010/main" val="3210621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Принцип инверсии зависимости утверждает, что наиболее гибкими получаются системы, в которых зависимости в исходном коде направлены на абстракции, а не на конкретные реализации.</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языках со статической типизацией нужно ссылаться на интерфейсы и абстрактные классы.</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 практике это недостижимо. Например, многие стандартные классы являются конкретными: </a:t>
            </a:r>
            <a:r>
              <a:rPr lang="en-US" dirty="0"/>
              <a:t>string, vector, map.</a:t>
            </a:r>
            <a:r>
              <a:rPr lang="ru-RU" dirty="0"/>
              <a:t> Однако эти классы стабильны и изменения в них вносятся редко, и практически никогда не ломают совместимость.</a:t>
            </a:r>
          </a:p>
          <a:p>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26</a:t>
            </a:fld>
            <a:endParaRPr lang="ru-RU"/>
          </a:p>
        </p:txBody>
      </p:sp>
    </p:spTree>
    <p:extLst>
      <p:ext uri="{BB962C8B-B14F-4D97-AF65-F5344CB8AC3E}">
        <p14:creationId xmlns:p14="http://schemas.microsoft.com/office/powerpoint/2010/main" val="2639935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Каждое изменение абстрактного интерфейса вызывает изменение его </a:t>
            </a:r>
            <a:r>
              <a:rPr lang="ru-RU" dirty="0" err="1"/>
              <a:t>конкретной</a:t>
            </a:r>
            <a:r>
              <a:rPr lang="ru-RU" dirty="0"/>
              <a:t> реализации. Изменение конкретной реализации, напротив, не всегда сопровождается изменениями и даже обычно не требует изменений в соответствующих интерфейсах. То есть интерфейсы менее изменчивы, чем реализации.</a:t>
            </a:r>
          </a:p>
          <a:p>
            <a:r>
              <a:rPr lang="ru-RU" dirty="0"/>
              <a:t>Хорошие дизайнеры и архитекторы стремятся ограничить изменчивость интерфейсов. Они стараются найти такие пути добавления новых возможностей в реализации, которые не потребуют изменения интерфейсов. Это основа проектирования программного обеспечения.</a:t>
            </a:r>
          </a:p>
          <a:p>
            <a:r>
              <a:rPr lang="ru-RU" dirty="0"/>
              <a:t>Как следствие, стабильными называются такие архитектуры, в которых вместо зависимостей от переменчивых конкретных реализаций используются зависимости от стабильных абстрактных интерфейсов. Это следствие сводится к набору очень простых правил:</a:t>
            </a:r>
          </a:p>
          <a:p>
            <a:pPr marL="171450" indent="-171450">
              <a:buFontTx/>
              <a:buChar char="-"/>
            </a:pPr>
            <a:r>
              <a:rPr lang="ru-RU" dirty="0"/>
              <a:t>Не ссылайтесь на изменчивые конкретные классы. Ссылайтесь на абстрактные интерфейсы. Это правило применимо во всех языках, независимо от устройства системы типов. Оно также накладывает важные ограничения на создание объектов и определяет преимущественное использование шаблона «Абстрактная фабрика».</a:t>
            </a:r>
          </a:p>
          <a:p>
            <a:pPr marL="171450" indent="-171450">
              <a:buFontTx/>
              <a:buChar char="-"/>
            </a:pPr>
            <a:r>
              <a:rPr lang="ru-RU" dirty="0"/>
              <a:t>Не наследуйте изменчивые конкретные классы. Это естественное следствие из предыдущего правила, но оно достойно отдельного упоминания. Наследование в языках со статической системой типов является самым строгим и жестким видом отношений в исходном коде; следовательно, его следует использовать с большой осторожностью. Наследование в языках с динамической системой типов влечет меньшее количество проблем, но все еще остается зависимостью, поэтому дополнительная предосторожность никогда не помешает.</a:t>
            </a:r>
          </a:p>
        </p:txBody>
      </p:sp>
      <p:sp>
        <p:nvSpPr>
          <p:cNvPr id="4" name="Slide Number Placeholder 3"/>
          <p:cNvSpPr>
            <a:spLocks noGrp="1"/>
          </p:cNvSpPr>
          <p:nvPr>
            <p:ph type="sldNum" sz="quarter" idx="5"/>
          </p:nvPr>
        </p:nvSpPr>
        <p:spPr/>
        <p:txBody>
          <a:bodyPr/>
          <a:lstStyle/>
          <a:p>
            <a:fld id="{9BF0A773-BC3A-474D-8036-883A816F0F99}" type="slidenum">
              <a:rPr lang="ru-RU" smtClean="0"/>
              <a:t>27</a:t>
            </a:fld>
            <a:endParaRPr lang="ru-RU"/>
          </a:p>
        </p:txBody>
      </p:sp>
    </p:spTree>
    <p:extLst>
      <p:ext uri="{BB962C8B-B14F-4D97-AF65-F5344CB8AC3E}">
        <p14:creationId xmlns:p14="http://schemas.microsoft.com/office/powerpoint/2010/main" val="321923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Линия обозначает архитектурную границу. Она отделяет абстракцию от конкретной реализации. Все зависимости в исходном коде пересекают эту границу в сторону абстракции.</a:t>
            </a:r>
          </a:p>
          <a:p>
            <a:r>
              <a:rPr lang="ru-RU" dirty="0"/>
              <a:t>Эта линия делит систему на два компонента абстрактный и конкретный.</a:t>
            </a:r>
          </a:p>
          <a:p>
            <a:r>
              <a:rPr lang="ru-RU" dirty="0"/>
              <a:t>Синие стрелки показывают поток управления. Они пересекают линию в направлении, обратном направлению зависимостей в исходном коде.</a:t>
            </a:r>
          </a:p>
          <a:p>
            <a:r>
              <a:rPr lang="ru-RU" dirty="0"/>
              <a:t>Зависимости следуют в направлении, противоположном направлению потока управления. Отсюда и название принципа: «Принцип инверсии зависимостей».</a:t>
            </a:r>
          </a:p>
          <a:p>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29</a:t>
            </a:fld>
            <a:endParaRPr lang="ru-RU"/>
          </a:p>
        </p:txBody>
      </p:sp>
    </p:spTree>
    <p:extLst>
      <p:ext uri="{BB962C8B-B14F-4D97-AF65-F5344CB8AC3E}">
        <p14:creationId xmlns:p14="http://schemas.microsoft.com/office/powerpoint/2010/main" val="3504948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AddUserUseCase</a:t>
            </a:r>
            <a:r>
              <a:rPr lang="en-US" dirty="0"/>
              <a:t> </a:t>
            </a:r>
            <a:r>
              <a:rPr lang="ru-RU" dirty="0"/>
              <a:t>должен откуда-то взять </a:t>
            </a:r>
            <a:r>
              <a:rPr lang="ru-RU" dirty="0" err="1"/>
              <a:t>хэндл</a:t>
            </a:r>
            <a:r>
              <a:rPr lang="ru-RU" dirty="0"/>
              <a:t> родительского окна </a:t>
            </a:r>
            <a:r>
              <a:rPr lang="ru-RU" dirty="0" err="1"/>
              <a:t>окна</a:t>
            </a:r>
            <a:r>
              <a:rPr lang="ru-RU" dirty="0"/>
              <a:t>, чтобы отобразить диалог.</a:t>
            </a:r>
          </a:p>
          <a:p>
            <a:r>
              <a:rPr lang="ru-RU" dirty="0"/>
              <a:t>Как сделать приложение кроссплатформенным</a:t>
            </a:r>
            <a:r>
              <a:rPr lang="en-US" dirty="0"/>
              <a:t>?</a:t>
            </a:r>
          </a:p>
          <a:p>
            <a:r>
              <a:rPr lang="ru-RU" dirty="0"/>
              <a:t>А если нужно в будущем перейти на другую БД</a:t>
            </a:r>
            <a:r>
              <a:rPr lang="en-US" dirty="0"/>
              <a:t> </a:t>
            </a:r>
            <a:r>
              <a:rPr lang="ru-RU" dirty="0"/>
              <a:t>или на другую клиентскую библиотеку</a:t>
            </a:r>
            <a:r>
              <a:rPr lang="en-US" dirty="0"/>
              <a:t>?</a:t>
            </a:r>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32</a:t>
            </a:fld>
            <a:endParaRPr lang="ru-RU"/>
          </a:p>
        </p:txBody>
      </p:sp>
    </p:spTree>
    <p:extLst>
      <p:ext uri="{BB962C8B-B14F-4D97-AF65-F5344CB8AC3E}">
        <p14:creationId xmlns:p14="http://schemas.microsoft.com/office/powerpoint/2010/main" val="1455070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9BF0A773-BC3A-474D-8036-883A816F0F99}" type="slidenum">
              <a:rPr lang="ru-RU" smtClean="0"/>
              <a:t>34</a:t>
            </a:fld>
            <a:endParaRPr lang="ru-RU"/>
          </a:p>
        </p:txBody>
      </p:sp>
    </p:spTree>
    <p:extLst>
      <p:ext uri="{BB962C8B-B14F-4D97-AF65-F5344CB8AC3E}">
        <p14:creationId xmlns:p14="http://schemas.microsoft.com/office/powerpoint/2010/main" val="4012335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37</a:t>
            </a:fld>
            <a:endParaRPr lang="ru-RU"/>
          </a:p>
        </p:txBody>
      </p:sp>
    </p:spTree>
    <p:extLst>
      <p:ext uri="{BB962C8B-B14F-4D97-AF65-F5344CB8AC3E}">
        <p14:creationId xmlns:p14="http://schemas.microsoft.com/office/powerpoint/2010/main" val="33379970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 typeface="Arial" panose="020B0604020202020204" pitchFamily="34" charset="0"/>
              <a:buNone/>
            </a:pPr>
            <a:r>
              <a:rPr lang="ru-RU" dirty="0"/>
              <a:t>Зачем</a:t>
            </a:r>
            <a:r>
              <a:rPr lang="ru-RU" baseline="0" dirty="0"/>
              <a:t> нужно использовать принципы </a:t>
            </a:r>
            <a:r>
              <a:rPr lang="en-US" baseline="0" dirty="0"/>
              <a:t>SOLID, </a:t>
            </a:r>
            <a:r>
              <a:rPr lang="ru-RU" baseline="0" dirty="0"/>
              <a:t>как вы думаете?</a:t>
            </a:r>
            <a:endParaRPr lang="ru-RU" dirty="0"/>
          </a:p>
          <a:p>
            <a:pPr marL="0" indent="0">
              <a:buFont typeface="Arial" panose="020B0604020202020204" pitchFamily="34" charset="0"/>
              <a:buNone/>
            </a:pPr>
            <a:endParaRPr lang="ru-RU" dirty="0"/>
          </a:p>
          <a:p>
            <a:pPr marL="0" indent="0">
              <a:buFont typeface="Arial" panose="020B0604020202020204" pitchFamily="34" charset="0"/>
              <a:buNone/>
            </a:pPr>
            <a:r>
              <a:rPr lang="ru-RU" dirty="0"/>
              <a:t>//</a:t>
            </a:r>
            <a:r>
              <a:rPr lang="ru-RU" baseline="0" dirty="0"/>
              <a:t> можно не читать пункты</a:t>
            </a:r>
            <a:endParaRPr lang="ru-RU" dirty="0"/>
          </a:p>
          <a:p>
            <a:pPr marL="171450" indent="-171450">
              <a:buFont typeface="Arial" panose="020B0604020202020204" pitchFamily="34" charset="0"/>
              <a:buChar char="•"/>
            </a:pPr>
            <a:r>
              <a:rPr lang="ru-RU" dirty="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 за счет </a:t>
            </a:r>
            <a:r>
              <a:rPr lang="en-US" dirty="0"/>
              <a:t>SRP, DIP, ISP</a:t>
            </a:r>
            <a:endParaRPr lang="ru-RU" dirty="0"/>
          </a:p>
          <a:p>
            <a:pPr marL="171450" indent="-171450">
              <a:buFont typeface="Arial" panose="020B0604020202020204" pitchFamily="34" charset="0"/>
              <a:buChar char="•"/>
            </a:pPr>
            <a:r>
              <a:rPr lang="ru-RU" dirty="0"/>
              <a:t>… за счет уменьшения связности</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ru-RU" dirty="0"/>
              <a:t>…</a:t>
            </a:r>
            <a:r>
              <a:rPr lang="en-US" baseline="0" dirty="0"/>
              <a:t> </a:t>
            </a:r>
            <a:r>
              <a:rPr lang="ru-RU" dirty="0"/>
              <a:t>за счет уменьшения связности</a:t>
            </a:r>
          </a:p>
          <a:p>
            <a:pPr marL="171450" indent="-171450">
              <a:buFont typeface="Arial" panose="020B0604020202020204" pitchFamily="34" charset="0"/>
              <a:buChar char="•"/>
            </a:pPr>
            <a:r>
              <a:rPr lang="ru-RU" dirty="0"/>
              <a:t>… а именно - избавляет от скрытых ошибок</a:t>
            </a:r>
            <a:r>
              <a:rPr lang="en-US" dirty="0"/>
              <a:t> </a:t>
            </a:r>
            <a:r>
              <a:rPr lang="ru-RU" dirty="0"/>
              <a:t>за счет уменьшения связности</a:t>
            </a:r>
          </a:p>
          <a:p>
            <a:pPr marL="171450" indent="-171450">
              <a:buFont typeface="Arial" panose="020B0604020202020204" pitchFamily="34" charset="0"/>
              <a:buChar char="•"/>
            </a:pPr>
            <a:endParaRPr lang="ru-RU" dirty="0"/>
          </a:p>
          <a:p>
            <a:pPr marL="0" indent="0">
              <a:buFont typeface="Arial" panose="020B0604020202020204" pitchFamily="34" charset="0"/>
              <a:buNone/>
            </a:pPr>
            <a:r>
              <a:rPr lang="ru-RU" dirty="0"/>
              <a:t>Стоит добавить, что некоторые принципы</a:t>
            </a:r>
            <a:r>
              <a:rPr lang="ru-RU" baseline="0" dirty="0"/>
              <a:t> имеют свои недостатки, и имеют смысл не для каждого проекта.</a:t>
            </a:r>
            <a:endParaRPr lang="ru-RU" dirty="0"/>
          </a:p>
        </p:txBody>
      </p:sp>
      <p:sp>
        <p:nvSpPr>
          <p:cNvPr id="4" name="Номер слайда 3"/>
          <p:cNvSpPr>
            <a:spLocks noGrp="1"/>
          </p:cNvSpPr>
          <p:nvPr>
            <p:ph type="sldNum" sz="quarter" idx="10"/>
          </p:nvPr>
        </p:nvSpPr>
        <p:spPr/>
        <p:txBody>
          <a:bodyPr/>
          <a:lstStyle/>
          <a:p>
            <a:fld id="{9BF0A773-BC3A-474D-8036-883A816F0F99}" type="slidenum">
              <a:rPr lang="ru-RU" smtClean="0"/>
              <a:t>38</a:t>
            </a:fld>
            <a:endParaRPr lang="ru-RU"/>
          </a:p>
        </p:txBody>
      </p:sp>
    </p:spTree>
    <p:extLst>
      <p:ext uri="{BB962C8B-B14F-4D97-AF65-F5344CB8AC3E}">
        <p14:creationId xmlns:p14="http://schemas.microsoft.com/office/powerpoint/2010/main" val="124215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Перед нами класс </a:t>
            </a:r>
            <a:r>
              <a:rPr lang="en-US" baseline="0" dirty="0"/>
              <a:t>Bitmap</a:t>
            </a:r>
            <a:r>
              <a:rPr lang="ru-RU" baseline="0" dirty="0"/>
              <a:t>, предоставляющий операции над растровым изображением</a:t>
            </a:r>
            <a:r>
              <a:rPr lang="en-US" baseline="0" dirty="0"/>
              <a:t>.</a:t>
            </a:r>
            <a:r>
              <a:rPr lang="ru-RU" baseline="0" dirty="0"/>
              <a:t> </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Помимо основной ответственности – хранения пикселей – в классе присутствуют сохранение в файл и рисование линии. Каждая из этих функций вносит дополнительную ответственность в класс </a:t>
            </a:r>
            <a:r>
              <a:rPr lang="en-US" baseline="0" dirty="0"/>
              <a:t>Bitmap</a:t>
            </a:r>
            <a:r>
              <a:rPr lang="ru-RU" baseline="0" dirty="0"/>
              <a:t>. Тем самым принцип нарушается.</a:t>
            </a:r>
          </a:p>
          <a:p>
            <a:r>
              <a:rPr lang="ru-RU" baseline="0" dirty="0"/>
              <a:t>Сформулируем ответственность класса в виде предложения: Класс </a:t>
            </a:r>
            <a:r>
              <a:rPr lang="en-US" baseline="0" dirty="0"/>
              <a:t>Bitmap</a:t>
            </a:r>
            <a:r>
              <a:rPr lang="ru-RU" baseline="0" dirty="0"/>
              <a:t> хранит в себе пиксели изображения, а также позволяет сохранить изображение в файл и нарисовать линию. Предложение получилось сложным, что может свидетельствовать о нарушении принципа.</a:t>
            </a:r>
          </a:p>
          <a:p>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4</a:t>
            </a:fld>
            <a:endParaRPr lang="ru-RU"/>
          </a:p>
        </p:txBody>
      </p:sp>
    </p:spTree>
    <p:extLst>
      <p:ext uri="{BB962C8B-B14F-4D97-AF65-F5344CB8AC3E}">
        <p14:creationId xmlns:p14="http://schemas.microsoft.com/office/powerpoint/2010/main" val="32762075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В ходе подготовки обсуждения были использованы следующие материалы</a:t>
            </a:r>
          </a:p>
        </p:txBody>
      </p:sp>
      <p:sp>
        <p:nvSpPr>
          <p:cNvPr id="4" name="Номер слайда 3"/>
          <p:cNvSpPr>
            <a:spLocks noGrp="1"/>
          </p:cNvSpPr>
          <p:nvPr>
            <p:ph type="sldNum" sz="quarter" idx="10"/>
          </p:nvPr>
        </p:nvSpPr>
        <p:spPr/>
        <p:txBody>
          <a:bodyPr/>
          <a:lstStyle/>
          <a:p>
            <a:fld id="{9BF0A773-BC3A-474D-8036-883A816F0F99}" type="slidenum">
              <a:rPr lang="ru-RU" smtClean="0"/>
              <a:t>39</a:t>
            </a:fld>
            <a:endParaRPr lang="ru-RU"/>
          </a:p>
        </p:txBody>
      </p:sp>
    </p:spTree>
    <p:extLst>
      <p:ext uri="{BB962C8B-B14F-4D97-AF65-F5344CB8AC3E}">
        <p14:creationId xmlns:p14="http://schemas.microsoft.com/office/powerpoint/2010/main" val="40505035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A0B28B7E-B000-4596-AC62-77FFB0327B90}" type="slidenum">
              <a:rPr lang="ru-RU" smtClean="0"/>
              <a:t>40</a:t>
            </a:fld>
            <a:endParaRPr lang="ru-RU"/>
          </a:p>
        </p:txBody>
      </p:sp>
    </p:spTree>
    <p:extLst>
      <p:ext uri="{BB962C8B-B14F-4D97-AF65-F5344CB8AC3E}">
        <p14:creationId xmlns:p14="http://schemas.microsoft.com/office/powerpoint/2010/main" val="9454033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Мы перенесли методы рисования линии и сохранения файла из </a:t>
            </a:r>
            <a:r>
              <a:rPr lang="en-US" baseline="0" dirty="0"/>
              <a:t>Bitmap </a:t>
            </a:r>
            <a:r>
              <a:rPr lang="ru-RU" baseline="0" dirty="0"/>
              <a:t>в отдельные классы.</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Тем самым мы вынесли ответственность за сохранение файла и рисование линии и добились соблюдения </a:t>
            </a:r>
            <a:r>
              <a:rPr lang="ru-RU" dirty="0"/>
              <a:t>принципа единственной ответственности.</a:t>
            </a:r>
            <a:endParaRPr lang="ru-RU" baseline="0" dirty="0"/>
          </a:p>
          <a:p>
            <a:r>
              <a:rPr lang="ru-RU" baseline="0" dirty="0"/>
              <a:t>Попробуем теперь сформулировать ответственность класса </a:t>
            </a:r>
            <a:r>
              <a:rPr lang="en-US" baseline="0" dirty="0"/>
              <a:t>Bitmap</a:t>
            </a:r>
            <a:r>
              <a:rPr lang="ru-RU" baseline="0" dirty="0"/>
              <a:t> в виде предложения. Класс </a:t>
            </a:r>
            <a:r>
              <a:rPr lang="en-US" baseline="0" dirty="0"/>
              <a:t>Bitmap</a:t>
            </a:r>
            <a:r>
              <a:rPr lang="ru-RU" baseline="0" dirty="0"/>
              <a:t> хранит в себе пиксели изображения. Предложение получилось простым, что подтверждает соблюдение принципа.</a:t>
            </a:r>
            <a:endParaRPr lang="ru-RU" dirty="0"/>
          </a:p>
          <a:p>
            <a:endParaRPr lang="ru-RU" baseline="0" dirty="0"/>
          </a:p>
          <a:p>
            <a:r>
              <a:rPr lang="ru-RU" baseline="0" dirty="0"/>
              <a:t>Однако у данной реализации есть и минусы:</a:t>
            </a:r>
          </a:p>
          <a:p>
            <a:pPr marL="171450" indent="-171450">
              <a:buFont typeface="Arial" panose="020B0604020202020204" pitchFamily="34" charset="0"/>
              <a:buChar char="•"/>
            </a:pPr>
            <a:r>
              <a:rPr lang="en-US" baseline="0" dirty="0"/>
              <a:t>Discoverability </a:t>
            </a:r>
            <a:r>
              <a:rPr lang="ru-RU" baseline="0" dirty="0"/>
              <a:t>хуже</a:t>
            </a:r>
            <a:r>
              <a:rPr lang="en-US" baseline="0" dirty="0"/>
              <a:t> (</a:t>
            </a:r>
            <a:r>
              <a:rPr lang="ru-RU" baseline="0" dirty="0"/>
              <a:t>то есть найти и применить вынесенные в отдельные классы функции становится сложнее</a:t>
            </a:r>
            <a:r>
              <a:rPr lang="en-US" baseline="0" dirty="0"/>
              <a:t>)</a:t>
            </a:r>
            <a:endParaRPr lang="ru-RU" baseline="0" dirty="0"/>
          </a:p>
          <a:p>
            <a:pPr marL="171450" indent="-171450">
              <a:buFont typeface="Arial" panose="020B0604020202020204" pitchFamily="34" charset="0"/>
              <a:buChar char="•"/>
            </a:pPr>
            <a:r>
              <a:rPr lang="ru-RU" baseline="0" dirty="0"/>
              <a:t>Код сохранения стал более громоздким (особенно, если в 90% случаев сохранение идет в один и тот же формат)</a:t>
            </a:r>
            <a:endParaRPr lang="en-US"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5</a:t>
            </a:fld>
            <a:endParaRPr lang="ru-RU"/>
          </a:p>
        </p:txBody>
      </p:sp>
    </p:spTree>
    <p:extLst>
      <p:ext uri="{BB962C8B-B14F-4D97-AF65-F5344CB8AC3E}">
        <p14:creationId xmlns:p14="http://schemas.microsoft.com/office/powerpoint/2010/main" val="16129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Сейчас мы видим, как меняется код сохранения и рисования после применения принципа единственной ответственности.</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Как мы видим, до начала использования принципа сохранение выполнялось в одну строку, а рисование – в две. Теперь же для сохранения требуется создать </a:t>
            </a:r>
            <a:r>
              <a:rPr lang="ru-RU" baseline="0" dirty="0" err="1"/>
              <a:t>энкодер</a:t>
            </a:r>
            <a:r>
              <a:rPr lang="ru-RU" baseline="0" dirty="0"/>
              <a:t>, а для рисования – объект графики; обе операции теперь занимают на одну строку кода больше. Для рисования это не является критичным, так как команд рисования обычно несколько. Для упрощения сохранения можно использовать функцию фасад, которая скроет создание </a:t>
            </a:r>
            <a:r>
              <a:rPr lang="ru-RU" baseline="0" dirty="0" err="1"/>
              <a:t>энкодера</a:t>
            </a:r>
            <a:r>
              <a:rPr lang="ru-RU" baseline="0" dirty="0"/>
              <a:t>.</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Вывод: при использовании принципа код становится чуть более многословным. Однако это дает много плюсов: расширить функционал теперь легче (например, добавить рисование окружности); менять интерфейс и реализации </a:t>
            </a:r>
            <a:r>
              <a:rPr lang="en-US" baseline="0" dirty="0"/>
              <a:t>Bitmap </a:t>
            </a:r>
            <a:r>
              <a:rPr lang="ru-RU" baseline="0" dirty="0"/>
              <a:t>для этого не придется.</a:t>
            </a:r>
          </a:p>
        </p:txBody>
      </p:sp>
      <p:sp>
        <p:nvSpPr>
          <p:cNvPr id="4" name="Номер слайда 3"/>
          <p:cNvSpPr>
            <a:spLocks noGrp="1"/>
          </p:cNvSpPr>
          <p:nvPr>
            <p:ph type="sldNum" sz="quarter" idx="10"/>
          </p:nvPr>
        </p:nvSpPr>
        <p:spPr/>
        <p:txBody>
          <a:bodyPr/>
          <a:lstStyle/>
          <a:p>
            <a:fld id="{9BF0A773-BC3A-474D-8036-883A816F0F99}" type="slidenum">
              <a:rPr lang="ru-RU" smtClean="0"/>
              <a:t>6</a:t>
            </a:fld>
            <a:endParaRPr lang="ru-RU"/>
          </a:p>
        </p:txBody>
      </p:sp>
    </p:spTree>
    <p:extLst>
      <p:ext uri="{BB962C8B-B14F-4D97-AF65-F5344CB8AC3E}">
        <p14:creationId xmlns:p14="http://schemas.microsoft.com/office/powerpoint/2010/main" val="2107933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7</a:t>
            </a:fld>
            <a:endParaRPr lang="ru-RU"/>
          </a:p>
        </p:txBody>
      </p:sp>
    </p:spTree>
    <p:extLst>
      <p:ext uri="{BB962C8B-B14F-4D97-AF65-F5344CB8AC3E}">
        <p14:creationId xmlns:p14="http://schemas.microsoft.com/office/powerpoint/2010/main" val="1764649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Рассмотрим принцип открытости/закрытости. В</a:t>
            </a:r>
            <a:r>
              <a:rPr lang="ru-RU" baseline="0" dirty="0"/>
              <a:t> чем он заключается, как вы думаете?</a:t>
            </a:r>
          </a:p>
          <a:p>
            <a:r>
              <a:rPr lang="ru-RU" baseline="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[T]</a:t>
            </a:r>
            <a:r>
              <a:rPr lang="en-US" baseline="0" dirty="0"/>
              <a:t> </a:t>
            </a:r>
            <a:r>
              <a:rPr lang="ru-RU" dirty="0"/>
              <a:t>Программные сущности (классы, модули, функции и т.д.) должны быть открыты для расширения, но закрыты для изменения</a:t>
            </a:r>
          </a:p>
          <a:p>
            <a:r>
              <a:rPr lang="en-US" dirty="0"/>
              <a:t>[T] </a:t>
            </a:r>
            <a:r>
              <a:rPr lang="ru-RU" dirty="0"/>
              <a:t>Существуют</a:t>
            </a:r>
            <a:r>
              <a:rPr lang="ru-RU" baseline="0" dirty="0"/>
              <a:t> следующие механизмы для реализации принципа в языке </a:t>
            </a:r>
            <a:r>
              <a:rPr lang="en-US" baseline="0" dirty="0"/>
              <a:t>C++</a:t>
            </a:r>
            <a:r>
              <a:rPr lang="ru-RU" baseline="0" dirty="0"/>
              <a:t>:</a:t>
            </a:r>
          </a:p>
          <a:p>
            <a:pPr marL="171450" indent="-171450">
              <a:buFont typeface="Arial" panose="020B0604020202020204" pitchFamily="34" charset="0"/>
              <a:buChar char="•"/>
            </a:pPr>
            <a:r>
              <a:rPr lang="ru-RU" baseline="0" dirty="0"/>
              <a:t>Через наследование – например, с использованием паттерна шаблонный метод</a:t>
            </a:r>
          </a:p>
          <a:p>
            <a:pPr marL="171450" indent="-171450">
              <a:buFont typeface="Arial" panose="020B0604020202020204" pitchFamily="34" charset="0"/>
              <a:buChar char="•"/>
            </a:pPr>
            <a:r>
              <a:rPr lang="ru-RU" dirty="0"/>
              <a:t>Через композицию или агрегацию – </a:t>
            </a:r>
            <a:r>
              <a:rPr lang="ru-RU" baseline="0" dirty="0"/>
              <a:t>например, с помощью </a:t>
            </a:r>
            <a:r>
              <a:rPr lang="ru-RU" dirty="0"/>
              <a:t>внедрения зависимости</a:t>
            </a:r>
          </a:p>
          <a:p>
            <a:pPr marL="171450" indent="-171450">
              <a:buFont typeface="Arial" panose="020B0604020202020204" pitchFamily="34" charset="0"/>
              <a:buChar char="•"/>
            </a:pPr>
            <a:r>
              <a:rPr lang="ru-RU" dirty="0"/>
              <a:t>За счет передачи зависимости параметром метода – передается</a:t>
            </a:r>
            <a:r>
              <a:rPr lang="ru-RU" baseline="0" dirty="0"/>
              <a:t> интерфейс или лямбда функция</a:t>
            </a:r>
          </a:p>
          <a:p>
            <a:pPr marL="171450" indent="-171450">
              <a:buFont typeface="Arial" panose="020B0604020202020204" pitchFamily="34" charset="0"/>
              <a:buChar char="•"/>
            </a:pPr>
            <a:r>
              <a:rPr lang="ru-RU" baseline="0" dirty="0"/>
              <a:t>За счет </a:t>
            </a:r>
            <a:r>
              <a:rPr lang="ru-RU" dirty="0"/>
              <a:t>передачи зависимости параметром шаблона – в</a:t>
            </a:r>
            <a:r>
              <a:rPr lang="ru-RU" baseline="0" dirty="0"/>
              <a:t> этом случае класс или функция с расширенным функционалом будет развернута на этапе компиляции (например, как компаратор для </a:t>
            </a:r>
            <a:r>
              <a:rPr lang="en-US" baseline="0" dirty="0" err="1"/>
              <a:t>std</a:t>
            </a:r>
            <a:r>
              <a:rPr lang="en-US" baseline="0" dirty="0"/>
              <a:t>::set</a:t>
            </a:r>
            <a:r>
              <a:rPr lang="ru-RU" baseline="0" dirty="0"/>
              <a:t>)</a:t>
            </a:r>
          </a:p>
        </p:txBody>
      </p:sp>
      <p:sp>
        <p:nvSpPr>
          <p:cNvPr id="4" name="Номер слайда 3"/>
          <p:cNvSpPr>
            <a:spLocks noGrp="1"/>
          </p:cNvSpPr>
          <p:nvPr>
            <p:ph type="sldNum" sz="quarter" idx="10"/>
          </p:nvPr>
        </p:nvSpPr>
        <p:spPr/>
        <p:txBody>
          <a:bodyPr/>
          <a:lstStyle/>
          <a:p>
            <a:fld id="{9BF0A773-BC3A-474D-8036-883A816F0F99}" type="slidenum">
              <a:rPr lang="ru-RU" smtClean="0"/>
              <a:t>8</a:t>
            </a:fld>
            <a:endParaRPr lang="ru-RU"/>
          </a:p>
        </p:txBody>
      </p:sp>
    </p:spTree>
    <p:extLst>
      <p:ext uri="{BB962C8B-B14F-4D97-AF65-F5344CB8AC3E}">
        <p14:creationId xmlns:p14="http://schemas.microsoft.com/office/powerpoint/2010/main" val="26544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9</a:t>
            </a:fld>
            <a:endParaRPr lang="ru-RU"/>
          </a:p>
        </p:txBody>
      </p:sp>
    </p:spTree>
    <p:extLst>
      <p:ext uri="{BB962C8B-B14F-4D97-AF65-F5344CB8AC3E}">
        <p14:creationId xmlns:p14="http://schemas.microsoft.com/office/powerpoint/2010/main" val="2157386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a:t>Мы изменили тип аргумента - теперь метод </a:t>
            </a:r>
            <a:r>
              <a:rPr lang="en-US" baseline="0" dirty="0" err="1"/>
              <a:t>SaveBitmap</a:t>
            </a:r>
            <a:r>
              <a:rPr lang="en-US" baseline="0" dirty="0"/>
              <a:t> </a:t>
            </a:r>
            <a:r>
              <a:rPr lang="ru-RU" baseline="0" dirty="0"/>
              <a:t>принимает не путь к файлу для сохранения, а выходной поток</a:t>
            </a:r>
            <a:r>
              <a:rPr lang="en-US" baseline="0" dirty="0"/>
              <a:t> </a:t>
            </a:r>
            <a:r>
              <a:rPr lang="en-US" baseline="0" dirty="0" err="1"/>
              <a:t>OutputStream</a:t>
            </a:r>
            <a:r>
              <a:rPr lang="ru-RU" baseline="0" dirty="0"/>
              <a:t>. Поток и зависимость от него также показаны на слайде. Использование потока позволяет использовать метод как для сохранения данных в память, так и в файл.</a:t>
            </a:r>
          </a:p>
          <a:p>
            <a:pPr marL="0" marR="0" indent="0" algn="l" defTabSz="914400" rtl="0" eaLnBrk="1" fontAlgn="auto" latinLnBrk="0" hangingPunct="1">
              <a:lnSpc>
                <a:spcPct val="100000"/>
              </a:lnSpc>
              <a:spcBef>
                <a:spcPts val="0"/>
              </a:spcBef>
              <a:spcAft>
                <a:spcPts val="0"/>
              </a:spcAft>
              <a:buClrTx/>
              <a:buSzTx/>
              <a:buFontTx/>
              <a:buNone/>
              <a:tabLst/>
              <a:defRPr/>
            </a:pPr>
            <a:endParaRPr lang="ru-RU" baseline="0" dirty="0"/>
          </a:p>
        </p:txBody>
      </p:sp>
      <p:sp>
        <p:nvSpPr>
          <p:cNvPr id="4" name="Номер слайда 3"/>
          <p:cNvSpPr>
            <a:spLocks noGrp="1"/>
          </p:cNvSpPr>
          <p:nvPr>
            <p:ph type="sldNum" sz="quarter" idx="10"/>
          </p:nvPr>
        </p:nvSpPr>
        <p:spPr/>
        <p:txBody>
          <a:bodyPr/>
          <a:lstStyle/>
          <a:p>
            <a:fld id="{9BF0A773-BC3A-474D-8036-883A816F0F99}" type="slidenum">
              <a:rPr lang="ru-RU" smtClean="0"/>
              <a:t>10</a:t>
            </a:fld>
            <a:endParaRPr lang="ru-RU"/>
          </a:p>
        </p:txBody>
      </p:sp>
    </p:spTree>
    <p:extLst>
      <p:ext uri="{BB962C8B-B14F-4D97-AF65-F5344CB8AC3E}">
        <p14:creationId xmlns:p14="http://schemas.microsoft.com/office/powerpoint/2010/main" val="2675340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955B8494-3BC4-476A-8180-C7D531D1BDE9}" type="datetime1">
              <a:rPr lang="ru-RU" smtClean="0"/>
              <a:t>20.12.2024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21839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896BD083-5DC9-4DDD-99DA-87E972459BE3}" type="datetime1">
              <a:rPr lang="ru-RU" smtClean="0"/>
              <a:t>20.12.2024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079994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B6EA1591-1064-4C12-A3F3-9E222C1602E4}" type="datetime1">
              <a:rPr lang="ru-RU" smtClean="0"/>
              <a:t>20.12.2024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480006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3EADD36C-E1EE-433A-85C1-8AB557831B59}" type="datetime1">
              <a:rPr lang="ru-RU" smtClean="0"/>
              <a:t>20.12.2024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6383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1E52A6F-751B-4577-A656-6A26D16D5D73}" type="datetime1">
              <a:rPr lang="ru-RU" smtClean="0"/>
              <a:t>20.12.2024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637437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89C84D38-0A16-4A00-84F3-995FB60A1A24}" type="datetime1">
              <a:rPr lang="ru-RU" smtClean="0"/>
              <a:t>20.12.2024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3408572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B111A698-E52A-4D93-9D0B-B26B973770CA}" type="datetime1">
              <a:rPr lang="ru-RU" smtClean="0"/>
              <a:t>20.12.2024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a:xfrm>
            <a:off x="9325303" y="6345839"/>
            <a:ext cx="2743200" cy="365125"/>
          </a:xfrm>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776133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C0BCB9B2-13AF-492A-A8D5-A78E42E45C90}" type="datetime1">
              <a:rPr lang="ru-RU" smtClean="0"/>
              <a:t>20.12.2024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2298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368E88DF-F7A1-4621-9321-DD92F290BCA2}" type="datetime1">
              <a:rPr lang="ru-RU" smtClean="0"/>
              <a:t>20.12.2024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88883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B178670F-7223-45BA-8607-F009D6E07C98}" type="datetime1">
              <a:rPr lang="ru-RU" smtClean="0"/>
              <a:t>20.12.2024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2134138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0E94A463-41EE-4B69-9D4D-FCEF376903A8}" type="datetime1">
              <a:rPr lang="ru-RU" smtClean="0"/>
              <a:t>20.12.2024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F8E6F4D-2E97-47CB-8591-066566E4FE4D}" type="slidenum">
              <a:rPr lang="ru-RU" smtClean="0"/>
              <a:t>‹#›</a:t>
            </a:fld>
            <a:endParaRPr lang="ru-RU"/>
          </a:p>
        </p:txBody>
      </p:sp>
    </p:spTree>
    <p:extLst>
      <p:ext uri="{BB962C8B-B14F-4D97-AF65-F5344CB8AC3E}">
        <p14:creationId xmlns:p14="http://schemas.microsoft.com/office/powerpoint/2010/main" val="1581634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98E17F-A256-4882-B4AC-587C535C0026}" type="datetime1">
              <a:rPr lang="ru-RU" smtClean="0"/>
              <a:t>20.12.2024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8E6F4D-2E97-47CB-8591-066566E4FE4D}" type="slidenum">
              <a:rPr lang="ru-RU" smtClean="0"/>
              <a:t>‹#›</a:t>
            </a:fld>
            <a:endParaRPr lang="ru-RU"/>
          </a:p>
        </p:txBody>
      </p:sp>
    </p:spTree>
    <p:extLst>
      <p:ext uri="{BB962C8B-B14F-4D97-AF65-F5344CB8AC3E}">
        <p14:creationId xmlns:p14="http://schemas.microsoft.com/office/powerpoint/2010/main" val="2394535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blog.byndyu.ru/2009/10/solid.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4E85F0-DCD6-42D1-0560-0E0070092A4A}"/>
              </a:ext>
            </a:extLst>
          </p:cNvPr>
          <p:cNvPicPr>
            <a:picLocks noChangeAspect="1"/>
          </p:cNvPicPr>
          <p:nvPr/>
        </p:nvPicPr>
        <p:blipFill>
          <a:blip r:embed="rId2"/>
          <a:stretch>
            <a:fillRect/>
          </a:stretch>
        </p:blipFill>
        <p:spPr>
          <a:xfrm>
            <a:off x="0" y="0"/>
            <a:ext cx="12191999" cy="6858000"/>
          </a:xfrm>
          <a:prstGeom prst="rect">
            <a:avLst/>
          </a:prstGeom>
        </p:spPr>
      </p:pic>
      <p:sp>
        <p:nvSpPr>
          <p:cNvPr id="2" name="Заголовок 1"/>
          <p:cNvSpPr>
            <a:spLocks noGrp="1"/>
          </p:cNvSpPr>
          <p:nvPr>
            <p:ph type="ctrTitle"/>
          </p:nvPr>
        </p:nvSpPr>
        <p:spPr>
          <a:xfrm>
            <a:off x="1524000" y="1257299"/>
            <a:ext cx="9144000" cy="4031673"/>
          </a:xfrm>
        </p:spPr>
        <p:txBody>
          <a:bodyPr>
            <a:noAutofit/>
          </a:bodyPr>
          <a:lstStyle/>
          <a:p>
            <a:r>
              <a:rPr lang="ru-RU" sz="13800" dirty="0">
                <a:solidFill>
                  <a:schemeClr val="bg1"/>
                </a:solidFill>
                <a:effectLst>
                  <a:outerShdw blurRad="38100" dist="38100" dir="2700000" algn="tl">
                    <a:srgbClr val="000000">
                      <a:alpha val="43137"/>
                    </a:srgbClr>
                  </a:outerShdw>
                </a:effectLst>
                <a:latin typeface="Impact" panose="020B0806030902050204" pitchFamily="34" charset="0"/>
              </a:rPr>
              <a:t>Принципы </a:t>
            </a:r>
            <a:r>
              <a:rPr lang="en-US" sz="13800" dirty="0">
                <a:solidFill>
                  <a:schemeClr val="bg1"/>
                </a:solidFill>
                <a:effectLst>
                  <a:outerShdw blurRad="38100" dist="38100" dir="2700000" algn="tl">
                    <a:srgbClr val="000000">
                      <a:alpha val="43137"/>
                    </a:srgbClr>
                  </a:outerShdw>
                </a:effectLst>
                <a:latin typeface="Impact" panose="020B0806030902050204" pitchFamily="34" charset="0"/>
              </a:rPr>
              <a:t>S.O.L.I.D.</a:t>
            </a:r>
            <a:endParaRPr lang="ru-RU" sz="19900" dirty="0">
              <a:solidFill>
                <a:schemeClr val="bg1"/>
              </a:solidFill>
              <a:effectLst>
                <a:outerShdw blurRad="38100" dist="38100" dir="2700000" algn="tl">
                  <a:srgbClr val="000000">
                    <a:alpha val="43137"/>
                  </a:srgbClr>
                </a:outerShdw>
              </a:effectLst>
              <a:latin typeface="Impact" panose="020B0806030902050204" pitchFamily="34" charset="0"/>
            </a:endParaRPr>
          </a:p>
        </p:txBody>
      </p:sp>
    </p:spTree>
    <p:extLst>
      <p:ext uri="{BB962C8B-B14F-4D97-AF65-F5344CB8AC3E}">
        <p14:creationId xmlns:p14="http://schemas.microsoft.com/office/powerpoint/2010/main" val="139305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descr="g:\Users\Vivid\Downloads\SOLID (7).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300" y="80191"/>
            <a:ext cx="10439400" cy="6697618"/>
          </a:xfrm>
          <a:prstGeom prst="rect">
            <a:avLst/>
          </a:prstGeom>
          <a:noFill/>
          <a:extLst>
            <a:ext uri="{909E8E84-426E-40DD-AFC4-6F175D3DCCD1}">
              <a14:hiddenFill xmlns:a14="http://schemas.microsoft.com/office/drawing/2010/main">
                <a:solidFill>
                  <a:srgbClr val="FFFFFF"/>
                </a:solidFill>
              </a14:hiddenFill>
            </a:ext>
          </a:extLst>
        </p:spPr>
      </p:pic>
      <p:sp>
        <p:nvSpPr>
          <p:cNvPr id="2" name="Номер слайда 1"/>
          <p:cNvSpPr>
            <a:spLocks noGrp="1"/>
          </p:cNvSpPr>
          <p:nvPr>
            <p:ph type="sldNum" sz="quarter" idx="12"/>
          </p:nvPr>
        </p:nvSpPr>
        <p:spPr/>
        <p:txBody>
          <a:bodyPr/>
          <a:lstStyle/>
          <a:p>
            <a:fld id="{CF8E6F4D-2E97-47CB-8591-066566E4FE4D}" type="slidenum">
              <a:rPr lang="ru-RU" smtClean="0"/>
              <a:t>10</a:t>
            </a:fld>
            <a:endParaRPr lang="ru-RU"/>
          </a:p>
        </p:txBody>
      </p:sp>
      <p:sp>
        <p:nvSpPr>
          <p:cNvPr id="4" name="Прямоугольник 3"/>
          <p:cNvSpPr/>
          <p:nvPr/>
        </p:nvSpPr>
        <p:spPr>
          <a:xfrm>
            <a:off x="8200045" y="3292206"/>
            <a:ext cx="734405" cy="3246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4568963" y="3343274"/>
            <a:ext cx="803137" cy="27358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677877" y="4375985"/>
            <a:ext cx="10834750" cy="2401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713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993289" y="129092"/>
            <a:ext cx="10205422" cy="6592383"/>
          </a:xfrm>
        </p:spPr>
        <p:txBody>
          <a:bodyPr>
            <a:noAutofit/>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a:solidFill>
                  <a:srgbClr val="000000"/>
                </a:solidFill>
                <a:latin typeface="Consolas" panose="020B0609020204030204" pitchFamily="49" charset="0"/>
              </a:rPr>
              <a:t>…</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a:p>
            <a:pPr marL="0" indent="0">
              <a:buNone/>
            </a:pPr>
            <a:endParaRPr lang="en-US" dirty="0"/>
          </a:p>
          <a:p>
            <a:pPr marL="0" indent="0">
              <a:buNone/>
            </a:pPr>
            <a:endParaRPr lang="en-US" dirty="0"/>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a:solidFill>
                  <a:srgbClr val="000000"/>
                </a:solidFill>
                <a:latin typeface="Consolas" panose="020B0609020204030204" pitchFamily="49" charset="0"/>
              </a:rPr>
              <a:t>…</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p>
          <a:p>
            <a:pPr marL="0" indent="0">
              <a:buNone/>
            </a:pPr>
            <a:r>
              <a:rPr lang="en-US" dirty="0" err="1">
                <a:solidFill>
                  <a:srgbClr val="2B91AF"/>
                </a:solidFill>
                <a:latin typeface="Consolas" panose="020B0609020204030204" pitchFamily="49" charset="0"/>
              </a:rPr>
              <a:t>FileOutputStream</a:t>
            </a:r>
            <a:r>
              <a:rPr lang="en-US" dirty="0">
                <a:solidFill>
                  <a:srgbClr val="2B91AF"/>
                </a:solidFill>
                <a:latin typeface="Consolas" panose="020B0609020204030204" pitchFamily="49" charset="0"/>
              </a:rPr>
              <a:t> </a:t>
            </a:r>
            <a:r>
              <a:rPr lang="en-US" dirty="0">
                <a:solidFill>
                  <a:srgbClr val="000000"/>
                </a:solidFill>
                <a:latin typeface="Consolas" panose="020B0609020204030204" pitchFamily="49" charset="0"/>
              </a:rPr>
              <a:t>stream(</a:t>
            </a:r>
            <a:r>
              <a:rPr lang="en-US" dirty="0">
                <a:solidFill>
                  <a:srgbClr val="A31515"/>
                </a:solidFill>
                <a:latin typeface="Consolas" panose="020B0609020204030204" pitchFamily="49" charset="0"/>
              </a:rPr>
              <a:t>"image.png")</a:t>
            </a:r>
            <a:endParaRPr lang="en-US" dirty="0">
              <a:solidFill>
                <a:srgbClr val="000000"/>
              </a:solidFill>
              <a:latin typeface="Consolas" panose="020B0609020204030204" pitchFamily="49" charset="0"/>
            </a:endParaRP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stream);</a:t>
            </a:r>
          </a:p>
        </p:txBody>
      </p:sp>
      <p:sp>
        <p:nvSpPr>
          <p:cNvPr id="2" name="Номер слайда 1"/>
          <p:cNvSpPr>
            <a:spLocks noGrp="1"/>
          </p:cNvSpPr>
          <p:nvPr>
            <p:ph type="sldNum" sz="quarter" idx="12"/>
          </p:nvPr>
        </p:nvSpPr>
        <p:spPr/>
        <p:txBody>
          <a:bodyPr/>
          <a:lstStyle/>
          <a:p>
            <a:fld id="{CF8E6F4D-2E97-47CB-8591-066566E4FE4D}" type="slidenum">
              <a:rPr lang="ru-RU" smtClean="0"/>
              <a:t>11</a:t>
            </a:fld>
            <a:endParaRPr lang="ru-RU"/>
          </a:p>
        </p:txBody>
      </p:sp>
      <p:cxnSp>
        <p:nvCxnSpPr>
          <p:cNvPr id="8" name="Прямая соединительная линия 7"/>
          <p:cNvCxnSpPr/>
          <p:nvPr/>
        </p:nvCxnSpPr>
        <p:spPr>
          <a:xfrm>
            <a:off x="0" y="3068123"/>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9735666" y="135863"/>
            <a:ext cx="2273379" cy="830997"/>
          </a:xfrm>
          <a:prstGeom prst="rect">
            <a:avLst/>
          </a:prstGeom>
          <a:noFill/>
        </p:spPr>
        <p:txBody>
          <a:bodyPr wrap="none" rtlCol="0">
            <a:spAutoFit/>
          </a:bodyPr>
          <a:lstStyle/>
          <a:p>
            <a:r>
              <a:rPr lang="ru-RU" sz="4800" dirty="0">
                <a:solidFill>
                  <a:schemeClr val="bg1">
                    <a:lumMod val="65000"/>
                  </a:schemeClr>
                </a:solidFill>
              </a:rPr>
              <a:t>Без </a:t>
            </a:r>
            <a:r>
              <a:rPr lang="en-US" sz="4800" dirty="0">
                <a:solidFill>
                  <a:schemeClr val="bg1">
                    <a:lumMod val="65000"/>
                  </a:schemeClr>
                </a:solidFill>
              </a:rPr>
              <a:t>OCP</a:t>
            </a:r>
            <a:endParaRPr lang="ru-RU" sz="4800" dirty="0">
              <a:solidFill>
                <a:schemeClr val="bg1">
                  <a:lumMod val="65000"/>
                </a:schemeClr>
              </a:solidFill>
            </a:endParaRPr>
          </a:p>
        </p:txBody>
      </p:sp>
      <p:sp>
        <p:nvSpPr>
          <p:cNvPr id="10" name="TextBox 9"/>
          <p:cNvSpPr txBox="1"/>
          <p:nvPr/>
        </p:nvSpPr>
        <p:spPr>
          <a:xfrm>
            <a:off x="10019397" y="3226209"/>
            <a:ext cx="1705916" cy="830997"/>
          </a:xfrm>
          <a:prstGeom prst="rect">
            <a:avLst/>
          </a:prstGeom>
          <a:noFill/>
        </p:spPr>
        <p:txBody>
          <a:bodyPr wrap="none" rtlCol="0">
            <a:spAutoFit/>
          </a:bodyPr>
          <a:lstStyle/>
          <a:p>
            <a:r>
              <a:rPr lang="ru-RU" sz="4800" dirty="0">
                <a:solidFill>
                  <a:schemeClr val="bg1">
                    <a:lumMod val="65000"/>
                  </a:schemeClr>
                </a:solidFill>
              </a:rPr>
              <a:t>С </a:t>
            </a:r>
            <a:r>
              <a:rPr lang="en-US" sz="4800" dirty="0">
                <a:solidFill>
                  <a:schemeClr val="bg1">
                    <a:lumMod val="65000"/>
                  </a:schemeClr>
                </a:solidFill>
              </a:rPr>
              <a:t>OCP</a:t>
            </a:r>
            <a:endParaRPr lang="ru-RU" sz="4800" dirty="0">
              <a:solidFill>
                <a:schemeClr val="bg1">
                  <a:lumMod val="65000"/>
                </a:schemeClr>
              </a:solidFill>
            </a:endParaRPr>
          </a:p>
        </p:txBody>
      </p:sp>
    </p:spTree>
    <p:extLst>
      <p:ext uri="{BB962C8B-B14F-4D97-AF65-F5344CB8AC3E}">
        <p14:creationId xmlns:p14="http://schemas.microsoft.com/office/powerpoint/2010/main" val="232898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0" end="10"/>
                                            </p:txEl>
                                          </p:spTgt>
                                        </p:tgtEl>
                                        <p:attrNameLst>
                                          <p:attrName>style.visibility</p:attrName>
                                        </p:attrNameLst>
                                      </p:cBhvr>
                                      <p:to>
                                        <p:strVal val="visible"/>
                                      </p:to>
                                    </p:set>
                                    <p:animEffect transition="in" filter="fade">
                                      <p:cBhvr>
                                        <p:cTn id="15" dur="500"/>
                                        <p:tgtEl>
                                          <p:spTgt spid="4">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1" end="11"/>
                                            </p:txEl>
                                          </p:spTgt>
                                        </p:tgtEl>
                                        <p:attrNameLst>
                                          <p:attrName>style.visibility</p:attrName>
                                        </p:attrNameLst>
                                      </p:cBhvr>
                                      <p:to>
                                        <p:strVal val="visible"/>
                                      </p:to>
                                    </p:set>
                                    <p:animEffect transition="in" filter="fade">
                                      <p:cBhvr>
                                        <p:cTn id="20" dur="500"/>
                                        <p:tgtEl>
                                          <p:spTgt spid="4">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animEffect transition="in" filter="fade">
                                      <p:cBhvr>
                                        <p:cTn id="23"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3" name="Объект 2"/>
          <p:cNvSpPr>
            <a:spLocks noGrp="1"/>
          </p:cNvSpPr>
          <p:nvPr>
            <p:ph sz="half" idx="2"/>
          </p:nvPr>
        </p:nvSpPr>
        <p:spPr/>
        <p:txBody>
          <a:bodyPr/>
          <a:lstStyle/>
          <a:p>
            <a:r>
              <a:rPr lang="ru-RU" dirty="0"/>
              <a:t>Код закрыт для изменений</a:t>
            </a:r>
          </a:p>
          <a:p>
            <a:pPr lvl="1"/>
            <a:r>
              <a:rPr lang="ru-RU" dirty="0"/>
              <a:t>Расширение выполняется за счет написания нового кода</a:t>
            </a:r>
          </a:p>
          <a:p>
            <a:r>
              <a:rPr lang="ru-RU" dirty="0"/>
              <a:t>Облегчается тестирование</a:t>
            </a:r>
          </a:p>
        </p:txBody>
      </p:sp>
      <p:sp>
        <p:nvSpPr>
          <p:cNvPr id="7" name="Текст 6"/>
          <p:cNvSpPr>
            <a:spLocks noGrp="1"/>
          </p:cNvSpPr>
          <p:nvPr>
            <p:ph type="body" sz="quarter" idx="3"/>
          </p:nvPr>
        </p:nvSpPr>
        <p:spPr/>
        <p:txBody>
          <a:bodyPr/>
          <a:lstStyle/>
          <a:p>
            <a:r>
              <a:rPr lang="ru-RU" dirty="0"/>
              <a:t>Недостатки</a:t>
            </a:r>
          </a:p>
        </p:txBody>
      </p:sp>
      <p:sp>
        <p:nvSpPr>
          <p:cNvPr id="8" name="Объект 7"/>
          <p:cNvSpPr>
            <a:spLocks noGrp="1"/>
          </p:cNvSpPr>
          <p:nvPr>
            <p:ph sz="quarter" idx="4"/>
          </p:nvPr>
        </p:nvSpPr>
        <p:spPr/>
        <p:txBody>
          <a:bodyPr/>
          <a:lstStyle/>
          <a:p>
            <a:r>
              <a:rPr lang="ru-RU" dirty="0"/>
              <a:t>Чуть более многословный код</a:t>
            </a:r>
            <a:endParaRPr lang="en-US" dirty="0"/>
          </a:p>
        </p:txBody>
      </p:sp>
      <p:sp>
        <p:nvSpPr>
          <p:cNvPr id="4" name="Номер слайда 3"/>
          <p:cNvSpPr>
            <a:spLocks noGrp="1"/>
          </p:cNvSpPr>
          <p:nvPr>
            <p:ph type="sldNum" sz="quarter" idx="12"/>
          </p:nvPr>
        </p:nvSpPr>
        <p:spPr/>
        <p:txBody>
          <a:bodyPr/>
          <a:lstStyle/>
          <a:p>
            <a:fld id="{CF8E6F4D-2E97-47CB-8591-066566E4FE4D}" type="slidenum">
              <a:rPr lang="ru-RU" smtClean="0"/>
              <a:t>12</a:t>
            </a:fld>
            <a:endParaRPr lang="ru-RU"/>
          </a:p>
        </p:txBody>
      </p:sp>
    </p:spTree>
    <p:extLst>
      <p:ext uri="{BB962C8B-B14F-4D97-AF65-F5344CB8AC3E}">
        <p14:creationId xmlns:p14="http://schemas.microsoft.com/office/powerpoint/2010/main" val="2229284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замещения Барбары Лисков</a:t>
            </a:r>
          </a:p>
        </p:txBody>
      </p:sp>
      <p:sp>
        <p:nvSpPr>
          <p:cNvPr id="3" name="Объект 2"/>
          <p:cNvSpPr>
            <a:spLocks noGrp="1"/>
          </p:cNvSpPr>
          <p:nvPr>
            <p:ph sz="half" idx="1"/>
          </p:nvPr>
        </p:nvSpPr>
        <p:spPr>
          <a:xfrm>
            <a:off x="838199" y="1825625"/>
            <a:ext cx="7111701" cy="4351338"/>
          </a:xfrm>
        </p:spPr>
        <p:txBody>
          <a:bodyPr>
            <a:normAutofit/>
          </a:bodyPr>
          <a:lstStyle/>
          <a:p>
            <a:r>
              <a:rPr lang="ru-RU" dirty="0"/>
              <a:t>Функции, которые используют ссылки на базовые классы, должны иметь возможность использовать объекты производных классов, не зная об этом</a:t>
            </a:r>
          </a:p>
          <a:p>
            <a:r>
              <a:rPr lang="en-US" dirty="0"/>
              <a:t>Derived classes must be substitutable for their base classes</a:t>
            </a:r>
          </a:p>
        </p:txBody>
      </p:sp>
      <p:sp>
        <p:nvSpPr>
          <p:cNvPr id="4" name="Номер слайда 3"/>
          <p:cNvSpPr>
            <a:spLocks noGrp="1"/>
          </p:cNvSpPr>
          <p:nvPr>
            <p:ph type="sldNum" sz="quarter" idx="12"/>
          </p:nvPr>
        </p:nvSpPr>
        <p:spPr/>
        <p:txBody>
          <a:bodyPr/>
          <a:lstStyle/>
          <a:p>
            <a:fld id="{CF8E6F4D-2E97-47CB-8591-066566E4FE4D}" type="slidenum">
              <a:rPr lang="ru-RU" smtClean="0"/>
              <a:t>13</a:t>
            </a:fld>
            <a:endParaRPr lang="ru-RU"/>
          </a:p>
        </p:txBody>
      </p:sp>
      <p:pic>
        <p:nvPicPr>
          <p:cNvPr id="1026" name="Picture 2" descr="https://upload.wikimedia.org/wikipedia/commons/thumb/3/38/Barbara_Liskov_MIT_computer_scientist_2010.jpg/548px-Barbara_Liskov_MIT_computer_scientist_2010.jp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8176741" y="1825625"/>
            <a:ext cx="310890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68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14</a:t>
            </a:fld>
            <a:endParaRPr lang="ru-RU"/>
          </a:p>
        </p:txBody>
      </p:sp>
      <p:pic>
        <p:nvPicPr>
          <p:cNvPr id="4102" name="Picture 6" descr="g:\Users\Vivid\Downloads\SOLID (1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215863"/>
            <a:ext cx="11068050" cy="6077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505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15</a:t>
            </a:fld>
            <a:endParaRPr lang="ru-RU"/>
          </a:p>
        </p:txBody>
      </p:sp>
      <p:pic>
        <p:nvPicPr>
          <p:cNvPr id="5123" name="Picture 3" descr="g:\Users\Vivid\Downloads\SOLID (1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6286" y="334760"/>
            <a:ext cx="9579428" cy="618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66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Проектирование по контракту</a:t>
            </a:r>
          </a:p>
        </p:txBody>
      </p:sp>
      <p:sp>
        <p:nvSpPr>
          <p:cNvPr id="4" name="Объект 3"/>
          <p:cNvSpPr>
            <a:spLocks noGrp="1"/>
          </p:cNvSpPr>
          <p:nvPr>
            <p:ph sz="half" idx="1"/>
          </p:nvPr>
        </p:nvSpPr>
        <p:spPr>
          <a:xfrm>
            <a:off x="505609" y="2030027"/>
            <a:ext cx="4604273" cy="3617739"/>
          </a:xfrm>
        </p:spPr>
        <p:txBody>
          <a:bodyPr>
            <a:normAutofit/>
          </a:bodyPr>
          <a:lstStyle/>
          <a:p>
            <a:r>
              <a:rPr lang="ru-RU" dirty="0"/>
              <a:t>Наследуемый объект может заменить</a:t>
            </a:r>
            <a:r>
              <a:rPr lang="en-US" dirty="0"/>
              <a:t>:</a:t>
            </a:r>
          </a:p>
          <a:p>
            <a:pPr lvl="1"/>
            <a:r>
              <a:rPr lang="ru-RU" dirty="0"/>
              <a:t>родительское предусловие на такое же или более слабое</a:t>
            </a:r>
            <a:endParaRPr lang="en-US" dirty="0"/>
          </a:p>
          <a:p>
            <a:pPr lvl="1"/>
            <a:r>
              <a:rPr lang="ru-RU" dirty="0"/>
              <a:t>родительское постусловие на такое же или более сильное</a:t>
            </a:r>
          </a:p>
        </p:txBody>
      </p:sp>
      <p:sp>
        <p:nvSpPr>
          <p:cNvPr id="11" name="Объект 10"/>
          <p:cNvSpPr>
            <a:spLocks noGrp="1"/>
          </p:cNvSpPr>
          <p:nvPr>
            <p:ph sz="half" idx="2"/>
          </p:nvPr>
        </p:nvSpPr>
        <p:spPr>
          <a:xfrm>
            <a:off x="5238975" y="2030027"/>
            <a:ext cx="6669740" cy="3617739"/>
          </a:xfrm>
        </p:spPr>
        <p:txBody>
          <a:bodyPr>
            <a:noAutofit/>
          </a:bodyPr>
          <a:lstStyle/>
          <a:p>
            <a:r>
              <a:rPr lang="en-US" sz="2000" dirty="0">
                <a:latin typeface="Consolas" panose="020B0609020204030204" pitchFamily="49" charset="0"/>
              </a:rPr>
              <a:t>Rectangle</a:t>
            </a:r>
          </a:p>
          <a:p>
            <a:pPr marL="457200" lvl="1" indent="0">
              <a:buNone/>
            </a:pPr>
            <a:r>
              <a:rPr lang="en-US" sz="2000" dirty="0">
                <a:solidFill>
                  <a:schemeClr val="bg1">
                    <a:lumMod val="50000"/>
                  </a:schemeClr>
                </a:solidFill>
                <a:latin typeface="Consolas" panose="020B0609020204030204" pitchFamily="49" charset="0"/>
              </a:rPr>
              <a:t>Pre:</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a &amp;&amp; </a:t>
            </a:r>
            <a:r>
              <a:rPr lang="en-US" sz="2000" dirty="0" err="1">
                <a:latin typeface="Consolas" panose="020B0609020204030204" pitchFamily="49" charset="0"/>
              </a:rPr>
              <a:t>GetHeight</a:t>
            </a:r>
            <a:r>
              <a:rPr lang="en-US" sz="2000" dirty="0">
                <a:latin typeface="Consolas" panose="020B0609020204030204" pitchFamily="49" charset="0"/>
              </a:rPr>
              <a:t>() == b</a:t>
            </a:r>
          </a:p>
          <a:p>
            <a:pPr marL="457200" lvl="1" indent="0">
              <a:buNone/>
            </a:pPr>
            <a:r>
              <a:rPr lang="en-US" sz="2000" dirty="0">
                <a:solidFill>
                  <a:schemeClr val="bg1">
                    <a:lumMod val="50000"/>
                  </a:schemeClr>
                </a:solidFill>
                <a:latin typeface="Consolas" panose="020B0609020204030204" pitchFamily="49" charset="0"/>
              </a:rPr>
              <a:t>Exec:</a:t>
            </a:r>
            <a:r>
              <a:rPr lang="en-US" sz="2000" dirty="0">
                <a:latin typeface="Consolas" panose="020B0609020204030204" pitchFamily="49" charset="0"/>
              </a:rPr>
              <a:t> </a:t>
            </a:r>
            <a:r>
              <a:rPr lang="en-US" sz="2000" dirty="0" err="1">
                <a:latin typeface="Consolas" panose="020B0609020204030204" pitchFamily="49" charset="0"/>
              </a:rPr>
              <a:t>SetWidth</a:t>
            </a:r>
            <a:r>
              <a:rPr lang="en-US" sz="2000" dirty="0">
                <a:latin typeface="Consolas" panose="020B0609020204030204" pitchFamily="49" charset="0"/>
              </a:rPr>
              <a:t>(c)</a:t>
            </a:r>
          </a:p>
          <a:p>
            <a:pPr marL="457200" lvl="1" indent="0">
              <a:buNone/>
            </a:pPr>
            <a:r>
              <a:rPr lang="en-US" sz="2000" dirty="0">
                <a:solidFill>
                  <a:schemeClr val="bg1">
                    <a:lumMod val="50000"/>
                  </a:schemeClr>
                </a:solidFill>
                <a:latin typeface="Consolas" panose="020B0609020204030204" pitchFamily="49" charset="0"/>
              </a:rPr>
              <a:t>Post:</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c &amp;&amp; </a:t>
            </a:r>
            <a:r>
              <a:rPr lang="en-US" sz="2000" dirty="0" err="1">
                <a:latin typeface="Consolas" panose="020B0609020204030204" pitchFamily="49" charset="0"/>
              </a:rPr>
              <a:t>GetHeight</a:t>
            </a:r>
            <a:r>
              <a:rPr lang="en-US" sz="2000" dirty="0">
                <a:latin typeface="Consolas" panose="020B0609020204030204" pitchFamily="49" charset="0"/>
              </a:rPr>
              <a:t>() == b</a:t>
            </a:r>
          </a:p>
          <a:p>
            <a:endParaRPr lang="en-US" sz="2000" dirty="0">
              <a:latin typeface="Consolas" panose="020B0609020204030204" pitchFamily="49" charset="0"/>
            </a:endParaRPr>
          </a:p>
          <a:p>
            <a:r>
              <a:rPr lang="en-US" sz="2000" dirty="0">
                <a:latin typeface="Consolas" panose="020B0609020204030204" pitchFamily="49" charset="0"/>
              </a:rPr>
              <a:t>Square</a:t>
            </a:r>
          </a:p>
          <a:p>
            <a:pPr marL="457200" lvl="1" indent="0">
              <a:buNone/>
            </a:pPr>
            <a:r>
              <a:rPr lang="en-US" sz="2000" dirty="0">
                <a:solidFill>
                  <a:schemeClr val="bg1">
                    <a:lumMod val="50000"/>
                  </a:schemeClr>
                </a:solidFill>
                <a:latin typeface="Consolas" panose="020B0609020204030204" pitchFamily="49" charset="0"/>
              </a:rPr>
              <a:t>Pre:</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a &amp;&amp; </a:t>
            </a:r>
            <a:r>
              <a:rPr lang="en-US" sz="2000" dirty="0" err="1">
                <a:latin typeface="Consolas" panose="020B0609020204030204" pitchFamily="49" charset="0"/>
              </a:rPr>
              <a:t>GetHeight</a:t>
            </a:r>
            <a:r>
              <a:rPr lang="en-US" sz="2000" dirty="0">
                <a:latin typeface="Consolas" panose="020B0609020204030204" pitchFamily="49" charset="0"/>
              </a:rPr>
              <a:t>() == a</a:t>
            </a:r>
          </a:p>
          <a:p>
            <a:pPr marL="457200" lvl="1" indent="0">
              <a:buNone/>
            </a:pPr>
            <a:r>
              <a:rPr lang="en-US" sz="2000" dirty="0">
                <a:solidFill>
                  <a:schemeClr val="bg1">
                    <a:lumMod val="50000"/>
                  </a:schemeClr>
                </a:solidFill>
                <a:latin typeface="Consolas" panose="020B0609020204030204" pitchFamily="49" charset="0"/>
              </a:rPr>
              <a:t>Exec:</a:t>
            </a:r>
            <a:r>
              <a:rPr lang="en-US" sz="2000" dirty="0">
                <a:latin typeface="Consolas" panose="020B0609020204030204" pitchFamily="49" charset="0"/>
              </a:rPr>
              <a:t> </a:t>
            </a:r>
            <a:r>
              <a:rPr lang="en-US" sz="2000" dirty="0" err="1">
                <a:latin typeface="Consolas" panose="020B0609020204030204" pitchFamily="49" charset="0"/>
              </a:rPr>
              <a:t>SetWidth</a:t>
            </a:r>
            <a:r>
              <a:rPr lang="en-US" sz="2000" dirty="0">
                <a:latin typeface="Consolas" panose="020B0609020204030204" pitchFamily="49" charset="0"/>
              </a:rPr>
              <a:t>(c)</a:t>
            </a:r>
          </a:p>
          <a:p>
            <a:pPr marL="457200" lvl="1" indent="0">
              <a:buNone/>
            </a:pPr>
            <a:r>
              <a:rPr lang="en-US" sz="2000" dirty="0">
                <a:solidFill>
                  <a:schemeClr val="bg1">
                    <a:lumMod val="50000"/>
                  </a:schemeClr>
                </a:solidFill>
                <a:latin typeface="Consolas" panose="020B0609020204030204" pitchFamily="49" charset="0"/>
              </a:rPr>
              <a:t>Post:</a:t>
            </a:r>
            <a:r>
              <a:rPr lang="en-US" sz="2000" dirty="0">
                <a:latin typeface="Consolas" panose="020B0609020204030204" pitchFamily="49" charset="0"/>
              </a:rPr>
              <a:t> </a:t>
            </a:r>
            <a:r>
              <a:rPr lang="en-US" sz="2000" dirty="0" err="1">
                <a:latin typeface="Consolas" panose="020B0609020204030204" pitchFamily="49" charset="0"/>
              </a:rPr>
              <a:t>GetWidth</a:t>
            </a:r>
            <a:r>
              <a:rPr lang="en-US" sz="2000" dirty="0">
                <a:latin typeface="Consolas" panose="020B0609020204030204" pitchFamily="49" charset="0"/>
              </a:rPr>
              <a:t>() == c &amp;&amp; </a:t>
            </a:r>
            <a:r>
              <a:rPr lang="en-US" sz="2000" dirty="0" err="1">
                <a:solidFill>
                  <a:srgbClr val="FF0000"/>
                </a:solidFill>
                <a:latin typeface="Consolas" panose="020B0609020204030204" pitchFamily="49" charset="0"/>
              </a:rPr>
              <a:t>GetHeight</a:t>
            </a:r>
            <a:r>
              <a:rPr lang="en-US" sz="2000" dirty="0">
                <a:solidFill>
                  <a:srgbClr val="FF0000"/>
                </a:solidFill>
                <a:latin typeface="Consolas" panose="020B0609020204030204" pitchFamily="49" charset="0"/>
              </a:rPr>
              <a:t>() == c</a:t>
            </a:r>
          </a:p>
        </p:txBody>
      </p:sp>
      <p:sp>
        <p:nvSpPr>
          <p:cNvPr id="2" name="Номер слайда 1"/>
          <p:cNvSpPr>
            <a:spLocks noGrp="1"/>
          </p:cNvSpPr>
          <p:nvPr>
            <p:ph type="sldNum" sz="quarter" idx="12"/>
          </p:nvPr>
        </p:nvSpPr>
        <p:spPr/>
        <p:txBody>
          <a:bodyPr/>
          <a:lstStyle/>
          <a:p>
            <a:fld id="{CF8E6F4D-2E97-47CB-8591-066566E4FE4D}" type="slidenum">
              <a:rPr lang="ru-RU" smtClean="0"/>
              <a:t>16</a:t>
            </a:fld>
            <a:endParaRPr lang="ru-RU"/>
          </a:p>
        </p:txBody>
      </p:sp>
    </p:spTree>
    <p:extLst>
      <p:ext uri="{BB962C8B-B14F-4D97-AF65-F5344CB8AC3E}">
        <p14:creationId xmlns:p14="http://schemas.microsoft.com/office/powerpoint/2010/main" val="342617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894F0B1-ECDC-FCAA-ADA5-89B1ADC8ACFB}"/>
              </a:ext>
            </a:extLst>
          </p:cNvPr>
          <p:cNvSpPr>
            <a:spLocks noGrp="1"/>
          </p:cNvSpPr>
          <p:nvPr>
            <p:ph type="title"/>
          </p:nvPr>
        </p:nvSpPr>
        <p:spPr/>
        <p:txBody>
          <a:bodyPr/>
          <a:lstStyle/>
          <a:p>
            <a:r>
              <a:rPr lang="ru-RU" dirty="0"/>
              <a:t>Соответствие подкласса принципу </a:t>
            </a:r>
            <a:r>
              <a:rPr lang="en-US" dirty="0"/>
              <a:t>LSP</a:t>
            </a:r>
            <a:endParaRPr lang="ru-RU" dirty="0"/>
          </a:p>
        </p:txBody>
      </p:sp>
      <p:sp>
        <p:nvSpPr>
          <p:cNvPr id="7" name="Text Placeholder 6">
            <a:extLst>
              <a:ext uri="{FF2B5EF4-FFF2-40B4-BE49-F238E27FC236}">
                <a16:creationId xmlns:a16="http://schemas.microsoft.com/office/drawing/2014/main" id="{F6136FA7-5604-CB04-4245-17BEA889A500}"/>
              </a:ext>
            </a:extLst>
          </p:cNvPr>
          <p:cNvSpPr>
            <a:spLocks noGrp="1"/>
          </p:cNvSpPr>
          <p:nvPr>
            <p:ph type="body" idx="1"/>
          </p:nvPr>
        </p:nvSpPr>
        <p:spPr/>
        <p:txBody>
          <a:bodyPr/>
          <a:lstStyle/>
          <a:p>
            <a:r>
              <a:rPr lang="ru-RU" dirty="0"/>
              <a:t>Разрешено</a:t>
            </a:r>
          </a:p>
        </p:txBody>
      </p:sp>
      <p:sp>
        <p:nvSpPr>
          <p:cNvPr id="8" name="Content Placeholder 7">
            <a:extLst>
              <a:ext uri="{FF2B5EF4-FFF2-40B4-BE49-F238E27FC236}">
                <a16:creationId xmlns:a16="http://schemas.microsoft.com/office/drawing/2014/main" id="{31EFC9FB-28EB-485D-82A2-009391B36992}"/>
              </a:ext>
            </a:extLst>
          </p:cNvPr>
          <p:cNvSpPr>
            <a:spLocks noGrp="1"/>
          </p:cNvSpPr>
          <p:nvPr>
            <p:ph sz="half" idx="2"/>
          </p:nvPr>
        </p:nvSpPr>
        <p:spPr/>
        <p:txBody>
          <a:bodyPr/>
          <a:lstStyle/>
          <a:p>
            <a:r>
              <a:rPr lang="ru-RU" dirty="0"/>
              <a:t>Расширять область определения</a:t>
            </a:r>
          </a:p>
          <a:p>
            <a:pPr lvl="1"/>
            <a:r>
              <a:rPr lang="ru-RU" dirty="0"/>
              <a:t>Быть более толерантным ко входным значениям</a:t>
            </a:r>
          </a:p>
          <a:p>
            <a:r>
              <a:rPr lang="ru-RU" dirty="0"/>
              <a:t>Сужать область допустимых значений</a:t>
            </a:r>
          </a:p>
          <a:p>
            <a:r>
              <a:rPr lang="ru-RU" dirty="0"/>
              <a:t>Не выбрасывать исключений</a:t>
            </a:r>
          </a:p>
        </p:txBody>
      </p:sp>
      <p:sp>
        <p:nvSpPr>
          <p:cNvPr id="9" name="Text Placeholder 8">
            <a:extLst>
              <a:ext uri="{FF2B5EF4-FFF2-40B4-BE49-F238E27FC236}">
                <a16:creationId xmlns:a16="http://schemas.microsoft.com/office/drawing/2014/main" id="{EBA41CD3-16EA-262F-37A3-7D0604D6C69E}"/>
              </a:ext>
            </a:extLst>
          </p:cNvPr>
          <p:cNvSpPr>
            <a:spLocks noGrp="1"/>
          </p:cNvSpPr>
          <p:nvPr>
            <p:ph type="body" sz="quarter" idx="3"/>
          </p:nvPr>
        </p:nvSpPr>
        <p:spPr/>
        <p:txBody>
          <a:bodyPr/>
          <a:lstStyle/>
          <a:p>
            <a:r>
              <a:rPr lang="ru-RU" dirty="0"/>
              <a:t>Не разрешено</a:t>
            </a:r>
          </a:p>
        </p:txBody>
      </p:sp>
      <p:sp>
        <p:nvSpPr>
          <p:cNvPr id="10" name="Content Placeholder 9">
            <a:extLst>
              <a:ext uri="{FF2B5EF4-FFF2-40B4-BE49-F238E27FC236}">
                <a16:creationId xmlns:a16="http://schemas.microsoft.com/office/drawing/2014/main" id="{264AA3E0-F5AE-7645-EE74-6D1151D1080F}"/>
              </a:ext>
            </a:extLst>
          </p:cNvPr>
          <p:cNvSpPr>
            <a:spLocks noGrp="1"/>
          </p:cNvSpPr>
          <p:nvPr>
            <p:ph sz="quarter" idx="4"/>
          </p:nvPr>
        </p:nvSpPr>
        <p:spPr/>
        <p:txBody>
          <a:bodyPr/>
          <a:lstStyle/>
          <a:p>
            <a:r>
              <a:rPr lang="ru-RU" dirty="0"/>
              <a:t>Сужать область определения</a:t>
            </a:r>
          </a:p>
          <a:p>
            <a:r>
              <a:rPr lang="ru-RU" dirty="0"/>
              <a:t>Расширять область допустимых значений</a:t>
            </a:r>
          </a:p>
          <a:p>
            <a:r>
              <a:rPr lang="ru-RU" dirty="0"/>
              <a:t>Выбрасывать исключения, не ожидаемые от родительского типа</a:t>
            </a:r>
          </a:p>
        </p:txBody>
      </p:sp>
      <p:sp>
        <p:nvSpPr>
          <p:cNvPr id="5" name="Slide Number Placeholder 4">
            <a:extLst>
              <a:ext uri="{FF2B5EF4-FFF2-40B4-BE49-F238E27FC236}">
                <a16:creationId xmlns:a16="http://schemas.microsoft.com/office/drawing/2014/main" id="{600CC324-E983-6973-4D72-FBFBF853E2EB}"/>
              </a:ext>
            </a:extLst>
          </p:cNvPr>
          <p:cNvSpPr>
            <a:spLocks noGrp="1"/>
          </p:cNvSpPr>
          <p:nvPr>
            <p:ph type="sldNum" sz="quarter" idx="12"/>
          </p:nvPr>
        </p:nvSpPr>
        <p:spPr/>
        <p:txBody>
          <a:bodyPr/>
          <a:lstStyle/>
          <a:p>
            <a:fld id="{CF8E6F4D-2E97-47CB-8591-066566E4FE4D}" type="slidenum">
              <a:rPr lang="ru-RU" smtClean="0"/>
              <a:t>17</a:t>
            </a:fld>
            <a:endParaRPr lang="ru-RU"/>
          </a:p>
        </p:txBody>
      </p:sp>
    </p:spTree>
    <p:extLst>
      <p:ext uri="{BB962C8B-B14F-4D97-AF65-F5344CB8AC3E}">
        <p14:creationId xmlns:p14="http://schemas.microsoft.com/office/powerpoint/2010/main" val="2847047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3" name="Объект 2"/>
          <p:cNvSpPr>
            <a:spLocks noGrp="1"/>
          </p:cNvSpPr>
          <p:nvPr>
            <p:ph sz="half" idx="2"/>
          </p:nvPr>
        </p:nvSpPr>
        <p:spPr/>
        <p:txBody>
          <a:bodyPr/>
          <a:lstStyle/>
          <a:p>
            <a:r>
              <a:rPr lang="ru-RU" dirty="0"/>
              <a:t>Уменьшается вероятность скрытых ошибок</a:t>
            </a:r>
            <a:endParaRPr lang="en-US" dirty="0"/>
          </a:p>
          <a:p>
            <a:r>
              <a:rPr lang="ru-RU" dirty="0"/>
              <a:t>Упрощается расширяемость</a:t>
            </a:r>
          </a:p>
        </p:txBody>
      </p:sp>
      <p:sp>
        <p:nvSpPr>
          <p:cNvPr id="7" name="Текст 6"/>
          <p:cNvSpPr>
            <a:spLocks noGrp="1"/>
          </p:cNvSpPr>
          <p:nvPr>
            <p:ph type="body" sz="quarter" idx="3"/>
          </p:nvPr>
        </p:nvSpPr>
        <p:spPr/>
        <p:txBody>
          <a:bodyPr/>
          <a:lstStyle/>
          <a:p>
            <a:r>
              <a:rPr lang="ru-RU" dirty="0"/>
              <a:t>Трудности</a:t>
            </a:r>
          </a:p>
        </p:txBody>
      </p:sp>
      <p:sp>
        <p:nvSpPr>
          <p:cNvPr id="8" name="Объект 7"/>
          <p:cNvSpPr>
            <a:spLocks noGrp="1"/>
          </p:cNvSpPr>
          <p:nvPr>
            <p:ph sz="quarter" idx="4"/>
          </p:nvPr>
        </p:nvSpPr>
        <p:spPr/>
        <p:txBody>
          <a:bodyPr/>
          <a:lstStyle/>
          <a:p>
            <a:r>
              <a:rPr lang="ru-RU" dirty="0"/>
              <a:t>Требуется правильно спроектировать интерфейсы для подстановки</a:t>
            </a:r>
          </a:p>
          <a:p>
            <a:r>
              <a:rPr lang="ru-RU" dirty="0"/>
              <a:t>Требуется описать контракт и соблюдать его</a:t>
            </a:r>
          </a:p>
        </p:txBody>
      </p:sp>
      <p:sp>
        <p:nvSpPr>
          <p:cNvPr id="4" name="Номер слайда 3"/>
          <p:cNvSpPr>
            <a:spLocks noGrp="1"/>
          </p:cNvSpPr>
          <p:nvPr>
            <p:ph type="sldNum" sz="quarter" idx="12"/>
          </p:nvPr>
        </p:nvSpPr>
        <p:spPr/>
        <p:txBody>
          <a:bodyPr/>
          <a:lstStyle/>
          <a:p>
            <a:fld id="{CF8E6F4D-2E97-47CB-8591-066566E4FE4D}" type="slidenum">
              <a:rPr lang="ru-RU" smtClean="0"/>
              <a:t>18</a:t>
            </a:fld>
            <a:endParaRPr lang="ru-RU"/>
          </a:p>
        </p:txBody>
      </p:sp>
    </p:spTree>
    <p:extLst>
      <p:ext uri="{BB962C8B-B14F-4D97-AF65-F5344CB8AC3E}">
        <p14:creationId xmlns:p14="http://schemas.microsoft.com/office/powerpoint/2010/main" val="721253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разделения интерфейса</a:t>
            </a:r>
          </a:p>
        </p:txBody>
      </p:sp>
      <p:sp>
        <p:nvSpPr>
          <p:cNvPr id="3" name="Объект 2"/>
          <p:cNvSpPr>
            <a:spLocks noGrp="1"/>
          </p:cNvSpPr>
          <p:nvPr>
            <p:ph idx="1"/>
          </p:nvPr>
        </p:nvSpPr>
        <p:spPr/>
        <p:txBody>
          <a:bodyPr>
            <a:normAutofit fontScale="92500" lnSpcReduction="10000"/>
          </a:bodyPr>
          <a:lstStyle/>
          <a:p>
            <a:r>
              <a:rPr lang="ru-RU" dirty="0"/>
              <a:t>Клиенты не должны зависеть от методов, которые они не используют</a:t>
            </a:r>
          </a:p>
          <a:p>
            <a:r>
              <a:rPr lang="ru-RU" dirty="0"/>
              <a:t>Несколько специализированных интерфейсов лучше, одного «толстого»</a:t>
            </a:r>
            <a:endParaRPr lang="en-US" dirty="0"/>
          </a:p>
          <a:p>
            <a:r>
              <a:rPr lang="ru-RU" dirty="0"/>
              <a:t>При изменении метода интерфейса не должны меняться клиенты, которые этот метод не используют</a:t>
            </a:r>
          </a:p>
          <a:p>
            <a:pPr marL="0" indent="0">
              <a:buNone/>
            </a:pPr>
            <a:endParaRPr lang="ru-RU" dirty="0"/>
          </a:p>
          <a:p>
            <a:pPr marL="0" indent="0">
              <a:buNone/>
            </a:pPr>
            <a:r>
              <a:rPr lang="ru-RU" dirty="0"/>
              <a:t>Как этого добиться</a:t>
            </a:r>
            <a:r>
              <a:rPr lang="en-US" dirty="0"/>
              <a:t>:</a:t>
            </a:r>
            <a:endParaRPr lang="ru-RU" dirty="0"/>
          </a:p>
          <a:p>
            <a:r>
              <a:rPr lang="ru-RU" dirty="0"/>
              <a:t>Не делать интерфейс «копией» класса</a:t>
            </a:r>
            <a:endParaRPr lang="en-US" dirty="0"/>
          </a:p>
          <a:p>
            <a:r>
              <a:rPr lang="ru-RU" dirty="0"/>
              <a:t>Если клиенты интерфейса разделены, то и интерфейс должен быть разделён соответствующим образом</a:t>
            </a:r>
          </a:p>
        </p:txBody>
      </p:sp>
      <p:sp>
        <p:nvSpPr>
          <p:cNvPr id="4" name="Номер слайда 3"/>
          <p:cNvSpPr>
            <a:spLocks noGrp="1"/>
          </p:cNvSpPr>
          <p:nvPr>
            <p:ph type="sldNum" sz="quarter" idx="12"/>
          </p:nvPr>
        </p:nvSpPr>
        <p:spPr/>
        <p:txBody>
          <a:bodyPr/>
          <a:lstStyle/>
          <a:p>
            <a:fld id="{CF8E6F4D-2E97-47CB-8591-066566E4FE4D}" type="slidenum">
              <a:rPr lang="ru-RU" smtClean="0"/>
              <a:t>19</a:t>
            </a:fld>
            <a:endParaRPr lang="ru-RU"/>
          </a:p>
        </p:txBody>
      </p:sp>
    </p:spTree>
    <p:extLst>
      <p:ext uri="{BB962C8B-B14F-4D97-AF65-F5344CB8AC3E}">
        <p14:creationId xmlns:p14="http://schemas.microsoft.com/office/powerpoint/2010/main" val="2561558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такое принципы </a:t>
            </a:r>
            <a:r>
              <a:rPr lang="en-US" dirty="0"/>
              <a:t>S.O.L.I.D.?</a:t>
            </a:r>
            <a:endParaRPr lang="ru-RU" dirty="0"/>
          </a:p>
        </p:txBody>
      </p:sp>
      <p:sp>
        <p:nvSpPr>
          <p:cNvPr id="3" name="Объект 2"/>
          <p:cNvSpPr>
            <a:spLocks noGrp="1"/>
          </p:cNvSpPr>
          <p:nvPr>
            <p:ph idx="1"/>
          </p:nvPr>
        </p:nvSpPr>
        <p:spPr/>
        <p:txBody>
          <a:bodyPr/>
          <a:lstStyle/>
          <a:p>
            <a:r>
              <a:rPr lang="ru-RU" dirty="0"/>
              <a:t>Название пяти основных принципов объектно-ориентированного программирования и проектирования, названных Робертом Мартином</a:t>
            </a:r>
            <a:endParaRPr lang="en-US" dirty="0"/>
          </a:p>
          <a:p>
            <a:r>
              <a:rPr lang="ru-RU" dirty="0"/>
              <a:t>Принципы:</a:t>
            </a:r>
            <a:endParaRPr lang="en-US" dirty="0"/>
          </a:p>
          <a:p>
            <a:pPr marL="914400" lvl="1" indent="-457200">
              <a:buFont typeface="+mj-lt"/>
              <a:buAutoNum type="arabicPeriod"/>
            </a:pPr>
            <a:r>
              <a:rPr lang="en-US" dirty="0">
                <a:solidFill>
                  <a:srgbClr val="FF0000"/>
                </a:solidFill>
              </a:rPr>
              <a:t>S</a:t>
            </a:r>
            <a:r>
              <a:rPr lang="en-US" dirty="0"/>
              <a:t>ingle Responsibility Principle (SRP)</a:t>
            </a:r>
          </a:p>
          <a:p>
            <a:pPr marL="914400" lvl="1" indent="-457200">
              <a:buFont typeface="+mj-lt"/>
              <a:buAutoNum type="arabicPeriod"/>
            </a:pPr>
            <a:r>
              <a:rPr lang="en-US" dirty="0">
                <a:solidFill>
                  <a:srgbClr val="FF0000"/>
                </a:solidFill>
              </a:rPr>
              <a:t>O</a:t>
            </a:r>
            <a:r>
              <a:rPr lang="en-US" dirty="0"/>
              <a:t>pen Closed Principle (OCP)</a:t>
            </a:r>
          </a:p>
          <a:p>
            <a:pPr marL="914400" lvl="1" indent="-457200">
              <a:buFont typeface="+mj-lt"/>
              <a:buAutoNum type="arabicPeriod"/>
            </a:pPr>
            <a:r>
              <a:rPr lang="en-US" dirty="0" err="1">
                <a:solidFill>
                  <a:srgbClr val="FF0000"/>
                </a:solidFill>
              </a:rPr>
              <a:t>L</a:t>
            </a:r>
            <a:r>
              <a:rPr lang="en-US" dirty="0" err="1"/>
              <a:t>iskov</a:t>
            </a:r>
            <a:r>
              <a:rPr lang="en-US" dirty="0"/>
              <a:t> Substitution Principle (LSP)</a:t>
            </a:r>
          </a:p>
          <a:p>
            <a:pPr marL="914400" lvl="1" indent="-457200">
              <a:buFont typeface="+mj-lt"/>
              <a:buAutoNum type="arabicPeriod"/>
            </a:pPr>
            <a:r>
              <a:rPr lang="en-US" dirty="0">
                <a:solidFill>
                  <a:srgbClr val="FF0000"/>
                </a:solidFill>
              </a:rPr>
              <a:t>I</a:t>
            </a:r>
            <a:r>
              <a:rPr lang="en-US" dirty="0"/>
              <a:t>nterface Segregation Principle (ISP)</a:t>
            </a:r>
          </a:p>
          <a:p>
            <a:pPr marL="914400" lvl="1" indent="-457200">
              <a:buFont typeface="+mj-lt"/>
              <a:buAutoNum type="arabicPeriod"/>
            </a:pPr>
            <a:r>
              <a:rPr lang="en-US" dirty="0">
                <a:solidFill>
                  <a:srgbClr val="FF0000"/>
                </a:solidFill>
              </a:rPr>
              <a:t>D</a:t>
            </a:r>
            <a:r>
              <a:rPr lang="en-US" dirty="0"/>
              <a:t>ependency Inversion Principle (DIP)</a:t>
            </a:r>
            <a:endParaRPr lang="ru-RU" dirty="0"/>
          </a:p>
        </p:txBody>
      </p:sp>
      <p:sp>
        <p:nvSpPr>
          <p:cNvPr id="4" name="Номер слайда 3"/>
          <p:cNvSpPr>
            <a:spLocks noGrp="1"/>
          </p:cNvSpPr>
          <p:nvPr>
            <p:ph type="sldNum" sz="quarter" idx="12"/>
          </p:nvPr>
        </p:nvSpPr>
        <p:spPr/>
        <p:txBody>
          <a:bodyPr/>
          <a:lstStyle/>
          <a:p>
            <a:fld id="{CF8E6F4D-2E97-47CB-8591-066566E4FE4D}" type="slidenum">
              <a:rPr lang="ru-RU" smtClean="0"/>
              <a:t>2</a:t>
            </a:fld>
            <a:endParaRPr lang="ru-RU"/>
          </a:p>
        </p:txBody>
      </p:sp>
    </p:spTree>
    <p:extLst>
      <p:ext uri="{BB962C8B-B14F-4D97-AF65-F5344CB8AC3E}">
        <p14:creationId xmlns:p14="http://schemas.microsoft.com/office/powerpoint/2010/main" val="3355840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20</a:t>
            </a:fld>
            <a:endParaRPr lang="ru-RU"/>
          </a:p>
        </p:txBody>
      </p:sp>
      <p:pic>
        <p:nvPicPr>
          <p:cNvPr id="6146" name="Picture 2" descr="g:\Users\Vivid\Downloads\SOLID (1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8053" y="689429"/>
            <a:ext cx="7796582" cy="504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6571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21</a:t>
            </a:fld>
            <a:endParaRPr lang="ru-RU"/>
          </a:p>
        </p:txBody>
      </p:sp>
      <p:pic>
        <p:nvPicPr>
          <p:cNvPr id="7170" name="Picture 2" descr="g:\Users\Vivid\Downloads\SOLID (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556" y="378499"/>
            <a:ext cx="10548938" cy="6101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6418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22</a:t>
            </a:fld>
            <a:endParaRPr lang="ru-RU"/>
          </a:p>
        </p:txBody>
      </p:sp>
      <p:sp>
        <p:nvSpPr>
          <p:cNvPr id="3" name="Объект 2"/>
          <p:cNvSpPr>
            <a:spLocks noGrp="1"/>
          </p:cNvSpPr>
          <p:nvPr>
            <p:ph idx="4294967295"/>
          </p:nvPr>
        </p:nvSpPr>
        <p:spPr>
          <a:xfrm>
            <a:off x="392685" y="136525"/>
            <a:ext cx="9825593" cy="2634724"/>
          </a:xfrm>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Render(sf::</a:t>
            </a:r>
            <a:r>
              <a:rPr lang="en-US" dirty="0" err="1">
                <a:solidFill>
                  <a:srgbClr val="2B91AF"/>
                </a:solidFill>
                <a:latin typeface="Consolas" panose="020B0609020204030204" pitchFamily="49" charset="0"/>
              </a:rPr>
              <a:t>RenderWindow</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window</a:t>
            </a:r>
            <a:r>
              <a:rPr lang="en-US" dirty="0">
                <a:solidFill>
                  <a:srgbClr val="000000"/>
                </a:solidFill>
                <a:latin typeface="Consolas" panose="020B0609020204030204" pitchFamily="49" charset="0"/>
              </a:rPr>
              <a:t>);</a:t>
            </a:r>
          </a:p>
          <a:p>
            <a:pPr marL="0" indent="0">
              <a:buNone/>
            </a:pPr>
            <a:r>
              <a:rPr lang="ru-RU" dirty="0">
                <a:solidFill>
                  <a:srgbClr val="000000"/>
                </a:solidFill>
                <a:latin typeface="Consolas" panose="020B0609020204030204" pitchFamily="49" charset="0"/>
              </a:rPr>
              <a:t>};</a:t>
            </a:r>
            <a:endParaRPr lang="ru-RU" dirty="0"/>
          </a:p>
        </p:txBody>
      </p:sp>
      <p:pic>
        <p:nvPicPr>
          <p:cNvPr id="1026" name="Picture 2">
            <a:extLst>
              <a:ext uri="{FF2B5EF4-FFF2-40B4-BE49-F238E27FC236}">
                <a16:creationId xmlns:a16="http://schemas.microsoft.com/office/drawing/2014/main" id="{38C250BA-CCAA-4F6D-8789-5015BAB668D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600409" y="2698322"/>
            <a:ext cx="8258990" cy="39605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7436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CF8E6F4D-2E97-47CB-8591-066566E4FE4D}" type="slidenum">
              <a:rPr lang="ru-RU" smtClean="0"/>
              <a:t>23</a:t>
            </a:fld>
            <a:endParaRPr lang="ru-RU"/>
          </a:p>
        </p:txBody>
      </p:sp>
      <p:sp>
        <p:nvSpPr>
          <p:cNvPr id="3" name="Объект 2"/>
          <p:cNvSpPr>
            <a:spLocks noGrp="1"/>
          </p:cNvSpPr>
          <p:nvPr>
            <p:ph idx="4294967295"/>
          </p:nvPr>
        </p:nvSpPr>
        <p:spPr>
          <a:xfrm>
            <a:off x="0" y="0"/>
            <a:ext cx="10515600" cy="2692712"/>
          </a:xfrm>
        </p:spPr>
        <p:txBody>
          <a:bodyPr/>
          <a:lstStyle/>
          <a:p>
            <a:pPr marL="0" indent="0">
              <a:buNone/>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SceneGraph</a:t>
            </a:r>
            <a:endParaRPr lang="en-US" dirty="0">
              <a:solidFill>
                <a:srgbClr val="000000"/>
              </a:solidFill>
              <a:latin typeface="Consolas" panose="020B0609020204030204" pitchFamily="49" charset="0"/>
            </a:endParaRPr>
          </a:p>
          <a:p>
            <a:pPr marL="0" indent="0">
              <a:buNone/>
            </a:pPr>
            <a:r>
              <a:rPr lang="ru-RU" dirty="0">
                <a:solidFill>
                  <a:srgbClr val="000000"/>
                </a:solidFill>
                <a:latin typeface="Consolas" panose="020B0609020204030204" pitchFamily="49" charset="0"/>
              </a:rPr>
              <a:t>{</a:t>
            </a:r>
          </a:p>
          <a:p>
            <a:pPr marL="0" indent="0">
              <a:buNone/>
            </a:pP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a:t>
            </a:r>
          </a:p>
          <a:p>
            <a:pPr marL="0" indent="0">
              <a:buNone/>
            </a:pPr>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Render(sf::</a:t>
            </a:r>
            <a:r>
              <a:rPr lang="en-US" dirty="0" err="1">
                <a:solidFill>
                  <a:srgbClr val="2B91AF"/>
                </a:solidFill>
                <a:latin typeface="Consolas" panose="020B0609020204030204" pitchFamily="49" charset="0"/>
              </a:rPr>
              <a:t>RenderTarget</a:t>
            </a:r>
            <a:r>
              <a:rPr lang="en-US" dirty="0">
                <a:solidFill>
                  <a:srgbClr val="000000"/>
                </a:solidFill>
                <a:latin typeface="Consolas" panose="020B0609020204030204" pitchFamily="49" charset="0"/>
              </a:rPr>
              <a:t> &amp;</a:t>
            </a:r>
            <a:r>
              <a:rPr lang="en-US" dirty="0">
                <a:solidFill>
                  <a:srgbClr val="808080"/>
                </a:solidFill>
                <a:latin typeface="Consolas" panose="020B0609020204030204" pitchFamily="49" charset="0"/>
              </a:rPr>
              <a:t>target</a:t>
            </a:r>
            <a:r>
              <a:rPr lang="en-US" dirty="0">
                <a:solidFill>
                  <a:srgbClr val="000000"/>
                </a:solidFill>
                <a:latin typeface="Consolas" panose="020B0609020204030204" pitchFamily="49" charset="0"/>
              </a:rPr>
              <a:t>);</a:t>
            </a:r>
          </a:p>
          <a:p>
            <a:pPr marL="0" indent="0">
              <a:buNone/>
            </a:pPr>
            <a:r>
              <a:rPr lang="ru-RU" dirty="0">
                <a:solidFill>
                  <a:srgbClr val="000000"/>
                </a:solidFill>
                <a:latin typeface="Consolas" panose="020B0609020204030204" pitchFamily="49" charset="0"/>
              </a:rPr>
              <a:t>};</a:t>
            </a:r>
            <a:endParaRPr lang="ru-RU" dirty="0"/>
          </a:p>
        </p:txBody>
      </p:sp>
      <p:pic>
        <p:nvPicPr>
          <p:cNvPr id="2050" name="Picture 2">
            <a:extLst>
              <a:ext uri="{FF2B5EF4-FFF2-40B4-BE49-F238E27FC236}">
                <a16:creationId xmlns:a16="http://schemas.microsoft.com/office/drawing/2014/main" id="{5B442077-6674-40E4-8FE3-62020133239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41910" y="2498000"/>
            <a:ext cx="8479614" cy="4053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41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7" name="Объект 6"/>
          <p:cNvSpPr>
            <a:spLocks noGrp="1"/>
          </p:cNvSpPr>
          <p:nvPr>
            <p:ph sz="half" idx="2"/>
          </p:nvPr>
        </p:nvSpPr>
        <p:spPr/>
        <p:txBody>
          <a:bodyPr/>
          <a:lstStyle/>
          <a:p>
            <a:r>
              <a:rPr lang="ru-RU" dirty="0"/>
              <a:t>Легче реализовать требуемый интерфейс</a:t>
            </a:r>
          </a:p>
          <a:p>
            <a:r>
              <a:rPr lang="ru-RU" dirty="0"/>
              <a:t>Уменьшение связности кода</a:t>
            </a:r>
          </a:p>
        </p:txBody>
      </p:sp>
      <p:sp>
        <p:nvSpPr>
          <p:cNvPr id="8" name="Текст 7"/>
          <p:cNvSpPr>
            <a:spLocks noGrp="1"/>
          </p:cNvSpPr>
          <p:nvPr>
            <p:ph type="body" sz="quarter" idx="3"/>
          </p:nvPr>
        </p:nvSpPr>
        <p:spPr/>
        <p:txBody>
          <a:bodyPr/>
          <a:lstStyle/>
          <a:p>
            <a:r>
              <a:rPr lang="ru-RU" dirty="0"/>
              <a:t>Недостатки</a:t>
            </a:r>
          </a:p>
        </p:txBody>
      </p:sp>
      <p:sp>
        <p:nvSpPr>
          <p:cNvPr id="9" name="Объект 8"/>
          <p:cNvSpPr>
            <a:spLocks noGrp="1"/>
          </p:cNvSpPr>
          <p:nvPr>
            <p:ph sz="quarter" idx="4"/>
          </p:nvPr>
        </p:nvSpPr>
        <p:spPr/>
        <p:txBody>
          <a:bodyPr/>
          <a:lstStyle/>
          <a:p>
            <a:r>
              <a:rPr lang="ru-RU" dirty="0"/>
              <a:t>Большое количество интерфейсов и адаптеров</a:t>
            </a:r>
          </a:p>
        </p:txBody>
      </p:sp>
      <p:sp>
        <p:nvSpPr>
          <p:cNvPr id="4" name="Номер слайда 3"/>
          <p:cNvSpPr>
            <a:spLocks noGrp="1"/>
          </p:cNvSpPr>
          <p:nvPr>
            <p:ph type="sldNum" sz="quarter" idx="12"/>
          </p:nvPr>
        </p:nvSpPr>
        <p:spPr/>
        <p:txBody>
          <a:bodyPr/>
          <a:lstStyle/>
          <a:p>
            <a:fld id="{CF8E6F4D-2E97-47CB-8591-066566E4FE4D}" type="slidenum">
              <a:rPr lang="ru-RU" smtClean="0"/>
              <a:t>24</a:t>
            </a:fld>
            <a:endParaRPr lang="ru-RU"/>
          </a:p>
        </p:txBody>
      </p:sp>
    </p:spTree>
    <p:extLst>
      <p:ext uri="{BB962C8B-B14F-4D97-AF65-F5344CB8AC3E}">
        <p14:creationId xmlns:p14="http://schemas.microsoft.com/office/powerpoint/2010/main" val="31316711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Принцип инверсии зависимости</a:t>
            </a:r>
          </a:p>
        </p:txBody>
      </p:sp>
      <p:sp>
        <p:nvSpPr>
          <p:cNvPr id="4" name="Объект 3"/>
          <p:cNvSpPr>
            <a:spLocks noGrp="1"/>
          </p:cNvSpPr>
          <p:nvPr>
            <p:ph idx="1"/>
          </p:nvPr>
        </p:nvSpPr>
        <p:spPr/>
        <p:txBody>
          <a:bodyPr/>
          <a:lstStyle/>
          <a:p>
            <a:r>
              <a:rPr lang="ru-RU" dirty="0"/>
              <a:t>Модули верхнего уровня не должны зависеть от модулей нижнего уровня. Оба должны зависеть от абстракции.</a:t>
            </a:r>
          </a:p>
          <a:p>
            <a:r>
              <a:rPr lang="ru-RU" dirty="0"/>
              <a:t>Не нужно связывать код, отвечающий за бизнес-логику, с низкоуровневыми библиотеками.</a:t>
            </a:r>
          </a:p>
        </p:txBody>
      </p:sp>
      <p:sp>
        <p:nvSpPr>
          <p:cNvPr id="2" name="Номер слайда 1"/>
          <p:cNvSpPr>
            <a:spLocks noGrp="1"/>
          </p:cNvSpPr>
          <p:nvPr>
            <p:ph type="sldNum" sz="quarter" idx="12"/>
          </p:nvPr>
        </p:nvSpPr>
        <p:spPr/>
        <p:txBody>
          <a:bodyPr/>
          <a:lstStyle/>
          <a:p>
            <a:fld id="{CF8E6F4D-2E97-47CB-8591-066566E4FE4D}" type="slidenum">
              <a:rPr lang="ru-RU" smtClean="0"/>
              <a:t>25</a:t>
            </a:fld>
            <a:endParaRPr lang="ru-RU"/>
          </a:p>
        </p:txBody>
      </p:sp>
    </p:spTree>
    <p:extLst>
      <p:ext uri="{BB962C8B-B14F-4D97-AF65-F5344CB8AC3E}">
        <p14:creationId xmlns:p14="http://schemas.microsoft.com/office/powerpoint/2010/main" val="855615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280C8-6388-475B-80E8-B8CB386A615B}"/>
              </a:ext>
            </a:extLst>
          </p:cNvPr>
          <p:cNvSpPr>
            <a:spLocks noGrp="1"/>
          </p:cNvSpPr>
          <p:nvPr>
            <p:ph type="title"/>
          </p:nvPr>
        </p:nvSpPr>
        <p:spPr/>
        <p:txBody>
          <a:bodyPr/>
          <a:lstStyle/>
          <a:p>
            <a:r>
              <a:rPr lang="ru-RU" dirty="0"/>
              <a:t>Что это значит</a:t>
            </a:r>
            <a:r>
              <a:rPr lang="en-US" dirty="0"/>
              <a:t>?</a:t>
            </a:r>
            <a:endParaRPr lang="ru-RU" dirty="0"/>
          </a:p>
        </p:txBody>
      </p:sp>
      <p:sp>
        <p:nvSpPr>
          <p:cNvPr id="3" name="Content Placeholder 2">
            <a:extLst>
              <a:ext uri="{FF2B5EF4-FFF2-40B4-BE49-F238E27FC236}">
                <a16:creationId xmlns:a16="http://schemas.microsoft.com/office/drawing/2014/main" id="{ACE18AA7-8ED0-4E06-A3F7-4D79BB07F5FC}"/>
              </a:ext>
            </a:extLst>
          </p:cNvPr>
          <p:cNvSpPr>
            <a:spLocks noGrp="1"/>
          </p:cNvSpPr>
          <p:nvPr>
            <p:ph idx="1"/>
          </p:nvPr>
        </p:nvSpPr>
        <p:spPr/>
        <p:txBody>
          <a:bodyPr/>
          <a:lstStyle/>
          <a:p>
            <a:r>
              <a:rPr lang="ru-RU" dirty="0"/>
              <a:t>Зависимости должны быть направлены на абстракции, а не на конкретные реализации</a:t>
            </a:r>
          </a:p>
          <a:p>
            <a:r>
              <a:rPr lang="ru-RU" dirty="0"/>
              <a:t>Конкретные классы могут быть стабильными</a:t>
            </a:r>
          </a:p>
          <a:p>
            <a:r>
              <a:rPr lang="ru-RU" dirty="0"/>
              <a:t>Следует избегать зависимостей от нестабильных конкретных классов</a:t>
            </a:r>
          </a:p>
        </p:txBody>
      </p:sp>
      <p:sp>
        <p:nvSpPr>
          <p:cNvPr id="4" name="Slide Number Placeholder 3">
            <a:extLst>
              <a:ext uri="{FF2B5EF4-FFF2-40B4-BE49-F238E27FC236}">
                <a16:creationId xmlns:a16="http://schemas.microsoft.com/office/drawing/2014/main" id="{A70A0D6F-D5BF-480B-859C-2EF166220896}"/>
              </a:ext>
            </a:extLst>
          </p:cNvPr>
          <p:cNvSpPr>
            <a:spLocks noGrp="1"/>
          </p:cNvSpPr>
          <p:nvPr>
            <p:ph type="sldNum" sz="quarter" idx="12"/>
          </p:nvPr>
        </p:nvSpPr>
        <p:spPr/>
        <p:txBody>
          <a:bodyPr/>
          <a:lstStyle/>
          <a:p>
            <a:fld id="{CF8E6F4D-2E97-47CB-8591-066566E4FE4D}" type="slidenum">
              <a:rPr lang="ru-RU" smtClean="0"/>
              <a:t>26</a:t>
            </a:fld>
            <a:endParaRPr lang="ru-RU"/>
          </a:p>
        </p:txBody>
      </p:sp>
    </p:spTree>
    <p:extLst>
      <p:ext uri="{BB962C8B-B14F-4D97-AF65-F5344CB8AC3E}">
        <p14:creationId xmlns:p14="http://schemas.microsoft.com/office/powerpoint/2010/main" val="228505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Стабильные абстракции</a:t>
            </a:r>
          </a:p>
        </p:txBody>
      </p:sp>
      <p:sp>
        <p:nvSpPr>
          <p:cNvPr id="3" name="Объект 2"/>
          <p:cNvSpPr>
            <a:spLocks noGrp="1"/>
          </p:cNvSpPr>
          <p:nvPr>
            <p:ph idx="1"/>
          </p:nvPr>
        </p:nvSpPr>
        <p:spPr/>
        <p:txBody>
          <a:bodyPr>
            <a:normAutofit lnSpcReduction="10000"/>
          </a:bodyPr>
          <a:lstStyle/>
          <a:p>
            <a:r>
              <a:rPr lang="ru-RU" dirty="0"/>
              <a:t>Не ссылайтесь на изменчивые конкретные классы</a:t>
            </a:r>
          </a:p>
          <a:p>
            <a:pPr lvl="1"/>
            <a:r>
              <a:rPr lang="ru-RU" dirty="0"/>
              <a:t>Ссылайтесь на абстрактные интерфейсы</a:t>
            </a:r>
          </a:p>
          <a:p>
            <a:r>
              <a:rPr lang="ru-RU" dirty="0"/>
              <a:t>Не наследуйте изменчивые конкретные классы</a:t>
            </a:r>
          </a:p>
          <a:p>
            <a:r>
              <a:rPr lang="ru-RU" dirty="0"/>
              <a:t>Не переопределяйте конкретные методы</a:t>
            </a:r>
          </a:p>
          <a:p>
            <a:pPr lvl="1"/>
            <a:r>
              <a:rPr lang="ru-RU" dirty="0"/>
              <a:t>Переопределяйте </a:t>
            </a:r>
            <a:r>
              <a:rPr lang="ru-RU" dirty="0" err="1"/>
              <a:t>абстрактые</a:t>
            </a:r>
            <a:r>
              <a:rPr lang="ru-RU" dirty="0"/>
              <a:t> методы</a:t>
            </a:r>
          </a:p>
          <a:p>
            <a:r>
              <a:rPr lang="ru-RU" dirty="0"/>
              <a:t>Не ссылайтесь на конкретные и изменчивые сущности</a:t>
            </a:r>
          </a:p>
          <a:p>
            <a:endParaRPr lang="ru-RU" dirty="0"/>
          </a:p>
          <a:p>
            <a:r>
              <a:rPr lang="ru-RU" dirty="0"/>
              <a:t>В стабильных архитектурах вместо зависимостей от переменчивых конкретных реализаций используются зависимости от стабильных абстрактных интерфейсов</a:t>
            </a:r>
          </a:p>
        </p:txBody>
      </p:sp>
      <p:sp>
        <p:nvSpPr>
          <p:cNvPr id="4" name="Номер слайда 3"/>
          <p:cNvSpPr>
            <a:spLocks noGrp="1"/>
          </p:cNvSpPr>
          <p:nvPr>
            <p:ph type="sldNum" sz="quarter" idx="12"/>
          </p:nvPr>
        </p:nvSpPr>
        <p:spPr/>
        <p:txBody>
          <a:bodyPr/>
          <a:lstStyle/>
          <a:p>
            <a:fld id="{CF8E6F4D-2E97-47CB-8591-066566E4FE4D}" type="slidenum">
              <a:rPr lang="ru-RU" smtClean="0"/>
              <a:t>27</a:t>
            </a:fld>
            <a:endParaRPr lang="ru-RU"/>
          </a:p>
        </p:txBody>
      </p:sp>
    </p:spTree>
    <p:extLst>
      <p:ext uri="{BB962C8B-B14F-4D97-AF65-F5344CB8AC3E}">
        <p14:creationId xmlns:p14="http://schemas.microsoft.com/office/powerpoint/2010/main" val="141203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fade">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lstStyle/>
          <a:p>
            <a:r>
              <a:rPr lang="ru-RU" dirty="0"/>
              <a:t>Создание изменчивых объектов</a:t>
            </a:r>
          </a:p>
        </p:txBody>
      </p:sp>
      <p:sp>
        <p:nvSpPr>
          <p:cNvPr id="4" name="Номер слайда 3"/>
          <p:cNvSpPr>
            <a:spLocks noGrp="1"/>
          </p:cNvSpPr>
          <p:nvPr>
            <p:ph type="sldNum" sz="quarter" idx="12"/>
          </p:nvPr>
        </p:nvSpPr>
        <p:spPr/>
        <p:txBody>
          <a:bodyPr/>
          <a:lstStyle/>
          <a:p>
            <a:fld id="{CF8E6F4D-2E97-47CB-8591-066566E4FE4D}" type="slidenum">
              <a:rPr lang="ru-RU" smtClean="0"/>
              <a:t>28</a:t>
            </a:fld>
            <a:endParaRPr lang="ru-RU"/>
          </a:p>
        </p:txBody>
      </p:sp>
      <p:pic>
        <p:nvPicPr>
          <p:cNvPr id="8195" name="Picture 3" descr="g:\Users\Vivid\Downloads\SOLID (2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863" y="2628900"/>
            <a:ext cx="11344275"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06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fade">
                                      <p:cBhvr>
                                        <p:cTn id="7" dur="500"/>
                                        <p:tgtEl>
                                          <p:spTgt spid="8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CF8E6F4D-2E97-47CB-8591-066566E4FE4D}" type="slidenum">
              <a:rPr lang="ru-RU" smtClean="0"/>
              <a:t>29</a:t>
            </a:fld>
            <a:endParaRPr lang="ru-RU"/>
          </a:p>
        </p:txBody>
      </p:sp>
      <p:pic>
        <p:nvPicPr>
          <p:cNvPr id="9218" name="Picture 2" descr="g:\Users\Vivid\Downloads\SOLID (1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34779"/>
            <a:ext cx="10744200" cy="63884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AB3534-01CD-491E-ADB0-64B2FBD576E1}"/>
              </a:ext>
            </a:extLst>
          </p:cNvPr>
          <p:cNvSpPr txBox="1"/>
          <p:nvPr/>
        </p:nvSpPr>
        <p:spPr>
          <a:xfrm>
            <a:off x="8813021" y="1972646"/>
            <a:ext cx="2420167" cy="954107"/>
          </a:xfrm>
          <a:prstGeom prst="rect">
            <a:avLst/>
          </a:prstGeom>
          <a:noFill/>
        </p:spPr>
        <p:txBody>
          <a:bodyPr wrap="square" rtlCol="0">
            <a:spAutoFit/>
          </a:bodyPr>
          <a:lstStyle/>
          <a:p>
            <a:r>
              <a:rPr lang="ru-RU" sz="2800" dirty="0"/>
              <a:t>Абстрактный компонент</a:t>
            </a:r>
          </a:p>
        </p:txBody>
      </p:sp>
      <p:sp>
        <p:nvSpPr>
          <p:cNvPr id="5" name="TextBox 4">
            <a:extLst>
              <a:ext uri="{FF2B5EF4-FFF2-40B4-BE49-F238E27FC236}">
                <a16:creationId xmlns:a16="http://schemas.microsoft.com/office/drawing/2014/main" id="{ABD69EE0-E9A3-4931-B325-781D3C9A103E}"/>
              </a:ext>
            </a:extLst>
          </p:cNvPr>
          <p:cNvSpPr txBox="1"/>
          <p:nvPr/>
        </p:nvSpPr>
        <p:spPr>
          <a:xfrm>
            <a:off x="9474200" y="4164498"/>
            <a:ext cx="2604785" cy="954107"/>
          </a:xfrm>
          <a:prstGeom prst="rect">
            <a:avLst/>
          </a:prstGeom>
          <a:noFill/>
        </p:spPr>
        <p:txBody>
          <a:bodyPr wrap="square" rtlCol="0">
            <a:spAutoFit/>
          </a:bodyPr>
          <a:lstStyle/>
          <a:p>
            <a:r>
              <a:rPr lang="ru-RU" sz="2800" dirty="0"/>
              <a:t>Конкретный компонент</a:t>
            </a:r>
          </a:p>
        </p:txBody>
      </p:sp>
      <p:grpSp>
        <p:nvGrpSpPr>
          <p:cNvPr id="20" name="Group 19">
            <a:extLst>
              <a:ext uri="{FF2B5EF4-FFF2-40B4-BE49-F238E27FC236}">
                <a16:creationId xmlns:a16="http://schemas.microsoft.com/office/drawing/2014/main" id="{A7D2A61E-8C97-4AD3-86CF-8EFC43E5D8E6}"/>
              </a:ext>
            </a:extLst>
          </p:cNvPr>
          <p:cNvGrpSpPr/>
          <p:nvPr/>
        </p:nvGrpSpPr>
        <p:grpSpPr>
          <a:xfrm>
            <a:off x="444500" y="1531512"/>
            <a:ext cx="6040158" cy="4164438"/>
            <a:chOff x="444500" y="1531512"/>
            <a:chExt cx="6040158" cy="4164438"/>
          </a:xfrm>
        </p:grpSpPr>
        <p:sp>
          <p:nvSpPr>
            <p:cNvPr id="4" name="Arrow: Down 3">
              <a:extLst>
                <a:ext uri="{FF2B5EF4-FFF2-40B4-BE49-F238E27FC236}">
                  <a16:creationId xmlns:a16="http://schemas.microsoft.com/office/drawing/2014/main" id="{23BF5109-029F-4CB4-9506-9D363A362332}"/>
                </a:ext>
              </a:extLst>
            </p:cNvPr>
            <p:cNvSpPr/>
            <p:nvPr/>
          </p:nvSpPr>
          <p:spPr>
            <a:xfrm>
              <a:off x="444500" y="2190750"/>
              <a:ext cx="431800" cy="3505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Arrow: Down 9">
              <a:extLst>
                <a:ext uri="{FF2B5EF4-FFF2-40B4-BE49-F238E27FC236}">
                  <a16:creationId xmlns:a16="http://schemas.microsoft.com/office/drawing/2014/main" id="{A3D3269F-C613-4CA9-9C5E-7352D5340C7A}"/>
                </a:ext>
              </a:extLst>
            </p:cNvPr>
            <p:cNvSpPr/>
            <p:nvPr/>
          </p:nvSpPr>
          <p:spPr>
            <a:xfrm rot="19562172">
              <a:off x="6052858" y="1531512"/>
              <a:ext cx="431800" cy="405552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TextBox 7">
              <a:extLst>
                <a:ext uri="{FF2B5EF4-FFF2-40B4-BE49-F238E27FC236}">
                  <a16:creationId xmlns:a16="http://schemas.microsoft.com/office/drawing/2014/main" id="{B15395FC-4AA9-4D10-AE2D-A087FA9926F5}"/>
                </a:ext>
              </a:extLst>
            </p:cNvPr>
            <p:cNvSpPr txBox="1"/>
            <p:nvPr/>
          </p:nvSpPr>
          <p:spPr>
            <a:xfrm>
              <a:off x="533400" y="1651000"/>
              <a:ext cx="2203450" cy="369332"/>
            </a:xfrm>
            <a:prstGeom prst="rect">
              <a:avLst/>
            </a:prstGeom>
            <a:noFill/>
          </p:spPr>
          <p:txBody>
            <a:bodyPr wrap="square" rtlCol="0">
              <a:spAutoFit/>
            </a:bodyPr>
            <a:lstStyle/>
            <a:p>
              <a:r>
                <a:rPr lang="ru-RU" dirty="0"/>
                <a:t>Поток управления</a:t>
              </a:r>
            </a:p>
          </p:txBody>
        </p:sp>
        <p:cxnSp>
          <p:nvCxnSpPr>
            <p:cNvPr id="13" name="Straight Arrow Connector 12">
              <a:extLst>
                <a:ext uri="{FF2B5EF4-FFF2-40B4-BE49-F238E27FC236}">
                  <a16:creationId xmlns:a16="http://schemas.microsoft.com/office/drawing/2014/main" id="{A0DC9060-A3A0-4736-8454-9AC6DDF90B4F}"/>
                </a:ext>
              </a:extLst>
            </p:cNvPr>
            <p:cNvCxnSpPr>
              <a:cxnSpLocks/>
            </p:cNvCxnSpPr>
            <p:nvPr/>
          </p:nvCxnSpPr>
          <p:spPr>
            <a:xfrm flipH="1">
              <a:off x="958813" y="2020332"/>
              <a:ext cx="676312" cy="5196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9078635-8846-4BAE-B500-36D0522FDB23}"/>
                </a:ext>
              </a:extLst>
            </p:cNvPr>
            <p:cNvCxnSpPr>
              <a:cxnSpLocks/>
            </p:cNvCxnSpPr>
            <p:nvPr/>
          </p:nvCxnSpPr>
          <p:spPr>
            <a:xfrm>
              <a:off x="2546350" y="1972646"/>
              <a:ext cx="2463800" cy="200086"/>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63165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Принцип единственной ответственности</a:t>
            </a:r>
          </a:p>
        </p:txBody>
      </p:sp>
      <p:sp>
        <p:nvSpPr>
          <p:cNvPr id="3" name="Объект 2"/>
          <p:cNvSpPr>
            <a:spLocks noGrp="1"/>
          </p:cNvSpPr>
          <p:nvPr>
            <p:ph idx="1"/>
          </p:nvPr>
        </p:nvSpPr>
        <p:spPr/>
        <p:txBody>
          <a:bodyPr>
            <a:normAutofit/>
          </a:bodyPr>
          <a:lstStyle/>
          <a:p>
            <a:r>
              <a:rPr lang="ru-RU" dirty="0"/>
              <a:t>Модуль или класс должен иметь только одну причину для изменений</a:t>
            </a:r>
            <a:endParaRPr lang="en-US" dirty="0"/>
          </a:p>
          <a:p>
            <a:r>
              <a:rPr lang="ru-RU" dirty="0"/>
              <a:t>Модуль или класс должен отвечать только за одного актора</a:t>
            </a:r>
            <a:endParaRPr lang="en-US" dirty="0"/>
          </a:p>
          <a:p>
            <a:pPr marL="0" indent="0">
              <a:buNone/>
            </a:pPr>
            <a:r>
              <a:rPr lang="ru-RU" i="1" dirty="0"/>
              <a:t>Совет: </a:t>
            </a:r>
            <a:r>
              <a:rPr lang="ru-RU" dirty="0"/>
              <a:t>если сомневаетесь, попробуйте сформулировать всё, что умеет делать класс, одним предложением.</a:t>
            </a:r>
            <a:endParaRPr lang="ru-RU" i="1" dirty="0"/>
          </a:p>
        </p:txBody>
      </p:sp>
      <p:sp>
        <p:nvSpPr>
          <p:cNvPr id="2" name="Номер слайда 1"/>
          <p:cNvSpPr>
            <a:spLocks noGrp="1"/>
          </p:cNvSpPr>
          <p:nvPr>
            <p:ph type="sldNum" sz="quarter" idx="12"/>
          </p:nvPr>
        </p:nvSpPr>
        <p:spPr/>
        <p:txBody>
          <a:bodyPr/>
          <a:lstStyle/>
          <a:p>
            <a:fld id="{101F0F8D-F427-43AD-B726-FB6E0A046F58}" type="slidenum">
              <a:rPr lang="ru-RU" smtClean="0"/>
              <a:t>3</a:t>
            </a:fld>
            <a:endParaRPr lang="ru-RU"/>
          </a:p>
        </p:txBody>
      </p:sp>
    </p:spTree>
    <p:extLst>
      <p:ext uri="{BB962C8B-B14F-4D97-AF65-F5344CB8AC3E}">
        <p14:creationId xmlns:p14="http://schemas.microsoft.com/office/powerpoint/2010/main" val="2534546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A7E791-245A-4F3D-9CC4-DBA083710801}"/>
              </a:ext>
            </a:extLst>
          </p:cNvPr>
          <p:cNvSpPr>
            <a:spLocks noGrp="1"/>
          </p:cNvSpPr>
          <p:nvPr>
            <p:ph type="title"/>
          </p:nvPr>
        </p:nvSpPr>
        <p:spPr/>
        <p:txBody>
          <a:bodyPr/>
          <a:lstStyle/>
          <a:p>
            <a:r>
              <a:rPr lang="en-US" dirty="0"/>
              <a:t>Case Study</a:t>
            </a:r>
            <a:endParaRPr lang="ru-RU" dirty="0"/>
          </a:p>
        </p:txBody>
      </p:sp>
      <p:sp>
        <p:nvSpPr>
          <p:cNvPr id="4" name="Text Placeholder 3">
            <a:extLst>
              <a:ext uri="{FF2B5EF4-FFF2-40B4-BE49-F238E27FC236}">
                <a16:creationId xmlns:a16="http://schemas.microsoft.com/office/drawing/2014/main" id="{E6110768-53B0-43CA-8F80-B44E8B6FCC41}"/>
              </a:ext>
            </a:extLst>
          </p:cNvPr>
          <p:cNvSpPr>
            <a:spLocks noGrp="1"/>
          </p:cNvSpPr>
          <p:nvPr>
            <p:ph type="body" idx="1"/>
          </p:nvPr>
        </p:nvSpPr>
        <p:spPr/>
        <p:txBody>
          <a:bodyPr/>
          <a:lstStyle/>
          <a:p>
            <a:endParaRPr lang="ru-RU"/>
          </a:p>
        </p:txBody>
      </p:sp>
      <p:sp>
        <p:nvSpPr>
          <p:cNvPr id="2" name="Slide Number Placeholder 1">
            <a:extLst>
              <a:ext uri="{FF2B5EF4-FFF2-40B4-BE49-F238E27FC236}">
                <a16:creationId xmlns:a16="http://schemas.microsoft.com/office/drawing/2014/main" id="{044F7428-7F23-4F61-A02A-C80124C2B9A5}"/>
              </a:ext>
            </a:extLst>
          </p:cNvPr>
          <p:cNvSpPr>
            <a:spLocks noGrp="1"/>
          </p:cNvSpPr>
          <p:nvPr>
            <p:ph type="sldNum" sz="quarter" idx="12"/>
          </p:nvPr>
        </p:nvSpPr>
        <p:spPr/>
        <p:txBody>
          <a:bodyPr/>
          <a:lstStyle/>
          <a:p>
            <a:fld id="{CF8E6F4D-2E97-47CB-8591-066566E4FE4D}" type="slidenum">
              <a:rPr lang="ru-RU" smtClean="0"/>
              <a:t>30</a:t>
            </a:fld>
            <a:endParaRPr lang="ru-RU"/>
          </a:p>
        </p:txBody>
      </p:sp>
    </p:spTree>
    <p:extLst>
      <p:ext uri="{BB962C8B-B14F-4D97-AF65-F5344CB8AC3E}">
        <p14:creationId xmlns:p14="http://schemas.microsoft.com/office/powerpoint/2010/main" val="1834200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106B78-A663-4CC5-B880-FE11184238A3}"/>
              </a:ext>
            </a:extLst>
          </p:cNvPr>
          <p:cNvSpPr>
            <a:spLocks noGrp="1"/>
          </p:cNvSpPr>
          <p:nvPr>
            <p:ph type="title"/>
          </p:nvPr>
        </p:nvSpPr>
        <p:spPr/>
        <p:txBody>
          <a:bodyPr/>
          <a:lstStyle/>
          <a:p>
            <a:r>
              <a:rPr lang="ru-RU" dirty="0"/>
              <a:t>Добавление пользователя</a:t>
            </a:r>
          </a:p>
        </p:txBody>
      </p:sp>
      <p:sp>
        <p:nvSpPr>
          <p:cNvPr id="4" name="Content Placeholder 3">
            <a:extLst>
              <a:ext uri="{FF2B5EF4-FFF2-40B4-BE49-F238E27FC236}">
                <a16:creationId xmlns:a16="http://schemas.microsoft.com/office/drawing/2014/main" id="{9D4FFBEA-13C7-453F-835A-5FDF0C92CBFB}"/>
              </a:ext>
            </a:extLst>
          </p:cNvPr>
          <p:cNvSpPr>
            <a:spLocks noGrp="1"/>
          </p:cNvSpPr>
          <p:nvPr>
            <p:ph sz="half" idx="1"/>
          </p:nvPr>
        </p:nvSpPr>
        <p:spPr/>
        <p:txBody>
          <a:bodyPr/>
          <a:lstStyle/>
          <a:p>
            <a:r>
              <a:rPr lang="ru-RU" dirty="0"/>
              <a:t>Запросить информацию о пользователе и сохранить в БД</a:t>
            </a:r>
          </a:p>
        </p:txBody>
      </p:sp>
      <p:sp>
        <p:nvSpPr>
          <p:cNvPr id="2" name="Slide Number Placeholder 1">
            <a:extLst>
              <a:ext uri="{FF2B5EF4-FFF2-40B4-BE49-F238E27FC236}">
                <a16:creationId xmlns:a16="http://schemas.microsoft.com/office/drawing/2014/main" id="{7626BAC9-96E1-427B-8C7B-AEA2925A587F}"/>
              </a:ext>
            </a:extLst>
          </p:cNvPr>
          <p:cNvSpPr>
            <a:spLocks noGrp="1"/>
          </p:cNvSpPr>
          <p:nvPr>
            <p:ph type="sldNum" sz="quarter" idx="12"/>
          </p:nvPr>
        </p:nvSpPr>
        <p:spPr/>
        <p:txBody>
          <a:bodyPr/>
          <a:lstStyle/>
          <a:p>
            <a:fld id="{CF8E6F4D-2E97-47CB-8591-066566E4FE4D}" type="slidenum">
              <a:rPr lang="ru-RU" smtClean="0"/>
              <a:t>31</a:t>
            </a:fld>
            <a:endParaRPr lang="ru-RU"/>
          </a:p>
        </p:txBody>
      </p:sp>
      <p:pic>
        <p:nvPicPr>
          <p:cNvPr id="3074" name="Picture 2">
            <a:extLst>
              <a:ext uri="{FF2B5EF4-FFF2-40B4-BE49-F238E27FC236}">
                <a16:creationId xmlns:a16="http://schemas.microsoft.com/office/drawing/2014/main" id="{7C015FCC-5954-4247-B88B-D802CF8BDD0F}"/>
              </a:ext>
            </a:extLst>
          </p:cNvPr>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6339056" y="1825625"/>
            <a:ext cx="484788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15395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0F1A731-B1A1-4441-8226-0B81815939DF}"/>
              </a:ext>
            </a:extLst>
          </p:cNvPr>
          <p:cNvSpPr>
            <a:spLocks noGrp="1"/>
          </p:cNvSpPr>
          <p:nvPr>
            <p:ph type="title"/>
          </p:nvPr>
        </p:nvSpPr>
        <p:spPr/>
        <p:txBody>
          <a:bodyPr/>
          <a:lstStyle/>
          <a:p>
            <a:r>
              <a:rPr lang="ru-RU" dirty="0"/>
              <a:t>Покритикуйте это решение</a:t>
            </a:r>
          </a:p>
        </p:txBody>
      </p:sp>
      <p:sp>
        <p:nvSpPr>
          <p:cNvPr id="5" name="Slide Number Placeholder 4">
            <a:extLst>
              <a:ext uri="{FF2B5EF4-FFF2-40B4-BE49-F238E27FC236}">
                <a16:creationId xmlns:a16="http://schemas.microsoft.com/office/drawing/2014/main" id="{CC12E22B-223E-45DD-8605-28DED6BAB13C}"/>
              </a:ext>
            </a:extLst>
          </p:cNvPr>
          <p:cNvSpPr>
            <a:spLocks noGrp="1"/>
          </p:cNvSpPr>
          <p:nvPr>
            <p:ph type="sldNum" sz="quarter" idx="12"/>
          </p:nvPr>
        </p:nvSpPr>
        <p:spPr/>
        <p:txBody>
          <a:bodyPr/>
          <a:lstStyle/>
          <a:p>
            <a:fld id="{CF8E6F4D-2E97-47CB-8591-066566E4FE4D}" type="slidenum">
              <a:rPr lang="ru-RU" smtClean="0"/>
              <a:t>32</a:t>
            </a:fld>
            <a:endParaRPr lang="ru-RU"/>
          </a:p>
        </p:txBody>
      </p:sp>
      <p:pic>
        <p:nvPicPr>
          <p:cNvPr id="4098" name="Picture 2">
            <a:extLst>
              <a:ext uri="{FF2B5EF4-FFF2-40B4-BE49-F238E27FC236}">
                <a16:creationId xmlns:a16="http://schemas.microsoft.com/office/drawing/2014/main" id="{527C1D0F-BD38-49FC-9D1C-8C0123DF6A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87597" y="1769520"/>
            <a:ext cx="12016806" cy="4507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4371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FA659-CDE8-4965-812F-D51CE184CECD}"/>
              </a:ext>
            </a:extLst>
          </p:cNvPr>
          <p:cNvSpPr>
            <a:spLocks noGrp="1"/>
          </p:cNvSpPr>
          <p:nvPr>
            <p:ph type="title"/>
          </p:nvPr>
        </p:nvSpPr>
        <p:spPr/>
        <p:txBody>
          <a:bodyPr/>
          <a:lstStyle/>
          <a:p>
            <a:r>
              <a:rPr lang="ru-RU" dirty="0"/>
              <a:t>Абстрагируем получение информации о пользователе</a:t>
            </a:r>
          </a:p>
        </p:txBody>
      </p:sp>
      <p:sp>
        <p:nvSpPr>
          <p:cNvPr id="3" name="Slide Number Placeholder 2">
            <a:extLst>
              <a:ext uri="{FF2B5EF4-FFF2-40B4-BE49-F238E27FC236}">
                <a16:creationId xmlns:a16="http://schemas.microsoft.com/office/drawing/2014/main" id="{8AE76E04-21F3-4762-B614-9E4455042638}"/>
              </a:ext>
            </a:extLst>
          </p:cNvPr>
          <p:cNvSpPr>
            <a:spLocks noGrp="1"/>
          </p:cNvSpPr>
          <p:nvPr>
            <p:ph type="sldNum" sz="quarter" idx="12"/>
          </p:nvPr>
        </p:nvSpPr>
        <p:spPr/>
        <p:txBody>
          <a:bodyPr/>
          <a:lstStyle/>
          <a:p>
            <a:fld id="{CF8E6F4D-2E97-47CB-8591-066566E4FE4D}" type="slidenum">
              <a:rPr lang="ru-RU" smtClean="0"/>
              <a:t>33</a:t>
            </a:fld>
            <a:endParaRPr lang="ru-RU"/>
          </a:p>
        </p:txBody>
      </p:sp>
      <p:pic>
        <p:nvPicPr>
          <p:cNvPr id="5124" name="Picture 4">
            <a:extLst>
              <a:ext uri="{FF2B5EF4-FFF2-40B4-BE49-F238E27FC236}">
                <a16:creationId xmlns:a16="http://schemas.microsoft.com/office/drawing/2014/main" id="{910DEED2-4F52-4837-AF56-B22186FEF55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787765" y="1884585"/>
            <a:ext cx="10616470" cy="4836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0831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A7B1273-6480-4241-A39A-3A43E67E8438}"/>
              </a:ext>
            </a:extLst>
          </p:cNvPr>
          <p:cNvSpPr>
            <a:spLocks noGrp="1"/>
          </p:cNvSpPr>
          <p:nvPr>
            <p:ph type="sldNum" sz="quarter" idx="12"/>
          </p:nvPr>
        </p:nvSpPr>
        <p:spPr/>
        <p:txBody>
          <a:bodyPr/>
          <a:lstStyle/>
          <a:p>
            <a:fld id="{CF8E6F4D-2E97-47CB-8591-066566E4FE4D}" type="slidenum">
              <a:rPr lang="ru-RU" smtClean="0"/>
              <a:t>34</a:t>
            </a:fld>
            <a:endParaRPr lang="ru-RU"/>
          </a:p>
        </p:txBody>
      </p:sp>
      <p:pic>
        <p:nvPicPr>
          <p:cNvPr id="6146" name="Picture 2">
            <a:extLst>
              <a:ext uri="{FF2B5EF4-FFF2-40B4-BE49-F238E27FC236}">
                <a16:creationId xmlns:a16="http://schemas.microsoft.com/office/drawing/2014/main" id="{636C95E5-F1C8-4BC5-8AA7-4CF1AC6C43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2000250" y="30276"/>
            <a:ext cx="7983112" cy="6624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981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D5E9F7-5402-4A6B-B2E9-B5AB5C15061A}"/>
              </a:ext>
            </a:extLst>
          </p:cNvPr>
          <p:cNvSpPr>
            <a:spLocks noGrp="1"/>
          </p:cNvSpPr>
          <p:nvPr>
            <p:ph type="sldNum" sz="quarter" idx="12"/>
          </p:nvPr>
        </p:nvSpPr>
        <p:spPr/>
        <p:txBody>
          <a:bodyPr/>
          <a:lstStyle/>
          <a:p>
            <a:fld id="{CF8E6F4D-2E97-47CB-8591-066566E4FE4D}" type="slidenum">
              <a:rPr lang="ru-RU" smtClean="0"/>
              <a:t>35</a:t>
            </a:fld>
            <a:endParaRPr lang="ru-RU"/>
          </a:p>
        </p:txBody>
      </p:sp>
      <p:pic>
        <p:nvPicPr>
          <p:cNvPr id="7170" name="Picture 2">
            <a:extLst>
              <a:ext uri="{FF2B5EF4-FFF2-40B4-BE49-F238E27FC236}">
                <a16:creationId xmlns:a16="http://schemas.microsoft.com/office/drawing/2014/main" id="{C1BE43AF-0717-445A-9E2B-CCDCCF0847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6975" y="90488"/>
            <a:ext cx="7258050" cy="667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558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7098A8-0A88-478B-A1D3-C184105EDAB0}"/>
              </a:ext>
            </a:extLst>
          </p:cNvPr>
          <p:cNvSpPr>
            <a:spLocks noGrp="1"/>
          </p:cNvSpPr>
          <p:nvPr>
            <p:ph type="sldNum" sz="quarter" idx="12"/>
          </p:nvPr>
        </p:nvSpPr>
        <p:spPr/>
        <p:txBody>
          <a:bodyPr/>
          <a:lstStyle/>
          <a:p>
            <a:fld id="{CF8E6F4D-2E97-47CB-8591-066566E4FE4D}" type="slidenum">
              <a:rPr lang="ru-RU" smtClean="0"/>
              <a:t>36</a:t>
            </a:fld>
            <a:endParaRPr lang="ru-RU"/>
          </a:p>
        </p:txBody>
      </p:sp>
      <p:pic>
        <p:nvPicPr>
          <p:cNvPr id="8196" name="Picture 4">
            <a:extLst>
              <a:ext uri="{FF2B5EF4-FFF2-40B4-BE49-F238E27FC236}">
                <a16:creationId xmlns:a16="http://schemas.microsoft.com/office/drawing/2014/main" id="{E7400CB9-D253-4653-8D99-599F8887316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560606" y="0"/>
            <a:ext cx="110692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934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Итоги</a:t>
            </a:r>
          </a:p>
        </p:txBody>
      </p:sp>
      <p:sp>
        <p:nvSpPr>
          <p:cNvPr id="4" name="Текст 3"/>
          <p:cNvSpPr>
            <a:spLocks noGrp="1"/>
          </p:cNvSpPr>
          <p:nvPr>
            <p:ph type="body" idx="1"/>
          </p:nvPr>
        </p:nvSpPr>
        <p:spPr/>
        <p:txBody>
          <a:bodyPr/>
          <a:lstStyle/>
          <a:p>
            <a:r>
              <a:rPr lang="ru-RU" dirty="0"/>
              <a:t>Достоинства</a:t>
            </a:r>
          </a:p>
        </p:txBody>
      </p:sp>
      <p:sp>
        <p:nvSpPr>
          <p:cNvPr id="5" name="Объект 4"/>
          <p:cNvSpPr>
            <a:spLocks noGrp="1"/>
          </p:cNvSpPr>
          <p:nvPr>
            <p:ph sz="half" idx="2"/>
          </p:nvPr>
        </p:nvSpPr>
        <p:spPr/>
        <p:txBody>
          <a:bodyPr/>
          <a:lstStyle/>
          <a:p>
            <a:r>
              <a:rPr lang="ru-RU" dirty="0"/>
              <a:t>Уменьшается хрупкость</a:t>
            </a:r>
          </a:p>
          <a:p>
            <a:r>
              <a:rPr lang="ru-RU" dirty="0"/>
              <a:t>Упрощается повторное использование кода</a:t>
            </a:r>
          </a:p>
          <a:p>
            <a:pPr lvl="1"/>
            <a:r>
              <a:rPr lang="ru-RU" dirty="0"/>
              <a:t>Ослабляются связи между классами</a:t>
            </a:r>
          </a:p>
          <a:p>
            <a:r>
              <a:rPr lang="ru-RU" dirty="0"/>
              <a:t>Упрощается тестируемость</a:t>
            </a:r>
          </a:p>
        </p:txBody>
      </p:sp>
      <p:sp>
        <p:nvSpPr>
          <p:cNvPr id="6" name="Текст 5"/>
          <p:cNvSpPr>
            <a:spLocks noGrp="1"/>
          </p:cNvSpPr>
          <p:nvPr>
            <p:ph type="body" sz="quarter" idx="3"/>
          </p:nvPr>
        </p:nvSpPr>
        <p:spPr/>
        <p:txBody>
          <a:bodyPr/>
          <a:lstStyle/>
          <a:p>
            <a:r>
              <a:rPr lang="ru-RU"/>
              <a:t>Трудности</a:t>
            </a:r>
            <a:endParaRPr lang="ru-RU" dirty="0"/>
          </a:p>
        </p:txBody>
      </p:sp>
      <p:sp>
        <p:nvSpPr>
          <p:cNvPr id="7" name="Объект 6"/>
          <p:cNvSpPr>
            <a:spLocks noGrp="1"/>
          </p:cNvSpPr>
          <p:nvPr>
            <p:ph sz="quarter" idx="4"/>
          </p:nvPr>
        </p:nvSpPr>
        <p:spPr/>
        <p:txBody>
          <a:bodyPr/>
          <a:lstStyle/>
          <a:p>
            <a:r>
              <a:rPr lang="ru-RU" dirty="0"/>
              <a:t>Не все зависимости целесообразно инвертировать</a:t>
            </a:r>
          </a:p>
        </p:txBody>
      </p:sp>
      <p:sp>
        <p:nvSpPr>
          <p:cNvPr id="2" name="Номер слайда 1"/>
          <p:cNvSpPr>
            <a:spLocks noGrp="1"/>
          </p:cNvSpPr>
          <p:nvPr>
            <p:ph type="sldNum" sz="quarter" idx="12"/>
          </p:nvPr>
        </p:nvSpPr>
        <p:spPr/>
        <p:txBody>
          <a:bodyPr/>
          <a:lstStyle/>
          <a:p>
            <a:fld id="{CF8E6F4D-2E97-47CB-8591-066566E4FE4D}" type="slidenum">
              <a:rPr lang="ru-RU" smtClean="0"/>
              <a:t>37</a:t>
            </a:fld>
            <a:endParaRPr lang="ru-RU"/>
          </a:p>
        </p:txBody>
      </p:sp>
    </p:spTree>
    <p:extLst>
      <p:ext uri="{BB962C8B-B14F-4D97-AF65-F5344CB8AC3E}">
        <p14:creationId xmlns:p14="http://schemas.microsoft.com/office/powerpoint/2010/main" val="12190104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Зачем использовать принципы </a:t>
            </a:r>
            <a:r>
              <a:rPr lang="en-US" dirty="0"/>
              <a:t>S</a:t>
            </a:r>
            <a:r>
              <a:rPr lang="ru-RU" dirty="0"/>
              <a:t>.</a:t>
            </a:r>
            <a:r>
              <a:rPr lang="en-US" dirty="0"/>
              <a:t>O</a:t>
            </a:r>
            <a:r>
              <a:rPr lang="ru-RU" dirty="0"/>
              <a:t>.</a:t>
            </a:r>
            <a:r>
              <a:rPr lang="en-US" dirty="0"/>
              <a:t>L</a:t>
            </a:r>
            <a:r>
              <a:rPr lang="ru-RU" dirty="0"/>
              <a:t>.</a:t>
            </a:r>
            <a:r>
              <a:rPr lang="en-US" dirty="0"/>
              <a:t>I</a:t>
            </a:r>
            <a:r>
              <a:rPr lang="ru-RU" dirty="0"/>
              <a:t>.</a:t>
            </a:r>
            <a:r>
              <a:rPr lang="en-US" dirty="0"/>
              <a:t>D</a:t>
            </a:r>
            <a:r>
              <a:rPr lang="ru-RU" dirty="0"/>
              <a:t>.</a:t>
            </a:r>
            <a:r>
              <a:rPr lang="en-US" dirty="0"/>
              <a:t>?</a:t>
            </a:r>
            <a:endParaRPr lang="ru-RU" dirty="0"/>
          </a:p>
        </p:txBody>
      </p:sp>
      <p:sp>
        <p:nvSpPr>
          <p:cNvPr id="3" name="Объект 2"/>
          <p:cNvSpPr>
            <a:spLocks noGrp="1"/>
          </p:cNvSpPr>
          <p:nvPr>
            <p:ph idx="1"/>
          </p:nvPr>
        </p:nvSpPr>
        <p:spPr/>
        <p:txBody>
          <a:bodyPr/>
          <a:lstStyle/>
          <a:p>
            <a:r>
              <a:rPr lang="ru-RU" dirty="0"/>
              <a:t>Упрощает повторное использование кода</a:t>
            </a:r>
          </a:p>
          <a:p>
            <a:r>
              <a:rPr lang="ru-RU" dirty="0"/>
              <a:t>Уменьшает связность модулей</a:t>
            </a:r>
          </a:p>
          <a:p>
            <a:r>
              <a:rPr lang="ru-RU" dirty="0"/>
              <a:t>Упрощает написание тестов</a:t>
            </a:r>
          </a:p>
          <a:p>
            <a:r>
              <a:rPr lang="ru-RU" dirty="0"/>
              <a:t>Упрощает внесение изменений в проект</a:t>
            </a:r>
          </a:p>
          <a:p>
            <a:r>
              <a:rPr lang="ru-RU" dirty="0"/>
              <a:t>Уменьшает вероятность ошибок</a:t>
            </a:r>
          </a:p>
        </p:txBody>
      </p:sp>
      <p:sp>
        <p:nvSpPr>
          <p:cNvPr id="4" name="Номер слайда 3"/>
          <p:cNvSpPr>
            <a:spLocks noGrp="1"/>
          </p:cNvSpPr>
          <p:nvPr>
            <p:ph type="sldNum" sz="quarter" idx="12"/>
          </p:nvPr>
        </p:nvSpPr>
        <p:spPr/>
        <p:txBody>
          <a:bodyPr/>
          <a:lstStyle/>
          <a:p>
            <a:fld id="{CF8E6F4D-2E97-47CB-8591-066566E4FE4D}" type="slidenum">
              <a:rPr lang="ru-RU" smtClean="0"/>
              <a:t>38</a:t>
            </a:fld>
            <a:endParaRPr lang="ru-RU"/>
          </a:p>
        </p:txBody>
      </p:sp>
    </p:spTree>
    <p:extLst>
      <p:ext uri="{BB962C8B-B14F-4D97-AF65-F5344CB8AC3E}">
        <p14:creationId xmlns:p14="http://schemas.microsoft.com/office/powerpoint/2010/main" val="1533660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Источники и дополнительные материалы</a:t>
            </a:r>
          </a:p>
        </p:txBody>
      </p:sp>
      <p:sp>
        <p:nvSpPr>
          <p:cNvPr id="4" name="Объект 3"/>
          <p:cNvSpPr>
            <a:spLocks noGrp="1"/>
          </p:cNvSpPr>
          <p:nvPr>
            <p:ph idx="1"/>
          </p:nvPr>
        </p:nvSpPr>
        <p:spPr/>
        <p:txBody>
          <a:bodyPr/>
          <a:lstStyle/>
          <a:p>
            <a:r>
              <a:rPr lang="ru-RU" dirty="0"/>
              <a:t>Книга Роберта Мартина «</a:t>
            </a:r>
            <a:r>
              <a:rPr lang="en-US" dirty="0"/>
              <a:t>Clean Architecture: A Craftsman's Guide to Software Structure and Design</a:t>
            </a:r>
            <a:r>
              <a:rPr lang="ru-RU" dirty="0"/>
              <a:t>»</a:t>
            </a:r>
            <a:endParaRPr lang="en-US" dirty="0"/>
          </a:p>
          <a:p>
            <a:r>
              <a:rPr lang="ru-RU" dirty="0"/>
              <a:t>Принципы проектирования классов (</a:t>
            </a:r>
            <a:r>
              <a:rPr lang="en-US" dirty="0"/>
              <a:t>S.O.L.I.D.)</a:t>
            </a:r>
            <a:r>
              <a:rPr lang="ru-RU" dirty="0"/>
              <a:t> </a:t>
            </a:r>
            <a:r>
              <a:rPr lang="en-US" dirty="0">
                <a:hlinkClick r:id="rId3"/>
              </a:rPr>
              <a:t>https://blog.byndyu.ru/2009/10/solid.html</a:t>
            </a:r>
            <a:endParaRPr lang="ru-RU" dirty="0"/>
          </a:p>
        </p:txBody>
      </p:sp>
      <p:sp>
        <p:nvSpPr>
          <p:cNvPr id="2" name="Номер слайда 1"/>
          <p:cNvSpPr>
            <a:spLocks noGrp="1"/>
          </p:cNvSpPr>
          <p:nvPr>
            <p:ph type="sldNum" sz="quarter" idx="12"/>
          </p:nvPr>
        </p:nvSpPr>
        <p:spPr/>
        <p:txBody>
          <a:bodyPr/>
          <a:lstStyle/>
          <a:p>
            <a:fld id="{CF8E6F4D-2E97-47CB-8591-066566E4FE4D}" type="slidenum">
              <a:rPr lang="ru-RU" smtClean="0"/>
              <a:t>39</a:t>
            </a:fld>
            <a:endParaRPr lang="ru-RU"/>
          </a:p>
        </p:txBody>
      </p:sp>
    </p:spTree>
    <p:extLst>
      <p:ext uri="{BB962C8B-B14F-4D97-AF65-F5344CB8AC3E}">
        <p14:creationId xmlns:p14="http://schemas.microsoft.com/office/powerpoint/2010/main" val="2371115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3"/>
          <a:stretch>
            <a:fillRect/>
          </a:stretch>
        </p:blipFill>
        <p:spPr>
          <a:xfrm>
            <a:off x="2585421" y="659543"/>
            <a:ext cx="7021158" cy="5538914"/>
          </a:xfrm>
          <a:prstGeom prst="rect">
            <a:avLst/>
          </a:prstGeom>
        </p:spPr>
      </p:pic>
      <p:sp>
        <p:nvSpPr>
          <p:cNvPr id="4" name="Номер слайда 3"/>
          <p:cNvSpPr>
            <a:spLocks noGrp="1"/>
          </p:cNvSpPr>
          <p:nvPr>
            <p:ph type="sldNum" sz="quarter" idx="12"/>
          </p:nvPr>
        </p:nvSpPr>
        <p:spPr/>
        <p:txBody>
          <a:bodyPr/>
          <a:lstStyle/>
          <a:p>
            <a:fld id="{CF8E6F4D-2E97-47CB-8591-066566E4FE4D}" type="slidenum">
              <a:rPr lang="ru-RU" smtClean="0"/>
              <a:t>4</a:t>
            </a:fld>
            <a:endParaRPr lang="ru-RU"/>
          </a:p>
        </p:txBody>
      </p:sp>
      <p:sp>
        <p:nvSpPr>
          <p:cNvPr id="7" name="Прямоугольник 6"/>
          <p:cNvSpPr/>
          <p:nvPr/>
        </p:nvSpPr>
        <p:spPr>
          <a:xfrm>
            <a:off x="3205778" y="4733365"/>
            <a:ext cx="6056555" cy="12048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84712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Спасибо за внимание</a:t>
            </a:r>
            <a:r>
              <a:rPr lang="en-US" dirty="0"/>
              <a:t>!</a:t>
            </a:r>
            <a:endParaRPr lang="ru-RU" dirty="0"/>
          </a:p>
        </p:txBody>
      </p:sp>
      <p:sp>
        <p:nvSpPr>
          <p:cNvPr id="6" name="Текст 5"/>
          <p:cNvSpPr>
            <a:spLocks noGrp="1"/>
          </p:cNvSpPr>
          <p:nvPr>
            <p:ph type="body" idx="1"/>
          </p:nvPr>
        </p:nvSpPr>
        <p:spPr/>
        <p:txBody>
          <a:bodyPr/>
          <a:lstStyle/>
          <a:p>
            <a:endParaRPr lang="ru-RU" dirty="0"/>
          </a:p>
        </p:txBody>
      </p:sp>
      <p:sp>
        <p:nvSpPr>
          <p:cNvPr id="4" name="Номер слайда 3"/>
          <p:cNvSpPr>
            <a:spLocks noGrp="1"/>
          </p:cNvSpPr>
          <p:nvPr>
            <p:ph type="sldNum" sz="quarter" idx="12"/>
          </p:nvPr>
        </p:nvSpPr>
        <p:spPr/>
        <p:txBody>
          <a:bodyPr/>
          <a:lstStyle/>
          <a:p>
            <a:fld id="{101F0F8D-F427-43AD-B726-FB6E0A046F58}" type="slidenum">
              <a:rPr lang="ru-RU" smtClean="0"/>
              <a:t>40</a:t>
            </a:fld>
            <a:endParaRPr lang="ru-RU" dirty="0"/>
          </a:p>
        </p:txBody>
      </p:sp>
    </p:spTree>
    <p:extLst>
      <p:ext uri="{BB962C8B-B14F-4D97-AF65-F5344CB8AC3E}">
        <p14:creationId xmlns:p14="http://schemas.microsoft.com/office/powerpoint/2010/main" val="44858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C3BA24A-38D4-7093-45DC-69448AA0AAB5}"/>
              </a:ext>
            </a:extLst>
          </p:cNvPr>
          <p:cNvSpPr>
            <a:spLocks noGrp="1"/>
          </p:cNvSpPr>
          <p:nvPr>
            <p:ph type="title"/>
          </p:nvPr>
        </p:nvSpPr>
        <p:spPr/>
        <p:txBody>
          <a:bodyPr/>
          <a:lstStyle/>
          <a:p>
            <a:r>
              <a:rPr lang="ru-RU" dirty="0"/>
              <a:t>Применяем </a:t>
            </a:r>
            <a:r>
              <a:rPr lang="en-US" dirty="0"/>
              <a:t>SRP</a:t>
            </a:r>
          </a:p>
        </p:txBody>
      </p:sp>
      <p:sp>
        <p:nvSpPr>
          <p:cNvPr id="2" name="Номер слайда 1"/>
          <p:cNvSpPr>
            <a:spLocks noGrp="1"/>
          </p:cNvSpPr>
          <p:nvPr>
            <p:ph type="sldNum" sz="quarter" idx="12"/>
          </p:nvPr>
        </p:nvSpPr>
        <p:spPr/>
        <p:txBody>
          <a:bodyPr/>
          <a:lstStyle/>
          <a:p>
            <a:fld id="{CF8E6F4D-2E97-47CB-8591-066566E4FE4D}" type="slidenum">
              <a:rPr lang="ru-RU" smtClean="0"/>
              <a:t>5</a:t>
            </a:fld>
            <a:endParaRPr lang="ru-RU"/>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 y="2927867"/>
            <a:ext cx="12192002" cy="2528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659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Объект 3"/>
          <p:cNvSpPr>
            <a:spLocks noGrp="1"/>
          </p:cNvSpPr>
          <p:nvPr>
            <p:ph idx="1"/>
          </p:nvPr>
        </p:nvSpPr>
        <p:spPr>
          <a:xfrm>
            <a:off x="838200" y="333488"/>
            <a:ext cx="10515600" cy="6033620"/>
          </a:xfrm>
        </p:spPr>
        <p:txBody>
          <a:bodyPr>
            <a:normAutofit fontScale="92500" lnSpcReduction="20000"/>
          </a:bodyPr>
          <a:lstStyle/>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bitmap.DrawLine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r>
              <a:rPr lang="en-US" dirty="0" err="1">
                <a:solidFill>
                  <a:srgbClr val="000000"/>
                </a:solidFill>
                <a:latin typeface="Consolas" panose="020B0609020204030204" pitchFamily="49" charset="0"/>
              </a:rPr>
              <a:t>bitmap.Save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a:p>
            <a:pPr marL="0" indent="0">
              <a:buNone/>
            </a:pPr>
            <a:endParaRPr lang="en-US" dirty="0">
              <a:solidFill>
                <a:srgbClr val="000000"/>
              </a:solidFill>
              <a:latin typeface="Consolas" panose="020B0609020204030204" pitchFamily="49" charset="0"/>
            </a:endParaRPr>
          </a:p>
          <a:p>
            <a:pPr marL="0" indent="0">
              <a:buNone/>
            </a:pPr>
            <a:r>
              <a:rPr lang="en-US" dirty="0">
                <a:solidFill>
                  <a:srgbClr val="2B91AF"/>
                </a:solidFill>
                <a:latin typeface="Consolas" panose="020B0609020204030204" pitchFamily="49" charset="0"/>
              </a:rPr>
              <a:t>Bitmap</a:t>
            </a:r>
            <a:r>
              <a:rPr lang="en-US" dirty="0">
                <a:solidFill>
                  <a:srgbClr val="000000"/>
                </a:solidFill>
                <a:latin typeface="Consolas" panose="020B0609020204030204" pitchFamily="49" charset="0"/>
              </a:rPr>
              <a:t> bitmap(320, 240);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BitmapGraphics</a:t>
            </a:r>
            <a:r>
              <a:rPr lang="en-US" dirty="0">
                <a:solidFill>
                  <a:srgbClr val="000000"/>
                </a:solidFill>
                <a:latin typeface="Consolas" panose="020B0609020204030204" pitchFamily="49" charset="0"/>
              </a:rPr>
              <a:t> graphics(bitmap);</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10),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230));</a:t>
            </a:r>
          </a:p>
          <a:p>
            <a:pPr marL="0" indent="0">
              <a:buNone/>
            </a:pPr>
            <a:r>
              <a:rPr lang="en-US" dirty="0" err="1">
                <a:solidFill>
                  <a:srgbClr val="000000"/>
                </a:solidFill>
                <a:latin typeface="Consolas" panose="020B0609020204030204" pitchFamily="49" charset="0"/>
              </a:rPr>
              <a:t>graphics.DrawLine</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(10, 230), </a:t>
            </a:r>
            <a:r>
              <a:rPr lang="en-US" dirty="0" err="1">
                <a:solidFill>
                  <a:srgbClr val="2B91AF"/>
                </a:solidFill>
                <a:latin typeface="Consolas" panose="020B0609020204030204" pitchFamily="49" charset="0"/>
              </a:rPr>
              <a:t>Pos</a:t>
            </a:r>
            <a:r>
              <a:rPr lang="en-US" dirty="0">
                <a:solidFill>
                  <a:srgbClr val="000000"/>
                </a:solidFill>
                <a:latin typeface="Consolas" panose="020B0609020204030204" pitchFamily="49" charset="0"/>
              </a:rPr>
              <a:t>(310, 10));</a:t>
            </a:r>
          </a:p>
          <a:p>
            <a:pPr marL="0" indent="0">
              <a:buNone/>
            </a:pPr>
            <a:endParaRPr lang="ru-RU" dirty="0">
              <a:solidFill>
                <a:srgbClr val="000000"/>
              </a:solidFill>
              <a:latin typeface="Consolas" panose="020B0609020204030204" pitchFamily="49" charset="0"/>
            </a:endParaRPr>
          </a:p>
          <a:p>
            <a:pPr marL="0" indent="0">
              <a:buNone/>
            </a:pPr>
            <a:r>
              <a:rPr lang="en-US" dirty="0" err="1">
                <a:solidFill>
                  <a:srgbClr val="2B91AF"/>
                </a:solidFill>
                <a:latin typeface="Consolas" panose="020B0609020204030204" pitchFamily="49" charset="0"/>
              </a:rPr>
              <a:t>PngImageEncoder</a:t>
            </a:r>
            <a:r>
              <a:rPr lang="en-US" dirty="0">
                <a:solidFill>
                  <a:srgbClr val="000000"/>
                </a:solidFill>
                <a:latin typeface="Consolas" panose="020B0609020204030204" pitchFamily="49" charset="0"/>
              </a:rPr>
              <a:t> encoder;</a:t>
            </a:r>
            <a:endParaRPr lang="ru-RU" dirty="0">
              <a:solidFill>
                <a:srgbClr val="000000"/>
              </a:solidFill>
              <a:latin typeface="Consolas" panose="020B0609020204030204" pitchFamily="49" charset="0"/>
            </a:endParaRPr>
          </a:p>
          <a:p>
            <a:pPr marL="0" indent="0">
              <a:buNone/>
            </a:pPr>
            <a:r>
              <a:rPr lang="en-US" dirty="0" err="1">
                <a:solidFill>
                  <a:srgbClr val="000000"/>
                </a:solidFill>
                <a:latin typeface="Consolas" panose="020B0609020204030204" pitchFamily="49" charset="0"/>
              </a:rPr>
              <a:t>encoder.SetOptions</a:t>
            </a:r>
            <a:r>
              <a:rPr lang="en-US" dirty="0">
                <a:solidFill>
                  <a:srgbClr val="000000"/>
                </a:solidFill>
                <a:latin typeface="Consolas" panose="020B0609020204030204" pitchFamily="49" charset="0"/>
              </a:rPr>
              <a:t>(…);</a:t>
            </a:r>
          </a:p>
          <a:p>
            <a:pPr marL="0" indent="0">
              <a:buNone/>
            </a:pPr>
            <a:r>
              <a:rPr lang="en-US" dirty="0" err="1">
                <a:solidFill>
                  <a:srgbClr val="000000"/>
                </a:solidFill>
                <a:latin typeface="Consolas" panose="020B0609020204030204" pitchFamily="49" charset="0"/>
              </a:rPr>
              <a:t>encoder.SaveBitmap</a:t>
            </a:r>
            <a:r>
              <a:rPr lang="en-US" dirty="0">
                <a:solidFill>
                  <a:srgbClr val="000000"/>
                </a:solidFill>
                <a:latin typeface="Consolas" panose="020B0609020204030204" pitchFamily="49" charset="0"/>
              </a:rPr>
              <a:t>(bitmap, </a:t>
            </a:r>
            <a:r>
              <a:rPr lang="en-US" dirty="0">
                <a:solidFill>
                  <a:srgbClr val="A31515"/>
                </a:solidFill>
                <a:latin typeface="Consolas" panose="020B0609020204030204" pitchFamily="49" charset="0"/>
              </a:rPr>
              <a:t>"image.png"</a:t>
            </a:r>
            <a:r>
              <a:rPr lang="en-US" dirty="0">
                <a:solidFill>
                  <a:srgbClr val="000000"/>
                </a:solidFill>
                <a:latin typeface="Consolas" panose="020B0609020204030204" pitchFamily="49" charset="0"/>
              </a:rPr>
              <a:t>);</a:t>
            </a:r>
          </a:p>
        </p:txBody>
      </p:sp>
      <p:sp>
        <p:nvSpPr>
          <p:cNvPr id="2" name="Номер слайда 1"/>
          <p:cNvSpPr>
            <a:spLocks noGrp="1"/>
          </p:cNvSpPr>
          <p:nvPr>
            <p:ph type="sldNum" sz="quarter" idx="12"/>
          </p:nvPr>
        </p:nvSpPr>
        <p:spPr/>
        <p:txBody>
          <a:bodyPr/>
          <a:lstStyle/>
          <a:p>
            <a:fld id="{CF8E6F4D-2E97-47CB-8591-066566E4FE4D}" type="slidenum">
              <a:rPr lang="ru-RU" smtClean="0"/>
              <a:t>6</a:t>
            </a:fld>
            <a:endParaRPr lang="ru-RU"/>
          </a:p>
        </p:txBody>
      </p:sp>
      <p:cxnSp>
        <p:nvCxnSpPr>
          <p:cNvPr id="6" name="Прямая соединительная линия 5"/>
          <p:cNvCxnSpPr/>
          <p:nvPr/>
        </p:nvCxnSpPr>
        <p:spPr>
          <a:xfrm>
            <a:off x="0" y="2280623"/>
            <a:ext cx="12192000" cy="1155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821730" y="135863"/>
            <a:ext cx="2154757" cy="830997"/>
          </a:xfrm>
          <a:prstGeom prst="rect">
            <a:avLst/>
          </a:prstGeom>
          <a:noFill/>
        </p:spPr>
        <p:txBody>
          <a:bodyPr wrap="none" rtlCol="0">
            <a:spAutoFit/>
          </a:bodyPr>
          <a:lstStyle/>
          <a:p>
            <a:r>
              <a:rPr lang="ru-RU" sz="4800" dirty="0">
                <a:solidFill>
                  <a:schemeClr val="bg1">
                    <a:lumMod val="65000"/>
                  </a:schemeClr>
                </a:solidFill>
              </a:rPr>
              <a:t>Без </a:t>
            </a:r>
            <a:r>
              <a:rPr lang="en-US" sz="4800" dirty="0">
                <a:solidFill>
                  <a:schemeClr val="bg1">
                    <a:lumMod val="65000"/>
                  </a:schemeClr>
                </a:solidFill>
              </a:rPr>
              <a:t>SRP</a:t>
            </a:r>
            <a:endParaRPr lang="ru-RU" sz="4800" dirty="0">
              <a:solidFill>
                <a:schemeClr val="bg1">
                  <a:lumMod val="65000"/>
                </a:schemeClr>
              </a:solidFill>
            </a:endParaRPr>
          </a:p>
        </p:txBody>
      </p:sp>
      <p:sp>
        <p:nvSpPr>
          <p:cNvPr id="11" name="TextBox 10"/>
          <p:cNvSpPr txBox="1"/>
          <p:nvPr/>
        </p:nvSpPr>
        <p:spPr>
          <a:xfrm>
            <a:off x="10389193" y="2505911"/>
            <a:ext cx="1587294" cy="830997"/>
          </a:xfrm>
          <a:prstGeom prst="rect">
            <a:avLst/>
          </a:prstGeom>
          <a:noFill/>
        </p:spPr>
        <p:txBody>
          <a:bodyPr wrap="none" rtlCol="0">
            <a:spAutoFit/>
          </a:bodyPr>
          <a:lstStyle/>
          <a:p>
            <a:r>
              <a:rPr lang="ru-RU" sz="4800" dirty="0">
                <a:solidFill>
                  <a:schemeClr val="bg1">
                    <a:lumMod val="65000"/>
                  </a:schemeClr>
                </a:solidFill>
              </a:rPr>
              <a:t>С </a:t>
            </a:r>
            <a:r>
              <a:rPr lang="en-US" sz="4800" dirty="0">
                <a:solidFill>
                  <a:schemeClr val="bg1">
                    <a:lumMod val="65000"/>
                  </a:schemeClr>
                </a:solidFill>
              </a:rPr>
              <a:t>SRP</a:t>
            </a:r>
            <a:endParaRPr lang="ru-RU" sz="4800" dirty="0">
              <a:solidFill>
                <a:schemeClr val="bg1">
                  <a:lumMod val="65000"/>
                </a:schemeClr>
              </a:solidFill>
            </a:endParaRPr>
          </a:p>
        </p:txBody>
      </p:sp>
    </p:spTree>
    <p:extLst>
      <p:ext uri="{BB962C8B-B14F-4D97-AF65-F5344CB8AC3E}">
        <p14:creationId xmlns:p14="http://schemas.microsoft.com/office/powerpoint/2010/main" val="311099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animEffect transition="in" filter="fade">
                                      <p:cBhvr>
                                        <p:cTn id="19" dur="500"/>
                                        <p:tgtEl>
                                          <p:spTgt spid="4">
                                            <p:txEl>
                                              <p:pRg st="11" end="1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2" end="12"/>
                                            </p:txEl>
                                          </p:spTgt>
                                        </p:tgtEl>
                                        <p:attrNameLst>
                                          <p:attrName>style.visibility</p:attrName>
                                        </p:attrNameLst>
                                      </p:cBhvr>
                                      <p:to>
                                        <p:strVal val="visible"/>
                                      </p:to>
                                    </p:set>
                                    <p:animEffect transition="in" filter="fade">
                                      <p:cBhvr>
                                        <p:cTn id="22" dur="500"/>
                                        <p:tgtEl>
                                          <p:spTgt spid="4">
                                            <p:txEl>
                                              <p:pRg st="12" end="1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3" end="13"/>
                                            </p:txEl>
                                          </p:spTgt>
                                        </p:tgtEl>
                                        <p:attrNameLst>
                                          <p:attrName>style.visibility</p:attrName>
                                        </p:attrNameLst>
                                      </p:cBhvr>
                                      <p:to>
                                        <p:strVal val="visible"/>
                                      </p:to>
                                    </p:set>
                                    <p:animEffect transition="in" filter="fade">
                                      <p:cBhvr>
                                        <p:cTn id="25"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lstStyle/>
          <a:p>
            <a:r>
              <a:rPr lang="ru-RU" dirty="0"/>
              <a:t>Итоги</a:t>
            </a:r>
          </a:p>
        </p:txBody>
      </p:sp>
      <p:sp>
        <p:nvSpPr>
          <p:cNvPr id="6" name="Текст 5"/>
          <p:cNvSpPr>
            <a:spLocks noGrp="1"/>
          </p:cNvSpPr>
          <p:nvPr>
            <p:ph type="body" idx="1"/>
          </p:nvPr>
        </p:nvSpPr>
        <p:spPr/>
        <p:txBody>
          <a:bodyPr/>
          <a:lstStyle/>
          <a:p>
            <a:r>
              <a:rPr lang="ru-RU" dirty="0"/>
              <a:t>Достоинства</a:t>
            </a:r>
          </a:p>
        </p:txBody>
      </p:sp>
      <p:sp>
        <p:nvSpPr>
          <p:cNvPr id="3" name="Объект 2"/>
          <p:cNvSpPr>
            <a:spLocks noGrp="1"/>
          </p:cNvSpPr>
          <p:nvPr>
            <p:ph sz="half" idx="2"/>
          </p:nvPr>
        </p:nvSpPr>
        <p:spPr/>
        <p:txBody>
          <a:bodyPr/>
          <a:lstStyle/>
          <a:p>
            <a:r>
              <a:rPr lang="ru-RU" dirty="0"/>
              <a:t>Облегчается тестирование кода</a:t>
            </a:r>
          </a:p>
          <a:p>
            <a:r>
              <a:rPr lang="ru-RU" dirty="0"/>
              <a:t>Упрощается расширяемость</a:t>
            </a:r>
          </a:p>
          <a:p>
            <a:r>
              <a:rPr lang="ru-RU" dirty="0"/>
              <a:t>Код легче использовать повторно </a:t>
            </a:r>
          </a:p>
          <a:p>
            <a:r>
              <a:rPr lang="ru-RU" dirty="0"/>
              <a:t>В код нужно реже вносить изменения</a:t>
            </a:r>
          </a:p>
        </p:txBody>
      </p:sp>
      <p:sp>
        <p:nvSpPr>
          <p:cNvPr id="7" name="Текст 6"/>
          <p:cNvSpPr>
            <a:spLocks noGrp="1"/>
          </p:cNvSpPr>
          <p:nvPr>
            <p:ph type="body" sz="quarter" idx="3"/>
          </p:nvPr>
        </p:nvSpPr>
        <p:spPr/>
        <p:txBody>
          <a:bodyPr/>
          <a:lstStyle/>
          <a:p>
            <a:r>
              <a:rPr lang="ru-RU" dirty="0"/>
              <a:t>Недостатки</a:t>
            </a:r>
          </a:p>
        </p:txBody>
      </p:sp>
      <p:sp>
        <p:nvSpPr>
          <p:cNvPr id="8" name="Объект 7"/>
          <p:cNvSpPr>
            <a:spLocks noGrp="1"/>
          </p:cNvSpPr>
          <p:nvPr>
            <p:ph sz="quarter" idx="4"/>
          </p:nvPr>
        </p:nvSpPr>
        <p:spPr/>
        <p:txBody>
          <a:bodyPr/>
          <a:lstStyle/>
          <a:p>
            <a:r>
              <a:rPr lang="ru-RU" dirty="0"/>
              <a:t>Увеличилось количество классов</a:t>
            </a:r>
          </a:p>
          <a:p>
            <a:r>
              <a:rPr lang="ru-RU" dirty="0"/>
              <a:t>Усложняется </a:t>
            </a:r>
            <a:r>
              <a:rPr lang="en-US" dirty="0"/>
              <a:t>Discoverability</a:t>
            </a:r>
          </a:p>
          <a:p>
            <a:r>
              <a:rPr lang="ru-RU" dirty="0"/>
              <a:t>Чуть более многословный код</a:t>
            </a:r>
            <a:endParaRPr lang="en-US" dirty="0"/>
          </a:p>
        </p:txBody>
      </p:sp>
      <p:sp>
        <p:nvSpPr>
          <p:cNvPr id="4" name="Номер слайда 3"/>
          <p:cNvSpPr>
            <a:spLocks noGrp="1"/>
          </p:cNvSpPr>
          <p:nvPr>
            <p:ph type="sldNum" sz="quarter" idx="12"/>
          </p:nvPr>
        </p:nvSpPr>
        <p:spPr/>
        <p:txBody>
          <a:bodyPr/>
          <a:lstStyle/>
          <a:p>
            <a:fld id="{CF8E6F4D-2E97-47CB-8591-066566E4FE4D}" type="slidenum">
              <a:rPr lang="ru-RU" smtClean="0"/>
              <a:t>7</a:t>
            </a:fld>
            <a:endParaRPr lang="ru-RU"/>
          </a:p>
        </p:txBody>
      </p:sp>
    </p:spTree>
    <p:extLst>
      <p:ext uri="{BB962C8B-B14F-4D97-AF65-F5344CB8AC3E}">
        <p14:creationId xmlns:p14="http://schemas.microsoft.com/office/powerpoint/2010/main" val="1043400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Принцип открытости/закрытости</a:t>
            </a:r>
          </a:p>
        </p:txBody>
      </p:sp>
      <p:sp>
        <p:nvSpPr>
          <p:cNvPr id="3" name="Объект 2"/>
          <p:cNvSpPr>
            <a:spLocks noGrp="1"/>
          </p:cNvSpPr>
          <p:nvPr>
            <p:ph idx="1"/>
          </p:nvPr>
        </p:nvSpPr>
        <p:spPr/>
        <p:txBody>
          <a:bodyPr>
            <a:normAutofit/>
          </a:bodyPr>
          <a:lstStyle/>
          <a:p>
            <a:pPr marL="0" indent="0">
              <a:buNone/>
            </a:pPr>
            <a:r>
              <a:rPr lang="ru-RU" dirty="0"/>
              <a:t>Программные сущности (классы, модули, функции и т.д.) должны быть открыты для расширения, но закрыты для изменения</a:t>
            </a:r>
          </a:p>
          <a:p>
            <a:pPr marL="536575" indent="0" defTabSz="536575">
              <a:buNone/>
            </a:pPr>
            <a:r>
              <a:rPr lang="ru-RU" dirty="0"/>
              <a:t>Должно быть можно расширять поведение программных сущностей без их изменения</a:t>
            </a:r>
          </a:p>
          <a:p>
            <a:endParaRPr lang="ru-RU" dirty="0"/>
          </a:p>
          <a:p>
            <a:pPr marL="0" indent="0">
              <a:buNone/>
            </a:pPr>
            <a:r>
              <a:rPr lang="ru-RU" dirty="0"/>
              <a:t>Средства реализации этого принципа</a:t>
            </a:r>
          </a:p>
          <a:p>
            <a:pPr lvl="1"/>
            <a:r>
              <a:rPr lang="ru-RU" dirty="0"/>
              <a:t>Полиморфизм</a:t>
            </a:r>
          </a:p>
          <a:p>
            <a:pPr lvl="1"/>
            <a:r>
              <a:rPr lang="ru-RU" dirty="0"/>
              <a:t>Композиция / агрегация</a:t>
            </a:r>
          </a:p>
          <a:p>
            <a:pPr lvl="1"/>
            <a:r>
              <a:rPr lang="ru-RU" dirty="0"/>
              <a:t>Передача зависимости через параметры метода</a:t>
            </a:r>
          </a:p>
          <a:p>
            <a:pPr lvl="1"/>
            <a:r>
              <a:rPr lang="ru-RU" dirty="0"/>
              <a:t>Передача зависимости через параметр шаблона</a:t>
            </a:r>
          </a:p>
        </p:txBody>
      </p:sp>
      <p:sp>
        <p:nvSpPr>
          <p:cNvPr id="4" name="Номер слайда 3"/>
          <p:cNvSpPr>
            <a:spLocks noGrp="1"/>
          </p:cNvSpPr>
          <p:nvPr>
            <p:ph type="sldNum" sz="quarter" idx="12"/>
          </p:nvPr>
        </p:nvSpPr>
        <p:spPr/>
        <p:txBody>
          <a:bodyPr/>
          <a:lstStyle/>
          <a:p>
            <a:fld id="{CF8E6F4D-2E97-47CB-8591-066566E4FE4D}" type="slidenum">
              <a:rPr lang="ru-RU" smtClean="0"/>
              <a:t>8</a:t>
            </a:fld>
            <a:endParaRPr lang="ru-RU"/>
          </a:p>
        </p:txBody>
      </p:sp>
    </p:spTree>
    <p:extLst>
      <p:ext uri="{BB962C8B-B14F-4D97-AF65-F5344CB8AC3E}">
        <p14:creationId xmlns:p14="http://schemas.microsoft.com/office/powerpoint/2010/main" val="99233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g:\Users\Vivid\Downloads\SOLID (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5975" y="1276350"/>
            <a:ext cx="8020050"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Номер слайда 3"/>
          <p:cNvSpPr>
            <a:spLocks noGrp="1"/>
          </p:cNvSpPr>
          <p:nvPr>
            <p:ph type="sldNum" sz="quarter" idx="12"/>
          </p:nvPr>
        </p:nvSpPr>
        <p:spPr/>
        <p:txBody>
          <a:bodyPr/>
          <a:lstStyle/>
          <a:p>
            <a:fld id="{CF8E6F4D-2E97-47CB-8591-066566E4FE4D}" type="slidenum">
              <a:rPr lang="ru-RU" smtClean="0"/>
              <a:t>9</a:t>
            </a:fld>
            <a:endParaRPr lang="ru-RU"/>
          </a:p>
        </p:txBody>
      </p:sp>
      <p:sp>
        <p:nvSpPr>
          <p:cNvPr id="6" name="Прямоугольник 5"/>
          <p:cNvSpPr/>
          <p:nvPr/>
        </p:nvSpPr>
        <p:spPr>
          <a:xfrm>
            <a:off x="4455580" y="5122304"/>
            <a:ext cx="689298"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p:cNvSpPr/>
          <p:nvPr/>
        </p:nvSpPr>
        <p:spPr>
          <a:xfrm>
            <a:off x="8532599" y="5103391"/>
            <a:ext cx="633436" cy="42512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59653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2396</TotalTime>
  <Words>2469</Words>
  <Application>Microsoft Office PowerPoint</Application>
  <PresentationFormat>Widescreen</PresentationFormat>
  <Paragraphs>324</Paragraphs>
  <Slides>40</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Consolas</vt:lpstr>
      <vt:lpstr>Impact</vt:lpstr>
      <vt:lpstr>Тема Office</vt:lpstr>
      <vt:lpstr>Принципы S.O.L.I.D.</vt:lpstr>
      <vt:lpstr>Что такое принципы S.O.L.I.D.?</vt:lpstr>
      <vt:lpstr>Принцип единственной ответственности</vt:lpstr>
      <vt:lpstr>PowerPoint Presentation</vt:lpstr>
      <vt:lpstr>Применяем SRP</vt:lpstr>
      <vt:lpstr>PowerPoint Presentation</vt:lpstr>
      <vt:lpstr>Итоги</vt:lpstr>
      <vt:lpstr>Принцип открытости/закрытости</vt:lpstr>
      <vt:lpstr>PowerPoint Presentation</vt:lpstr>
      <vt:lpstr>PowerPoint Presentation</vt:lpstr>
      <vt:lpstr>PowerPoint Presentation</vt:lpstr>
      <vt:lpstr>Итоги</vt:lpstr>
      <vt:lpstr>Принцип замещения Барбары Лисков</vt:lpstr>
      <vt:lpstr>PowerPoint Presentation</vt:lpstr>
      <vt:lpstr>PowerPoint Presentation</vt:lpstr>
      <vt:lpstr>Проектирование по контракту</vt:lpstr>
      <vt:lpstr>Соответствие подкласса принципу LSP</vt:lpstr>
      <vt:lpstr>Итоги</vt:lpstr>
      <vt:lpstr>Принцип разделения интерфейса</vt:lpstr>
      <vt:lpstr>PowerPoint Presentation</vt:lpstr>
      <vt:lpstr>PowerPoint Presentation</vt:lpstr>
      <vt:lpstr>PowerPoint Presentation</vt:lpstr>
      <vt:lpstr>PowerPoint Presentation</vt:lpstr>
      <vt:lpstr>Итоги</vt:lpstr>
      <vt:lpstr>Принцип инверсии зависимости</vt:lpstr>
      <vt:lpstr>Что это значит?</vt:lpstr>
      <vt:lpstr>Стабильные абстракции</vt:lpstr>
      <vt:lpstr>Создание изменчивых объектов</vt:lpstr>
      <vt:lpstr>PowerPoint Presentation</vt:lpstr>
      <vt:lpstr>Case Study</vt:lpstr>
      <vt:lpstr>Добавление пользователя</vt:lpstr>
      <vt:lpstr>Покритикуйте это решение</vt:lpstr>
      <vt:lpstr>Абстрагируем получение информации о пользователе</vt:lpstr>
      <vt:lpstr>PowerPoint Presentation</vt:lpstr>
      <vt:lpstr>PowerPoint Presentation</vt:lpstr>
      <vt:lpstr>PowerPoint Presentation</vt:lpstr>
      <vt:lpstr>Итоги</vt:lpstr>
      <vt:lpstr>Зачем использовать принципы S.O.L.I.D.?</vt:lpstr>
      <vt:lpstr>Источники и дополнительные материалы</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 Windows</dc:creator>
  <cp:lastModifiedBy>Алексей Малов</cp:lastModifiedBy>
  <cp:revision>1075</cp:revision>
  <dcterms:created xsi:type="dcterms:W3CDTF">2018-05-09T17:46:14Z</dcterms:created>
  <dcterms:modified xsi:type="dcterms:W3CDTF">2024-12-20T17:46:56Z</dcterms:modified>
</cp:coreProperties>
</file>