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320" r:id="rId2"/>
    <p:sldId id="324" r:id="rId3"/>
    <p:sldId id="325" r:id="rId4"/>
    <p:sldId id="321" r:id="rId5"/>
    <p:sldId id="322" r:id="rId6"/>
    <p:sldId id="260" r:id="rId7"/>
    <p:sldId id="258" r:id="rId8"/>
    <p:sldId id="261" r:id="rId9"/>
    <p:sldId id="270" r:id="rId10"/>
    <p:sldId id="323" r:id="rId11"/>
    <p:sldId id="262" r:id="rId12"/>
    <p:sldId id="268" r:id="rId13"/>
    <p:sldId id="271" r:id="rId14"/>
    <p:sldId id="272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custDataLst>
    <p:tags r:id="rId2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81754" autoAdjust="0"/>
  </p:normalViewPr>
  <p:slideViewPr>
    <p:cSldViewPr>
      <p:cViewPr varScale="1">
        <p:scale>
          <a:sx n="79" d="100"/>
          <a:sy n="79" d="100"/>
        </p:scale>
        <p:origin x="1734" y="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730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266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79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6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9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820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10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Строители конструируют свои продукты шаг за шагом, поэтому интерфейс класса </a:t>
            </a:r>
            <a:r>
              <a:rPr lang="ru-RU" dirty="0" err="1"/>
              <a:t>Builder</a:t>
            </a:r>
            <a:r>
              <a:rPr lang="ru-RU" dirty="0"/>
              <a:t> должен быть достаточно общим, чтобы обеспечить конструирование при любом виде конкретного строителя.</a:t>
            </a:r>
          </a:p>
          <a:p>
            <a:r>
              <a:rPr lang="ru-RU" dirty="0"/>
              <a:t>Ключевой аспект проектирования связан с выбором модели процесса конструирования и сборки. Обычно бывает достаточно модели, в которой результаты выполнения запросов на конструирование просто присоединяются к продукту. В примере с RTF-документами строитель преобразует и добавляет очередную лексему к уже конвертированному тексту</a:t>
            </a:r>
          </a:p>
          <a:p>
            <a:endParaRPr lang="ru-RU" dirty="0"/>
          </a:p>
          <a:p>
            <a:r>
              <a:rPr lang="ru-RU" dirty="0"/>
              <a:t>Иногда может потребоваться доступ к отдельным частям сконструированного к данному моменту продукта. </a:t>
            </a:r>
          </a:p>
          <a:p>
            <a:r>
              <a:rPr lang="ru-RU" dirty="0"/>
              <a:t>Пример с лабиринтом. Интерфейс класса </a:t>
            </a:r>
            <a:r>
              <a:rPr lang="ru-RU" dirty="0" err="1"/>
              <a:t>MazeBuilder</a:t>
            </a:r>
            <a:r>
              <a:rPr lang="ru-RU" dirty="0"/>
              <a:t> позволяет добавлять дверь между уже существующими комнатами. Другим примером являются древовидные структуры — скажем, деревья синтаксического разбора, которые строятся снизу вверх. В этом случае строитель возвращает узлы-потомки распорядителю, который затем передает их обратно строителю, чтобы тот мог построить родительские узлы;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12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типичном случае продукты, изготавливаемые различными строителями, имеют настолько разные представления, что изобретение для них общего родительского класса ничего не дает.</a:t>
            </a:r>
            <a:endParaRPr lang="en-US" dirty="0"/>
          </a:p>
          <a:p>
            <a:r>
              <a:rPr lang="ru-RU" dirty="0"/>
              <a:t>В примере с RTF-документами трудно представить себе общий интерфейс у объектов </a:t>
            </a:r>
            <a:r>
              <a:rPr lang="en-US" dirty="0" err="1"/>
              <a:t>PDFDocument</a:t>
            </a:r>
            <a:r>
              <a:rPr lang="ru-RU" dirty="0"/>
              <a:t> и</a:t>
            </a:r>
            <a:r>
              <a:rPr lang="en-US" dirty="0"/>
              <a:t> string</a:t>
            </a:r>
            <a:r>
              <a:rPr lang="ru-RU" dirty="0"/>
              <a:t>, да он и не нужен. Поскольку клиент обычно конфигурирует распорядителя подходящим конкретным строителем, то, надо полагать, ему известно, какой именно подкласс класса </a:t>
            </a:r>
            <a:r>
              <a:rPr lang="ru-RU" dirty="0" err="1"/>
              <a:t>Builder</a:t>
            </a:r>
            <a:r>
              <a:rPr lang="ru-RU" dirty="0"/>
              <a:t> используется и как нужно обращаться с произведенными продуктам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Пустые методы класса </a:t>
            </a:r>
            <a:r>
              <a:rPr lang="ru-RU" dirty="0" err="1"/>
              <a:t>Builder</a:t>
            </a:r>
            <a:r>
              <a:rPr lang="ru-RU" dirty="0"/>
              <a:t> по умолчанию. В C++ методы строителя намеренно не объявлены чисто виртуальными функциями. Вместо </a:t>
            </a:r>
            <a:r>
              <a:rPr lang="ru-RU" dirty="0" err="1"/>
              <a:t>этого</a:t>
            </a:r>
            <a:r>
              <a:rPr lang="ru-RU" dirty="0"/>
              <a:t> они определены как пустые функции, что позволяет подклассу </a:t>
            </a:r>
            <a:r>
              <a:rPr lang="ru-RU" dirty="0" err="1"/>
              <a:t>замещать</a:t>
            </a:r>
            <a:r>
              <a:rPr lang="ru-RU" dirty="0"/>
              <a:t> только те операции, которые представляют для него интерес.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7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76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59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4563-806D-432C-AF51-DA955CA73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EC813-ED82-4F38-9989-AAEB3621A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6BEC0-0ECF-4B68-A77C-46BD7CAB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55B0-0583-494F-8E67-6AC7F783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F39B3-A516-4319-BF79-9E0402BC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3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3964-153C-4F17-87C2-FF07C613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5CC58-52BD-401E-891F-4AA3C1CFD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7AD56-E207-41A8-BB3E-02A8F316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E1B37-8AC5-41AF-91C6-F21E19A4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AB80E-EA40-4969-A8B9-5E9ABD13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69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6CC61-BCC6-4B51-8144-775628DB2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55979-7CFF-4970-ACCF-8EADA8BB1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62B41-06CC-4A2F-BDF8-968401A3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9F09-FE59-4F06-932A-97A7BE32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6555-94C4-4CB0-BCBC-49A9937A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39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9887-E208-4921-8E7A-FD1D3DA6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9532A-902C-407B-9ECA-9FE9DD29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0DB8-029F-403C-A41A-7445E130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1A61-C2BE-4CB4-95BE-7C89098D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6076-7263-46E1-BF92-A3EAC6DA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05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9D10-8D21-4F4B-8AFC-5953197B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F578E-F320-4AE3-9C67-EFF66523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B5B3-0D30-44FA-A0A8-C155ED89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A6B5-0490-4854-9EA3-A2ED4C20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6A2DD-DC13-4ADA-B425-A23B0B8E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65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AFAB-153D-404B-BA65-4B1261F4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3BEF-586A-40AA-B9D6-0ECEE138D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92E29-A4AA-41DB-ADB2-DAE804693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2F605-863E-486A-AD0B-AF3E674D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3286C-D481-45D5-860C-8863ECBB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55B3A-25D5-4D2D-BC62-9DA6C325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0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DF4B-7008-4A40-AFCA-FB43EC5F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0E21E-2439-47FE-8555-E55E7C1FB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1AA32-68D9-45BA-B605-E44674DF2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41DE0-9B40-4E62-8B83-59FA613FD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11D29-5664-4B90-96EF-F52AF0839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31A41-52C9-420D-ACA5-4753EE75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3220B-EE1E-45E8-B58D-B9A00108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1BFED-74A6-4F64-8DE2-7EF0AEFA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6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43ED-FE92-46B0-82A3-B3358E1B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30403-B1C3-4637-B033-73C4D89F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63B22-74AA-406A-BB0D-EB8F56A5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0CAC8-5223-4C21-9C54-546807B4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FAF95-F5C4-46CA-A95B-D1CAAC30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BE209-E4F1-4B9F-91D1-F832EAA1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E4613-D42E-47C9-8F87-2545B906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89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E8D4-1EF8-4503-A7EE-6D632CED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8E457-52A2-45C2-AE90-D40E661E5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E43B3-CC8D-4D8E-865C-60AB5A31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AE45C-0411-41B0-8B59-4C3B8712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E209D-A329-4D96-BCA4-1F7D19AB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30ECC-890E-4F3B-97B5-C344FB67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0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F074-4F15-4B6B-8842-6D5CC26B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9FA6F-FF06-4157-AC97-9D703FD18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19E76-3656-4EB5-A70E-B752010A9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2D032-CEA1-4166-9CF0-774402DC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46188-8F6C-48D4-9B3A-C8C0877D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2B869-CDCF-4049-BF55-324F0B24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8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2B111-D94D-4880-817B-6A874232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2CA98-6B2C-47BB-943B-576D65AA8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5F8EE-2353-4048-8690-01BDD1C0D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42852-789E-4FF8-A847-740F57E19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31131-0A13-4ECE-ABA5-1EB94F62C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51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818806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«Строитель»</a:t>
            </a:r>
            <a:endParaRPr lang="ru-RU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ADB545E-1290-4B04-AE51-5FDCF7BE6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1811" y="-2"/>
            <a:ext cx="11206791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27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Достоинства паттерна «Строитель»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изменять внутреннее представление продукта</a:t>
            </a:r>
          </a:p>
          <a:p>
            <a:pPr lvl="1"/>
            <a:r>
              <a:rPr lang="ru-RU" dirty="0"/>
              <a:t>Распорядителю предоставляется абстрактный интерфейс Строителя, который скрывает структуру продукта и процесс сборки</a:t>
            </a:r>
          </a:p>
          <a:p>
            <a:pPr lvl="2"/>
            <a:r>
              <a:rPr lang="ru-RU" dirty="0"/>
              <a:t>Чтобы добавить новый продукт, нужно добавить новую реализацию Строителя</a:t>
            </a:r>
          </a:p>
          <a:p>
            <a:r>
              <a:rPr lang="ru-RU" dirty="0"/>
              <a:t>Изолирует код, реализующий конструирование и представление </a:t>
            </a:r>
          </a:p>
          <a:p>
            <a:pPr lvl="1"/>
            <a:r>
              <a:rPr lang="ru-RU" dirty="0"/>
              <a:t>Распорядитель не знает о классах, задающих внутреннюю структуру продукта (их нет в интерфейсе строителя)</a:t>
            </a:r>
          </a:p>
          <a:p>
            <a:r>
              <a:rPr lang="ru-RU" dirty="0"/>
              <a:t>Дает тонкий контроль над процессом конструирования </a:t>
            </a:r>
          </a:p>
          <a:p>
            <a:pPr lvl="1"/>
            <a:r>
              <a:rPr lang="ru-RU" dirty="0"/>
              <a:t>Продукт создаётся шаг за шагом под управлением распорядителя</a:t>
            </a:r>
          </a:p>
        </p:txBody>
      </p:sp>
    </p:spTree>
    <p:extLst>
      <p:ext uri="{BB962C8B-B14F-4D97-AF65-F5344CB8AC3E}">
        <p14:creationId xmlns:p14="http://schemas.microsoft.com/office/powerpoint/2010/main" val="11821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паттерна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каждого конкретного продукта требуется создание </a:t>
            </a:r>
            <a:r>
              <a:rPr lang="en-US" dirty="0" err="1"/>
              <a:t>ConcreteBuilder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9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FFB4-54CF-41B0-8669-45A9A7AC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сборки и конструирования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09FC-A8F2-482B-9D81-D6F9386DD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Должен быть общим, чтобы можно было создать разные виды строителей</a:t>
            </a:r>
          </a:p>
          <a:p>
            <a:pPr lvl="1"/>
            <a:r>
              <a:rPr lang="ru-RU" dirty="0"/>
              <a:t>Обычно достаточно методов, которые присоединяют очередную деталь к продукту</a:t>
            </a:r>
          </a:p>
          <a:p>
            <a:r>
              <a:rPr lang="ru-RU" dirty="0"/>
              <a:t>Иногда может понадобиться доступ к отдельным частям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409046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2C74-75BB-4F75-88AE-DA02849A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Прочее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BEE4-CBC5-4069-B16A-BAD3F92E8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Должен ли у продукта быть абстрактный класс или общий интерфейс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Часто в базовом классе </a:t>
            </a:r>
            <a:r>
              <a:rPr lang="en-US" dirty="0"/>
              <a:t>Builder</a:t>
            </a:r>
            <a:r>
              <a:rPr lang="ru-RU" dirty="0"/>
              <a:t> можно сделать пустые виртуальные операции, чтобы подклассы переопределили только то, </a:t>
            </a:r>
            <a:r>
              <a:rPr lang="ru-RU"/>
              <a:t>что хотят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58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редакторе форматированного текстового документа необходимо реализовать возможность преобразования его в различные форматы</a:t>
            </a:r>
          </a:p>
          <a:p>
            <a:pPr lvl="1"/>
            <a:r>
              <a:rPr lang="en-US" dirty="0"/>
              <a:t>Plain text, HTML, RTF, PDF, DOC, DOCX</a:t>
            </a:r>
            <a:endParaRPr lang="ru-RU" dirty="0"/>
          </a:p>
          <a:p>
            <a:pPr lvl="2"/>
            <a:r>
              <a:rPr lang="ru-RU" dirty="0"/>
              <a:t>Список можно продолжить</a:t>
            </a:r>
            <a:endParaRPr lang="en-US" dirty="0"/>
          </a:p>
          <a:p>
            <a:r>
              <a:rPr lang="ru-RU" dirty="0"/>
              <a:t>Задача решается путем введения сущностей</a:t>
            </a:r>
          </a:p>
          <a:p>
            <a:pPr lvl="1"/>
            <a:r>
              <a:rPr lang="ru-RU" dirty="0"/>
              <a:t>Распорядитель - </a:t>
            </a:r>
            <a:r>
              <a:rPr lang="en-US" dirty="0" err="1"/>
              <a:t>FormattedTextReader</a:t>
            </a:r>
            <a:endParaRPr lang="ru-RU" dirty="0"/>
          </a:p>
          <a:p>
            <a:pPr lvl="1"/>
            <a:r>
              <a:rPr lang="ru-RU" dirty="0"/>
              <a:t>Строитель – </a:t>
            </a:r>
            <a:r>
              <a:rPr lang="en-US" dirty="0" err="1"/>
              <a:t>TextConverter</a:t>
            </a:r>
            <a:endParaRPr lang="ru-RU" dirty="0"/>
          </a:p>
          <a:p>
            <a:pPr lvl="1"/>
            <a:r>
              <a:rPr lang="ru-RU" dirty="0"/>
              <a:t>Конкретный Строитель – </a:t>
            </a:r>
            <a:r>
              <a:rPr lang="en-US" dirty="0" err="1"/>
              <a:t>HtmlConverter</a:t>
            </a:r>
            <a:r>
              <a:rPr lang="en-US" dirty="0"/>
              <a:t>, </a:t>
            </a:r>
            <a:r>
              <a:rPr lang="en-US" dirty="0" err="1"/>
              <a:t>RTFConverter</a:t>
            </a:r>
            <a:r>
              <a:rPr lang="en-US" dirty="0"/>
              <a:t>, </a:t>
            </a:r>
            <a:r>
              <a:rPr lang="en-US" dirty="0" err="1"/>
              <a:t>PlainTextConverter</a:t>
            </a:r>
            <a:r>
              <a:rPr lang="en-US" dirty="0"/>
              <a:t>, </a:t>
            </a:r>
            <a:r>
              <a:rPr lang="en-US" dirty="0" err="1"/>
              <a:t>PDFConverter</a:t>
            </a:r>
            <a:r>
              <a:rPr lang="en-US" dirty="0"/>
              <a:t>, …</a:t>
            </a:r>
          </a:p>
          <a:p>
            <a:pPr lvl="1"/>
            <a:r>
              <a:rPr lang="ru-RU" dirty="0"/>
              <a:t>Продукт – </a:t>
            </a:r>
            <a:r>
              <a:rPr lang="en-US" dirty="0"/>
              <a:t>std::string, </a:t>
            </a:r>
            <a:r>
              <a:rPr lang="en-US" dirty="0" err="1"/>
              <a:t>CHtmlDocument</a:t>
            </a:r>
            <a:r>
              <a:rPr lang="en-US" dirty="0"/>
              <a:t>, </a:t>
            </a:r>
            <a:r>
              <a:rPr lang="en-US" dirty="0" err="1"/>
              <a:t>CRTFDocument</a:t>
            </a:r>
            <a:r>
              <a:rPr lang="en-US" dirty="0"/>
              <a:t>, </a:t>
            </a:r>
            <a:r>
              <a:rPr lang="en-US" dirty="0" err="1"/>
              <a:t>CPDFDocument</a:t>
            </a:r>
            <a:r>
              <a:rPr lang="en-US" dirty="0"/>
              <a:t>,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6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6419AB5-7400-4D31-B69A-2E5B58315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01" y="2650410"/>
            <a:ext cx="8229997" cy="2701767"/>
          </a:xfrm>
        </p:spPr>
      </p:pic>
      <p:sp>
        <p:nvSpPr>
          <p:cNvPr id="5" name="Выноска 1 4"/>
          <p:cNvSpPr/>
          <p:nvPr/>
        </p:nvSpPr>
        <p:spPr>
          <a:xfrm>
            <a:off x="3719736" y="1586682"/>
            <a:ext cx="1785950" cy="571504"/>
          </a:xfrm>
          <a:prstGeom prst="borderCallout1">
            <a:avLst>
              <a:gd name="adj1" fmla="val 88009"/>
              <a:gd name="adj2" fmla="val -3711"/>
              <a:gd name="adj3" fmla="val 211720"/>
              <a:gd name="adj4" fmla="val -86511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Распорядитель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8524892" y="6195944"/>
            <a:ext cx="1785950" cy="571504"/>
          </a:xfrm>
          <a:prstGeom prst="borderCallout1">
            <a:avLst>
              <a:gd name="adj1" fmla="val -15324"/>
              <a:gd name="adj2" fmla="val 62066"/>
              <a:gd name="adj3" fmla="val -339547"/>
              <a:gd name="adj4" fmla="val 36053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Продукт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8616280" y="1790154"/>
            <a:ext cx="1785950" cy="571504"/>
          </a:xfrm>
          <a:prstGeom prst="borderCallout1">
            <a:avLst>
              <a:gd name="adj1" fmla="val 63564"/>
              <a:gd name="adj2" fmla="val -5844"/>
              <a:gd name="adj3" fmla="val 183307"/>
              <a:gd name="adj4" fmla="val -87883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Строитель</a:t>
            </a:r>
          </a:p>
        </p:txBody>
      </p:sp>
      <p:sp>
        <p:nvSpPr>
          <p:cNvPr id="12" name="Выноска 1 5">
            <a:extLst>
              <a:ext uri="{FF2B5EF4-FFF2-40B4-BE49-F238E27FC236}">
                <a16:creationId xmlns:a16="http://schemas.microsoft.com/office/drawing/2014/main" id="{B5DF5E5D-68F3-4EAF-9C60-332777D4557C}"/>
              </a:ext>
            </a:extLst>
          </p:cNvPr>
          <p:cNvSpPr/>
          <p:nvPr/>
        </p:nvSpPr>
        <p:spPr>
          <a:xfrm>
            <a:off x="2423592" y="6131048"/>
            <a:ext cx="1785950" cy="571504"/>
          </a:xfrm>
          <a:prstGeom prst="borderCallout1">
            <a:avLst>
              <a:gd name="adj1" fmla="val -15324"/>
              <a:gd name="adj2" fmla="val 62066"/>
              <a:gd name="adj3" fmla="val -261769"/>
              <a:gd name="adj4" fmla="val 26454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Продукт</a:t>
            </a:r>
          </a:p>
        </p:txBody>
      </p:sp>
    </p:spTree>
    <p:extLst>
      <p:ext uri="{BB962C8B-B14F-4D97-AF65-F5344CB8AC3E}">
        <p14:creationId xmlns:p14="http://schemas.microsoft.com/office/powerpoint/2010/main" val="810086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сущности «Строитель»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95406" y="1810488"/>
            <a:ext cx="4357718" cy="5093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ConvertText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(std::string const&amp; s){}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ConvertFontChange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){}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90488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PlainTextConverter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(std::string const&amp; s)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std::string const 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GetPlainText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std::string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24562" y="1810488"/>
            <a:ext cx="4500594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PDFConverter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(std::string const&amp; w)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ConvertFontChange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891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сущности «Распорядитель»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38282" y="1835760"/>
            <a:ext cx="8286808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FormattedTextReader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void Read(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const&amp; text,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&amp; converter)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index = 0; index 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text.GetItems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 ++index)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CTextItem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 &amp; item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text.GetItem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(index);</a:t>
            </a: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if (auto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textRange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CTextRangeItem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converter.ConvertText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textRange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else if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fontCommand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CFontChangeCommand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converter.ConvertFontChange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fontCommand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GetFont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else if (…) { … } …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9744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клиента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38282" y="1835761"/>
            <a:ext cx="8501122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ConvertToPDF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const&amp; text, std::string const&amp;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создаем строителя</a:t>
            </a: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PDFConverter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converter;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	// создаем распорядителя</a:t>
            </a:r>
            <a:endParaRPr lang="en-US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FormattedTextReader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reader;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	// и инициируем процесс построения продукта</a:t>
            </a:r>
            <a:endParaRPr lang="en-US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reader.Read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(text, converter);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// получаем конечный продукт</a:t>
            </a:r>
            <a:endParaRPr lang="en-US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PDFDocument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pdfDoc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converter.GetPDFDocument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pdfDoc.SaveToFile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82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49434BD-55C6-466A-1F8C-4A307742A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B57024-E4E7-E1C2-1387-D46630303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40FDE-1025-0D9B-BDDD-8D455AF3E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962822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 проектирования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«Строитель»</a:t>
            </a:r>
            <a:endParaRPr lang="ru-RU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0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A88136D-87D7-EE62-025B-24E4753A1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F5E380-B88A-5135-D822-07A5686DC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80C2E-CF91-F378-29AB-F92BB1064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818806"/>
          </a:xfrm>
        </p:spPr>
        <p:txBody>
          <a:bodyPr>
            <a:noAutofit/>
          </a:bodyPr>
          <a:lstStyle/>
          <a:p>
            <a:r>
              <a:rPr lang="ru-RU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«Строитель»</a:t>
            </a:r>
            <a:endParaRPr lang="ru-RU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3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EC16EBA-8F76-488B-96AB-49424D4AE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423863"/>
            <a:ext cx="8010525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6C2858-2E86-4799-841F-656903A3F0AC}"/>
              </a:ext>
            </a:extLst>
          </p:cNvPr>
          <p:cNvSpPr txBox="1"/>
          <p:nvPr/>
        </p:nvSpPr>
        <p:spPr>
          <a:xfrm>
            <a:off x="8184232" y="423863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Архитектура приложения из 5 лабораторной работы (Паттерн «Команда»)</a:t>
            </a:r>
          </a:p>
        </p:txBody>
      </p:sp>
    </p:spTree>
    <p:extLst>
      <p:ext uri="{BB962C8B-B14F-4D97-AF65-F5344CB8AC3E}">
        <p14:creationId xmlns:p14="http://schemas.microsoft.com/office/powerpoint/2010/main" val="278948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17FB-A0FE-4ADC-9052-2C5C6FB3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реализовать сохранение и экспорт документа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FE751-36B4-40BD-B22C-F9A6AE02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Сохранить документ в одном из нескольких форматов (без потери </a:t>
            </a:r>
            <a:r>
              <a:rPr lang="ru-RU" dirty="0" err="1"/>
              <a:t>информациции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JSON+</a:t>
            </a:r>
            <a:r>
              <a:rPr lang="ru-RU" dirty="0"/>
              <a:t>файлы изображений</a:t>
            </a:r>
          </a:p>
          <a:p>
            <a:pPr lvl="1"/>
            <a:r>
              <a:rPr lang="en-US" dirty="0"/>
              <a:t>XML+</a:t>
            </a:r>
            <a:r>
              <a:rPr lang="ru-RU" dirty="0"/>
              <a:t>файлы изображений</a:t>
            </a:r>
          </a:p>
          <a:p>
            <a:pPr lvl="1"/>
            <a:r>
              <a:rPr lang="en-US" dirty="0"/>
              <a:t>ZIP-</a:t>
            </a:r>
            <a:r>
              <a:rPr lang="ru-RU" dirty="0"/>
              <a:t>архив</a:t>
            </a:r>
          </a:p>
          <a:p>
            <a:pPr lvl="1"/>
            <a:r>
              <a:rPr lang="ru-RU" dirty="0"/>
              <a:t>Двоичный формат</a:t>
            </a:r>
            <a:endParaRPr lang="en-US" dirty="0"/>
          </a:p>
          <a:p>
            <a:r>
              <a:rPr lang="ru-RU" dirty="0"/>
              <a:t>Экспорт</a:t>
            </a:r>
            <a:r>
              <a:rPr lang="en-US" dirty="0"/>
              <a:t> </a:t>
            </a:r>
            <a:r>
              <a:rPr lang="ru-RU" dirty="0"/>
              <a:t>в разных форматах</a:t>
            </a:r>
          </a:p>
          <a:p>
            <a:pPr lvl="1"/>
            <a:r>
              <a:rPr lang="en-US" dirty="0"/>
              <a:t>Plain Text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PDF</a:t>
            </a:r>
          </a:p>
          <a:p>
            <a:pPr lvl="1"/>
            <a:r>
              <a:rPr lang="en-US" dirty="0"/>
              <a:t>Doc</a:t>
            </a:r>
            <a:endParaRPr lang="ru-RU" dirty="0"/>
          </a:p>
          <a:p>
            <a:pPr lvl="1"/>
            <a:r>
              <a:rPr lang="en-US" dirty="0"/>
              <a:t>RTF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4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B6FD2-B005-497A-8906-6ADA42D5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734172"/>
            <a:ext cx="7960398" cy="2869446"/>
          </a:xfrm>
          <a:prstGeom prst="rect">
            <a:avLst/>
          </a:prstGeom>
        </p:spPr>
      </p:pic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 «Строитель»</a:t>
            </a:r>
          </a:p>
        </p:txBody>
      </p:sp>
      <p:sp>
        <p:nvSpPr>
          <p:cNvPr id="43" name="Выноска 1 42"/>
          <p:cNvSpPr/>
          <p:nvPr/>
        </p:nvSpPr>
        <p:spPr>
          <a:xfrm>
            <a:off x="7953388" y="1785926"/>
            <a:ext cx="3687228" cy="857256"/>
          </a:xfrm>
          <a:prstGeom prst="borderCallout1">
            <a:avLst>
              <a:gd name="adj1" fmla="val 87745"/>
              <a:gd name="adj2" fmla="val -2674"/>
              <a:gd name="adj3" fmla="val 118815"/>
              <a:gd name="adj4" fmla="val -26219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Задает абстрактный интерфейс для создания частей объекта </a:t>
            </a:r>
            <a:r>
              <a:rPr lang="en-US" sz="1400" dirty="0"/>
              <a:t>Product</a:t>
            </a:r>
            <a:endParaRPr lang="ru-RU" sz="1400" dirty="0"/>
          </a:p>
          <a:p>
            <a:r>
              <a:rPr lang="ru-RU" sz="1400" dirty="0"/>
              <a:t>Содержит шаги, общие для всех типов строителей</a:t>
            </a:r>
          </a:p>
        </p:txBody>
      </p:sp>
      <p:sp>
        <p:nvSpPr>
          <p:cNvPr id="44" name="Выноска 1 43"/>
          <p:cNvSpPr/>
          <p:nvPr/>
        </p:nvSpPr>
        <p:spPr>
          <a:xfrm>
            <a:off x="838200" y="5805264"/>
            <a:ext cx="5689848" cy="981298"/>
          </a:xfrm>
          <a:prstGeom prst="borderCallout1">
            <a:avLst>
              <a:gd name="adj1" fmla="val -6480"/>
              <a:gd name="adj2" fmla="val 69641"/>
              <a:gd name="adj3" fmla="val -121313"/>
              <a:gd name="adj4" fmla="val 91659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Реализует интерфейс </a:t>
            </a:r>
            <a:r>
              <a:rPr lang="en-US" sz="1400" dirty="0"/>
              <a:t>Builder, </a:t>
            </a:r>
            <a:r>
              <a:rPr lang="ru-RU" sz="1400" dirty="0"/>
              <a:t>конструирует и собирает вместе части продукта</a:t>
            </a:r>
          </a:p>
          <a:p>
            <a:r>
              <a:rPr lang="ru-RU" sz="1400" dirty="0"/>
              <a:t>Определяет создаваемое представление продукта и следит за ним</a:t>
            </a:r>
          </a:p>
          <a:p>
            <a:r>
              <a:rPr lang="ru-RU" sz="1400" dirty="0"/>
              <a:t>Предоставляет интерфейс для доступа к продукту</a:t>
            </a:r>
          </a:p>
        </p:txBody>
      </p:sp>
      <p:sp>
        <p:nvSpPr>
          <p:cNvPr id="45" name="Выноска 1 44"/>
          <p:cNvSpPr/>
          <p:nvPr/>
        </p:nvSpPr>
        <p:spPr>
          <a:xfrm>
            <a:off x="2711624" y="1783065"/>
            <a:ext cx="2714612" cy="571504"/>
          </a:xfrm>
          <a:prstGeom prst="borderCallout1">
            <a:avLst>
              <a:gd name="adj1" fmla="val 109756"/>
              <a:gd name="adj2" fmla="val 14283"/>
              <a:gd name="adj3" fmla="val 194047"/>
              <a:gd name="adj4" fmla="val -9462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Конструирует продукт при помощи интерфейса </a:t>
            </a:r>
            <a:r>
              <a:rPr lang="en-US" sz="1400" dirty="0"/>
              <a:t>Builder</a:t>
            </a:r>
            <a:endParaRPr lang="ru-RU" sz="1400" dirty="0"/>
          </a:p>
        </p:txBody>
      </p:sp>
      <p:sp>
        <p:nvSpPr>
          <p:cNvPr id="46" name="Выноска 1 45"/>
          <p:cNvSpPr/>
          <p:nvPr/>
        </p:nvSpPr>
        <p:spPr>
          <a:xfrm>
            <a:off x="7104112" y="5373216"/>
            <a:ext cx="4680520" cy="1413346"/>
          </a:xfrm>
          <a:prstGeom prst="borderCallout1">
            <a:avLst>
              <a:gd name="adj1" fmla="val -3564"/>
              <a:gd name="adj2" fmla="val 79444"/>
              <a:gd name="adj3" fmla="val -54829"/>
              <a:gd name="adj4" fmla="val 48073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Представляет сложный конструируемый объект</a:t>
            </a:r>
          </a:p>
          <a:p>
            <a:r>
              <a:rPr lang="ru-RU" sz="1400" dirty="0"/>
              <a:t>Включает классы, которые определяют составные части и интерфейсы для сборки конечного результата из частей </a:t>
            </a:r>
          </a:p>
          <a:p>
            <a:r>
              <a:rPr lang="ru-RU" sz="1400" dirty="0"/>
              <a:t>Продукты, создаваемые строителем, не обязаны иметь общий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86319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Назначение паттерна «Строитель»</a:t>
            </a:r>
            <a:endParaRPr lang="ru-RU" b="1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Отделяет конструирование сложного объекта от его представления</a:t>
            </a:r>
          </a:p>
          <a:p>
            <a:r>
              <a:rPr lang="ru-RU" dirty="0"/>
              <a:t>В ходе одного и того же процесса конструирования должны получаться разные продукты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7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Отношения между участниками паттерна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Клиент</a:t>
            </a:r>
            <a:r>
              <a:rPr lang="ru-RU" dirty="0"/>
              <a:t> создает объект-</a:t>
            </a:r>
            <a:r>
              <a:rPr lang="ru-RU" b="1" dirty="0"/>
              <a:t>распорядитель</a:t>
            </a:r>
            <a:r>
              <a:rPr lang="ru-RU" dirty="0"/>
              <a:t> (</a:t>
            </a:r>
            <a:r>
              <a:rPr lang="en-US" dirty="0"/>
              <a:t>Director)</a:t>
            </a:r>
            <a:r>
              <a:rPr lang="ru-RU" dirty="0"/>
              <a:t> и связывает его его новым </a:t>
            </a:r>
            <a:r>
              <a:rPr lang="ru-RU" b="1" dirty="0"/>
              <a:t>строителем</a:t>
            </a:r>
            <a:r>
              <a:rPr lang="ru-RU" dirty="0"/>
              <a:t> (</a:t>
            </a:r>
            <a:r>
              <a:rPr lang="en-US" dirty="0"/>
              <a:t>Builder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Распорядитель уведомляет строителя о необходимости построения очередной части продукта</a:t>
            </a:r>
          </a:p>
          <a:p>
            <a:r>
              <a:rPr lang="ru-RU" dirty="0"/>
              <a:t>Строитель</a:t>
            </a:r>
            <a:r>
              <a:rPr lang="en-US" dirty="0"/>
              <a:t> </a:t>
            </a:r>
            <a:r>
              <a:rPr lang="ru-RU" dirty="0"/>
              <a:t>обрабатывает запросы распорядителя и добавляет новые части к продукту</a:t>
            </a:r>
          </a:p>
          <a:p>
            <a:r>
              <a:rPr lang="ru-RU" dirty="0"/>
              <a:t>Клиент забирает продукт у строителя</a:t>
            </a:r>
          </a:p>
        </p:txBody>
      </p:sp>
    </p:spTree>
    <p:extLst>
      <p:ext uri="{BB962C8B-B14F-4D97-AF65-F5344CB8AC3E}">
        <p14:creationId xmlns:p14="http://schemas.microsoft.com/office/powerpoint/2010/main" val="404618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76234-2E9C-4DA1-B09A-40E976C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Схема взаимодействия объектов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482E5-21B2-463F-8DA7-BE9DDDCF5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858984"/>
            <a:ext cx="7023054" cy="48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010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813a237fe57c449da5f0a53f5431dc9b56935deb"/>
  <p:tag name="ISPRING_RESOURCE_PATHS_HASH_2" val="13ceb3b2f9487599852356fe644c3bee1980cd3a"/>
  <p:tag name="ISPRING_LMS_API_VERSION" val="Experience API"/>
  <p:tag name="ISPRING_ULTRA_SCORM_COURSE_ID" val="6E2DEFE8-6CCA-4EB9-AFDE-404E1F25808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0"/>
  <p:tag name="ISPRINGONLINEFOLDERID" val="0"/>
  <p:tag name="ISPRING_OUTPUT_FOLDER" val="[[&quot;ӹ\uFFFD\uFFFD{040CDB75-1F2E-450F-8275-E9D5176AD77C}&quot;,&quot;C:\\teaching\\ood\\ood\\lectures\\15.builder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0&quot;},&quot;cloudSettings&quot;:{&quot;onlineDestinationFolderId&quot;:&quot;0&quot;},&quot;publishDestination&quot;:&quot;ISPRING_CLOUD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builder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7669</TotalTime>
  <Words>1101</Words>
  <Application>Microsoft Office PowerPoint</Application>
  <PresentationFormat>Widescreen</PresentationFormat>
  <Paragraphs>171</Paragraphs>
  <Slides>19</Slides>
  <Notes>12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Impact</vt:lpstr>
      <vt:lpstr>Office Theme</vt:lpstr>
      <vt:lpstr>Паттерн  «Строитель»</vt:lpstr>
      <vt:lpstr>Паттерн проектирования  «Строитель»</vt:lpstr>
      <vt:lpstr>Паттерн  «Строитель»</vt:lpstr>
      <vt:lpstr>PowerPoint Presentation</vt:lpstr>
      <vt:lpstr>Задача: реализовать сохранение и экспорт документа</vt:lpstr>
      <vt:lpstr>Структура паттерна «Строитель»</vt:lpstr>
      <vt:lpstr>Назначение паттерна «Строитель»</vt:lpstr>
      <vt:lpstr>Отношения между участниками паттерна</vt:lpstr>
      <vt:lpstr>Схема взаимодействия объектов</vt:lpstr>
      <vt:lpstr>PowerPoint Presentation</vt:lpstr>
      <vt:lpstr>Достоинства паттерна «Строитель»</vt:lpstr>
      <vt:lpstr>Недостатки паттерна</vt:lpstr>
      <vt:lpstr>Интерфейс сборки и конструирования</vt:lpstr>
      <vt:lpstr>Прочее</vt:lpstr>
      <vt:lpstr>Пример использования</vt:lpstr>
      <vt:lpstr>Иерархия классов</vt:lpstr>
      <vt:lpstr>Реализация сущности «Строитель»</vt:lpstr>
      <vt:lpstr>Реализация сущности «Распорядитель»</vt:lpstr>
      <vt:lpstr>Реализация клиента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</dc:title>
  <dc:creator>Vivid</dc:creator>
  <cp:lastModifiedBy>Алексей Малов</cp:lastModifiedBy>
  <cp:revision>656</cp:revision>
  <dcterms:created xsi:type="dcterms:W3CDTF">2016-02-02T19:36:42Z</dcterms:created>
  <dcterms:modified xsi:type="dcterms:W3CDTF">2025-01-31T21:12:15Z</dcterms:modified>
</cp:coreProperties>
</file>