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3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9" r:id="rId24"/>
    <p:sldId id="276" r:id="rId25"/>
    <p:sldId id="280" r:id="rId26"/>
    <p:sldId id="282" r:id="rId27"/>
    <p:sldId id="281" r:id="rId28"/>
    <p:sldId id="285" r:id="rId29"/>
    <p:sldId id="286" r:id="rId30"/>
    <p:sldId id="292" r:id="rId31"/>
    <p:sldId id="284" r:id="rId32"/>
    <p:sldId id="283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5DFFFF"/>
    <a:srgbClr val="00DBD6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9" autoAdjust="0"/>
    <p:restoredTop sz="93341" autoAdjust="0"/>
  </p:normalViewPr>
  <p:slideViewPr>
    <p:cSldViewPr>
      <p:cViewPr>
        <p:scale>
          <a:sx n="100" d="100"/>
          <a:sy n="100" d="100"/>
        </p:scale>
        <p:origin x="39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3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01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76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Классический вариант: Шаблон Хранитель используется двумя объектами: «Создателем» (</a:t>
            </a:r>
            <a:r>
              <a:rPr lang="ru-RU" dirty="0" err="1"/>
              <a:t>originator</a:t>
            </a:r>
            <a:r>
              <a:rPr lang="ru-RU" dirty="0"/>
              <a:t>) и «Опекуном» (</a:t>
            </a:r>
            <a:r>
              <a:rPr lang="ru-RU" dirty="0" err="1"/>
              <a:t>caretaker</a:t>
            </a:r>
            <a:r>
              <a:rPr lang="ru-RU" dirty="0"/>
              <a:t>). «Создатель» — это объект, у которого есть внутреннее состояние. Объект «Опекун» может производить некоторые действия с «Создателем», но при этом необходимо иметь возможность откатить изменения. Для этого «Опекун» запрашивает у «Создателя» объект «Хранителя». Затем выполняет запланированное действие (или последовательность действий). Для выполнения отката «Создателя» к состоянию, которое предшествовало изменениям, «Опекун» возвращает объект «Хранителя» его «Создателю». «Хранитель» является непрозрачным (то есть таким, который не может или не должен изменяться «Опекуном»).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19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Альтернативный вариант: Отличие данного варианта от классического заключено в более жёстком ограничении на доступ «Опекуна» к внутреннему состоянию «Создателя».</a:t>
            </a:r>
            <a:endParaRPr lang="en-US" dirty="0"/>
          </a:p>
          <a:p>
            <a:r>
              <a:rPr lang="ru-RU" dirty="0"/>
              <a:t>В классическом варианте у «Опекуна» есть потенциальная возможность получить доступ к внутренним данным «Создателя» через «Хранителя», изменить состояние и установить его обратно «Создателю».</a:t>
            </a:r>
            <a:endParaRPr lang="en-US" dirty="0"/>
          </a:p>
          <a:p>
            <a:r>
              <a:rPr lang="ru-RU" dirty="0"/>
              <a:t>В данном варианте «Опекун» обладает возможностью лишь восстановить состояние «Хранителя», вызвав </a:t>
            </a:r>
            <a:r>
              <a:rPr lang="ru-RU" dirty="0" err="1"/>
              <a:t>Restore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Кроме всего прочего, «Опекуну» не требуется владеть связью на «Хранителя», чтобы восстановить его состояние.</a:t>
            </a:r>
            <a:r>
              <a:rPr lang="en-US" dirty="0"/>
              <a:t> </a:t>
            </a:r>
            <a:r>
              <a:rPr lang="ru-RU" dirty="0"/>
              <a:t>Это позволяет сохранять и восстанавливать состояние сложных иерархических или сетевых структур (состояния объектов и всех связей между ними) путём сбора снимков всех зарегистрированных объектов системы.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94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C41F-75CB-B0EB-05D3-1B56FD610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B8EC8-D39B-EC03-7738-D8F9768CB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02160-2400-033D-412F-A71DBD52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1234C-C722-3E5F-45FE-7EC85F57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37A4-4D41-E151-2A24-44CD1D6F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3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BCCF-32BD-D54F-1A55-6619E315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1826F-F419-5C28-C187-580003AF9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F4E5-85D2-85D2-6699-7BBB3CE9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B87D-B4DD-5170-FC40-278EAB22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3CB7A-DCCB-620E-78D8-3E93DCF7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0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A0B59-5025-9685-BC66-00B657EE9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9EB25-FC5C-E7EF-CC9D-18BBF16D0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3FA3B-8032-6594-7410-876EDE45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EA8BF-6B6B-9B2D-15D8-679CAF54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A6E9B-6EA2-A2C8-0E90-618A2BC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57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1002-B902-2A91-08B7-620F7A1D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B7DD-32A4-7D3A-455B-6E915FFC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557BD-50F9-4756-CD2B-D047173B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30CF3-E6DD-FC42-913C-845DF1AC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2830D-1F2C-9CE9-9C7E-4383E211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6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5C7B-576D-0149-298B-60E857B8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19DC3-CB96-550C-EE8E-2C2FCE9C1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7EB18-8D1E-19A9-CFAC-4E7578E0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033C0-20B6-57E2-4876-D2C7F8CD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AC066-05C9-3C12-3AC1-DC5FB0C3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57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3B5C-0688-6C9C-E6BB-7C9315E8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F226-CB05-8E56-9961-4EA258A37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82943-DBD6-79F9-8370-DB0E4408B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03916-3424-5E25-6E4A-FC0006CA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DFB68-1B65-F53A-79DC-B5EBA77F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F048-2902-26B1-684C-E6DE02C8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00FE-EF05-B4E2-68DA-E0338ADB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FB57D-FEF2-4890-08FD-3B4AB6164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5C208-F0F6-DF37-E00F-EDBD227FC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FD4A4-A206-6D15-C8BF-55E3C148F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FC282-375F-E392-711E-D2186E58A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BAE70-961E-F601-B39A-9178F937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AD3F5-A729-D582-08FF-16BEAA56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17997-B860-1DDE-A0A3-34B904C7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43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A208-D956-6071-A3CE-56BF421C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00350-A3CC-E9A6-C788-A3EACAB5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C7151-A88B-BBFE-16E7-0819B0F3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09482-9F63-929F-B1A1-37E217A0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80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09831-DF9F-4A34-7A6C-6B544973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38DA7-079F-8484-8A68-3F85CF23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1F20F-E550-027C-8732-CFFA938E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34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CB19-9B07-42EF-65D4-17EEE156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F650-28A1-A3EF-2F52-6B2763DC8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4C61F-DD9D-3CE0-F274-48133795F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2DE5E-F97A-3271-28D2-0C0CE237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0EC06-ED95-A187-3268-E4E9858B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C6110-19AB-E41A-A834-EA1D05B1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0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D543-677D-27A4-B83A-97D0A9F2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2131C-A56E-BAC6-2E9D-07CD65328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E4C89-0DDE-D14E-2E05-542C99791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AB5C3-FABA-EA9F-D4E5-477DBA04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DE4A0-2B29-79B7-A557-412C8B57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DE11-5483-B59D-0BAC-CDF45C95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43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6376F-99EF-9CCA-31FC-8FE3ED2F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8E1C3-9EB4-3F23-0D95-242A455EB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55CC-BD2A-8C77-9DFD-76D5C518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954C1-566F-FB20-5BD5-B90152DA4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434AC-AC94-26EB-F408-EC4FBE0F2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9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команды должны реализовывать интерфейс </a:t>
            </a:r>
            <a:r>
              <a:rPr lang="en-US" b="1" dirty="0" err="1"/>
              <a:t>ICommand</a:t>
            </a:r>
            <a:r>
              <a:rPr lang="ru-RU" dirty="0"/>
              <a:t> с методом </a:t>
            </a:r>
            <a:r>
              <a:rPr lang="en-US" b="1" dirty="0"/>
              <a:t>Execute</a:t>
            </a:r>
          </a:p>
          <a:p>
            <a:r>
              <a:rPr lang="ru-RU" dirty="0"/>
              <a:t>Примеры конкретных команд:</a:t>
            </a:r>
          </a:p>
          <a:p>
            <a:pPr lvl="1"/>
            <a:r>
              <a:rPr lang="ru-RU" dirty="0"/>
              <a:t>Включить робота</a:t>
            </a:r>
          </a:p>
          <a:p>
            <a:pPr lvl="1"/>
            <a:r>
              <a:rPr lang="ru-RU" dirty="0"/>
              <a:t>Выключить робота</a:t>
            </a:r>
          </a:p>
          <a:p>
            <a:pPr lvl="1"/>
            <a:r>
              <a:rPr lang="ru-RU" dirty="0"/>
              <a:t>Задать роботу определенное направление движения</a:t>
            </a:r>
          </a:p>
          <a:p>
            <a:pPr lvl="1"/>
            <a:r>
              <a:rPr lang="ru-RU" dirty="0"/>
              <a:t>Остановить робота</a:t>
            </a:r>
          </a:p>
          <a:p>
            <a:pPr lvl="1"/>
            <a:r>
              <a:rPr lang="ru-RU" dirty="0"/>
              <a:t>Включить свет в помещении</a:t>
            </a:r>
          </a:p>
        </p:txBody>
      </p:sp>
    </p:spTree>
    <p:extLst>
      <p:ext uri="{BB962C8B-B14F-4D97-AF65-F5344CB8AC3E}">
        <p14:creationId xmlns:p14="http://schemas.microsoft.com/office/powerpoint/2010/main" val="333693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579266" y="1494259"/>
            <a:ext cx="3326507" cy="2785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45358" y="4221089"/>
            <a:ext cx="3470523" cy="23439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617222" y="-12848"/>
            <a:ext cx="3223195" cy="27349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648798" y="3356992"/>
            <a:ext cx="3119611" cy="246969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557908" y="32668"/>
            <a:ext cx="3347864" cy="1401317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-12848"/>
            <a:ext cx="3923928" cy="691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m_robot.TurnOff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00056" y="-12848"/>
            <a:ext cx="4044528" cy="6011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m_robot.Walk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m_robot.Stop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5141894" y="358005"/>
            <a:ext cx="1188132" cy="387424"/>
          </a:xfrm>
          <a:prstGeom prst="borderCallout1">
            <a:avLst>
              <a:gd name="adj1" fmla="val 36938"/>
              <a:gd name="adj2" fmla="val -2821"/>
              <a:gd name="adj3" fmla="val 45640"/>
              <a:gd name="adj4" fmla="val -458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Интерфейс команды</a:t>
            </a:r>
          </a:p>
        </p:txBody>
      </p:sp>
      <p:grpSp>
        <p:nvGrpSpPr>
          <p:cNvPr id="37" name="Группа 36"/>
          <p:cNvGrpSpPr/>
          <p:nvPr/>
        </p:nvGrpSpPr>
        <p:grpSpPr>
          <a:xfrm>
            <a:off x="3943600" y="358006"/>
            <a:ext cx="2800473" cy="3924027"/>
            <a:chOff x="2419599" y="358005"/>
            <a:chExt cx="2800473" cy="3924027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419599" y="2873770"/>
              <a:ext cx="2304256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Классы конкретных команд управления роботом</a:t>
              </a:r>
            </a:p>
          </p:txBody>
        </p:sp>
        <p:cxnSp>
          <p:nvCxnSpPr>
            <p:cNvPr id="19" name="Прямая соединительная линия 18"/>
            <p:cNvCxnSpPr>
              <a:stCxn id="17" idx="0"/>
            </p:cNvCxnSpPr>
            <p:nvPr/>
          </p:nvCxnSpPr>
          <p:spPr>
            <a:xfrm flipH="1" flipV="1">
              <a:off x="2699792" y="1797470"/>
              <a:ext cx="871935" cy="10763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17" idx="0"/>
            </p:cNvCxnSpPr>
            <p:nvPr/>
          </p:nvCxnSpPr>
          <p:spPr>
            <a:xfrm flipV="1">
              <a:off x="3571727" y="358005"/>
              <a:ext cx="1648345" cy="25157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7" idx="2"/>
            </p:cNvCxnSpPr>
            <p:nvPr/>
          </p:nvCxnSpPr>
          <p:spPr>
            <a:xfrm flipH="1">
              <a:off x="2928157" y="3449834"/>
              <a:ext cx="643570" cy="83219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7" idx="3"/>
            </p:cNvCxnSpPr>
            <p:nvPr/>
          </p:nvCxnSpPr>
          <p:spPr>
            <a:xfrm>
              <a:off x="4723855" y="3161802"/>
              <a:ext cx="400942" cy="19518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1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75520" y="1700808"/>
            <a:ext cx="3096344" cy="100811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775520" y="5042684"/>
            <a:ext cx="2736304" cy="112262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24000" y="92741"/>
            <a:ext cx="6588224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m_menu.ShowInstructions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m_menu.Exit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6149876" y="1568748"/>
            <a:ext cx="4266604" cy="852140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Каждая Команда может быть связана с произвольным Получателем (не обязательно с роботом.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5231904" y="5387453"/>
            <a:ext cx="2592288" cy="433083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для выхода из меню</a:t>
            </a:r>
          </a:p>
        </p:txBody>
      </p:sp>
    </p:spTree>
    <p:extLst>
      <p:ext uri="{BB962C8B-B14F-4D97-AF65-F5344CB8AC3E}">
        <p14:creationId xmlns:p14="http://schemas.microsoft.com/office/powerpoint/2010/main" val="197728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Создает команды</a:t>
            </a:r>
          </a:p>
          <a:p>
            <a:pPr lvl="1"/>
            <a:r>
              <a:rPr lang="ru-RU" dirty="0"/>
              <a:t>Каждая команда связывается с соответствующим </a:t>
            </a:r>
            <a:r>
              <a:rPr lang="ru-RU" b="1" dirty="0"/>
              <a:t>Получателем</a:t>
            </a:r>
            <a:r>
              <a:rPr lang="ru-RU" dirty="0"/>
              <a:t> и, возможно, </a:t>
            </a:r>
            <a:r>
              <a:rPr lang="ru-RU" dirty="0" err="1"/>
              <a:t>параметризуется</a:t>
            </a:r>
            <a:endParaRPr lang="ru-RU" dirty="0"/>
          </a:p>
          <a:p>
            <a:r>
              <a:rPr lang="ru-RU" dirty="0"/>
              <a:t>Настраивает систему «распознавания речи», связывая фразы с командами управления роботом</a:t>
            </a:r>
          </a:p>
          <a:p>
            <a:r>
              <a:rPr lang="ru-RU" dirty="0"/>
              <a:t>Запускает систему распознавания речи</a:t>
            </a:r>
          </a:p>
        </p:txBody>
      </p:sp>
    </p:spTree>
    <p:extLst>
      <p:ext uri="{BB962C8B-B14F-4D97-AF65-F5344CB8AC3E}">
        <p14:creationId xmlns:p14="http://schemas.microsoft.com/office/powerpoint/2010/main" val="95681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75521" y="497681"/>
            <a:ext cx="1358205" cy="17621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777901" y="709613"/>
            <a:ext cx="1153418" cy="200025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77901" y="1084770"/>
            <a:ext cx="5902275" cy="34963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75521" y="4696458"/>
            <a:ext cx="4392488" cy="9694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765202" y="6165304"/>
            <a:ext cx="1234454" cy="3600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43496" y="0"/>
            <a:ext cx="89289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MenuHelpCommand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ExitMenuCommand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3503712" y="387361"/>
            <a:ext cx="1078830" cy="220638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Получатель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3287689" y="736600"/>
            <a:ext cx="1052537" cy="232841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Инициатор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8024314" y="969440"/>
            <a:ext cx="2643686" cy="648262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Обучаем Инициатора командам управления роботом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6495296" y="4756261"/>
            <a:ext cx="3705160" cy="648262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роли Получателя Команда может использовать любой объект. Даже Инициатор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6484978" y="6213706"/>
            <a:ext cx="3058035" cy="240758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Передаем управление Инициатору</a:t>
            </a:r>
          </a:p>
        </p:txBody>
      </p:sp>
    </p:spTree>
    <p:extLst>
      <p:ext uri="{BB962C8B-B14F-4D97-AF65-F5344CB8AC3E}">
        <p14:creationId xmlns:p14="http://schemas.microsoft.com/office/powerpoint/2010/main" val="23290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4" grpId="0" animBg="1"/>
      <p:bldP spid="6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71664" y="1"/>
            <a:ext cx="396044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robot should be turned on first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am waiting for your commands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a pleasure to serve you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command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endParaRPr lang="ru-RU" sz="13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0176" y="332657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Паттерн «Команда»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28092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Альтернативные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Представление команд в виде классов и интерфейсов – классическая реализация</a:t>
            </a:r>
          </a:p>
          <a:p>
            <a:pPr lvl="1"/>
            <a:r>
              <a:rPr lang="ru-RU" dirty="0"/>
              <a:t>Для каждого типа команды требуется создавать класс, реализующий интерфейс </a:t>
            </a:r>
            <a:r>
              <a:rPr lang="en-US" dirty="0" err="1"/>
              <a:t>ICommand</a:t>
            </a:r>
            <a:endParaRPr lang="en-US" dirty="0"/>
          </a:p>
          <a:p>
            <a:r>
              <a:rPr lang="ru-RU" dirty="0"/>
              <a:t>В языках с поддержкой функционального программирования роль команды могут выполнять функциональные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313166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3071664" y="1289388"/>
            <a:ext cx="2304256" cy="220301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744072" y="4781307"/>
            <a:ext cx="1152128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957265" y="6165304"/>
            <a:ext cx="1637305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787849" y="2527809"/>
            <a:ext cx="2952909" cy="65146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1775520" y="620688"/>
            <a:ext cx="3329880" cy="268312"/>
            <a:chOff x="251520" y="620688"/>
            <a:chExt cx="3329880" cy="26831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51520" y="620688"/>
              <a:ext cx="3329880" cy="26831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949450" y="620688"/>
              <a:ext cx="615950" cy="268312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1527428" y="1"/>
            <a:ext cx="4352548" cy="667875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MenuFP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()&gt;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Run();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Exit();</a:t>
            </a:r>
          </a:p>
          <a:p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command(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shortcut;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description;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735960" y="2425542"/>
            <a:ext cx="47723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6875180" y="32418"/>
            <a:ext cx="3633153" cy="2393123"/>
            <a:chOff x="5351179" y="32417"/>
            <a:chExt cx="3633153" cy="2393123"/>
          </a:xfrm>
        </p:grpSpPr>
        <p:sp>
          <p:nvSpPr>
            <p:cNvPr id="7" name="Выноска 1 6"/>
            <p:cNvSpPr/>
            <p:nvPr/>
          </p:nvSpPr>
          <p:spPr>
            <a:xfrm>
              <a:off x="5351179" y="32417"/>
              <a:ext cx="3633153" cy="2393123"/>
            </a:xfrm>
            <a:prstGeom prst="borderCallout1">
              <a:avLst>
                <a:gd name="adj1" fmla="val 22228"/>
                <a:gd name="adj2" fmla="val -461"/>
                <a:gd name="adj3" fmla="val 30300"/>
                <a:gd name="adj4" fmla="val -50301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Вместо указателя на </a:t>
              </a:r>
              <a:r>
                <a:rPr lang="en-US" sz="1400" dirty="0" err="1"/>
                <a:t>ICommand</a:t>
              </a:r>
              <a:r>
                <a:rPr lang="en-US" sz="1400" dirty="0"/>
                <a:t> </a:t>
              </a:r>
              <a:r>
                <a:rPr lang="ru-RU" sz="1400" dirty="0"/>
                <a:t>используется функциональный объект, аналогичный методу </a:t>
              </a:r>
              <a:r>
                <a:rPr lang="en-US" sz="1400" dirty="0"/>
                <a:t>Execute() </a:t>
              </a:r>
              <a:r>
                <a:rPr lang="ru-RU" sz="1400" dirty="0"/>
                <a:t>интерфейса </a:t>
              </a:r>
              <a:r>
                <a:rPr lang="en-US" sz="1400" dirty="0" err="1"/>
                <a:t>ICommand</a:t>
              </a:r>
              <a:endParaRPr lang="ru-RU" sz="1400" dirty="0"/>
            </a:p>
            <a:p>
              <a:endParaRPr lang="en-US" sz="14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496050" y="1600200"/>
              <a:ext cx="447675" cy="24765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7686676" y="1600200"/>
              <a:ext cx="228600" cy="257175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9563" y="871353"/>
              <a:ext cx="3456384" cy="1475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= 0;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~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=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default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dirty="0"/>
            </a:p>
          </p:txBody>
        </p:sp>
      </p:grpSp>
      <p:sp>
        <p:nvSpPr>
          <p:cNvPr id="21" name="Выноска 1 20"/>
          <p:cNvSpPr/>
          <p:nvPr/>
        </p:nvSpPr>
        <p:spPr>
          <a:xfrm>
            <a:off x="3594570" y="3335308"/>
            <a:ext cx="2141391" cy="435635"/>
          </a:xfrm>
          <a:prstGeom prst="borderCallout1">
            <a:avLst>
              <a:gd name="adj1" fmla="val 1955"/>
              <a:gd name="adj2" fmla="val -2228"/>
              <a:gd name="adj3" fmla="val -55726"/>
              <a:gd name="adj4" fmla="val -220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Остаются без изменений</a:t>
            </a:r>
          </a:p>
        </p:txBody>
      </p:sp>
      <p:sp>
        <p:nvSpPr>
          <p:cNvPr id="23" name="Выноска 1 22"/>
          <p:cNvSpPr/>
          <p:nvPr/>
        </p:nvSpPr>
        <p:spPr>
          <a:xfrm>
            <a:off x="3268886" y="6399149"/>
            <a:ext cx="2213400" cy="435634"/>
          </a:xfrm>
          <a:prstGeom prst="borderCallout1">
            <a:avLst>
              <a:gd name="adj1" fmla="val 1955"/>
              <a:gd name="adj2" fmla="val -2228"/>
              <a:gd name="adj3" fmla="val -29548"/>
              <a:gd name="adj4" fmla="val -252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  <p:sp>
        <p:nvSpPr>
          <p:cNvPr id="25" name="Выноска 1 24"/>
          <p:cNvSpPr/>
          <p:nvPr/>
        </p:nvSpPr>
        <p:spPr>
          <a:xfrm>
            <a:off x="8691757" y="4609495"/>
            <a:ext cx="2948860" cy="631655"/>
          </a:xfrm>
          <a:prstGeom prst="borderCallout1">
            <a:avLst>
              <a:gd name="adj1" fmla="val 46298"/>
              <a:gd name="adj2" fmla="val -3198"/>
              <a:gd name="adj3" fmla="val 64065"/>
              <a:gd name="adj4" fmla="val -383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Вызов функции вместо метода интерфейса</a:t>
            </a:r>
          </a:p>
        </p:txBody>
      </p:sp>
      <p:sp>
        <p:nvSpPr>
          <p:cNvPr id="30" name="Выноска 1 29"/>
          <p:cNvSpPr/>
          <p:nvPr/>
        </p:nvSpPr>
        <p:spPr>
          <a:xfrm>
            <a:off x="5198987" y="1600201"/>
            <a:ext cx="1423941" cy="746557"/>
          </a:xfrm>
          <a:prstGeom prst="borderCallout1">
            <a:avLst>
              <a:gd name="adj1" fmla="val -16603"/>
              <a:gd name="adj2" fmla="val 9930"/>
              <a:gd name="adj3" fmla="val -103072"/>
              <a:gd name="adj4" fmla="val -2491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</p:spTree>
    <p:extLst>
      <p:ext uri="{BB962C8B-B14F-4D97-AF65-F5344CB8AC3E}">
        <p14:creationId xmlns:p14="http://schemas.microsoft.com/office/powerpoint/2010/main" val="36666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 animBg="1"/>
      <p:bldP spid="22" grpId="0" animBg="1"/>
      <p:bldP spid="20" grpId="0" animBg="1"/>
      <p:bldP spid="21" grpId="0" animBg="1"/>
      <p:bldP spid="23" grpId="0" animBg="1"/>
      <p:bldP spid="2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030076" y="3839992"/>
            <a:ext cx="4752529" cy="25062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75520" y="1052736"/>
            <a:ext cx="4752528" cy="64807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034540" y="1916833"/>
            <a:ext cx="2981340" cy="24724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631504" y="0"/>
            <a:ext cx="5760640" cy="698652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TestMenuWithFunctionalCommandPattern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</a:p>
          <a:p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robot.TurnOn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</a:t>
            </a:r>
            <a:r>
              <a:rPr lang="en-US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::Stop,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7104112" y="764704"/>
            <a:ext cx="3096344" cy="433364"/>
          </a:xfrm>
          <a:prstGeom prst="borderCallout1">
            <a:avLst>
              <a:gd name="adj1" fmla="val 36938"/>
              <a:gd name="adj2" fmla="val -2821"/>
              <a:gd name="adj3" fmla="val 103455"/>
              <a:gd name="adj4" fmla="val -230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Лямбда-выражение в роли Команды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7248922" y="1474840"/>
            <a:ext cx="3167558" cy="975865"/>
          </a:xfrm>
          <a:prstGeom prst="borderCallout1">
            <a:avLst>
              <a:gd name="adj1" fmla="val 36938"/>
              <a:gd name="adj2" fmla="val -2821"/>
              <a:gd name="adj3" fmla="val 64875"/>
              <a:gd name="adj4" fmla="val -6851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Функциональный объект, при помощи </a:t>
            </a:r>
            <a:r>
              <a:rPr lang="en-US" sz="1400" dirty="0"/>
              <a:t>bind()</a:t>
            </a:r>
            <a:r>
              <a:rPr lang="ru-RU" sz="1400" dirty="0"/>
              <a:t> связанный с методом </a:t>
            </a:r>
            <a:r>
              <a:rPr lang="en-US" sz="1400" b="1" dirty="0" err="1"/>
              <a:t>CRobot:TurnOff</a:t>
            </a:r>
            <a:r>
              <a:rPr lang="en-US" sz="1400" b="1" dirty="0"/>
              <a:t>()</a:t>
            </a:r>
            <a:r>
              <a:rPr lang="ru-RU" sz="1400" b="1" dirty="0"/>
              <a:t> </a:t>
            </a:r>
            <a:r>
              <a:rPr lang="ru-RU" sz="1400" dirty="0"/>
              <a:t>объекта</a:t>
            </a:r>
            <a:r>
              <a:rPr lang="en-US" sz="1400" dirty="0"/>
              <a:t> </a:t>
            </a:r>
            <a:r>
              <a:rPr lang="en-US" sz="1400" b="1" dirty="0"/>
              <a:t>robot</a:t>
            </a:r>
            <a:endParaRPr lang="ru-RU" sz="1400" b="1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7212124" y="2564837"/>
            <a:ext cx="3384376" cy="4192487"/>
            <a:chOff x="5688124" y="2564836"/>
            <a:chExt cx="3384376" cy="4192487"/>
          </a:xfrm>
        </p:grpSpPr>
        <p:sp>
          <p:nvSpPr>
            <p:cNvPr id="9" name="Выноска 1 8"/>
            <p:cNvSpPr/>
            <p:nvPr/>
          </p:nvSpPr>
          <p:spPr>
            <a:xfrm>
              <a:off x="5688124" y="2564836"/>
              <a:ext cx="3384376" cy="4192487"/>
            </a:xfrm>
            <a:prstGeom prst="borderCallout1">
              <a:avLst>
                <a:gd name="adj1" fmla="val 43653"/>
                <a:gd name="adj2" fmla="val -693"/>
                <a:gd name="adj3" fmla="val 35156"/>
                <a:gd name="adj4" fmla="val -13092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Создаем функциональный объект команды, связанный с методом </a:t>
              </a:r>
              <a:r>
                <a:rPr lang="en-US" sz="1400" b="1" dirty="0" err="1"/>
                <a:t>CRobot</a:t>
              </a:r>
              <a:r>
                <a:rPr lang="en-US" sz="1400" b="1" dirty="0"/>
                <a:t>::Walk</a:t>
              </a:r>
              <a:r>
                <a:rPr lang="ru-RU" sz="1400" b="1" dirty="0"/>
                <a:t>() </a:t>
              </a:r>
              <a:r>
                <a:rPr lang="ru-RU" sz="1400" dirty="0"/>
                <a:t>объекта </a:t>
              </a:r>
              <a:r>
                <a:rPr lang="en-US" sz="1400" b="1" dirty="0"/>
                <a:t>robot</a:t>
              </a:r>
              <a:r>
                <a:rPr lang="ru-RU" sz="1400" dirty="0"/>
                <a:t>, вызываемым с параметром </a:t>
              </a:r>
              <a:r>
                <a:rPr lang="en-US" sz="1400" b="1" dirty="0" err="1"/>
                <a:t>WalkDirection</a:t>
              </a:r>
              <a:r>
                <a:rPr lang="en-US" sz="1400" b="1" dirty="0"/>
                <a:t>::North</a:t>
              </a:r>
              <a:endParaRPr lang="ru-RU" sz="1400" b="1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724128" y="3764674"/>
              <a:ext cx="3348372" cy="2982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: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2B91AF"/>
                  </a:solidFill>
                  <a:highlight>
                    <a:srgbClr val="FF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>
                  <a:solidFill>
                    <a:srgbClr val="808080"/>
                  </a:solidFill>
                  <a:highlight>
                    <a:srgbClr val="00FF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  <a:r>
                <a:rPr lang="en-US" sz="1100" dirty="0" err="1">
                  <a:solidFill>
                    <a:srgbClr val="2B91AF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: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00FF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00FF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highlight>
                    <a:srgbClr val="00FF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00FF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,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override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00FF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FF00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>
                  <a:solidFill>
                    <a:srgbClr val="2B91AF"/>
                  </a:solidFill>
                  <a:highlight>
                    <a:srgbClr val="FF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00FF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8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02284" y="2996953"/>
            <a:ext cx="3661668" cy="50405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2132856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"Classic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"Functional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TestMenuWithFunctionalCommandPattern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"q"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Program"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Поддержка вложенных меню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6528048" y="1735782"/>
            <a:ext cx="3816424" cy="794148"/>
          </a:xfrm>
          <a:prstGeom prst="borderCallout1">
            <a:avLst>
              <a:gd name="adj1" fmla="val 36938"/>
              <a:gd name="adj2" fmla="val -2821"/>
              <a:gd name="adj3" fmla="val 170327"/>
              <a:gd name="adj4" fmla="val -2404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передаёт управление в дочернее меню, а потом напоминает инструкции от текущего</a:t>
            </a:r>
          </a:p>
        </p:txBody>
      </p:sp>
    </p:spTree>
    <p:extLst>
      <p:ext uri="{BB962C8B-B14F-4D97-AF65-F5344CB8AC3E}">
        <p14:creationId xmlns:p14="http://schemas.microsoft.com/office/powerpoint/2010/main" val="347004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«Команда»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Инкапсулирует запрос в виде объекта, содержащего:</a:t>
            </a:r>
          </a:p>
          <a:p>
            <a:pPr lvl="1"/>
            <a:r>
              <a:rPr lang="ru-RU" dirty="0"/>
              <a:t>Получатель запроса</a:t>
            </a:r>
          </a:p>
          <a:p>
            <a:pPr lvl="1"/>
            <a:r>
              <a:rPr lang="ru-RU" dirty="0"/>
              <a:t>Набор действий, которые должен выполнить получатель</a:t>
            </a:r>
          </a:p>
          <a:p>
            <a:pPr lvl="1"/>
            <a:r>
              <a:rPr lang="ru-RU" dirty="0"/>
              <a:t>Параметры запросов</a:t>
            </a:r>
          </a:p>
          <a:p>
            <a:r>
              <a:rPr lang="ru-RU" dirty="0"/>
              <a:t>Возможности:</a:t>
            </a:r>
          </a:p>
          <a:p>
            <a:pPr lvl="1"/>
            <a:r>
              <a:rPr lang="ru-RU" dirty="0"/>
              <a:t>Отмена и повтор действий</a:t>
            </a:r>
          </a:p>
          <a:p>
            <a:pPr lvl="1"/>
            <a:r>
              <a:rPr lang="ru-RU" dirty="0"/>
              <a:t>Регистрация запросов</a:t>
            </a:r>
          </a:p>
          <a:p>
            <a:pPr lvl="1"/>
            <a:r>
              <a:rPr lang="ru-RU" dirty="0"/>
              <a:t>Отложенное выполнение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9573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составных операций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95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Составная команда (Макрокоманда)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Возможно создать составную команду, содержащую внутри себя другие команды</a:t>
            </a:r>
          </a:p>
          <a:p>
            <a:pPr lvl="1"/>
            <a:r>
              <a:rPr lang="ru-RU" dirty="0"/>
              <a:t>Сложное действие, составленное из более простых</a:t>
            </a:r>
          </a:p>
          <a:p>
            <a:r>
              <a:rPr lang="ru-RU" dirty="0"/>
              <a:t>Выполнение макрокоманды</a:t>
            </a:r>
          </a:p>
          <a:p>
            <a:pPr lvl="1"/>
            <a:r>
              <a:rPr lang="ru-RU" dirty="0"/>
              <a:t>Выполняет последовательно вложенные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427844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операций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28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Некоторые изменения в редактируемом документе могут быть нежелательны</a:t>
            </a:r>
          </a:p>
          <a:p>
            <a:pPr lvl="1"/>
            <a:r>
              <a:rPr lang="ru-RU" dirty="0"/>
              <a:t>Случайное удаление фрагмента текста</a:t>
            </a:r>
          </a:p>
          <a:p>
            <a:pPr lvl="1"/>
            <a:r>
              <a:rPr lang="ru-RU" dirty="0"/>
              <a:t>Изменение форматирования документа</a:t>
            </a:r>
          </a:p>
          <a:p>
            <a:r>
              <a:rPr lang="ru-RU" dirty="0"/>
              <a:t>Правилом хорошего тона – дать возможность отмены операций редактирования</a:t>
            </a:r>
          </a:p>
          <a:p>
            <a:pPr lvl="1"/>
            <a:r>
              <a:rPr lang="ru-RU" dirty="0"/>
              <a:t>Содержимое документа возвращается к одному из предыдущих состояний</a:t>
            </a:r>
          </a:p>
          <a:p>
            <a:r>
              <a:rPr lang="ru-RU" dirty="0"/>
              <a:t>Одно из возможных решений предлагает паттерн «Команда»</a:t>
            </a:r>
          </a:p>
        </p:txBody>
      </p:sp>
    </p:spTree>
    <p:extLst>
      <p:ext uri="{BB962C8B-B14F-4D97-AF65-F5344CB8AC3E}">
        <p14:creationId xmlns:p14="http://schemas.microsoft.com/office/powerpoint/2010/main" val="6748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Обратимость операций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каждой операции Получатель должен предоставлять обратную</a:t>
            </a:r>
          </a:p>
          <a:p>
            <a:pPr lvl="1"/>
            <a:r>
              <a:rPr lang="ru-RU" dirty="0"/>
              <a:t>Ввод текста – удаление введенного текста</a:t>
            </a:r>
          </a:p>
          <a:p>
            <a:pPr lvl="1"/>
            <a:r>
              <a:rPr lang="ru-RU" dirty="0"/>
              <a:t>Удаление выделенного текста – восстановление удаленного текста и выделения</a:t>
            </a:r>
          </a:p>
          <a:p>
            <a:pPr lvl="1"/>
            <a:r>
              <a:rPr lang="ru-RU" dirty="0"/>
              <a:t>Рисование фигуры на холсте – восстановление изображения</a:t>
            </a:r>
          </a:p>
          <a:p>
            <a:pPr lvl="1"/>
            <a:r>
              <a:rPr lang="ru-RU" dirty="0"/>
              <a:t>Включение света – выключение света</a:t>
            </a:r>
          </a:p>
        </p:txBody>
      </p:sp>
    </p:spTree>
    <p:extLst>
      <p:ext uri="{BB962C8B-B14F-4D97-AF65-F5344CB8AC3E}">
        <p14:creationId xmlns:p14="http://schemas.microsoft.com/office/powerpoint/2010/main" val="112409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Поддержка отмены в интерфейсе </a:t>
            </a:r>
            <a:r>
              <a:rPr lang="en-US" dirty="0" err="1"/>
              <a:t>ICommand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Помимо метода </a:t>
            </a:r>
            <a:r>
              <a:rPr lang="en-US" dirty="0"/>
              <a:t>Execute()</a:t>
            </a:r>
            <a:r>
              <a:rPr lang="ru-RU" dirty="0"/>
              <a:t> предоставляется метод </a:t>
            </a:r>
            <a:r>
              <a:rPr lang="en-US" dirty="0" err="1"/>
              <a:t>Unexecute</a:t>
            </a:r>
            <a:r>
              <a:rPr lang="en-US" dirty="0"/>
              <a:t>()</a:t>
            </a:r>
            <a:r>
              <a:rPr lang="ru-RU" dirty="0"/>
              <a:t>, выполняющий отмену команды</a:t>
            </a:r>
          </a:p>
          <a:p>
            <a:r>
              <a:rPr lang="ru-RU" dirty="0"/>
              <a:t>Команде может потребоваться хранить дополнительные данные, нужные для отмены действия</a:t>
            </a:r>
          </a:p>
          <a:p>
            <a:pPr lvl="1"/>
            <a:r>
              <a:rPr lang="ru-RU" dirty="0"/>
              <a:t>В этом может помочь паттерн Хранитель (</a:t>
            </a:r>
            <a:r>
              <a:rPr lang="en-US" dirty="0"/>
              <a:t>Memento)</a:t>
            </a:r>
            <a:endParaRPr lang="ru-RU" dirty="0"/>
          </a:p>
          <a:p>
            <a:r>
              <a:rPr lang="ru-RU" dirty="0"/>
              <a:t>Отмена макрокоманды</a:t>
            </a:r>
          </a:p>
          <a:p>
            <a:pPr lvl="1"/>
            <a:r>
              <a:rPr lang="ru-RU" dirty="0"/>
              <a:t>Отменяет действие команд (в обратном порядке)</a:t>
            </a:r>
          </a:p>
        </p:txBody>
      </p:sp>
    </p:spTree>
    <p:extLst>
      <p:ext uri="{BB962C8B-B14F-4D97-AF65-F5344CB8AC3E}">
        <p14:creationId xmlns:p14="http://schemas.microsoft.com/office/powerpoint/2010/main" val="307738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Управление историей изменений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Хранит список выполненных команд</a:t>
            </a:r>
            <a:r>
              <a:rPr lang="en-US" dirty="0"/>
              <a:t> </a:t>
            </a:r>
            <a:r>
              <a:rPr lang="ru-RU" dirty="0"/>
              <a:t>и позицию текущей команды</a:t>
            </a:r>
          </a:p>
          <a:p>
            <a:r>
              <a:rPr lang="ru-RU" dirty="0"/>
              <a:t>Отмененные команды заменяются новыми, создавая новую версию истории</a:t>
            </a:r>
          </a:p>
        </p:txBody>
      </p:sp>
      <p:pic>
        <p:nvPicPr>
          <p:cNvPr id="11" name="Объект 3"/>
          <p:cNvPicPr>
            <a:picLocks noGrp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4" r="-31" b="-2075"/>
          <a:stretch>
            <a:fillRect/>
          </a:stretch>
        </p:blipFill>
        <p:spPr bwMode="auto">
          <a:xfrm>
            <a:off x="6172200" y="3021298"/>
            <a:ext cx="4038600" cy="212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295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68293"/>
            <a:ext cx="8496944" cy="65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14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052736"/>
            <a:ext cx="871318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01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"/>
            <a:ext cx="9144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CompoundEdit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IUndoableEditPtr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m_inProgress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ReplaceEdit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7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755" y="2423798"/>
            <a:ext cx="7613964" cy="369553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1605496"/>
            <a:ext cx="19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Клиент. Отвечает за создание конкретной команды и назначение Получателя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6582" y="1648787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Инициатор. Хранит команду и в определенный момент выполняет её, вызывая </a:t>
            </a:r>
            <a:r>
              <a:rPr lang="en-US" sz="1400" dirty="0"/>
              <a:t>Execute()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738670" y="1544298"/>
            <a:ext cx="3475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Команда. Объявляет интерфейс, общий для всех команд. Помимо </a:t>
            </a:r>
            <a:r>
              <a:rPr lang="en-US" sz="1400" dirty="0"/>
              <a:t>Execute() </a:t>
            </a:r>
            <a:r>
              <a:rPr lang="ru-RU" sz="1400" dirty="0"/>
              <a:t>может объявлять и другие методы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1" y="5665619"/>
            <a:ext cx="2411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Получатель. Умеет исполнять операции, необходимые для запроса</a:t>
            </a:r>
          </a:p>
          <a:p>
            <a:r>
              <a:rPr lang="ru-RU" sz="1400" dirty="0"/>
              <a:t>В роли Получателя может выступать любой класс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02949" y="5800002"/>
            <a:ext cx="3934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Конкретная команда. Связывает операции с Получателем. Инициатор выдает запрос, вызывая </a:t>
            </a:r>
            <a:r>
              <a:rPr lang="en-US" sz="1400" dirty="0"/>
              <a:t>Execute()</a:t>
            </a:r>
            <a:r>
              <a:rPr lang="ru-RU" sz="1400" dirty="0"/>
              <a:t>. </a:t>
            </a:r>
            <a:r>
              <a:rPr lang="en-US" sz="1400" dirty="0" err="1"/>
              <a:t>ConcreteCommand</a:t>
            </a:r>
            <a:r>
              <a:rPr lang="ru-RU" sz="1400" dirty="0"/>
              <a:t> выполняет его, активизируя операции Получателя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8248" y="4005065"/>
            <a:ext cx="2339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/>
              <a:t>Execute </a:t>
            </a:r>
            <a:r>
              <a:rPr lang="ru-RU" sz="1400" dirty="0"/>
              <a:t>выполняет операции над Получателем, необходимые для выполнения запроса</a:t>
            </a:r>
          </a:p>
        </p:txBody>
      </p:sp>
      <p:sp>
        <p:nvSpPr>
          <p:cNvPr id="16" name="Полилиния 15"/>
          <p:cNvSpPr/>
          <p:nvPr/>
        </p:nvSpPr>
        <p:spPr>
          <a:xfrm>
            <a:off x="2971801" y="2286000"/>
            <a:ext cx="152861" cy="495300"/>
          </a:xfrm>
          <a:custGeom>
            <a:avLst/>
            <a:gdLst>
              <a:gd name="connsiteX0" fmla="*/ 38100 w 152861"/>
              <a:gd name="connsiteY0" fmla="*/ 0 h 495300"/>
              <a:gd name="connsiteX1" fmla="*/ 152400 w 152861"/>
              <a:gd name="connsiteY1" fmla="*/ 266700 h 495300"/>
              <a:gd name="connsiteX2" fmla="*/ 0 w 152861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61" h="495300">
                <a:moveTo>
                  <a:pt x="38100" y="0"/>
                </a:moveTo>
                <a:cubicBezTo>
                  <a:pt x="98425" y="92075"/>
                  <a:pt x="158750" y="184150"/>
                  <a:pt x="152400" y="266700"/>
                </a:cubicBezTo>
                <a:cubicBezTo>
                  <a:pt x="146050" y="349250"/>
                  <a:pt x="59267" y="425450"/>
                  <a:pt x="0" y="4953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2548532" y="5270500"/>
            <a:ext cx="791568" cy="393700"/>
          </a:xfrm>
          <a:custGeom>
            <a:avLst/>
            <a:gdLst>
              <a:gd name="connsiteX0" fmla="*/ 4168 w 791568"/>
              <a:gd name="connsiteY0" fmla="*/ 393700 h 393700"/>
              <a:gd name="connsiteX1" fmla="*/ 118468 w 791568"/>
              <a:gd name="connsiteY1" fmla="*/ 88900 h 393700"/>
              <a:gd name="connsiteX2" fmla="*/ 791568 w 791568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568" h="393700">
                <a:moveTo>
                  <a:pt x="4168" y="393700"/>
                </a:moveTo>
                <a:cubicBezTo>
                  <a:pt x="-4299" y="274108"/>
                  <a:pt x="-12765" y="154517"/>
                  <a:pt x="118468" y="88900"/>
                </a:cubicBezTo>
                <a:cubicBezTo>
                  <a:pt x="249701" y="23283"/>
                  <a:pt x="520634" y="11641"/>
                  <a:pt x="791568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5942710" y="5080000"/>
            <a:ext cx="419990" cy="723900"/>
          </a:xfrm>
          <a:custGeom>
            <a:avLst/>
            <a:gdLst>
              <a:gd name="connsiteX0" fmla="*/ 331090 w 419990"/>
              <a:gd name="connsiteY0" fmla="*/ 723900 h 723900"/>
              <a:gd name="connsiteX1" fmla="*/ 890 w 419990"/>
              <a:gd name="connsiteY1" fmla="*/ 431800 h 723900"/>
              <a:gd name="connsiteX2" fmla="*/ 419990 w 419990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990" h="723900">
                <a:moveTo>
                  <a:pt x="331090" y="723900"/>
                </a:moveTo>
                <a:cubicBezTo>
                  <a:pt x="158581" y="638175"/>
                  <a:pt x="-13927" y="552450"/>
                  <a:pt x="890" y="431800"/>
                </a:cubicBezTo>
                <a:cubicBezTo>
                  <a:pt x="15707" y="311150"/>
                  <a:pt x="217848" y="155575"/>
                  <a:pt x="41999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9067800" y="4953000"/>
            <a:ext cx="279400" cy="609600"/>
          </a:xfrm>
          <a:custGeom>
            <a:avLst/>
            <a:gdLst>
              <a:gd name="connsiteX0" fmla="*/ 279400 w 279400"/>
              <a:gd name="connsiteY0" fmla="*/ 0 h 609600"/>
              <a:gd name="connsiteX1" fmla="*/ 203200 w 279400"/>
              <a:gd name="connsiteY1" fmla="*/ 368300 h 609600"/>
              <a:gd name="connsiteX2" fmla="*/ 0 w 27940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609600">
                <a:moveTo>
                  <a:pt x="279400" y="0"/>
                </a:moveTo>
                <a:cubicBezTo>
                  <a:pt x="264583" y="133350"/>
                  <a:pt x="249767" y="266700"/>
                  <a:pt x="203200" y="368300"/>
                </a:cubicBezTo>
                <a:cubicBezTo>
                  <a:pt x="156633" y="469900"/>
                  <a:pt x="78316" y="539750"/>
                  <a:pt x="0" y="609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8153400" y="2400300"/>
            <a:ext cx="660400" cy="546100"/>
          </a:xfrm>
          <a:custGeom>
            <a:avLst/>
            <a:gdLst>
              <a:gd name="connsiteX0" fmla="*/ 660400 w 660400"/>
              <a:gd name="connsiteY0" fmla="*/ 0 h 546100"/>
              <a:gd name="connsiteX1" fmla="*/ 342900 w 660400"/>
              <a:gd name="connsiteY1" fmla="*/ 393700 h 546100"/>
              <a:gd name="connsiteX2" fmla="*/ 0 w 660400"/>
              <a:gd name="connsiteY2" fmla="*/ 546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546100">
                <a:moveTo>
                  <a:pt x="660400" y="0"/>
                </a:moveTo>
                <a:cubicBezTo>
                  <a:pt x="556683" y="151341"/>
                  <a:pt x="452967" y="302683"/>
                  <a:pt x="342900" y="393700"/>
                </a:cubicBezTo>
                <a:cubicBezTo>
                  <a:pt x="232833" y="484717"/>
                  <a:pt x="116416" y="515408"/>
                  <a:pt x="0" y="5461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5739189" y="2190750"/>
            <a:ext cx="279400" cy="482600"/>
          </a:xfrm>
          <a:custGeom>
            <a:avLst/>
            <a:gdLst>
              <a:gd name="connsiteX0" fmla="*/ 279400 w 279400"/>
              <a:gd name="connsiteY0" fmla="*/ 0 h 482600"/>
              <a:gd name="connsiteX1" fmla="*/ 190500 w 279400"/>
              <a:gd name="connsiteY1" fmla="*/ 215900 h 482600"/>
              <a:gd name="connsiteX2" fmla="*/ 0 w 279400"/>
              <a:gd name="connsiteY2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482600">
                <a:moveTo>
                  <a:pt x="279400" y="0"/>
                </a:moveTo>
                <a:cubicBezTo>
                  <a:pt x="258233" y="67733"/>
                  <a:pt x="237067" y="135467"/>
                  <a:pt x="190500" y="215900"/>
                </a:cubicBezTo>
                <a:cubicBezTo>
                  <a:pt x="143933" y="296333"/>
                  <a:pt x="71966" y="389466"/>
                  <a:pt x="0" y="482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0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2D969E-65FF-A97A-6B62-6FC4DBC7C4DB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AbstractUndoableEdit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m_oldText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m_newText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 }</a:t>
            </a:r>
          </a:p>
          <a:p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UndoImpl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m_oldText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RedoImpl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m_newText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ReplaceEditImpl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IUndoableEditPtr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otherEditText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dynamic_pointer_cast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otherEditText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otherEditText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otherEditText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new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m_oldText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old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otherEditText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old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m_newText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m_oldText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197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Интеллектуальность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Крайности, которых следует избегать</a:t>
            </a:r>
          </a:p>
          <a:p>
            <a:pPr lvl="1"/>
            <a:r>
              <a:rPr lang="ru-RU" dirty="0"/>
              <a:t>Команда просто является посредником между Получателем и действиями, необходимыми для выполнения запроса</a:t>
            </a:r>
          </a:p>
          <a:p>
            <a:pPr lvl="1"/>
            <a:r>
              <a:rPr lang="ru-RU" dirty="0"/>
              <a:t>Команда всё реализует самостоятельно, не обращаясь к Получателю</a:t>
            </a:r>
          </a:p>
          <a:p>
            <a:r>
              <a:rPr lang="ru-RU" dirty="0"/>
              <a:t>Получатель – единственный объект, знающий как выполнять операции</a:t>
            </a:r>
          </a:p>
          <a:p>
            <a:pPr lvl="1"/>
            <a:r>
              <a:rPr lang="ru-RU" dirty="0"/>
              <a:t>Назначение команды – помочь клиентам делегировать свои запросы Получателю</a:t>
            </a:r>
          </a:p>
        </p:txBody>
      </p:sp>
    </p:spTree>
    <p:extLst>
      <p:ext uri="{BB962C8B-B14F-4D97-AF65-F5344CB8AC3E}">
        <p14:creationId xmlns:p14="http://schemas.microsoft.com/office/powerpoint/2010/main" val="314293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Прочие области применения паттерна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Асинхронный вызов методов</a:t>
            </a:r>
          </a:p>
          <a:p>
            <a:pPr lvl="1"/>
            <a:r>
              <a:rPr lang="ru-RU" dirty="0"/>
              <a:t>Команда помещается в очередь в одном потоке</a:t>
            </a:r>
          </a:p>
          <a:p>
            <a:pPr lvl="1"/>
            <a:r>
              <a:rPr lang="ru-RU" dirty="0"/>
              <a:t>Исполняется в другом</a:t>
            </a:r>
          </a:p>
          <a:p>
            <a:r>
              <a:rPr lang="ru-RU" dirty="0" err="1"/>
              <a:t>Журналирование</a:t>
            </a:r>
            <a:r>
              <a:rPr lang="ru-RU" dirty="0"/>
              <a:t> операций</a:t>
            </a:r>
          </a:p>
          <a:p>
            <a:pPr lvl="1"/>
            <a:r>
              <a:rPr lang="ru-RU" dirty="0"/>
              <a:t>Команды предоставляют возможность своей </a:t>
            </a:r>
            <a:r>
              <a:rPr lang="ru-RU" dirty="0" err="1"/>
              <a:t>сериализации</a:t>
            </a:r>
            <a:r>
              <a:rPr lang="ru-RU" dirty="0"/>
              <a:t> и </a:t>
            </a:r>
            <a:r>
              <a:rPr lang="ru-RU" dirty="0" err="1"/>
              <a:t>десериализации</a:t>
            </a:r>
            <a:endParaRPr lang="ru-RU" dirty="0"/>
          </a:p>
          <a:p>
            <a:pPr lvl="1"/>
            <a:r>
              <a:rPr lang="ru-RU" dirty="0"/>
              <a:t>Восстановление после сбоя</a:t>
            </a:r>
          </a:p>
        </p:txBody>
      </p:sp>
    </p:spTree>
    <p:extLst>
      <p:ext uri="{BB962C8B-B14F-4D97-AF65-F5344CB8AC3E}">
        <p14:creationId xmlns:p14="http://schemas.microsoft.com/office/powerpoint/2010/main" val="15765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CDD2A3-483A-4798-A758-AE311CF4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</a:t>
            </a:r>
            <a:r>
              <a:rPr lang="ru-RU" dirty="0"/>
              <a:t> - хранитель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8A091-4C34-4056-AB4A-CB9640F2F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525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713B69-9F6B-48FB-ABD7-99D2D817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Классическая версия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0F446E-EC80-44D2-A6AB-81AA74AC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88" y="1556792"/>
            <a:ext cx="8291638" cy="51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09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4E03-2741-48F5-8232-8B1B88A6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Альтернативная версия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2B0B8-7524-49F7-A17F-F3B8E7A08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950276"/>
            <a:ext cx="7884368" cy="47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76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1C8DD0-31A4-4888-82AA-C2458703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</a:t>
            </a:r>
            <a:r>
              <a:rPr lang="en-US" dirty="0"/>
              <a:t>Memento </a:t>
            </a:r>
            <a:r>
              <a:rPr lang="ru-RU" dirty="0"/>
              <a:t>и </a:t>
            </a:r>
            <a:r>
              <a:rPr lang="en-US" dirty="0"/>
              <a:t>Command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8813C2-997C-4176-AF8B-D306310C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</a:t>
            </a:r>
            <a:endParaRPr lang="ru-RU" dirty="0"/>
          </a:p>
          <a:p>
            <a:pPr lvl="1"/>
            <a:r>
              <a:rPr lang="ru-RU" dirty="0"/>
              <a:t>Для отмены/повтора правок нужно выполнить </a:t>
            </a:r>
            <a:r>
              <a:rPr lang="en-US" dirty="0"/>
              <a:t>N </a:t>
            </a:r>
            <a:r>
              <a:rPr lang="ru-RU" dirty="0"/>
              <a:t>команд в нужном порядке</a:t>
            </a:r>
          </a:p>
          <a:p>
            <a:pPr lvl="1"/>
            <a:r>
              <a:rPr lang="ru-RU" dirty="0"/>
              <a:t>Экономия памяти в ущерб скорости</a:t>
            </a:r>
            <a:endParaRPr lang="en-US" dirty="0"/>
          </a:p>
          <a:p>
            <a:pPr lvl="1"/>
            <a:r>
              <a:rPr lang="ru-RU" dirty="0"/>
              <a:t>Более широкий спектр применения</a:t>
            </a:r>
          </a:p>
          <a:p>
            <a:r>
              <a:rPr lang="en-US" dirty="0"/>
              <a:t>Memento</a:t>
            </a:r>
          </a:p>
          <a:p>
            <a:pPr lvl="1"/>
            <a:r>
              <a:rPr lang="ru-RU" dirty="0"/>
              <a:t>Восстановление состояния выполняется одним вызовом</a:t>
            </a:r>
          </a:p>
          <a:p>
            <a:pPr lvl="1"/>
            <a:r>
              <a:rPr lang="ru-RU" dirty="0"/>
              <a:t>Скорость ценой большего объёма памяти</a:t>
            </a:r>
          </a:p>
          <a:p>
            <a:pPr lvl="2"/>
            <a:r>
              <a:rPr lang="en-US" dirty="0"/>
              <a:t>Copy on Write?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401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AD20-4F03-445E-95CC-95E37C65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Функциональная версия паттерна </a:t>
            </a:r>
            <a:r>
              <a:rPr lang="en-US" dirty="0"/>
              <a:t>Memento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6C6B3-6023-4A43-B149-F9E118C7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Originator </a:t>
            </a:r>
            <a:r>
              <a:rPr lang="ru-RU" dirty="0"/>
              <a:t>возвращает функцию, восстанавливающую его состояние при вызове</a:t>
            </a:r>
          </a:p>
          <a:p>
            <a:pPr lvl="1"/>
            <a:r>
              <a:rPr lang="ru-RU" dirty="0"/>
              <a:t>Лямбды, замыкания, функциональные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262064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</a:t>
            </a:r>
            <a:r>
              <a:rPr lang="en-US" dirty="0"/>
              <a:t> </a:t>
            </a:r>
            <a:r>
              <a:rPr lang="ru-RU" dirty="0"/>
              <a:t>голосовое управление роботом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4DD4-E1E6-6B85-12A8-AE46DAD9DB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Вкл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Выкл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Идти на север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Идти на юг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Идти на запад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Идти на восток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Остановиться</a:t>
            </a:r>
          </a:p>
          <a:p>
            <a:endParaRPr lang="en-US" dirty="0"/>
          </a:p>
        </p:txBody>
      </p:sp>
      <p:pic>
        <p:nvPicPr>
          <p:cNvPr id="5" name="Рисунок 3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57592" y="1846847"/>
            <a:ext cx="2010816" cy="43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5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Получателя</a:t>
            </a:r>
          </a:p>
          <a:p>
            <a:r>
              <a:rPr lang="ru-RU" dirty="0"/>
              <a:t>Предоставляет программный интерфейс для своего управления</a:t>
            </a:r>
          </a:p>
          <a:p>
            <a:pPr lvl="1"/>
            <a:r>
              <a:rPr lang="ru-RU" dirty="0"/>
              <a:t>Включить</a:t>
            </a:r>
          </a:p>
          <a:p>
            <a:pPr lvl="1"/>
            <a:r>
              <a:rPr lang="ru-RU" dirty="0"/>
              <a:t>Выключить</a:t>
            </a:r>
          </a:p>
          <a:p>
            <a:pPr lvl="1"/>
            <a:r>
              <a:rPr lang="ru-RU" dirty="0"/>
              <a:t>Идти в направлении одной из сторон света</a:t>
            </a:r>
          </a:p>
          <a:p>
            <a:pPr lvl="1"/>
            <a:r>
              <a:rPr lang="ru-RU" dirty="0"/>
              <a:t>Остановиться</a:t>
            </a:r>
          </a:p>
        </p:txBody>
      </p:sp>
    </p:spTree>
    <p:extLst>
      <p:ext uri="{BB962C8B-B14F-4D97-AF65-F5344CB8AC3E}">
        <p14:creationId xmlns:p14="http://schemas.microsoft.com/office/powerpoint/2010/main" val="25823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46548" y="1772816"/>
            <a:ext cx="5184576" cy="376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Walk(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Stop();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m_turnedOn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2204865"/>
            <a:ext cx="1837742" cy="39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6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распознавания речи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Инициатора</a:t>
            </a:r>
          </a:p>
          <a:p>
            <a:r>
              <a:rPr lang="ru-RU" dirty="0"/>
              <a:t>Выполняет распознавание речи</a:t>
            </a:r>
          </a:p>
          <a:p>
            <a:r>
              <a:rPr lang="ru-RU" dirty="0"/>
              <a:t>Ничего не знает о существовании роботов</a:t>
            </a:r>
          </a:p>
          <a:p>
            <a:r>
              <a:rPr lang="ru-RU" dirty="0"/>
              <a:t>Предоставляет </a:t>
            </a:r>
            <a:r>
              <a:rPr lang="en-US" dirty="0"/>
              <a:t>API</a:t>
            </a:r>
            <a:r>
              <a:rPr lang="ru-RU" dirty="0"/>
              <a:t> для связи фразы с произвольным объектом, реализующим интерфейс </a:t>
            </a:r>
            <a:r>
              <a:rPr lang="en-US" dirty="0" err="1"/>
              <a:t>ICommand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3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919536" y="2348880"/>
            <a:ext cx="5688632" cy="129614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75520" y="620688"/>
            <a:ext cx="6696744" cy="115212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0"/>
            <a:ext cx="7380312" cy="698652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Menu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Run()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command)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(command))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"Commands list:\n"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item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Exit()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8567142" y="1773213"/>
            <a:ext cx="2088232" cy="38742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Регистрация команды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8256240" y="3429142"/>
            <a:ext cx="2213054" cy="50391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Обработка команд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9369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96976" y="2564904"/>
            <a:ext cx="2874888" cy="21602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135561" y="4662286"/>
            <a:ext cx="2520281" cy="25261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919536" y="3789040"/>
            <a:ext cx="5904656" cy="70483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24000" y="-18234"/>
            <a:ext cx="6444208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command(move(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shortcut;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description;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/>
          </a:p>
        </p:txBody>
      </p:sp>
      <p:sp>
        <p:nvSpPr>
          <p:cNvPr id="3" name="Выноска 1 2"/>
          <p:cNvSpPr/>
          <p:nvPr/>
        </p:nvSpPr>
        <p:spPr>
          <a:xfrm>
            <a:off x="8256240" y="3006102"/>
            <a:ext cx="2411760" cy="576064"/>
          </a:xfrm>
          <a:prstGeom prst="borderCallout1">
            <a:avLst>
              <a:gd name="adj1" fmla="val 36938"/>
              <a:gd name="adj2" fmla="val -2821"/>
              <a:gd name="adj3" fmla="val 150529"/>
              <a:gd name="adj4" fmla="val -20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Ищем команду по образцу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6312024" y="4685503"/>
            <a:ext cx="2592288" cy="576064"/>
          </a:xfrm>
          <a:prstGeom prst="borderCallout1">
            <a:avLst>
              <a:gd name="adj1" fmla="val 36938"/>
              <a:gd name="adj2" fmla="val -2821"/>
              <a:gd name="adj3" fmla="val 33133"/>
              <a:gd name="adj4" fmla="val -6912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Выполняем, если команда распознана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5735960" y="1757571"/>
            <a:ext cx="2304256" cy="576064"/>
          </a:xfrm>
          <a:prstGeom prst="borderCallout1">
            <a:avLst>
              <a:gd name="adj1" fmla="val 72212"/>
              <a:gd name="adj2" fmla="val -1841"/>
              <a:gd name="adj3" fmla="val 145568"/>
              <a:gd name="adj4" fmla="val -340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С каждым элементом меню связан объект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6778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4" grpId="0" animBg="1"/>
      <p:bldP spid="3" grpId="0" animBg="1"/>
      <p:bldP spid="6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b45f514042f2f5ec3abca19a42719690b447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6225</TotalTime>
  <Words>3176</Words>
  <Application>Microsoft Office PowerPoint</Application>
  <PresentationFormat>Widescreen</PresentationFormat>
  <Paragraphs>550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Aptos</vt:lpstr>
      <vt:lpstr>Aptos Display</vt:lpstr>
      <vt:lpstr>Arial</vt:lpstr>
      <vt:lpstr>Calibri</vt:lpstr>
      <vt:lpstr>Consolas</vt:lpstr>
      <vt:lpstr>Office Theme</vt:lpstr>
      <vt:lpstr>Команда</vt:lpstr>
      <vt:lpstr>Паттерн «Команда»</vt:lpstr>
      <vt:lpstr>Структура паттерна</vt:lpstr>
      <vt:lpstr>Пример – голосовое управление роботом</vt:lpstr>
      <vt:lpstr>Робот</vt:lpstr>
      <vt:lpstr>Робот</vt:lpstr>
      <vt:lpstr>Система распознавания речи</vt:lpstr>
      <vt:lpstr>PowerPoint Presentation</vt:lpstr>
      <vt:lpstr>PowerPoint Presentation</vt:lpstr>
      <vt:lpstr>Команды</vt:lpstr>
      <vt:lpstr>PowerPoint Presentation</vt:lpstr>
      <vt:lpstr>PowerPoint Presentation</vt:lpstr>
      <vt:lpstr>Клиент</vt:lpstr>
      <vt:lpstr>PowerPoint Presentation</vt:lpstr>
      <vt:lpstr>PowerPoint Presentation</vt:lpstr>
      <vt:lpstr>Альтернативные реализации</vt:lpstr>
      <vt:lpstr>PowerPoint Presentation</vt:lpstr>
      <vt:lpstr>PowerPoint Presentation</vt:lpstr>
      <vt:lpstr>Поддержка вложенных меню</vt:lpstr>
      <vt:lpstr>Поддержка составных операций</vt:lpstr>
      <vt:lpstr>Составная команда (Макрокоманда)</vt:lpstr>
      <vt:lpstr>Отмена операций</vt:lpstr>
      <vt:lpstr>Применение</vt:lpstr>
      <vt:lpstr>Обратимость операций</vt:lpstr>
      <vt:lpstr>Поддержка отмены в интерфейсе ICommand</vt:lpstr>
      <vt:lpstr>Управление историей изменений</vt:lpstr>
      <vt:lpstr>PowerPoint Presentation</vt:lpstr>
      <vt:lpstr>PowerPoint Presentation</vt:lpstr>
      <vt:lpstr>PowerPoint Presentation</vt:lpstr>
      <vt:lpstr>PowerPoint Presentation</vt:lpstr>
      <vt:lpstr>Интеллектуальность команд</vt:lpstr>
      <vt:lpstr>Прочие области применения паттерна</vt:lpstr>
      <vt:lpstr>Memento - хранитель</vt:lpstr>
      <vt:lpstr>Классическая версия</vt:lpstr>
      <vt:lpstr>Альтернативная версия</vt:lpstr>
      <vt:lpstr>Сравнение Memento и Command</vt:lpstr>
      <vt:lpstr>Функциональная версия паттерна Memento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305</cp:revision>
  <dcterms:created xsi:type="dcterms:W3CDTF">2016-02-02T19:36:42Z</dcterms:created>
  <dcterms:modified xsi:type="dcterms:W3CDTF">2024-10-11T17:42:27Z</dcterms:modified>
</cp:coreProperties>
</file>