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6"/>
  </p:notesMasterIdLst>
  <p:sldIdLst>
    <p:sldId id="320" r:id="rId2"/>
    <p:sldId id="257" r:id="rId3"/>
    <p:sldId id="259" r:id="rId4"/>
    <p:sldId id="258" r:id="rId5"/>
    <p:sldId id="306" r:id="rId6"/>
    <p:sldId id="261" r:id="rId7"/>
    <p:sldId id="260" r:id="rId8"/>
    <p:sldId id="262" r:id="rId9"/>
    <p:sldId id="263" r:id="rId10"/>
    <p:sldId id="264" r:id="rId11"/>
    <p:sldId id="266" r:id="rId12"/>
    <p:sldId id="267" r:id="rId13"/>
    <p:sldId id="268" r:id="rId14"/>
    <p:sldId id="318" r:id="rId15"/>
    <p:sldId id="269" r:id="rId16"/>
    <p:sldId id="270" r:id="rId17"/>
    <p:sldId id="271" r:id="rId18"/>
    <p:sldId id="272" r:id="rId19"/>
    <p:sldId id="319" r:id="rId20"/>
    <p:sldId id="277" r:id="rId21"/>
    <p:sldId id="278" r:id="rId22"/>
    <p:sldId id="273" r:id="rId23"/>
    <p:sldId id="274" r:id="rId24"/>
    <p:sldId id="275" r:id="rId25"/>
    <p:sldId id="276" r:id="rId26"/>
    <p:sldId id="281" r:id="rId27"/>
    <p:sldId id="279" r:id="rId28"/>
    <p:sldId id="284" r:id="rId29"/>
    <p:sldId id="282" r:id="rId30"/>
    <p:sldId id="285" r:id="rId31"/>
    <p:sldId id="287" r:id="rId32"/>
    <p:sldId id="289" r:id="rId33"/>
    <p:sldId id="290" r:id="rId34"/>
    <p:sldId id="286" r:id="rId35"/>
    <p:sldId id="291" r:id="rId36"/>
    <p:sldId id="292" r:id="rId37"/>
    <p:sldId id="293" r:id="rId38"/>
    <p:sldId id="294" r:id="rId39"/>
    <p:sldId id="295" r:id="rId40"/>
    <p:sldId id="296" r:id="rId41"/>
    <p:sldId id="298" r:id="rId42"/>
    <p:sldId id="299" r:id="rId43"/>
    <p:sldId id="300" r:id="rId44"/>
    <p:sldId id="301" r:id="rId45"/>
    <p:sldId id="323" r:id="rId46"/>
    <p:sldId id="304" r:id="rId47"/>
    <p:sldId id="302" r:id="rId48"/>
    <p:sldId id="303" r:id="rId49"/>
    <p:sldId id="305" r:id="rId50"/>
    <p:sldId id="307" r:id="rId51"/>
    <p:sldId id="310" r:id="rId52"/>
    <p:sldId id="309" r:id="rId53"/>
    <p:sldId id="311" r:id="rId54"/>
    <p:sldId id="321" r:id="rId55"/>
    <p:sldId id="315" r:id="rId56"/>
    <p:sldId id="308" r:id="rId57"/>
    <p:sldId id="312" r:id="rId58"/>
    <p:sldId id="316" r:id="rId59"/>
    <p:sldId id="324" r:id="rId60"/>
    <p:sldId id="313" r:id="rId61"/>
    <p:sldId id="314" r:id="rId62"/>
    <p:sldId id="326" r:id="rId63"/>
    <p:sldId id="325" r:id="rId64"/>
    <p:sldId id="327" r:id="rId65"/>
    <p:sldId id="328" r:id="rId66"/>
    <p:sldId id="329" r:id="rId67"/>
    <p:sldId id="330" r:id="rId68"/>
    <p:sldId id="331" r:id="rId69"/>
    <p:sldId id="332" r:id="rId70"/>
    <p:sldId id="333" r:id="rId71"/>
    <p:sldId id="334" r:id="rId72"/>
    <p:sldId id="335" r:id="rId73"/>
    <p:sldId id="336" r:id="rId74"/>
    <p:sldId id="322" r:id="rId75"/>
  </p:sldIdLst>
  <p:sldSz cx="12192000" cy="6858000"/>
  <p:notesSz cx="6858000" cy="9144000"/>
  <p:custDataLst>
    <p:tags r:id="rId7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BD6"/>
    <a:srgbClr val="5DFFFF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11" autoAdjust="0"/>
    <p:restoredTop sz="63559" autoAdjust="0"/>
  </p:normalViewPr>
  <p:slideViewPr>
    <p:cSldViewPr>
      <p:cViewPr>
        <p:scale>
          <a:sx n="66" d="100"/>
          <a:sy n="66" d="100"/>
        </p:scale>
        <p:origin x="1650" y="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97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962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5667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SimplePizzaFactory</a:t>
            </a:r>
            <a:r>
              <a:rPr lang="ru-RU" dirty="0"/>
              <a:t> дала нам четыре ощутимых бонуса. Во-первых, мы </a:t>
            </a:r>
            <a:r>
              <a:rPr lang="ru-RU" b="1" dirty="0"/>
              <a:t>вынесли создание объектов из клиентов</a:t>
            </a:r>
            <a:r>
              <a:rPr lang="ru-RU" dirty="0"/>
              <a:t> — они больше не знают про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CheesePizza</a:t>
            </a:r>
            <a:r>
              <a:rPr lang="ru-RU" dirty="0"/>
              <a:t> или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PepperoniPizza</a:t>
            </a:r>
            <a:r>
              <a:rPr lang="ru-RU" dirty="0"/>
              <a:t>, видят только интерфейс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Pizza</a:t>
            </a:r>
            <a:r>
              <a:rPr lang="ru-RU" dirty="0"/>
              <a:t>. Это сразу снижает связность и укладывается в OCP/DIP.</a:t>
            </a:r>
          </a:p>
          <a:p>
            <a:r>
              <a:rPr lang="ru-RU" dirty="0"/>
              <a:t>Во-вторых, появилась </a:t>
            </a:r>
            <a:r>
              <a:rPr lang="ru-RU" b="1" dirty="0"/>
              <a:t>одна точка изменений</a:t>
            </a:r>
            <a:r>
              <a:rPr lang="ru-RU" dirty="0"/>
              <a:t>. Раньше новый вид пиццы означал правки в нескольких местах: там, где стоял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ru-RU" dirty="0"/>
              <a:t>, и где менялись параметры конструктора. Теперь всё сосредоточено в фабрике — меньше регресса, короче MTTR.</a:t>
            </a:r>
          </a:p>
          <a:p>
            <a:r>
              <a:rPr lang="ru-RU" dirty="0"/>
              <a:t>В-третьих, </a:t>
            </a:r>
            <a:r>
              <a:rPr lang="ru-RU" b="1" dirty="0"/>
              <a:t>повторное использование</a:t>
            </a:r>
            <a:r>
              <a:rPr lang="ru-RU" dirty="0"/>
              <a:t>: тем же объектом фабрики пользуются веб-слой. И в-четвёртых, мы централизовали </a:t>
            </a:r>
            <a:r>
              <a:rPr lang="ru-RU" b="1" dirty="0"/>
              <a:t>валидацию и сообщения об ошибках</a:t>
            </a:r>
            <a:r>
              <a:rPr lang="ru-RU" dirty="0"/>
              <a:t> при создании.</a:t>
            </a:r>
          </a:p>
          <a:p>
            <a:r>
              <a:rPr lang="ru-RU" dirty="0"/>
              <a:t>Ограничения тоже есть. Если внутри фабрики остался лес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ru-RU" dirty="0"/>
              <a:t> и «магические строки», хрупкость никуда не делась — просто переехала. Лечится это </a:t>
            </a:r>
            <a:r>
              <a:rPr lang="ru-RU" b="1" dirty="0"/>
              <a:t>реестром креаторов</a:t>
            </a:r>
            <a:r>
              <a:rPr lang="ru-RU" dirty="0"/>
              <a:t>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ru-RU" dirty="0"/>
              <a:t> вместо строк. И пока мы создаём одиночные продукты; как только бизнес попросит согласованные </a:t>
            </a:r>
            <a:r>
              <a:rPr lang="ru-RU" b="1" dirty="0"/>
              <a:t>семейства</a:t>
            </a:r>
            <a:r>
              <a:rPr lang="ru-RU" dirty="0"/>
              <a:t> (нью-йоркский соус + сыр + мидии), понадобится переход к </a:t>
            </a:r>
            <a:r>
              <a:rPr lang="ru-RU" dirty="0" err="1"/>
              <a:t>Abstract</a:t>
            </a:r>
            <a:r>
              <a:rPr lang="ru-RU" dirty="0"/>
              <a:t> Factory.</a:t>
            </a:r>
          </a:p>
          <a:p>
            <a:r>
              <a:rPr lang="ru-RU" dirty="0"/>
              <a:t>Чтобы эффект был не декларативным, а измеримым, я предлагаю три практики:</a:t>
            </a:r>
          </a:p>
          <a:p>
            <a:r>
              <a:rPr lang="ru-RU" dirty="0"/>
              <a:t>заменить строки на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enum</a:t>
            </a:r>
            <a:r>
              <a:rPr lang="ru-RU" dirty="0"/>
              <a:t> + таблицу креаторов;</a:t>
            </a:r>
          </a:p>
          <a:p>
            <a:r>
              <a:rPr lang="ru-RU" dirty="0"/>
              <a:t>внедрять фабрику через DI и подменять её в тестах;</a:t>
            </a:r>
          </a:p>
          <a:p>
            <a:r>
              <a:rPr lang="ru-RU" dirty="0"/>
              <a:t>держать метрику: при добавлении вида пиццы число правок в клиентах должно быть </a:t>
            </a:r>
            <a:r>
              <a:rPr lang="ru-RU" b="1" dirty="0"/>
              <a:t>0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9612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Частый вопрос: “А зачем нам вообще </a:t>
            </a:r>
            <a:r>
              <a:rPr lang="ru-RU" b="1" dirty="0"/>
              <a:t>экземпляр</a:t>
            </a:r>
            <a:r>
              <a:rPr lang="ru-RU" dirty="0"/>
              <a:t> фабрики? Сделаем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SimplePizzaFactory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CreatePizza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статическим — и всё”. Отвечаю.</a:t>
            </a:r>
          </a:p>
          <a:p>
            <a:r>
              <a:rPr lang="ru-RU" b="1" dirty="0"/>
              <a:t>Объект фабрики</a:t>
            </a:r>
            <a:r>
              <a:rPr lang="ru-RU" dirty="0"/>
              <a:t> даёт нам четыре вещи.</a:t>
            </a:r>
            <a:br>
              <a:rPr lang="ru-RU" dirty="0"/>
            </a:br>
            <a:r>
              <a:rPr lang="ru-RU" dirty="0"/>
              <a:t>Первое — </a:t>
            </a:r>
            <a:r>
              <a:rPr lang="ru-RU" b="1" dirty="0"/>
              <a:t>тестируемость</a:t>
            </a:r>
            <a:r>
              <a:rPr lang="ru-RU" dirty="0"/>
              <a:t>: в юнит-тестах мы подменяем фабрику фейковой и проверяем поведение клиента без настоящих зависимостей. Статический вызов так не подменишь без тяжёлых трюков.</a:t>
            </a:r>
          </a:p>
          <a:p>
            <a:r>
              <a:rPr lang="ru-RU" dirty="0"/>
              <a:t>Второе — </a:t>
            </a:r>
            <a:r>
              <a:rPr lang="ru-RU" b="1" dirty="0"/>
              <a:t>полиморфизм</a:t>
            </a:r>
            <a:r>
              <a:rPr lang="ru-RU" dirty="0"/>
              <a:t>. Как только появляются варианты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NYPizzaFactory</a:t>
            </a:r>
            <a:r>
              <a:rPr lang="ru-RU" dirty="0"/>
              <a:t>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ChicagoPizzaFactory</a:t>
            </a:r>
            <a:r>
              <a:rPr lang="ru-RU" dirty="0"/>
              <a:t> — удобнее иметь разные экземпляры, а не ветвление внутри статической функции. Это и есть расширение без модификации.</a:t>
            </a:r>
          </a:p>
          <a:p>
            <a:r>
              <a:rPr lang="ru-RU" dirty="0"/>
              <a:t>Третье — </a:t>
            </a:r>
            <a:r>
              <a:rPr lang="ru-RU" b="1" dirty="0"/>
              <a:t>конфигурация/состояние</a:t>
            </a:r>
            <a:r>
              <a:rPr lang="ru-RU" dirty="0"/>
              <a:t>. Реальная фабрика может держать кэш дорогих ингредиентов, собирать метрики, читать </a:t>
            </a:r>
            <a:r>
              <a:rPr lang="ru-RU" dirty="0" err="1"/>
              <a:t>фичфлаги</a:t>
            </a:r>
            <a:r>
              <a:rPr lang="ru-RU" dirty="0"/>
              <a:t>, иметь свои зависимости. У статики для этого либо глобальное состояние, либо танцы с бубном.</a:t>
            </a:r>
          </a:p>
          <a:p>
            <a:r>
              <a:rPr lang="ru-RU" dirty="0"/>
              <a:t>Четвёртое — </a:t>
            </a:r>
            <a:r>
              <a:rPr lang="ru-RU" b="1" dirty="0"/>
              <a:t>мульти-</a:t>
            </a:r>
            <a:r>
              <a:rPr lang="ru-RU" b="1" dirty="0" err="1"/>
              <a:t>тенантность</a:t>
            </a:r>
            <a:r>
              <a:rPr lang="ru-RU" dirty="0"/>
              <a:t>: в одном процессе можно держать несколько фабрик под разные регионы или окружения (</a:t>
            </a:r>
            <a:r>
              <a:rPr lang="ru-RU" dirty="0" err="1"/>
              <a:t>prod</a:t>
            </a:r>
            <a:r>
              <a:rPr lang="ru-RU" dirty="0"/>
              <a:t>/</a:t>
            </a:r>
            <a:r>
              <a:rPr lang="ru-RU" dirty="0" err="1"/>
              <a:t>stage</a:t>
            </a:r>
            <a:r>
              <a:rPr lang="ru-RU" dirty="0"/>
              <a:t>). С одной статической функцией это неудобно.</a:t>
            </a:r>
          </a:p>
          <a:p>
            <a:r>
              <a:rPr lang="ru-RU" dirty="0"/>
              <a:t>Есть и обратная сторона. Если создание тривиально и вариантов не предвидится, статический метод действительно проще. Но такая простота редко живёт долго: как только добавится второй вариант или тесты потребуют подмены, вы упрётесь в ограничения статики.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91962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3031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189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3420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5332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1267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Посмотрите на диаграмму. Мы получили пиццу из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NYPizzaStore</a:t>
            </a:r>
            <a:r>
              <a:rPr lang="ru-RU" dirty="0"/>
              <a:t> — и видим, что в её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OrderPizza</a:t>
            </a:r>
            <a:r>
              <a:rPr lang="ru-RU" dirty="0"/>
              <a:t> забыли вызвать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. Почему так произошло? Потому что </a:t>
            </a:r>
            <a:r>
              <a:rPr lang="ru-RU" b="1" dirty="0"/>
              <a:t>каждая конкретная пиццерия после создания пиццы повторяет один и тот же алгоритм обработки</a:t>
            </a:r>
            <a:r>
              <a:rPr lang="ru-RU" dirty="0"/>
              <a:t>: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Prepare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→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Bake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→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→ Box</a:t>
            </a:r>
            <a:r>
              <a:rPr lang="ru-RU" dirty="0"/>
              <a:t>. Этот код дублируется в каждом классе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PizzaStore</a:t>
            </a:r>
            <a:r>
              <a:rPr lang="ru-RU" dirty="0"/>
              <a:t>, и любая опечатка или “мелкая оптимизация” превращается в расхождение процесса. Сегодня кто-то пропустил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Cut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, завтра — поменяет порядок шагов, послезавтра — добавит лишний. В итоге у нас разные магазины готовят «по-разному», хотя процесс должен быть единым — и это уже операционный риск, а не просто эстетика кода.</a:t>
            </a:r>
          </a:p>
          <a:p>
            <a:r>
              <a:rPr lang="ru-RU" dirty="0"/>
              <a:t>Чего мы хотим? </a:t>
            </a:r>
            <a:r>
              <a:rPr lang="ru-RU" b="1" dirty="0"/>
              <a:t>Единого, неизменного сценария приготовления</a:t>
            </a:r>
            <a:r>
              <a:rPr lang="ru-RU" dirty="0"/>
              <a:t> для всех пиццерий и </a:t>
            </a:r>
            <a:r>
              <a:rPr lang="ru-RU" b="1" dirty="0"/>
              <a:t>расширения только в точке выбора конкретной пиццы</a:t>
            </a:r>
            <a:r>
              <a:rPr lang="ru-RU" dirty="0"/>
              <a:t>. То есть алгоритм должен жить в одном месте, а вариативность — в другом. Это классический сигнал к применению пары идей: шаблонного метода и фабричного подхода.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007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экземпляров часто</a:t>
            </a:r>
            <a:r>
              <a:rPr lang="ru-RU" baseline="0" dirty="0"/>
              <a:t> создаёт проблемы сильного связывания.</a:t>
            </a:r>
          </a:p>
          <a:p>
            <a:r>
              <a:rPr lang="ru-RU" baseline="0" dirty="0"/>
              <a:t>Всякий раз, когда вы используете оператора </a:t>
            </a:r>
            <a:r>
              <a:rPr lang="en-US" baseline="0" dirty="0"/>
              <a:t>new</a:t>
            </a:r>
            <a:r>
              <a:rPr lang="ru-RU" baseline="0" dirty="0"/>
              <a:t> или его аналоги, объявляете переменную, вы создаёте экземпляр конкретного класса.</a:t>
            </a:r>
          </a:p>
          <a:p>
            <a:r>
              <a:rPr lang="ru-RU" baseline="0" dirty="0"/>
              <a:t>Часто при конструировании объекта вы должны передать в конструктор ряд аргументов.</a:t>
            </a:r>
          </a:p>
          <a:p>
            <a:r>
              <a:rPr lang="ru-RU" baseline="0" dirty="0"/>
              <a:t>Изменение сигнатуры конструктора потребует внести изменения во все места, в которых происходит его вызов.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6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882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771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863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2900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420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5797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2578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205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«У фабричного метода есть две основных реализации — параметризованная и </a:t>
            </a:r>
            <a:r>
              <a:rPr lang="ru-RU" dirty="0" err="1"/>
              <a:t>непараметризованная</a:t>
            </a:r>
            <a:r>
              <a:rPr lang="ru-RU" dirty="0"/>
              <a:t> — и они решают разные задачи.</a:t>
            </a:r>
          </a:p>
          <a:p>
            <a:r>
              <a:rPr lang="ru-RU" b="1" dirty="0"/>
              <a:t>Параметризованный фабричный метод</a:t>
            </a:r>
            <a:r>
              <a:rPr lang="ru-RU" dirty="0"/>
              <a:t> — это когда базовый или конкретный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Creator</a:t>
            </a:r>
            <a:r>
              <a:rPr lang="ru-RU" dirty="0"/>
              <a:t> принимает параметр, и на его основе выбирает, какой продукт вернуть. В нашем домене удобно передавать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PizzaType</a:t>
            </a:r>
            <a:r>
              <a:rPr lang="ru-RU" dirty="0"/>
              <a:t>: из UI/конфига/запроса приходит тип — мы преобразуем его в </a:t>
            </a:r>
            <a:r>
              <a:rPr lang="ru-RU" dirty="0" err="1"/>
              <a:t>enum</a:t>
            </a:r>
            <a:r>
              <a:rPr lang="ru-RU" dirty="0"/>
              <a:t> и зовём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CreatePizza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. Плюсы: один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Creator</a:t>
            </a:r>
            <a:r>
              <a:rPr lang="ru-RU" dirty="0"/>
              <a:t> закрывает много вариантов, интерфейс стабильный. Минусы: легко получить лес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ru-RU" dirty="0"/>
              <a:t> и «магические строки». Лечение одно: </a:t>
            </a:r>
            <a:r>
              <a:rPr lang="ru-RU" b="1" dirty="0"/>
              <a:t>реестр креаторов</a:t>
            </a:r>
            <a:r>
              <a:rPr lang="ru-RU" dirty="0"/>
              <a:t> — таблица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тип → функция-создатель</a:t>
            </a:r>
            <a:r>
              <a:rPr lang="ru-RU" dirty="0"/>
              <a:t>. Тогда добавление нового вида — это регистрация, а не правка логики.</a:t>
            </a:r>
          </a:p>
          <a:p>
            <a:r>
              <a:rPr lang="ru-RU" b="1" dirty="0" err="1"/>
              <a:t>Непараметризованный</a:t>
            </a:r>
            <a:r>
              <a:rPr lang="ru-RU" b="1" dirty="0"/>
              <a:t> фабричный метод</a:t>
            </a:r>
            <a:r>
              <a:rPr lang="ru-RU" dirty="0"/>
              <a:t> — противоположность: каждый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Creator</a:t>
            </a:r>
            <a:r>
              <a:rPr lang="ru-RU" dirty="0"/>
              <a:t> создаёт фиксированный продукт, параметров нет. Например,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NYCheeseStore</a:t>
            </a:r>
            <a:r>
              <a:rPr lang="ru-RU" dirty="0"/>
              <a:t> всегда выпускает только сырную пиццу в нью-йоркском стиле. Плюсы: простота, нет ветвлений, API чистый. Минус: при росте ассортимента вы начинаете плодить подклассы — иерархия разрастается.</a:t>
            </a:r>
          </a:p>
          <a:p>
            <a:r>
              <a:rPr lang="ru-RU" dirty="0"/>
              <a:t>Часто встречаются </a:t>
            </a:r>
            <a:r>
              <a:rPr lang="ru-RU" b="1" dirty="0"/>
              <a:t>комбинации</a:t>
            </a:r>
            <a:r>
              <a:rPr lang="ru-RU" dirty="0"/>
              <a:t>. Например, у вас параметризованный фабричный метод с реестром, а для нескольких “особых” направлений — специализированные </a:t>
            </a:r>
            <a:r>
              <a:rPr lang="ru-RU" dirty="0" err="1"/>
              <a:t>непараметризованные</a:t>
            </a:r>
            <a:r>
              <a:rPr lang="ru-RU" dirty="0"/>
              <a:t> создатели. Можно и перегрузки держать 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CreatePizza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dirty="0"/>
              <a:t> без параметров и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CreatePizza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lang="ru-RU" dirty="0"/>
              <a:t>), но это делайте осознанно, чтобы не дублировать процесс.</a:t>
            </a:r>
          </a:p>
          <a:p>
            <a:r>
              <a:rPr lang="ru-RU" dirty="0"/>
              <a:t>Ключевой принцип остаётся неизменным: </a:t>
            </a:r>
            <a:r>
              <a:rPr lang="ru-RU" b="1" dirty="0" err="1"/>
              <a:t>Creator</a:t>
            </a:r>
            <a:r>
              <a:rPr lang="ru-RU" b="1" dirty="0"/>
              <a:t> не знает конкретных типов</a:t>
            </a:r>
            <a:r>
              <a:rPr lang="ru-RU" dirty="0"/>
              <a:t>; он возвращает интерфейс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</a:t>
            </a:r>
            <a:r>
              <a:rPr lang="ru-RU" dirty="0"/>
              <a:t> и не делает предположений о реализации. Это и есть соблюдение OCP/DIP.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05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1815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мы программируем </a:t>
            </a:r>
            <a:r>
              <a:rPr lang="ru-RU" i="1" dirty="0"/>
              <a:t>на уровне интерфейса</a:t>
            </a:r>
            <a:r>
              <a:rPr lang="ru-RU" dirty="0"/>
              <a:t>, наш код знает только контракт: какие методы есть и что они обещают. Реальный класс подменяем — бизнес-логика не страдает. Это идеально ложится на принципы OCP и DIP: мы расширяем систему новыми реализациями, не перепиливая существующий код, и высокоуровневые компоненты зависят от абстракций, а не от низкоуровневых деталей.</a:t>
            </a:r>
            <a:endParaRPr lang="en-US" dirty="0"/>
          </a:p>
          <a:p>
            <a:r>
              <a:rPr lang="ru-RU" dirty="0"/>
              <a:t>Противоположность — </a:t>
            </a:r>
            <a:r>
              <a:rPr lang="ru-RU" i="1" dirty="0"/>
              <a:t>программирование на уровне реализации</a:t>
            </a:r>
            <a:r>
              <a:rPr lang="ru-RU" dirty="0"/>
              <a:t>. Когда клиент знает про конкретный класс, он уже привязан к конкретике. Добавили новый тип — поехали править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else</a:t>
            </a:r>
            <a:r>
              <a:rPr lang="ru-RU" dirty="0"/>
              <a:t> и конструкторы по всей базе. Даже умные указатели тут не спасут: они убирают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delete</a:t>
            </a:r>
            <a:r>
              <a:rPr lang="ru-RU" dirty="0"/>
              <a:t>, но не убирают </a:t>
            </a:r>
            <a:r>
              <a:rPr lang="ru-RU" b="1" dirty="0"/>
              <a:t>выбор конкретного класса</a:t>
            </a:r>
            <a:r>
              <a:rPr lang="ru-RU" dirty="0"/>
              <a:t>. Через пару релизов такой код начинает тормозить развитие — любая эволюция требует массовых правок.»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2125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0868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6528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6072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4740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5231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1338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9797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395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85473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920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</a:t>
            </a:r>
            <a:r>
              <a:rPr lang="ru-RU" baseline="0" dirty="0"/>
              <a:t> использовании групп взаимосвязанных классов часто требуется определять во время выполнения программы, экземпляр какого класса нужно создать.</a:t>
            </a:r>
          </a:p>
          <a:p>
            <a:r>
              <a:rPr lang="ru-RU" baseline="0" dirty="0"/>
              <a:t>Примеры: загрузка данных из файла, ввод данных пользователем, конфигурация системы из файла настроек.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806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4174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99129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05543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8063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93770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231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2932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393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5613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519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0542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6719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7943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906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565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3314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Лаваш - иллюстрирует использование фабрики в функциональном стиле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Вместо одной большой универсальной фабрики принимает одну мини-фабрику по производству теста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Если понадобится использовать более одного ингредиента, можно передать доп. мини-фабрику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5420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48550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23085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У абстрактной фабрики есть важная, но часто недооценённая суперсила: она снимает с клиента не только знание о конкретных классах, но и знание о том, как их правильно сконструировать.</a:t>
            </a:r>
          </a:p>
          <a:p>
            <a:r>
              <a:rPr lang="ru-RU" b="0" dirty="0"/>
              <a:t>До фабрики клиенту приходилось понимать детали: </a:t>
            </a:r>
            <a:r>
              <a:rPr lang="ru-RU" b="0" i="1" dirty="0"/>
              <a:t>какой именно</a:t>
            </a:r>
            <a:r>
              <a:rPr lang="ru-RU" b="0" dirty="0"/>
              <a:t> класс создать и </a:t>
            </a:r>
            <a:r>
              <a:rPr lang="ru-RU" b="0" i="1" dirty="0"/>
              <a:t>какие параметры</a:t>
            </a:r>
            <a:r>
              <a:rPr lang="ru-RU" b="0" dirty="0"/>
              <a:t> ему подать — иногда длинный список, иногда с зависимостями, которые нужно где-то получить: конфиги, </a:t>
            </a:r>
            <a:r>
              <a:rPr lang="ru-RU" b="0" dirty="0" err="1"/>
              <a:t>хендлы</a:t>
            </a:r>
            <a:r>
              <a:rPr lang="ru-RU" b="0" dirty="0"/>
              <a:t>, коннекторы, кэши. В реальных системах это быстро превращается в «размазывание» инфраструктурных знаний по бизнес-коду.</a:t>
            </a:r>
          </a:p>
          <a:p>
            <a:r>
              <a:rPr lang="ru-RU" b="0" dirty="0"/>
              <a:t>С абстрактной фабрикой клиент общается только с интерфейсом. Он говорит: “Сделай мне Label с таким-то текстом” — и всё. Это абстрактный параметр, общий для семейства продуктов: любая 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ru-RU" b="0" dirty="0"/>
              <a:t> отображает текст. А вот </a:t>
            </a:r>
            <a:r>
              <a:rPr lang="ru-RU" b="0" i="1" dirty="0"/>
              <a:t>платформенные детали</a:t>
            </a:r>
            <a:r>
              <a:rPr lang="ru-RU" b="0" dirty="0"/>
              <a:t> — HWND на Windows, </a:t>
            </a:r>
            <a:r>
              <a:rPr lang="ru-RU" b="0" dirty="0" err="1"/>
              <a:t>NSView</a:t>
            </a:r>
            <a:r>
              <a:rPr lang="ru-RU" b="0" dirty="0"/>
              <a:t> на </a:t>
            </a:r>
            <a:r>
              <a:rPr lang="ru-RU" b="0" dirty="0" err="1"/>
              <a:t>macOS</a:t>
            </a:r>
            <a:r>
              <a:rPr lang="ru-RU" b="0" dirty="0"/>
              <a:t>, метрики, </a:t>
            </a:r>
            <a:r>
              <a:rPr lang="ru-RU" b="0" dirty="0" err="1"/>
              <a:t>локаль</a:t>
            </a:r>
            <a:r>
              <a:rPr lang="ru-RU" b="0" dirty="0"/>
              <a:t>, выбранная тема — это забота фабрики. Она либо хранит нужные зависимости у себя (полученные через DI), либо собирает их на лету, либо вытягивает из внешних источников. Клиент этого не видит и не обязан знать.</a:t>
            </a:r>
          </a:p>
          <a:p>
            <a:r>
              <a:rPr lang="ru-RU" b="0" dirty="0"/>
              <a:t>Почему это важно?</a:t>
            </a:r>
            <a:br>
              <a:rPr lang="ru-RU" b="0" dirty="0"/>
            </a:br>
            <a:r>
              <a:rPr lang="ru-RU" b="0" dirty="0"/>
              <a:t>— Меньше связностей: клиент не зависит от конкретных типов и их конструкторов.</a:t>
            </a:r>
            <a:br>
              <a:rPr lang="ru-RU" b="0" dirty="0"/>
            </a:br>
            <a:r>
              <a:rPr lang="ru-RU" b="0" dirty="0"/>
              <a:t>— Лучше тестируемость: в тестах подменяем фабрику фейковой, не мучая клиент заглушками параметров.</a:t>
            </a:r>
            <a:br>
              <a:rPr lang="ru-RU" b="0" dirty="0"/>
            </a:br>
            <a:r>
              <a:rPr lang="ru-RU" b="0" dirty="0"/>
              <a:t>— Проще эволюция: поменялась сигнатура конструктора продукта — меняем фабрику, а не всех клиентов.</a:t>
            </a:r>
            <a:br>
              <a:rPr lang="ru-RU" b="0" dirty="0"/>
            </a:br>
            <a:r>
              <a:rPr lang="ru-RU" b="0" dirty="0"/>
              <a:t>— Чище API: методы фабрики принимают только то, что действительно концептуально нужно продукту, без утечек реализации.</a:t>
            </a:r>
          </a:p>
          <a:p>
            <a:endParaRPr lang="ru-RU" b="0" dirty="0"/>
          </a:p>
          <a:p>
            <a:r>
              <a:rPr lang="ru-RU" b="0" dirty="0"/>
              <a:t>Ключевой принцип формулируется так: </a:t>
            </a:r>
            <a:r>
              <a:rPr lang="ru-RU" b="0" i="1" dirty="0"/>
              <a:t>клиент передаёт фабрике только параметры, которые относятся к контракту продукта как к абстракции</a:t>
            </a:r>
            <a:r>
              <a:rPr lang="ru-RU" b="0" dirty="0"/>
              <a:t>. Всё, что относится к конкретной реализации — платформа, </a:t>
            </a:r>
            <a:r>
              <a:rPr lang="ru-RU" b="0" dirty="0" err="1"/>
              <a:t>хендлы</a:t>
            </a:r>
            <a:r>
              <a:rPr lang="ru-RU" b="0" dirty="0"/>
              <a:t>, политики создания, кеши — остаётся внутри фабрики. Это и делает абстрактную фабрику удобным «демаркационным слоем» между бизнес-логикой и инфраструктурой.»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63256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500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543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60528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56667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мы перестарались с абстракциями и получаем “фабрику фабрик”. Клиент вместо простого “создай продукт” сначала выясняет, </a:t>
            </a:r>
            <a:r>
              <a:rPr lang="ru-RU" b="1" dirty="0"/>
              <a:t>какую</a:t>
            </a:r>
            <a:r>
              <a:rPr lang="ru-RU" dirty="0"/>
              <a:t> фабрику взять, где её искать — и только потом создаёт объект. В итоге детали инфраструктуры просачиваются в домен, растёт связность и сложность тестов.»</a:t>
            </a:r>
          </a:p>
          <a:p>
            <a:r>
              <a:rPr lang="ru-RU" dirty="0"/>
              <a:t>Чаще всего это последствия YAGNI: хотели гибкости “на будущее”. Ещё типично — смешали фабрику с локатором сервисов, или вообще нет места, где собирается граф зависимостей, — потому решения о выборе реализации размазываются по коду.</a:t>
            </a:r>
          </a:p>
          <a:p>
            <a:r>
              <a:rPr lang="ru-RU" dirty="0"/>
              <a:t>Мы платим ростом связности и себестоимостью изменений. Конфигурация разбросана, OCP/DIP нарушены: вместо одной точки расширения — десятки мелких решений по коду.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415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Понять, что вы в ловушке, легко: многозвенные вызовы, методы получения фабрик в бизнес-классе, вместо простых зависимостей — фабрики, и тесты, которые превращаются в карнавал двойных/тройных </a:t>
            </a:r>
            <a:r>
              <a:rPr lang="ru-RU" dirty="0" err="1"/>
              <a:t>моков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7847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Лечение начинается с </a:t>
            </a:r>
            <a:r>
              <a:rPr lang="ru-RU" b="0" dirty="0" err="1"/>
              <a:t>composition</a:t>
            </a:r>
            <a:r>
              <a:rPr lang="ru-RU" b="0" dirty="0"/>
              <a:t> </a:t>
            </a:r>
            <a:r>
              <a:rPr lang="ru-RU" b="0" dirty="0" err="1"/>
              <a:t>root</a:t>
            </a:r>
            <a:r>
              <a:rPr lang="ru-RU" b="0" dirty="0"/>
              <a:t>: это единственное место, где мы решаем, какие реализации использовать, читаем конфиг, регистрируем креаторы. Отсюда же через DI передаём клиентам готовые зависимости: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IPizzaStore</a:t>
            </a:r>
            <a:r>
              <a:rPr lang="ru-RU" b="0" dirty="0"/>
              <a:t>,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IPizzaFactory</a:t>
            </a:r>
            <a:r>
              <a:rPr lang="ru-RU" b="0" dirty="0"/>
              <a:t> или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Provider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&lt;T&gt;</a:t>
            </a:r>
            <a:r>
              <a:rPr lang="ru-RU" b="0" dirty="0"/>
              <a:t>, если нужна ленивость — но ровно один уровень, не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FactoryFactory</a:t>
            </a:r>
            <a:r>
              <a:rPr lang="ru-RU" b="0" dirty="0"/>
              <a:t>.</a:t>
            </a:r>
          </a:p>
          <a:p>
            <a:r>
              <a:rPr lang="ru-RU" b="0" dirty="0"/>
              <a:t>Важно чистить API: клиент передаёт только абстрактные параметры (тип пиццы, регион), а платформенные детали и получение ресурсов остаются внутри фабрик. В тестах это даст простой путь — подменили фабрику фейковой и проверили бизнес-логику без «</a:t>
            </a:r>
            <a:r>
              <a:rPr lang="ru-RU" b="0" dirty="0" err="1"/>
              <a:t>моков</a:t>
            </a:r>
            <a:r>
              <a:rPr lang="ru-RU" b="0" dirty="0"/>
              <a:t> </a:t>
            </a:r>
            <a:r>
              <a:rPr lang="ru-RU" b="0" dirty="0" err="1"/>
              <a:t>моков</a:t>
            </a:r>
            <a:r>
              <a:rPr lang="ru-RU" b="0" dirty="0"/>
              <a:t>»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57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74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877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Фабрика берёт на себя создание объектов. Если мы введём класс </a:t>
            </a:r>
            <a:r>
              <a:rPr lang="en-US" dirty="0" err="1"/>
              <a:t>SimplePizzaFactory</a:t>
            </a:r>
            <a:r>
              <a:rPr lang="ru-RU" dirty="0"/>
              <a:t>, то метод </a:t>
            </a:r>
            <a:r>
              <a:rPr lang="en-US" dirty="0" err="1"/>
              <a:t>OrderPizza</a:t>
            </a:r>
            <a:r>
              <a:rPr lang="ru-RU" dirty="0"/>
              <a:t> станет клиентом этого объекта.</a:t>
            </a:r>
          </a:p>
          <a:p>
            <a:r>
              <a:rPr lang="ru-RU" dirty="0"/>
              <a:t>Когда понадобится создать экземпляр пиццы, мы он обратится к нему.</a:t>
            </a:r>
          </a:p>
          <a:p>
            <a:r>
              <a:rPr lang="ru-RU" dirty="0"/>
              <a:t>В методе больше не требуется знать о том, объект какого класса нужно создать класс, и какие передать параметры в конструктор. Все, что мы знаем, так это то, что получаем объект </a:t>
            </a:r>
            <a:r>
              <a:rPr lang="en-US" dirty="0"/>
              <a:t>Pizza</a:t>
            </a:r>
            <a:r>
              <a:rPr lang="ru-RU" dirty="0"/>
              <a:t> и вызываем у него методы </a:t>
            </a:r>
            <a:r>
              <a:rPr lang="en-US" dirty="0"/>
              <a:t>Prepare, Bake, Cut </a:t>
            </a:r>
            <a:r>
              <a:rPr lang="ru-RU" dirty="0"/>
              <a:t>и </a:t>
            </a:r>
            <a:r>
              <a:rPr lang="en-US" dirty="0"/>
              <a:t>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78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27BC-4D8B-3D53-A5D7-57B6B15AF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442C0-F3A9-AD7E-CDCE-77DF0AA11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8057-930E-DC81-82C5-21BA2E76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5E53-8F76-7A36-6AC4-6498C8BE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01A2-0675-703B-88CC-CA7FEFE1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9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87A4-7FBE-A429-8954-8D45919B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D4D04-7F22-49FA-4E42-D768915CB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239B1-9210-7CEA-FEA0-08240621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3735-2889-CEE6-8148-4F9F66E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DDD2-99EC-195B-140E-4CC50717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0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D20EC-0D2A-BFFC-BBE0-BD36DEBF6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7EEE6-C4E9-D5A4-EA08-F800FD5B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ED4E-A2CD-94AD-79AF-52144218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87E9B-66A8-BCB0-6D5B-F5E4C2FB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47BD-A193-62FB-C5DD-74B561F2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7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9C5A-70E1-0655-5AC4-E5BDC044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0ABB-2E9B-B6C9-5E47-E6D13DCA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4189-2C70-0850-2323-E073DEBE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ACE2-702F-6CDD-A1B5-268F7DD8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9F9C-8439-AD79-C76C-A21A9B5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76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C0D2-3246-CE84-CE0A-E58348EE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2250E-BB4C-7431-C9B5-EFC0543C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EA6B-CF6C-F044-3B94-2E98CAFA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4009-37BF-0007-6DE4-C44E0F34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3C07-C82B-12CC-CBA3-C49F1536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89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0FC7-E139-9E2C-F542-291DB5DE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ABC8-230E-48D5-E321-864A93CEC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3C777-B262-61C3-25EE-25AE23BA2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10C98-147B-7C91-7C88-70D5B845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6E1D1-2725-DC23-4079-66D067D5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29FE1-A671-39E0-C986-99A48EDD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9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EA9F-D43C-E8C3-444E-858144B0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2A0F-E091-DA2C-8B85-0CE66C8DB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1C197-1D5E-8A16-00C5-63B02411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590BB-1538-C769-37B3-080B81E9D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B0EC-374A-DC63-494C-385FCA03F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5AD15-37FD-B9D6-2CB8-3DB35B8F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29C3C-539F-55B7-E7DD-6D5BD27E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3E5EF-6D17-5E91-84B4-2F5361AA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4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3D18-B096-278E-E122-EAA07F5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6448-B71E-421E-D956-87F421AD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FD7DB-C0B1-5EDD-431F-01DF5B05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3E76-D555-93CC-0FC1-CCF47787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62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62B29-8EB1-3A87-F1A3-1085EA16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D5B82-F20F-D1E4-687A-2C3AADDB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62770-AB4E-5CA8-6D02-3BD6277A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2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97D0-8348-B348-C72B-624B7AE4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204B-9E09-9EB4-9322-03980C20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0088A-0282-5E1F-A08E-D9752A4E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77DE5-0BC7-4A59-A65E-E2D15D03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4E39F-09CD-186D-52D6-7245AC0B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42898-C008-8AB3-F473-F8337CCB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67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B43E-B656-C057-EDC7-F2575EF5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009C0-3B96-F348-229C-15301FC20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02958-3454-0355-65D5-1618F6039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4C324-CF06-625D-62C8-51CE9F16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49B25-680F-558B-BA42-6988E8FD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3D4E6-548F-FE91-3959-0479AB2F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3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10144-51BD-1B78-0CDE-72852C1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DB7A8-2826-7BCA-DEEA-1C80DFD3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742E-9DBD-FFDF-4D69-99DA471E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BE6F-7E1A-8DC1-88FA-04F5EB8E6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5DAB-B638-76EA-AAB7-44281D9C0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49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674790"/>
          </a:xfrm>
        </p:spPr>
        <p:txBody>
          <a:bodyPr>
            <a:noAutofit/>
          </a:bodyPr>
          <a:lstStyle/>
          <a:p>
            <a:r>
              <a:rPr lang="ru-RU" dirty="0"/>
              <a:t>«Абстрактная Фабрика»</a:t>
            </a:r>
            <a:br>
              <a:rPr lang="ru-RU" dirty="0"/>
            </a:br>
            <a:r>
              <a:rPr lang="ru-RU" dirty="0"/>
              <a:t>и</a:t>
            </a:r>
            <a:br>
              <a:rPr lang="ru-RU" dirty="0"/>
            </a:br>
            <a:r>
              <a:rPr lang="ru-RU" dirty="0"/>
              <a:t>«Фабричный метод»</a:t>
            </a: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фабрика для пиццы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564244"/>
            <a:ext cx="871296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"cheese"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CheesePizza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PepperoniPizza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"napolitana"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02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  <a:r>
              <a:rPr lang="en-US" dirty="0"/>
              <a:t> </a:t>
            </a:r>
            <a:r>
              <a:rPr lang="ru-RU" dirty="0"/>
              <a:t>фабрики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670844"/>
            <a:ext cx="105863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/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Параметризуем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пиццерию объектом фабрики, создающей пиццу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: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фабрике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97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 </a:t>
            </a:r>
            <a:r>
              <a:rPr lang="en-US" dirty="0" err="1"/>
              <a:t>SimplePizzaFactory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Что улучшили</a:t>
            </a:r>
            <a:endParaRPr lang="ru-RU" dirty="0"/>
          </a:p>
          <a:p>
            <a:pPr lvl="1"/>
            <a:r>
              <a:rPr lang="ru-RU" dirty="0"/>
              <a:t>Инкапсулировали создание конкретных пицц в одном месте</a:t>
            </a:r>
          </a:p>
          <a:p>
            <a:pPr lvl="1"/>
            <a:r>
              <a:rPr lang="ru-RU" dirty="0"/>
              <a:t>Клиенты видят только </a:t>
            </a:r>
            <a:r>
              <a:rPr lang="ru-RU" dirty="0" err="1"/>
              <a:t>Pizza</a:t>
            </a:r>
            <a:r>
              <a:rPr lang="ru-RU" dirty="0"/>
              <a:t> (OCP/DIP, меньше связей)</a:t>
            </a:r>
          </a:p>
          <a:p>
            <a:pPr lvl="1"/>
            <a:r>
              <a:rPr lang="ru-RU" dirty="0"/>
              <a:t>Повторное использование одной фабрики разными клиентами</a:t>
            </a:r>
          </a:p>
          <a:p>
            <a:pPr lvl="1"/>
            <a:r>
              <a:rPr lang="ru-RU" dirty="0"/>
              <a:t>Единая политика ошибок/валидации при создании</a:t>
            </a:r>
          </a:p>
          <a:p>
            <a:r>
              <a:rPr lang="ru-RU" b="1" dirty="0"/>
              <a:t>Чего ещё не хватает</a:t>
            </a:r>
            <a:endParaRPr lang="ru-RU" dirty="0"/>
          </a:p>
          <a:p>
            <a:pPr lvl="1"/>
            <a:r>
              <a:rPr lang="ru-RU" dirty="0" err="1"/>
              <a:t>if</a:t>
            </a:r>
            <a:r>
              <a:rPr lang="ru-RU" dirty="0"/>
              <a:t>/</a:t>
            </a:r>
            <a:r>
              <a:rPr lang="ru-RU" dirty="0" err="1"/>
              <a:t>else</a:t>
            </a:r>
            <a:r>
              <a:rPr lang="ru-RU" dirty="0"/>
              <a:t> + «магические строки» внутри фабрики всё ещё хрупки</a:t>
            </a:r>
          </a:p>
          <a:p>
            <a:pPr lvl="1"/>
            <a:r>
              <a:rPr lang="ru-RU" dirty="0"/>
              <a:t>Пока управляем </a:t>
            </a:r>
            <a:r>
              <a:rPr lang="ru-RU" b="1" dirty="0"/>
              <a:t>одиночными продуктами</a:t>
            </a:r>
            <a:r>
              <a:rPr lang="ru-RU" dirty="0"/>
              <a:t>, не семействами</a:t>
            </a:r>
          </a:p>
          <a:p>
            <a:pPr lvl="1"/>
            <a:r>
              <a:rPr lang="ru-RU" dirty="0"/>
              <a:t>Без DI/реестра расширение требует правки кода фабрики</a:t>
            </a:r>
          </a:p>
          <a:p>
            <a:r>
              <a:rPr lang="ru-RU" b="1" dirty="0"/>
              <a:t>Как закрепить эффект</a:t>
            </a:r>
            <a:endParaRPr lang="ru-RU" dirty="0"/>
          </a:p>
          <a:p>
            <a:pPr lvl="1"/>
            <a:r>
              <a:rPr lang="ru-RU" dirty="0"/>
              <a:t>Использовать DI: передавать фабрику клиентам как зависимость</a:t>
            </a:r>
          </a:p>
          <a:p>
            <a:pPr lvl="1"/>
            <a:r>
              <a:rPr lang="ru-RU" dirty="0"/>
              <a:t>Покрыть мок-фабрикой в тестах (подмена без реальных ингредиентов)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724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Почему экземпляр фабрики, а не статический метод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Зачем объект фабрики</a:t>
            </a:r>
            <a:endParaRPr lang="ru-RU" dirty="0"/>
          </a:p>
          <a:p>
            <a:pPr lvl="1"/>
            <a:r>
              <a:rPr lang="ru-RU" dirty="0"/>
              <a:t>Подмена в тестах: легко замокать/подсунуть фейк</a:t>
            </a:r>
          </a:p>
          <a:p>
            <a:pPr lvl="1"/>
            <a:r>
              <a:rPr lang="ru-RU" dirty="0"/>
              <a:t>Полиморфизм/расширение: наследование и разные реализации</a:t>
            </a:r>
          </a:p>
          <a:p>
            <a:pPr lvl="1"/>
            <a:r>
              <a:rPr lang="ru-RU" dirty="0"/>
              <a:t>Конфигурация и состояние: кэш ингредиентов, логирование, </a:t>
            </a:r>
            <a:r>
              <a:rPr lang="en-US" dirty="0"/>
              <a:t>feature-</a:t>
            </a:r>
            <a:r>
              <a:rPr lang="ru-RU" dirty="0"/>
              <a:t>флаги</a:t>
            </a:r>
          </a:p>
          <a:p>
            <a:pPr lvl="1"/>
            <a:r>
              <a:rPr lang="en-US" dirty="0"/>
              <a:t>H</a:t>
            </a:r>
            <a:r>
              <a:rPr lang="ru-RU" dirty="0" err="1"/>
              <a:t>азные</a:t>
            </a:r>
            <a:r>
              <a:rPr lang="ru-RU" dirty="0"/>
              <a:t> фабрики для разных регионов/окружений</a:t>
            </a:r>
          </a:p>
          <a:p>
            <a:r>
              <a:rPr lang="ru-RU" b="1" dirty="0"/>
              <a:t>Когда статический метод уместен</a:t>
            </a:r>
            <a:endParaRPr lang="ru-RU" dirty="0"/>
          </a:p>
          <a:p>
            <a:pPr lvl="1"/>
            <a:r>
              <a:rPr lang="ru-RU" dirty="0"/>
              <a:t>Создание тривиально, без вариативности и состояния</a:t>
            </a:r>
          </a:p>
          <a:p>
            <a:pPr lvl="1"/>
            <a:r>
              <a:rPr lang="ru-RU" dirty="0"/>
              <a:t>Тесты не требуют подмены, стоимость DI избыточна</a:t>
            </a:r>
          </a:p>
          <a:p>
            <a:pPr lvl="1"/>
            <a:r>
              <a:rPr lang="ru-RU" dirty="0"/>
              <a:t>Нет планов на расширение/наследование фабрики</a:t>
            </a:r>
          </a:p>
        </p:txBody>
      </p:sp>
    </p:spTree>
    <p:extLst>
      <p:ext uri="{BB962C8B-B14F-4D97-AF65-F5344CB8AC3E}">
        <p14:creationId xmlns:p14="http://schemas.microsoft.com/office/powerpoint/2010/main" val="78952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8321-7C29-AD32-5126-9CAD9A5F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Обновлённая архитектура приложения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696C3E-72AD-0DAE-1D49-8B8400AC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661675"/>
            <a:ext cx="9505056" cy="505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ACCDE0-E79D-F0C9-DA4B-C6B0A2E431C2}"/>
              </a:ext>
            </a:extLst>
          </p:cNvPr>
          <p:cNvSpPr txBox="1"/>
          <p:nvPr/>
        </p:nvSpPr>
        <p:spPr>
          <a:xfrm>
            <a:off x="191345" y="4189233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Фабрика должна быть единственной частью приложения, работающей с конкретными классами пиццы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84CB6-A3E7-311F-FB1A-D7B9FE26D2DB}"/>
              </a:ext>
            </a:extLst>
          </p:cNvPr>
          <p:cNvSpPr txBox="1"/>
          <p:nvPr/>
        </p:nvSpPr>
        <p:spPr>
          <a:xfrm>
            <a:off x="119336" y="218647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Клиент фабрики.</a:t>
            </a:r>
          </a:p>
          <a:p>
            <a:r>
              <a:rPr lang="ru-RU" sz="1200" dirty="0"/>
              <a:t>Обращается к </a:t>
            </a:r>
            <a:r>
              <a:rPr lang="en-US" sz="1200" dirty="0" err="1"/>
              <a:t>SimplePizzaFactory</a:t>
            </a:r>
            <a:r>
              <a:rPr lang="ru-RU" sz="1200" dirty="0"/>
              <a:t> для получения экземпляров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14AED-F835-A2CE-D82D-9BBF92CA76AB}"/>
              </a:ext>
            </a:extLst>
          </p:cNvPr>
          <p:cNvSpPr txBox="1"/>
          <p:nvPr/>
        </p:nvSpPr>
        <p:spPr>
          <a:xfrm>
            <a:off x="8904312" y="3393634"/>
            <a:ext cx="358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Конкретные продукты, каждый из которых реализовывает интерфейс</a:t>
            </a:r>
            <a:r>
              <a:rPr lang="en-US" sz="1200" dirty="0"/>
              <a:t> Pizza</a:t>
            </a:r>
            <a:r>
              <a:rPr lang="ru-RU" sz="1200" dirty="0"/>
              <a:t>.</a:t>
            </a:r>
          </a:p>
          <a:p>
            <a:r>
              <a:rPr lang="ru-RU" sz="1200" dirty="0"/>
              <a:t>Создаются фабриками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F3B00-359A-304B-C7FB-46D547890CC0}"/>
              </a:ext>
            </a:extLst>
          </p:cNvPr>
          <p:cNvSpPr txBox="1"/>
          <p:nvPr/>
        </p:nvSpPr>
        <p:spPr>
          <a:xfrm>
            <a:off x="8400256" y="1775863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Продукт, производимый фабрикой – пицца.</a:t>
            </a:r>
          </a:p>
          <a:p>
            <a:r>
              <a:rPr lang="ru-RU" sz="1200" dirty="0"/>
              <a:t>Абстрактный класс, с полезными реализациями, которые переопределяются в подклассах</a:t>
            </a:r>
          </a:p>
        </p:txBody>
      </p:sp>
    </p:spTree>
    <p:extLst>
      <p:ext uri="{BB962C8B-B14F-4D97-AF65-F5344CB8AC3E}">
        <p14:creationId xmlns:p14="http://schemas.microsoft.com/office/powerpoint/2010/main" val="35390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бизнеса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 идут в гору. Требуется открыть сеть пиццерий </a:t>
            </a:r>
            <a:r>
              <a:rPr lang="en-US" dirty="0" err="1"/>
              <a:t>PizzaStore</a:t>
            </a:r>
            <a:r>
              <a:rPr lang="en-US" dirty="0"/>
              <a:t> </a:t>
            </a:r>
            <a:r>
              <a:rPr lang="ru-RU" dirty="0"/>
              <a:t>по всей стране</a:t>
            </a:r>
            <a:endParaRPr lang="en-US" dirty="0"/>
          </a:p>
          <a:p>
            <a:pPr lvl="1"/>
            <a:r>
              <a:rPr lang="ru-RU" dirty="0"/>
              <a:t>Все пиццерии должны использовать код </a:t>
            </a:r>
            <a:r>
              <a:rPr lang="en-US" dirty="0" err="1"/>
              <a:t>PizzaStore</a:t>
            </a:r>
            <a:r>
              <a:rPr lang="ru-RU" dirty="0"/>
              <a:t> для приготовления пиццы, которая должна готовиться по единым правилам</a:t>
            </a:r>
          </a:p>
          <a:p>
            <a:r>
              <a:rPr lang="ru-RU" dirty="0"/>
              <a:t>Требуется учесть региональные различия в предпочтениях клиентов</a:t>
            </a:r>
          </a:p>
          <a:p>
            <a:pPr lvl="1"/>
            <a:r>
              <a:rPr lang="ru-RU" dirty="0"/>
              <a:t>В разных регионах рецепты пиццы могут различаться</a:t>
            </a:r>
          </a:p>
        </p:txBody>
      </p:sp>
    </p:spTree>
    <p:extLst>
      <p:ext uri="{BB962C8B-B14F-4D97-AF65-F5344CB8AC3E}">
        <p14:creationId xmlns:p14="http://schemas.microsoft.com/office/powerpoint/2010/main" val="2358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AE861A4-52B5-C12C-279E-00D359549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80988"/>
            <a:ext cx="9896475" cy="62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14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Фабрика пиццы для Нью-Йоркских филиалов </a:t>
            </a:r>
            <a:r>
              <a:rPr lang="en-US" dirty="0"/>
              <a:t>Pizza Store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19536" y="1536577"/>
            <a:ext cx="75963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300" b="1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"cheese"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NYCheesePizza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NYPepperoniPizza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06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Заказ пиццы в Нью-Йорком филиале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2996953"/>
            <a:ext cx="9829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2000" dirty="0">
              <a:ea typeface="Calibri"/>
              <a:cs typeface="Times New Roman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</a:p>
          <a:p>
            <a:endParaRPr lang="ru-RU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pizzaStore.OrderPizza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"pepperoni"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396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1782-EF6B-E507-8BD7-5AF48F97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Проблема: некоторые пиццерии нарушают процесс приготовления пиццы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8BF847-AD78-4CAC-D706-B785C2985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259503"/>
            <a:ext cx="111252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4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</a:t>
            </a:r>
            <a:r>
              <a:rPr lang="ru-RU" dirty="0"/>
              <a:t> Реализация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39617" y="2852936"/>
            <a:ext cx="6131807" cy="358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1271" y="3397607"/>
            <a:ext cx="2488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Абстрактные классы и интерфейсы делают код более гибким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5920" y="3340775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Тем не менее, создается экземпляр конкретного класса</a:t>
            </a:r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3731225" y="2153024"/>
            <a:ext cx="224704" cy="2344611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/>
          <p:cNvSpPr/>
          <p:nvPr/>
        </p:nvSpPr>
        <p:spPr>
          <a:xfrm rot="16200000">
            <a:off x="6739732" y="1849166"/>
            <a:ext cx="224704" cy="2952328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1589228" y="4548444"/>
            <a:ext cx="907877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Fruit*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fruit </a:t>
            </a: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new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dog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Dog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&gt;("Fido", 13);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worker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Programmer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&gt;("John", Lang::CPP, department);</a:t>
            </a:r>
          </a:p>
        </p:txBody>
      </p:sp>
    </p:spTree>
    <p:extLst>
      <p:ext uri="{BB962C8B-B14F-4D97-AF65-F5344CB8AC3E}">
        <p14:creationId xmlns:p14="http://schemas.microsoft.com/office/powerpoint/2010/main" val="28666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Фабричный метод (</a:t>
            </a:r>
            <a:r>
              <a:rPr lang="en-US" dirty="0"/>
              <a:t>Factory Method)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Идея: базовый класс фиксирует алгоритм работы с продуктом, а создание продукта делегирует подклассам через виртуальный метод</a:t>
            </a:r>
          </a:p>
          <a:p>
            <a:r>
              <a:rPr lang="ru-RU" dirty="0"/>
              <a:t>Когда применять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Нужны разные виды продукта, но единый жизненный цикл или процесс</a:t>
            </a:r>
          </a:p>
          <a:p>
            <a:pPr lvl="1"/>
            <a:r>
              <a:rPr lang="ru-RU" dirty="0"/>
              <a:t>Нужно исключить дублирование кода после создания продукта</a:t>
            </a:r>
          </a:p>
          <a:p>
            <a:pPr lvl="1"/>
            <a:r>
              <a:rPr lang="ru-RU" dirty="0"/>
              <a:t>Хотим </a:t>
            </a:r>
            <a:r>
              <a:rPr lang="en-US" dirty="0"/>
              <a:t>OCP: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842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Фабричный метод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04864" y="3459654"/>
            <a:ext cx="8856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Product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FactoryMethod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700" dirty="0">
              <a:latin typeface="Times New Roman"/>
              <a:ea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5440" y="3813597"/>
            <a:ext cx="4012307" cy="1599461"/>
            <a:chOff x="-468560" y="3813596"/>
            <a:chExt cx="4012307" cy="1599461"/>
          </a:xfrm>
        </p:grpSpPr>
        <p:sp>
          <p:nvSpPr>
            <p:cNvPr id="7" name="TextBox 6"/>
            <p:cNvSpPr txBox="1"/>
            <p:nvPr/>
          </p:nvSpPr>
          <p:spPr>
            <a:xfrm>
              <a:off x="-468560" y="4582060"/>
              <a:ext cx="40123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возвращает некий тип </a:t>
              </a:r>
              <a:r>
                <a:rPr lang="en-US" sz="1600" dirty="0"/>
                <a:t>Product</a:t>
              </a:r>
              <a:r>
                <a:rPr lang="ru-RU" sz="1600" dirty="0"/>
                <a:t>, обычно используемый методами родительского класса</a:t>
              </a: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1881064" y="3813596"/>
              <a:ext cx="144016" cy="768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639616" y="2113163"/>
            <a:ext cx="4016077" cy="1346490"/>
            <a:chOff x="1115616" y="2113163"/>
            <a:chExt cx="4016077" cy="1346490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2113163"/>
              <a:ext cx="40160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изолирует клиента из суперкласса от информации о конкретном типе создаваемого продукта</a:t>
              </a: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3825280" y="3141900"/>
              <a:ext cx="432048" cy="3177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65304" y="3813597"/>
            <a:ext cx="6120680" cy="1599461"/>
            <a:chOff x="4041304" y="3813596"/>
            <a:chExt cx="6120680" cy="1599461"/>
          </a:xfrm>
        </p:grpSpPr>
        <p:sp>
          <p:nvSpPr>
            <p:cNvPr id="14" name="TextBox 13"/>
            <p:cNvSpPr txBox="1"/>
            <p:nvPr/>
          </p:nvSpPr>
          <p:spPr>
            <a:xfrm>
              <a:off x="4041304" y="4582060"/>
              <a:ext cx="612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может быть </a:t>
              </a:r>
              <a:r>
                <a:rPr lang="ru-RU" sz="1600" dirty="0" err="1"/>
                <a:t>параметризован</a:t>
              </a:r>
              <a:r>
                <a:rPr lang="ru-RU" sz="1600" dirty="0"/>
                <a:t> для выбора для выбора между несколькими разновидностями продуктов и/или параметрами их создания</a:t>
              </a:r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 flipV="1">
              <a:off x="5769496" y="3813596"/>
              <a:ext cx="144016" cy="768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005464" y="1920543"/>
            <a:ext cx="4680520" cy="1539111"/>
            <a:chOff x="5481464" y="1920542"/>
            <a:chExt cx="4680520" cy="1539111"/>
          </a:xfrm>
        </p:grpSpPr>
        <p:sp>
          <p:nvSpPr>
            <p:cNvPr id="16" name="TextBox 15"/>
            <p:cNvSpPr txBox="1"/>
            <p:nvPr/>
          </p:nvSpPr>
          <p:spPr>
            <a:xfrm>
              <a:off x="5481464" y="1920542"/>
              <a:ext cx="4680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объявлен чисто виртуальным, чтобы </a:t>
              </a:r>
              <a:r>
                <a:rPr lang="ru-RU" sz="1600" dirty="0" err="1"/>
                <a:t>субклассы</a:t>
              </a:r>
              <a:r>
                <a:rPr lang="ru-RU" sz="1600" dirty="0"/>
                <a:t> предоставили реализацию создания объектов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>
              <a:off x="7857728" y="2983023"/>
              <a:ext cx="576064" cy="4766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57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33548AF-4AC5-2C20-4C81-3E677CFF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19" y="758950"/>
            <a:ext cx="10697890" cy="61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07768" y="20286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Абстрактный класс </a:t>
            </a:r>
            <a:r>
              <a:rPr lang="en-US" sz="1400" dirty="0" err="1"/>
              <a:t>PizzaStore</a:t>
            </a:r>
            <a:r>
              <a:rPr lang="ru-RU" sz="1400" dirty="0"/>
              <a:t> делегирует создание пиццы своим подклассам, объявляя метод </a:t>
            </a:r>
            <a:r>
              <a:rPr lang="en-US" sz="1400" dirty="0" err="1"/>
              <a:t>CreatePizza</a:t>
            </a:r>
            <a:r>
              <a:rPr lang="ru-RU" sz="1400" dirty="0"/>
              <a:t>() чисто виртуальным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17" y="1196752"/>
            <a:ext cx="29276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Если пиццерия хочет готовить еду в нью-йоркском стиле, она использует </a:t>
            </a:r>
            <a:r>
              <a:rPr lang="ru-RU" sz="1400" dirty="0" err="1"/>
              <a:t>субкласс</a:t>
            </a:r>
            <a:r>
              <a:rPr lang="ru-RU" sz="1400" dirty="0"/>
              <a:t> с соответствующей реализацией метода </a:t>
            </a:r>
            <a:r>
              <a:rPr lang="en-US" sz="1400" dirty="0" err="1"/>
              <a:t>CreatePizza</a:t>
            </a:r>
            <a:r>
              <a:rPr lang="ru-RU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112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абстрактной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19250" y="2060849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подклассам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Дальнейшие шаги выполняем по строго заданному алгоритму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Конкретные подклассы обязаны реализовать данный метод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8258" y="4684494"/>
            <a:ext cx="19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7629525" y="5053827"/>
            <a:ext cx="952500" cy="604024"/>
          </a:xfrm>
          <a:custGeom>
            <a:avLst/>
            <a:gdLst>
              <a:gd name="connsiteX0" fmla="*/ 952500 w 952500"/>
              <a:gd name="connsiteY0" fmla="*/ 2459 h 402509"/>
              <a:gd name="connsiteX1" fmla="*/ 390525 w 952500"/>
              <a:gd name="connsiteY1" fmla="*/ 59609 h 402509"/>
              <a:gd name="connsiteX2" fmla="*/ 0 w 952500"/>
              <a:gd name="connsiteY2" fmla="*/ 402509 h 4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402509">
                <a:moveTo>
                  <a:pt x="952500" y="2459"/>
                </a:moveTo>
                <a:cubicBezTo>
                  <a:pt x="750887" y="-2304"/>
                  <a:pt x="549275" y="-7066"/>
                  <a:pt x="390525" y="59609"/>
                </a:cubicBezTo>
                <a:cubicBezTo>
                  <a:pt x="231775" y="126284"/>
                  <a:pt x="115887" y="264396"/>
                  <a:pt x="0" y="402509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7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конкретной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79576" y="1595022"/>
            <a:ext cx="7233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Пиццерия, готовящая пиццу в нью-йоркском стиле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NYPizzaStore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Все, что нужно - реализовать метод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должным образом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"cheese"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NYCheesePizza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"pepperoni"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NYPepperoniPizza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NYNapolitanaPizza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2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75520" y="1772816"/>
            <a:ext cx="8892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85775"/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&amp;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.OrderPizza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"pepperoni"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0;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396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186" y="2539389"/>
            <a:ext cx="11297898" cy="413614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Параллельные иерархии классов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55640" y="3813981"/>
            <a:ext cx="8568952" cy="2953882"/>
            <a:chOff x="1265932" y="3797266"/>
            <a:chExt cx="8568952" cy="2953882"/>
          </a:xfrm>
        </p:grpSpPr>
        <p:sp>
          <p:nvSpPr>
            <p:cNvPr id="8" name="TextBox 7"/>
            <p:cNvSpPr txBox="1"/>
            <p:nvPr/>
          </p:nvSpPr>
          <p:spPr>
            <a:xfrm>
              <a:off x="7423742" y="6227928"/>
              <a:ext cx="24111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ChicagoPizzaStore</a:t>
              </a:r>
              <a:r>
                <a:rPr lang="en-US" sz="1400" dirty="0"/>
                <a:t> </a:t>
              </a:r>
              <a:r>
                <a:rPr lang="ru-RU" sz="1400" dirty="0"/>
                <a:t>умеет готовить чикагскую пиццу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 flipV="1">
              <a:off x="1265932" y="3844331"/>
              <a:ext cx="1584176" cy="360041"/>
            </a:xfrm>
            <a:custGeom>
              <a:avLst/>
              <a:gdLst>
                <a:gd name="connsiteX0" fmla="*/ 3378200 w 3378200"/>
                <a:gd name="connsiteY0" fmla="*/ 635000 h 1090408"/>
                <a:gd name="connsiteX1" fmla="*/ 1371600 w 3378200"/>
                <a:gd name="connsiteY1" fmla="*/ 1066800 h 1090408"/>
                <a:gd name="connsiteX2" fmla="*/ 0 w 3378200"/>
                <a:gd name="connsiteY2" fmla="*/ 0 h 10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8200" h="1090408">
                  <a:moveTo>
                    <a:pt x="3378200" y="635000"/>
                  </a:moveTo>
                  <a:cubicBezTo>
                    <a:pt x="2656416" y="903816"/>
                    <a:pt x="1934633" y="1172633"/>
                    <a:pt x="1371600" y="1066800"/>
                  </a:cubicBezTo>
                  <a:cubicBezTo>
                    <a:pt x="808567" y="960967"/>
                    <a:pt x="404283" y="480483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4168376" y="5750874"/>
              <a:ext cx="3099932" cy="954108"/>
            </a:xfrm>
            <a:custGeom>
              <a:avLst/>
              <a:gdLst>
                <a:gd name="connsiteX0" fmla="*/ 3949700 w 3949700"/>
                <a:gd name="connsiteY0" fmla="*/ 800100 h 1383682"/>
                <a:gd name="connsiteX1" fmla="*/ 1981200 w 3949700"/>
                <a:gd name="connsiteY1" fmla="*/ 1371600 h 1383682"/>
                <a:gd name="connsiteX2" fmla="*/ 558800 w 3949700"/>
                <a:gd name="connsiteY2" fmla="*/ 1092200 h 1383682"/>
                <a:gd name="connsiteX3" fmla="*/ 0 w 3949700"/>
                <a:gd name="connsiteY3" fmla="*/ 0 h 138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9700" h="1383682">
                  <a:moveTo>
                    <a:pt x="3949700" y="800100"/>
                  </a:moveTo>
                  <a:cubicBezTo>
                    <a:pt x="3248025" y="1061508"/>
                    <a:pt x="2546350" y="1322917"/>
                    <a:pt x="1981200" y="1371600"/>
                  </a:cubicBezTo>
                  <a:cubicBezTo>
                    <a:pt x="1416050" y="1420283"/>
                    <a:pt x="889000" y="1320800"/>
                    <a:pt x="558800" y="1092200"/>
                  </a:cubicBezTo>
                  <a:cubicBezTo>
                    <a:pt x="228600" y="863600"/>
                    <a:pt x="114300" y="431800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9146155" y="4991100"/>
              <a:ext cx="355600" cy="1190662"/>
            </a:xfrm>
            <a:custGeom>
              <a:avLst/>
              <a:gdLst>
                <a:gd name="connsiteX0" fmla="*/ 0 w 114300"/>
                <a:gd name="connsiteY0" fmla="*/ 444500 h 444500"/>
                <a:gd name="connsiteX1" fmla="*/ 88900 w 114300"/>
                <a:gd name="connsiteY1" fmla="*/ 190500 h 444500"/>
                <a:gd name="connsiteX2" fmla="*/ 114300 w 114300"/>
                <a:gd name="connsiteY2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444500">
                  <a:moveTo>
                    <a:pt x="0" y="444500"/>
                  </a:moveTo>
                  <a:cubicBezTo>
                    <a:pt x="34925" y="354541"/>
                    <a:pt x="69850" y="264583"/>
                    <a:pt x="88900" y="190500"/>
                  </a:cubicBezTo>
                  <a:cubicBezTo>
                    <a:pt x="107950" y="116417"/>
                    <a:pt x="111125" y="58208"/>
                    <a:pt x="1143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937892" y="3797266"/>
              <a:ext cx="2864544" cy="523220"/>
              <a:chOff x="2937892" y="3797266"/>
              <a:chExt cx="2864544" cy="5232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937892" y="3797266"/>
                <a:ext cx="26756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NYPizzaStore</a:t>
                </a:r>
                <a:r>
                  <a:rPr lang="en-US" sz="1400" dirty="0"/>
                  <a:t> </a:t>
                </a:r>
                <a:r>
                  <a:rPr lang="ru-RU" sz="1400" dirty="0"/>
                  <a:t>умеет готовить нью-йоркскую пиццу</a:t>
                </a:r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 flipV="1">
                <a:off x="5370388" y="3988349"/>
                <a:ext cx="432048" cy="216024"/>
              </a:xfrm>
              <a:custGeom>
                <a:avLst/>
                <a:gdLst>
                  <a:gd name="connsiteX0" fmla="*/ 0 w 355600"/>
                  <a:gd name="connsiteY0" fmla="*/ 419100 h 419100"/>
                  <a:gd name="connsiteX1" fmla="*/ 241300 w 355600"/>
                  <a:gd name="connsiteY1" fmla="*/ 254000 h 419100"/>
                  <a:gd name="connsiteX2" fmla="*/ 355600 w 355600"/>
                  <a:gd name="connsiteY2" fmla="*/ 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5600" h="419100">
                    <a:moveTo>
                      <a:pt x="0" y="419100"/>
                    </a:moveTo>
                    <a:cubicBezTo>
                      <a:pt x="91016" y="371475"/>
                      <a:pt x="182033" y="323850"/>
                      <a:pt x="241300" y="254000"/>
                    </a:cubicBezTo>
                    <a:cubicBezTo>
                      <a:pt x="300567" y="184150"/>
                      <a:pt x="328083" y="92075"/>
                      <a:pt x="355600" y="0"/>
                    </a:cubicBezTo>
                  </a:path>
                </a:pathLst>
              </a:cu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094560" y="1785219"/>
            <a:ext cx="4918890" cy="954107"/>
            <a:chOff x="2570560" y="1785218"/>
            <a:chExt cx="4918890" cy="954107"/>
          </a:xfrm>
        </p:grpSpPr>
        <p:sp>
          <p:nvSpPr>
            <p:cNvPr id="14" name="TextBox 13"/>
            <p:cNvSpPr txBox="1"/>
            <p:nvPr/>
          </p:nvSpPr>
          <p:spPr>
            <a:xfrm>
              <a:off x="3003600" y="1785218"/>
              <a:ext cx="3949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Обе иерархии содержат абстрактные классы, расширяемые конкретными классами со специализированными реализациями для Нью-Йорка и </a:t>
              </a:r>
              <a:r>
                <a:rPr lang="ru-RU" sz="1400" dirty="0" err="1"/>
                <a:t>Чигаго</a:t>
              </a:r>
              <a:endParaRPr lang="ru-RU" sz="14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6834808" y="1966628"/>
              <a:ext cx="654642" cy="526594"/>
            </a:xfrm>
            <a:custGeom>
              <a:avLst/>
              <a:gdLst>
                <a:gd name="connsiteX0" fmla="*/ 0 w 457200"/>
                <a:gd name="connsiteY0" fmla="*/ 0 h 711200"/>
                <a:gd name="connsiteX1" fmla="*/ 330200 w 457200"/>
                <a:gd name="connsiteY1" fmla="*/ 228600 h 711200"/>
                <a:gd name="connsiteX2" fmla="*/ 457200 w 457200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711200">
                  <a:moveTo>
                    <a:pt x="0" y="0"/>
                  </a:moveTo>
                  <a:cubicBezTo>
                    <a:pt x="127000" y="55033"/>
                    <a:pt x="254000" y="110067"/>
                    <a:pt x="330200" y="228600"/>
                  </a:cubicBezTo>
                  <a:cubicBezTo>
                    <a:pt x="406400" y="347133"/>
                    <a:pt x="431800" y="529166"/>
                    <a:pt x="457200" y="7112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2570560" y="1951121"/>
              <a:ext cx="433040" cy="526594"/>
            </a:xfrm>
            <a:custGeom>
              <a:avLst/>
              <a:gdLst>
                <a:gd name="connsiteX0" fmla="*/ 457200 w 457200"/>
                <a:gd name="connsiteY0" fmla="*/ 0 h 622300"/>
                <a:gd name="connsiteX1" fmla="*/ 139700 w 457200"/>
                <a:gd name="connsiteY1" fmla="*/ 279400 h 622300"/>
                <a:gd name="connsiteX2" fmla="*/ 0 w 4572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622300">
                  <a:moveTo>
                    <a:pt x="457200" y="0"/>
                  </a:moveTo>
                  <a:cubicBezTo>
                    <a:pt x="336550" y="87842"/>
                    <a:pt x="215900" y="175684"/>
                    <a:pt x="139700" y="279400"/>
                  </a:cubicBezTo>
                  <a:cubicBezTo>
                    <a:pt x="63500" y="383116"/>
                    <a:pt x="31750" y="502708"/>
                    <a:pt x="0" y="6223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344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паттерна Фабричный Метод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7071" y="2935119"/>
            <a:ext cx="5065582" cy="238618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63353" y="2963179"/>
            <a:ext cx="3289086" cy="2222696"/>
            <a:chOff x="-1117792" y="2944936"/>
            <a:chExt cx="3289086" cy="2222696"/>
          </a:xfrm>
        </p:grpSpPr>
        <p:sp>
          <p:nvSpPr>
            <p:cNvPr id="4" name="TextBox 3"/>
            <p:cNvSpPr txBox="1"/>
            <p:nvPr/>
          </p:nvSpPr>
          <p:spPr>
            <a:xfrm>
              <a:off x="-1117792" y="3472812"/>
              <a:ext cx="3289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Все продукты должны реализовывать общий интерфейс, чтобы классы, их использующие, оперировали на уровне интерфейса, а не реализации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1181100" y="2944936"/>
              <a:ext cx="901700" cy="382464"/>
            </a:xfrm>
            <a:custGeom>
              <a:avLst/>
              <a:gdLst>
                <a:gd name="connsiteX0" fmla="*/ 0 w 901700"/>
                <a:gd name="connsiteY0" fmla="*/ 382464 h 382464"/>
                <a:gd name="connsiteX1" fmla="*/ 546100 w 901700"/>
                <a:gd name="connsiteY1" fmla="*/ 26864 h 382464"/>
                <a:gd name="connsiteX2" fmla="*/ 901700 w 901700"/>
                <a:gd name="connsiteY2" fmla="*/ 52264 h 3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382464">
                  <a:moveTo>
                    <a:pt x="0" y="382464"/>
                  </a:moveTo>
                  <a:cubicBezTo>
                    <a:pt x="197908" y="232180"/>
                    <a:pt x="395817" y="81897"/>
                    <a:pt x="546100" y="26864"/>
                  </a:cubicBezTo>
                  <a:cubicBezTo>
                    <a:pt x="696383" y="-28169"/>
                    <a:pt x="799041" y="12047"/>
                    <a:pt x="901700" y="5226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1365920" y="4742884"/>
              <a:ext cx="685800" cy="424748"/>
            </a:xfrm>
            <a:custGeom>
              <a:avLst/>
              <a:gdLst>
                <a:gd name="connsiteX0" fmla="*/ 0 w 685800"/>
                <a:gd name="connsiteY0" fmla="*/ 0 h 424748"/>
                <a:gd name="connsiteX1" fmla="*/ 165100 w 685800"/>
                <a:gd name="connsiteY1" fmla="*/ 330200 h 424748"/>
                <a:gd name="connsiteX2" fmla="*/ 685800 w 685800"/>
                <a:gd name="connsiteY2" fmla="*/ 419100 h 4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424748">
                  <a:moveTo>
                    <a:pt x="0" y="0"/>
                  </a:moveTo>
                  <a:cubicBezTo>
                    <a:pt x="25400" y="130175"/>
                    <a:pt x="50800" y="260350"/>
                    <a:pt x="165100" y="330200"/>
                  </a:cubicBezTo>
                  <a:cubicBezTo>
                    <a:pt x="279400" y="400050"/>
                    <a:pt x="524933" y="440267"/>
                    <a:pt x="685800" y="4191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15680" y="5232401"/>
            <a:ext cx="4608512" cy="1202576"/>
            <a:chOff x="1691680" y="5232400"/>
            <a:chExt cx="4608512" cy="120257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5696312"/>
              <a:ext cx="46085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ConcreteCreator</a:t>
              </a:r>
              <a:r>
                <a:rPr lang="ru-RU" sz="1400" dirty="0"/>
                <a:t> отвечает за создание конкретных продуктов. Это единственный класс, который располагает информацией об их создании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3124200" y="5321300"/>
              <a:ext cx="292100" cy="330200"/>
            </a:xfrm>
            <a:custGeom>
              <a:avLst/>
              <a:gdLst>
                <a:gd name="connsiteX0" fmla="*/ 292100 w 292100"/>
                <a:gd name="connsiteY0" fmla="*/ 330200 h 330200"/>
                <a:gd name="connsiteX1" fmla="*/ 101600 w 292100"/>
                <a:gd name="connsiteY1" fmla="*/ 215900 h 330200"/>
                <a:gd name="connsiteX2" fmla="*/ 0 w 292100"/>
                <a:gd name="connsiteY2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100" h="330200">
                  <a:moveTo>
                    <a:pt x="292100" y="330200"/>
                  </a:moveTo>
                  <a:cubicBezTo>
                    <a:pt x="221191" y="300566"/>
                    <a:pt x="150283" y="270933"/>
                    <a:pt x="101600" y="215900"/>
                  </a:cubicBezTo>
                  <a:cubicBezTo>
                    <a:pt x="52917" y="160867"/>
                    <a:pt x="26458" y="80433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57800" y="5232400"/>
              <a:ext cx="304800" cy="419100"/>
            </a:xfrm>
            <a:custGeom>
              <a:avLst/>
              <a:gdLst>
                <a:gd name="connsiteX0" fmla="*/ 0 w 304800"/>
                <a:gd name="connsiteY0" fmla="*/ 419100 h 419100"/>
                <a:gd name="connsiteX1" fmla="*/ 228600 w 304800"/>
                <a:gd name="connsiteY1" fmla="*/ 165100 h 419100"/>
                <a:gd name="connsiteX2" fmla="*/ 304800 w 3048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419100">
                  <a:moveTo>
                    <a:pt x="0" y="419100"/>
                  </a:moveTo>
                  <a:cubicBezTo>
                    <a:pt x="88900" y="327025"/>
                    <a:pt x="177800" y="234950"/>
                    <a:pt x="228600" y="165100"/>
                  </a:cubicBezTo>
                  <a:cubicBezTo>
                    <a:pt x="279400" y="95250"/>
                    <a:pt x="292100" y="47625"/>
                    <a:pt x="3048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88960" y="1884159"/>
            <a:ext cx="4271536" cy="1196648"/>
            <a:chOff x="4764959" y="1884159"/>
            <a:chExt cx="4271536" cy="1196648"/>
          </a:xfrm>
        </p:grpSpPr>
        <p:sp>
          <p:nvSpPr>
            <p:cNvPr id="7" name="TextBox 6"/>
            <p:cNvSpPr txBox="1"/>
            <p:nvPr/>
          </p:nvSpPr>
          <p:spPr>
            <a:xfrm>
              <a:off x="4764959" y="1884159"/>
              <a:ext cx="42715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/>
                <a:t>Creator </a:t>
              </a:r>
              <a:r>
                <a:rPr lang="ru-RU" sz="1400" dirty="0"/>
                <a:t>содержит реализации всех методов, выполняющих операции с продуктами, кроме фабричного метода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5038569" y="2560107"/>
              <a:ext cx="165142" cy="520700"/>
            </a:xfrm>
            <a:custGeom>
              <a:avLst/>
              <a:gdLst>
                <a:gd name="connsiteX0" fmla="*/ 152442 w 165142"/>
                <a:gd name="connsiteY0" fmla="*/ 0 h 520700"/>
                <a:gd name="connsiteX1" fmla="*/ 42 w 165142"/>
                <a:gd name="connsiteY1" fmla="*/ 228600 h 520700"/>
                <a:gd name="connsiteX2" fmla="*/ 165142 w 165142"/>
                <a:gd name="connsiteY2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42" h="520700">
                  <a:moveTo>
                    <a:pt x="152442" y="0"/>
                  </a:moveTo>
                  <a:cubicBezTo>
                    <a:pt x="75183" y="70908"/>
                    <a:pt x="-2075" y="141817"/>
                    <a:pt x="42" y="228600"/>
                  </a:cubicBezTo>
                  <a:cubicBezTo>
                    <a:pt x="2159" y="315383"/>
                    <a:pt x="116459" y="450850"/>
                    <a:pt x="165142" y="5207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746398" y="2954423"/>
            <a:ext cx="3182249" cy="954107"/>
            <a:chOff x="6513501" y="2971224"/>
            <a:chExt cx="3182249" cy="954107"/>
          </a:xfrm>
        </p:grpSpPr>
        <p:sp>
          <p:nvSpPr>
            <p:cNvPr id="8" name="TextBox 7"/>
            <p:cNvSpPr txBox="1"/>
            <p:nvPr/>
          </p:nvSpPr>
          <p:spPr>
            <a:xfrm>
              <a:off x="7440601" y="2971224"/>
              <a:ext cx="225514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Абстрактный метод </a:t>
              </a:r>
              <a:r>
                <a:rPr lang="en-US" sz="1400" dirty="0" err="1"/>
                <a:t>FactoryMethod</a:t>
              </a:r>
              <a:r>
                <a:rPr lang="en-US" sz="1400" dirty="0"/>
                <a:t>()</a:t>
              </a:r>
              <a:r>
                <a:rPr lang="ru-RU" sz="1400" dirty="0"/>
                <a:t> должен быть реализован всеми </a:t>
              </a:r>
              <a:r>
                <a:rPr lang="ru-RU" sz="1400" dirty="0" err="1"/>
                <a:t>субклассами</a:t>
              </a:r>
              <a:r>
                <a:rPr lang="ru-RU" sz="1400" dirty="0"/>
                <a:t> </a:t>
              </a:r>
              <a:r>
                <a:rPr lang="en-US" sz="1400" dirty="0"/>
                <a:t>Creator</a:t>
              </a:r>
              <a:endParaRPr lang="ru-RU" sz="140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513501" y="3374506"/>
              <a:ext cx="927100" cy="266700"/>
            </a:xfrm>
            <a:custGeom>
              <a:avLst/>
              <a:gdLst>
                <a:gd name="connsiteX0" fmla="*/ 927100 w 927100"/>
                <a:gd name="connsiteY0" fmla="*/ 0 h 266700"/>
                <a:gd name="connsiteX1" fmla="*/ 431800 w 927100"/>
                <a:gd name="connsiteY1" fmla="*/ 101600 h 266700"/>
                <a:gd name="connsiteX2" fmla="*/ 0 w 927100"/>
                <a:gd name="connsiteY2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100" h="266700">
                  <a:moveTo>
                    <a:pt x="927100" y="0"/>
                  </a:moveTo>
                  <a:cubicBezTo>
                    <a:pt x="756708" y="28575"/>
                    <a:pt x="586316" y="57150"/>
                    <a:pt x="431800" y="101600"/>
                  </a:cubicBezTo>
                  <a:cubicBezTo>
                    <a:pt x="277284" y="146050"/>
                    <a:pt x="138642" y="206375"/>
                    <a:pt x="0" y="2667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35011" y="4749801"/>
            <a:ext cx="3437653" cy="1005820"/>
            <a:chOff x="7111010" y="4749800"/>
            <a:chExt cx="3437653" cy="1005820"/>
          </a:xfrm>
        </p:grpSpPr>
        <p:sp>
          <p:nvSpPr>
            <p:cNvPr id="6" name="TextBox 5"/>
            <p:cNvSpPr txBox="1"/>
            <p:nvPr/>
          </p:nvSpPr>
          <p:spPr>
            <a:xfrm>
              <a:off x="7111010" y="5232400"/>
              <a:ext cx="3437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ConcreteCreator</a:t>
              </a:r>
              <a:r>
                <a:rPr lang="en-US" sz="1400" dirty="0"/>
                <a:t> </a:t>
              </a:r>
              <a:r>
                <a:rPr lang="ru-RU" sz="1400" dirty="0"/>
                <a:t>реализует метод </a:t>
              </a:r>
              <a:r>
                <a:rPr lang="en-US" sz="1400" dirty="0" err="1"/>
                <a:t>FactoryMethod</a:t>
              </a:r>
              <a:r>
                <a:rPr lang="en-US" sz="1400" dirty="0"/>
                <a:t>()</a:t>
              </a:r>
              <a:r>
                <a:rPr lang="ru-RU" sz="1400" dirty="0"/>
                <a:t>, производящий продукт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7416800" y="4749800"/>
              <a:ext cx="901700" cy="419100"/>
            </a:xfrm>
            <a:custGeom>
              <a:avLst/>
              <a:gdLst>
                <a:gd name="connsiteX0" fmla="*/ 901700 w 901700"/>
                <a:gd name="connsiteY0" fmla="*/ 419100 h 419100"/>
                <a:gd name="connsiteX1" fmla="*/ 533400 w 901700"/>
                <a:gd name="connsiteY1" fmla="*/ 101600 h 419100"/>
                <a:gd name="connsiteX2" fmla="*/ 0 w 9017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419100">
                  <a:moveTo>
                    <a:pt x="901700" y="419100"/>
                  </a:moveTo>
                  <a:cubicBezTo>
                    <a:pt x="792691" y="295275"/>
                    <a:pt x="683683" y="171450"/>
                    <a:pt x="533400" y="101600"/>
                  </a:cubicBezTo>
                  <a:cubicBezTo>
                    <a:pt x="383117" y="31750"/>
                    <a:pt x="97367" y="19050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760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Параметризованный фабричный метод</a:t>
            </a:r>
          </a:p>
          <a:p>
            <a:pPr lvl="1"/>
            <a:r>
              <a:rPr lang="ru-RU" dirty="0"/>
              <a:t>Метод принимает параметр и на его основе выбирает продукт</a:t>
            </a:r>
          </a:p>
          <a:p>
            <a:pPr lvl="1"/>
            <a:r>
              <a:rPr lang="ru-RU" dirty="0"/>
              <a:t>Один </a:t>
            </a:r>
            <a:r>
              <a:rPr lang="en-US" dirty="0"/>
              <a:t>Creator</a:t>
            </a:r>
            <a:r>
              <a:rPr lang="ru-RU" dirty="0"/>
              <a:t> обслуживает несколько вариантов</a:t>
            </a:r>
          </a:p>
          <a:p>
            <a:pPr lvl="1"/>
            <a:r>
              <a:rPr lang="ru-RU" dirty="0"/>
              <a:t>Удобно, если тип выбирается из конфигурации/ввода</a:t>
            </a:r>
          </a:p>
          <a:p>
            <a:r>
              <a:rPr lang="ru-RU" dirty="0" err="1"/>
              <a:t>Непараметризованный</a:t>
            </a:r>
            <a:r>
              <a:rPr lang="ru-RU" dirty="0"/>
              <a:t> фабричный метод</a:t>
            </a:r>
          </a:p>
          <a:p>
            <a:pPr lvl="1"/>
            <a:r>
              <a:rPr lang="ru-RU" dirty="0"/>
              <a:t>У каждого подкласса есть фиксированный тип продукта, а в самом методе может не быть параметров</a:t>
            </a:r>
          </a:p>
          <a:p>
            <a:r>
              <a:rPr lang="ru-RU" dirty="0"/>
              <a:t>В обоих случаях Создатель не должен делать </a:t>
            </a:r>
            <a:r>
              <a:rPr lang="ru-RU" dirty="0">
                <a:solidFill>
                  <a:srgbClr val="FF0000"/>
                </a:solidFill>
              </a:rPr>
              <a:t>никаких предположений о конкретном типе</a:t>
            </a:r>
            <a:r>
              <a:rPr lang="ru-RU" dirty="0"/>
              <a:t> полученного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53382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и недостатки паттерна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  <a:p>
            <a:pPr lvl="1"/>
            <a:r>
              <a:rPr lang="en-US" dirty="0"/>
              <a:t>Creator </a:t>
            </a:r>
            <a:r>
              <a:rPr lang="ru-RU" dirty="0"/>
              <a:t>не знает о том, какие есть конкретные классы и как их сконструировать</a:t>
            </a:r>
          </a:p>
          <a:p>
            <a:pPr lvl="1"/>
            <a:r>
              <a:rPr lang="ru-RU" dirty="0"/>
              <a:t>Код родителя имеет дело только с интерфейсом класса Product, поэтому он может работать с любыми классами конкретных продуктов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Возникает иерархия классов создателей, параллельная иерархии продуктов</a:t>
            </a:r>
          </a:p>
          <a:p>
            <a:pPr lvl="1"/>
            <a:r>
              <a:rPr lang="ru-RU" dirty="0"/>
              <a:t>А если фабричных методов несколько</a:t>
            </a:r>
            <a:r>
              <a:rPr lang="en-US" dirty="0"/>
              <a:t> –</a:t>
            </a:r>
            <a:r>
              <a:rPr lang="ru-RU" dirty="0"/>
              <a:t> приводит к комбинаторному взрыву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 </a:t>
            </a:r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Программирование на уровне интерфейса</a:t>
            </a:r>
          </a:p>
          <a:p>
            <a:pPr lvl="1"/>
            <a:r>
              <a:rPr lang="ru-RU" dirty="0"/>
              <a:t>Код работает с абстракциями</a:t>
            </a:r>
          </a:p>
          <a:p>
            <a:pPr lvl="1"/>
            <a:r>
              <a:rPr lang="ru-RU" dirty="0"/>
              <a:t>Код соответствует </a:t>
            </a:r>
            <a:r>
              <a:rPr lang="en-US" dirty="0"/>
              <a:t>OCP/DIP: </a:t>
            </a:r>
            <a:r>
              <a:rPr lang="ru-RU" dirty="0"/>
              <a:t>открыт для расширения, закрыт для модификации</a:t>
            </a:r>
            <a:endParaRPr lang="en-US" dirty="0"/>
          </a:p>
          <a:p>
            <a:pPr lvl="1"/>
            <a:r>
              <a:rPr lang="ru-RU" dirty="0"/>
              <a:t>Проще тестирование</a:t>
            </a:r>
          </a:p>
          <a:p>
            <a:pPr lvl="1"/>
            <a:r>
              <a:rPr lang="ru-RU" dirty="0"/>
              <a:t>Код выбора реализации отделён от бизнес-логики</a:t>
            </a:r>
            <a:endParaRPr lang="en-US" dirty="0"/>
          </a:p>
          <a:p>
            <a:r>
              <a:rPr lang="ru-RU" dirty="0"/>
              <a:t>Программирование на уровне конкретных реализаций</a:t>
            </a:r>
          </a:p>
          <a:p>
            <a:pPr lvl="1"/>
            <a:r>
              <a:rPr lang="ru-RU" dirty="0"/>
              <a:t>Прямая зависимость от конкретных классов</a:t>
            </a:r>
          </a:p>
          <a:p>
            <a:pPr lvl="1"/>
            <a:r>
              <a:rPr lang="ru-RU" dirty="0"/>
              <a:t>Каждой изменение конструктора или добавление нового класса вызывает правки в коде</a:t>
            </a:r>
          </a:p>
          <a:p>
            <a:pPr lvl="1"/>
            <a:r>
              <a:rPr lang="ru-RU" dirty="0"/>
              <a:t>Снижается переиспользование, растёт связность</a:t>
            </a:r>
          </a:p>
        </p:txBody>
      </p:sp>
    </p:spTree>
    <p:extLst>
      <p:ext uri="{BB962C8B-B14F-4D97-AF65-F5344CB8AC3E}">
        <p14:creationId xmlns:p14="http://schemas.microsoft.com/office/powerpoint/2010/main" val="21229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инверсии зависимостей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8220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00808" y="0"/>
            <a:ext cx="9923784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DependentPizzaStore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&lt;Pizza&gt;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style,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type)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&lt;Pizza&gt; pizza;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"cheese"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NYStyleCheesePizza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NYStyleVegPepperonigiePizza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"Chicago"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"cheese"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ChicagoStyleCheesePizza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ChicagoStylePepperoniPizza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(!pizza)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pizza type"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pizza-&gt;Prepare();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pizza-&gt;Bake();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pizza-&gt;Cut();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59896" y="0"/>
            <a:ext cx="5400600" cy="620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Реализация класса пиццерии, без использования каких-либо фабрик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11824" y="5877272"/>
            <a:ext cx="6552728" cy="620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 каких конкретных классов пиццы зависит этот класс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4024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между объектами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Всякий раз при непосредственном создании экземпляра возникает зависимость от конкретного класса</a:t>
            </a:r>
          </a:p>
          <a:p>
            <a:pPr lvl="1"/>
            <a:r>
              <a:rPr lang="ru-RU" dirty="0"/>
              <a:t>Внесение изменений в конкретный класс может повлечь за собой изменение всех использующих его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41582096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PizzaStore</a:t>
            </a:r>
            <a:r>
              <a:rPr lang="ru-RU" dirty="0"/>
              <a:t> с сильными зависимостями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602" y="2481192"/>
            <a:ext cx="5762670" cy="37198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43872" y="1538790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всех </a:t>
            </a:r>
            <a:r>
              <a:rPr lang="ru-RU" sz="1400" dirty="0" err="1"/>
              <a:t>субклассов</a:t>
            </a:r>
            <a:r>
              <a:rPr lang="ru-RU" sz="1400" dirty="0"/>
              <a:t> </a:t>
            </a:r>
            <a:r>
              <a:rPr lang="en-US" sz="1400" dirty="0"/>
              <a:t>Pizza</a:t>
            </a:r>
            <a:r>
              <a:rPr lang="ru-RU" sz="1400" dirty="0"/>
              <a:t>, т.к. непосредственно создает их экземпляры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44272" y="1788695"/>
            <a:ext cx="324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реализаций, т.к. любые изменения в конкретных реализациях классов пиццы влияют на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1665072"/>
            <a:ext cx="324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 изменении в реализации конкретных классов пиццы, возможно придется вносить изменения в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79576" y="6302732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новая разновидность пиццы создает новую зависимость для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37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инверсии зависимостей</a:t>
            </a:r>
            <a:r>
              <a:rPr lang="en-US" dirty="0"/>
              <a:t> (Dependency Inversion Principle)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должен зависеть от абстракций, а не от конкретных классов</a:t>
            </a:r>
          </a:p>
          <a:p>
            <a:r>
              <a:rPr lang="ru-RU" dirty="0"/>
              <a:t>Высокоуровневые компоненты не должны зависеть от низкоуровневых</a:t>
            </a:r>
            <a:r>
              <a:rPr lang="en-US" dirty="0"/>
              <a:t>; </a:t>
            </a:r>
            <a:r>
              <a:rPr lang="ru-RU" dirty="0"/>
              <a:t>и те, и другие должны зависеть от абстракций</a:t>
            </a:r>
          </a:p>
          <a:p>
            <a:pPr lvl="1"/>
            <a:r>
              <a:rPr lang="ru-RU" dirty="0"/>
              <a:t>Высокоуровневой компонент – класс, поведение которого определяется в контексте других, низкоуровневых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7307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класса </a:t>
            </a:r>
            <a:r>
              <a:rPr lang="en-US" dirty="0" err="1"/>
              <a:t>DependentPizzaStore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PizzaStore</a:t>
            </a:r>
            <a:r>
              <a:rPr lang="en-US" dirty="0"/>
              <a:t> – </a:t>
            </a:r>
            <a:r>
              <a:rPr lang="ru-RU" dirty="0"/>
              <a:t>высокоуровневой компонент</a:t>
            </a:r>
          </a:p>
          <a:p>
            <a:pPr lvl="1"/>
            <a:r>
              <a:rPr lang="ru-RU" dirty="0"/>
              <a:t>Работает с разными объектами пиццы</a:t>
            </a:r>
          </a:p>
          <a:p>
            <a:pPr lvl="2"/>
            <a:r>
              <a:rPr lang="ru-RU" dirty="0"/>
              <a:t>Приготовление, выпекание, нарезка, упаковывание</a:t>
            </a:r>
          </a:p>
          <a:p>
            <a:r>
              <a:rPr lang="ru-RU" dirty="0"/>
              <a:t>Объекты пиццы – низкоуровневые компоненты</a:t>
            </a:r>
          </a:p>
          <a:p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 err="1"/>
              <a:t>DependentPizzaStore</a:t>
            </a:r>
            <a:r>
              <a:rPr lang="ru-RU" dirty="0"/>
              <a:t> зависит от всех классов пиццы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Инверсия зависимостей при применении Фабричного Метода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772816"/>
            <a:ext cx="4954838" cy="4859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3672" y="285293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Pizza –</a:t>
            </a:r>
            <a:r>
              <a:rPr lang="ru-RU" sz="1400" dirty="0"/>
              <a:t> абстрактный класс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8088" y="211792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ru-RU" sz="1400" dirty="0"/>
              <a:t> теперь зависит только от </a:t>
            </a:r>
            <a:r>
              <a:rPr lang="en-US" sz="1400" dirty="0"/>
              <a:t>Pizza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544272" y="3833352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Конкретные классы пиццы тоже зависят от абстракции </a:t>
            </a:r>
            <a:r>
              <a:rPr lang="en-US" sz="1400" dirty="0"/>
              <a:t>Pizza</a:t>
            </a:r>
            <a:r>
              <a:rPr lang="ru-RU" sz="1400" dirty="0"/>
              <a:t>, т.к. они реализуют интерфейс </a:t>
            </a:r>
            <a:r>
              <a:rPr lang="en-US" sz="1400" dirty="0"/>
              <a:t>Pizza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58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Советы по применению принципа инверсии зависимостей 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ссылайтесь на конкретные классы</a:t>
            </a:r>
          </a:p>
          <a:p>
            <a:r>
              <a:rPr lang="ru-RU" dirty="0"/>
              <a:t>Не наследуйтесь от конкретных классов</a:t>
            </a:r>
          </a:p>
          <a:p>
            <a:pPr lvl="1"/>
            <a:r>
              <a:rPr lang="ru-RU" dirty="0"/>
              <a:t>Это создаёт сильную зависимость</a:t>
            </a:r>
          </a:p>
          <a:p>
            <a:pPr lvl="1"/>
            <a:r>
              <a:rPr lang="ru-RU" dirty="0"/>
              <a:t>Наследуйтесь от абстрактных классов и реализуйте интерфейсы</a:t>
            </a:r>
          </a:p>
          <a:p>
            <a:r>
              <a:rPr lang="ru-RU" dirty="0"/>
              <a:t>Не переопределяйте неабстрактные методы базового класса</a:t>
            </a:r>
          </a:p>
          <a:p>
            <a:pPr lvl="1"/>
            <a:r>
              <a:rPr lang="ru-RU" dirty="0"/>
              <a:t>Переопределение реализованного метода означает, что базовый класс был плохой абстракцией</a:t>
            </a:r>
          </a:p>
          <a:p>
            <a:r>
              <a:rPr lang="ru-RU" b="1" dirty="0">
                <a:solidFill>
                  <a:srgbClr val="FF0000"/>
                </a:solidFill>
              </a:rPr>
              <a:t>Это ориентиры, к которым нужно стремиться, а не слепо следовать</a:t>
            </a:r>
          </a:p>
        </p:txBody>
      </p:sp>
    </p:spTree>
    <p:extLst>
      <p:ext uri="{BB962C8B-B14F-4D97-AF65-F5344CB8AC3E}">
        <p14:creationId xmlns:p14="http://schemas.microsoft.com/office/powerpoint/2010/main" val="31180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зависимость от реализации не страшна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Используемый класс с большой вероятностью останется неизменным</a:t>
            </a:r>
          </a:p>
          <a:p>
            <a:pPr lvl="1"/>
            <a:r>
              <a:rPr lang="en-US" dirty="0"/>
              <a:t>string, vector, map, mutex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9047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Выбор типа создаваемого объекта во время выполнения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46458"/>
            <a:ext cx="5040560" cy="4170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(picnic)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(hunting)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DecoyDuck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inBathTub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ru-RU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make_unique&lt;</a:t>
            </a:r>
            <a:r>
              <a:rPr lang="ru-RU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RubberDuck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</a:p>
          <a:p>
            <a:pPr defTabSz="360363">
              <a:lnSpc>
                <a:spcPct val="115000"/>
              </a:lnSpc>
              <a:spcAft>
                <a:spcPts val="1000"/>
              </a:spcAft>
            </a:pPr>
            <a:r>
              <a:rPr lang="en-US" sz="1600" dirty="0" err="1">
                <a:ea typeface="Calibri"/>
                <a:cs typeface="Times New Roman"/>
              </a:rPr>
              <a:t>duck.DoSomething</a:t>
            </a:r>
            <a:r>
              <a:rPr lang="en-US" sz="1600" dirty="0">
                <a:ea typeface="Calibri"/>
                <a:cs typeface="Times New Roman"/>
              </a:rPr>
              <a:t>();</a:t>
            </a:r>
            <a:endParaRPr lang="ru-RU" sz="16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0016" y="1846458"/>
            <a:ext cx="468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создаваемого объекта определяется во время выполнения</a:t>
            </a:r>
          </a:p>
          <a:p>
            <a:endParaRPr lang="ru-RU" dirty="0"/>
          </a:p>
          <a:p>
            <a:r>
              <a:rPr lang="ru-RU" dirty="0"/>
              <a:t>Часто такой код размещается в разных частях программы, усложняя  ее 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9080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 к пиццерии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Новые пиццерии следуют процедурам приготовления, но некоторые используют некачественные ингредиенты</a:t>
            </a:r>
          </a:p>
          <a:p>
            <a:pPr lvl="1"/>
            <a:r>
              <a:rPr lang="ru-RU" dirty="0"/>
              <a:t>Создание пиццы Фабричный Метод делегирует конкретным классам пиццерий, и некоторые злоупотребляют этой возможностью</a:t>
            </a:r>
          </a:p>
          <a:p>
            <a:r>
              <a:rPr lang="ru-RU" dirty="0"/>
              <a:t>Решение: создать фабрику ингредиентов</a:t>
            </a:r>
          </a:p>
          <a:p>
            <a:pPr lvl="1"/>
            <a:r>
              <a:rPr lang="ru-RU" dirty="0"/>
              <a:t>Пиццерии будут использовать её, а не создавать их самостоятельно</a:t>
            </a:r>
          </a:p>
          <a:p>
            <a:r>
              <a:rPr lang="ru-RU" dirty="0"/>
              <a:t>Сложности</a:t>
            </a:r>
          </a:p>
          <a:p>
            <a:pPr lvl="1"/>
            <a:r>
              <a:rPr lang="ru-RU" dirty="0"/>
              <a:t>В разных регионах компоненты пиццы формируются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8677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Межрегиональные различия в составе пиццы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Чикаго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</a:t>
            </a:r>
            <a:r>
              <a:rPr lang="ru-RU" dirty="0" err="1"/>
              <a:t>орегано</a:t>
            </a:r>
            <a:endParaRPr lang="ru-RU" dirty="0"/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оливки, </a:t>
            </a:r>
            <a:r>
              <a:rPr lang="ru-RU" dirty="0" err="1"/>
              <a:t>пеперони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Нью-Йорк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чеснок</a:t>
            </a:r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свежие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перец, </a:t>
            </a:r>
            <a:r>
              <a:rPr lang="ru-RU" dirty="0" err="1"/>
              <a:t>пеперони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721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0" y="188640"/>
            <a:ext cx="4391382" cy="2733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8036" y="3614105"/>
            <a:ext cx="4167788" cy="259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4751" y="3717032"/>
            <a:ext cx="4167788" cy="254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5600" y="2938377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Пиццы делаются из одних компонентов, но в разных регионах используются разные реализации этих компонентов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122" y="109097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Каждое семейство состоит из типа основы, типа соуса, типа сыра и типа морепродуктов, а также других (овощи и специи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1744" y="6196281"/>
            <a:ext cx="453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Каждый регион реализует полное семейство ингредиентов</a:t>
            </a:r>
          </a:p>
        </p:txBody>
      </p:sp>
    </p:spTree>
    <p:extLst>
      <p:ext uri="{BB962C8B-B14F-4D97-AF65-F5344CB8AC3E}">
        <p14:creationId xmlns:p14="http://schemas.microsoft.com/office/powerpoint/2010/main" val="307300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8200" y="2287662"/>
            <a:ext cx="9938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450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ингредиентов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8088" y="1916832"/>
            <a:ext cx="4465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каждого ингредиента в интерфейсе определяется метод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7706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фабрику ингредиентов для каждого региона, реализующую интерфейс </a:t>
            </a:r>
            <a:r>
              <a:rPr lang="en-US" dirty="0" err="1"/>
              <a:t>IPizzaIngredientFactory</a:t>
            </a:r>
            <a:endParaRPr lang="en-US" dirty="0"/>
          </a:p>
          <a:p>
            <a:r>
              <a:rPr lang="ru-RU" dirty="0"/>
              <a:t>Реализовать набор классов ингредиентов</a:t>
            </a:r>
          </a:p>
          <a:p>
            <a:pPr lvl="1"/>
            <a:r>
              <a:rPr lang="ru-RU" dirty="0"/>
              <a:t>Где это возможно, классы будут использоваться совместно несколькими регионами</a:t>
            </a:r>
          </a:p>
          <a:p>
            <a:r>
              <a:rPr lang="ru-RU" dirty="0"/>
              <a:t>Связать классы воедино в коде </a:t>
            </a:r>
            <a:r>
              <a:rPr lang="en-US" dirty="0" err="1"/>
              <a:t>PizzaStore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2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E171-B547-E210-406B-9D9B9AEB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Абстрактная фабрика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F91C-2F6B-35EA-9097-76CFF5BE1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Предоставляет интерфейс создания семейств взаимосвязанных продуктов, не указывая их конкретных классов</a:t>
            </a:r>
          </a:p>
          <a:p>
            <a:r>
              <a:rPr lang="ru-RU" dirty="0"/>
              <a:t>Гарантирует совместимость элементов внутри семейства</a:t>
            </a:r>
          </a:p>
          <a:p>
            <a:r>
              <a:rPr lang="ru-RU" dirty="0"/>
              <a:t>Когда применять</a:t>
            </a:r>
          </a:p>
          <a:p>
            <a:pPr lvl="1"/>
            <a:r>
              <a:rPr lang="ru-RU" dirty="0"/>
              <a:t>Нужны наборы согласованных объектов (региональные ингредиенты, тема/скины, драйверы железа).</a:t>
            </a:r>
          </a:p>
          <a:p>
            <a:pPr lvl="1"/>
            <a:r>
              <a:rPr lang="ru-RU" dirty="0"/>
              <a:t>Нужно переключать семейства целиком (без изменения клиентского кода.</a:t>
            </a:r>
          </a:p>
          <a:p>
            <a:pPr lvl="1"/>
            <a:r>
              <a:rPr lang="ru-RU" dirty="0"/>
              <a:t>Важно </a:t>
            </a:r>
            <a:r>
              <a:rPr lang="ru-RU" dirty="0" err="1"/>
              <a:t>enforce</a:t>
            </a:r>
            <a:r>
              <a:rPr lang="ru-RU" dirty="0"/>
              <a:t>-ить совместимость (NY-соус + NY-сыр, а не случайная смесь).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6282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7860605-D692-EC7C-D068-D61813783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925" y="1599298"/>
            <a:ext cx="10344150" cy="513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86D1D6-B10E-CAE8-51FC-13F00C7D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«Абстрактная фабрика»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543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03512" y="188641"/>
            <a:ext cx="88302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NyPizzaIngredientFactory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ThinCrustDough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MarinaraSauce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ReggianoCheese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Garlic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Mushroom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RedPepper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SlicedPepperoni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FreshClams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4112" y="4581128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Нарезанные пепперони используются и в Нью-Йорке и в Чикаго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3832" y="6189299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Нью-Йорк находится на побережье, поэтому используются свежие мидии. В Чикаго - </a:t>
            </a:r>
            <a:r>
              <a:rPr lang="ru-RU" sz="1600" dirty="0" err="1"/>
              <a:t>замороженые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616056" y="833808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каждого ингредиента в семействе создается его версия для Нью-Йорка</a:t>
            </a:r>
          </a:p>
        </p:txBody>
      </p:sp>
    </p:spTree>
    <p:extLst>
      <p:ext uri="{BB962C8B-B14F-4D97-AF65-F5344CB8AC3E}">
        <p14:creationId xmlns:p14="http://schemas.microsoft.com/office/powerpoint/2010/main" val="154879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15480" y="260648"/>
            <a:ext cx="95770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Prepare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 {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"Bake for 25 minutes at 350"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	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"Cutting the pizza into diagonal slices"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"Place pizza in official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PizzaStore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Код вывода описания пиццы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m_sauce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m_veggies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m_cheese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m_pepperoni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m_clam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800"/>
              </a:spcAft>
              <a:tabLst>
                <a:tab pos="406400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530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Сырная пицца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503634"/>
            <a:ext cx="9829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0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создания конкретных экземпляров класса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перестаёт быть </a:t>
            </a:r>
            <a:r>
              <a:rPr lang="ru-RU" b="1" dirty="0"/>
              <a:t>закрытым для изменения</a:t>
            </a:r>
          </a:p>
          <a:p>
            <a:pPr lvl="1"/>
            <a:r>
              <a:rPr lang="ru-RU" dirty="0"/>
              <a:t>При добавлении новых конкретных классов</a:t>
            </a:r>
          </a:p>
          <a:p>
            <a:pPr lvl="1"/>
            <a:r>
              <a:rPr lang="ru-RU" dirty="0"/>
              <a:t>При изменении способа их конструирования</a:t>
            </a:r>
          </a:p>
          <a:p>
            <a:endParaRPr lang="ru-RU" dirty="0"/>
          </a:p>
          <a:p>
            <a:r>
              <a:rPr lang="ru-RU" dirty="0"/>
              <a:t>Решение: отделите изменяемые аспекты программы от неизменных</a:t>
            </a:r>
          </a:p>
        </p:txBody>
      </p:sp>
    </p:spTree>
    <p:extLst>
      <p:ext uri="{BB962C8B-B14F-4D97-AF65-F5344CB8AC3E}">
        <p14:creationId xmlns:p14="http://schemas.microsoft.com/office/powerpoint/2010/main" val="424388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Пицца из мидий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420049"/>
            <a:ext cx="9829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83432" y="188641"/>
            <a:ext cx="970246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 Making a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//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Применяем паттерн Фабричный метод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7408" y="188641"/>
            <a:ext cx="9900592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ChicagoPizzaStore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ChicagoPizzaIngredientFactory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Cheese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ClamPizza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Clam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2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9376" y="0"/>
            <a:ext cx="1018862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NYPizzaStore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NYPizzaIngredientFactory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Cheese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Clam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 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1FC2DB-56CF-FCB8-3C1B-0CB25559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385679"/>
            <a:ext cx="12192000" cy="608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432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BF1A-C203-4490-8507-37CA3499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в функциональном стиле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4630-91B6-4B16-B264-AD559B836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9619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Лаваш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1484784"/>
            <a:ext cx="984783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670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1424" y="1700808"/>
            <a:ext cx="9738816" cy="505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CThinCrustDough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Пиццерия "У Ашота". Производит только Лаваш.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*/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AshotsPizzaStore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Тип не имеет значения. В меню только лаваш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/*type*/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Пиццерия «У Ашота»</a:t>
            </a:r>
          </a:p>
        </p:txBody>
      </p:sp>
    </p:spTree>
    <p:extLst>
      <p:ext uri="{BB962C8B-B14F-4D97-AF65-F5344CB8AC3E}">
        <p14:creationId xmlns:p14="http://schemas.microsoft.com/office/powerpoint/2010/main" val="15078332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19617-4658-4E04-818F-CDD5C29A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Уменьшаем количество зависимостей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19F5F-A6B5-456A-B058-E56CC7FB9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332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89090D-D3F0-12C3-80F6-CE56C7D4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Абстрактная фабрика скрывает не только классы продуктов, но и их конструирование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A0D8C-25A2-369F-FA82-BF4191F0A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Что скрывает фабрика</a:t>
            </a:r>
            <a:endParaRPr lang="ru-RU" dirty="0"/>
          </a:p>
          <a:p>
            <a:pPr lvl="1"/>
            <a:r>
              <a:rPr lang="ru-RU" dirty="0"/>
              <a:t>Знание о </a:t>
            </a:r>
            <a:r>
              <a:rPr lang="ru-RU" b="1" dirty="0"/>
              <a:t>конкретных классах</a:t>
            </a:r>
            <a:r>
              <a:rPr lang="ru-RU" dirty="0"/>
              <a:t> продуктов</a:t>
            </a:r>
          </a:p>
          <a:p>
            <a:pPr lvl="1"/>
            <a:r>
              <a:rPr lang="ru-RU" dirty="0"/>
              <a:t>Знание о </a:t>
            </a:r>
            <a:r>
              <a:rPr lang="ru-RU" b="1" dirty="0"/>
              <a:t>параметрах конструкторов</a:t>
            </a:r>
            <a:r>
              <a:rPr lang="ru-RU" dirty="0"/>
              <a:t> и способе их получения</a:t>
            </a:r>
          </a:p>
          <a:p>
            <a:r>
              <a:rPr lang="ru-RU" b="1" dirty="0"/>
              <a:t>Что остаётся клиенту</a:t>
            </a:r>
            <a:endParaRPr lang="ru-RU" dirty="0"/>
          </a:p>
          <a:p>
            <a:pPr lvl="1"/>
            <a:r>
              <a:rPr lang="ru-RU" dirty="0"/>
              <a:t>Обращение к </a:t>
            </a:r>
            <a:r>
              <a:rPr lang="ru-RU" b="1" dirty="0"/>
              <a:t>интерфейсу фабрики</a:t>
            </a:r>
            <a:endParaRPr lang="ru-RU" dirty="0"/>
          </a:p>
          <a:p>
            <a:pPr lvl="1"/>
            <a:r>
              <a:rPr lang="ru-RU" dirty="0"/>
              <a:t>Передача </a:t>
            </a:r>
            <a:r>
              <a:rPr lang="ru-RU" b="1" dirty="0"/>
              <a:t>абстрактных параметров</a:t>
            </a:r>
            <a:r>
              <a:rPr lang="ru-RU" dirty="0"/>
              <a:t>, общих для семейства (без платформенных/реализационных деталей)</a:t>
            </a:r>
          </a:p>
          <a:p>
            <a:r>
              <a:rPr lang="ru-RU" b="1" dirty="0"/>
              <a:t>Где берутся конкретные параметры</a:t>
            </a:r>
            <a:endParaRPr lang="ru-RU" dirty="0"/>
          </a:p>
          <a:p>
            <a:pPr lvl="1"/>
            <a:r>
              <a:rPr lang="ru-RU" dirty="0"/>
              <a:t>Хранятся внутри фабрики (конфиг, DI, кэши, политики)</a:t>
            </a:r>
          </a:p>
          <a:p>
            <a:pPr lvl="1"/>
            <a:r>
              <a:rPr lang="ru-RU" dirty="0"/>
              <a:t>Конструируются «по месту» (композиция зависимостей)</a:t>
            </a:r>
          </a:p>
          <a:p>
            <a:pPr lvl="1"/>
            <a:r>
              <a:rPr lang="ru-RU" dirty="0"/>
              <a:t>Запрашиваются из внешних источников (сервис/локатор/провайдер)</a:t>
            </a:r>
          </a:p>
          <a:p>
            <a:r>
              <a:rPr lang="ru-RU" b="1" dirty="0"/>
              <a:t>Эффект</a:t>
            </a:r>
            <a:endParaRPr lang="ru-RU" dirty="0"/>
          </a:p>
          <a:p>
            <a:pPr lvl="1"/>
            <a:r>
              <a:rPr lang="ru-RU" dirty="0"/>
              <a:t>Клиент не знает “какой класс и с какими аргументами” — только </a:t>
            </a:r>
            <a:r>
              <a:rPr lang="ru-RU" b="1" dirty="0"/>
              <a:t>какой продукт</a:t>
            </a:r>
            <a:r>
              <a:rPr lang="ru-RU" dirty="0"/>
              <a:t> по контракту</a:t>
            </a:r>
          </a:p>
          <a:p>
            <a:pPr lvl="1"/>
            <a:r>
              <a:rPr lang="ru-RU" dirty="0"/>
              <a:t>Меньше связностей, выше тестируемость, проще переключать семейства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8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«Пиццерия»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4D95C-9CFB-B08C-039E-EC02EA7F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32" y="1997682"/>
            <a:ext cx="7376135" cy="44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6510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5389-C709-41F2-960F-4FD9A7DB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Где взять параметры для конструктора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EF3C8-5DC0-487A-9ABF-8F05447DE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689" y="2204865"/>
            <a:ext cx="11363864" cy="42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248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063C34-059E-4B2E-B071-C392E0AE6A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9" y="188640"/>
            <a:ext cx="9019422" cy="65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16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3B57E-653E-0036-7D70-18E0E9E8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Антипаттерны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CEDE4-445B-A443-FA2A-CEA00CED6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«У меня была проблема, и я решил использовать для её решения язык программирования </a:t>
            </a:r>
            <a:r>
              <a:rPr lang="en-US" dirty="0"/>
              <a:t>Java. </a:t>
            </a:r>
            <a:r>
              <a:rPr lang="ru-RU" dirty="0"/>
              <a:t>Теперь у меня Фабрика Проблем»</a:t>
            </a:r>
          </a:p>
          <a:p>
            <a:pPr algn="r"/>
            <a:r>
              <a:rPr lang="ru-RU" dirty="0"/>
              <a:t>Отто фон Бисмарк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3730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A711AC-E78A-6E4C-5DF7-1AE81CC65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фабрик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607140-9170-8842-804F-BA9533BA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Что это такое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ru-RU" dirty="0"/>
              <a:t>Лишний уровень абстракции: </a:t>
            </a:r>
            <a:r>
              <a:rPr lang="ru-RU" dirty="0" err="1"/>
              <a:t>XxxFactoryFactory</a:t>
            </a:r>
            <a:r>
              <a:rPr lang="ru-RU" dirty="0"/>
              <a:t>, </a:t>
            </a:r>
            <a:r>
              <a:rPr lang="ru-RU" dirty="0" err="1"/>
              <a:t>getFactory</a:t>
            </a:r>
            <a:r>
              <a:rPr lang="ru-RU" dirty="0"/>
              <a:t>(</a:t>
            </a:r>
            <a:r>
              <a:rPr lang="ru-RU" dirty="0" err="1"/>
              <a:t>type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Клиент знает как добыть фабрику, вместо «что создать»</a:t>
            </a:r>
          </a:p>
          <a:p>
            <a:pPr lvl="1"/>
            <a:r>
              <a:rPr lang="ru-RU" dirty="0"/>
              <a:t>Инфраструктурные детали протекают в бизнес-код</a:t>
            </a:r>
            <a:endParaRPr lang="en-US" dirty="0"/>
          </a:p>
          <a:p>
            <a:r>
              <a:rPr lang="ru-RU" dirty="0"/>
              <a:t>Когда это возникает</a:t>
            </a:r>
          </a:p>
          <a:p>
            <a:pPr lvl="1"/>
            <a:r>
              <a:rPr lang="ru-RU" dirty="0" err="1"/>
              <a:t>Переабстракция</a:t>
            </a:r>
            <a:r>
              <a:rPr lang="ru-RU" dirty="0"/>
              <a:t> “на вырост” (нарушение YAGNI)</a:t>
            </a:r>
          </a:p>
          <a:p>
            <a:pPr lvl="1"/>
            <a:r>
              <a:rPr lang="ru-RU" dirty="0"/>
              <a:t>Смешение ролей: фабрика + </a:t>
            </a:r>
            <a:r>
              <a:rPr lang="ru-RU" dirty="0" err="1"/>
              <a:t>service</a:t>
            </a:r>
            <a:r>
              <a:rPr lang="ru-RU" dirty="0"/>
              <a:t> </a:t>
            </a:r>
            <a:r>
              <a:rPr lang="ru-RU" dirty="0" err="1"/>
              <a:t>locator</a:t>
            </a:r>
            <a:r>
              <a:rPr lang="ru-RU" dirty="0"/>
              <a:t> в одном</a:t>
            </a:r>
          </a:p>
          <a:p>
            <a:pPr lvl="1"/>
            <a:r>
              <a:rPr lang="ru-RU" dirty="0"/>
              <a:t>Нет </a:t>
            </a:r>
            <a:r>
              <a:rPr lang="ru-RU" dirty="0" err="1"/>
              <a:t>composition</a:t>
            </a:r>
            <a:r>
              <a:rPr lang="ru-RU" dirty="0"/>
              <a:t> </a:t>
            </a:r>
            <a:r>
              <a:rPr lang="ru-RU" dirty="0" err="1"/>
              <a:t>root</a:t>
            </a:r>
            <a:r>
              <a:rPr lang="ru-RU" dirty="0"/>
              <a:t>: сборка зависимостей «расползлась»</a:t>
            </a:r>
          </a:p>
          <a:p>
            <a:pPr lvl="1"/>
            <a:r>
              <a:rPr lang="ru-RU" dirty="0"/>
              <a:t>Попытка одной схемой покрыть несвязанные семейства</a:t>
            </a:r>
          </a:p>
          <a:p>
            <a:r>
              <a:rPr lang="ru-RU" dirty="0"/>
              <a:t>Почему это плохо</a:t>
            </a:r>
          </a:p>
          <a:p>
            <a:pPr lvl="1"/>
            <a:r>
              <a:rPr lang="ru-RU" dirty="0"/>
              <a:t>Повышенная связность, утечка инфраструктуры в домен</a:t>
            </a:r>
          </a:p>
          <a:p>
            <a:pPr lvl="1"/>
            <a:r>
              <a:rPr lang="ru-RU" dirty="0"/>
              <a:t>Сложнее тестировать и эволюционировать</a:t>
            </a:r>
          </a:p>
          <a:p>
            <a:pPr lvl="1"/>
            <a:r>
              <a:rPr lang="ru-RU" dirty="0"/>
              <a:t>Решения о вариантах рассредоточены → ломается OCP/DIP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1928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4C14A-3320-74A2-91DB-9B8E444E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Симптомы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151C-62E4-864A-5DE1-5EB520B25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Цепочки вызовов: </a:t>
            </a:r>
            <a:r>
              <a:rPr lang="en-US" dirty="0"/>
              <a:t>provider → </a:t>
            </a:r>
            <a:r>
              <a:rPr lang="en-US" dirty="0" err="1"/>
              <a:t>getFactory</a:t>
            </a:r>
            <a:r>
              <a:rPr lang="en-US" dirty="0"/>
              <a:t>() → create() → build()</a:t>
            </a:r>
          </a:p>
          <a:p>
            <a:r>
              <a:rPr lang="ru-RU" dirty="0"/>
              <a:t>Методы </a:t>
            </a:r>
            <a:r>
              <a:rPr lang="en-US" dirty="0" err="1"/>
              <a:t>getFactory</a:t>
            </a:r>
            <a:r>
              <a:rPr lang="en-US" dirty="0"/>
              <a:t>(</a:t>
            </a:r>
            <a:r>
              <a:rPr lang="en-US" dirty="0" err="1"/>
              <a:t>style|region|platform</a:t>
            </a:r>
            <a:r>
              <a:rPr lang="en-US" dirty="0"/>
              <a:t>) </a:t>
            </a:r>
            <a:r>
              <a:rPr lang="ru-RU" dirty="0"/>
              <a:t>встречаются повсюду</a:t>
            </a:r>
          </a:p>
          <a:p>
            <a:r>
              <a:rPr lang="ru-RU" dirty="0"/>
              <a:t>Объекты хранят фабрики, а не продукты/провайдеры продуктов</a:t>
            </a:r>
          </a:p>
          <a:p>
            <a:r>
              <a:rPr lang="ru-RU" dirty="0"/>
              <a:t>Тесты требуют «</a:t>
            </a:r>
            <a:r>
              <a:rPr lang="ru-RU" dirty="0" err="1"/>
              <a:t>моков</a:t>
            </a:r>
            <a:r>
              <a:rPr lang="ru-RU" dirty="0"/>
              <a:t> </a:t>
            </a:r>
            <a:r>
              <a:rPr lang="ru-RU" dirty="0" err="1"/>
              <a:t>моков</a:t>
            </a:r>
            <a:r>
              <a:rPr lang="ru-RU" dirty="0"/>
              <a:t>» и длинной </a:t>
            </a:r>
            <a:r>
              <a:rPr lang="ru-RU" dirty="0" err="1"/>
              <a:t>настройк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2858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B302C-4B80-0E35-B6A8-9A096538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лечить Фабрику фабрик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8D0CC-346A-3D98-A342-BFF237AF7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b="1" dirty="0"/>
              <a:t>Введите </a:t>
            </a:r>
            <a:r>
              <a:rPr lang="ru-RU" b="1" dirty="0" err="1"/>
              <a:t>composition</a:t>
            </a:r>
            <a:r>
              <a:rPr lang="ru-RU" b="1" dirty="0"/>
              <a:t> </a:t>
            </a:r>
            <a:r>
              <a:rPr lang="ru-RU" b="1" dirty="0" err="1"/>
              <a:t>root</a:t>
            </a:r>
            <a:r>
              <a:rPr lang="ru-RU" b="1" dirty="0"/>
              <a:t> (единую точку сборки)</a:t>
            </a:r>
            <a:endParaRPr lang="ru-RU" dirty="0"/>
          </a:p>
          <a:p>
            <a:pPr lvl="1"/>
            <a:r>
              <a:rPr lang="ru-RU" dirty="0"/>
              <a:t>Здесь выбираются конкретные реализации, читается конфиг/</a:t>
            </a:r>
            <a:r>
              <a:rPr lang="ru-RU" dirty="0" err="1"/>
              <a:t>фичфлаги</a:t>
            </a:r>
            <a:endParaRPr lang="ru-RU" dirty="0"/>
          </a:p>
          <a:p>
            <a:pPr lvl="1"/>
            <a:r>
              <a:rPr lang="ru-RU" dirty="0"/>
              <a:t>Здесь же регистрируются креаторы и создаются фабрики</a:t>
            </a:r>
          </a:p>
          <a:p>
            <a:r>
              <a:rPr lang="ru-RU" b="1" dirty="0"/>
              <a:t>Внедряйте готовые зависимости (</a:t>
            </a:r>
            <a:r>
              <a:rPr lang="en-US" b="1" dirty="0"/>
              <a:t>DI), </a:t>
            </a:r>
            <a:r>
              <a:rPr lang="ru-RU" b="1" dirty="0"/>
              <a:t>а не «способы добычи»</a:t>
            </a:r>
            <a:endParaRPr lang="ru-RU" dirty="0"/>
          </a:p>
          <a:p>
            <a:pPr lvl="1"/>
            <a:r>
              <a:rPr lang="ru-RU" dirty="0"/>
              <a:t>Клиенту → </a:t>
            </a:r>
            <a:r>
              <a:rPr lang="en-US" dirty="0" err="1"/>
              <a:t>IPizzaStore</a:t>
            </a:r>
            <a:r>
              <a:rPr lang="en-US" dirty="0"/>
              <a:t>/</a:t>
            </a:r>
            <a:r>
              <a:rPr lang="en-US" dirty="0" err="1"/>
              <a:t>IPizzaFactory</a:t>
            </a:r>
            <a:r>
              <a:rPr lang="en-US" dirty="0"/>
              <a:t>, </a:t>
            </a:r>
            <a:r>
              <a:rPr lang="ru-RU" dirty="0"/>
              <a:t>а не </a:t>
            </a:r>
            <a:r>
              <a:rPr lang="en-US" dirty="0" err="1"/>
              <a:t>IFactoryProvider</a:t>
            </a:r>
            <a:r>
              <a:rPr lang="en-US" dirty="0"/>
              <a:t>/</a:t>
            </a:r>
            <a:r>
              <a:rPr lang="en-US" dirty="0" err="1"/>
              <a:t>getFactory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Для ленивой поставки — одноуровневый </a:t>
            </a:r>
            <a:r>
              <a:rPr lang="en-US" dirty="0"/>
              <a:t>Provider&lt;T&gt;/Factory&lt;T&gt;</a:t>
            </a:r>
          </a:p>
          <a:p>
            <a:r>
              <a:rPr lang="ru-RU" b="1" dirty="0"/>
              <a:t>Чистите API от инфраструктурных деталей</a:t>
            </a:r>
            <a:endParaRPr lang="ru-RU" dirty="0"/>
          </a:p>
          <a:p>
            <a:pPr lvl="1"/>
            <a:r>
              <a:rPr lang="ru-RU" dirty="0"/>
              <a:t>Клиент передаёт </a:t>
            </a:r>
            <a:r>
              <a:rPr lang="ru-RU" b="1" dirty="0"/>
              <a:t>абстрактные параметры</a:t>
            </a:r>
            <a:r>
              <a:rPr lang="ru-RU" dirty="0"/>
              <a:t> (тип, текст, настройки домена)</a:t>
            </a:r>
          </a:p>
          <a:p>
            <a:pPr lvl="1"/>
            <a:r>
              <a:rPr lang="ru-RU" dirty="0"/>
              <a:t>Платформенные </a:t>
            </a:r>
            <a:r>
              <a:rPr lang="ru-RU" dirty="0" err="1"/>
              <a:t>хендлы</a:t>
            </a:r>
            <a:r>
              <a:rPr lang="ru-RU" dirty="0"/>
              <a:t>/ресурсы добывает фабрика, а не клиент</a:t>
            </a:r>
          </a:p>
        </p:txBody>
      </p:sp>
    </p:spTree>
    <p:extLst>
      <p:ext uri="{BB962C8B-B14F-4D97-AF65-F5344CB8AC3E}">
        <p14:creationId xmlns:p14="http://schemas.microsoft.com/office/powerpoint/2010/main" val="42868882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7910E-7D23-D4D5-8CFC-49EA8F982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B7F96-5A46-BD46-8060-B2C08B3C9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Симптомы:</a:t>
            </a:r>
            <a:r>
              <a:rPr lang="ru-RU" dirty="0"/>
              <a:t> одна фабрика создаёт «всё на свете» (несвязанные продукты/семейства).</a:t>
            </a:r>
            <a:endParaRPr lang="en-US" dirty="0"/>
          </a:p>
          <a:p>
            <a:r>
              <a:rPr lang="ru-RU" b="1" dirty="0"/>
              <a:t>Чем плохо:</a:t>
            </a:r>
            <a:r>
              <a:rPr lang="ru-RU" dirty="0"/>
              <a:t> высокая связность, тяжёлые зависимости, неповоротливость.</a:t>
            </a:r>
            <a:endParaRPr lang="en-US" dirty="0"/>
          </a:p>
          <a:p>
            <a:r>
              <a:rPr lang="ru-RU" b="1" dirty="0"/>
              <a:t>Лечение:</a:t>
            </a:r>
            <a:r>
              <a:rPr lang="ru-RU" dirty="0"/>
              <a:t> делите по </a:t>
            </a:r>
            <a:r>
              <a:rPr lang="ru-RU" b="1" dirty="0"/>
              <a:t>семействам</a:t>
            </a:r>
            <a:r>
              <a:rPr lang="ru-RU" dirty="0"/>
              <a:t> и </a:t>
            </a:r>
            <a:r>
              <a:rPr lang="ru-RU" dirty="0" err="1"/>
              <a:t>bounded</a:t>
            </a:r>
            <a:r>
              <a:rPr lang="ru-RU" dirty="0"/>
              <a:t> </a:t>
            </a:r>
            <a:r>
              <a:rPr lang="ru-RU" dirty="0" err="1"/>
              <a:t>context’ам</a:t>
            </a:r>
            <a:r>
              <a:rPr lang="ru-RU" dirty="0"/>
              <a:t>; держите одну фабрику на одно согласованное семейство.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352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5F1C-05AB-BF0B-67CA-1F0DA6A47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Протекающие абстракции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32BDB-0283-81EE-5CCD-83D9DCFD9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Симптомы:</a:t>
            </a:r>
            <a:r>
              <a:rPr lang="ru-RU" dirty="0"/>
              <a:t> клиент делает </a:t>
            </a:r>
            <a:r>
              <a:rPr lang="ru-RU" dirty="0" err="1"/>
              <a:t>dynamic_cast</a:t>
            </a:r>
            <a:r>
              <a:rPr lang="ru-RU" dirty="0"/>
              <a:t>/проверки типа, знает про </a:t>
            </a:r>
            <a:r>
              <a:rPr lang="ru-RU" dirty="0" err="1"/>
              <a:t>ConcreteCheese</a:t>
            </a:r>
            <a:r>
              <a:rPr lang="ru-RU" dirty="0"/>
              <a:t>.</a:t>
            </a:r>
          </a:p>
          <a:p>
            <a:r>
              <a:rPr lang="ru-RU" b="1" dirty="0"/>
              <a:t>Чем плохо:</a:t>
            </a:r>
            <a:r>
              <a:rPr lang="ru-RU" dirty="0"/>
              <a:t> клиенты привязываются к реализациям, ломается DIP/OCP</a:t>
            </a:r>
          </a:p>
          <a:p>
            <a:r>
              <a:rPr lang="ru-RU" b="1" dirty="0"/>
              <a:t>Лечение:</a:t>
            </a:r>
            <a:r>
              <a:rPr lang="ru-RU" dirty="0"/>
              <a:t> расширьте </a:t>
            </a:r>
            <a:r>
              <a:rPr lang="ru-RU" b="1" dirty="0"/>
              <a:t>абстрактные интерфейсы продуктов</a:t>
            </a:r>
            <a:r>
              <a:rPr lang="ru-RU" dirty="0"/>
              <a:t>; добавьте недостающие операции на уровне абстракций.</a:t>
            </a:r>
          </a:p>
        </p:txBody>
      </p:sp>
    </p:spTree>
    <p:extLst>
      <p:ext uri="{BB962C8B-B14F-4D97-AF65-F5344CB8AC3E}">
        <p14:creationId xmlns:p14="http://schemas.microsoft.com/office/powerpoint/2010/main" val="25080895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C13E-458B-FBF9-95C5-D041CD708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Магические строки и лес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/>
              <a:t>if/switch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674E0-412A-6D40-BDE2-517514293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Симптомы:</a:t>
            </a:r>
            <a:r>
              <a:rPr lang="ru-RU" dirty="0"/>
              <a:t> выбор продуктов по строкам/числам внутри фабрики</a:t>
            </a:r>
            <a:endParaRPr lang="en-US" dirty="0"/>
          </a:p>
          <a:p>
            <a:r>
              <a:rPr lang="ru-RU" b="1" dirty="0"/>
              <a:t>Чем плохо:</a:t>
            </a:r>
            <a:r>
              <a:rPr lang="ru-RU" dirty="0"/>
              <a:t> опечатки, неявные контракты, трудно </a:t>
            </a:r>
            <a:r>
              <a:rPr lang="ru-RU" dirty="0" err="1"/>
              <a:t>рефакторить</a:t>
            </a:r>
            <a:endParaRPr lang="en-US" dirty="0"/>
          </a:p>
          <a:p>
            <a:r>
              <a:rPr lang="ru-RU" b="1" dirty="0"/>
              <a:t>Лечение:</a:t>
            </a:r>
            <a:r>
              <a:rPr lang="ru-RU" dirty="0"/>
              <a:t> </a:t>
            </a:r>
            <a:r>
              <a:rPr lang="ru-RU" dirty="0" err="1"/>
              <a:t>enum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 + </a:t>
            </a:r>
            <a:r>
              <a:rPr lang="ru-RU" b="1" dirty="0"/>
              <a:t>реестр креаторов</a:t>
            </a:r>
            <a:r>
              <a:rPr lang="ru-RU" dirty="0"/>
              <a:t> (`</a:t>
            </a:r>
            <a:r>
              <a:rPr lang="ru-RU" dirty="0" err="1"/>
              <a:t>map</a:t>
            </a:r>
            <a:r>
              <a:rPr lang="ru-RU" dirty="0"/>
              <a:t>&lt;</a:t>
            </a:r>
            <a:r>
              <a:rPr lang="ru-RU" dirty="0" err="1"/>
              <a:t>Enum</a:t>
            </a:r>
            <a:r>
              <a:rPr lang="ru-RU" dirty="0"/>
              <a:t>, </a:t>
            </a:r>
            <a:r>
              <a:rPr lang="ru-RU" dirty="0" err="1"/>
              <a:t>fn</a:t>
            </a:r>
            <a:r>
              <a:rPr lang="ru-RU" dirty="0"/>
              <a:t>()&gt;), валидация на границе.</a:t>
            </a:r>
          </a:p>
        </p:txBody>
      </p:sp>
    </p:spTree>
    <p:extLst>
      <p:ext uri="{BB962C8B-B14F-4D97-AF65-F5344CB8AC3E}">
        <p14:creationId xmlns:p14="http://schemas.microsoft.com/office/powerpoint/2010/main" val="28938465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615D-BD02-5F8F-F1C1-D5CE50302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Фабрика-</a:t>
            </a:r>
            <a:r>
              <a:rPr lang="ru-RU" dirty="0" err="1"/>
              <a:t>синглтон</a:t>
            </a:r>
            <a:r>
              <a:rPr lang="ru-RU" dirty="0"/>
              <a:t> с глобальным состоянием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569D1-A304-9762-8DBB-42CB7AED0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Симптомы:</a:t>
            </a:r>
            <a:r>
              <a:rPr lang="ru-RU" dirty="0"/>
              <a:t> глобальный </a:t>
            </a:r>
            <a:r>
              <a:rPr lang="ru-RU" dirty="0" err="1"/>
              <a:t>Instance</a:t>
            </a:r>
            <a:r>
              <a:rPr lang="ru-RU" dirty="0"/>
              <a:t>(), смена семейства влияет на весь процесс.</a:t>
            </a:r>
            <a:endParaRPr lang="en-US" dirty="0"/>
          </a:p>
          <a:p>
            <a:r>
              <a:rPr lang="ru-RU" b="1" dirty="0"/>
              <a:t>Чем плохо:</a:t>
            </a:r>
            <a:r>
              <a:rPr lang="ru-RU" dirty="0"/>
              <a:t> скрытые зависимости, гонки, хрупкие тесты.</a:t>
            </a:r>
            <a:endParaRPr lang="en-US" dirty="0"/>
          </a:p>
          <a:p>
            <a:r>
              <a:rPr lang="ru-RU" b="1" dirty="0"/>
              <a:t>Лечение:</a:t>
            </a:r>
            <a:r>
              <a:rPr lang="ru-RU" dirty="0"/>
              <a:t> инъекция фабрики (DI) как зависимости, </a:t>
            </a:r>
            <a:r>
              <a:rPr lang="ru-RU" b="1" dirty="0"/>
              <a:t>без</a:t>
            </a:r>
            <a:r>
              <a:rPr lang="ru-RU" dirty="0"/>
              <a:t> глобального состояния.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20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заказа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988840"/>
            <a:ext cx="9036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"cheese"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CheesePizza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"pepperoni"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PepperoniPizza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68208" y="1772817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 пиццы передаётся при вызове </a:t>
            </a:r>
            <a:r>
              <a:rPr lang="en-US" dirty="0" err="1"/>
              <a:t>OrderPizza</a:t>
            </a:r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203576" y="1699685"/>
            <a:ext cx="1645920" cy="215176"/>
          </a:xfrm>
          <a:custGeom>
            <a:avLst/>
            <a:gdLst>
              <a:gd name="connsiteX0" fmla="*/ 1645920 w 1645920"/>
              <a:gd name="connsiteY0" fmla="*/ 215176 h 215176"/>
              <a:gd name="connsiteX1" fmla="*/ 968189 w 1645920"/>
              <a:gd name="connsiteY1" fmla="*/ 23 h 215176"/>
              <a:gd name="connsiteX2" fmla="*/ 0 w 1645920"/>
              <a:gd name="connsiteY2" fmla="*/ 204419 h 21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215176">
                <a:moveTo>
                  <a:pt x="1645920" y="215176"/>
                </a:moveTo>
                <a:cubicBezTo>
                  <a:pt x="1444214" y="108496"/>
                  <a:pt x="1242509" y="1816"/>
                  <a:pt x="968189" y="23"/>
                </a:cubicBezTo>
                <a:cubicBezTo>
                  <a:pt x="693869" y="-1770"/>
                  <a:pt x="346934" y="101324"/>
                  <a:pt x="0" y="204419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12D1BD-B6A8-29EF-A0AB-FF04CCD17058}"/>
              </a:ext>
            </a:extLst>
          </p:cNvPr>
          <p:cNvGrpSpPr/>
          <p:nvPr/>
        </p:nvGrpSpPr>
        <p:grpSpPr>
          <a:xfrm>
            <a:off x="5949245" y="3973689"/>
            <a:ext cx="4191697" cy="1239419"/>
            <a:chOff x="5949245" y="3973689"/>
            <a:chExt cx="4191697" cy="12394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F06493-87DE-8C9F-0AD8-ABD4DBA59400}"/>
                </a:ext>
              </a:extLst>
            </p:cNvPr>
            <p:cNvSpPr txBox="1"/>
            <p:nvPr/>
          </p:nvSpPr>
          <p:spPr>
            <a:xfrm>
              <a:off x="6468534" y="4289778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В зависимости от типа пиццы создаётся экземпляр конкретного класса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2C115C3-AD88-8C37-A15F-CC66ED6E0A92}"/>
                </a:ext>
              </a:extLst>
            </p:cNvPr>
            <p:cNvSpPr/>
            <p:nvPr/>
          </p:nvSpPr>
          <p:spPr>
            <a:xfrm>
              <a:off x="5949245" y="3973689"/>
              <a:ext cx="519289" cy="632178"/>
            </a:xfrm>
            <a:custGeom>
              <a:avLst/>
              <a:gdLst>
                <a:gd name="connsiteX0" fmla="*/ 0 w 519289"/>
                <a:gd name="connsiteY0" fmla="*/ 0 h 632178"/>
                <a:gd name="connsiteX1" fmla="*/ 124178 w 519289"/>
                <a:gd name="connsiteY1" fmla="*/ 372533 h 632178"/>
                <a:gd name="connsiteX2" fmla="*/ 519289 w 519289"/>
                <a:gd name="connsiteY2" fmla="*/ 632178 h 63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289" h="632178">
                  <a:moveTo>
                    <a:pt x="0" y="0"/>
                  </a:moveTo>
                  <a:cubicBezTo>
                    <a:pt x="18815" y="133585"/>
                    <a:pt x="37630" y="267170"/>
                    <a:pt x="124178" y="372533"/>
                  </a:cubicBezTo>
                  <a:cubicBezTo>
                    <a:pt x="210726" y="477896"/>
                    <a:pt x="365007" y="555037"/>
                    <a:pt x="519289" y="632178"/>
                  </a:cubicBez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85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9B10C-EC69-7631-10C3-BB261CA5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Неполные семейства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71A5-0CE2-4145-3D8D-E7317D1B9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Симптомы:</a:t>
            </a:r>
            <a:r>
              <a:rPr lang="ru-RU" dirty="0"/>
              <a:t> в одном регионе реализованы не все продукты (</a:t>
            </a:r>
            <a:r>
              <a:rPr lang="ru-RU" dirty="0" err="1"/>
              <a:t>createClam</a:t>
            </a:r>
            <a:r>
              <a:rPr lang="ru-RU" dirty="0"/>
              <a:t>() кидает/возвращает </a:t>
            </a:r>
            <a:r>
              <a:rPr lang="ru-RU" dirty="0" err="1"/>
              <a:t>null</a:t>
            </a:r>
            <a:r>
              <a:rPr lang="ru-RU" dirty="0"/>
              <a:t>).</a:t>
            </a:r>
          </a:p>
          <a:p>
            <a:r>
              <a:rPr lang="ru-RU" b="1" dirty="0"/>
              <a:t>Чем плохо:</a:t>
            </a:r>
            <a:r>
              <a:rPr lang="ru-RU" dirty="0"/>
              <a:t> условные развилки в клиентах, нарушается совместимость.</a:t>
            </a:r>
          </a:p>
          <a:p>
            <a:r>
              <a:rPr lang="ru-RU" b="1" dirty="0"/>
              <a:t>Лечение:</a:t>
            </a:r>
            <a:r>
              <a:rPr lang="ru-RU" dirty="0"/>
              <a:t> либо </a:t>
            </a:r>
            <a:r>
              <a:rPr lang="ru-RU" b="1" dirty="0"/>
              <a:t>полные семейства</a:t>
            </a:r>
            <a:r>
              <a:rPr lang="ru-RU" dirty="0"/>
              <a:t>, либо явные </a:t>
            </a:r>
            <a:r>
              <a:rPr lang="ru-RU" dirty="0" err="1"/>
              <a:t>capability</a:t>
            </a:r>
            <a:r>
              <a:rPr lang="ru-RU" dirty="0"/>
              <a:t>-интерфейсы/композиция нескольких фабрик.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451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9F68D-CAFD-109F-255E-7A23E6C9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реализации в API фабрики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0DC1-3EA9-0D80-67EF-60AD400AF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Симптомы:</a:t>
            </a:r>
            <a:r>
              <a:rPr lang="ru-RU" dirty="0"/>
              <a:t> методы фабрики требуют платформенных </a:t>
            </a:r>
            <a:r>
              <a:rPr lang="ru-RU" dirty="0" err="1"/>
              <a:t>хендлов</a:t>
            </a:r>
            <a:r>
              <a:rPr lang="ru-RU" dirty="0"/>
              <a:t>/флагов реализации.</a:t>
            </a:r>
          </a:p>
          <a:p>
            <a:r>
              <a:rPr lang="ru-RU" b="1" dirty="0"/>
              <a:t>Чем плохо:</a:t>
            </a:r>
            <a:r>
              <a:rPr lang="ru-RU" dirty="0"/>
              <a:t> утечка деталей, рост связности.</a:t>
            </a:r>
          </a:p>
          <a:p>
            <a:r>
              <a:rPr lang="ru-RU" b="1" dirty="0"/>
              <a:t>Лечение:</a:t>
            </a:r>
            <a:r>
              <a:rPr lang="ru-RU" dirty="0"/>
              <a:t> в публичном API — только </a:t>
            </a:r>
            <a:r>
              <a:rPr lang="ru-RU" b="1" dirty="0"/>
              <a:t>абстрактные параметры</a:t>
            </a:r>
            <a:r>
              <a:rPr lang="ru-RU" dirty="0"/>
              <a:t> (то, что общо всем продуктам); детали — внутри фабрики.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6419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878D-044C-8F87-035C-DD675BD1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Мутирующие фабрики (изменяемое семейство на лету)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F4549-C673-8D28-C6DA-490A26625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Симптомы:</a:t>
            </a:r>
            <a:r>
              <a:rPr lang="ru-RU" dirty="0"/>
              <a:t> </a:t>
            </a:r>
            <a:r>
              <a:rPr lang="ru-RU" dirty="0" err="1"/>
              <a:t>factory.setRegion</a:t>
            </a:r>
            <a:r>
              <a:rPr lang="ru-RU" dirty="0"/>
              <a:t>("NY") посреди работы.</a:t>
            </a:r>
          </a:p>
          <a:p>
            <a:r>
              <a:rPr lang="ru-RU" b="1" dirty="0"/>
              <a:t>Чем плохо:</a:t>
            </a:r>
            <a:r>
              <a:rPr lang="ru-RU" dirty="0"/>
              <a:t> неочевидные эффекты, трудно воспроизводить баги.</a:t>
            </a:r>
          </a:p>
          <a:p>
            <a:r>
              <a:rPr lang="ru-RU" b="1" dirty="0"/>
              <a:t>Лечение:</a:t>
            </a:r>
            <a:r>
              <a:rPr lang="ru-RU" dirty="0"/>
              <a:t> делайте фабрики </a:t>
            </a:r>
            <a:r>
              <a:rPr lang="ru-RU" b="1" dirty="0" err="1"/>
              <a:t>иммутабельными</a:t>
            </a:r>
            <a:r>
              <a:rPr lang="ru-RU" dirty="0"/>
              <a:t>; для смены семейства — создавайте </a:t>
            </a:r>
            <a:r>
              <a:rPr lang="ru-RU" b="1" dirty="0"/>
              <a:t>новый экземпляр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4947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1B97-3064-33AF-5DC1-5CA6BA0FF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Смешение ролей с </a:t>
            </a:r>
            <a:r>
              <a:rPr lang="ru-RU" dirty="0" err="1"/>
              <a:t>Builder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05955-1F58-3961-F710-75175A7CE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Симптомы:</a:t>
            </a:r>
            <a:r>
              <a:rPr lang="ru-RU" dirty="0"/>
              <a:t> фабрика не только «создаёт», но и «пошагово настраивает» сложные продукты</a:t>
            </a:r>
          </a:p>
          <a:p>
            <a:r>
              <a:rPr lang="ru-RU" b="1" dirty="0"/>
              <a:t>Чем плохо:</a:t>
            </a:r>
            <a:r>
              <a:rPr lang="ru-RU" dirty="0"/>
              <a:t> раздутый интерфейс, путаница ответственности\</a:t>
            </a:r>
          </a:p>
          <a:p>
            <a:r>
              <a:rPr lang="ru-RU" b="1" dirty="0"/>
              <a:t>Лечение:</a:t>
            </a:r>
            <a:r>
              <a:rPr lang="ru-RU" dirty="0"/>
              <a:t> сложную пошаговую сборку — в </a:t>
            </a:r>
            <a:r>
              <a:rPr lang="ru-RU" b="1" dirty="0" err="1"/>
              <a:t>Builder</a:t>
            </a:r>
            <a:r>
              <a:rPr lang="ru-RU" dirty="0"/>
              <a:t>, фабрика — точка выбора семейства/старт билда.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09163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DD59-316D-C3C0-CDC2-F478D1D9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187C-9C42-8A05-8C4E-EE6FA81A3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5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Изменения в ассортименте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9902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"cheese"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CheesePizza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strike="sngStrike" dirty="0">
                <a:solidFill>
                  <a:srgbClr val="8181FF"/>
                </a:solidFill>
                <a:latin typeface="Consolas"/>
                <a:ea typeface="Calibri"/>
                <a:cs typeface="Times New Roman"/>
              </a:rPr>
              <a:t>else if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strike="sngStrike" dirty="0">
                <a:solidFill>
                  <a:srgbClr val="C4C4C4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F5B5B5"/>
                </a:solidFill>
                <a:latin typeface="Consolas"/>
                <a:ea typeface="Calibri"/>
                <a:cs typeface="Times New Roman"/>
              </a:rPr>
              <a:t>"pepperoni"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 err="1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strike="sngStrike" dirty="0" err="1">
                <a:solidFill>
                  <a:srgbClr val="8ACDE2"/>
                </a:solidFill>
                <a:latin typeface="Consolas"/>
                <a:ea typeface="Calibri"/>
                <a:cs typeface="Times New Roman"/>
              </a:rPr>
              <a:t>PepperoniPizza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strike="sngStrike" dirty="0">
              <a:solidFill>
                <a:srgbClr val="8E8E8E"/>
              </a:solidFill>
              <a:latin typeface="Consolas"/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capricciosa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CapricciosaPizza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margherita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MargheritaPizza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3473067" y="4290594"/>
            <a:ext cx="216024" cy="86409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63752" y="453797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Неизменная часть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1726" y="171105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Код, подверженный изменениям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944126" y="2441134"/>
            <a:ext cx="8710497" cy="1800200"/>
          </a:xfrm>
          <a:custGeom>
            <a:avLst/>
            <a:gdLst>
              <a:gd name="connsiteX0" fmla="*/ 240501 w 8710497"/>
              <a:gd name="connsiteY0" fmla="*/ 200086 h 1793004"/>
              <a:gd name="connsiteX1" fmla="*/ 1926426 w 8710497"/>
              <a:gd name="connsiteY1" fmla="*/ 28636 h 1793004"/>
              <a:gd name="connsiteX2" fmla="*/ 5307801 w 8710497"/>
              <a:gd name="connsiteY2" fmla="*/ 57211 h 1793004"/>
              <a:gd name="connsiteX3" fmla="*/ 7222326 w 8710497"/>
              <a:gd name="connsiteY3" fmla="*/ 19111 h 1793004"/>
              <a:gd name="connsiteX4" fmla="*/ 8508201 w 8710497"/>
              <a:gd name="connsiteY4" fmla="*/ 409636 h 1793004"/>
              <a:gd name="connsiteX5" fmla="*/ 8441526 w 8710497"/>
              <a:gd name="connsiteY5" fmla="*/ 1619311 h 1793004"/>
              <a:gd name="connsiteX6" fmla="*/ 5974551 w 8710497"/>
              <a:gd name="connsiteY6" fmla="*/ 1619311 h 1793004"/>
              <a:gd name="connsiteX7" fmla="*/ 2031201 w 8710497"/>
              <a:gd name="connsiteY7" fmla="*/ 1771711 h 1793004"/>
              <a:gd name="connsiteX8" fmla="*/ 240501 w 8710497"/>
              <a:gd name="connsiteY8" fmla="*/ 1666936 h 1793004"/>
              <a:gd name="connsiteX9" fmla="*/ 21426 w 8710497"/>
              <a:gd name="connsiteY9" fmla="*/ 647761 h 1793004"/>
              <a:gd name="connsiteX10" fmla="*/ 240501 w 8710497"/>
              <a:gd name="connsiteY10" fmla="*/ 200086 h 179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10497" h="1793004">
                <a:moveTo>
                  <a:pt x="240501" y="200086"/>
                </a:moveTo>
                <a:cubicBezTo>
                  <a:pt x="558001" y="96898"/>
                  <a:pt x="1081876" y="52448"/>
                  <a:pt x="1926426" y="28636"/>
                </a:cubicBezTo>
                <a:cubicBezTo>
                  <a:pt x="2770976" y="4824"/>
                  <a:pt x="4425151" y="58798"/>
                  <a:pt x="5307801" y="57211"/>
                </a:cubicBezTo>
                <a:cubicBezTo>
                  <a:pt x="6190451" y="55623"/>
                  <a:pt x="6688926" y="-39626"/>
                  <a:pt x="7222326" y="19111"/>
                </a:cubicBezTo>
                <a:cubicBezTo>
                  <a:pt x="7755726" y="77848"/>
                  <a:pt x="8305001" y="142936"/>
                  <a:pt x="8508201" y="409636"/>
                </a:cubicBezTo>
                <a:cubicBezTo>
                  <a:pt x="8711401" y="676336"/>
                  <a:pt x="8863801" y="1417698"/>
                  <a:pt x="8441526" y="1619311"/>
                </a:cubicBezTo>
                <a:cubicBezTo>
                  <a:pt x="8019251" y="1820924"/>
                  <a:pt x="7042939" y="1593911"/>
                  <a:pt x="5974551" y="1619311"/>
                </a:cubicBezTo>
                <a:cubicBezTo>
                  <a:pt x="4906164" y="1644711"/>
                  <a:pt x="2986876" y="1763773"/>
                  <a:pt x="2031201" y="1771711"/>
                </a:cubicBezTo>
                <a:cubicBezTo>
                  <a:pt x="1075526" y="1779649"/>
                  <a:pt x="575464" y="1854261"/>
                  <a:pt x="240501" y="1666936"/>
                </a:cubicBezTo>
                <a:cubicBezTo>
                  <a:pt x="-94462" y="1479611"/>
                  <a:pt x="16663" y="892236"/>
                  <a:pt x="21426" y="647761"/>
                </a:cubicBezTo>
                <a:cubicBezTo>
                  <a:pt x="26188" y="403286"/>
                  <a:pt x="-76999" y="303274"/>
                  <a:pt x="240501" y="200086"/>
                </a:cubicBezTo>
                <a:close/>
              </a:path>
            </a:pathLst>
          </a:cu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8832304" y="2297118"/>
            <a:ext cx="108012" cy="288032"/>
          </a:xfrm>
          <a:prstGeom prst="straightConnector1">
            <a:avLst/>
          </a:prstGeom>
          <a:noFill/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232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Инкапсуляция создания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создания пиццы выделяется в отдельный объект</a:t>
            </a:r>
          </a:p>
          <a:p>
            <a:pPr lvl="1"/>
            <a:r>
              <a:rPr lang="ru-RU" dirty="0"/>
              <a:t>Его единственная задача – создание пиццы</a:t>
            </a:r>
          </a:p>
          <a:p>
            <a:r>
              <a:rPr lang="ru-RU" dirty="0"/>
              <a:t>Вместо самостоятельного создания пиццы, другие объекты будут использовать его</a:t>
            </a:r>
          </a:p>
          <a:p>
            <a:r>
              <a:rPr lang="ru-RU" dirty="0"/>
              <a:t>Имя ему – Фабрика</a:t>
            </a:r>
          </a:p>
          <a:p>
            <a:pPr lvl="1"/>
            <a:r>
              <a:rPr lang="ru-RU" dirty="0"/>
              <a:t>Это пока не паттерн проектирования, а полезный приём</a:t>
            </a:r>
          </a:p>
        </p:txBody>
      </p:sp>
    </p:spTree>
    <p:extLst>
      <p:ext uri="{BB962C8B-B14F-4D97-AF65-F5344CB8AC3E}">
        <p14:creationId xmlns:p14="http://schemas.microsoft.com/office/powerpoint/2010/main" val="406225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87c03118d2c13180143cb551b3cba322d8613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3351</TotalTime>
  <Words>6752</Words>
  <Application>Microsoft Office PowerPoint</Application>
  <PresentationFormat>Widescreen</PresentationFormat>
  <Paragraphs>835</Paragraphs>
  <Slides>74</Slides>
  <Notes>64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Aptos</vt:lpstr>
      <vt:lpstr>Aptos Display</vt:lpstr>
      <vt:lpstr>Arial</vt:lpstr>
      <vt:lpstr>Calibri</vt:lpstr>
      <vt:lpstr>Consolas</vt:lpstr>
      <vt:lpstr>Times New Roman</vt:lpstr>
      <vt:lpstr>Office Theme</vt:lpstr>
      <vt:lpstr>«Абстрактная Фабрика» и «Фабричный метод»</vt:lpstr>
      <vt:lpstr>Интерфейс vs Реализация</vt:lpstr>
      <vt:lpstr>Интерфейс vs Реализация</vt:lpstr>
      <vt:lpstr>Выбор типа создаваемого объекта во время выполнения</vt:lpstr>
      <vt:lpstr>Недостатки создания конкретных экземпляров класса</vt:lpstr>
      <vt:lpstr>Пример – «Пиццерия»</vt:lpstr>
      <vt:lpstr>Обработка заказа пиццы</vt:lpstr>
      <vt:lpstr>Изменения в ассортименте пиццы</vt:lpstr>
      <vt:lpstr>Инкапсуляция создания объекта</vt:lpstr>
      <vt:lpstr>Простая фабрика для пиццы</vt:lpstr>
      <vt:lpstr>Клиент фабрики</vt:lpstr>
      <vt:lpstr>Анализ решения SimplePizzaFactory</vt:lpstr>
      <vt:lpstr>Почему экземпляр фабрики, а не статический метод?</vt:lpstr>
      <vt:lpstr>Обновлённая архитектура приложения</vt:lpstr>
      <vt:lpstr>Расширение бизнеса</vt:lpstr>
      <vt:lpstr>PowerPoint Presentation</vt:lpstr>
      <vt:lpstr>Фабрика пиццы для Нью-Йоркских филиалов Pizza Store</vt:lpstr>
      <vt:lpstr>Заказ пиццы в Нью-Йорком филиале</vt:lpstr>
      <vt:lpstr>Проблема: некоторые пиццерии нарушают процесс приготовления пиццы</vt:lpstr>
      <vt:lpstr>Фабричный метод (Factory Method)</vt:lpstr>
      <vt:lpstr>Фабричный метод</vt:lpstr>
      <vt:lpstr>PowerPoint Presentation</vt:lpstr>
      <vt:lpstr>Класс абстрактной пиццерии</vt:lpstr>
      <vt:lpstr>Класс конкретной пиццерии</vt:lpstr>
      <vt:lpstr>Создание пиццы</vt:lpstr>
      <vt:lpstr>Параллельные иерархии классов</vt:lpstr>
      <vt:lpstr>Структура паттерна Фабричный Метод</vt:lpstr>
      <vt:lpstr>Варианты реализации</vt:lpstr>
      <vt:lpstr>Достоинства и недостатки паттерна</vt:lpstr>
      <vt:lpstr>Принцип инверсии зависимостей</vt:lpstr>
      <vt:lpstr>PowerPoint Presentation</vt:lpstr>
      <vt:lpstr>Зависимости между объектами</vt:lpstr>
      <vt:lpstr>PizzaStore с сильными зависимостями</vt:lpstr>
      <vt:lpstr>Принцип инверсии зависимостей (Dependency Inversion Principle)</vt:lpstr>
      <vt:lpstr>Анализ класса DependentPizzaStore</vt:lpstr>
      <vt:lpstr>Инверсия зависимостей при применении Фабричного Метода</vt:lpstr>
      <vt:lpstr>Советы по применению принципа инверсии зависимостей </vt:lpstr>
      <vt:lpstr>Когда зависимость от реализации не страшна</vt:lpstr>
      <vt:lpstr>Абстрактная фабрика</vt:lpstr>
      <vt:lpstr>Новые требования к пиццерии</vt:lpstr>
      <vt:lpstr>Межрегиональные различия в составе пиццы</vt:lpstr>
      <vt:lpstr>PowerPoint Presentation</vt:lpstr>
      <vt:lpstr>Фабрика ингредиентов</vt:lpstr>
      <vt:lpstr>План работ</vt:lpstr>
      <vt:lpstr>Паттерн Абстрактная фабрика</vt:lpstr>
      <vt:lpstr>Структура паттерна «Абстрактная фабрика»</vt:lpstr>
      <vt:lpstr>PowerPoint Presentation</vt:lpstr>
      <vt:lpstr>PowerPoint Presentation</vt:lpstr>
      <vt:lpstr>Сырная пицца</vt:lpstr>
      <vt:lpstr>Пицца из мидий</vt:lpstr>
      <vt:lpstr>PowerPoint Presentation</vt:lpstr>
      <vt:lpstr>PowerPoint Presentation</vt:lpstr>
      <vt:lpstr>PowerPoint Presentation</vt:lpstr>
      <vt:lpstr>PowerPoint Presentation</vt:lpstr>
      <vt:lpstr>Фабрика в функциональном стиле</vt:lpstr>
      <vt:lpstr>Лаваш</vt:lpstr>
      <vt:lpstr>Пиццерия «У Ашота»</vt:lpstr>
      <vt:lpstr>Уменьшаем количество зависимостей</vt:lpstr>
      <vt:lpstr>Абстрактная фабрика скрывает не только классы продуктов, но и их конструирование</vt:lpstr>
      <vt:lpstr>Где взять параметры для конструктора?</vt:lpstr>
      <vt:lpstr>PowerPoint Presentation</vt:lpstr>
      <vt:lpstr>Антипаттерны</vt:lpstr>
      <vt:lpstr>Фабрика фабрик</vt:lpstr>
      <vt:lpstr>Симптомы</vt:lpstr>
      <vt:lpstr>Как лечить Фабрику фабрик?</vt:lpstr>
      <vt:lpstr>God Factory</vt:lpstr>
      <vt:lpstr>Протекающие абстракции</vt:lpstr>
      <vt:lpstr>Магические строки и лес из if/switch</vt:lpstr>
      <vt:lpstr>Фабрика-синглтон с глобальным состоянием</vt:lpstr>
      <vt:lpstr>Неполные семейства</vt:lpstr>
      <vt:lpstr>Параметры реализации в API фабрики</vt:lpstr>
      <vt:lpstr>Мутирующие фабрики (изменяемое семейство на лету)</vt:lpstr>
      <vt:lpstr>Смешение ролей с Builder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302</cp:revision>
  <dcterms:created xsi:type="dcterms:W3CDTF">2016-02-02T19:36:42Z</dcterms:created>
  <dcterms:modified xsi:type="dcterms:W3CDTF">2025-10-09T17:44:12Z</dcterms:modified>
</cp:coreProperties>
</file>