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320" r:id="rId2"/>
    <p:sldId id="321" r:id="rId3"/>
    <p:sldId id="322" r:id="rId4"/>
    <p:sldId id="323" r:id="rId5"/>
    <p:sldId id="258" r:id="rId6"/>
    <p:sldId id="260" r:id="rId7"/>
    <p:sldId id="261" r:id="rId8"/>
    <p:sldId id="259" r:id="rId9"/>
    <p:sldId id="262" r:id="rId10"/>
    <p:sldId id="264" r:id="rId11"/>
    <p:sldId id="265" r:id="rId12"/>
    <p:sldId id="263" r:id="rId13"/>
    <p:sldId id="266" r:id="rId14"/>
    <p:sldId id="268" r:id="rId15"/>
    <p:sldId id="267" r:id="rId16"/>
    <p:sldId id="324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8" r:id="rId25"/>
    <p:sldId id="325" r:id="rId26"/>
    <p:sldId id="275" r:id="rId27"/>
    <p:sldId id="279" r:id="rId28"/>
    <p:sldId id="276" r:id="rId29"/>
    <p:sldId id="280" r:id="rId30"/>
    <p:sldId id="282" r:id="rId31"/>
    <p:sldId id="281" r:id="rId32"/>
    <p:sldId id="326" r:id="rId33"/>
    <p:sldId id="327" r:id="rId34"/>
    <p:sldId id="285" r:id="rId35"/>
    <p:sldId id="286" r:id="rId36"/>
    <p:sldId id="292" r:id="rId37"/>
    <p:sldId id="284" r:id="rId38"/>
    <p:sldId id="283" r:id="rId39"/>
    <p:sldId id="287" r:id="rId40"/>
    <p:sldId id="328" r:id="rId41"/>
    <p:sldId id="329" r:id="rId42"/>
    <p:sldId id="330" r:id="rId43"/>
    <p:sldId id="288" r:id="rId44"/>
    <p:sldId id="289" r:id="rId45"/>
    <p:sldId id="290" r:id="rId46"/>
    <p:sldId id="291" r:id="rId47"/>
  </p:sldIdLst>
  <p:sldSz cx="12192000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5DFFFF"/>
    <a:srgbClr val="00DBD6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9" autoAdjust="0"/>
    <p:restoredTop sz="61743" autoAdjust="0"/>
  </p:normalViewPr>
  <p:slideViewPr>
    <p:cSldViewPr>
      <p:cViewPr varScale="1">
        <p:scale>
          <a:sx n="56" d="100"/>
          <a:sy n="56" d="100"/>
        </p:scale>
        <p:origin x="2682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00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284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8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На этом этапе мы уже знаем, что команда инкапсулирует запрос к получателю.</a:t>
            </a:r>
            <a:br>
              <a:rPr lang="ru-RU" b="0" dirty="0"/>
            </a:br>
            <a:r>
              <a:rPr lang="ru-RU" b="0" dirty="0"/>
              <a:t>Теперь давайте посмотрим, как это проявляется в коде.</a:t>
            </a:r>
          </a:p>
          <a:p>
            <a:r>
              <a:rPr lang="ru-RU" b="0" dirty="0"/>
              <a:t>В системе управления роботом у нас есть общий интерфейс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ICommand</a:t>
            </a:r>
            <a:r>
              <a:rPr lang="ru-RU" b="0" dirty="0"/>
              <a:t> — это контракт, который гарантирует, что у каждой команды есть метод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b="0" dirty="0"/>
              <a:t>.</a:t>
            </a:r>
          </a:p>
          <a:p>
            <a:r>
              <a:rPr lang="ru-RU" b="0" dirty="0"/>
              <a:t>Все конкретные команды реализуют этот интерфейс. Каждая команда отвечает за одно конкретное действие:</a:t>
            </a:r>
          </a:p>
          <a:p>
            <a:r>
              <a:rPr lang="ru-RU" b="0" dirty="0"/>
              <a:t>включить робота,</a:t>
            </a:r>
          </a:p>
          <a:p>
            <a:r>
              <a:rPr lang="ru-RU" b="0" dirty="0"/>
              <a:t>выключить,</a:t>
            </a:r>
          </a:p>
          <a:p>
            <a:r>
              <a:rPr lang="ru-RU" b="0" dirty="0"/>
              <a:t>задать направление движения,</a:t>
            </a:r>
          </a:p>
          <a:p>
            <a:r>
              <a:rPr lang="ru-RU" b="0" dirty="0"/>
              <a:t>остановиться,</a:t>
            </a:r>
          </a:p>
          <a:p>
            <a:r>
              <a:rPr lang="ru-RU" b="0" dirty="0"/>
              <a:t>или даже включить свет.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433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2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49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 — это та часть системы, которая знает </a:t>
            </a:r>
            <a:r>
              <a:rPr lang="ru-RU" b="1" dirty="0"/>
              <a:t>всю картину целиком</a:t>
            </a:r>
            <a:r>
              <a:rPr lang="ru-RU" dirty="0"/>
              <a:t>.</a:t>
            </a:r>
          </a:p>
          <a:p>
            <a:r>
              <a:rPr lang="ru-RU" dirty="0"/>
              <a:t>Он решает, какие команды нужны, какие объекты будут их выполнять и как их связать между собой.</a:t>
            </a:r>
          </a:p>
          <a:p>
            <a:r>
              <a:rPr lang="ru-RU" dirty="0"/>
              <a:t>В нашем примере клиент создаёт объекты команд: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TurnOnCommand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TurnOffCommand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WalkCommand</a:t>
            </a:r>
            <a:r>
              <a:rPr lang="ru-RU" dirty="0"/>
              <a:t> и т. д.</a:t>
            </a:r>
            <a:br>
              <a:rPr lang="ru-RU" dirty="0"/>
            </a:br>
            <a:r>
              <a:rPr lang="ru-RU" dirty="0"/>
              <a:t>Каждая из них получает в конструкторе ссылку на </a:t>
            </a:r>
            <a:r>
              <a:rPr lang="ru-RU" b="1" dirty="0"/>
              <a:t>получателя</a:t>
            </a:r>
            <a:r>
              <a:rPr lang="ru-RU" dirty="0"/>
              <a:t> — робота.</a:t>
            </a:r>
            <a:br>
              <a:rPr lang="ru-RU" dirty="0"/>
            </a:br>
            <a:r>
              <a:rPr lang="ru-RU" dirty="0"/>
              <a:t>Если команда требует параметров (например, направление движения), клиент тоже их передаёт.</a:t>
            </a:r>
          </a:p>
          <a:p>
            <a:r>
              <a:rPr lang="ru-RU" dirty="0"/>
              <a:t>Затем клиент связывает эти команды с </a:t>
            </a:r>
            <a:r>
              <a:rPr lang="ru-RU" b="1" dirty="0"/>
              <a:t>инициатором</a:t>
            </a:r>
            <a:r>
              <a:rPr lang="ru-RU" dirty="0"/>
              <a:t> — системой распознавания речи или пунктами меню.</a:t>
            </a:r>
            <a:br>
              <a:rPr lang="ru-RU" dirty="0"/>
            </a:br>
            <a:r>
              <a:rPr lang="ru-RU" dirty="0"/>
              <a:t>Например, клиент может сказать:</a:t>
            </a:r>
          </a:p>
          <a:p>
            <a:r>
              <a:rPr lang="ru-RU" dirty="0"/>
              <a:t>Фраза "идти на север" — это команда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WalkCommand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WalkDirection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::North)</a:t>
            </a:r>
            <a:endParaRPr lang="ru-RU" dirty="0"/>
          </a:p>
          <a:p>
            <a:r>
              <a:rPr lang="ru-RU" dirty="0"/>
              <a:t>После того как все команды настроены и связаны с инициатором, клиент запускает процесс — например, вызывает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menu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Важно отметить, что после запуска </a:t>
            </a:r>
            <a:r>
              <a:rPr lang="ru-RU" b="1" dirty="0"/>
              <a:t>ни инициатор, ни получатель не знают о существовании клиента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Клиент — это архитектор, который конфигурирует систему один раз при инициализации.</a:t>
            </a:r>
          </a:p>
          <a:p>
            <a:r>
              <a:rPr lang="ru-RU" dirty="0"/>
              <a:t>Такой подход делает систему </a:t>
            </a:r>
            <a:r>
              <a:rPr lang="ru-RU" b="1" dirty="0"/>
              <a:t>гибкой</a:t>
            </a:r>
            <a:r>
              <a:rPr lang="ru-RU" dirty="0"/>
              <a:t>: можно легко заменить получателя, добавить новые команды или изменить инициатор, не переписывая остальной код.</a:t>
            </a:r>
          </a:p>
          <a:p>
            <a:r>
              <a:rPr lang="ru-RU" dirty="0"/>
              <a:t>Клиент создаёт связи, а потом уходит со сцены — оставляя работать самодостаточную систему.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508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51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47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51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8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говорим о паттерне </a:t>
            </a:r>
            <a:r>
              <a:rPr lang="ru-RU" i="1" dirty="0"/>
              <a:t>«Команда»</a:t>
            </a:r>
            <a:r>
              <a:rPr lang="ru-RU" dirty="0"/>
              <a:t>, мы говорим о способе превратить </a:t>
            </a:r>
            <a:r>
              <a:rPr lang="ru-RU" b="1" dirty="0"/>
              <a:t>действие в объект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позволяет обращаться с действиями — как с данными: хранить их, передавать, отменять, повторять.</a:t>
            </a:r>
          </a:p>
          <a:p>
            <a:r>
              <a:rPr lang="ru-RU" dirty="0"/>
              <a:t>В обычной ситуации у нас есть некий объект, который хочет, чтобы что-то было сделано, — </a:t>
            </a:r>
            <a:r>
              <a:rPr lang="ru-RU" b="1" dirty="0"/>
              <a:t>инициатор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И есть другой объект, который </a:t>
            </a:r>
            <a:r>
              <a:rPr lang="ru-RU" b="1" dirty="0"/>
              <a:t>знает, как</a:t>
            </a:r>
            <a:r>
              <a:rPr lang="ru-RU" dirty="0"/>
              <a:t> это сделать, — </a:t>
            </a:r>
            <a:r>
              <a:rPr lang="ru-RU" b="1" dirty="0"/>
              <a:t>получатель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Например, пользователь нажимает кнопку «Удалить», а где-то в глубине программы происходит вызов метода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DeleteFile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RemoveItem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Проблема в том, что инициатор должен знать, </a:t>
            </a:r>
            <a:r>
              <a:rPr lang="ru-RU" b="1" dirty="0"/>
              <a:t>кого вызвать и как</a:t>
            </a:r>
            <a:r>
              <a:rPr lang="ru-RU" dirty="0"/>
              <a:t>. Это создаёт сильную зависимость между интерфейсом пользователя и бизнес-логикой.</a:t>
            </a:r>
            <a:br>
              <a:rPr lang="ru-RU" dirty="0"/>
            </a:br>
            <a:r>
              <a:rPr lang="ru-RU" dirty="0"/>
              <a:t>Если завтра мы захотим, чтобы эта же кнопка не только удаляла, но и записывала операцию в лог, — нам придётся переписывать код кнопки.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179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10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768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24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633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058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04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609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197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6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93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 </a:t>
            </a:r>
            <a:r>
              <a:rPr lang="ru-RU" i="1" dirty="0"/>
              <a:t>Command</a:t>
            </a:r>
            <a:r>
              <a:rPr lang="ru-RU" dirty="0"/>
              <a:t> решает эту проблему.</a:t>
            </a:r>
            <a:br>
              <a:rPr lang="ru-RU" dirty="0"/>
            </a:br>
            <a:r>
              <a:rPr lang="ru-RU" dirty="0"/>
              <a:t>Он </a:t>
            </a:r>
            <a:r>
              <a:rPr lang="ru-RU" b="1" dirty="0"/>
              <a:t>инкапсулирует запрос в отдельный объект</a:t>
            </a:r>
            <a:r>
              <a:rPr lang="ru-RU" dirty="0"/>
              <a:t>, называемый </a:t>
            </a:r>
            <a:r>
              <a:rPr lang="ru-RU" b="1" dirty="0"/>
              <a:t>командой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Команда хранит:</a:t>
            </a:r>
          </a:p>
          <a:p>
            <a:r>
              <a:rPr lang="ru-RU" dirty="0"/>
              <a:t>ссылку на </a:t>
            </a:r>
            <a:r>
              <a:rPr lang="ru-RU" b="1" dirty="0"/>
              <a:t>получателя</a:t>
            </a:r>
            <a:r>
              <a:rPr lang="ru-RU" dirty="0"/>
              <a:t> — объект, который знает, как выполнить действие;</a:t>
            </a:r>
          </a:p>
          <a:p>
            <a:r>
              <a:rPr lang="ru-RU" dirty="0"/>
              <a:t>описание </a:t>
            </a:r>
            <a:r>
              <a:rPr lang="ru-RU" b="1" dirty="0"/>
              <a:t>операции</a:t>
            </a:r>
            <a:r>
              <a:rPr lang="ru-RU" dirty="0"/>
              <a:t>, которую нужно выполнить;</a:t>
            </a:r>
          </a:p>
          <a:p>
            <a:r>
              <a:rPr lang="ru-RU" dirty="0"/>
              <a:t>при необходимости — </a:t>
            </a:r>
            <a:r>
              <a:rPr lang="ru-RU" b="1" dirty="0"/>
              <a:t>параметры</a:t>
            </a:r>
            <a:r>
              <a:rPr lang="ru-RU" dirty="0"/>
              <a:t>, нужные для выполнения этой операции.</a:t>
            </a:r>
          </a:p>
          <a:p>
            <a:r>
              <a:rPr lang="ru-RU" dirty="0"/>
              <a:t>Когда инициатору нужно выполнить действие, он просто вызывает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у команды.</a:t>
            </a:r>
            <a:br>
              <a:rPr lang="ru-RU" dirty="0"/>
            </a:br>
            <a:r>
              <a:rPr lang="ru-RU" dirty="0"/>
              <a:t>Он не знает, что именно произойдёт — он лишь запускает заранее подготовленный объект.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9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текстовых и графических редакторах каждое изменение можно оформить как отдельную команду.</a:t>
            </a:r>
            <a:br>
              <a:rPr lang="ru-RU" dirty="0"/>
            </a:br>
            <a:r>
              <a:rPr lang="ru-RU" dirty="0"/>
              <a:t>Но если пользователь вводит слово, то создаётся десяток мелких команд — по одной на каждый символ.</a:t>
            </a:r>
          </a:p>
          <a:p>
            <a:r>
              <a:rPr lang="ru-RU" dirty="0"/>
              <a:t>В результате при нажатии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Ctrl+Z</a:t>
            </a:r>
            <a:r>
              <a:rPr lang="ru-RU" dirty="0"/>
              <a:t> отменяется только один символ, хотя пользователь ожидает отмены всего слова или действия целиком.</a:t>
            </a:r>
          </a:p>
          <a:p>
            <a:r>
              <a:rPr lang="ru-RU" dirty="0"/>
              <a:t>Чтобы сделать поведение естественным, мы должны </a:t>
            </a:r>
            <a:r>
              <a:rPr lang="ru-RU" b="1" dirty="0"/>
              <a:t>объединять соседние мелкие команды</a:t>
            </a:r>
            <a:r>
              <a:rPr lang="ru-RU" dirty="0"/>
              <a:t> в одну составную.</a:t>
            </a:r>
            <a:br>
              <a:rPr lang="ru-RU" dirty="0"/>
            </a:br>
            <a:r>
              <a:rPr lang="ru-RU" dirty="0"/>
              <a:t>Это и называется </a:t>
            </a:r>
            <a:r>
              <a:rPr lang="ru-RU" i="1" dirty="0"/>
              <a:t>склеиванием</a:t>
            </a:r>
            <a:r>
              <a:rPr lang="ru-RU" dirty="0"/>
              <a:t> (</a:t>
            </a:r>
            <a:r>
              <a:rPr lang="ru-RU" dirty="0" err="1"/>
              <a:t>coalescing</a:t>
            </a:r>
            <a:r>
              <a:rPr lang="ru-RU" dirty="0"/>
              <a:t>) или </a:t>
            </a:r>
            <a:r>
              <a:rPr lang="ru-RU" i="1" dirty="0"/>
              <a:t>слиянием команд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230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CompoundEdit</a:t>
            </a:r>
            <a:r>
              <a:rPr lang="ru-RU" dirty="0"/>
              <a:t> каждая новая команда сначала проверяется:</a:t>
            </a:r>
            <a:br>
              <a:rPr lang="ru-RU" dirty="0"/>
            </a:br>
            <a:r>
              <a:rPr lang="ru-RU" dirty="0"/>
              <a:t>можно ли </a:t>
            </a:r>
            <a:r>
              <a:rPr lang="ru-RU" b="1" dirty="0"/>
              <a:t>добавить</a:t>
            </a:r>
            <a:r>
              <a:rPr lang="ru-RU" dirty="0"/>
              <a:t> её к последней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AddEdit</a:t>
            </a:r>
            <a:r>
              <a:rPr lang="ru-RU" dirty="0"/>
              <a:t>) или </a:t>
            </a:r>
            <a:r>
              <a:rPr lang="ru-RU" b="1" dirty="0"/>
              <a:t>заменить</a:t>
            </a:r>
            <a:r>
              <a:rPr lang="ru-RU" dirty="0"/>
              <a:t> последнюю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ReplaceEdit</a:t>
            </a:r>
            <a:r>
              <a:rPr lang="ru-RU" dirty="0"/>
              <a:t>).</a:t>
            </a:r>
          </a:p>
          <a:p>
            <a:r>
              <a:rPr lang="ru-RU" dirty="0"/>
              <a:t>Если да — значит, они логически представляют одно действие, например:</a:t>
            </a:r>
            <a:br>
              <a:rPr lang="ru-RU" dirty="0"/>
            </a:br>
            <a:r>
              <a:rPr lang="ru-RU" dirty="0"/>
              <a:t>«ввод буквы A» → «ввод буквы B» → «ввод буквы C» объединяются в одну команду “ввод слова ABC”.</a:t>
            </a:r>
          </a:p>
          <a:p>
            <a:r>
              <a:rPr lang="ru-RU" dirty="0"/>
              <a:t>Таким образом, история операций остаётся </a:t>
            </a:r>
            <a:r>
              <a:rPr lang="ru-RU" b="1" dirty="0"/>
              <a:t>компактной и удобной</a:t>
            </a:r>
            <a:r>
              <a:rPr lang="ru-RU" dirty="0"/>
              <a:t> для пользователя.</a:t>
            </a:r>
          </a:p>
          <a:p>
            <a:r>
              <a:rPr lang="ru-RU" dirty="0"/>
              <a:t>Это делает систему </a:t>
            </a:r>
            <a:r>
              <a:rPr lang="ru-RU" i="1" dirty="0" err="1"/>
              <a:t>Undo</a:t>
            </a:r>
            <a:r>
              <a:rPr lang="ru-RU" i="1" dirty="0"/>
              <a:t>/</a:t>
            </a:r>
            <a:r>
              <a:rPr lang="ru-RU" i="1" dirty="0" err="1"/>
              <a:t>Redo</a:t>
            </a:r>
            <a:r>
              <a:rPr lang="ru-RU" dirty="0"/>
              <a:t> “умной”: она понимает, где заканчивается одно действие и начинается другое.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730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542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5794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21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говорим об “интеллектуальности команд”, речь идёт не о том, чтобы команда «думала»,</a:t>
            </a:r>
            <a:br>
              <a:rPr lang="ru-RU" dirty="0"/>
            </a:br>
            <a:r>
              <a:rPr lang="ru-RU" dirty="0"/>
              <a:t>а о </a:t>
            </a:r>
            <a:r>
              <a:rPr lang="ru-RU" b="1" dirty="0"/>
              <a:t>том, как грамотно распределить ответственность</a:t>
            </a:r>
            <a:r>
              <a:rPr lang="ru-RU" dirty="0"/>
              <a:t> между компонентами.</a:t>
            </a:r>
          </a:p>
          <a:p>
            <a:r>
              <a:rPr lang="ru-RU" dirty="0"/>
              <a:t>С одной стороны, команда не должна быть просто прокладкой, которая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DoSomething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превращает паттерн в лишний слой, не приносящий пользы.</a:t>
            </a:r>
          </a:p>
          <a:p>
            <a:r>
              <a:rPr lang="ru-RU" dirty="0"/>
              <a:t>С другой стороны, если команда начинает сама реализовывать бизнес-логику —</a:t>
            </a:r>
            <a:br>
              <a:rPr lang="ru-RU" dirty="0"/>
            </a:br>
            <a:r>
              <a:rPr lang="ru-RU" dirty="0"/>
              <a:t>она теряет смысл, ведь тогда получатель становится ненужным.</a:t>
            </a:r>
          </a:p>
          <a:p>
            <a:r>
              <a:rPr lang="ru-RU" dirty="0"/>
              <a:t>Оптимальный вариант — когда:</a:t>
            </a:r>
          </a:p>
          <a:p>
            <a:r>
              <a:rPr lang="ru-RU" b="1" dirty="0"/>
              <a:t>получатель</a:t>
            </a:r>
            <a:r>
              <a:rPr lang="ru-RU" dirty="0"/>
              <a:t> знает, </a:t>
            </a:r>
            <a:r>
              <a:rPr lang="ru-RU" i="1" dirty="0"/>
              <a:t>как</a:t>
            </a:r>
            <a:r>
              <a:rPr lang="ru-RU" dirty="0"/>
              <a:t> выполняется операция;</a:t>
            </a:r>
          </a:p>
          <a:p>
            <a:r>
              <a:rPr lang="ru-RU" b="1" dirty="0"/>
              <a:t>команда</a:t>
            </a:r>
            <a:r>
              <a:rPr lang="ru-RU" dirty="0"/>
              <a:t> знает, </a:t>
            </a:r>
            <a:r>
              <a:rPr lang="ru-RU" i="1" dirty="0"/>
              <a:t>что</a:t>
            </a:r>
            <a:r>
              <a:rPr lang="ru-RU" dirty="0"/>
              <a:t> нужно сделать и </a:t>
            </a:r>
            <a:r>
              <a:rPr lang="ru-RU" i="1" dirty="0"/>
              <a:t>когда</a:t>
            </a:r>
            <a:r>
              <a:rPr lang="ru-RU" dirty="0"/>
              <a:t>;</a:t>
            </a:r>
          </a:p>
          <a:p>
            <a:r>
              <a:rPr lang="ru-RU" b="1" dirty="0"/>
              <a:t>инициатор</a:t>
            </a:r>
            <a:r>
              <a:rPr lang="ru-RU" dirty="0"/>
              <a:t> просто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не знает, кто и как будет работать.</a:t>
            </a:r>
          </a:p>
          <a:p>
            <a:r>
              <a:rPr lang="ru-RU" dirty="0"/>
              <a:t>Таким образом, команда — это объект, который связывает уровни системы,</a:t>
            </a:r>
            <a:br>
              <a:rPr lang="ru-RU" dirty="0"/>
            </a:br>
            <a:r>
              <a:rPr lang="ru-RU" dirty="0"/>
              <a:t>не размывая границы ответственности.</a:t>
            </a:r>
          </a:p>
          <a:p>
            <a:r>
              <a:rPr lang="ru-RU" dirty="0"/>
              <a:t>В некоторых случаях команда может быть немного “умнее”:</a:t>
            </a:r>
            <a:br>
              <a:rPr lang="ru-RU" dirty="0"/>
            </a:br>
            <a:r>
              <a:rPr lang="ru-RU" dirty="0"/>
              <a:t>она может проверять состояние, хранить параметры или подбирать корректный момент для вызова получателя —</a:t>
            </a:r>
            <a:br>
              <a:rPr lang="ru-RU" dirty="0"/>
            </a:br>
            <a:r>
              <a:rPr lang="ru-RU" dirty="0"/>
              <a:t>но при этом не должна брать на себя выполнение самих действий.</a:t>
            </a:r>
          </a:p>
          <a:p>
            <a:r>
              <a:rPr lang="ru-RU" dirty="0"/>
              <a:t>Такой баланс делает паттерн </a:t>
            </a:r>
            <a:r>
              <a:rPr lang="ru-RU" i="1" dirty="0"/>
              <a:t>Command</a:t>
            </a:r>
            <a:r>
              <a:rPr lang="ru-RU" dirty="0"/>
              <a:t> действительно архитектурно полезным,</a:t>
            </a:r>
            <a:br>
              <a:rPr lang="ru-RU" dirty="0"/>
            </a:br>
            <a:r>
              <a:rPr lang="ru-RU" dirty="0"/>
              <a:t>а не просто декоративным.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41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1869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638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видели, как паттерн </a:t>
            </a:r>
            <a:r>
              <a:rPr lang="ru-RU" i="1" dirty="0"/>
              <a:t>Command</a:t>
            </a:r>
            <a:r>
              <a:rPr lang="ru-RU" dirty="0"/>
              <a:t> позволяет отменять операции —</a:t>
            </a:r>
            <a:br>
              <a:rPr lang="ru-RU" dirty="0"/>
            </a:br>
            <a:r>
              <a:rPr lang="ru-RU" dirty="0"/>
              <a:t>например, вызвать противоположное действие у получателя.</a:t>
            </a:r>
          </a:p>
          <a:p>
            <a:r>
              <a:rPr lang="ru-RU" dirty="0"/>
              <a:t>Но не всегда это просто: не каждая операция имеет «обратное» действие.</a:t>
            </a:r>
            <a:br>
              <a:rPr lang="ru-RU" dirty="0"/>
            </a:br>
            <a:r>
              <a:rPr lang="ru-RU" dirty="0"/>
              <a:t>Иногда безопаснее просто вернуть объект в то состояние, в котором он был </a:t>
            </a:r>
            <a:r>
              <a:rPr lang="ru-RU" b="1" dirty="0"/>
              <a:t>до изменений</a:t>
            </a:r>
            <a:r>
              <a:rPr lang="ru-RU" dirty="0"/>
              <a:t>.</a:t>
            </a:r>
          </a:p>
          <a:p>
            <a:r>
              <a:rPr lang="ru-RU" dirty="0"/>
              <a:t>Это особенно актуально в редакторах, когда мы хотим вернуться к состоянию документа до внесения правок.</a:t>
            </a:r>
          </a:p>
          <a:p>
            <a:r>
              <a:rPr lang="ru-RU" dirty="0"/>
              <a:t>Именно для этого существует паттерн </a:t>
            </a:r>
            <a:r>
              <a:rPr lang="ru-RU" b="1" dirty="0" err="1"/>
              <a:t>Memento</a:t>
            </a:r>
            <a:r>
              <a:rPr lang="ru-RU" dirty="0"/>
              <a:t>, или по-русски — </a:t>
            </a:r>
            <a:r>
              <a:rPr lang="ru-RU" i="1" dirty="0"/>
              <a:t>Хранитель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позволяет </a:t>
            </a:r>
            <a:r>
              <a:rPr lang="ru-RU" b="1" dirty="0"/>
              <a:t>сохранять и восстанавливать состояние объекта</a:t>
            </a:r>
            <a:r>
              <a:rPr lang="ru-RU" dirty="0"/>
              <a:t>, не нарушая инкапсуляции.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132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идея проста: мы делаем </a:t>
            </a:r>
            <a:r>
              <a:rPr lang="ru-RU" b="1" dirty="0"/>
              <a:t>снимок состояния</a:t>
            </a:r>
            <a:r>
              <a:rPr lang="ru-RU" dirty="0"/>
              <a:t> объекта, чтобы потом можно было к нему вернуться.</a:t>
            </a:r>
          </a:p>
          <a:p>
            <a:r>
              <a:rPr lang="ru-RU" dirty="0"/>
              <a:t>В этом участвуют три роли:</a:t>
            </a:r>
          </a:p>
          <a:p>
            <a:r>
              <a:rPr lang="ru-RU" b="1" dirty="0" err="1"/>
              <a:t>Originator</a:t>
            </a:r>
            <a:r>
              <a:rPr lang="ru-RU" dirty="0"/>
              <a:t> — это тот, чьё состояние сохраняется, например документ или холст.</a:t>
            </a:r>
          </a:p>
          <a:p>
            <a:r>
              <a:rPr lang="ru-RU" b="1" dirty="0" err="1"/>
              <a:t>Memento</a:t>
            </a:r>
            <a:r>
              <a:rPr lang="ru-RU" dirty="0"/>
              <a:t> — это капсула, в которой хранится снимок состояния. Она не даёт внешним объектам заглянуть внутрь.</a:t>
            </a:r>
          </a:p>
          <a:p>
            <a:r>
              <a:rPr lang="ru-RU" b="1" dirty="0" err="1"/>
              <a:t>Caretaker</a:t>
            </a:r>
            <a:r>
              <a:rPr lang="ru-RU" dirty="0"/>
              <a:t> — управляет коллекцией </a:t>
            </a:r>
            <a:r>
              <a:rPr lang="ru-RU" dirty="0" err="1"/>
              <a:t>Memento</a:t>
            </a:r>
            <a:r>
              <a:rPr lang="ru-RU" dirty="0"/>
              <a:t>: добавляет, хранит и выбирает, к какому состоянию вернуться.</a:t>
            </a:r>
          </a:p>
          <a:p>
            <a:r>
              <a:rPr lang="ru-RU" dirty="0"/>
              <a:t>При этом </a:t>
            </a:r>
            <a:r>
              <a:rPr lang="ru-RU" b="1" dirty="0"/>
              <a:t>инкапсуляция сохраняется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только </a:t>
            </a:r>
            <a:r>
              <a:rPr lang="ru-RU" dirty="0" err="1"/>
              <a:t>Originator</a:t>
            </a:r>
            <a:r>
              <a:rPr lang="ru-RU" dirty="0"/>
              <a:t> знает, что именно хранится внутри </a:t>
            </a:r>
            <a:r>
              <a:rPr lang="ru-RU" dirty="0" err="1"/>
              <a:t>Memento</a:t>
            </a:r>
            <a:r>
              <a:rPr lang="ru-RU" dirty="0"/>
              <a:t>, и как применить эти данные при восстановлении.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4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Такое разделение даёт массу преимуществ:</a:t>
            </a:r>
          </a:p>
          <a:p>
            <a:r>
              <a:rPr lang="ru-RU" dirty="0"/>
              <a:t>Мы можем </a:t>
            </a:r>
            <a:r>
              <a:rPr lang="ru-RU" b="1" dirty="0"/>
              <a:t>отменять и повторять</a:t>
            </a:r>
            <a:r>
              <a:rPr lang="ru-RU" dirty="0"/>
              <a:t> команды (например, в текстовом редакторе или графическом приложении).</a:t>
            </a:r>
          </a:p>
          <a:p>
            <a:r>
              <a:rPr lang="ru-RU" dirty="0"/>
              <a:t>Можем </a:t>
            </a:r>
            <a:r>
              <a:rPr lang="ru-RU" b="1" dirty="0" err="1"/>
              <a:t>журналировать</a:t>
            </a:r>
            <a:r>
              <a:rPr lang="ru-RU" dirty="0"/>
              <a:t> и </a:t>
            </a:r>
            <a:r>
              <a:rPr lang="ru-RU" b="1" dirty="0"/>
              <a:t>воспроизводить</a:t>
            </a:r>
            <a:r>
              <a:rPr lang="ru-RU" dirty="0"/>
              <a:t> их при восстановлении после сбоя.</a:t>
            </a:r>
          </a:p>
          <a:p>
            <a:r>
              <a:rPr lang="ru-RU" dirty="0"/>
              <a:t>Можем </a:t>
            </a:r>
            <a:r>
              <a:rPr lang="ru-RU" b="1" dirty="0"/>
              <a:t>отложить выполнение</a:t>
            </a:r>
            <a:r>
              <a:rPr lang="ru-RU" dirty="0"/>
              <a:t> — например, поместить команду в очередь и выполнить позже, возможно, в другом потоке.</a:t>
            </a:r>
          </a:p>
          <a:p>
            <a:r>
              <a:rPr lang="ru-RU" dirty="0"/>
              <a:t>И, наконец, мы можем </a:t>
            </a:r>
            <a:r>
              <a:rPr lang="ru-RU" b="1" dirty="0"/>
              <a:t>комбинировать</a:t>
            </a:r>
            <a:r>
              <a:rPr lang="ru-RU" dirty="0"/>
              <a:t> команды, создавая более сложные сценарии — так называемые </a:t>
            </a:r>
            <a:r>
              <a:rPr lang="ru-RU" i="1" dirty="0"/>
              <a:t>макрокоманды</a:t>
            </a:r>
            <a:r>
              <a:rPr lang="ru-RU" dirty="0"/>
              <a:t>.</a:t>
            </a:r>
          </a:p>
          <a:p>
            <a:r>
              <a:rPr lang="ru-RU" dirty="0"/>
              <a:t>Если провести аналогию — представьте, что команда это как </a:t>
            </a:r>
            <a:r>
              <a:rPr lang="ru-RU" b="1" dirty="0"/>
              <a:t>записка с инструкцией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«Когда придёт время — сделай вот это».</a:t>
            </a:r>
            <a:br>
              <a:rPr lang="ru-RU" dirty="0"/>
            </a:br>
            <a:r>
              <a:rPr lang="ru-RU" dirty="0"/>
              <a:t>Кто передаёт записку, не обязан знать, кто и как именно её выполнит. Главное, чтобы был кто-то, кто понимает её содержание.</a:t>
            </a:r>
          </a:p>
          <a:p>
            <a:r>
              <a:rPr lang="ru-RU" dirty="0"/>
              <a:t>Таким образом, паттерн </a:t>
            </a:r>
            <a:r>
              <a:rPr lang="ru-RU" i="1" dirty="0"/>
              <a:t>Command</a:t>
            </a:r>
            <a:r>
              <a:rPr lang="ru-RU" dirty="0"/>
              <a:t> даёт нам </a:t>
            </a:r>
            <a:r>
              <a:rPr lang="ru-RU" b="1" dirty="0"/>
              <a:t>гибкость и слабую связанность</a:t>
            </a:r>
            <a:r>
              <a:rPr lang="ru-RU" dirty="0"/>
              <a:t>, делая архитектуру более расширяемой и тестируемой.</a:t>
            </a:r>
            <a:br>
              <a:rPr lang="ru-RU" dirty="0"/>
            </a:br>
            <a:r>
              <a:rPr lang="ru-RU" dirty="0"/>
              <a:t>Мы можем добавлять новые действия, не трогая существующий код инициаторов, просто создавая новые классы команд.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610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 можно представить как “сохранить — изменить — откатить”:</a:t>
            </a:r>
          </a:p>
          <a:p>
            <a:r>
              <a:rPr lang="en-US" dirty="0"/>
              <a:t>1</a:t>
            </a:r>
            <a:r>
              <a:rPr lang="ru-RU" dirty="0"/>
              <a:t> </a:t>
            </a:r>
            <a:r>
              <a:rPr lang="ru-RU" i="1" dirty="0"/>
              <a:t>Создатель</a:t>
            </a:r>
            <a:r>
              <a:rPr lang="ru-RU" dirty="0"/>
              <a:t> сохраняет снимок своего состояния.</a:t>
            </a:r>
            <a:br>
              <a:rPr lang="ru-RU" dirty="0"/>
            </a:br>
            <a:r>
              <a:rPr lang="en-US" dirty="0"/>
              <a:t>2</a:t>
            </a:r>
            <a:r>
              <a:rPr lang="ru-RU" dirty="0"/>
              <a:t> </a:t>
            </a:r>
            <a:r>
              <a:rPr lang="ru-RU" i="1" dirty="0"/>
              <a:t>Опекун</a:t>
            </a:r>
            <a:r>
              <a:rPr lang="ru-RU" dirty="0"/>
              <a:t> помещает этот снимок в историю.</a:t>
            </a:r>
            <a:br>
              <a:rPr lang="ru-RU" dirty="0"/>
            </a:br>
            <a:r>
              <a:rPr lang="en-US" dirty="0"/>
              <a:t>3 </a:t>
            </a:r>
            <a:r>
              <a:rPr lang="ru-RU" dirty="0"/>
              <a:t>Когда нужно отменить изменения — Опекун возвращает снимок обратно Создателю.</a:t>
            </a:r>
            <a:br>
              <a:rPr lang="ru-RU" dirty="0"/>
            </a:br>
            <a:r>
              <a:rPr lang="en-US" dirty="0"/>
              <a:t>4 </a:t>
            </a:r>
            <a:r>
              <a:rPr lang="ru-RU" dirty="0"/>
              <a:t>Создатель восстанавливает состояние.</a:t>
            </a:r>
          </a:p>
          <a:p>
            <a:r>
              <a:rPr lang="ru-RU" dirty="0"/>
              <a:t>Такое решение идеально подходит для систем, где важно сохранить историю версий —</a:t>
            </a:r>
            <a:br>
              <a:rPr lang="ru-RU" dirty="0"/>
            </a:br>
            <a:r>
              <a:rPr lang="ru-RU" dirty="0"/>
              <a:t>например, текстовые редакторы, графические приложения или системы конфигураций.</a:t>
            </a:r>
          </a:p>
          <a:p>
            <a:r>
              <a:rPr lang="ru-RU" dirty="0"/>
              <a:t>Паттерн </a:t>
            </a:r>
            <a:r>
              <a:rPr lang="ru-RU" i="1" dirty="0" err="1"/>
              <a:t>Memento</a:t>
            </a:r>
            <a:r>
              <a:rPr lang="ru-RU" dirty="0"/>
              <a:t> можно рассматривать как </a:t>
            </a:r>
            <a:r>
              <a:rPr lang="ru-RU" b="1" dirty="0"/>
              <a:t>снимок памяти объекта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который можно «откатить» назад в любой момент.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69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вариант: Шаблон Хранитель используется двумя объектами: «Создателем» (</a:t>
            </a:r>
            <a:r>
              <a:rPr lang="ru-RU" dirty="0" err="1"/>
              <a:t>originator</a:t>
            </a:r>
            <a:r>
              <a:rPr lang="ru-RU" dirty="0"/>
              <a:t>) и «Опекуном» (</a:t>
            </a:r>
            <a:r>
              <a:rPr lang="ru-RU" dirty="0" err="1"/>
              <a:t>caretaker</a:t>
            </a:r>
            <a:r>
              <a:rPr lang="ru-RU" dirty="0"/>
              <a:t>). «Создатель» — это объект, у которого есть внутреннее состояние. Объект «Опекун» может производить некоторые действия с «Создателем», но при этом необходимо иметь возможность откатить изменения. Для этого «Опекун» запрашивает у «Создателя» объект «Хранителя». Затем выполняет запланированное действие (или последовательность действий). Для выполнения отката «Создателя» к состоянию, которое предшествовало изменениям, «Опекун» возвращает объект «Хранителя» его «Создателю». «Хранитель» является непрозрачным (то есть таким, который не может или не должен изменяться «Опекуном»).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192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Альтернативный вариант: Отличие данного варианта от классического заключено в более жёстком ограничении на доступ «Опекуна» к внутреннему состоянию «Создателя».</a:t>
            </a:r>
            <a:endParaRPr lang="en-US" dirty="0"/>
          </a:p>
          <a:p>
            <a:r>
              <a:rPr lang="ru-RU" dirty="0"/>
              <a:t>В классическом варианте у «Опекуна» есть потенциальная возможность получить доступ к внутренним данным «Создателя» через «Хранителя», изменить состояние и установить его обратно «Создателю».</a:t>
            </a:r>
            <a:endParaRPr lang="en-US" dirty="0"/>
          </a:p>
          <a:p>
            <a:r>
              <a:rPr lang="ru-RU" dirty="0"/>
              <a:t>В данном варианте «Опекун» обладает возможностью лишь восстановить состояние «Хранителя», вызвав </a:t>
            </a:r>
            <a:r>
              <a:rPr lang="ru-RU" dirty="0" err="1"/>
              <a:t>Restore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Кроме всего прочего, «Опекуну» не требуется владеть связью на «Хранителя», чтобы восстановить его состояние.</a:t>
            </a:r>
            <a:r>
              <a:rPr lang="en-US" dirty="0"/>
              <a:t> </a:t>
            </a:r>
            <a:r>
              <a:rPr lang="ru-RU" dirty="0"/>
              <a:t>Это позволяет сохранять и восстанавливать состояние сложных иерархических или сетевых структур (состояния объектов и всех связей между ними) путём сбора снимков всех зарегистрированных объектов системы. 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942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4086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25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433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982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425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05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41F-75CB-B0EB-05D3-1B56FD610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B8EC8-D39B-EC03-7738-D8F9768CB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2160-2400-033D-412F-A71DBD5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1234C-C722-3E5F-45FE-7EC85F57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37A4-4D41-E151-2A24-44CD1D6F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3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CCF-32BD-D54F-1A55-6619E315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826F-F419-5C28-C187-580003AF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6F4E5-85D2-85D2-6699-7BBB3CE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B87D-B4DD-5170-FC40-278EAB22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CB7A-DCCB-620E-78D8-3E93DCF7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A0B59-5025-9685-BC66-00B657EE9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9EB25-FC5C-E7EF-CC9D-18BBF16D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3FA3B-8032-6594-7410-876EDE45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A8BF-6B6B-9B2D-15D8-679CAF54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A6E9B-6EA2-A2C8-0E90-618A2BC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57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1002-B902-2A91-08B7-620F7A1D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B7DD-32A4-7D3A-455B-6E915FFC6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557BD-50F9-4756-CD2B-D047173B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30CF3-E6DD-FC42-913C-845DF1AC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2830D-1F2C-9CE9-9C7E-4383E211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566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5C7B-576D-0149-298B-60E857B83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9DC3-CB96-550C-EE8E-2C2FCE9C1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EB18-8D1E-19A9-CFAC-4E7578E0F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033C0-20B6-57E2-4876-D2C7F8CDF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066-05C9-3C12-3AC1-DC5FB0C3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5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3B5C-0688-6C9C-E6BB-7C9315E8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CF226-CB05-8E56-9961-4EA258A37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43-DBD6-79F9-8370-DB0E4408B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03916-3424-5E25-6E4A-FC0006CA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DFB68-1B65-F53A-79DC-B5EBA77F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F048-2902-26B1-684C-E6DE02C8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3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00FE-EF05-B4E2-68DA-E0338ADB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B57D-FEF2-4890-08FD-3B4AB6164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5C208-F0F6-DF37-E00F-EDBD227FC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FD4A4-A206-6D15-C8BF-55E3C148F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FC282-375F-E392-711E-D2186E58A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BAE70-961E-F601-B39A-9178F937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AD3F5-A729-D582-08FF-16BEAA56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17997-B860-1DDE-A0A3-34B904C7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A208-D956-6071-A3CE-56BF421C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00350-A3CC-E9A6-C788-A3EACAB5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C7151-A88B-BBFE-16E7-0819B0F3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09482-9F63-929F-B1A1-37E217A0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80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209831-DF9F-4A34-7A6C-6B544973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38DA7-079F-8484-8A68-3F85CF23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F20F-E550-027C-8732-CFFA938E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34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CB19-9B07-42EF-65D4-17EEE156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F650-28A1-A3EF-2F52-6B2763DC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4C61F-DD9D-3CE0-F274-48133795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DE5E-F97A-3271-28D2-0C0CE237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EC06-ED95-A187-3268-E4E9858B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C6110-19AB-E41A-A834-EA1D05B1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0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D543-677D-27A4-B83A-97D0A9F2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131C-A56E-BAC6-2E9D-07CD65328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E4C89-0DDE-D14E-2E05-542C9979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B5C3-FABA-EA9F-D4E5-477DBA04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E4A0-2B29-79B7-A557-412C8B57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FDE11-5483-B59D-0BAC-CDF45C95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3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376F-99EF-9CCA-31FC-8FE3ED2F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8E1C3-9EB4-3F23-0D95-242A455E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55CC-BD2A-8C77-9DFD-76D5C518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954C1-566F-FB20-5BD5-B90152DA4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34AC-AC94-26EB-F408-EC4FBE0F2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9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r>
              <a:rPr lang="en-US" dirty="0"/>
              <a:t> </a:t>
            </a:r>
            <a:r>
              <a:rPr lang="ru-RU" dirty="0"/>
              <a:t>проектирования «Команда»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747B5E-ADB9-C5F2-F281-750B97F4D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919536" y="2348880"/>
            <a:ext cx="5688632" cy="129614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620688"/>
            <a:ext cx="6696744" cy="115212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0"/>
            <a:ext cx="7380312" cy="6986528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Menu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400" dirty="0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"&gt;"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command)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(command))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"Commands list:\n"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item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item.description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Exit()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8567142" y="1773213"/>
            <a:ext cx="2088232" cy="38742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Регистрация команды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8256240" y="3429142"/>
            <a:ext cx="2213054" cy="503914"/>
          </a:xfrm>
          <a:prstGeom prst="borderCallout1">
            <a:avLst>
              <a:gd name="adj1" fmla="val 36938"/>
              <a:gd name="adj2" fmla="val -2821"/>
              <a:gd name="adj3" fmla="val -36312"/>
              <a:gd name="adj4" fmla="val -404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Обработка команд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29369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6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996976" y="2564904"/>
            <a:ext cx="2874888" cy="21602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135561" y="4662286"/>
            <a:ext cx="2520281" cy="25261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3789040"/>
            <a:ext cx="6552728" cy="704834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-18234"/>
            <a:ext cx="6948264" cy="710963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, command(move(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shortcut;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description;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command;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std::ranges::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[&amp;](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Execute();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/>
          </a:p>
        </p:txBody>
      </p:sp>
      <p:sp>
        <p:nvSpPr>
          <p:cNvPr id="3" name="Выноска 1 2"/>
          <p:cNvSpPr/>
          <p:nvPr/>
        </p:nvSpPr>
        <p:spPr>
          <a:xfrm>
            <a:off x="8256240" y="3006102"/>
            <a:ext cx="2736304" cy="576064"/>
          </a:xfrm>
          <a:prstGeom prst="borderCallout1">
            <a:avLst>
              <a:gd name="adj1" fmla="val 36938"/>
              <a:gd name="adj2" fmla="val -2821"/>
              <a:gd name="adj3" fmla="val 150529"/>
              <a:gd name="adj4" fmla="val -2062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Ищем команду по образцу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6312024" y="4685503"/>
            <a:ext cx="2592288" cy="576064"/>
          </a:xfrm>
          <a:prstGeom prst="borderCallout1">
            <a:avLst>
              <a:gd name="adj1" fmla="val 36938"/>
              <a:gd name="adj2" fmla="val -2821"/>
              <a:gd name="adj3" fmla="val 33133"/>
              <a:gd name="adj4" fmla="val -6912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Выполняем, если команда распознана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5735960" y="1757571"/>
            <a:ext cx="2736304" cy="576064"/>
          </a:xfrm>
          <a:prstGeom prst="borderCallout1">
            <a:avLst>
              <a:gd name="adj1" fmla="val 72212"/>
              <a:gd name="adj2" fmla="val -1841"/>
              <a:gd name="adj3" fmla="val 145568"/>
              <a:gd name="adj4" fmla="val -340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С каждым элементом меню связан объект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67781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4" grpId="0" animBg="1"/>
      <p:bldP spid="3" grpId="0" animBg="1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команды должны реализовывать интерфейс </a:t>
            </a:r>
            <a:r>
              <a:rPr lang="en-US" b="1" dirty="0" err="1"/>
              <a:t>ICommand</a:t>
            </a:r>
            <a:r>
              <a:rPr lang="ru-RU" dirty="0"/>
              <a:t> с методом </a:t>
            </a:r>
            <a:r>
              <a:rPr lang="en-US" b="1" dirty="0"/>
              <a:t>Execute</a:t>
            </a:r>
          </a:p>
          <a:p>
            <a:r>
              <a:rPr lang="ru-RU" dirty="0"/>
              <a:t>Примеры конкретных команд:</a:t>
            </a:r>
          </a:p>
          <a:p>
            <a:pPr lvl="1"/>
            <a:r>
              <a:rPr lang="ru-RU" dirty="0"/>
              <a:t>Включить робота</a:t>
            </a:r>
          </a:p>
          <a:p>
            <a:pPr lvl="1"/>
            <a:r>
              <a:rPr lang="ru-RU" dirty="0"/>
              <a:t>Выключить робота</a:t>
            </a:r>
          </a:p>
          <a:p>
            <a:pPr lvl="1"/>
            <a:r>
              <a:rPr lang="ru-RU" dirty="0"/>
              <a:t>Задать роботу определенное направление движения</a:t>
            </a:r>
          </a:p>
          <a:p>
            <a:pPr lvl="1"/>
            <a:r>
              <a:rPr lang="ru-RU" dirty="0"/>
              <a:t>Остановить робота</a:t>
            </a:r>
          </a:p>
          <a:p>
            <a:r>
              <a:rPr lang="ru-RU" dirty="0"/>
              <a:t>Команды не обязаны быть связанными с роботом</a:t>
            </a:r>
          </a:p>
          <a:p>
            <a:pPr lvl="1"/>
            <a:r>
              <a:rPr lang="ru-RU" dirty="0"/>
              <a:t>Включить свет в помещении</a:t>
            </a:r>
          </a:p>
        </p:txBody>
      </p:sp>
    </p:spTree>
    <p:extLst>
      <p:ext uri="{BB962C8B-B14F-4D97-AF65-F5344CB8AC3E}">
        <p14:creationId xmlns:p14="http://schemas.microsoft.com/office/powerpoint/2010/main" val="333693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1579266" y="1494259"/>
            <a:ext cx="3326507" cy="2785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545358" y="4221089"/>
            <a:ext cx="3470523" cy="23439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17222" y="-12848"/>
            <a:ext cx="3223195" cy="27349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48798" y="3356992"/>
            <a:ext cx="3119611" cy="246969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557908" y="32668"/>
            <a:ext cx="3347864" cy="1401317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-12848"/>
            <a:ext cx="3923928" cy="6913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=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CTurnOffCommand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m_robot.TurnOff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00056" y="-12848"/>
            <a:ext cx="4044528" cy="6011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CWalkCommand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m_robot.Walk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CStopCommand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m_robot.Stop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2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m_robot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141894" y="358004"/>
            <a:ext cx="1188132" cy="478707"/>
          </a:xfrm>
          <a:prstGeom prst="borderCallout1">
            <a:avLst>
              <a:gd name="adj1" fmla="val 36938"/>
              <a:gd name="adj2" fmla="val -2821"/>
              <a:gd name="adj3" fmla="val 45640"/>
              <a:gd name="adj4" fmla="val -458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Интерфейс команды</a:t>
            </a:r>
          </a:p>
        </p:txBody>
      </p:sp>
      <p:grpSp>
        <p:nvGrpSpPr>
          <p:cNvPr id="37" name="Группа 36"/>
          <p:cNvGrpSpPr/>
          <p:nvPr/>
        </p:nvGrpSpPr>
        <p:grpSpPr>
          <a:xfrm>
            <a:off x="3943600" y="358006"/>
            <a:ext cx="2800473" cy="3924027"/>
            <a:chOff x="2419599" y="358005"/>
            <a:chExt cx="2800473" cy="3924027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2419599" y="2873770"/>
              <a:ext cx="2304256" cy="7301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400" dirty="0"/>
                <a:t>Классы конкретных команд управления роботом</a:t>
              </a:r>
            </a:p>
          </p:txBody>
        </p:sp>
        <p:cxnSp>
          <p:nvCxnSpPr>
            <p:cNvPr id="19" name="Прямая соединительная линия 18"/>
            <p:cNvCxnSpPr>
              <a:cxnSpLocks/>
              <a:stCxn id="17" idx="0"/>
            </p:cNvCxnSpPr>
            <p:nvPr/>
          </p:nvCxnSpPr>
          <p:spPr>
            <a:xfrm flipH="1" flipV="1">
              <a:off x="2699792" y="1797470"/>
              <a:ext cx="871935" cy="107630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cxnSpLocks/>
              <a:stCxn id="17" idx="0"/>
            </p:cNvCxnSpPr>
            <p:nvPr/>
          </p:nvCxnSpPr>
          <p:spPr>
            <a:xfrm flipV="1">
              <a:off x="3571727" y="358005"/>
              <a:ext cx="1648345" cy="251576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cxnSpLocks/>
              <a:stCxn id="17" idx="2"/>
            </p:cNvCxnSpPr>
            <p:nvPr/>
          </p:nvCxnSpPr>
          <p:spPr>
            <a:xfrm flipH="1">
              <a:off x="2928157" y="3603960"/>
              <a:ext cx="643570" cy="67807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cxnSpLocks/>
              <a:stCxn id="17" idx="3"/>
            </p:cNvCxnSpPr>
            <p:nvPr/>
          </p:nvCxnSpPr>
          <p:spPr>
            <a:xfrm>
              <a:off x="4723855" y="3238865"/>
              <a:ext cx="400942" cy="11812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1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200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75520" y="1700808"/>
            <a:ext cx="3096344" cy="100811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775520" y="5042684"/>
            <a:ext cx="2736304" cy="112262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92741"/>
            <a:ext cx="6588224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CMenuHelpCommand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m_menu.ShowInstructions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ICommand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CExitMenuCommand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Execute()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m_menu.Exit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5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ru-RU" sz="15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m_menu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5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149876" y="1568748"/>
            <a:ext cx="4266604" cy="852140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Каждая Команда может быть связана с произвольным Получателем (не обязательно с роботом.</a:t>
            </a:r>
          </a:p>
        </p:txBody>
      </p:sp>
      <p:sp>
        <p:nvSpPr>
          <p:cNvPr id="7" name="Выноска 1 6"/>
          <p:cNvSpPr/>
          <p:nvPr/>
        </p:nvSpPr>
        <p:spPr>
          <a:xfrm>
            <a:off x="5231904" y="5387453"/>
            <a:ext cx="2592288" cy="43308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для выхода из меню</a:t>
            </a:r>
          </a:p>
        </p:txBody>
      </p:sp>
    </p:spTree>
    <p:extLst>
      <p:ext uri="{BB962C8B-B14F-4D97-AF65-F5344CB8AC3E}">
        <p14:creationId xmlns:p14="http://schemas.microsoft.com/office/powerpoint/2010/main" val="19772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клиента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Создаёт конкретные команды</a:t>
            </a:r>
          </a:p>
          <a:p>
            <a:r>
              <a:rPr lang="ru-RU" dirty="0"/>
              <a:t>Связывает каждую команду с соответствующим получателем и параметрами</a:t>
            </a:r>
          </a:p>
          <a:p>
            <a:r>
              <a:rPr lang="ru-RU" dirty="0"/>
              <a:t>Настраивает инициаторов (например, систему распознавания речи или меню), передавая им готовые команды</a:t>
            </a:r>
          </a:p>
          <a:p>
            <a:r>
              <a:rPr lang="ru-RU" dirty="0"/>
              <a:t>Запускает процесс взаимодействия — выполнение команд через инициаторов</a:t>
            </a:r>
          </a:p>
        </p:txBody>
      </p:sp>
    </p:spTree>
    <p:extLst>
      <p:ext uri="{BB962C8B-B14F-4D97-AF65-F5344CB8AC3E}">
        <p14:creationId xmlns:p14="http://schemas.microsoft.com/office/powerpoint/2010/main" val="9568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96BEDF-67D1-7B99-98CC-FCB7440C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C3E796-37B5-27D3-3DC1-4F6D6CBFB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1796" y="1762189"/>
            <a:ext cx="974840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18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75521" y="497681"/>
            <a:ext cx="1358205" cy="17621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777901" y="709613"/>
            <a:ext cx="1153418" cy="200025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777901" y="1084770"/>
            <a:ext cx="5902275" cy="349635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75521" y="4696458"/>
            <a:ext cx="4392488" cy="9694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765202" y="6165304"/>
            <a:ext cx="1234454" cy="360040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43496" y="0"/>
            <a:ext cx="89289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StopCommand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MenuHelpCommand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ExitMenuCommand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3503711" y="387360"/>
            <a:ext cx="1358205" cy="286533"/>
          </a:xfrm>
          <a:prstGeom prst="borderCallout1">
            <a:avLst>
              <a:gd name="adj1" fmla="val 36938"/>
              <a:gd name="adj2" fmla="val -2821"/>
              <a:gd name="adj3" fmla="val 67397"/>
              <a:gd name="adj4" fmla="val -362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Получатель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3287689" y="736600"/>
            <a:ext cx="1296143" cy="232841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Инициатор</a:t>
            </a:r>
          </a:p>
        </p:txBody>
      </p:sp>
      <p:sp>
        <p:nvSpPr>
          <p:cNvPr id="11" name="Выноска 1 10"/>
          <p:cNvSpPr/>
          <p:nvPr/>
        </p:nvSpPr>
        <p:spPr>
          <a:xfrm>
            <a:off x="8024314" y="969440"/>
            <a:ext cx="2643686" cy="648262"/>
          </a:xfrm>
          <a:prstGeom prst="borderCallout1">
            <a:avLst>
              <a:gd name="adj1" fmla="val 36938"/>
              <a:gd name="adj2" fmla="val -2821"/>
              <a:gd name="adj3" fmla="val 55125"/>
              <a:gd name="adj4" fmla="val -3719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Обучаем Инициатора командам управления роботом</a:t>
            </a:r>
          </a:p>
        </p:txBody>
      </p:sp>
      <p:sp>
        <p:nvSpPr>
          <p:cNvPr id="13" name="Выноска 1 12"/>
          <p:cNvSpPr/>
          <p:nvPr/>
        </p:nvSpPr>
        <p:spPr>
          <a:xfrm>
            <a:off x="6495296" y="4756261"/>
            <a:ext cx="3705160" cy="648262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роли Получателя Команда может использовать любой объект. Даже Инициатор</a:t>
            </a:r>
          </a:p>
        </p:txBody>
      </p:sp>
      <p:sp>
        <p:nvSpPr>
          <p:cNvPr id="15" name="Выноска 1 14"/>
          <p:cNvSpPr/>
          <p:nvPr/>
        </p:nvSpPr>
        <p:spPr>
          <a:xfrm>
            <a:off x="3503711" y="6284586"/>
            <a:ext cx="3058035" cy="240758"/>
          </a:xfrm>
          <a:prstGeom prst="borderCallout1">
            <a:avLst>
              <a:gd name="adj1" fmla="val 36938"/>
              <a:gd name="adj2" fmla="val -2821"/>
              <a:gd name="adj3" fmla="val 46309"/>
              <a:gd name="adj4" fmla="val -1788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Передаем управление Инициатору</a:t>
            </a:r>
          </a:p>
        </p:txBody>
      </p:sp>
    </p:spTree>
    <p:extLst>
      <p:ext uri="{BB962C8B-B14F-4D97-AF65-F5344CB8AC3E}">
        <p14:creationId xmlns:p14="http://schemas.microsoft.com/office/powerpoint/2010/main" val="23290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  <p:bldP spid="6" grpId="0" animBg="1"/>
      <p:bldP spid="9" grpId="0" animBg="1"/>
      <p:bldP spid="11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1"/>
            <a:ext cx="5616624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robot should be turned on first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am waiting for your commands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Walking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a pleasure to serve you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Unknown command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help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Commands list: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on: Turns the Robot on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off: Turns the Robot off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north: Makes the Robot walk north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south: Makes the Robot walk south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west: Makes the Robot walk west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east: Makes the Robot walk east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stop: Stops the Robot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help: Show instructions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exit: Exit from this menu</a:t>
            </a:r>
          </a:p>
          <a:p>
            <a:r>
              <a:rPr lang="en-US" sz="1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</a:t>
            </a:r>
            <a:endParaRPr lang="ru-RU" sz="13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0176" y="33265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Паттерн «Команда»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28092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Альтернативные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Представление команд в виде классов и интерфейсов – классическая реализация</a:t>
            </a:r>
          </a:p>
          <a:p>
            <a:pPr lvl="1"/>
            <a:r>
              <a:rPr lang="ru-RU" dirty="0"/>
              <a:t>Для каждого типа команды требуется создавать класс, реализующий интерфейс </a:t>
            </a:r>
            <a:r>
              <a:rPr lang="en-US" dirty="0" err="1"/>
              <a:t>ICommand</a:t>
            </a:r>
            <a:endParaRPr lang="en-US" dirty="0"/>
          </a:p>
          <a:p>
            <a:r>
              <a:rPr lang="ru-RU" dirty="0"/>
              <a:t>В языках с поддержкой функционального программирования роль команды могут выполнять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313166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EC13-66F1-02F0-00A9-8E165C26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тесной связи инициатора и получателя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7405-E504-7706-926C-C41643FC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Действующие лица</a:t>
            </a:r>
          </a:p>
          <a:p>
            <a:pPr lvl="1"/>
            <a:r>
              <a:rPr lang="ru-RU" b="1" dirty="0"/>
              <a:t>Инициатор</a:t>
            </a:r>
            <a:r>
              <a:rPr lang="ru-RU" dirty="0"/>
              <a:t> - объект, который </a:t>
            </a:r>
            <a:r>
              <a:rPr lang="ru-RU" b="1" dirty="0"/>
              <a:t>хочет</a:t>
            </a:r>
            <a:r>
              <a:rPr lang="ru-RU" dirty="0"/>
              <a:t>, чтобы что-то было сделано</a:t>
            </a:r>
          </a:p>
          <a:p>
            <a:pPr lvl="1"/>
            <a:r>
              <a:rPr lang="ru-RU" b="1" dirty="0"/>
              <a:t>Получатель</a:t>
            </a:r>
            <a:r>
              <a:rPr lang="ru-RU" dirty="0"/>
              <a:t> – объект, который </a:t>
            </a:r>
            <a:r>
              <a:rPr lang="ru-RU" b="1" dirty="0"/>
              <a:t>знает, как</a:t>
            </a:r>
            <a:r>
              <a:rPr lang="ru-RU" dirty="0"/>
              <a:t> это сделать.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При нажатии кнопки надо удалить</a:t>
            </a:r>
            <a:r>
              <a:rPr lang="en-US" dirty="0"/>
              <a:t> </a:t>
            </a:r>
            <a:r>
              <a:rPr lang="ru-RU" dirty="0"/>
              <a:t>элемент списка</a:t>
            </a:r>
            <a:endParaRPr lang="en-US" dirty="0"/>
          </a:p>
          <a:p>
            <a:r>
              <a:rPr lang="ru-RU" dirty="0"/>
              <a:t>Проблема:</a:t>
            </a:r>
          </a:p>
          <a:p>
            <a:pPr lvl="1"/>
            <a:r>
              <a:rPr lang="ru-RU" dirty="0"/>
              <a:t>При нажатии кнопки выполняется код внутри класса </a:t>
            </a:r>
            <a:r>
              <a:rPr lang="en-US" dirty="0"/>
              <a:t>Button</a:t>
            </a:r>
            <a:endParaRPr lang="ru-RU" dirty="0"/>
          </a:p>
          <a:p>
            <a:pPr lvl="1"/>
            <a:r>
              <a:rPr lang="ru-RU" dirty="0"/>
              <a:t>Если разместить вызов удаления файла в классе кнопки, это создаст сильную связь между </a:t>
            </a:r>
            <a:r>
              <a:rPr lang="en-US" dirty="0"/>
              <a:t>UI</a:t>
            </a:r>
            <a:r>
              <a:rPr lang="ru-RU" dirty="0"/>
              <a:t> и списком</a:t>
            </a:r>
          </a:p>
          <a:p>
            <a:r>
              <a:rPr lang="ru-RU" dirty="0"/>
              <a:t>Эту проблему решает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9748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3071664" y="1289388"/>
            <a:ext cx="2304256" cy="220301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744072" y="4781307"/>
            <a:ext cx="1152128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957265" y="6165304"/>
            <a:ext cx="1637305" cy="28803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787849" y="2527809"/>
            <a:ext cx="2952909" cy="65146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1775520" y="620688"/>
            <a:ext cx="3329880" cy="268312"/>
            <a:chOff x="251520" y="620688"/>
            <a:chExt cx="3329880" cy="26831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251520" y="620688"/>
              <a:ext cx="3329880" cy="268312"/>
            </a:xfrm>
            <a:prstGeom prst="rect">
              <a:avLst/>
            </a:prstGeom>
            <a:solidFill>
              <a:srgbClr val="5DFFFF">
                <a:alpha val="50196"/>
              </a:srgbClr>
            </a:solidFill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949450" y="620688"/>
              <a:ext cx="615950" cy="268312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527428" y="1"/>
            <a:ext cx="435254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()&gt;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m_items.emplace_back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Run();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Exit();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Item(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: shortcut(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description(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, command(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shortcut;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description;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735960" y="2425542"/>
            <a:ext cx="477237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ExecuteCommand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it = boost::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find_if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[&amp;](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.shortcut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(it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it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command\n"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m_items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m_exit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6875180" y="32418"/>
            <a:ext cx="3633153" cy="2393123"/>
            <a:chOff x="5351179" y="32417"/>
            <a:chExt cx="3633153" cy="2393123"/>
          </a:xfrm>
        </p:grpSpPr>
        <p:sp>
          <p:nvSpPr>
            <p:cNvPr id="7" name="Выноска 1 6"/>
            <p:cNvSpPr/>
            <p:nvPr/>
          </p:nvSpPr>
          <p:spPr>
            <a:xfrm>
              <a:off x="5351179" y="32417"/>
              <a:ext cx="3633153" cy="2393123"/>
            </a:xfrm>
            <a:prstGeom prst="borderCallout1">
              <a:avLst>
                <a:gd name="adj1" fmla="val 22228"/>
                <a:gd name="adj2" fmla="val -461"/>
                <a:gd name="adj3" fmla="val 30300"/>
                <a:gd name="adj4" fmla="val -50301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Вместо указателя на </a:t>
              </a:r>
              <a:r>
                <a:rPr lang="en-US" sz="1400" dirty="0" err="1"/>
                <a:t>ICommand</a:t>
              </a:r>
              <a:r>
                <a:rPr lang="en-US" sz="1400" dirty="0"/>
                <a:t> </a:t>
              </a:r>
              <a:r>
                <a:rPr lang="ru-RU" sz="1400" dirty="0"/>
                <a:t>используется функциональный объект, аналогичный методу </a:t>
              </a:r>
              <a:r>
                <a:rPr lang="en-US" sz="1400" dirty="0"/>
                <a:t>Execute() </a:t>
              </a:r>
              <a:r>
                <a:rPr lang="ru-RU" sz="1400" dirty="0"/>
                <a:t>интерфейса </a:t>
              </a:r>
              <a:r>
                <a:rPr lang="en-US" sz="1400" dirty="0" err="1"/>
                <a:t>ICommand</a:t>
              </a:r>
              <a:endParaRPr lang="ru-RU" sz="1400" dirty="0"/>
            </a:p>
            <a:p>
              <a:endParaRPr lang="en-US" sz="14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496050" y="1600200"/>
              <a:ext cx="447675" cy="24765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686676" y="1600200"/>
              <a:ext cx="228600" cy="257175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 w="28575"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9563" y="871353"/>
              <a:ext cx="3456384" cy="1475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= 0;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virtual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~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() = 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default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4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dirty="0"/>
            </a:p>
          </p:txBody>
        </p:sp>
      </p:grpSp>
      <p:sp>
        <p:nvSpPr>
          <p:cNvPr id="21" name="Выноска 1 20"/>
          <p:cNvSpPr/>
          <p:nvPr/>
        </p:nvSpPr>
        <p:spPr>
          <a:xfrm>
            <a:off x="3594570" y="3335308"/>
            <a:ext cx="2141391" cy="435635"/>
          </a:xfrm>
          <a:prstGeom prst="borderCallout1">
            <a:avLst>
              <a:gd name="adj1" fmla="val 1955"/>
              <a:gd name="adj2" fmla="val -2228"/>
              <a:gd name="adj3" fmla="val -55726"/>
              <a:gd name="adj4" fmla="val -2203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Остаются без изменений</a:t>
            </a:r>
          </a:p>
        </p:txBody>
      </p:sp>
      <p:sp>
        <p:nvSpPr>
          <p:cNvPr id="23" name="Выноска 1 22"/>
          <p:cNvSpPr/>
          <p:nvPr/>
        </p:nvSpPr>
        <p:spPr>
          <a:xfrm>
            <a:off x="3268886" y="6399149"/>
            <a:ext cx="2213400" cy="435634"/>
          </a:xfrm>
          <a:prstGeom prst="borderCallout1">
            <a:avLst>
              <a:gd name="adj1" fmla="val 1955"/>
              <a:gd name="adj2" fmla="val -2228"/>
              <a:gd name="adj3" fmla="val -29548"/>
              <a:gd name="adj4" fmla="val -252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  <p:sp>
        <p:nvSpPr>
          <p:cNvPr id="25" name="Выноска 1 24"/>
          <p:cNvSpPr/>
          <p:nvPr/>
        </p:nvSpPr>
        <p:spPr>
          <a:xfrm>
            <a:off x="8691757" y="4609495"/>
            <a:ext cx="2948860" cy="631655"/>
          </a:xfrm>
          <a:prstGeom prst="borderCallout1">
            <a:avLst>
              <a:gd name="adj1" fmla="val 46298"/>
              <a:gd name="adj2" fmla="val -3198"/>
              <a:gd name="adj3" fmla="val 64065"/>
              <a:gd name="adj4" fmla="val -3833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Вызов функции вместо метода интерфейса</a:t>
            </a:r>
          </a:p>
        </p:txBody>
      </p:sp>
      <p:sp>
        <p:nvSpPr>
          <p:cNvPr id="30" name="Выноска 1 29"/>
          <p:cNvSpPr/>
          <p:nvPr/>
        </p:nvSpPr>
        <p:spPr>
          <a:xfrm>
            <a:off x="5198987" y="1600201"/>
            <a:ext cx="1423941" cy="746557"/>
          </a:xfrm>
          <a:prstGeom prst="borderCallout1">
            <a:avLst>
              <a:gd name="adj1" fmla="val -16603"/>
              <a:gd name="adj2" fmla="val 9930"/>
              <a:gd name="adj3" fmla="val -103072"/>
              <a:gd name="adj4" fmla="val -249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Функция вместо указателя</a:t>
            </a:r>
          </a:p>
        </p:txBody>
      </p:sp>
    </p:spTree>
    <p:extLst>
      <p:ext uri="{BB962C8B-B14F-4D97-AF65-F5344CB8AC3E}">
        <p14:creationId xmlns:p14="http://schemas.microsoft.com/office/powerpoint/2010/main" val="36666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4" grpId="0" animBg="1"/>
      <p:bldP spid="22" grpId="0" animBg="1"/>
      <p:bldP spid="20" grpId="0" animBg="1"/>
      <p:bldP spid="21" grpId="0" animBg="1"/>
      <p:bldP spid="23" grpId="0" animBg="1"/>
      <p:bldP spid="25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30076" y="3839992"/>
            <a:ext cx="4752529" cy="250622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775520" y="1052736"/>
            <a:ext cx="4752528" cy="648073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034540" y="1916833"/>
            <a:ext cx="2981340" cy="247248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631504" y="0"/>
            <a:ext cx="5760640" cy="6986528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robot;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</a:p>
          <a:p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robot.TurnOn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"Turns the Robot off"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north"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south"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west"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::Walk, &amp;robot,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"Makes the Robot walk east"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</a:t>
            </a:r>
            <a:r>
              <a:rPr lang="en-US" sz="140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>
                <a:solidFill>
                  <a:srgbClr val="2F4F4F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"Stops the Robot"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::Stop, &amp;robot));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"help"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"Show instructions"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from this menu"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104112" y="764704"/>
            <a:ext cx="3096344" cy="433364"/>
          </a:xfrm>
          <a:prstGeom prst="borderCallout1">
            <a:avLst>
              <a:gd name="adj1" fmla="val 36938"/>
              <a:gd name="adj2" fmla="val -2821"/>
              <a:gd name="adj3" fmla="val 103455"/>
              <a:gd name="adj4" fmla="val -230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Лямбда-выражение в роли Команды</a:t>
            </a:r>
          </a:p>
        </p:txBody>
      </p:sp>
      <p:sp>
        <p:nvSpPr>
          <p:cNvPr id="6" name="Выноска 1 5"/>
          <p:cNvSpPr/>
          <p:nvPr/>
        </p:nvSpPr>
        <p:spPr>
          <a:xfrm>
            <a:off x="7248922" y="1474840"/>
            <a:ext cx="3167558" cy="975865"/>
          </a:xfrm>
          <a:prstGeom prst="borderCallout1">
            <a:avLst>
              <a:gd name="adj1" fmla="val 36938"/>
              <a:gd name="adj2" fmla="val -2821"/>
              <a:gd name="adj3" fmla="val 64875"/>
              <a:gd name="adj4" fmla="val -6851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Функциональный объект, при помощи </a:t>
            </a:r>
            <a:r>
              <a:rPr lang="en-US" sz="1400" dirty="0"/>
              <a:t>bind()</a:t>
            </a:r>
            <a:r>
              <a:rPr lang="ru-RU" sz="1400" dirty="0"/>
              <a:t> связанный с методом </a:t>
            </a:r>
            <a:r>
              <a:rPr lang="en-US" sz="1400" b="1" dirty="0" err="1"/>
              <a:t>CRobot:TurnOff</a:t>
            </a:r>
            <a:r>
              <a:rPr lang="en-US" sz="1400" b="1" dirty="0"/>
              <a:t>()</a:t>
            </a:r>
            <a:r>
              <a:rPr lang="ru-RU" sz="1400" b="1" dirty="0"/>
              <a:t> </a:t>
            </a:r>
            <a:r>
              <a:rPr lang="ru-RU" sz="1400" dirty="0"/>
              <a:t>объекта</a:t>
            </a:r>
            <a:r>
              <a:rPr lang="en-US" sz="1400" dirty="0"/>
              <a:t> </a:t>
            </a:r>
            <a:r>
              <a:rPr lang="en-US" sz="1400" b="1" dirty="0"/>
              <a:t>robot</a:t>
            </a:r>
            <a:endParaRPr lang="ru-RU" sz="1400" b="1" dirty="0"/>
          </a:p>
        </p:txBody>
      </p:sp>
      <p:grpSp>
        <p:nvGrpSpPr>
          <p:cNvPr id="31" name="Группа 30"/>
          <p:cNvGrpSpPr/>
          <p:nvPr/>
        </p:nvGrpSpPr>
        <p:grpSpPr>
          <a:xfrm>
            <a:off x="7212124" y="2727477"/>
            <a:ext cx="4140460" cy="4029847"/>
            <a:chOff x="5688124" y="2727476"/>
            <a:chExt cx="3384376" cy="4029847"/>
          </a:xfrm>
        </p:grpSpPr>
        <p:sp>
          <p:nvSpPr>
            <p:cNvPr id="9" name="Выноска 1 8"/>
            <p:cNvSpPr/>
            <p:nvPr/>
          </p:nvSpPr>
          <p:spPr>
            <a:xfrm>
              <a:off x="5688124" y="2727476"/>
              <a:ext cx="3384376" cy="4029847"/>
            </a:xfrm>
            <a:prstGeom prst="borderCallout1">
              <a:avLst>
                <a:gd name="adj1" fmla="val 43653"/>
                <a:gd name="adj2" fmla="val -693"/>
                <a:gd name="adj3" fmla="val 35156"/>
                <a:gd name="adj4" fmla="val -13092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sz="1400" dirty="0"/>
                <a:t>Создаем функциональный объект команды, связанный с методом </a:t>
              </a:r>
              <a:r>
                <a:rPr lang="en-US" sz="1400" b="1" dirty="0" err="1"/>
                <a:t>CRobot</a:t>
              </a:r>
              <a:r>
                <a:rPr lang="en-US" sz="1400" b="1" dirty="0"/>
                <a:t>::Walk</a:t>
              </a:r>
              <a:r>
                <a:rPr lang="ru-RU" sz="1400" b="1" dirty="0"/>
                <a:t>() </a:t>
              </a:r>
              <a:r>
                <a:rPr lang="ru-RU" sz="1400" dirty="0"/>
                <a:t>объекта </a:t>
              </a:r>
              <a:r>
                <a:rPr lang="en-US" sz="1400" b="1" dirty="0"/>
                <a:t>robot</a:t>
              </a:r>
              <a:r>
                <a:rPr lang="ru-RU" sz="1400" dirty="0"/>
                <a:t>, вызываемым с параметром </a:t>
              </a:r>
              <a:r>
                <a:rPr lang="en-US" sz="1400" b="1" dirty="0" err="1"/>
                <a:t>WalkDirection</a:t>
              </a:r>
              <a:r>
                <a:rPr lang="en-US" sz="1400" b="1" dirty="0"/>
                <a:t>::North</a:t>
              </a:r>
              <a:endParaRPr lang="ru-RU" sz="1400" b="1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24128" y="3764674"/>
              <a:ext cx="3348372" cy="29823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2B91A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ICommand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WalkCommand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,</a:t>
              </a: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: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,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>
                  <a:solidFill>
                    <a:srgbClr val="80808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</a:t>
              </a:r>
              <a:endParaRPr lang="ru-RU" sz="11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void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Execute() </a:t>
              </a: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override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{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 err="1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00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);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}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FF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>
                  <a:solidFill>
                    <a:srgbClr val="2B91AF"/>
                  </a:solidFill>
                  <a:highlight>
                    <a:srgbClr val="FF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&amp;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FF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m_robot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100" dirty="0" err="1">
                  <a:solidFill>
                    <a:srgbClr val="2B91AF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WalkDirection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m_direction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ea typeface="Calibri" panose="020F0502020204030204" pitchFamily="34" charset="0"/>
                  <a:cs typeface="Times New Roman" panose="02020603050405020304" pitchFamily="18" charset="0"/>
                </a:rPr>
                <a:t>};</a:t>
              </a:r>
              <a:endParaRPr lang="ru-RU" sz="1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8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5" grpId="0" animBg="1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02284" y="2996953"/>
            <a:ext cx="3661668" cy="504056"/>
          </a:xfrm>
          <a:prstGeom prst="rect">
            <a:avLst/>
          </a:prstGeom>
          <a:solidFill>
            <a:srgbClr val="5DFFFF">
              <a:alpha val="50196"/>
            </a:srgb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132856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menu;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"Classic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TestMenuWithClassicCommandPattern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"Functional command pattern implementation"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[&amp;] 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TestMenuWithFunctionalCommandPattern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menu.AddItem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"q"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"Exit Program"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bind(&amp;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MenuFP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::Exit, &amp;menu));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menu.ShowInstructions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menu.Run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0;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вложенных меню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28048" y="1735782"/>
            <a:ext cx="3816424" cy="794148"/>
          </a:xfrm>
          <a:prstGeom prst="borderCallout1">
            <a:avLst>
              <a:gd name="adj1" fmla="val 36938"/>
              <a:gd name="adj2" fmla="val -2821"/>
              <a:gd name="adj3" fmla="val 170327"/>
              <a:gd name="adj4" fmla="val -2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Команда передаёт управление в дочернее меню, а потом напоминает инструкции от текущего</a:t>
            </a:r>
          </a:p>
        </p:txBody>
      </p:sp>
    </p:spTree>
    <p:extLst>
      <p:ext uri="{BB962C8B-B14F-4D97-AF65-F5344CB8AC3E}">
        <p14:creationId xmlns:p14="http://schemas.microsoft.com/office/powerpoint/2010/main" val="347004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составных операций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95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Составная команда (Макрокоманда)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Команда, объединяющая внутри себя несколько других команд.</a:t>
            </a:r>
          </a:p>
          <a:p>
            <a:r>
              <a:rPr lang="ru-RU" dirty="0"/>
              <a:t>Назначение:</a:t>
            </a:r>
          </a:p>
          <a:p>
            <a:pPr lvl="1"/>
            <a:r>
              <a:rPr lang="ru-RU" dirty="0"/>
              <a:t>Описывает сложное действие как комбинацию простых</a:t>
            </a:r>
          </a:p>
          <a:p>
            <a:pPr lvl="1"/>
            <a:r>
              <a:rPr lang="ru-RU" dirty="0"/>
              <a:t>Позволяет выполнить серию операций одной командой</a:t>
            </a:r>
          </a:p>
          <a:p>
            <a:pPr lvl="1"/>
            <a:r>
              <a:rPr lang="ru-RU" dirty="0"/>
              <a:t>Упрощает повторное использование сценариев действий</a:t>
            </a:r>
          </a:p>
          <a:p>
            <a:r>
              <a:rPr lang="ru-RU" dirty="0"/>
              <a:t>Принцип работы:</a:t>
            </a:r>
          </a:p>
          <a:p>
            <a:pPr lvl="1"/>
            <a:r>
              <a:rPr lang="ru-RU" dirty="0"/>
              <a:t>Хранит список вложенных команд</a:t>
            </a:r>
          </a:p>
          <a:p>
            <a:pPr lvl="1"/>
            <a:r>
              <a:rPr lang="ru-RU" dirty="0"/>
              <a:t>При выполнении (</a:t>
            </a:r>
            <a:r>
              <a:rPr lang="ru-RU" dirty="0" err="1"/>
              <a:t>Execute</a:t>
            </a:r>
            <a:r>
              <a:rPr lang="ru-RU" dirty="0"/>
              <a:t>) — вызывает </a:t>
            </a:r>
            <a:r>
              <a:rPr lang="ru-RU" dirty="0" err="1"/>
              <a:t>Execute</a:t>
            </a:r>
            <a:r>
              <a:rPr lang="ru-RU" dirty="0"/>
              <a:t>() у каждой команды по порядку</a:t>
            </a:r>
          </a:p>
          <a:p>
            <a:pPr lvl="1"/>
            <a:r>
              <a:rPr lang="ru-RU" dirty="0"/>
              <a:t>При отмене (</a:t>
            </a:r>
            <a:r>
              <a:rPr lang="ru-RU" dirty="0" err="1"/>
              <a:t>Unexecute</a:t>
            </a:r>
            <a:r>
              <a:rPr lang="ru-RU" dirty="0"/>
              <a:t>) — отменяет их в обратном порядке</a:t>
            </a:r>
            <a:endParaRPr lang="en-US" dirty="0"/>
          </a:p>
          <a:p>
            <a:r>
              <a:rPr lang="ru-RU" dirty="0"/>
              <a:t>Это пример комбинации паттернов «Команда» и «Компоновщик»</a:t>
            </a:r>
          </a:p>
        </p:txBody>
      </p:sp>
    </p:spTree>
    <p:extLst>
      <p:ext uri="{BB962C8B-B14F-4D97-AF65-F5344CB8AC3E}">
        <p14:creationId xmlns:p14="http://schemas.microsoft.com/office/powerpoint/2010/main" val="42784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98CC9E-4304-97D4-A085-3CEEB8BC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Макрокоманда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15F2CA-EB3A-E246-6B5D-3E9A7877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738" y="2420888"/>
            <a:ext cx="886252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426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Отмена операций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изменения в редактируемом документе могут быть нежелательны</a:t>
            </a:r>
          </a:p>
          <a:p>
            <a:pPr lvl="1"/>
            <a:r>
              <a:rPr lang="ru-RU" dirty="0"/>
              <a:t>Случайное удаление фрагмента текста</a:t>
            </a:r>
          </a:p>
          <a:p>
            <a:pPr lvl="1"/>
            <a:r>
              <a:rPr lang="ru-RU" dirty="0"/>
              <a:t>Изменение форматирования документа</a:t>
            </a:r>
          </a:p>
          <a:p>
            <a:r>
              <a:rPr lang="ru-RU" dirty="0"/>
              <a:t>Правилом хорошего тона – дать возможность отмены операций редактирования</a:t>
            </a:r>
          </a:p>
          <a:p>
            <a:pPr lvl="1"/>
            <a:r>
              <a:rPr lang="ru-RU" dirty="0"/>
              <a:t>Содержимое документа возвращается к одному из предыдущих состояний</a:t>
            </a:r>
          </a:p>
          <a:p>
            <a:r>
              <a:rPr lang="ru-RU" dirty="0"/>
              <a:t>Одно из возможных решений предлагает паттерн «Команда»</a:t>
            </a:r>
          </a:p>
        </p:txBody>
      </p:sp>
    </p:spTree>
    <p:extLst>
      <p:ext uri="{BB962C8B-B14F-4D97-AF65-F5344CB8AC3E}">
        <p14:creationId xmlns:p14="http://schemas.microsoft.com/office/powerpoint/2010/main" val="6748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Обратимость операций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каждой операции Получатель должен предоставлять обратную</a:t>
            </a:r>
          </a:p>
          <a:p>
            <a:pPr lvl="1"/>
            <a:r>
              <a:rPr lang="ru-RU" dirty="0"/>
              <a:t>Ввод текста – удаление введенного текста</a:t>
            </a:r>
          </a:p>
          <a:p>
            <a:pPr lvl="1"/>
            <a:r>
              <a:rPr lang="ru-RU" dirty="0"/>
              <a:t>Удаление выделенного текста – восстановление удаленного текста и выделения</a:t>
            </a:r>
          </a:p>
          <a:p>
            <a:pPr lvl="1"/>
            <a:r>
              <a:rPr lang="ru-RU" dirty="0"/>
              <a:t>Рисование фигуры на холсте – восстановление изображения</a:t>
            </a:r>
          </a:p>
          <a:p>
            <a:pPr lvl="1"/>
            <a:r>
              <a:rPr lang="ru-RU" dirty="0"/>
              <a:t>Включение света – выключение света</a:t>
            </a:r>
          </a:p>
        </p:txBody>
      </p:sp>
    </p:spTree>
    <p:extLst>
      <p:ext uri="{BB962C8B-B14F-4D97-AF65-F5344CB8AC3E}">
        <p14:creationId xmlns:p14="http://schemas.microsoft.com/office/powerpoint/2010/main" val="11240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Поддержка отмены в интерфейсе </a:t>
            </a:r>
            <a:r>
              <a:rPr lang="en-US" dirty="0" err="1"/>
              <a:t>ICommand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Помимо метода </a:t>
            </a:r>
            <a:r>
              <a:rPr lang="en-US" dirty="0"/>
              <a:t>Execute()</a:t>
            </a:r>
            <a:r>
              <a:rPr lang="ru-RU" dirty="0"/>
              <a:t> предоставляется метод </a:t>
            </a:r>
            <a:r>
              <a:rPr lang="en-US" dirty="0" err="1"/>
              <a:t>Unexecute</a:t>
            </a:r>
            <a:r>
              <a:rPr lang="en-US" dirty="0"/>
              <a:t>()</a:t>
            </a:r>
            <a:r>
              <a:rPr lang="ru-RU" dirty="0"/>
              <a:t>, выполняющий отмену команды</a:t>
            </a:r>
          </a:p>
          <a:p>
            <a:r>
              <a:rPr lang="ru-RU" dirty="0"/>
              <a:t>Команде может потребоваться хранить дополнительные данные, нужные для отмены действия</a:t>
            </a:r>
          </a:p>
          <a:p>
            <a:pPr lvl="1"/>
            <a:r>
              <a:rPr lang="ru-RU" dirty="0"/>
              <a:t>В этом может помочь паттерн Хранитель (</a:t>
            </a:r>
            <a:r>
              <a:rPr lang="en-US" dirty="0"/>
              <a:t>Memento)</a:t>
            </a:r>
            <a:endParaRPr lang="ru-RU" dirty="0"/>
          </a:p>
          <a:p>
            <a:r>
              <a:rPr lang="ru-RU" dirty="0"/>
              <a:t>Отмена макрокоманды</a:t>
            </a:r>
          </a:p>
          <a:p>
            <a:pPr lvl="1"/>
            <a:r>
              <a:rPr lang="ru-RU" dirty="0"/>
              <a:t>Отменяет действие команд (в обратном порядке)</a:t>
            </a:r>
          </a:p>
        </p:txBody>
      </p:sp>
    </p:spTree>
    <p:extLst>
      <p:ext uri="{BB962C8B-B14F-4D97-AF65-F5344CB8AC3E}">
        <p14:creationId xmlns:p14="http://schemas.microsoft.com/office/powerpoint/2010/main" val="30773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2881-1B5E-6112-603D-2E89DDC3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паттерна «Команда»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6990-035A-4AC2-BCBB-52D4F8FA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«Команда» превращает запрос в объект, который можно:</a:t>
            </a:r>
          </a:p>
          <a:p>
            <a:pPr lvl="1"/>
            <a:r>
              <a:rPr lang="ru-RU" dirty="0"/>
              <a:t>передать, сохранить, отменить, повторить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поставить в очередь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/>
              <a:t>объединить с другими запросами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Объект команды содержит:</a:t>
            </a:r>
          </a:p>
          <a:p>
            <a:pPr lvl="1"/>
            <a:r>
              <a:rPr lang="ru-RU" dirty="0"/>
              <a:t>Получателя (</a:t>
            </a:r>
            <a:r>
              <a:rPr lang="ru-RU" dirty="0" err="1"/>
              <a:t>Receiver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Операцию, которую нужно выполнить</a:t>
            </a:r>
          </a:p>
          <a:p>
            <a:pPr lvl="1"/>
            <a:r>
              <a:rPr lang="ru-RU" dirty="0"/>
              <a:t>Параметры запроса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235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Управление историей изменений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Хранит список выполненных команд</a:t>
            </a:r>
            <a:r>
              <a:rPr lang="en-US" dirty="0"/>
              <a:t> </a:t>
            </a:r>
            <a:r>
              <a:rPr lang="ru-RU" dirty="0"/>
              <a:t>и позицию текущей команды</a:t>
            </a:r>
          </a:p>
          <a:p>
            <a:r>
              <a:rPr lang="ru-RU" dirty="0"/>
              <a:t>Отмененные команды заменяются новыми, создавая новую версию истории</a:t>
            </a:r>
          </a:p>
        </p:txBody>
      </p:sp>
      <p:pic>
        <p:nvPicPr>
          <p:cNvPr id="11" name="Объект 3"/>
          <p:cNvPicPr>
            <a:picLocks noGrp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4" r="-31" b="-2075"/>
          <a:stretch>
            <a:fillRect/>
          </a:stretch>
        </p:blipFill>
        <p:spPr bwMode="auto">
          <a:xfrm>
            <a:off x="6172200" y="3021298"/>
            <a:ext cx="4038600" cy="2128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29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168293"/>
            <a:ext cx="8496944" cy="65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14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A4ED-CFF0-205A-872F-CA3A003DC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Избыточная история изменений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780F-792C-E96C-0472-3E0588E1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каждом изменении текста создаётся отдельная команда</a:t>
            </a:r>
          </a:p>
          <a:p>
            <a:r>
              <a:rPr lang="ru-RU" dirty="0"/>
              <a:t>Набор мелких операций: «ввод символа», «ввод символа», «ввод символа»</a:t>
            </a:r>
          </a:p>
          <a:p>
            <a:r>
              <a:rPr lang="ru-RU" dirty="0"/>
              <a:t>При отмене — откатывается только один символ</a:t>
            </a:r>
          </a:p>
          <a:p>
            <a:r>
              <a:rPr lang="ru-RU" dirty="0"/>
              <a:t>Пользователь ожидает отмену </a:t>
            </a:r>
            <a:r>
              <a:rPr lang="ru-RU" b="1" dirty="0"/>
              <a:t>всего слова</a:t>
            </a:r>
            <a:r>
              <a:rPr lang="ru-RU" dirty="0"/>
              <a:t> или </a:t>
            </a:r>
            <a:r>
              <a:rPr lang="ru-RU" b="1" dirty="0"/>
              <a:t>фразы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02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978-916F-D503-9AD8-BA0ED27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Склеивание соседних команд редактирования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E4E8F-4093-895D-13CB-D0643ADB9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две команды относятся к одной области и могут быть объединены — они сливаются</a:t>
            </a:r>
          </a:p>
          <a:p>
            <a:r>
              <a:rPr lang="ru-RU" dirty="0"/>
              <a:t>Новая команда заменяет собой предыдущую</a:t>
            </a:r>
          </a:p>
          <a:p>
            <a:r>
              <a:rPr lang="ru-RU" dirty="0"/>
              <a:t>В истории остаётся только одна, но содержащая полный диапазон изменений</a:t>
            </a:r>
          </a:p>
          <a:p>
            <a:r>
              <a:rPr lang="ru-RU" dirty="0"/>
              <a:t>Используются методы:</a:t>
            </a:r>
          </a:p>
          <a:p>
            <a:pPr lvl="1"/>
            <a:r>
              <a:rPr lang="ru-RU" dirty="0" err="1"/>
              <a:t>AddEdit</a:t>
            </a:r>
            <a:r>
              <a:rPr lang="ru-RU" dirty="0"/>
              <a:t>() — попытка объединить команду с предыдущей</a:t>
            </a:r>
          </a:p>
          <a:p>
            <a:pPr lvl="1"/>
            <a:r>
              <a:rPr lang="ru-RU" dirty="0" err="1"/>
              <a:t>ReplaceEdit</a:t>
            </a:r>
            <a:r>
              <a:rPr lang="ru-RU" dirty="0"/>
              <a:t>() — попытка заменить предыдущую команду новой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2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556792"/>
            <a:ext cx="8713181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01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"/>
            <a:ext cx="12192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CompoundEdit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IUndoableEditPtr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m_inProgress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Составная команда закрыта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?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{ //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Если есть другие команды, пытаемся склеить их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{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// Пробуем добавить к последней команде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22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ReplaceEdit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// Пытаемся заменить последнюю команду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m_edits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push_back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edit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7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D969E-65FF-A97A-6B62-6FC4DBC7C4DB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AbstractUndoableEdit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RedoImpl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ReplaceEditImpl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IUndoableEditPtr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dynamic_pointer_cast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EditText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edit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new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otherEditText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old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m_newText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m_oldText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97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Интеллектуальность команд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Крайности, которых следует избегать:</a:t>
            </a:r>
            <a:endParaRPr lang="ru-RU" dirty="0"/>
          </a:p>
          <a:p>
            <a:pPr lvl="1"/>
            <a:r>
              <a:rPr lang="ru-RU" b="1" dirty="0"/>
              <a:t>1. Команда — пустой посредник</a:t>
            </a:r>
            <a:endParaRPr lang="ru-RU" dirty="0"/>
          </a:p>
          <a:p>
            <a:pPr lvl="2"/>
            <a:r>
              <a:rPr lang="ru-RU" dirty="0"/>
              <a:t>Лишь вызывает методы получателя</a:t>
            </a:r>
          </a:p>
          <a:p>
            <a:pPr lvl="2"/>
            <a:r>
              <a:rPr lang="ru-RU" dirty="0"/>
              <a:t>Не добавляет никакой логики</a:t>
            </a:r>
          </a:p>
          <a:p>
            <a:pPr lvl="2"/>
            <a:r>
              <a:rPr lang="ru-RU" dirty="0"/>
              <a:t>Фактически дублирует интерфейс получателя</a:t>
            </a:r>
          </a:p>
          <a:p>
            <a:pPr lvl="1"/>
            <a:r>
              <a:rPr lang="ru-RU" dirty="0"/>
              <a:t> </a:t>
            </a:r>
            <a:r>
              <a:rPr lang="ru-RU" b="1" dirty="0"/>
              <a:t>2. Команда — выполняет всё сама</a:t>
            </a:r>
            <a:endParaRPr lang="ru-RU" dirty="0"/>
          </a:p>
          <a:p>
            <a:pPr lvl="2"/>
            <a:r>
              <a:rPr lang="ru-RU" dirty="0"/>
              <a:t>Не использует получателя</a:t>
            </a:r>
          </a:p>
          <a:p>
            <a:pPr lvl="2"/>
            <a:r>
              <a:rPr lang="ru-RU" dirty="0"/>
              <a:t>Нарушает принцип единой ответственности</a:t>
            </a:r>
          </a:p>
          <a:p>
            <a:pPr lvl="2"/>
            <a:r>
              <a:rPr lang="ru-RU" dirty="0"/>
              <a:t>Теряет универсальность и </a:t>
            </a:r>
            <a:r>
              <a:rPr lang="ru-RU" dirty="0" err="1"/>
              <a:t>переиспользуемость</a:t>
            </a:r>
            <a:endParaRPr lang="ru-RU" dirty="0"/>
          </a:p>
          <a:p>
            <a:r>
              <a:rPr lang="ru-RU" dirty="0"/>
              <a:t>Оптимальный баланс:</a:t>
            </a:r>
          </a:p>
          <a:p>
            <a:pPr lvl="1"/>
            <a:r>
              <a:rPr lang="ru-RU" dirty="0"/>
              <a:t>Получатель знает как выполнить действия</a:t>
            </a:r>
          </a:p>
          <a:p>
            <a:pPr lvl="1"/>
            <a:r>
              <a:rPr lang="ru-RU" dirty="0"/>
              <a:t>Команда знает когда и какие действия вызвать</a:t>
            </a:r>
          </a:p>
          <a:p>
            <a:pPr lvl="1"/>
            <a:r>
              <a:rPr lang="ru-RU" dirty="0"/>
              <a:t>Команда может хранить параметры и контекст выполнения</a:t>
            </a:r>
          </a:p>
          <a:p>
            <a:pPr lvl="1"/>
            <a:r>
              <a:rPr lang="ru-RU" dirty="0"/>
              <a:t>Назначение команды — помочь клиенту делегировать запрос получателю без знания деталей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31429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Прочие области применения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Асинхронный вызов методов</a:t>
            </a:r>
          </a:p>
          <a:p>
            <a:pPr lvl="1"/>
            <a:r>
              <a:rPr lang="ru-RU" dirty="0"/>
              <a:t>Команда помещается в очередь в одном потоке</a:t>
            </a:r>
          </a:p>
          <a:p>
            <a:pPr lvl="1"/>
            <a:r>
              <a:rPr lang="ru-RU" dirty="0"/>
              <a:t>Исполняется в другом</a:t>
            </a:r>
          </a:p>
          <a:p>
            <a:r>
              <a:rPr lang="ru-RU" dirty="0" err="1"/>
              <a:t>Журналирование</a:t>
            </a:r>
            <a:r>
              <a:rPr lang="ru-RU" dirty="0"/>
              <a:t> операций</a:t>
            </a:r>
          </a:p>
          <a:p>
            <a:pPr lvl="1"/>
            <a:r>
              <a:rPr lang="ru-RU" dirty="0"/>
              <a:t>Команды предоставляют возможность своей </a:t>
            </a:r>
            <a:r>
              <a:rPr lang="ru-RU" dirty="0" err="1"/>
              <a:t>сериализации</a:t>
            </a:r>
            <a:r>
              <a:rPr lang="ru-RU" dirty="0"/>
              <a:t> и </a:t>
            </a:r>
            <a:r>
              <a:rPr lang="ru-RU" dirty="0" err="1"/>
              <a:t>десериализации</a:t>
            </a:r>
            <a:endParaRPr lang="ru-RU" dirty="0"/>
          </a:p>
          <a:p>
            <a:pPr lvl="1"/>
            <a:r>
              <a:rPr lang="ru-RU" dirty="0"/>
              <a:t>Восстановление после сбоя</a:t>
            </a:r>
          </a:p>
        </p:txBody>
      </p:sp>
    </p:spTree>
    <p:extLst>
      <p:ext uri="{BB962C8B-B14F-4D97-AF65-F5344CB8AC3E}">
        <p14:creationId xmlns:p14="http://schemas.microsoft.com/office/powerpoint/2010/main" val="15765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DD2A3-483A-4798-A758-AE311CF4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Memento</a:t>
            </a:r>
            <a:r>
              <a:rPr lang="ru-RU" dirty="0"/>
              <a:t> - хранитель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8A091-4C34-4056-AB4A-CB9640F2F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2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1B0E-E40F-6D91-F73D-49576472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паттерна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D3CB-9648-47B7-A2E5-1597E1B8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Ослабляет связь между компонентами</a:t>
            </a:r>
          </a:p>
          <a:p>
            <a:r>
              <a:rPr lang="ru-RU" dirty="0"/>
              <a:t>Даёт гибкость в конфигурировании действий</a:t>
            </a:r>
          </a:p>
          <a:p>
            <a:r>
              <a:rPr lang="ru-RU" dirty="0"/>
              <a:t>Поддерживает </a:t>
            </a:r>
            <a:r>
              <a:rPr lang="ru-RU" dirty="0" err="1"/>
              <a:t>Undo</a:t>
            </a:r>
            <a:r>
              <a:rPr lang="ru-RU" dirty="0"/>
              <a:t>/</a:t>
            </a:r>
            <a:r>
              <a:rPr lang="ru-RU" dirty="0" err="1"/>
              <a:t>Redo</a:t>
            </a:r>
            <a:endParaRPr lang="ru-RU" dirty="0"/>
          </a:p>
          <a:p>
            <a:r>
              <a:rPr lang="ru-RU" dirty="0"/>
              <a:t>Журналирование и воспроизведение действий</a:t>
            </a:r>
          </a:p>
          <a:p>
            <a:r>
              <a:rPr lang="ru-RU" dirty="0"/>
              <a:t>Отложенное и асинхронное выполнение</a:t>
            </a:r>
          </a:p>
          <a:p>
            <a:r>
              <a:rPr lang="ru-RU" dirty="0"/>
              <a:t>Комбинирование команд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305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27B522-73DE-0588-8A80-FF707BEA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 восстановления состояния объекта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4BDDD-A9F7-9E0B-9FF3-8D64C6FBF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изменения в системе могут быть нежелательными</a:t>
            </a:r>
          </a:p>
          <a:p>
            <a:r>
              <a:rPr lang="ru-RU" dirty="0"/>
              <a:t>Нужно иметь возможность отменить действие</a:t>
            </a:r>
          </a:p>
          <a:p>
            <a:r>
              <a:rPr lang="ru-RU" dirty="0"/>
              <a:t>Паттерн </a:t>
            </a:r>
            <a:r>
              <a:rPr lang="ru-RU" i="1" dirty="0"/>
              <a:t>Command</a:t>
            </a:r>
            <a:r>
              <a:rPr lang="ru-RU" dirty="0"/>
              <a:t> позволяет вызвать </a:t>
            </a:r>
            <a:r>
              <a:rPr lang="ru-RU" dirty="0" err="1"/>
              <a:t>Unexecute</a:t>
            </a:r>
            <a:r>
              <a:rPr lang="ru-RU" dirty="0"/>
              <a:t>()</a:t>
            </a:r>
          </a:p>
          <a:p>
            <a:r>
              <a:rPr lang="ru-RU" dirty="0"/>
              <a:t>Но иногда проще восстановить предыдущее состояние, чем выполнять обратные действия</a:t>
            </a:r>
          </a:p>
          <a:p>
            <a:r>
              <a:rPr lang="ru-RU" dirty="0"/>
              <a:t>Для этого нужен другой механизм — </a:t>
            </a:r>
            <a:r>
              <a:rPr lang="ru-RU" dirty="0" err="1"/>
              <a:t>Memento</a:t>
            </a:r>
            <a:r>
              <a:rPr lang="ru-RU" dirty="0"/>
              <a:t> (Хранитель)</a:t>
            </a:r>
          </a:p>
        </p:txBody>
      </p:sp>
    </p:spTree>
    <p:extLst>
      <p:ext uri="{BB962C8B-B14F-4D97-AF65-F5344CB8AC3E}">
        <p14:creationId xmlns:p14="http://schemas.microsoft.com/office/powerpoint/2010/main" val="2699677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FDFA-67C0-3F87-069A-248F9E98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паттерна </a:t>
            </a:r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273F-FB37-EF5B-36F5-993B43D3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Паттерн "Хранитель" (</a:t>
            </a:r>
            <a:r>
              <a:rPr lang="ru-RU" dirty="0" err="1"/>
              <a:t>Memento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Позволяет сохранить внутреннее состояние объекта и позднее восстановить его.</a:t>
            </a:r>
          </a:p>
          <a:p>
            <a:r>
              <a:rPr lang="ru-RU" dirty="0"/>
              <a:t>Участники:</a:t>
            </a:r>
          </a:p>
          <a:p>
            <a:pPr lvl="1"/>
            <a:r>
              <a:rPr lang="ru-RU" dirty="0" err="1"/>
              <a:t>Originator</a:t>
            </a:r>
            <a:r>
              <a:rPr lang="ru-RU" dirty="0"/>
              <a:t> (Создатель) — объект, чьё состояние нужно сохранить</a:t>
            </a:r>
          </a:p>
          <a:p>
            <a:pPr lvl="1"/>
            <a:r>
              <a:rPr lang="ru-RU" dirty="0" err="1"/>
              <a:t>Memento</a:t>
            </a:r>
            <a:r>
              <a:rPr lang="ru-RU" dirty="0"/>
              <a:t> (Хранитель) — объект, содержащий снимок состояния</a:t>
            </a:r>
          </a:p>
          <a:p>
            <a:pPr lvl="1"/>
            <a:r>
              <a:rPr lang="ru-RU" dirty="0" err="1"/>
              <a:t>Caretaker</a:t>
            </a:r>
            <a:r>
              <a:rPr lang="ru-RU" dirty="0"/>
              <a:t> (Опекун) — хранит хранителей и управляет восстановлением</a:t>
            </a:r>
          </a:p>
          <a:p>
            <a:r>
              <a:rPr lang="ru-RU" dirty="0"/>
              <a:t>Принципы:</a:t>
            </a:r>
          </a:p>
          <a:p>
            <a:pPr lvl="1"/>
            <a:r>
              <a:rPr lang="ru-RU" dirty="0"/>
              <a:t>Хранитель не раскрывает внутреннюю структуру состояния</a:t>
            </a:r>
          </a:p>
          <a:p>
            <a:pPr lvl="1"/>
            <a:r>
              <a:rPr lang="ru-RU" dirty="0"/>
              <a:t>Опекун не имеет прямого доступа к данным хранителя</a:t>
            </a:r>
          </a:p>
          <a:p>
            <a:pPr lvl="1"/>
            <a:r>
              <a:rPr lang="ru-RU" dirty="0" err="1"/>
              <a:t>Originator</a:t>
            </a:r>
            <a:r>
              <a:rPr lang="ru-RU" dirty="0"/>
              <a:t> может создавать и восстанавливать свои </a:t>
            </a:r>
            <a:r>
              <a:rPr lang="ru-RU" dirty="0" err="1"/>
              <a:t>Memento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36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E41A-A592-9BA7-9B45-938C3FE0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C609-D0A5-7A72-291E-1CAE5B87E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Шаги работы:</a:t>
            </a:r>
            <a:endParaRPr lang="ru-RU" dirty="0"/>
          </a:p>
          <a:p>
            <a:pPr lvl="1"/>
            <a:r>
              <a:rPr lang="en-US" dirty="0"/>
              <a:t>Originator </a:t>
            </a:r>
            <a:r>
              <a:rPr lang="ru-RU" dirty="0"/>
              <a:t>создаёт объект </a:t>
            </a:r>
            <a:r>
              <a:rPr lang="en-US" dirty="0"/>
              <a:t>Memento, </a:t>
            </a:r>
            <a:r>
              <a:rPr lang="ru-RU" dirty="0"/>
              <a:t>сохраняя в нём своё состояние</a:t>
            </a:r>
          </a:p>
          <a:p>
            <a:pPr lvl="1"/>
            <a:r>
              <a:rPr lang="en-US" dirty="0"/>
              <a:t>Caretaker </a:t>
            </a:r>
            <a:r>
              <a:rPr lang="ru-RU" dirty="0"/>
              <a:t>сохраняет этот </a:t>
            </a:r>
            <a:r>
              <a:rPr lang="en-US" dirty="0"/>
              <a:t>Memento </a:t>
            </a:r>
            <a:r>
              <a:rPr lang="ru-RU" dirty="0"/>
              <a:t>в истории</a:t>
            </a:r>
          </a:p>
          <a:p>
            <a:pPr lvl="1"/>
            <a:r>
              <a:rPr lang="ru-RU" dirty="0"/>
              <a:t>При необходимости восстановления — </a:t>
            </a:r>
            <a:r>
              <a:rPr lang="en-US" dirty="0"/>
              <a:t>Caretaker </a:t>
            </a:r>
            <a:r>
              <a:rPr lang="ru-RU" dirty="0"/>
              <a:t>передаёт </a:t>
            </a:r>
            <a:r>
              <a:rPr lang="en-US" dirty="0"/>
              <a:t>Memento </a:t>
            </a:r>
            <a:r>
              <a:rPr lang="ru-RU" dirty="0"/>
              <a:t>обратно </a:t>
            </a:r>
            <a:r>
              <a:rPr lang="en-US" dirty="0"/>
              <a:t>Originator</a:t>
            </a:r>
          </a:p>
          <a:p>
            <a:pPr lvl="1"/>
            <a:r>
              <a:rPr lang="en-US" dirty="0"/>
              <a:t>Originator </a:t>
            </a:r>
            <a:r>
              <a:rPr lang="ru-RU" dirty="0"/>
              <a:t>восстанавливает своё состояние из </a:t>
            </a:r>
            <a:r>
              <a:rPr lang="en-US" dirty="0"/>
              <a:t>Memento</a:t>
            </a:r>
          </a:p>
          <a:p>
            <a:r>
              <a:rPr lang="ru-RU" b="1" dirty="0"/>
              <a:t>Преимущества:</a:t>
            </a:r>
            <a:endParaRPr lang="ru-RU" dirty="0"/>
          </a:p>
          <a:p>
            <a:pPr lvl="1"/>
            <a:r>
              <a:rPr lang="ru-RU" dirty="0"/>
              <a:t>Сохраняет инкапсуляцию</a:t>
            </a:r>
          </a:p>
          <a:p>
            <a:pPr lvl="1"/>
            <a:r>
              <a:rPr lang="ru-RU" dirty="0"/>
              <a:t>Упрощает реализацию </a:t>
            </a:r>
            <a:r>
              <a:rPr lang="en-US" dirty="0"/>
              <a:t>Undo/Redo</a:t>
            </a:r>
          </a:p>
          <a:p>
            <a:pPr lvl="1"/>
            <a:r>
              <a:rPr lang="ru-RU" dirty="0"/>
              <a:t>Позволяет хранить историю состояний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6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713B69-9F6B-48FB-ABD7-99D2D817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версия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0F446E-EC80-44D2-A6AB-81AA74AC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888" y="1556792"/>
            <a:ext cx="8291638" cy="51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09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E03-2741-48F5-8232-8B1B88A6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Альтернативная версия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2B0B8-7524-49F7-A17F-F3B8E7A08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50276"/>
            <a:ext cx="7884368" cy="47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6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1C8DD0-31A4-4888-82AA-C2458703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en-US" dirty="0"/>
              <a:t>Memento </a:t>
            </a:r>
            <a:r>
              <a:rPr lang="ru-RU" dirty="0"/>
              <a:t>и </a:t>
            </a:r>
            <a:r>
              <a:rPr lang="en-US" dirty="0"/>
              <a:t>Command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8813C2-997C-4176-AF8B-D306310C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</a:t>
            </a:r>
            <a:endParaRPr lang="ru-RU" dirty="0"/>
          </a:p>
          <a:p>
            <a:pPr lvl="1"/>
            <a:r>
              <a:rPr lang="ru-RU" dirty="0"/>
              <a:t>Для отмены/повтора правок нужно выполнить </a:t>
            </a:r>
            <a:r>
              <a:rPr lang="en-US" dirty="0"/>
              <a:t>N </a:t>
            </a:r>
            <a:r>
              <a:rPr lang="ru-RU" dirty="0"/>
              <a:t>команд в нужном порядке</a:t>
            </a:r>
          </a:p>
          <a:p>
            <a:pPr lvl="1"/>
            <a:r>
              <a:rPr lang="ru-RU" dirty="0"/>
              <a:t>Экономия памяти в ущерб скорости</a:t>
            </a:r>
            <a:endParaRPr lang="en-US" dirty="0"/>
          </a:p>
          <a:p>
            <a:pPr lvl="1"/>
            <a:r>
              <a:rPr lang="ru-RU" dirty="0"/>
              <a:t>Более широкий спектр применения</a:t>
            </a:r>
          </a:p>
          <a:p>
            <a:r>
              <a:rPr lang="en-US" dirty="0"/>
              <a:t>Memento</a:t>
            </a:r>
          </a:p>
          <a:p>
            <a:pPr lvl="1"/>
            <a:r>
              <a:rPr lang="ru-RU" dirty="0"/>
              <a:t>Восстановление состояния выполняется одним вызовом</a:t>
            </a:r>
          </a:p>
          <a:p>
            <a:pPr lvl="1"/>
            <a:r>
              <a:rPr lang="ru-RU" dirty="0"/>
              <a:t>Скорость ценой большего объёма памяти</a:t>
            </a:r>
          </a:p>
          <a:p>
            <a:pPr lvl="2"/>
            <a:r>
              <a:rPr lang="en-US" dirty="0"/>
              <a:t>Copy on Write?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401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AD20-4F03-445E-95CC-95E37C65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Функциональная версия паттерна </a:t>
            </a:r>
            <a:r>
              <a:rPr lang="en-US" dirty="0"/>
              <a:t>Memento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C6B3-6023-4A43-B149-F9E118C7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Originator </a:t>
            </a:r>
            <a:r>
              <a:rPr lang="ru-RU" dirty="0"/>
              <a:t>возвращает функцию, восстанавливающую его состояние при вызове</a:t>
            </a:r>
          </a:p>
          <a:p>
            <a:pPr lvl="1"/>
            <a:r>
              <a:rPr lang="ru-RU" dirty="0"/>
              <a:t>Лямбды, замыкания, функциональные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262064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755" y="2423798"/>
            <a:ext cx="7613964" cy="3695538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408" y="1605496"/>
            <a:ext cx="273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Клиент. Отвечает за создание конкретной команды и назначение Получателя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6582" y="1466374"/>
            <a:ext cx="28803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Инициатор. Хранит команду и в определенный момент выполняет её, вызывая </a:t>
            </a:r>
            <a:r>
              <a:rPr lang="en-US" sz="1400" dirty="0"/>
              <a:t>Execute()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738670" y="1544298"/>
            <a:ext cx="34757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Команда. Объявляет интерфейс, общий для всех команд. Помимо </a:t>
            </a:r>
            <a:r>
              <a:rPr lang="en-US" sz="1400" dirty="0"/>
              <a:t>Execute() </a:t>
            </a:r>
            <a:r>
              <a:rPr lang="ru-RU" sz="1400" dirty="0"/>
              <a:t>может объявлять и другие методы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3474" y="5664200"/>
            <a:ext cx="3193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Получатель. Умеет исполнять операции, необходимые для запроса</a:t>
            </a:r>
          </a:p>
          <a:p>
            <a:r>
              <a:rPr lang="ru-RU" sz="1400" dirty="0"/>
              <a:t>В роли Получателя может выступать любой класс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3253" y="5883909"/>
            <a:ext cx="4245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Конкретная команда. Связывает операции с Получателем. Инициатор выдает запрос, вызывая </a:t>
            </a:r>
            <a:r>
              <a:rPr lang="en-US" sz="1400" dirty="0"/>
              <a:t>Execute()</a:t>
            </a:r>
            <a:r>
              <a:rPr lang="ru-RU" sz="1400" dirty="0"/>
              <a:t>. </a:t>
            </a:r>
            <a:r>
              <a:rPr lang="en-US" sz="1400" dirty="0" err="1"/>
              <a:t>ConcreteCommand</a:t>
            </a:r>
            <a:r>
              <a:rPr lang="ru-RU" sz="1400" dirty="0"/>
              <a:t> выполняет его, активизируя операции Получателя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8248" y="4005065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/>
              <a:t>Execute </a:t>
            </a:r>
            <a:r>
              <a:rPr lang="ru-RU" sz="1400" dirty="0"/>
              <a:t>выполняет операции над Получателем, необходимые для выполнения запроса</a:t>
            </a:r>
          </a:p>
        </p:txBody>
      </p:sp>
      <p:sp>
        <p:nvSpPr>
          <p:cNvPr id="16" name="Полилиния 15"/>
          <p:cNvSpPr/>
          <p:nvPr/>
        </p:nvSpPr>
        <p:spPr>
          <a:xfrm>
            <a:off x="2971801" y="2286000"/>
            <a:ext cx="152861" cy="495300"/>
          </a:xfrm>
          <a:custGeom>
            <a:avLst/>
            <a:gdLst>
              <a:gd name="connsiteX0" fmla="*/ 38100 w 152861"/>
              <a:gd name="connsiteY0" fmla="*/ 0 h 495300"/>
              <a:gd name="connsiteX1" fmla="*/ 152400 w 152861"/>
              <a:gd name="connsiteY1" fmla="*/ 266700 h 495300"/>
              <a:gd name="connsiteX2" fmla="*/ 0 w 152861"/>
              <a:gd name="connsiteY2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861" h="495300">
                <a:moveTo>
                  <a:pt x="38100" y="0"/>
                </a:moveTo>
                <a:cubicBezTo>
                  <a:pt x="98425" y="92075"/>
                  <a:pt x="158750" y="184150"/>
                  <a:pt x="152400" y="266700"/>
                </a:cubicBezTo>
                <a:cubicBezTo>
                  <a:pt x="146050" y="349250"/>
                  <a:pt x="59267" y="425450"/>
                  <a:pt x="0" y="4953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2548532" y="5270500"/>
            <a:ext cx="791568" cy="393700"/>
          </a:xfrm>
          <a:custGeom>
            <a:avLst/>
            <a:gdLst>
              <a:gd name="connsiteX0" fmla="*/ 4168 w 791568"/>
              <a:gd name="connsiteY0" fmla="*/ 393700 h 393700"/>
              <a:gd name="connsiteX1" fmla="*/ 118468 w 791568"/>
              <a:gd name="connsiteY1" fmla="*/ 88900 h 393700"/>
              <a:gd name="connsiteX2" fmla="*/ 791568 w 791568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1568" h="393700">
                <a:moveTo>
                  <a:pt x="4168" y="393700"/>
                </a:moveTo>
                <a:cubicBezTo>
                  <a:pt x="-4299" y="274108"/>
                  <a:pt x="-12765" y="154517"/>
                  <a:pt x="118468" y="88900"/>
                </a:cubicBezTo>
                <a:cubicBezTo>
                  <a:pt x="249701" y="23283"/>
                  <a:pt x="520634" y="11641"/>
                  <a:pt x="791568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942710" y="5080000"/>
            <a:ext cx="419990" cy="723900"/>
          </a:xfrm>
          <a:custGeom>
            <a:avLst/>
            <a:gdLst>
              <a:gd name="connsiteX0" fmla="*/ 331090 w 419990"/>
              <a:gd name="connsiteY0" fmla="*/ 723900 h 723900"/>
              <a:gd name="connsiteX1" fmla="*/ 890 w 419990"/>
              <a:gd name="connsiteY1" fmla="*/ 431800 h 723900"/>
              <a:gd name="connsiteX2" fmla="*/ 419990 w 419990"/>
              <a:gd name="connsiteY2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990" h="723900">
                <a:moveTo>
                  <a:pt x="331090" y="723900"/>
                </a:moveTo>
                <a:cubicBezTo>
                  <a:pt x="158581" y="638175"/>
                  <a:pt x="-13927" y="552450"/>
                  <a:pt x="890" y="431800"/>
                </a:cubicBezTo>
                <a:cubicBezTo>
                  <a:pt x="15707" y="311150"/>
                  <a:pt x="217848" y="155575"/>
                  <a:pt x="41999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9067800" y="4953000"/>
            <a:ext cx="279400" cy="609600"/>
          </a:xfrm>
          <a:custGeom>
            <a:avLst/>
            <a:gdLst>
              <a:gd name="connsiteX0" fmla="*/ 279400 w 279400"/>
              <a:gd name="connsiteY0" fmla="*/ 0 h 609600"/>
              <a:gd name="connsiteX1" fmla="*/ 203200 w 279400"/>
              <a:gd name="connsiteY1" fmla="*/ 368300 h 609600"/>
              <a:gd name="connsiteX2" fmla="*/ 0 w 279400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609600">
                <a:moveTo>
                  <a:pt x="279400" y="0"/>
                </a:moveTo>
                <a:cubicBezTo>
                  <a:pt x="264583" y="133350"/>
                  <a:pt x="249767" y="266700"/>
                  <a:pt x="203200" y="368300"/>
                </a:cubicBezTo>
                <a:cubicBezTo>
                  <a:pt x="156633" y="469900"/>
                  <a:pt x="78316" y="539750"/>
                  <a:pt x="0" y="609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8153400" y="2400300"/>
            <a:ext cx="660400" cy="546100"/>
          </a:xfrm>
          <a:custGeom>
            <a:avLst/>
            <a:gdLst>
              <a:gd name="connsiteX0" fmla="*/ 660400 w 660400"/>
              <a:gd name="connsiteY0" fmla="*/ 0 h 546100"/>
              <a:gd name="connsiteX1" fmla="*/ 342900 w 660400"/>
              <a:gd name="connsiteY1" fmla="*/ 393700 h 546100"/>
              <a:gd name="connsiteX2" fmla="*/ 0 w 660400"/>
              <a:gd name="connsiteY2" fmla="*/ 546100 h 54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0400" h="546100">
                <a:moveTo>
                  <a:pt x="660400" y="0"/>
                </a:moveTo>
                <a:cubicBezTo>
                  <a:pt x="556683" y="151341"/>
                  <a:pt x="452967" y="302683"/>
                  <a:pt x="342900" y="393700"/>
                </a:cubicBezTo>
                <a:cubicBezTo>
                  <a:pt x="232833" y="484717"/>
                  <a:pt x="116416" y="515408"/>
                  <a:pt x="0" y="5461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0"/>
          <p:cNvSpPr/>
          <p:nvPr/>
        </p:nvSpPr>
        <p:spPr>
          <a:xfrm>
            <a:off x="5739189" y="2190750"/>
            <a:ext cx="279400" cy="482600"/>
          </a:xfrm>
          <a:custGeom>
            <a:avLst/>
            <a:gdLst>
              <a:gd name="connsiteX0" fmla="*/ 279400 w 279400"/>
              <a:gd name="connsiteY0" fmla="*/ 0 h 482600"/>
              <a:gd name="connsiteX1" fmla="*/ 190500 w 279400"/>
              <a:gd name="connsiteY1" fmla="*/ 215900 h 482600"/>
              <a:gd name="connsiteX2" fmla="*/ 0 w 279400"/>
              <a:gd name="connsiteY2" fmla="*/ 482600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482600">
                <a:moveTo>
                  <a:pt x="279400" y="0"/>
                </a:moveTo>
                <a:cubicBezTo>
                  <a:pt x="258233" y="67733"/>
                  <a:pt x="237067" y="135467"/>
                  <a:pt x="190500" y="215900"/>
                </a:cubicBezTo>
                <a:cubicBezTo>
                  <a:pt x="143933" y="296333"/>
                  <a:pt x="71966" y="389466"/>
                  <a:pt x="0" y="48260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0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</a:t>
            </a:r>
            <a:r>
              <a:rPr lang="en-US" dirty="0"/>
              <a:t> </a:t>
            </a:r>
            <a:r>
              <a:rPr lang="ru-RU" dirty="0"/>
              <a:t>голосовое управление роботом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4DD4-E1E6-6B85-12A8-AE46DAD9DB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Робот умеет выполнять действия</a:t>
            </a:r>
          </a:p>
          <a:p>
            <a:pPr marL="742950" lvl="1" indent="-285750"/>
            <a:r>
              <a:rPr lang="ru-RU" dirty="0"/>
              <a:t>Включиться</a:t>
            </a:r>
          </a:p>
          <a:p>
            <a:pPr marL="742950" lvl="1" indent="-285750"/>
            <a:r>
              <a:rPr lang="ru-RU" dirty="0"/>
              <a:t>Выключиться</a:t>
            </a:r>
          </a:p>
          <a:p>
            <a:pPr marL="742950" lvl="1" indent="-285750"/>
            <a:r>
              <a:rPr lang="ru-RU" dirty="0"/>
              <a:t>Идти на север</a:t>
            </a:r>
          </a:p>
          <a:p>
            <a:pPr marL="742950" lvl="1" indent="-285750"/>
            <a:r>
              <a:rPr lang="ru-RU" dirty="0"/>
              <a:t>Идти на юг</a:t>
            </a:r>
          </a:p>
          <a:p>
            <a:pPr marL="742950" lvl="1" indent="-285750"/>
            <a:r>
              <a:rPr lang="ru-RU" dirty="0"/>
              <a:t>Идти на запад</a:t>
            </a:r>
          </a:p>
          <a:p>
            <a:pPr marL="742950" lvl="1" indent="-285750"/>
            <a:r>
              <a:rPr lang="ru-RU" dirty="0"/>
              <a:t>Идти на восток</a:t>
            </a:r>
          </a:p>
          <a:p>
            <a:pPr marL="742950" lvl="1" indent="-285750"/>
            <a:r>
              <a:rPr lang="ru-RU" dirty="0"/>
              <a:t>Остановиться</a:t>
            </a:r>
          </a:p>
          <a:p>
            <a:endParaRPr lang="en-US" dirty="0"/>
          </a:p>
        </p:txBody>
      </p:sp>
      <p:pic>
        <p:nvPicPr>
          <p:cNvPr id="5" name="Рисунок 3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757592" y="1846847"/>
            <a:ext cx="2010816" cy="4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Получателя</a:t>
            </a:r>
          </a:p>
          <a:p>
            <a:r>
              <a:rPr lang="ru-RU" dirty="0"/>
              <a:t>Предоставляет программный интерфейс для своего управления</a:t>
            </a:r>
          </a:p>
          <a:p>
            <a:pPr lvl="1"/>
            <a:r>
              <a:rPr lang="ru-RU" dirty="0"/>
              <a:t>Включить</a:t>
            </a:r>
          </a:p>
          <a:p>
            <a:pPr lvl="1"/>
            <a:r>
              <a:rPr lang="ru-RU" dirty="0"/>
              <a:t>Выключить</a:t>
            </a:r>
          </a:p>
          <a:p>
            <a:pPr lvl="1"/>
            <a:r>
              <a:rPr lang="ru-RU" dirty="0"/>
              <a:t>Идти в направлении одной из сторон света</a:t>
            </a:r>
          </a:p>
          <a:p>
            <a:pPr lvl="1"/>
            <a:r>
              <a:rPr lang="ru-RU" dirty="0"/>
              <a:t>Остановиться</a:t>
            </a:r>
          </a:p>
        </p:txBody>
      </p:sp>
    </p:spTree>
    <p:extLst>
      <p:ext uri="{BB962C8B-B14F-4D97-AF65-F5344CB8AC3E}">
        <p14:creationId xmlns:p14="http://schemas.microsoft.com/office/powerpoint/2010/main" val="2582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Робот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772816"/>
            <a:ext cx="629292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North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South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Robot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TurnOff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Walk(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Stop();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m_turnedOn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WalkDirection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2204865"/>
            <a:ext cx="1837742" cy="393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6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распознавания речи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Играет роль </a:t>
            </a:r>
            <a:r>
              <a:rPr lang="ru-RU" b="1" dirty="0"/>
              <a:t>Инициатора</a:t>
            </a:r>
          </a:p>
          <a:p>
            <a:r>
              <a:rPr lang="ru-RU" dirty="0"/>
              <a:t>Выполняет распознавание речи</a:t>
            </a:r>
          </a:p>
          <a:p>
            <a:r>
              <a:rPr lang="ru-RU" dirty="0"/>
              <a:t>Ничего не знает о существовании роботов</a:t>
            </a:r>
            <a:r>
              <a:rPr lang="en-US" dirty="0"/>
              <a:t> </a:t>
            </a:r>
            <a:r>
              <a:rPr lang="ru-RU" dirty="0"/>
              <a:t>и других классов</a:t>
            </a:r>
          </a:p>
          <a:p>
            <a:r>
              <a:rPr lang="ru-RU" dirty="0"/>
              <a:t>Предоставляет </a:t>
            </a:r>
            <a:r>
              <a:rPr lang="en-US" dirty="0"/>
              <a:t>API</a:t>
            </a:r>
            <a:r>
              <a:rPr lang="ru-RU" dirty="0"/>
              <a:t> для связи фразы с произвольным объектом, реализующим интерфейс </a:t>
            </a:r>
            <a:r>
              <a:rPr lang="en-US" dirty="0" err="1"/>
              <a:t>ICommand</a:t>
            </a:r>
            <a:endParaRPr lang="ru-RU" dirty="0"/>
          </a:p>
          <a:p>
            <a:r>
              <a:rPr lang="ru-RU" dirty="0"/>
              <a:t>В нашей программе представим его в виде класса </a:t>
            </a:r>
            <a:r>
              <a:rPr lang="en-US" dirty="0"/>
              <a:t>Menu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638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b45f514042f2f5ec3abca19a42719690b447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7113</TotalTime>
  <Words>5059</Words>
  <Application>Microsoft Office PowerPoint</Application>
  <PresentationFormat>Widescreen</PresentationFormat>
  <Paragraphs>729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Arial</vt:lpstr>
      <vt:lpstr>Calibri</vt:lpstr>
      <vt:lpstr>Consolas</vt:lpstr>
      <vt:lpstr>Office Theme</vt:lpstr>
      <vt:lpstr>Паттерн проектирования «Команда»</vt:lpstr>
      <vt:lpstr>Проблема тесной связи инициатора и получателя</vt:lpstr>
      <vt:lpstr>Суть паттерна «Команда»</vt:lpstr>
      <vt:lpstr>Возможности паттерна</vt:lpstr>
      <vt:lpstr>Структура паттерна</vt:lpstr>
      <vt:lpstr>Пример – голосовое управление роботом</vt:lpstr>
      <vt:lpstr>Робот</vt:lpstr>
      <vt:lpstr>Робот</vt:lpstr>
      <vt:lpstr>Система распознавания речи</vt:lpstr>
      <vt:lpstr>PowerPoint Presentation</vt:lpstr>
      <vt:lpstr>PowerPoint Presentation</vt:lpstr>
      <vt:lpstr>Команды</vt:lpstr>
      <vt:lpstr>PowerPoint Presentation</vt:lpstr>
      <vt:lpstr>PowerPoint Presentation</vt:lpstr>
      <vt:lpstr>Роль клиента</vt:lpstr>
      <vt:lpstr>Клиент</vt:lpstr>
      <vt:lpstr>PowerPoint Presentation</vt:lpstr>
      <vt:lpstr>PowerPoint Presentation</vt:lpstr>
      <vt:lpstr>Альтернативные реализации</vt:lpstr>
      <vt:lpstr>PowerPoint Presentation</vt:lpstr>
      <vt:lpstr>PowerPoint Presentation</vt:lpstr>
      <vt:lpstr>Поддержка вложенных меню</vt:lpstr>
      <vt:lpstr>Поддержка составных операций</vt:lpstr>
      <vt:lpstr>Составная команда (Макрокоманда)</vt:lpstr>
      <vt:lpstr>Макрокоманда</vt:lpstr>
      <vt:lpstr>Отмена операций</vt:lpstr>
      <vt:lpstr>Применение</vt:lpstr>
      <vt:lpstr>Обратимость операций</vt:lpstr>
      <vt:lpstr>Поддержка отмены в интерфейсе ICommand</vt:lpstr>
      <vt:lpstr>Управление историей изменений</vt:lpstr>
      <vt:lpstr>PowerPoint Presentation</vt:lpstr>
      <vt:lpstr>Избыточная история изменений</vt:lpstr>
      <vt:lpstr>Склеивание соседних команд редактирования</vt:lpstr>
      <vt:lpstr>PowerPoint Presentation</vt:lpstr>
      <vt:lpstr>PowerPoint Presentation</vt:lpstr>
      <vt:lpstr>PowerPoint Presentation</vt:lpstr>
      <vt:lpstr>Интеллектуальность команд</vt:lpstr>
      <vt:lpstr>Прочие области применения паттерна</vt:lpstr>
      <vt:lpstr>Memento - хранитель</vt:lpstr>
      <vt:lpstr>Проблема восстановления состояния объекта</vt:lpstr>
      <vt:lpstr>Идея паттерна Memento</vt:lpstr>
      <vt:lpstr>Как работает Memento</vt:lpstr>
      <vt:lpstr>Классическая версия</vt:lpstr>
      <vt:lpstr>Альтернативная версия</vt:lpstr>
      <vt:lpstr>Сравнение Memento и Command</vt:lpstr>
      <vt:lpstr>Функциональная версия паттерна Memento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352</cp:revision>
  <dcterms:created xsi:type="dcterms:W3CDTF">2016-02-02T19:36:42Z</dcterms:created>
  <dcterms:modified xsi:type="dcterms:W3CDTF">2025-10-16T17:32:04Z</dcterms:modified>
</cp:coreProperties>
</file>