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9"/>
  </p:notesMasterIdLst>
  <p:sldIdLst>
    <p:sldId id="320" r:id="rId2"/>
    <p:sldId id="257" r:id="rId3"/>
    <p:sldId id="258" r:id="rId4"/>
    <p:sldId id="259" r:id="rId5"/>
    <p:sldId id="260" r:id="rId6"/>
    <p:sldId id="265" r:id="rId7"/>
    <p:sldId id="262" r:id="rId8"/>
    <p:sldId id="261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323" r:id="rId29"/>
    <p:sldId id="324" r:id="rId30"/>
    <p:sldId id="325" r:id="rId31"/>
    <p:sldId id="326" r:id="rId32"/>
    <p:sldId id="327" r:id="rId33"/>
    <p:sldId id="328" r:id="rId34"/>
    <p:sldId id="293" r:id="rId35"/>
    <p:sldId id="321" r:id="rId36"/>
    <p:sldId id="294" r:id="rId37"/>
    <p:sldId id="295" r:id="rId38"/>
    <p:sldId id="322" r:id="rId39"/>
    <p:sldId id="292" r:id="rId40"/>
    <p:sldId id="290" r:id="rId41"/>
    <p:sldId id="291" r:id="rId42"/>
    <p:sldId id="288" r:id="rId43"/>
    <p:sldId id="289" r:id="rId44"/>
    <p:sldId id="284" r:id="rId45"/>
    <p:sldId id="285" r:id="rId46"/>
    <p:sldId id="286" r:id="rId47"/>
    <p:sldId id="287" r:id="rId48"/>
  </p:sldIdLst>
  <p:sldSz cx="12192000" cy="6858000"/>
  <p:notesSz cx="6858000" cy="9144000"/>
  <p:custDataLst>
    <p:tags r:id="rId50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9191"/>
    <a:srgbClr val="8E8E8E"/>
    <a:srgbClr val="85DFFF"/>
    <a:srgbClr val="000000"/>
    <a:srgbClr val="FFFF00"/>
    <a:srgbClr val="5DFFFF"/>
    <a:srgbClr val="00DBD6"/>
    <a:srgbClr val="8ACDE2"/>
    <a:srgbClr val="C4C4C4"/>
    <a:srgbClr val="F5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57" autoAdjust="0"/>
    <p:restoredTop sz="69855" autoAdjust="0"/>
  </p:normalViewPr>
  <p:slideViewPr>
    <p:cSldViewPr>
      <p:cViewPr>
        <p:scale>
          <a:sx n="75" d="100"/>
          <a:sy n="75" d="100"/>
        </p:scale>
        <p:origin x="1272" y="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02.10.2025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62097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665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071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7948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04461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49524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5575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8080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81637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74077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645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30405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97440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5591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73402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24801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02590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Голливудский принцип — это «инверсия управления»: высокоуровневая часть (каркас/фреймворк) </a:t>
            </a:r>
            <a:r>
              <a:rPr lang="ru-RU" b="1" dirty="0"/>
              <a:t>сама вызывает</a:t>
            </a:r>
            <a:r>
              <a:rPr lang="ru-RU" dirty="0"/>
              <a:t> низкоуровневые компоненты в нужных точках. Мы даём подробности реализации, но </a:t>
            </a:r>
            <a:r>
              <a:rPr lang="ru-RU" b="1" dirty="0"/>
              <a:t>не управляем сценарием</a:t>
            </a:r>
            <a:r>
              <a:rPr lang="ru-RU" dirty="0"/>
              <a:t> — сценарий решает каркас. Отсюда слоган: «Не звоните нам — мы вам позвоним».</a:t>
            </a:r>
          </a:p>
          <a:p>
            <a:r>
              <a:rPr lang="ru-RU" b="1" dirty="0"/>
              <a:t>Зачем это нужно.</a:t>
            </a:r>
            <a:br>
              <a:rPr lang="ru-RU" dirty="0"/>
            </a:br>
            <a:r>
              <a:rPr lang="ru-RU" dirty="0"/>
              <a:t>Так мы предотвращаем «разложение зависимостей»:</a:t>
            </a:r>
          </a:p>
          <a:p>
            <a:r>
              <a:rPr lang="ru-RU" dirty="0"/>
              <a:t>Без </a:t>
            </a:r>
            <a:r>
              <a:rPr lang="ru-RU" dirty="0" err="1"/>
              <a:t>IoC</a:t>
            </a:r>
            <a:r>
              <a:rPr lang="ru-RU" dirty="0"/>
              <a:t> низкоуровневый код начинает дергать всё подряд наверх, таща зависимости и создавая </a:t>
            </a:r>
            <a:r>
              <a:rPr lang="ru-RU" b="1" dirty="0"/>
              <a:t>циклы</a:t>
            </a:r>
            <a:r>
              <a:rPr lang="ru-RU" dirty="0"/>
              <a:t>.</a:t>
            </a:r>
          </a:p>
          <a:p>
            <a:r>
              <a:rPr lang="ru-RU" dirty="0"/>
              <a:t>С </a:t>
            </a:r>
            <a:r>
              <a:rPr lang="ru-RU" dirty="0" err="1"/>
              <a:t>IoC</a:t>
            </a:r>
            <a:r>
              <a:rPr lang="ru-RU" dirty="0"/>
              <a:t> зависимость направлена </a:t>
            </a:r>
            <a:r>
              <a:rPr lang="ru-RU" b="1" dirty="0"/>
              <a:t>в одну сторону</a:t>
            </a:r>
            <a:r>
              <a:rPr lang="ru-RU" dirty="0"/>
              <a:t>: от деталей к абстракции. Детали подключаются по контракту, а жизненным циклом и порядком вызовов рулит каркас.</a:t>
            </a:r>
          </a:p>
          <a:p>
            <a:endParaRPr lang="ru-RU" dirty="0"/>
          </a:p>
          <a:p>
            <a:r>
              <a:rPr lang="ru-RU" b="1" dirty="0"/>
              <a:t>Предупреждение.</a:t>
            </a:r>
            <a:br>
              <a:rPr lang="ru-RU" dirty="0"/>
            </a:br>
            <a:r>
              <a:rPr lang="ru-RU" dirty="0"/>
              <a:t>Инверсия управления не означает «магия везде». Контракты должны быть </a:t>
            </a:r>
            <a:r>
              <a:rPr lang="ru-RU" b="1" dirty="0"/>
              <a:t>явными</a:t>
            </a:r>
            <a:r>
              <a:rPr lang="ru-RU" dirty="0"/>
              <a:t>: чёткие интерфейсы, понятные точки расширения (</a:t>
            </a:r>
            <a:r>
              <a:rPr lang="ru-RU" dirty="0" err="1"/>
              <a:t>hooks</a:t>
            </a:r>
            <a:r>
              <a:rPr lang="ru-RU" dirty="0"/>
              <a:t>), предсказуемый жизненный цикл. Если контракт размыт — появляется «</a:t>
            </a:r>
            <a:r>
              <a:rPr lang="ru-RU" dirty="0" err="1"/>
              <a:t>framework</a:t>
            </a:r>
            <a:r>
              <a:rPr lang="ru-RU" dirty="0"/>
              <a:t> </a:t>
            </a:r>
            <a:r>
              <a:rPr lang="ru-RU" dirty="0" err="1"/>
              <a:t>hell</a:t>
            </a:r>
            <a:r>
              <a:rPr lang="ru-RU" dirty="0"/>
              <a:t>», когда непонятно, кто кого и когда вызывает.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06879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1538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34319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Non-Virtual Interface — идиома (часто приписывают Гербу Саттеру), которая прячет виртуальность за невиртуальным публичным методом. Клиенты всегда вызывают стабильный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PublicMethod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. Этот метод централизует инфраструктуру: проверяет предусловия, ставит мьютекс, пишет логи/метрики, нормализует ошибки. Только после этого он делегирует реальную работу в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protected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DoWork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. Наследники переопределяют </a:t>
            </a:r>
            <a:r>
              <a:rPr lang="ru-RU" b="1" dirty="0"/>
              <a:t>только</a:t>
            </a:r>
            <a:r>
              <a:rPr lang="ru-RU" dirty="0"/>
              <a:t> «чистую» бизнес-часть, не касаясь политики вызова.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3075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/>
              <a:t>Зачем это нужно.</a:t>
            </a:r>
            <a:br>
              <a:rPr lang="ru-RU" dirty="0"/>
            </a:br>
            <a:r>
              <a:rPr lang="ru-RU" dirty="0"/>
              <a:t>Без NVI одно и то же обрамление (валидация, блокировка, логирование) расползается по всем наследникам — растёт дублирование и риск, что один из классов забудет что-то сделать. NVI централизует критичные требования: «каждый 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Save()</a:t>
            </a:r>
            <a:r>
              <a:rPr lang="ru-RU" dirty="0"/>
              <a:t> всегда </a:t>
            </a:r>
            <a:r>
              <a:rPr lang="ru-RU" dirty="0" err="1"/>
              <a:t>потокобезопасен</a:t>
            </a:r>
            <a:r>
              <a:rPr lang="ru-RU" dirty="0"/>
              <a:t>, валидирован и </a:t>
            </a:r>
            <a:r>
              <a:rPr lang="ru-RU" dirty="0" err="1"/>
              <a:t>отлогирован</a:t>
            </a:r>
            <a:r>
              <a:rPr lang="ru-RU" dirty="0"/>
              <a:t>».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9047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72738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/>
              <a:t>Связь с </a:t>
            </a:r>
            <a:r>
              <a:rPr lang="ru-RU" b="1" dirty="0" err="1"/>
              <a:t>Template</a:t>
            </a:r>
            <a:r>
              <a:rPr lang="ru-RU" b="1" dirty="0"/>
              <a:t> </a:t>
            </a:r>
            <a:r>
              <a:rPr lang="ru-RU" b="1" dirty="0" err="1"/>
              <a:t>Method</a:t>
            </a:r>
            <a:r>
              <a:rPr lang="ru-RU" b="1" dirty="0"/>
              <a:t>.</a:t>
            </a:r>
            <a:br>
              <a:rPr lang="ru-RU" dirty="0"/>
            </a:br>
            <a:r>
              <a:rPr lang="ru-RU" dirty="0" err="1"/>
              <a:t>Template</a:t>
            </a:r>
            <a:r>
              <a:rPr lang="ru-RU" dirty="0"/>
              <a:t> </a:t>
            </a:r>
            <a:r>
              <a:rPr lang="ru-RU" dirty="0" err="1"/>
              <a:t>Method</a:t>
            </a:r>
            <a:r>
              <a:rPr lang="ru-RU" dirty="0"/>
              <a:t> отвечает на вопрос «</a:t>
            </a:r>
            <a:r>
              <a:rPr lang="ru-RU" b="1" dirty="0"/>
              <a:t>в каком порядке</a:t>
            </a:r>
            <a:r>
              <a:rPr lang="ru-RU" dirty="0"/>
              <a:t> выполняются шаги алгоритма?» — это про </a:t>
            </a:r>
            <a:r>
              <a:rPr lang="ru-RU" b="1" dirty="0"/>
              <a:t>структуру</a:t>
            </a:r>
            <a:r>
              <a:rPr lang="ru-RU" dirty="0"/>
              <a:t>. Публичный «шаблонный метод» может быть как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</a:t>
            </a:r>
            <a:r>
              <a:rPr lang="ru-RU" dirty="0"/>
              <a:t>, так и нет (часто — нет, чтобы не ломать скелет).</a:t>
            </a:r>
            <a:br>
              <a:rPr lang="ru-RU" dirty="0"/>
            </a:br>
            <a:r>
              <a:rPr lang="ru-RU" dirty="0"/>
              <a:t>NVI отвечает на вопрос «</a:t>
            </a:r>
            <a:r>
              <a:rPr lang="ru-RU" b="1" dirty="0"/>
              <a:t>как</a:t>
            </a:r>
            <a:r>
              <a:rPr lang="ru-RU" dirty="0"/>
              <a:t> мы окружили вызов инфраструктурой и политиками?» — это про </a:t>
            </a:r>
            <a:r>
              <a:rPr lang="ru-RU" b="1" dirty="0"/>
              <a:t>контракт</a:t>
            </a:r>
            <a:r>
              <a:rPr lang="ru-RU" dirty="0"/>
              <a:t>. В терминах кода, NVI — это «внешняя обёртка», внутри которой может жить 0, 1 или несколько виртуальных шагов. Иногда внутри NVI естественно получается маленький </a:t>
            </a:r>
            <a:r>
              <a:rPr lang="ru-RU" dirty="0" err="1"/>
              <a:t>Template</a:t>
            </a:r>
            <a:r>
              <a:rPr lang="ru-RU" dirty="0"/>
              <a:t> </a:t>
            </a:r>
            <a:r>
              <a:rPr lang="ru-RU" dirty="0" err="1"/>
              <a:t>Method</a:t>
            </a:r>
            <a:r>
              <a:rPr lang="ru-RU" dirty="0"/>
              <a:t> (последовательность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→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DoX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→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DoY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→ Post</a:t>
            </a:r>
            <a:r>
              <a:rPr lang="ru-RU" dirty="0"/>
              <a:t>). Но отличие акцента важно: </a:t>
            </a:r>
            <a:r>
              <a:rPr lang="ru-RU" dirty="0" err="1"/>
              <a:t>Template</a:t>
            </a:r>
            <a:r>
              <a:rPr lang="ru-RU" dirty="0"/>
              <a:t> </a:t>
            </a:r>
            <a:r>
              <a:rPr lang="ru-RU" dirty="0" err="1"/>
              <a:t>Method</a:t>
            </a:r>
            <a:r>
              <a:rPr lang="ru-RU" dirty="0"/>
              <a:t> — «скелет», NVI — «охранник дверей».</a:t>
            </a:r>
            <a:endParaRPr lang="en-US" dirty="0"/>
          </a:p>
          <a:p>
            <a:r>
              <a:rPr lang="ru-RU" b="1" dirty="0"/>
              <a:t>Когда применять NVI.</a:t>
            </a:r>
            <a:endParaRPr lang="ru-RU" dirty="0"/>
          </a:p>
          <a:p>
            <a:r>
              <a:rPr lang="ru-RU" dirty="0" err="1"/>
              <a:t>Потокобезопасность</a:t>
            </a:r>
            <a:r>
              <a:rPr lang="ru-RU" dirty="0"/>
              <a:t>: берём мьютекс в публичном методе, а переопределяемый шаг не обязан знать о синхронизации.</a:t>
            </a:r>
          </a:p>
          <a:p>
            <a:r>
              <a:rPr lang="ru-RU" dirty="0"/>
              <a:t>Исключения: единая стратегия — </a:t>
            </a:r>
            <a:r>
              <a:rPr lang="ru-RU" dirty="0" err="1"/>
              <a:t>логируем</a:t>
            </a:r>
            <a:r>
              <a:rPr lang="ru-RU" dirty="0"/>
              <a:t>, трансформируем и/или повторно бросаем.</a:t>
            </a:r>
          </a:p>
          <a:p>
            <a:r>
              <a:rPr lang="ru-RU" dirty="0"/>
              <a:t>Контракты/валидация: проверка аргументов, состояния объекта до и после.</a:t>
            </a:r>
          </a:p>
          <a:p>
            <a:r>
              <a:rPr lang="ru-RU" dirty="0"/>
              <a:t>Транзакции/ресурсы: начинаем транзакцию, делегируем работу, коммит/</a:t>
            </a:r>
            <a:r>
              <a:rPr lang="ru-RU" dirty="0" err="1"/>
              <a:t>роллбек</a:t>
            </a:r>
            <a:r>
              <a:rPr lang="ru-RU" dirty="0"/>
              <a:t> — всё в одном месте.</a:t>
            </a:r>
          </a:p>
          <a:p>
            <a:r>
              <a:rPr lang="ru-RU" dirty="0" err="1"/>
              <a:t>Версионирование</a:t>
            </a:r>
            <a:r>
              <a:rPr lang="ru-RU" dirty="0"/>
              <a:t> API: публичная оболочка стабильна, внутренняя реализация может меняться.</a:t>
            </a:r>
            <a:endParaRPr lang="en-US" dirty="0"/>
          </a:p>
          <a:p>
            <a:r>
              <a:rPr lang="ru-RU" b="1" dirty="0"/>
              <a:t>Подводные камни.</a:t>
            </a:r>
            <a:endParaRPr lang="ru-RU" dirty="0"/>
          </a:p>
          <a:p>
            <a:r>
              <a:rPr lang="ru-RU" dirty="0"/>
              <a:t>Не делайте публичные виртуальные «объездные» методы — клиенты начнут их вызывать и обходить политику NVI.</a:t>
            </a:r>
          </a:p>
          <a:p>
            <a:r>
              <a:rPr lang="ru-RU" dirty="0"/>
              <a:t>Держите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</a:t>
            </a:r>
            <a:r>
              <a:rPr lang="ru-RU" dirty="0"/>
              <a:t> методы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protected</a:t>
            </a:r>
            <a:r>
              <a:rPr lang="ru-RU" dirty="0"/>
              <a:t>/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private</a:t>
            </a:r>
            <a:r>
              <a:rPr lang="ru-RU" dirty="0"/>
              <a:t>, чтобы запретить прямые вызовы.</a:t>
            </a:r>
          </a:p>
          <a:p>
            <a:r>
              <a:rPr lang="ru-RU" dirty="0"/>
              <a:t>Документируйте контракт публичного метода: что гарантируется всегда (</a:t>
            </a:r>
            <a:r>
              <a:rPr lang="ru-RU" dirty="0" err="1"/>
              <a:t>потокобезопасность</a:t>
            </a:r>
            <a:r>
              <a:rPr lang="ru-RU" dirty="0"/>
              <a:t>, отсутствие исключений наружу и т.п.).</a:t>
            </a:r>
          </a:p>
          <a:p>
            <a:r>
              <a:rPr lang="ru-RU" dirty="0"/>
              <a:t>В многопоточности старайтесь, чтобы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</a:t>
            </a:r>
            <a:r>
              <a:rPr lang="ru-RU" dirty="0"/>
              <a:t> шаги не звали обратно публичные методы (риск </a:t>
            </a:r>
            <a:r>
              <a:rPr lang="ru-RU" dirty="0" err="1"/>
              <a:t>дедлоков</a:t>
            </a:r>
            <a:r>
              <a:rPr lang="ru-RU" dirty="0"/>
              <a:t>).</a:t>
            </a:r>
          </a:p>
          <a:p>
            <a:endParaRPr lang="ru-R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86247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45776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Идея </a:t>
            </a:r>
            <a:r>
              <a:rPr lang="ru-RU" dirty="0" err="1"/>
              <a:t>compile-time</a:t>
            </a:r>
            <a:r>
              <a:rPr lang="ru-RU" dirty="0"/>
              <a:t> </a:t>
            </a:r>
            <a:r>
              <a:rPr lang="ru-RU" dirty="0" err="1"/>
              <a:t>Template</a:t>
            </a:r>
            <a:r>
              <a:rPr lang="ru-RU" dirty="0"/>
              <a:t> </a:t>
            </a:r>
            <a:r>
              <a:rPr lang="ru-RU" dirty="0" err="1"/>
              <a:t>Method</a:t>
            </a:r>
            <a:r>
              <a:rPr lang="ru-RU" dirty="0"/>
              <a:t> — перенести шаблонный метод в </a:t>
            </a:r>
            <a:r>
              <a:rPr lang="ru-RU" b="1" dirty="0"/>
              <a:t>шаблонный базовый класс</a:t>
            </a:r>
            <a:r>
              <a:rPr lang="ru-RU" dirty="0"/>
              <a:t>, параметризованный типом наследника. Это классический CRTP-паттерн: 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Base&lt;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Derived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&gt;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>В базовом классе мы реализуем «скелет» алгоритма — порядок шагов. Вместо виртуальных функций мы делаем статическую диспетчеризацию: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24607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71971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71222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Ограничения. Во-первых, мы теряем гибкость: разные напитки нельзя хранить в контейнере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vector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CaffeineBeverage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*&gt;</a:t>
            </a:r>
            <a:r>
              <a:rPr lang="ru-RU" dirty="0"/>
              <a:t> и полиморфно вызывать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PrepareRecipe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. Это </a:t>
            </a:r>
            <a:r>
              <a:rPr lang="ru-RU" dirty="0" err="1"/>
              <a:t>compile-time</a:t>
            </a:r>
            <a:r>
              <a:rPr lang="ru-RU" dirty="0"/>
              <a:t> полиморфизм. Если нужно агрегировать разнотипные экземпляры, придётся использовать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variant</a:t>
            </a:r>
            <a:r>
              <a:rPr lang="ru-RU" dirty="0"/>
              <a:t>, </a:t>
            </a:r>
            <a:r>
              <a:rPr lang="ru-RU" dirty="0" err="1"/>
              <a:t>type-erasure</a:t>
            </a:r>
            <a:r>
              <a:rPr lang="ru-RU" dirty="0"/>
              <a:t> (например,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function</a:t>
            </a:r>
            <a:r>
              <a:rPr lang="ru-RU" dirty="0"/>
              <a:t>/концепты с обёрткой) или вернуться к </a:t>
            </a:r>
            <a:r>
              <a:rPr lang="ru-RU" dirty="0" err="1"/>
              <a:t>runtime</a:t>
            </a:r>
            <a:r>
              <a:rPr lang="ru-RU" dirty="0"/>
              <a:t>-полиморфизму. Во-вторых, шаблоны увеличивают время компиляции и размер </a:t>
            </a:r>
            <a:r>
              <a:rPr lang="ru-RU" dirty="0" err="1"/>
              <a:t>бинарника</a:t>
            </a:r>
            <a:r>
              <a:rPr lang="ru-RU" dirty="0"/>
              <a:t>; сообщения об ошибках становятся длиннее.</a:t>
            </a:r>
          </a:p>
          <a:p>
            <a:r>
              <a:rPr lang="ru-RU" dirty="0"/>
              <a:t>Когда использовать CRTP-вариант? Когда у нас </a:t>
            </a:r>
            <a:r>
              <a:rPr lang="ru-RU" b="1" dirty="0"/>
              <a:t>стабильный, фиксированный</a:t>
            </a:r>
            <a:r>
              <a:rPr lang="ru-RU" dirty="0"/>
              <a:t> </a:t>
            </a:r>
            <a:r>
              <a:rPr lang="ru-RU" dirty="0" err="1"/>
              <a:t>пайплайн</a:t>
            </a:r>
            <a:r>
              <a:rPr lang="ru-RU" dirty="0"/>
              <a:t> и важна производительность: </a:t>
            </a:r>
            <a:r>
              <a:rPr lang="ru-RU" dirty="0" err="1"/>
              <a:t>tight</a:t>
            </a:r>
            <a:r>
              <a:rPr lang="ru-RU" dirty="0"/>
              <a:t> </a:t>
            </a:r>
            <a:r>
              <a:rPr lang="ru-RU" dirty="0" err="1"/>
              <a:t>loops</a:t>
            </a:r>
            <a:r>
              <a:rPr lang="ru-RU" dirty="0"/>
              <a:t>, рендер/апдейт в играх, компактные </a:t>
            </a:r>
            <a:r>
              <a:rPr lang="ru-RU" dirty="0" err="1"/>
              <a:t>пайплайны</a:t>
            </a:r>
            <a:r>
              <a:rPr lang="ru-RU" dirty="0"/>
              <a:t> в </a:t>
            </a:r>
            <a:r>
              <a:rPr lang="ru-RU" dirty="0" err="1"/>
              <a:t>embedded</a:t>
            </a:r>
            <a:r>
              <a:rPr lang="ru-RU" dirty="0"/>
              <a:t>, высокочастотные обработчики. Когда важнее гибкость (подмена поведения по конфигурации/DI/плагинам) — оставляем </a:t>
            </a:r>
            <a:r>
              <a:rPr lang="ru-RU" dirty="0" err="1"/>
              <a:t>runtime</a:t>
            </a:r>
            <a:r>
              <a:rPr lang="ru-RU" dirty="0"/>
              <a:t> </a:t>
            </a:r>
            <a:r>
              <a:rPr lang="ru-RU" dirty="0" err="1"/>
              <a:t>Template</a:t>
            </a:r>
            <a:r>
              <a:rPr lang="ru-RU" dirty="0"/>
              <a:t> </a:t>
            </a:r>
            <a:r>
              <a:rPr lang="ru-RU" dirty="0" err="1"/>
              <a:t>Method</a:t>
            </a:r>
            <a:r>
              <a:rPr lang="ru-RU" dirty="0"/>
              <a:t> с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virtual</a:t>
            </a:r>
            <a:r>
              <a:rPr lang="ru-RU" dirty="0"/>
              <a:t>.</a:t>
            </a:r>
          </a:p>
          <a:p>
            <a:r>
              <a:rPr lang="ru-RU" dirty="0"/>
              <a:t>Ключевая мысль для студентов: </a:t>
            </a:r>
            <a:r>
              <a:rPr lang="ru-RU" b="1" dirty="0" err="1"/>
              <a:t>Template</a:t>
            </a:r>
            <a:r>
              <a:rPr lang="ru-RU" b="1" dirty="0"/>
              <a:t> </a:t>
            </a:r>
            <a:r>
              <a:rPr lang="ru-RU" b="1" dirty="0" err="1"/>
              <a:t>Method</a:t>
            </a:r>
            <a:r>
              <a:rPr lang="ru-RU" b="1" dirty="0"/>
              <a:t> остаётся тем же</a:t>
            </a:r>
            <a:r>
              <a:rPr lang="ru-RU" dirty="0"/>
              <a:t> — фиксируем порядок шагов и чётко выделяем точки расширения; мы лишь переносим механизм </a:t>
            </a:r>
            <a:r>
              <a:rPr lang="ru-RU" dirty="0" err="1"/>
              <a:t>диспетчинга</a:t>
            </a:r>
            <a:r>
              <a:rPr lang="ru-RU" dirty="0"/>
              <a:t> из </a:t>
            </a:r>
            <a:r>
              <a:rPr lang="ru-RU" dirty="0" err="1"/>
              <a:t>рантайма</a:t>
            </a:r>
            <a:r>
              <a:rPr lang="ru-RU" dirty="0"/>
              <a:t> в компилятор.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4091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96292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0676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406367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1339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4951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74607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99217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00819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136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04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0884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7338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0923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8560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AF859-64BF-4F2E-97DD-7B3EB191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690F50-5CA2-4435-B92D-7361BA9EA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243F7-2C65-4393-AF2D-E331AD64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02.10.2025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0DF3F-8B5A-45F0-8622-048C79E4B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642E9-FB26-44B2-8934-EF5A23CD9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9968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C4496-2FC6-4C24-954B-703291C89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E20113-F106-4530-9D3D-F6C3A508E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96816-D14A-4E0A-946A-F9DB187F3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02.10.2025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AA609-64FE-42B1-BB2E-96C01B44A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2D539-4159-44D1-ABC2-4B156F5F6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0723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63D2A7-9356-4622-A3F6-64CDE830ED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2A3D47-56BB-4D1A-B0B8-BDE32A301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98496-D676-44B6-B2E2-D28FC24A7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02.10.2025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F4D37-C5C7-49A8-AC7B-7F6CADF37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BE312-81AC-4212-8096-5B8652B86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2785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EC17A-28A1-4220-B3D7-A51B9A352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E719C-90E8-437C-8E6C-E9D820B66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DF5FD-1A0D-4BF8-ACBB-F6EF07A91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02.10.2025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38B19-BF97-486D-BABE-6FEA9EED7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8B38A-3611-477D-856E-AE92644E4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5917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C2F8A-A5BF-4189-9807-D0E950AE9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28BD5-CA20-40E4-99B8-EFA5BC7E7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8B8EB-04AB-43BA-AE10-F952A8EC4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02.10.2025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9EDFC-E543-4D44-9E49-9F6995721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5FC24-859D-43F7-8828-59A8A8659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0151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432B4-6ACF-4AB6-B33C-6CEB1581B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6954B-2375-4D66-B83D-93BE4A080F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6F4510-54A0-4250-9D1C-3E3B31E5E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7DD24-CFA8-4FB5-A745-F4B8C2BFF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02.10.2025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9F830B-BD85-479A-8F1C-6E9E9D41E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E9094-63A3-4DED-9C03-A391CA052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733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49BCF-AAA2-430D-ADE7-C399FFC27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04F47-2AB9-4A7B-B56F-28FA89EB0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319B9-3256-4268-A398-240944FD33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668389-E17F-40B5-BA9C-6C1AF9192D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8AE710-7803-4C9B-8E62-8DD701242E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07330D-8093-4938-9936-E10AD531B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02.10.2025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8735AC-678A-4043-A362-754AB4376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CE279A-BFD4-4023-A561-1B92DFFB7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295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87C72-D8E4-4DED-AB9E-6F77D2322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E2AF80-6A94-4980-982E-B3A0CB628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02.10.2025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C1E15F-78B4-49E2-8355-5ECD28B1F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8030C6-39AB-4C59-BA14-C5A7632A9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4327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3CC702-EFB2-43C1-8412-91842B651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02.10.2025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52493-F98E-4BC2-9842-6EAA5BC4E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21C3D-9E93-4911-B937-BF1CEE8B5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573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31026-A53C-43E3-B6B2-014160EBD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0A730-5BC9-4A0C-88A2-16F01DFEE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8B961-A022-471C-803E-A7E87D807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3956E0-26D3-4B47-B32E-3D8ED7D94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02.10.2025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1CB6C-65BA-4D0C-87C4-F99003B2E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413D5-3865-4C50-9290-3A937A7E9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6597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5573B-6286-4523-8E84-E72620E16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3732B0-CDB6-4B1A-949D-5DFC92DFF4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91B098-DCDF-4A02-878F-53DBFB2A9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3EB63-363A-44E9-BF06-14452028E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02.10.2025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0A12B-0EF8-4A07-AB0E-22651A5B2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9AF3B-FABA-40DD-8B63-AA764CDCC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6551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F0FE72-9AEA-43E3-8CE8-90701FC09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E1B69-88B5-4179-8B30-6A216BFB7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4420F-E84A-4366-B4A3-D19EC8AD8D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0F9C9-AB92-4E86-B698-DEC9BF4350FF}" type="datetimeFigureOut">
              <a:rPr lang="ru-RU" smtClean="0"/>
              <a:t>02.10.2025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43F2A-AF68-47EE-B33E-AC5E3CA38E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AB170-2E66-47F9-B678-5B7850C88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161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Autofit/>
          </a:bodyPr>
          <a:lstStyle/>
          <a:p>
            <a:r>
              <a:rPr lang="ru-RU" dirty="0"/>
              <a:t>Паттерн</a:t>
            </a:r>
            <a:br>
              <a:rPr lang="en-US" dirty="0"/>
            </a:br>
            <a:r>
              <a:rPr lang="ru-RU" dirty="0"/>
              <a:t>«Шаблонный метод»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5AFCE1E-0BB1-21BF-F39A-EA74181129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50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Прямоугольник 19"/>
          <p:cNvSpPr/>
          <p:nvPr/>
        </p:nvSpPr>
        <p:spPr>
          <a:xfrm>
            <a:off x="1083168" y="4032583"/>
            <a:ext cx="4053372" cy="1509573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1083168" y="5710590"/>
            <a:ext cx="3500664" cy="501322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4" name="Группа 13"/>
          <p:cNvGrpSpPr/>
          <p:nvPr/>
        </p:nvGrpSpPr>
        <p:grpSpPr>
          <a:xfrm>
            <a:off x="1083167" y="2255520"/>
            <a:ext cx="2924601" cy="1389504"/>
            <a:chOff x="-440833" y="2255519"/>
            <a:chExt cx="2924601" cy="1389504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-440833" y="2255519"/>
              <a:ext cx="2924601" cy="1389504"/>
            </a:xfrm>
            <a:prstGeom prst="rect">
              <a:avLst/>
            </a:prstGeom>
            <a:solidFill>
              <a:srgbClr val="85DFFF">
                <a:alpha val="50196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35496" y="2729034"/>
              <a:ext cx="703188" cy="260086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35496" y="3154820"/>
              <a:ext cx="1594520" cy="260086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" name="Прямоугольник 2"/>
          <p:cNvSpPr/>
          <p:nvPr/>
        </p:nvSpPr>
        <p:spPr>
          <a:xfrm>
            <a:off x="695400" y="1471910"/>
            <a:ext cx="5167684" cy="4955203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de-DE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CaffeineBeverage</a:t>
            </a:r>
            <a:r>
              <a:rPr lang="de-DE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de-DE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endParaRPr lang="de-DE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de-DE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CaffeineBeverage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de-D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PrepareRecipe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de-DE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BoilWater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de-DE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Brew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de-DE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PourInCup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de-DE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AddCondiments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b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de-DE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BoilWater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de-DE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Boiling</a:t>
            </a:r>
            <a:r>
              <a:rPr lang="de-DE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water</a:t>
            </a:r>
            <a:r>
              <a:rPr lang="de-DE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b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PourInCup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de-DE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Pouring</a:t>
            </a:r>
            <a:r>
              <a:rPr lang="de-DE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de-DE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cup</a:t>
            </a:r>
            <a:r>
              <a:rPr lang="de-DE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b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Brew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de-D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AddCondiments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de-DE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Абстрактный напиток</a:t>
            </a:r>
          </a:p>
        </p:txBody>
      </p:sp>
      <p:sp>
        <p:nvSpPr>
          <p:cNvPr id="9" name="Выноска 1 8"/>
          <p:cNvSpPr/>
          <p:nvPr/>
        </p:nvSpPr>
        <p:spPr>
          <a:xfrm>
            <a:off x="5159896" y="1988840"/>
            <a:ext cx="5400600" cy="936104"/>
          </a:xfrm>
          <a:prstGeom prst="borderCallout1">
            <a:avLst>
              <a:gd name="adj1" fmla="val 23379"/>
              <a:gd name="adj2" fmla="val -4124"/>
              <a:gd name="adj3" fmla="val 65548"/>
              <a:gd name="adj4" fmla="val -2884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Метод более не является абстрактным и даже виртуальным. Теперь он не предназначен для переопределения в подклассах.</a:t>
            </a:r>
          </a:p>
          <a:p>
            <a:r>
              <a:rPr lang="ru-RU" sz="1400" dirty="0"/>
              <a:t>Шаги 2 и 4 замещены обобщенными вызовами </a:t>
            </a:r>
            <a:r>
              <a:rPr lang="en-US" sz="1400" dirty="0"/>
              <a:t>Brew() </a:t>
            </a:r>
            <a:r>
              <a:rPr lang="ru-RU" sz="1400" dirty="0"/>
              <a:t>и </a:t>
            </a:r>
            <a:r>
              <a:rPr lang="en-US" sz="1400" dirty="0" err="1"/>
              <a:t>AddCondiments</a:t>
            </a:r>
            <a:r>
              <a:rPr lang="en-US" sz="1400" dirty="0"/>
              <a:t>()</a:t>
            </a:r>
            <a:endParaRPr lang="ru-RU" sz="1400" dirty="0"/>
          </a:p>
        </p:txBody>
      </p:sp>
      <p:sp>
        <p:nvSpPr>
          <p:cNvPr id="19" name="Выноска 1 18"/>
          <p:cNvSpPr/>
          <p:nvPr/>
        </p:nvSpPr>
        <p:spPr>
          <a:xfrm>
            <a:off x="5780578" y="5265205"/>
            <a:ext cx="5328253" cy="936104"/>
          </a:xfrm>
          <a:prstGeom prst="borderCallout1">
            <a:avLst>
              <a:gd name="adj1" fmla="val 23379"/>
              <a:gd name="adj2" fmla="val -4124"/>
              <a:gd name="adj3" fmla="val 60894"/>
              <a:gd name="adj4" fmla="val -2436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Т.к. классы </a:t>
            </a:r>
            <a:r>
              <a:rPr lang="en-US" sz="1400" dirty="0"/>
              <a:t>Coffee </a:t>
            </a:r>
            <a:r>
              <a:rPr lang="ru-RU" sz="1400" dirty="0"/>
              <a:t>и </a:t>
            </a:r>
            <a:r>
              <a:rPr lang="en-US" sz="1400" dirty="0"/>
              <a:t>Tea</a:t>
            </a:r>
            <a:r>
              <a:rPr lang="ru-RU" sz="1400" dirty="0"/>
              <a:t> реализуют эти методы по-разному, объявляем их абстрактными.</a:t>
            </a:r>
          </a:p>
          <a:p>
            <a:r>
              <a:rPr lang="ru-RU" sz="1400" dirty="0" err="1"/>
              <a:t>Субклассы</a:t>
            </a:r>
            <a:r>
              <a:rPr lang="ru-RU" sz="1400" dirty="0"/>
              <a:t> должны предоставить их реализации</a:t>
            </a:r>
          </a:p>
        </p:txBody>
      </p:sp>
      <p:sp>
        <p:nvSpPr>
          <p:cNvPr id="21" name="Выноска 1 20"/>
          <p:cNvSpPr/>
          <p:nvPr/>
        </p:nvSpPr>
        <p:spPr>
          <a:xfrm>
            <a:off x="5780579" y="3345405"/>
            <a:ext cx="4059838" cy="936104"/>
          </a:xfrm>
          <a:prstGeom prst="borderCallout1">
            <a:avLst>
              <a:gd name="adj1" fmla="val 23379"/>
              <a:gd name="adj2" fmla="val -4124"/>
              <a:gd name="adj3" fmla="val 86943"/>
              <a:gd name="adj4" fmla="val -2627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Эти методы имеют одинаковую реализацию, вынесенную в </a:t>
            </a:r>
            <a:r>
              <a:rPr lang="en-US" sz="1400" dirty="0" err="1"/>
              <a:t>CaffeineBeverage</a:t>
            </a:r>
            <a:endParaRPr lang="ru-RU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656A15-5BA4-46C2-BD4E-459DAFB12802}"/>
              </a:ext>
            </a:extLst>
          </p:cNvPr>
          <p:cNvSpPr/>
          <p:nvPr/>
        </p:nvSpPr>
        <p:spPr>
          <a:xfrm>
            <a:off x="3048000" y="-35665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47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6" grpId="0" animBg="1"/>
      <p:bldP spid="9" grpId="0" animBg="1"/>
      <p:bldP spid="19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1847528" y="2852936"/>
            <a:ext cx="936104" cy="288032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8400256" y="2872752"/>
            <a:ext cx="936104" cy="288032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2783632" y="3942371"/>
            <a:ext cx="936104" cy="288032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9300356" y="3942371"/>
            <a:ext cx="936104" cy="288032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6816080" y="2204865"/>
            <a:ext cx="4968552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Tea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de-DE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CaffeineBeverage</a:t>
            </a:r>
            <a:endParaRPr lang="de-DE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de-DE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Brew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de-DE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de-DE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{</a:t>
            </a: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de-DE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Steeping</a:t>
            </a:r>
            <a:r>
              <a:rPr lang="de-DE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de-DE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tea</a:t>
            </a:r>
            <a:r>
              <a:rPr lang="de-DE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b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AddCondiments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de-DE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de-DE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{</a:t>
            </a: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de-DE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Adding</a:t>
            </a:r>
            <a:r>
              <a:rPr lang="de-DE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Lemon"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63352" y="2204865"/>
            <a:ext cx="612068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Coffee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de-DE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CaffeineBeverage</a:t>
            </a:r>
            <a:endParaRPr lang="de-DE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de-DE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Brew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de-DE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de-DE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{</a:t>
            </a: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de-DE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Dripping</a:t>
            </a:r>
            <a:r>
              <a:rPr lang="de-DE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Coffee </a:t>
            </a:r>
            <a:r>
              <a:rPr lang="de-DE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through</a:t>
            </a:r>
            <a:r>
              <a:rPr lang="de-DE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de-DE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b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AddCondiments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de-DE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de-DE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{</a:t>
            </a: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de-DE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Adding</a:t>
            </a:r>
            <a:r>
              <a:rPr lang="de-DE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sugar</a:t>
            </a:r>
            <a:r>
              <a:rPr lang="de-DE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and milk"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de-DE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Конкретные напитки</a:t>
            </a:r>
          </a:p>
        </p:txBody>
      </p:sp>
    </p:spTree>
    <p:extLst>
      <p:ext uri="{BB962C8B-B14F-4D97-AF65-F5344CB8AC3E}">
        <p14:creationId xmlns:p14="http://schemas.microsoft.com/office/powerpoint/2010/main" val="280620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Обновленная диаграмма классов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7628" y="1988840"/>
            <a:ext cx="6696744" cy="470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116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выполненных действий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Мы осознали сходство рецептов приготовления напитков</a:t>
            </a:r>
          </a:p>
          <a:p>
            <a:pPr lvl="1"/>
            <a:r>
              <a:rPr lang="ru-RU" dirty="0"/>
              <a:t>Некоторые шаги требуют разных реализаций</a:t>
            </a:r>
          </a:p>
          <a:p>
            <a:r>
              <a:rPr lang="ru-RU" dirty="0"/>
              <a:t>Обобщили рецепт и вынесли в базовый класс </a:t>
            </a:r>
            <a:r>
              <a:rPr lang="en-US" dirty="0" err="1"/>
              <a:t>CaffeineBeverage</a:t>
            </a:r>
            <a:endParaRPr lang="ru-RU" dirty="0"/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Вскипятить воду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Заварить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Перелить в чашку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Добавить дополнения</a:t>
            </a:r>
          </a:p>
          <a:p>
            <a:r>
              <a:rPr lang="ru-RU" dirty="0"/>
              <a:t>Некоторые шаги зависят от подкласса</a:t>
            </a:r>
          </a:p>
        </p:txBody>
      </p:sp>
    </p:spTree>
    <p:extLst>
      <p:ext uri="{BB962C8B-B14F-4D97-AF65-F5344CB8AC3E}">
        <p14:creationId xmlns:p14="http://schemas.microsoft.com/office/powerpoint/2010/main" val="1528538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 err="1"/>
              <a:t>CaffeineBeverage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Знает последовательность действий в рецепте</a:t>
            </a:r>
          </a:p>
          <a:p>
            <a:r>
              <a:rPr lang="ru-RU" dirty="0"/>
              <a:t>Шаги 1 и 3 выполняет самостоятельно</a:t>
            </a:r>
          </a:p>
          <a:p>
            <a:r>
              <a:rPr lang="ru-RU" dirty="0"/>
              <a:t>Шаги 2 и 4 делегирует своим подклассам</a:t>
            </a:r>
          </a:p>
          <a:p>
            <a:pPr lvl="1"/>
            <a:r>
              <a:rPr lang="ru-RU" dirty="0"/>
              <a:t>Кофе</a:t>
            </a:r>
          </a:p>
          <a:p>
            <a:pPr marL="1225296" lvl="2" indent="-457200">
              <a:buFont typeface="+mj-lt"/>
              <a:buAutoNum type="arabicPeriod" startAt="2"/>
            </a:pPr>
            <a:r>
              <a:rPr lang="ru-RU" dirty="0"/>
              <a:t>Заварить кофе в горячей воде</a:t>
            </a:r>
          </a:p>
          <a:p>
            <a:pPr marL="1225296" lvl="2" indent="-457200">
              <a:buFont typeface="+mj-lt"/>
              <a:buAutoNum type="arabicPeriod" startAt="4"/>
            </a:pPr>
            <a:r>
              <a:rPr lang="ru-RU" dirty="0"/>
              <a:t>Добавить сахар и молоко</a:t>
            </a:r>
          </a:p>
          <a:p>
            <a:pPr lvl="1"/>
            <a:r>
              <a:rPr lang="ru-RU" dirty="0"/>
              <a:t>Чай</a:t>
            </a:r>
          </a:p>
          <a:p>
            <a:pPr marL="1225296" lvl="2" indent="-457200">
              <a:buFont typeface="+mj-lt"/>
              <a:buAutoNum type="arabicPeriod" startAt="2"/>
            </a:pPr>
            <a:r>
              <a:rPr lang="ru-RU" dirty="0"/>
              <a:t>Заварить чай в горячей воде</a:t>
            </a:r>
          </a:p>
          <a:p>
            <a:pPr marL="1225296" lvl="2" indent="-457200">
              <a:buFont typeface="+mj-lt"/>
              <a:buAutoNum type="arabicPeriod" startAt="4"/>
            </a:pPr>
            <a:r>
              <a:rPr lang="ru-RU" dirty="0"/>
              <a:t>Добавить лимон</a:t>
            </a:r>
          </a:p>
        </p:txBody>
      </p:sp>
    </p:spTree>
    <p:extLst>
      <p:ext uri="{BB962C8B-B14F-4D97-AF65-F5344CB8AC3E}">
        <p14:creationId xmlns:p14="http://schemas.microsoft.com/office/powerpoint/2010/main" val="724675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721316" y="2450455"/>
            <a:ext cx="2520280" cy="2490713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9" name="Группа 28"/>
          <p:cNvGrpSpPr/>
          <p:nvPr/>
        </p:nvGrpSpPr>
        <p:grpSpPr>
          <a:xfrm>
            <a:off x="1957742" y="3387254"/>
            <a:ext cx="1851806" cy="1248377"/>
            <a:chOff x="433742" y="3387253"/>
            <a:chExt cx="1851806" cy="1248377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433742" y="3387253"/>
              <a:ext cx="915701" cy="260086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462830" y="4375544"/>
              <a:ext cx="1822718" cy="260086"/>
            </a:xfrm>
            <a:prstGeom prst="rect">
              <a:avLst/>
            </a:prstGeom>
            <a:solidFill>
              <a:srgbClr val="FFC000">
                <a:alpha val="50196"/>
              </a:srgb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8" name="Группа 27"/>
          <p:cNvGrpSpPr/>
          <p:nvPr/>
        </p:nvGrpSpPr>
        <p:grpSpPr>
          <a:xfrm>
            <a:off x="1986830" y="2893108"/>
            <a:ext cx="1390670" cy="1248377"/>
            <a:chOff x="462830" y="2893107"/>
            <a:chExt cx="1390670" cy="1248377"/>
          </a:xfrm>
        </p:grpSpPr>
        <p:sp>
          <p:nvSpPr>
            <p:cNvPr id="14" name="Прямоугольник 13"/>
            <p:cNvSpPr/>
            <p:nvPr/>
          </p:nvSpPr>
          <p:spPr>
            <a:xfrm>
              <a:off x="477036" y="2893107"/>
              <a:ext cx="1376464" cy="260086"/>
            </a:xfrm>
            <a:prstGeom prst="rect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462830" y="3881398"/>
              <a:ext cx="1390670" cy="260086"/>
            </a:xfrm>
            <a:prstGeom prst="rect">
              <a:avLst/>
            </a:prstGeom>
            <a:solidFill>
              <a:srgbClr val="00B050">
                <a:alpha val="50196"/>
              </a:srgbClr>
            </a:solidFill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 «Шаблонный метод»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710516" y="5584100"/>
            <a:ext cx="3827224" cy="509196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Выноска 1 10"/>
          <p:cNvSpPr/>
          <p:nvPr/>
        </p:nvSpPr>
        <p:spPr>
          <a:xfrm>
            <a:off x="5105692" y="2204864"/>
            <a:ext cx="5400600" cy="1080120"/>
          </a:xfrm>
          <a:prstGeom prst="borderCallout1">
            <a:avLst>
              <a:gd name="adj1" fmla="val 23379"/>
              <a:gd name="adj2" fmla="val -4124"/>
              <a:gd name="adj3" fmla="val 49087"/>
              <a:gd name="adj4" fmla="val -18495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 err="1"/>
              <a:t>PrepareRecipe</a:t>
            </a:r>
            <a:r>
              <a:rPr lang="en-US" sz="1400" dirty="0"/>
              <a:t>() – </a:t>
            </a:r>
            <a:r>
              <a:rPr lang="ru-RU" sz="1400" dirty="0"/>
              <a:t>шаблонный метод: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Это метод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Он служит шаблоном для алгоритма (приготовления напитка)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1400" dirty="0"/>
              <a:t>Каждый шаг алгоритма представлен некоторым методом</a:t>
            </a:r>
          </a:p>
        </p:txBody>
      </p:sp>
      <p:sp>
        <p:nvSpPr>
          <p:cNvPr id="12" name="Выноска 1 11"/>
          <p:cNvSpPr/>
          <p:nvPr/>
        </p:nvSpPr>
        <p:spPr>
          <a:xfrm>
            <a:off x="5986698" y="5326512"/>
            <a:ext cx="3638588" cy="512187"/>
          </a:xfrm>
          <a:prstGeom prst="borderCallout1">
            <a:avLst>
              <a:gd name="adj1" fmla="val 23379"/>
              <a:gd name="adj2" fmla="val -4124"/>
              <a:gd name="adj3" fmla="val 59592"/>
              <a:gd name="adj4" fmla="val -1636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Методы, которые должны предоставляться подклассами, объявляются абстрактными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488400" y="1687934"/>
            <a:ext cx="4175552" cy="4678204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CaffeineBeverage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PrepareRecipe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BoilWater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</a:p>
          <a:p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Brew();</a:t>
            </a:r>
          </a:p>
          <a:p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PourInCup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</a:p>
          <a:p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AddCondiments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...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Brew() = 0;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AddCondiments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0;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grpSp>
        <p:nvGrpSpPr>
          <p:cNvPr id="27" name="Группа 26"/>
          <p:cNvGrpSpPr/>
          <p:nvPr/>
        </p:nvGrpSpPr>
        <p:grpSpPr>
          <a:xfrm>
            <a:off x="3458412" y="3023151"/>
            <a:ext cx="4221765" cy="988291"/>
            <a:chOff x="1934411" y="3023150"/>
            <a:chExt cx="4221765" cy="988291"/>
          </a:xfrm>
        </p:grpSpPr>
        <p:sp>
          <p:nvSpPr>
            <p:cNvPr id="16" name="Прямоугольник 15"/>
            <p:cNvSpPr/>
            <p:nvPr/>
          </p:nvSpPr>
          <p:spPr>
            <a:xfrm>
              <a:off x="3581692" y="3498071"/>
              <a:ext cx="2574484" cy="51337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sz="1400" dirty="0"/>
                <a:t>Реализация одних методов предоставляется этим классом</a:t>
              </a:r>
            </a:p>
          </p:txBody>
        </p:sp>
        <p:cxnSp>
          <p:nvCxnSpPr>
            <p:cNvPr id="18" name="Прямая со стрелкой 17"/>
            <p:cNvCxnSpPr/>
            <p:nvPr/>
          </p:nvCxnSpPr>
          <p:spPr>
            <a:xfrm flipH="1" flipV="1">
              <a:off x="1934411" y="3023150"/>
              <a:ext cx="1567284" cy="679428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20" name="Прямая со стрелкой 19"/>
            <p:cNvCxnSpPr/>
            <p:nvPr/>
          </p:nvCxnSpPr>
          <p:spPr>
            <a:xfrm flipH="1">
              <a:off x="2022863" y="3754756"/>
              <a:ext cx="1469017" cy="256685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</p:grpSp>
      <p:grpSp>
        <p:nvGrpSpPr>
          <p:cNvPr id="26" name="Группа 25"/>
          <p:cNvGrpSpPr/>
          <p:nvPr/>
        </p:nvGrpSpPr>
        <p:grpSpPr>
          <a:xfrm>
            <a:off x="2990358" y="3498072"/>
            <a:ext cx="4545802" cy="1299699"/>
            <a:chOff x="1466358" y="3498071"/>
            <a:chExt cx="4545802" cy="1299699"/>
          </a:xfrm>
        </p:grpSpPr>
        <p:sp>
          <p:nvSpPr>
            <p:cNvPr id="21" name="Прямоугольник 20"/>
            <p:cNvSpPr/>
            <p:nvPr/>
          </p:nvSpPr>
          <p:spPr>
            <a:xfrm>
              <a:off x="3581692" y="4284400"/>
              <a:ext cx="2430468" cy="51337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sz="1400" dirty="0"/>
                <a:t>Реализация других методов предоставляется подклассом</a:t>
              </a:r>
            </a:p>
          </p:txBody>
        </p:sp>
        <p:cxnSp>
          <p:nvCxnSpPr>
            <p:cNvPr id="22" name="Прямая со стрелкой 21"/>
            <p:cNvCxnSpPr/>
            <p:nvPr/>
          </p:nvCxnSpPr>
          <p:spPr>
            <a:xfrm flipH="1" flipV="1">
              <a:off x="1466358" y="3498071"/>
              <a:ext cx="2025522" cy="1020119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23" name="Прямая со стрелкой 22"/>
            <p:cNvCxnSpPr/>
            <p:nvPr/>
          </p:nvCxnSpPr>
          <p:spPr>
            <a:xfrm flipH="1" flipV="1">
              <a:off x="2365322" y="4514996"/>
              <a:ext cx="1116744" cy="55372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234662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реализаций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Тривиальная реализация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Алгоритм определяется классами </a:t>
            </a:r>
            <a:r>
              <a:rPr lang="en-US" dirty="0"/>
              <a:t>Coffee </a:t>
            </a:r>
            <a:r>
              <a:rPr lang="ru-RU" dirty="0"/>
              <a:t>и </a:t>
            </a:r>
            <a:r>
              <a:rPr lang="en-US" dirty="0"/>
              <a:t>Tea</a:t>
            </a:r>
          </a:p>
          <a:p>
            <a:r>
              <a:rPr lang="ru-RU" dirty="0"/>
              <a:t>Код частично дублируется</a:t>
            </a:r>
            <a:r>
              <a:rPr lang="en-US" dirty="0"/>
              <a:t> </a:t>
            </a:r>
            <a:r>
              <a:rPr lang="ru-RU" dirty="0"/>
              <a:t>в классах </a:t>
            </a:r>
            <a:r>
              <a:rPr lang="en-US" dirty="0"/>
              <a:t>Coffee </a:t>
            </a:r>
            <a:r>
              <a:rPr lang="ru-RU" dirty="0"/>
              <a:t>и </a:t>
            </a:r>
            <a:r>
              <a:rPr lang="en-US" dirty="0"/>
              <a:t>Tea</a:t>
            </a:r>
            <a:endParaRPr lang="ru-RU" dirty="0"/>
          </a:p>
          <a:p>
            <a:r>
              <a:rPr lang="ru-RU" dirty="0"/>
              <a:t>Модификация алгоритма требует открытия подклассов и внесения множественных изменений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на базе паттерна «Шаблонный метод»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Алгоритм определяется классом </a:t>
            </a:r>
            <a:r>
              <a:rPr lang="en-US" dirty="0" err="1"/>
              <a:t>CaffeineBeverage</a:t>
            </a:r>
            <a:endParaRPr lang="en-US" dirty="0"/>
          </a:p>
          <a:p>
            <a:r>
              <a:rPr lang="en-US" dirty="0" err="1"/>
              <a:t>CaffeineBeverage</a:t>
            </a:r>
            <a:r>
              <a:rPr lang="en-US" dirty="0"/>
              <a:t> </a:t>
            </a:r>
            <a:r>
              <a:rPr lang="ru-RU" dirty="0"/>
              <a:t>обеспечивает повторное использование кода между подклассами</a:t>
            </a:r>
          </a:p>
          <a:p>
            <a:r>
              <a:rPr lang="ru-RU" dirty="0"/>
              <a:t>Алгоритм находится в единственном месте, где и вносятся изменения</a:t>
            </a:r>
          </a:p>
        </p:txBody>
      </p:sp>
    </p:spTree>
    <p:extLst>
      <p:ext uri="{BB962C8B-B14F-4D97-AF65-F5344CB8AC3E}">
        <p14:creationId xmlns:p14="http://schemas.microsoft.com/office/powerpoint/2010/main" val="62148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реализаций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Тривиальная реализация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Добавление новых типов напитков требует значительных усилий</a:t>
            </a:r>
          </a:p>
          <a:p>
            <a:r>
              <a:rPr lang="ru-RU" dirty="0"/>
              <a:t>Знания алгоритма и его реализации распределено между многими классами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на базе паттерна «Шаблонный метод»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Шаблонный метод предоставляет основу для добавления новых типов напитков</a:t>
            </a:r>
          </a:p>
          <a:p>
            <a:pPr lvl="1"/>
            <a:r>
              <a:rPr lang="ru-RU" dirty="0"/>
              <a:t>В них лишь требуется реализовать пару методов</a:t>
            </a:r>
          </a:p>
          <a:p>
            <a:r>
              <a:rPr lang="ru-RU" dirty="0"/>
              <a:t>Вся информация об алгоритме сосредоточена в классе </a:t>
            </a:r>
            <a:r>
              <a:rPr lang="en-US" dirty="0" err="1"/>
              <a:t>CaffeineBeverage</a:t>
            </a:r>
            <a:endParaRPr lang="ru-RU" dirty="0"/>
          </a:p>
          <a:p>
            <a:pPr lvl="1"/>
            <a:r>
              <a:rPr lang="ru-RU" dirty="0"/>
              <a:t>Подклассы предоставляют полную реализацию</a:t>
            </a:r>
          </a:p>
        </p:txBody>
      </p:sp>
    </p:spTree>
    <p:extLst>
      <p:ext uri="{BB962C8B-B14F-4D97-AF65-F5344CB8AC3E}">
        <p14:creationId xmlns:p14="http://schemas.microsoft.com/office/powerpoint/2010/main" val="94812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 «Шаблонный метод»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Задает «скелет» алгоритма в методе</a:t>
            </a:r>
          </a:p>
          <a:p>
            <a:pPr lvl="1"/>
            <a:r>
              <a:rPr lang="ru-RU" dirty="0"/>
              <a:t>Определение реализации некоторых шагов делегируется подклассам</a:t>
            </a:r>
          </a:p>
          <a:p>
            <a:pPr lvl="1"/>
            <a:r>
              <a:rPr lang="ru-RU" dirty="0"/>
              <a:t>Подклассы могут переопределять некоторые части алгоритма без изменения его структуры</a:t>
            </a:r>
          </a:p>
          <a:p>
            <a:r>
              <a:rPr lang="ru-RU" dirty="0"/>
              <a:t>Паттерн задает шаблон алгоритма</a:t>
            </a:r>
          </a:p>
          <a:p>
            <a:pPr lvl="1"/>
            <a:r>
              <a:rPr lang="ru-RU" dirty="0"/>
              <a:t>Некоторые шаги определяются в виде абстрактных методов</a:t>
            </a:r>
          </a:p>
        </p:txBody>
      </p:sp>
    </p:spTree>
    <p:extLst>
      <p:ext uri="{BB962C8B-B14F-4D97-AF65-F5344CB8AC3E}">
        <p14:creationId xmlns:p14="http://schemas.microsoft.com/office/powerpoint/2010/main" val="1154900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паттерна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760" y="2564903"/>
            <a:ext cx="3682788" cy="2641811"/>
          </a:xfrm>
          <a:prstGeom prst="rect">
            <a:avLst/>
          </a:prstGeom>
        </p:spPr>
      </p:pic>
      <p:grpSp>
        <p:nvGrpSpPr>
          <p:cNvPr id="18" name="Группа 17"/>
          <p:cNvGrpSpPr/>
          <p:nvPr/>
        </p:nvGrpSpPr>
        <p:grpSpPr>
          <a:xfrm>
            <a:off x="838200" y="2245000"/>
            <a:ext cx="4089400" cy="1484924"/>
            <a:chOff x="-685800" y="2245000"/>
            <a:chExt cx="4089400" cy="1484924"/>
          </a:xfrm>
        </p:grpSpPr>
        <p:sp>
          <p:nvSpPr>
            <p:cNvPr id="8" name="TextBox 7"/>
            <p:cNvSpPr txBox="1"/>
            <p:nvPr/>
          </p:nvSpPr>
          <p:spPr>
            <a:xfrm>
              <a:off x="-685800" y="2492896"/>
              <a:ext cx="324157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Класс </a:t>
              </a:r>
              <a:r>
                <a:rPr lang="en-US" sz="1400" dirty="0" err="1"/>
                <a:t>AbstractClass</a:t>
              </a:r>
              <a:r>
                <a:rPr lang="en-US" sz="1400" dirty="0"/>
                <a:t> </a:t>
              </a:r>
              <a:r>
                <a:rPr lang="ru-RU" sz="1400" dirty="0"/>
                <a:t>содержит шаблонный метод</a:t>
              </a:r>
            </a:p>
            <a:p>
              <a:r>
                <a:rPr lang="ru-RU" sz="1400" dirty="0"/>
                <a:t>Также содержит абстрактные версии операций в шаблонном методе</a:t>
              </a:r>
            </a:p>
          </p:txBody>
        </p:sp>
        <p:sp>
          <p:nvSpPr>
            <p:cNvPr id="12" name="Полилиния 11"/>
            <p:cNvSpPr/>
            <p:nvPr/>
          </p:nvSpPr>
          <p:spPr>
            <a:xfrm>
              <a:off x="2052320" y="2245000"/>
              <a:ext cx="1351280" cy="213720"/>
            </a:xfrm>
            <a:custGeom>
              <a:avLst/>
              <a:gdLst>
                <a:gd name="connsiteX0" fmla="*/ 0 w 1351280"/>
                <a:gd name="connsiteY0" fmla="*/ 173080 h 213720"/>
                <a:gd name="connsiteX1" fmla="*/ 670560 w 1351280"/>
                <a:gd name="connsiteY1" fmla="*/ 360 h 213720"/>
                <a:gd name="connsiteX2" fmla="*/ 1351280 w 1351280"/>
                <a:gd name="connsiteY2" fmla="*/ 213720 h 213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51280" h="213720">
                  <a:moveTo>
                    <a:pt x="0" y="173080"/>
                  </a:moveTo>
                  <a:cubicBezTo>
                    <a:pt x="222673" y="83333"/>
                    <a:pt x="445347" y="-6413"/>
                    <a:pt x="670560" y="360"/>
                  </a:cubicBezTo>
                  <a:cubicBezTo>
                    <a:pt x="895773" y="7133"/>
                    <a:pt x="1123526" y="110426"/>
                    <a:pt x="1351280" y="21372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олилиния 12"/>
            <p:cNvSpPr/>
            <p:nvPr/>
          </p:nvSpPr>
          <p:spPr>
            <a:xfrm>
              <a:off x="1899920" y="3566160"/>
              <a:ext cx="1005840" cy="163764"/>
            </a:xfrm>
            <a:custGeom>
              <a:avLst/>
              <a:gdLst>
                <a:gd name="connsiteX0" fmla="*/ 0 w 1005840"/>
                <a:gd name="connsiteY0" fmla="*/ 60960 h 163764"/>
                <a:gd name="connsiteX1" fmla="*/ 497840 w 1005840"/>
                <a:gd name="connsiteY1" fmla="*/ 162560 h 163764"/>
                <a:gd name="connsiteX2" fmla="*/ 1005840 w 1005840"/>
                <a:gd name="connsiteY2" fmla="*/ 0 h 163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5840" h="163764">
                  <a:moveTo>
                    <a:pt x="0" y="60960"/>
                  </a:moveTo>
                  <a:cubicBezTo>
                    <a:pt x="165100" y="116840"/>
                    <a:pt x="330200" y="172720"/>
                    <a:pt x="497840" y="162560"/>
                  </a:cubicBezTo>
                  <a:cubicBezTo>
                    <a:pt x="665480" y="152400"/>
                    <a:pt x="835660" y="76200"/>
                    <a:pt x="1005840" y="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9" name="Группа 18"/>
          <p:cNvGrpSpPr/>
          <p:nvPr/>
        </p:nvGrpSpPr>
        <p:grpSpPr>
          <a:xfrm>
            <a:off x="6592818" y="1513703"/>
            <a:ext cx="3744416" cy="1308531"/>
            <a:chOff x="5220072" y="1627709"/>
            <a:chExt cx="3744416" cy="1308531"/>
          </a:xfrm>
        </p:grpSpPr>
        <p:sp>
          <p:nvSpPr>
            <p:cNvPr id="9" name="TextBox 8"/>
            <p:cNvSpPr txBox="1"/>
            <p:nvPr/>
          </p:nvSpPr>
          <p:spPr>
            <a:xfrm>
              <a:off x="5220072" y="1627709"/>
              <a:ext cx="374441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Шаблонный метод использует методы </a:t>
              </a:r>
              <a:r>
                <a:rPr lang="en-US" sz="1400" dirty="0" err="1"/>
                <a:t>PrimitiveOperation</a:t>
              </a:r>
              <a:r>
                <a:rPr lang="ru-RU" sz="1400" dirty="0"/>
                <a:t> в реализации алгоритма. Он изолирован от фактической реализации этих операций</a:t>
              </a:r>
            </a:p>
          </p:txBody>
        </p:sp>
        <p:sp>
          <p:nvSpPr>
            <p:cNvPr id="14" name="Полилиния 13"/>
            <p:cNvSpPr/>
            <p:nvPr/>
          </p:nvSpPr>
          <p:spPr>
            <a:xfrm>
              <a:off x="6929120" y="2418080"/>
              <a:ext cx="81280" cy="518160"/>
            </a:xfrm>
            <a:custGeom>
              <a:avLst/>
              <a:gdLst>
                <a:gd name="connsiteX0" fmla="*/ 0 w 81280"/>
                <a:gd name="connsiteY0" fmla="*/ 0 h 518160"/>
                <a:gd name="connsiteX1" fmla="*/ 81280 w 81280"/>
                <a:gd name="connsiteY1" fmla="*/ 233680 h 518160"/>
                <a:gd name="connsiteX2" fmla="*/ 0 w 81280"/>
                <a:gd name="connsiteY2" fmla="*/ 518160 h 518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1280" h="518160">
                  <a:moveTo>
                    <a:pt x="0" y="0"/>
                  </a:moveTo>
                  <a:cubicBezTo>
                    <a:pt x="40640" y="73660"/>
                    <a:pt x="81280" y="147320"/>
                    <a:pt x="81280" y="233680"/>
                  </a:cubicBezTo>
                  <a:cubicBezTo>
                    <a:pt x="81280" y="320040"/>
                    <a:pt x="40640" y="419100"/>
                    <a:pt x="0" y="51816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0" name="Группа 19"/>
          <p:cNvGrpSpPr/>
          <p:nvPr/>
        </p:nvGrpSpPr>
        <p:grpSpPr>
          <a:xfrm>
            <a:off x="551384" y="4541520"/>
            <a:ext cx="3766616" cy="1179466"/>
            <a:chOff x="-972616" y="4541520"/>
            <a:chExt cx="3766616" cy="1179466"/>
          </a:xfrm>
        </p:grpSpPr>
        <p:sp>
          <p:nvSpPr>
            <p:cNvPr id="11" name="TextBox 10"/>
            <p:cNvSpPr txBox="1"/>
            <p:nvPr/>
          </p:nvSpPr>
          <p:spPr>
            <a:xfrm>
              <a:off x="-972616" y="4766879"/>
              <a:ext cx="352839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Может быть много версий </a:t>
              </a:r>
              <a:r>
                <a:rPr lang="en-US" sz="1400" dirty="0" err="1"/>
                <a:t>ConcreteClass</a:t>
              </a:r>
              <a:r>
                <a:rPr lang="ru-RU" sz="1400" dirty="0"/>
                <a:t>, каждый из которых реализует полный набор операций, необходимых для работы шаблонного метода</a:t>
              </a:r>
            </a:p>
          </p:txBody>
        </p:sp>
        <p:sp>
          <p:nvSpPr>
            <p:cNvPr id="15" name="Полилиния 14"/>
            <p:cNvSpPr/>
            <p:nvPr/>
          </p:nvSpPr>
          <p:spPr>
            <a:xfrm>
              <a:off x="1656080" y="4541520"/>
              <a:ext cx="1137920" cy="213360"/>
            </a:xfrm>
            <a:custGeom>
              <a:avLst/>
              <a:gdLst>
                <a:gd name="connsiteX0" fmla="*/ 0 w 1137920"/>
                <a:gd name="connsiteY0" fmla="*/ 213360 h 213360"/>
                <a:gd name="connsiteX1" fmla="*/ 508000 w 1137920"/>
                <a:gd name="connsiteY1" fmla="*/ 71120 h 213360"/>
                <a:gd name="connsiteX2" fmla="*/ 1137920 w 1137920"/>
                <a:gd name="connsiteY2" fmla="*/ 0 h 213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37920" h="213360">
                  <a:moveTo>
                    <a:pt x="0" y="213360"/>
                  </a:moveTo>
                  <a:cubicBezTo>
                    <a:pt x="159173" y="160020"/>
                    <a:pt x="318347" y="106680"/>
                    <a:pt x="508000" y="71120"/>
                  </a:cubicBezTo>
                  <a:cubicBezTo>
                    <a:pt x="697653" y="35560"/>
                    <a:pt x="917786" y="17780"/>
                    <a:pt x="1137920" y="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1" name="Группа 20"/>
          <p:cNvGrpSpPr/>
          <p:nvPr/>
        </p:nvGrpSpPr>
        <p:grpSpPr>
          <a:xfrm>
            <a:off x="6023992" y="3372187"/>
            <a:ext cx="3600400" cy="1800880"/>
            <a:chOff x="4572000" y="3230880"/>
            <a:chExt cx="3600400" cy="1800880"/>
          </a:xfrm>
        </p:grpSpPr>
        <p:sp>
          <p:nvSpPr>
            <p:cNvPr id="10" name="TextBox 9"/>
            <p:cNvSpPr txBox="1"/>
            <p:nvPr/>
          </p:nvSpPr>
          <p:spPr>
            <a:xfrm>
              <a:off x="5076056" y="4293096"/>
              <a:ext cx="309634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ConcreteClass</a:t>
              </a:r>
              <a:r>
                <a:rPr lang="en-US" sz="1400" dirty="0"/>
                <a:t> </a:t>
              </a:r>
              <a:r>
                <a:rPr lang="ru-RU" sz="1400" dirty="0"/>
                <a:t>реализует абстрактные операции, вызываемые в ходе выполнения </a:t>
              </a:r>
              <a:r>
                <a:rPr lang="en-US" sz="1400" dirty="0" err="1"/>
                <a:t>TemplateMethod</a:t>
              </a:r>
              <a:endParaRPr lang="ru-RU" sz="1400" dirty="0"/>
            </a:p>
          </p:txBody>
        </p:sp>
        <p:sp>
          <p:nvSpPr>
            <p:cNvPr id="16" name="Полилиния 15"/>
            <p:cNvSpPr/>
            <p:nvPr/>
          </p:nvSpPr>
          <p:spPr>
            <a:xfrm>
              <a:off x="4572000" y="4246785"/>
              <a:ext cx="711200" cy="50895"/>
            </a:xfrm>
            <a:custGeom>
              <a:avLst/>
              <a:gdLst>
                <a:gd name="connsiteX0" fmla="*/ 711200 w 711200"/>
                <a:gd name="connsiteY0" fmla="*/ 50895 h 50895"/>
                <a:gd name="connsiteX1" fmla="*/ 254000 w 711200"/>
                <a:gd name="connsiteY1" fmla="*/ 95 h 50895"/>
                <a:gd name="connsiteX2" fmla="*/ 0 w 711200"/>
                <a:gd name="connsiteY2" fmla="*/ 40735 h 50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1200" h="50895">
                  <a:moveTo>
                    <a:pt x="711200" y="50895"/>
                  </a:moveTo>
                  <a:cubicBezTo>
                    <a:pt x="541866" y="26341"/>
                    <a:pt x="372533" y="1788"/>
                    <a:pt x="254000" y="95"/>
                  </a:cubicBezTo>
                  <a:cubicBezTo>
                    <a:pt x="135467" y="-1598"/>
                    <a:pt x="67733" y="19568"/>
                    <a:pt x="0" y="40735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Полилиния 16"/>
            <p:cNvSpPr/>
            <p:nvPr/>
          </p:nvSpPr>
          <p:spPr>
            <a:xfrm>
              <a:off x="6918960" y="3230880"/>
              <a:ext cx="579933" cy="985520"/>
            </a:xfrm>
            <a:custGeom>
              <a:avLst/>
              <a:gdLst>
                <a:gd name="connsiteX0" fmla="*/ 579120 w 579933"/>
                <a:gd name="connsiteY0" fmla="*/ 985520 h 985520"/>
                <a:gd name="connsiteX1" fmla="*/ 487680 w 579933"/>
                <a:gd name="connsiteY1" fmla="*/ 406400 h 985520"/>
                <a:gd name="connsiteX2" fmla="*/ 0 w 579933"/>
                <a:gd name="connsiteY2" fmla="*/ 0 h 985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9933" h="985520">
                  <a:moveTo>
                    <a:pt x="579120" y="985520"/>
                  </a:moveTo>
                  <a:cubicBezTo>
                    <a:pt x="581660" y="778086"/>
                    <a:pt x="584200" y="570653"/>
                    <a:pt x="487680" y="406400"/>
                  </a:cubicBezTo>
                  <a:cubicBezTo>
                    <a:pt x="391160" y="242147"/>
                    <a:pt x="195580" y="121073"/>
                    <a:pt x="0" y="0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65285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Рецепты приготовления напитков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Рецепт приготовления кофе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Вскипятить воду</a:t>
            </a:r>
          </a:p>
          <a:p>
            <a:r>
              <a:rPr lang="ru-RU" dirty="0"/>
              <a:t>Заварить кофе в горячей воде</a:t>
            </a:r>
          </a:p>
          <a:p>
            <a:r>
              <a:rPr lang="ru-RU" dirty="0"/>
              <a:t>Перелить кофе в чашку</a:t>
            </a:r>
          </a:p>
          <a:p>
            <a:r>
              <a:rPr lang="ru-RU" dirty="0"/>
              <a:t>Добавить сахар и молоко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Рецепт приготовления чая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Вскипятить воду</a:t>
            </a:r>
          </a:p>
          <a:p>
            <a:r>
              <a:rPr lang="ru-RU" dirty="0"/>
              <a:t>Заварить чай в горячей воде</a:t>
            </a:r>
          </a:p>
          <a:p>
            <a:r>
              <a:rPr lang="ru-RU" dirty="0"/>
              <a:t>Перелить чай в чашку</a:t>
            </a:r>
          </a:p>
          <a:p>
            <a:r>
              <a:rPr lang="ru-RU" dirty="0"/>
              <a:t>Добавить лимон</a:t>
            </a:r>
          </a:p>
        </p:txBody>
      </p:sp>
    </p:spTree>
    <p:extLst>
      <p:ext uri="{BB962C8B-B14F-4D97-AF65-F5344CB8AC3E}">
        <p14:creationId xmlns:p14="http://schemas.microsoft.com/office/powerpoint/2010/main" val="1068943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8">
            <a:extLst>
              <a:ext uri="{FF2B5EF4-FFF2-40B4-BE49-F238E27FC236}">
                <a16:creationId xmlns:a16="http://schemas.microsoft.com/office/drawing/2014/main" id="{97684E8F-A031-475D-8BF2-A809F2212F73}"/>
              </a:ext>
            </a:extLst>
          </p:cNvPr>
          <p:cNvSpPr/>
          <p:nvPr/>
        </p:nvSpPr>
        <p:spPr>
          <a:xfrm>
            <a:off x="1460323" y="2464412"/>
            <a:ext cx="1251301" cy="309494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775520" y="584076"/>
            <a:ext cx="2448272" cy="252636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991544" y="808231"/>
            <a:ext cx="2520280" cy="1252617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793885" y="2953239"/>
            <a:ext cx="4446131" cy="547770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760495" y="3710010"/>
            <a:ext cx="3831450" cy="1015134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1733627" y="4913657"/>
            <a:ext cx="3831450" cy="1015134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1733627" y="6117304"/>
            <a:ext cx="3831450" cy="321438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1524000" y="15507"/>
            <a:ext cx="478802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AbstractClass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TemplateMethod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PrimitiveOperation1();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PrimitiveOperation2();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ConcreteOperation1();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ConcreteOperation2();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Hook();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endParaRPr lang="ru-RU" sz="16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</a:p>
          <a:p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PrimitiveOperation1() = 0;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PrimitiveOperation2() = 0;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ConcreteOperation1()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реализация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ConcreteOperation2()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Реализация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Hook() {}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100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6" name="Выноска 1 5"/>
          <p:cNvSpPr/>
          <p:nvPr/>
        </p:nvSpPr>
        <p:spPr>
          <a:xfrm>
            <a:off x="5087888" y="324526"/>
            <a:ext cx="5472608" cy="512187"/>
          </a:xfrm>
          <a:prstGeom prst="borderCallout1">
            <a:avLst>
              <a:gd name="adj1" fmla="val 23379"/>
              <a:gd name="adj2" fmla="val -4124"/>
              <a:gd name="adj3" fmla="val 59592"/>
              <a:gd name="adj4" fmla="val -1636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Шаблонный метод объявляется </a:t>
            </a:r>
            <a:r>
              <a:rPr lang="ru-RU" sz="1400" dirty="0" err="1"/>
              <a:t>невиртуальным</a:t>
            </a:r>
            <a:r>
              <a:rPr lang="ru-RU" sz="1400" dirty="0"/>
              <a:t>, либо </a:t>
            </a:r>
            <a:r>
              <a:rPr lang="en-US" sz="1400" dirty="0"/>
              <a:t>final</a:t>
            </a:r>
            <a:r>
              <a:rPr lang="ru-RU" sz="1400" dirty="0"/>
              <a:t>, чтобы подклассы не могли изменить последовательность шагов алгоритма</a:t>
            </a:r>
          </a:p>
        </p:txBody>
      </p:sp>
      <p:sp>
        <p:nvSpPr>
          <p:cNvPr id="8" name="Выноска 1 7"/>
          <p:cNvSpPr/>
          <p:nvPr/>
        </p:nvSpPr>
        <p:spPr>
          <a:xfrm>
            <a:off x="5303912" y="1178445"/>
            <a:ext cx="4176464" cy="512187"/>
          </a:xfrm>
          <a:prstGeom prst="borderCallout1">
            <a:avLst>
              <a:gd name="adj1" fmla="val 23379"/>
              <a:gd name="adj2" fmla="val -4124"/>
              <a:gd name="adj3" fmla="val 59592"/>
              <a:gd name="adj4" fmla="val -2044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Шаблонный метод определяет последовательность шагов, каждый из которых представлен методом</a:t>
            </a:r>
          </a:p>
        </p:txBody>
      </p:sp>
      <p:sp>
        <p:nvSpPr>
          <p:cNvPr id="10" name="Выноска 1 9"/>
          <p:cNvSpPr/>
          <p:nvPr/>
        </p:nvSpPr>
        <p:spPr>
          <a:xfrm>
            <a:off x="6521462" y="2680436"/>
            <a:ext cx="3895019" cy="512187"/>
          </a:xfrm>
          <a:prstGeom prst="borderCallout1">
            <a:avLst>
              <a:gd name="adj1" fmla="val 23379"/>
              <a:gd name="adj2" fmla="val -4124"/>
              <a:gd name="adj3" fmla="val 59592"/>
              <a:gd name="adj4" fmla="val -2044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Эти операции должны реализовываться конкретными подклассами</a:t>
            </a:r>
          </a:p>
        </p:txBody>
      </p:sp>
      <p:sp>
        <p:nvSpPr>
          <p:cNvPr id="12" name="Выноска 1 11"/>
          <p:cNvSpPr/>
          <p:nvPr/>
        </p:nvSpPr>
        <p:spPr>
          <a:xfrm>
            <a:off x="6316847" y="3730498"/>
            <a:ext cx="3811602" cy="706614"/>
          </a:xfrm>
          <a:prstGeom prst="borderCallout1">
            <a:avLst>
              <a:gd name="adj1" fmla="val 23379"/>
              <a:gd name="adj2" fmla="val -4124"/>
              <a:gd name="adj3" fmla="val 59592"/>
              <a:gd name="adj4" fmla="val -2044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Конкретная операция, определенная в абстрактном классе. Подклассы могут переопределить или дополнить её реализацию</a:t>
            </a:r>
          </a:p>
        </p:txBody>
      </p:sp>
      <p:sp>
        <p:nvSpPr>
          <p:cNvPr id="14" name="Выноска 1 13"/>
          <p:cNvSpPr/>
          <p:nvPr/>
        </p:nvSpPr>
        <p:spPr>
          <a:xfrm>
            <a:off x="6289979" y="4934145"/>
            <a:ext cx="3811602" cy="871119"/>
          </a:xfrm>
          <a:prstGeom prst="borderCallout1">
            <a:avLst>
              <a:gd name="adj1" fmla="val 23379"/>
              <a:gd name="adj2" fmla="val -4124"/>
              <a:gd name="adj3" fmla="val 59592"/>
              <a:gd name="adj4" fmla="val -2044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Конкретная операция, определенная в абстрактном классе. Подклассы не могут переопределить её. Может использоваться как в самом шаблонном методе, так и в подклассах</a:t>
            </a:r>
          </a:p>
        </p:txBody>
      </p:sp>
      <p:sp>
        <p:nvSpPr>
          <p:cNvPr id="16" name="Выноска 1 15"/>
          <p:cNvSpPr/>
          <p:nvPr/>
        </p:nvSpPr>
        <p:spPr>
          <a:xfrm>
            <a:off x="6289980" y="6048444"/>
            <a:ext cx="4026329" cy="720209"/>
          </a:xfrm>
          <a:prstGeom prst="borderCallout1">
            <a:avLst>
              <a:gd name="adj1" fmla="val 23379"/>
              <a:gd name="adj2" fmla="val -4124"/>
              <a:gd name="adj3" fmla="val 33083"/>
              <a:gd name="adj4" fmla="val -2119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Конкретный метод, который ничего не делает.</a:t>
            </a:r>
          </a:p>
          <a:p>
            <a:r>
              <a:rPr lang="ru-RU" sz="1400" dirty="0" err="1"/>
              <a:t>Субклассы</a:t>
            </a:r>
            <a:r>
              <a:rPr lang="ru-RU" sz="1400" dirty="0"/>
              <a:t> могут переопределять такие методы-перехватчики, но не обязаны это делать</a:t>
            </a:r>
          </a:p>
        </p:txBody>
      </p:sp>
      <p:sp>
        <p:nvSpPr>
          <p:cNvPr id="18" name="Выноска 1 9">
            <a:extLst>
              <a:ext uri="{FF2B5EF4-FFF2-40B4-BE49-F238E27FC236}">
                <a16:creationId xmlns:a16="http://schemas.microsoft.com/office/drawing/2014/main" id="{5367B43F-2A37-4599-A93D-1CAA8E9AB1A0}"/>
              </a:ext>
            </a:extLst>
          </p:cNvPr>
          <p:cNvSpPr/>
          <p:nvPr/>
        </p:nvSpPr>
        <p:spPr>
          <a:xfrm>
            <a:off x="6303643" y="2084699"/>
            <a:ext cx="5688633" cy="512186"/>
          </a:xfrm>
          <a:prstGeom prst="borderCallout1">
            <a:avLst>
              <a:gd name="adj1" fmla="val 23379"/>
              <a:gd name="adj2" fmla="val -4124"/>
              <a:gd name="adj3" fmla="val 109580"/>
              <a:gd name="adj4" fmla="val -51311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В </a:t>
            </a:r>
            <a:r>
              <a:rPr lang="en-US" sz="1400" dirty="0"/>
              <a:t>C++ </a:t>
            </a:r>
            <a:r>
              <a:rPr lang="ru-RU" sz="1400" dirty="0"/>
              <a:t>класс-наследник может переопределить приватные виртуальные операции родителя. В других языках их можно сделать защищёнными</a:t>
            </a:r>
          </a:p>
        </p:txBody>
      </p:sp>
    </p:spTree>
    <p:extLst>
      <p:ext uri="{BB962C8B-B14F-4D97-AF65-F5344CB8AC3E}">
        <p14:creationId xmlns:p14="http://schemas.microsoft.com/office/powerpoint/2010/main" val="2697192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5" grpId="0" animBg="1"/>
      <p:bldP spid="7" grpId="0" animBg="1"/>
      <p:bldP spid="9" grpId="0" animBg="1"/>
      <p:bldP spid="11" grpId="0" animBg="1"/>
      <p:bldP spid="13" grpId="0" animBg="1"/>
      <p:bldP spid="15" grpId="0" animBg="1"/>
      <p:bldP spid="6" grpId="0" animBg="1"/>
      <p:bldP spid="8" grpId="0" animBg="1"/>
      <p:bldP spid="10" grpId="0" animBg="1"/>
      <p:bldP spid="12" grpId="0" animBg="1"/>
      <p:bldP spid="14" grpId="0" animBg="1"/>
      <p:bldP spid="16" grpId="0" animBg="1"/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Перехватчики (</a:t>
            </a:r>
            <a:r>
              <a:rPr lang="en-US" dirty="0"/>
              <a:t>hooks)</a:t>
            </a:r>
            <a:r>
              <a:rPr lang="ru-RU" dirty="0"/>
              <a:t> в паттерне «Шаблонный метод»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Перехватчик – виртуальный метод, объявленный в абстрактном классе с пустой реализацией или реализацией по умолчанию</a:t>
            </a:r>
          </a:p>
          <a:p>
            <a:pPr lvl="1"/>
            <a:r>
              <a:rPr lang="ru-RU" dirty="0"/>
              <a:t>Позволяет подклассам подключаться к алгоритму в разных точках</a:t>
            </a:r>
          </a:p>
          <a:p>
            <a:pPr lvl="1"/>
            <a:r>
              <a:rPr lang="ru-RU" dirty="0"/>
              <a:t>Подключение является добровольным</a:t>
            </a:r>
          </a:p>
        </p:txBody>
      </p:sp>
    </p:spTree>
    <p:extLst>
      <p:ext uri="{BB962C8B-B14F-4D97-AF65-F5344CB8AC3E}">
        <p14:creationId xmlns:p14="http://schemas.microsoft.com/office/powerpoint/2010/main" val="24614301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199456" y="1700808"/>
            <a:ext cx="3096344" cy="864096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983432" y="5157192"/>
            <a:ext cx="3888432" cy="864096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767408" y="3"/>
            <a:ext cx="6192688" cy="6678751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CaffeineBeverage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CCaffeineBeverageWithHook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PrepareRecipe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BoilWater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Brew();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PourInCup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CustomerWantsCondiments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AddCondiments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BoilWater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"Boiling water"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PourInCup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"Pouring into cup"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CustomerWantsCondiments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Brew() = 0;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AddCondiments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0;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spcAft>
                <a:spcPts val="10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</p:txBody>
      </p:sp>
      <p:sp>
        <p:nvSpPr>
          <p:cNvPr id="8" name="Выноска 1 7"/>
          <p:cNvSpPr/>
          <p:nvPr/>
        </p:nvSpPr>
        <p:spPr>
          <a:xfrm>
            <a:off x="5555062" y="1644769"/>
            <a:ext cx="5832648" cy="976174"/>
          </a:xfrm>
          <a:prstGeom prst="borderCallout1">
            <a:avLst>
              <a:gd name="adj1" fmla="val 23379"/>
              <a:gd name="adj2" fmla="val -4124"/>
              <a:gd name="adj3" fmla="val 53176"/>
              <a:gd name="adj4" fmla="val -2566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Добавляем условную конструкцию, результат которой определяется вызовом конкретного метода </a:t>
            </a:r>
            <a:r>
              <a:rPr lang="en-US" sz="1400" dirty="0" err="1"/>
              <a:t>CustomerWantsCondiments</a:t>
            </a:r>
            <a:r>
              <a:rPr lang="en-US" sz="1400" dirty="0"/>
              <a:t>(). </a:t>
            </a:r>
            <a:endParaRPr lang="ru-RU" sz="1400" dirty="0"/>
          </a:p>
          <a:p>
            <a:r>
              <a:rPr lang="ru-RU" sz="1400" dirty="0"/>
              <a:t>Дополнения добавляются только при желании покупателя</a:t>
            </a:r>
          </a:p>
        </p:txBody>
      </p:sp>
      <p:sp>
        <p:nvSpPr>
          <p:cNvPr id="10" name="Выноска 1 9"/>
          <p:cNvSpPr/>
          <p:nvPr/>
        </p:nvSpPr>
        <p:spPr>
          <a:xfrm>
            <a:off x="5591944" y="5045114"/>
            <a:ext cx="5832648" cy="976174"/>
          </a:xfrm>
          <a:prstGeom prst="borderCallout1">
            <a:avLst>
              <a:gd name="adj1" fmla="val 29624"/>
              <a:gd name="adj2" fmla="val -780"/>
              <a:gd name="adj3" fmla="val 51425"/>
              <a:gd name="adj4" fmla="val -17789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Метод с (почти) пустой реализацией по умолчанию.</a:t>
            </a:r>
          </a:p>
          <a:p>
            <a:endParaRPr lang="ru-RU" sz="1400" dirty="0"/>
          </a:p>
          <a:p>
            <a:r>
              <a:rPr lang="ru-RU" sz="1400" b="1" dirty="0"/>
              <a:t>Перехватчик</a:t>
            </a:r>
            <a:r>
              <a:rPr lang="ru-RU" sz="1400" dirty="0"/>
              <a:t>: </a:t>
            </a:r>
            <a:r>
              <a:rPr lang="ru-RU" sz="1400" dirty="0" err="1"/>
              <a:t>субкласс</a:t>
            </a:r>
            <a:r>
              <a:rPr lang="ru-RU" sz="1400" dirty="0"/>
              <a:t> может (но не обязан) переопределить этот метод</a:t>
            </a:r>
          </a:p>
        </p:txBody>
      </p:sp>
    </p:spTree>
    <p:extLst>
      <p:ext uri="{BB962C8B-B14F-4D97-AF65-F5344CB8AC3E}">
        <p14:creationId xmlns:p14="http://schemas.microsoft.com/office/powerpoint/2010/main" val="153701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8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801216" y="3140968"/>
            <a:ext cx="8496944" cy="1584176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524000" y="1"/>
            <a:ext cx="8748464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CoffeeWithHook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CaffeineBeverage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Brew()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"Dripping Coffee through filter"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AddCondiments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"Adding sugar and milk"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CustomerWantsCondiments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"Would you like milk and sugar with your coffee (y/n)?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userInput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userInput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&amp;&amp;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userInput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||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userInput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"Y"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Test()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CCoffeeWithHook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coffeeHook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coffeeHook.PrepareRecipe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Выноска 1 3"/>
          <p:cNvSpPr/>
          <p:nvPr/>
        </p:nvSpPr>
        <p:spPr>
          <a:xfrm>
            <a:off x="5657003" y="4869160"/>
            <a:ext cx="4673805" cy="555690"/>
          </a:xfrm>
          <a:prstGeom prst="borderCallout1">
            <a:avLst>
              <a:gd name="adj1" fmla="val 23379"/>
              <a:gd name="adj2" fmla="val -4124"/>
              <a:gd name="adj3" fmla="val -39078"/>
              <a:gd name="adj4" fmla="val -18061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Спрашиваем пользователя, добавить ли сахар с молоком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032630" y="5688450"/>
            <a:ext cx="5616624" cy="116955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Boiling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water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Dripping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Coffee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through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filter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Pouring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into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cup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Would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you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like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milk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sugar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your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coffee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(y/n)? y</a:t>
            </a:r>
          </a:p>
          <a:p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Adding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sugar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and</a:t>
            </a:r>
            <a:r>
              <a:rPr lang="ru-RU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milk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357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Сравнение абстрактных методов и методов-перехватчиков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Абстрактные методы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Подкласс </a:t>
            </a:r>
            <a:r>
              <a:rPr lang="ru-RU" b="1" dirty="0"/>
              <a:t>должен</a:t>
            </a:r>
            <a:r>
              <a:rPr lang="ru-RU" dirty="0"/>
              <a:t> предоставить реализацию метода или шага алгоритма</a:t>
            </a:r>
          </a:p>
          <a:p>
            <a:r>
              <a:rPr lang="ru-RU" dirty="0"/>
              <a:t>Каждый конкретный подкласс должен определить полный набор абстрактных методов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Методы-перехватчики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Подкласс </a:t>
            </a:r>
            <a:r>
              <a:rPr lang="ru-RU" b="1" dirty="0"/>
              <a:t>может </a:t>
            </a:r>
            <a:r>
              <a:rPr lang="ru-RU" dirty="0"/>
              <a:t>реализовать необязательные части алгоритма</a:t>
            </a:r>
          </a:p>
          <a:p>
            <a:r>
              <a:rPr lang="ru-RU" dirty="0"/>
              <a:t>Дают возможность подклассу среагировать на предстоящий или выполненный шаг шаблонного метода</a:t>
            </a:r>
          </a:p>
        </p:txBody>
      </p:sp>
    </p:spTree>
    <p:extLst>
      <p:ext uri="{BB962C8B-B14F-4D97-AF65-F5344CB8AC3E}">
        <p14:creationId xmlns:p14="http://schemas.microsoft.com/office/powerpoint/2010/main" val="3278345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Голливудский принцип (принцип инверсии управления)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«Не вызывайте нас – мы вас сами вызовем»</a:t>
            </a:r>
          </a:p>
          <a:p>
            <a:r>
              <a:rPr lang="ru-RU" dirty="0"/>
              <a:t>Помогает предотвратить «разложение зависимостей»</a:t>
            </a:r>
          </a:p>
          <a:p>
            <a:pPr lvl="1"/>
            <a:r>
              <a:rPr lang="ru-RU" dirty="0"/>
              <a:t>Циклические зависимости между компонентами высокого и низкого уровня</a:t>
            </a:r>
          </a:p>
          <a:p>
            <a:r>
              <a:rPr lang="ru-RU" dirty="0"/>
              <a:t>Практическая польза</a:t>
            </a:r>
          </a:p>
          <a:p>
            <a:pPr lvl="1"/>
            <a:r>
              <a:rPr lang="ru-RU" dirty="0"/>
              <a:t>Централизация жизненного цикла и политик (логирование, </a:t>
            </a:r>
            <a:r>
              <a:rPr lang="ru-RU" dirty="0" err="1"/>
              <a:t>ретраи</a:t>
            </a:r>
            <a:r>
              <a:rPr lang="ru-RU" dirty="0"/>
              <a:t>, транзакции) в одном месте.</a:t>
            </a:r>
          </a:p>
          <a:p>
            <a:pPr lvl="1"/>
            <a:r>
              <a:rPr lang="ru-RU" dirty="0"/>
              <a:t>Меньше хрупких связей; легче заменять детали, тестировать модули и расширять систему.</a:t>
            </a:r>
          </a:p>
          <a:p>
            <a:pPr lvl="1"/>
            <a:r>
              <a:rPr lang="ru-RU" dirty="0"/>
              <a:t>Улучшается читаемость: «куда идти» за алгоритмом всегда ясно — в каркас/базовый класс.</a:t>
            </a:r>
          </a:p>
          <a:p>
            <a:r>
              <a:rPr lang="ru-RU" dirty="0"/>
              <a:t>Предупреждение: контракты должны быть явными</a:t>
            </a:r>
          </a:p>
        </p:txBody>
      </p:sp>
    </p:spTree>
    <p:extLst>
      <p:ext uri="{BB962C8B-B14F-4D97-AF65-F5344CB8AC3E}">
        <p14:creationId xmlns:p14="http://schemas.microsoft.com/office/powerpoint/2010/main" val="31427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Голливудский принцип и Шаблонный Метод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602" y="2180807"/>
            <a:ext cx="5675670" cy="39876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49493" y="6036165"/>
            <a:ext cx="30574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Подклассы только предоставляют подробности реализации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94885" y="6072104"/>
            <a:ext cx="4197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Tea </a:t>
            </a:r>
            <a:r>
              <a:rPr lang="ru-RU" sz="1400" dirty="0"/>
              <a:t>и </a:t>
            </a:r>
            <a:r>
              <a:rPr lang="en-US" sz="1400" dirty="0"/>
              <a:t>Coffee </a:t>
            </a:r>
            <a:r>
              <a:rPr lang="ru-RU" sz="1400" dirty="0"/>
              <a:t>никогда не обращаются с вызовами к абстрактному классу – он сам обращается к ним</a:t>
            </a:r>
          </a:p>
        </p:txBody>
      </p:sp>
      <p:grpSp>
        <p:nvGrpSpPr>
          <p:cNvPr id="13" name="Группа 12"/>
          <p:cNvGrpSpPr/>
          <p:nvPr/>
        </p:nvGrpSpPr>
        <p:grpSpPr>
          <a:xfrm>
            <a:off x="77946" y="1907876"/>
            <a:ext cx="4828352" cy="954107"/>
            <a:chOff x="-1446055" y="1907876"/>
            <a:chExt cx="4828352" cy="954107"/>
          </a:xfrm>
        </p:grpSpPr>
        <p:sp>
          <p:nvSpPr>
            <p:cNvPr id="6" name="TextBox 5"/>
            <p:cNvSpPr txBox="1"/>
            <p:nvPr/>
          </p:nvSpPr>
          <p:spPr>
            <a:xfrm>
              <a:off x="-1446055" y="1907876"/>
              <a:ext cx="442348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CaffeineBeverage</a:t>
              </a:r>
              <a:r>
                <a:rPr lang="en-US" sz="1400" dirty="0"/>
                <a:t> – </a:t>
              </a:r>
              <a:r>
                <a:rPr lang="ru-RU" sz="1400" dirty="0"/>
                <a:t>компонент высокого уровня. Он определяет алгоритм рецепта и обращается с вызовами к подклассам только тогда, когда они необходимы для реализации метода</a:t>
              </a:r>
            </a:p>
          </p:txBody>
        </p:sp>
        <p:sp>
          <p:nvSpPr>
            <p:cNvPr id="11" name="Полилиния 10"/>
            <p:cNvSpPr/>
            <p:nvPr/>
          </p:nvSpPr>
          <p:spPr>
            <a:xfrm>
              <a:off x="2841523" y="1936955"/>
              <a:ext cx="540774" cy="285135"/>
            </a:xfrm>
            <a:custGeom>
              <a:avLst/>
              <a:gdLst>
                <a:gd name="connsiteX0" fmla="*/ 0 w 540774"/>
                <a:gd name="connsiteY0" fmla="*/ 0 h 285135"/>
                <a:gd name="connsiteX1" fmla="*/ 265471 w 540774"/>
                <a:gd name="connsiteY1" fmla="*/ 68826 h 285135"/>
                <a:gd name="connsiteX2" fmla="*/ 540774 w 540774"/>
                <a:gd name="connsiteY2" fmla="*/ 285135 h 285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0774" h="285135">
                  <a:moveTo>
                    <a:pt x="0" y="0"/>
                  </a:moveTo>
                  <a:cubicBezTo>
                    <a:pt x="87671" y="10652"/>
                    <a:pt x="175342" y="21304"/>
                    <a:pt x="265471" y="68826"/>
                  </a:cubicBezTo>
                  <a:cubicBezTo>
                    <a:pt x="355600" y="116349"/>
                    <a:pt x="448187" y="200742"/>
                    <a:pt x="540774" y="285135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4" name="Группа 13"/>
          <p:cNvGrpSpPr/>
          <p:nvPr/>
        </p:nvGrpSpPr>
        <p:grpSpPr>
          <a:xfrm>
            <a:off x="6794885" y="1797262"/>
            <a:ext cx="5001869" cy="767089"/>
            <a:chOff x="5289755" y="1700808"/>
            <a:chExt cx="5001869" cy="767089"/>
          </a:xfrm>
        </p:grpSpPr>
        <p:sp>
          <p:nvSpPr>
            <p:cNvPr id="7" name="TextBox 6"/>
            <p:cNvSpPr txBox="1"/>
            <p:nvPr/>
          </p:nvSpPr>
          <p:spPr>
            <a:xfrm>
              <a:off x="5868143" y="1700808"/>
              <a:ext cx="442348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Клиенты зависят от абстракции </a:t>
              </a:r>
              <a:r>
                <a:rPr lang="en-US" sz="1400" dirty="0" err="1"/>
                <a:t>CaffeineBeverage</a:t>
              </a:r>
              <a:r>
                <a:rPr lang="ru-RU" sz="1400" dirty="0"/>
                <a:t>, а не от конкретных классов </a:t>
              </a:r>
              <a:r>
                <a:rPr lang="en-US" sz="1400" dirty="0"/>
                <a:t>Tea </a:t>
              </a:r>
              <a:r>
                <a:rPr lang="ru-RU" sz="1400" dirty="0"/>
                <a:t>или </a:t>
              </a:r>
              <a:r>
                <a:rPr lang="en-US" sz="1400" dirty="0"/>
                <a:t>Coffee</a:t>
              </a:r>
              <a:r>
                <a:rPr lang="ru-RU" sz="1400" dirty="0"/>
                <a:t>, что сокращает зависимости в системе</a:t>
              </a:r>
            </a:p>
          </p:txBody>
        </p:sp>
        <p:sp>
          <p:nvSpPr>
            <p:cNvPr id="12" name="Полилиния 11"/>
            <p:cNvSpPr/>
            <p:nvPr/>
          </p:nvSpPr>
          <p:spPr>
            <a:xfrm>
              <a:off x="5289755" y="2084439"/>
              <a:ext cx="530942" cy="383458"/>
            </a:xfrm>
            <a:custGeom>
              <a:avLst/>
              <a:gdLst>
                <a:gd name="connsiteX0" fmla="*/ 530942 w 530942"/>
                <a:gd name="connsiteY0" fmla="*/ 0 h 383458"/>
                <a:gd name="connsiteX1" fmla="*/ 245806 w 530942"/>
                <a:gd name="connsiteY1" fmla="*/ 216309 h 383458"/>
                <a:gd name="connsiteX2" fmla="*/ 0 w 530942"/>
                <a:gd name="connsiteY2" fmla="*/ 383458 h 38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0942" h="383458">
                  <a:moveTo>
                    <a:pt x="530942" y="0"/>
                  </a:moveTo>
                  <a:cubicBezTo>
                    <a:pt x="432619" y="76199"/>
                    <a:pt x="334296" y="152399"/>
                    <a:pt x="245806" y="216309"/>
                  </a:cubicBezTo>
                  <a:cubicBezTo>
                    <a:pt x="157316" y="280219"/>
                    <a:pt x="78658" y="331838"/>
                    <a:pt x="0" y="383458"/>
                  </a:cubicBezTo>
                </a:path>
              </a:pathLst>
            </a:cu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" name="Arrow: Down 1">
            <a:extLst>
              <a:ext uri="{FF2B5EF4-FFF2-40B4-BE49-F238E27FC236}">
                <a16:creationId xmlns:a16="http://schemas.microsoft.com/office/drawing/2014/main" id="{28B3F567-AEF7-4FD0-836C-6716A5A4B501}"/>
              </a:ext>
            </a:extLst>
          </p:cNvPr>
          <p:cNvSpPr/>
          <p:nvPr/>
        </p:nvSpPr>
        <p:spPr>
          <a:xfrm rot="10800000">
            <a:off x="3708097" y="3326822"/>
            <a:ext cx="398890" cy="1296144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F69D63-0F7A-4F9C-B046-C49896BA6F34}"/>
              </a:ext>
            </a:extLst>
          </p:cNvPr>
          <p:cNvSpPr txBox="1"/>
          <p:nvPr/>
        </p:nvSpPr>
        <p:spPr>
          <a:xfrm>
            <a:off x="753769" y="3660437"/>
            <a:ext cx="305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Направление зависимостей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84693CDF-527B-4AFC-8229-AE87F4E50881}"/>
              </a:ext>
            </a:extLst>
          </p:cNvPr>
          <p:cNvSpPr/>
          <p:nvPr/>
        </p:nvSpPr>
        <p:spPr>
          <a:xfrm>
            <a:off x="7325827" y="3294615"/>
            <a:ext cx="398890" cy="1296144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975AB9-3453-4FF6-8705-B5AF66624297}"/>
              </a:ext>
            </a:extLst>
          </p:cNvPr>
          <p:cNvSpPr txBox="1"/>
          <p:nvPr/>
        </p:nvSpPr>
        <p:spPr>
          <a:xfrm>
            <a:off x="7704093" y="3611665"/>
            <a:ext cx="3961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Направление потока управления</a:t>
            </a:r>
          </a:p>
        </p:txBody>
      </p:sp>
    </p:spTree>
    <p:extLst>
      <p:ext uri="{BB962C8B-B14F-4D97-AF65-F5344CB8AC3E}">
        <p14:creationId xmlns:p14="http://schemas.microsoft.com/office/powerpoint/2010/main" val="80490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Принцип инверсии зависимостей и Голливудский принцип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b="1" dirty="0"/>
              <a:t>DIP (</a:t>
            </a:r>
            <a:r>
              <a:rPr lang="ru-RU" b="1" dirty="0" err="1"/>
              <a:t>Dependency</a:t>
            </a:r>
            <a:r>
              <a:rPr lang="ru-RU" b="1" dirty="0"/>
              <a:t> </a:t>
            </a:r>
            <a:r>
              <a:rPr lang="ru-RU" b="1" dirty="0" err="1"/>
              <a:t>Inversion</a:t>
            </a:r>
            <a:r>
              <a:rPr lang="ru-RU" b="1" dirty="0"/>
              <a:t> </a:t>
            </a:r>
            <a:r>
              <a:rPr lang="ru-RU" b="1" dirty="0" err="1"/>
              <a:t>Principle</a:t>
            </a:r>
            <a:r>
              <a:rPr lang="ru-RU" b="1" dirty="0"/>
              <a:t>)</a:t>
            </a:r>
            <a:endParaRPr lang="ru-RU" dirty="0"/>
          </a:p>
          <a:p>
            <a:pPr lvl="1"/>
            <a:r>
              <a:rPr lang="ru-RU" dirty="0"/>
              <a:t>Модули высокого уровня </a:t>
            </a:r>
            <a:r>
              <a:rPr lang="ru-RU" b="1" dirty="0"/>
              <a:t>не зависят</a:t>
            </a:r>
            <a:r>
              <a:rPr lang="ru-RU" dirty="0"/>
              <a:t> от модулей низкого уровня.</a:t>
            </a:r>
          </a:p>
          <a:p>
            <a:pPr lvl="1"/>
            <a:r>
              <a:rPr lang="ru-RU" dirty="0"/>
              <a:t>Оба зависят от </a:t>
            </a:r>
            <a:r>
              <a:rPr lang="ru-RU" b="1" dirty="0"/>
              <a:t>абстракций</a:t>
            </a:r>
            <a:r>
              <a:rPr lang="ru-RU" dirty="0"/>
              <a:t> (интерфейсов).</a:t>
            </a:r>
          </a:p>
          <a:p>
            <a:pPr lvl="1"/>
            <a:r>
              <a:rPr lang="ru-RU" b="1" dirty="0"/>
              <a:t>Абстракции не зависят</a:t>
            </a:r>
            <a:r>
              <a:rPr lang="ru-RU" dirty="0"/>
              <a:t> от деталей; детали зависят от абстракций.</a:t>
            </a:r>
          </a:p>
          <a:p>
            <a:pPr lvl="1"/>
            <a:r>
              <a:rPr lang="ru-RU" dirty="0"/>
              <a:t>Практика: программируйте на основе интерфейсов, внедряйте зависимости (DI).</a:t>
            </a:r>
          </a:p>
          <a:p>
            <a:r>
              <a:rPr lang="ru-RU" b="1" dirty="0"/>
              <a:t>Голливудский принцип (</a:t>
            </a:r>
            <a:r>
              <a:rPr lang="ru-RU" b="1" dirty="0" err="1"/>
              <a:t>Inversion</a:t>
            </a:r>
            <a:r>
              <a:rPr lang="ru-RU" b="1" dirty="0"/>
              <a:t> </a:t>
            </a:r>
            <a:r>
              <a:rPr lang="ru-RU" b="1" dirty="0" err="1"/>
              <a:t>of</a:t>
            </a:r>
            <a:r>
              <a:rPr lang="ru-RU" b="1" dirty="0"/>
              <a:t> Control)</a:t>
            </a:r>
            <a:endParaRPr lang="ru-RU" dirty="0"/>
          </a:p>
          <a:p>
            <a:pPr lvl="1"/>
            <a:r>
              <a:rPr lang="ru-RU" dirty="0"/>
              <a:t>Инверсия </a:t>
            </a:r>
            <a:r>
              <a:rPr lang="ru-RU" b="1" dirty="0"/>
              <a:t>потока управления</a:t>
            </a:r>
            <a:r>
              <a:rPr lang="ru-RU" dirty="0"/>
              <a:t>: каркас/базовый класс сам вызывает ваши расширения.</a:t>
            </a:r>
          </a:p>
          <a:p>
            <a:pPr lvl="1"/>
            <a:r>
              <a:rPr lang="ru-RU" dirty="0"/>
              <a:t>Лозунг: «Не вызывайте нас — мы вас сами вызовем».</a:t>
            </a:r>
          </a:p>
          <a:p>
            <a:pPr lvl="1"/>
            <a:r>
              <a:rPr lang="ru-RU" dirty="0"/>
              <a:t>Примеры: </a:t>
            </a:r>
            <a:r>
              <a:rPr lang="ru-RU" dirty="0" err="1"/>
              <a:t>Template</a:t>
            </a:r>
            <a:r>
              <a:rPr lang="ru-RU" dirty="0"/>
              <a:t> </a:t>
            </a:r>
            <a:r>
              <a:rPr lang="ru-RU" dirty="0" err="1"/>
              <a:t>Method</a:t>
            </a:r>
            <a:r>
              <a:rPr lang="ru-RU" dirty="0"/>
              <a:t>, события/</a:t>
            </a:r>
            <a:r>
              <a:rPr lang="ru-RU" dirty="0" err="1"/>
              <a:t>колбэки</a:t>
            </a:r>
            <a:r>
              <a:rPr lang="ru-RU" dirty="0"/>
              <a:t>, фреймворки/</a:t>
            </a:r>
            <a:r>
              <a:rPr lang="ru-RU" dirty="0" err="1"/>
              <a:t>рантаймы</a:t>
            </a:r>
            <a:r>
              <a:rPr lang="ru-RU" dirty="0"/>
              <a:t>.</a:t>
            </a:r>
          </a:p>
          <a:p>
            <a:r>
              <a:rPr lang="ru-RU" b="1" dirty="0"/>
              <a:t>Как соотносятся</a:t>
            </a:r>
            <a:endParaRPr lang="ru-RU" dirty="0"/>
          </a:p>
          <a:p>
            <a:pPr lvl="1"/>
            <a:r>
              <a:rPr lang="ru-RU" b="1" dirty="0"/>
              <a:t>DIP</a:t>
            </a:r>
            <a:r>
              <a:rPr lang="ru-RU" dirty="0"/>
              <a:t> — про </a:t>
            </a:r>
            <a:r>
              <a:rPr lang="ru-RU" b="1" dirty="0"/>
              <a:t>структуру зависимостей</a:t>
            </a:r>
            <a:r>
              <a:rPr lang="ru-RU" dirty="0"/>
              <a:t> (кто от кого зависит).</a:t>
            </a:r>
          </a:p>
          <a:p>
            <a:pPr lvl="1"/>
            <a:r>
              <a:rPr lang="ru-RU" b="1" dirty="0"/>
              <a:t>Голливуд</a:t>
            </a:r>
            <a:r>
              <a:rPr lang="ru-RU" dirty="0"/>
              <a:t> — про </a:t>
            </a:r>
            <a:r>
              <a:rPr lang="ru-RU" b="1" dirty="0"/>
              <a:t>жизненный цикл и порядок вызовов</a:t>
            </a:r>
            <a:r>
              <a:rPr lang="ru-RU" dirty="0"/>
              <a:t> (кто кого вызывает и когда).</a:t>
            </a:r>
          </a:p>
          <a:p>
            <a:pPr lvl="1"/>
            <a:r>
              <a:rPr lang="ru-RU" dirty="0"/>
              <a:t>Часто используются вместе: абстракции задают контракт (DIP), а каркас управляет вызовами (</a:t>
            </a:r>
            <a:r>
              <a:rPr lang="ru-RU" dirty="0" err="1"/>
              <a:t>IoC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3518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29F10C-8035-6454-B891-7514B85E4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Идиома </a:t>
            </a:r>
            <a:r>
              <a:rPr lang="en-US" dirty="0"/>
              <a:t>NVI (Non-virtual interface)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EA0396-55F4-2F89-6F11-C95BCF837B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429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AB731D3-F258-4E2E-C9C1-CE0E83C30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Non-virtual interface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297D33E-D807-CD96-D0B1-DD2A422FB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Идея</a:t>
            </a:r>
            <a:endParaRPr lang="ru-RU" dirty="0"/>
          </a:p>
          <a:p>
            <a:pPr lvl="1"/>
            <a:r>
              <a:rPr lang="ru-RU" dirty="0"/>
              <a:t>Публичный метод </a:t>
            </a:r>
            <a:r>
              <a:rPr lang="ru-RU" b="1" dirty="0"/>
              <a:t>не </a:t>
            </a:r>
            <a:r>
              <a:rPr lang="ru-RU" b="1" dirty="0" err="1"/>
              <a:t>virtual</a:t>
            </a:r>
            <a:r>
              <a:rPr lang="ru-RU" dirty="0"/>
              <a:t> и задаёт контракт: </a:t>
            </a:r>
            <a:r>
              <a:rPr lang="ru-RU" dirty="0" err="1"/>
              <a:t>pre</a:t>
            </a:r>
            <a:r>
              <a:rPr lang="ru-RU" dirty="0"/>
              <a:t>/</a:t>
            </a:r>
            <a:r>
              <a:rPr lang="ru-RU" dirty="0" err="1"/>
              <a:t>post</a:t>
            </a:r>
            <a:r>
              <a:rPr lang="ru-RU" dirty="0"/>
              <a:t>-условия, логирование, блокировки, обработка ошибок.</a:t>
            </a:r>
          </a:p>
          <a:p>
            <a:pPr lvl="1"/>
            <a:r>
              <a:rPr lang="ru-RU" dirty="0"/>
              <a:t>Внутри он вызывает </a:t>
            </a:r>
            <a:r>
              <a:rPr lang="ru-RU" b="1" dirty="0"/>
              <a:t>(</a:t>
            </a:r>
            <a:r>
              <a:rPr lang="ru-RU" b="1" dirty="0" err="1"/>
              <a:t>protected</a:t>
            </a:r>
            <a:r>
              <a:rPr lang="ru-RU" b="1" dirty="0"/>
              <a:t>/</a:t>
            </a:r>
            <a:r>
              <a:rPr lang="ru-RU" b="1" dirty="0" err="1"/>
              <a:t>private</a:t>
            </a:r>
            <a:r>
              <a:rPr lang="ru-RU" b="1" dirty="0"/>
              <a:t>) </a:t>
            </a:r>
            <a:r>
              <a:rPr lang="ru-RU" b="1" dirty="0" err="1"/>
              <a:t>virtual</a:t>
            </a:r>
            <a:r>
              <a:rPr lang="ru-RU" dirty="0"/>
              <a:t> шаг(и) с «чистой» бизнес-логикой.</a:t>
            </a:r>
          </a:p>
          <a:p>
            <a:pPr lvl="1"/>
            <a:r>
              <a:rPr lang="ru-RU" dirty="0"/>
              <a:t>Виртуальность спрятана — пользователи видят стабильный не-</a:t>
            </a:r>
            <a:r>
              <a:rPr lang="ru-RU" dirty="0" err="1"/>
              <a:t>virtual</a:t>
            </a:r>
            <a:r>
              <a:rPr lang="ru-RU" dirty="0"/>
              <a:t> API.</a:t>
            </a:r>
          </a:p>
          <a:p>
            <a:r>
              <a:rPr lang="ru-RU" dirty="0"/>
              <a:t>Для чего применяется</a:t>
            </a:r>
          </a:p>
          <a:p>
            <a:pPr lvl="1"/>
            <a:r>
              <a:rPr lang="ru-RU" dirty="0"/>
              <a:t>Единообразные инварианты и политика (логирование, метрики, синхронизация).</a:t>
            </a:r>
          </a:p>
          <a:p>
            <a:pPr lvl="1"/>
            <a:r>
              <a:rPr lang="ru-RU" dirty="0"/>
              <a:t>Меньше дублирования инфраструктурного кода в подклассах.</a:t>
            </a:r>
          </a:p>
          <a:p>
            <a:pPr lvl="1"/>
            <a:r>
              <a:rPr lang="ru-RU" dirty="0"/>
              <a:t>Снижение риска нарушения контракта переопределением.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448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Brew"/>
          <p:cNvGrpSpPr/>
          <p:nvPr/>
        </p:nvGrpSpPr>
        <p:grpSpPr>
          <a:xfrm>
            <a:off x="119336" y="3405175"/>
            <a:ext cx="11481344" cy="841556"/>
            <a:chOff x="-1404664" y="3405175"/>
            <a:chExt cx="11481344" cy="841556"/>
          </a:xfrm>
        </p:grpSpPr>
        <p:sp>
          <p:nvSpPr>
            <p:cNvPr id="20" name="Прямоугольник 19"/>
            <p:cNvSpPr/>
            <p:nvPr/>
          </p:nvSpPr>
          <p:spPr>
            <a:xfrm>
              <a:off x="-1404664" y="3429000"/>
              <a:ext cx="5976664" cy="817728"/>
            </a:xfrm>
            <a:prstGeom prst="rect">
              <a:avLst/>
            </a:prstGeom>
            <a:solidFill>
              <a:srgbClr val="F39191">
                <a:alpha val="49804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/>
            <p:cNvSpPr/>
            <p:nvPr/>
          </p:nvSpPr>
          <p:spPr>
            <a:xfrm>
              <a:off x="5652120" y="3405175"/>
              <a:ext cx="4424560" cy="841556"/>
            </a:xfrm>
            <a:prstGeom prst="rect">
              <a:avLst/>
            </a:prstGeom>
            <a:solidFill>
              <a:srgbClr val="F39191">
                <a:alpha val="49804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5" name="Add condiments"/>
          <p:cNvGrpSpPr/>
          <p:nvPr/>
        </p:nvGrpSpPr>
        <p:grpSpPr>
          <a:xfrm>
            <a:off x="119336" y="5304235"/>
            <a:ext cx="11481344" cy="936104"/>
            <a:chOff x="-1404664" y="3139803"/>
            <a:chExt cx="11481344" cy="936104"/>
          </a:xfrm>
        </p:grpSpPr>
        <p:sp>
          <p:nvSpPr>
            <p:cNvPr id="26" name="Прямоугольник 25"/>
            <p:cNvSpPr/>
            <p:nvPr/>
          </p:nvSpPr>
          <p:spPr>
            <a:xfrm>
              <a:off x="-1404664" y="3139803"/>
              <a:ext cx="5400600" cy="936104"/>
            </a:xfrm>
            <a:prstGeom prst="rect">
              <a:avLst/>
            </a:prstGeom>
            <a:solidFill>
              <a:srgbClr val="F39191">
                <a:alpha val="49804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Прямоугольник 26"/>
            <p:cNvSpPr/>
            <p:nvPr/>
          </p:nvSpPr>
          <p:spPr>
            <a:xfrm>
              <a:off x="5648698" y="3139803"/>
              <a:ext cx="4427982" cy="936104"/>
            </a:xfrm>
            <a:prstGeom prst="rect">
              <a:avLst/>
            </a:prstGeom>
            <a:solidFill>
              <a:srgbClr val="F39191">
                <a:alpha val="49804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7" name="Boil water match"/>
          <p:cNvGrpSpPr/>
          <p:nvPr/>
        </p:nvGrpSpPr>
        <p:grpSpPr>
          <a:xfrm>
            <a:off x="119337" y="2489204"/>
            <a:ext cx="11484766" cy="794570"/>
            <a:chOff x="-1404663" y="2489204"/>
            <a:chExt cx="11484766" cy="794570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-1404663" y="2492896"/>
              <a:ext cx="4536503" cy="790876"/>
            </a:xfrm>
            <a:prstGeom prst="rect">
              <a:avLst/>
            </a:prstGeom>
            <a:solidFill>
              <a:srgbClr val="85DFFF">
                <a:alpha val="50196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5652120" y="2489204"/>
              <a:ext cx="4427983" cy="794570"/>
            </a:xfrm>
            <a:prstGeom prst="rect">
              <a:avLst/>
            </a:prstGeom>
            <a:solidFill>
              <a:srgbClr val="85DFFF">
                <a:alpha val="50196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Равно 14"/>
            <p:cNvSpPr/>
            <p:nvPr/>
          </p:nvSpPr>
          <p:spPr>
            <a:xfrm>
              <a:off x="4103948" y="2492896"/>
              <a:ext cx="1224136" cy="648072"/>
            </a:xfrm>
            <a:prstGeom prst="mathEqual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Pour in cup match"/>
          <p:cNvGrpSpPr/>
          <p:nvPr/>
        </p:nvGrpSpPr>
        <p:grpSpPr>
          <a:xfrm>
            <a:off x="119336" y="4462678"/>
            <a:ext cx="11484767" cy="841556"/>
            <a:chOff x="-1404664" y="4462678"/>
            <a:chExt cx="11484767" cy="841556"/>
          </a:xfrm>
        </p:grpSpPr>
        <p:sp>
          <p:nvSpPr>
            <p:cNvPr id="12" name="Прямоугольник 11"/>
            <p:cNvSpPr/>
            <p:nvPr/>
          </p:nvSpPr>
          <p:spPr>
            <a:xfrm>
              <a:off x="-1404664" y="4462678"/>
              <a:ext cx="4536504" cy="782248"/>
            </a:xfrm>
            <a:prstGeom prst="rect">
              <a:avLst/>
            </a:prstGeom>
            <a:solidFill>
              <a:srgbClr val="85DFFF">
                <a:alpha val="50196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5652120" y="4462678"/>
              <a:ext cx="4427983" cy="841556"/>
            </a:xfrm>
            <a:prstGeom prst="rect">
              <a:avLst/>
            </a:prstGeom>
            <a:solidFill>
              <a:srgbClr val="85DFFF">
                <a:alpha val="50196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Равно 15"/>
            <p:cNvSpPr/>
            <p:nvPr/>
          </p:nvSpPr>
          <p:spPr>
            <a:xfrm>
              <a:off x="4103948" y="4656162"/>
              <a:ext cx="1224136" cy="648072"/>
            </a:xfrm>
            <a:prstGeom prst="mathEqual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</p:grpSp>
      <p:sp>
        <p:nvSpPr>
          <p:cNvPr id="8" name="Прямоугольник 7"/>
          <p:cNvSpPr/>
          <p:nvPr/>
        </p:nvSpPr>
        <p:spPr>
          <a:xfrm>
            <a:off x="0" y="0"/>
            <a:ext cx="634913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Coffee 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PrepareRecipe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BoilWater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BrewCoffeeGrinds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PourInCup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AddSugarAndMilk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b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BoilWater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Boiling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water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b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BrewCoffeeGrinds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Dripping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Coffee </a:t>
            </a:r>
            <a:r>
              <a:rPr lang="de-DE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through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b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PourInCup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Pouring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cup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b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AddSugarAndMilk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Adding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sugar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and milk"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960096" y="0"/>
            <a:ext cx="5231904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Tea 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PrepareRecipe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BoilWater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SteepTeaBag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PourInCup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AddLemon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b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BoilWater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Boiling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water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b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SteepTeaBag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Steeping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tea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b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PourInCup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Pouring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cup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b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AddLemon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Adding</a:t>
            </a:r>
            <a:r>
              <a:rPr lang="de-DE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Lemon"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4" name="Стрелки"/>
          <p:cNvGrpSpPr/>
          <p:nvPr/>
        </p:nvGrpSpPr>
        <p:grpSpPr>
          <a:xfrm>
            <a:off x="2819636" y="918394"/>
            <a:ext cx="3834978" cy="710406"/>
            <a:chOff x="1969294" y="1247552"/>
            <a:chExt cx="3834978" cy="710406"/>
          </a:xfrm>
        </p:grpSpPr>
        <p:cxnSp>
          <p:nvCxnSpPr>
            <p:cNvPr id="29" name="Прямая со стрелкой 28"/>
            <p:cNvCxnSpPr>
              <a:cxnSpLocks/>
            </p:cNvCxnSpPr>
            <p:nvPr/>
          </p:nvCxnSpPr>
          <p:spPr>
            <a:xfrm>
              <a:off x="1969294" y="1247552"/>
              <a:ext cx="3834978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/>
            <p:cNvCxnSpPr>
              <a:cxnSpLocks/>
            </p:cNvCxnSpPr>
            <p:nvPr/>
          </p:nvCxnSpPr>
          <p:spPr>
            <a:xfrm>
              <a:off x="1969294" y="1741934"/>
              <a:ext cx="3834978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/>
            <p:cNvCxnSpPr>
              <a:cxnSpLocks/>
            </p:cNvCxnSpPr>
            <p:nvPr/>
          </p:nvCxnSpPr>
          <p:spPr>
            <a:xfrm>
              <a:off x="1969294" y="1525910"/>
              <a:ext cx="3830910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/>
            <p:cNvCxnSpPr>
              <a:cxnSpLocks/>
            </p:cNvCxnSpPr>
            <p:nvPr/>
          </p:nvCxnSpPr>
          <p:spPr>
            <a:xfrm>
              <a:off x="1969294" y="1957958"/>
              <a:ext cx="3830910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811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EFAAA8-ABB5-5B9D-FE70-18EC8913C9A0}"/>
              </a:ext>
            </a:extLst>
          </p:cNvPr>
          <p:cNvSpPr txBox="1"/>
          <p:nvPr/>
        </p:nvSpPr>
        <p:spPr>
          <a:xfrm>
            <a:off x="191344" y="151179"/>
            <a:ext cx="10153128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void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Save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Невиртуальный интерфейс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std::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lock_guard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&lt;std::mutex&gt; </a:t>
            </a:r>
            <a:r>
              <a:rPr lang="en-US" sz="15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lk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m_mutex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5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PreconditionCheck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5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5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DoSave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   // </a:t>
            </a:r>
            <a:r>
              <a:rPr lang="ru-RU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виртуальный «шаг»</a:t>
            </a:r>
            <a:endParaRPr lang="ru-RU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5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PostconditionCheck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 </a:t>
            </a:r>
            <a:r>
              <a:rPr lang="en-US" sz="15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(...) {</a:t>
            </a: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5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LogError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Save failed</a:t>
            </a:r>
            <a:r>
              <a:rPr lang="en-US" sz="15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5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      // </a:t>
            </a:r>
            <a:r>
              <a:rPr lang="ru-RU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единая политика ошибок</a:t>
            </a:r>
            <a:endParaRPr lang="ru-RU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>
              <a:buNone/>
            </a:pPr>
            <a:r>
              <a:rPr lang="ru-RU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5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LogInfo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Saved</a:t>
            </a:r>
            <a:r>
              <a:rPr lang="en-US" sz="15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~Document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DoSave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 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ru-RU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только это переопределяют наследники</a:t>
            </a:r>
            <a:endParaRPr lang="ru-RU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void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PreconditionCheck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// </a:t>
            </a:r>
            <a:r>
              <a:rPr lang="ru-RU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инварианты, валидация</a:t>
            </a:r>
            <a:endParaRPr lang="ru-RU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PostconditionCheck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ru-RU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инварианты после</a:t>
            </a:r>
            <a:endParaRPr lang="ru-RU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ru-RU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LogInfo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*);</a:t>
            </a: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LogError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*);</a:t>
            </a: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std::mutex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m_mutex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PdfDocument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DoSave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/* 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c</a:t>
            </a:r>
            <a:r>
              <a:rPr lang="ru-RU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охранение </a:t>
            </a:r>
            <a:r>
              <a:rPr lang="en-US" sz="15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PDF */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pPr>
              <a:buNone/>
            </a:pP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3049185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4240A-0DF8-B88C-59E2-AF3D679F9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NVI vs Template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6329A-EB3B-7216-3390-19310AD94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 err="1"/>
              <a:t>Template</a:t>
            </a:r>
            <a:r>
              <a:rPr lang="ru-RU" b="1" dirty="0"/>
              <a:t> </a:t>
            </a:r>
            <a:r>
              <a:rPr lang="ru-RU" b="1" dirty="0" err="1"/>
              <a:t>Method</a:t>
            </a:r>
            <a:endParaRPr lang="ru-RU" dirty="0"/>
          </a:p>
          <a:p>
            <a:pPr lvl="1"/>
            <a:r>
              <a:rPr lang="ru-RU" dirty="0"/>
              <a:t>Базовый класс определяет </a:t>
            </a:r>
            <a:r>
              <a:rPr lang="ru-RU" b="1" dirty="0"/>
              <a:t>скелет алгоритма</a:t>
            </a:r>
            <a:r>
              <a:rPr lang="ru-RU" dirty="0"/>
              <a:t> (последовательность шагов).</a:t>
            </a:r>
          </a:p>
          <a:p>
            <a:pPr lvl="1"/>
            <a:r>
              <a:rPr lang="ru-RU" dirty="0"/>
              <a:t>Вариативные шаги — </a:t>
            </a:r>
            <a:r>
              <a:rPr lang="ru-RU" dirty="0" err="1"/>
              <a:t>virtual</a:t>
            </a:r>
            <a:r>
              <a:rPr lang="ru-RU" dirty="0"/>
              <a:t> и реализуются в подклассах.</a:t>
            </a:r>
          </a:p>
          <a:p>
            <a:pPr lvl="1"/>
            <a:r>
              <a:rPr lang="ru-RU" dirty="0"/>
              <a:t>Фокус: </a:t>
            </a:r>
            <a:r>
              <a:rPr lang="ru-RU" b="1" dirty="0"/>
              <a:t>структура</a:t>
            </a:r>
            <a:r>
              <a:rPr lang="ru-RU" dirty="0"/>
              <a:t> алгоритма.</a:t>
            </a:r>
          </a:p>
          <a:p>
            <a:r>
              <a:rPr lang="ru-RU" b="1" dirty="0"/>
              <a:t>NVI</a:t>
            </a:r>
            <a:endParaRPr lang="ru-RU" dirty="0"/>
          </a:p>
          <a:p>
            <a:pPr lvl="1"/>
            <a:r>
              <a:rPr lang="ru-RU" dirty="0"/>
              <a:t>Публичный метод </a:t>
            </a:r>
            <a:r>
              <a:rPr lang="ru-RU" b="1" dirty="0"/>
              <a:t>не </a:t>
            </a:r>
            <a:r>
              <a:rPr lang="ru-RU" b="1" dirty="0" err="1"/>
              <a:t>virtual</a:t>
            </a:r>
            <a:r>
              <a:rPr lang="ru-RU" dirty="0"/>
              <a:t> и оборачивает один или несколько </a:t>
            </a:r>
            <a:r>
              <a:rPr lang="ru-RU" dirty="0" err="1"/>
              <a:t>virtual</a:t>
            </a:r>
            <a:r>
              <a:rPr lang="ru-RU" dirty="0"/>
              <a:t> шагов.</a:t>
            </a:r>
          </a:p>
          <a:p>
            <a:pPr lvl="1"/>
            <a:r>
              <a:rPr lang="ru-RU" dirty="0"/>
              <a:t>Фокус: </a:t>
            </a:r>
            <a:r>
              <a:rPr lang="ru-RU" b="1" dirty="0"/>
              <a:t>контракт, инварианты, политику вызова</a:t>
            </a:r>
            <a:r>
              <a:rPr lang="ru-RU" dirty="0"/>
              <a:t> (</a:t>
            </a:r>
            <a:r>
              <a:rPr lang="ru-RU" dirty="0" err="1"/>
              <a:t>pre</a:t>
            </a:r>
            <a:r>
              <a:rPr lang="ru-RU" dirty="0"/>
              <a:t>/</a:t>
            </a:r>
            <a:r>
              <a:rPr lang="ru-RU" dirty="0" err="1"/>
              <a:t>post</a:t>
            </a:r>
            <a:r>
              <a:rPr lang="ru-RU" dirty="0"/>
              <a:t>, </a:t>
            </a:r>
            <a:r>
              <a:rPr lang="ru-RU" dirty="0" err="1"/>
              <a:t>try</a:t>
            </a:r>
            <a:r>
              <a:rPr lang="ru-RU" dirty="0"/>
              <a:t>/</a:t>
            </a:r>
            <a:r>
              <a:rPr lang="ru-RU" dirty="0" err="1"/>
              <a:t>catch</a:t>
            </a:r>
            <a:r>
              <a:rPr lang="ru-RU" dirty="0"/>
              <a:t>, </a:t>
            </a:r>
            <a:r>
              <a:rPr lang="ru-RU" dirty="0" err="1"/>
              <a:t>lock</a:t>
            </a:r>
            <a:r>
              <a:rPr lang="ru-RU" dirty="0"/>
              <a:t>, логирование).</a:t>
            </a:r>
          </a:p>
          <a:p>
            <a:pPr lvl="1"/>
            <a:r>
              <a:rPr lang="ru-RU" dirty="0"/>
              <a:t>Часто внутри NVI есть маленький «частный» </a:t>
            </a:r>
            <a:r>
              <a:rPr lang="ru-RU" dirty="0" err="1"/>
              <a:t>Template</a:t>
            </a:r>
            <a:r>
              <a:rPr lang="ru-RU" dirty="0"/>
              <a:t> </a:t>
            </a:r>
            <a:r>
              <a:rPr lang="ru-RU" dirty="0" err="1"/>
              <a:t>Method</a:t>
            </a:r>
            <a:r>
              <a:rPr lang="ru-RU" dirty="0"/>
              <a:t> (но это не обязательно).</a:t>
            </a:r>
          </a:p>
          <a:p>
            <a:r>
              <a:rPr lang="ru-RU" b="1" dirty="0"/>
              <a:t>Где применять</a:t>
            </a:r>
            <a:endParaRPr lang="ru-RU" dirty="0"/>
          </a:p>
          <a:p>
            <a:pPr lvl="1"/>
            <a:r>
              <a:rPr lang="ru-RU" dirty="0"/>
              <a:t>Когда нужно обеспечить единые правила вызова: </a:t>
            </a:r>
            <a:r>
              <a:rPr lang="ru-RU" dirty="0" err="1"/>
              <a:t>потокобезопасность</a:t>
            </a:r>
            <a:r>
              <a:rPr lang="ru-RU" dirty="0"/>
              <a:t>, транзакции, метрики, проверка аргументов.</a:t>
            </a:r>
          </a:p>
          <a:p>
            <a:pPr lvl="1"/>
            <a:r>
              <a:rPr lang="ru-RU" dirty="0"/>
              <a:t>Когда нельзя дать подклассам сломать контракт публичного метода.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1100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47F09-B11E-F416-E02B-6F820CFD8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NVI </a:t>
            </a:r>
            <a:r>
              <a:rPr lang="ru-RU" dirty="0"/>
              <a:t>и </a:t>
            </a:r>
            <a:r>
              <a:rPr lang="en-US" dirty="0"/>
              <a:t>default-</a:t>
            </a:r>
            <a:r>
              <a:rPr lang="ru-RU" dirty="0"/>
              <a:t>параметры методов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6057BD-F359-CDE0-C461-394C6ED2B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Избежать ловушки </a:t>
            </a:r>
            <a:r>
              <a:rPr lang="ru-RU" dirty="0" err="1"/>
              <a:t>virtual</a:t>
            </a:r>
            <a:r>
              <a:rPr lang="ru-RU" dirty="0"/>
              <a:t> + </a:t>
            </a:r>
            <a:r>
              <a:rPr lang="ru-RU" dirty="0" err="1"/>
              <a:t>default</a:t>
            </a:r>
            <a:r>
              <a:rPr lang="ru-RU" dirty="0"/>
              <a:t> </a:t>
            </a:r>
            <a:r>
              <a:rPr lang="ru-RU" dirty="0" err="1"/>
              <a:t>args</a:t>
            </a:r>
            <a:br>
              <a:rPr lang="ru-RU" dirty="0"/>
            </a:br>
            <a:r>
              <a:rPr lang="ru-RU" dirty="0"/>
              <a:t>В C++ значения по умолчанию привязываются на месте вызова (по статическому типу), а не по динамическому. Поэтому так бывает «сюрприз»: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3AC9D4-297B-9894-FA74-553D254D520B}"/>
              </a:ext>
            </a:extLst>
          </p:cNvPr>
          <p:cNvSpPr txBox="1"/>
          <p:nvPr/>
        </p:nvSpPr>
        <p:spPr>
          <a:xfrm>
            <a:off x="838200" y="3717032"/>
            <a:ext cx="1101722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4531F"/>
                </a:solidFill>
                <a:latin typeface="Consolas" panose="020B0609020204030204" pitchFamily="49" charset="0"/>
              </a:rPr>
              <a:t>~Base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Derived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p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Derived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{};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p-&gt;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Вызовется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Derived::f,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НО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x == 1 (default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взят из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Base)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062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B3868-43E9-A5B0-9DEB-4476C4E0C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с </a:t>
            </a:r>
            <a:r>
              <a:rPr lang="en-US" dirty="0"/>
              <a:t>NVI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BF2519-ABD7-E712-7A33-4189E63F446C}"/>
              </a:ext>
            </a:extLst>
          </p:cNvPr>
          <p:cNvSpPr txBox="1"/>
          <p:nvPr/>
        </p:nvSpPr>
        <p:spPr>
          <a:xfrm>
            <a:off x="838200" y="1484784"/>
            <a:ext cx="83058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Base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~Base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dirty="0" err="1">
                <a:solidFill>
                  <a:srgbClr val="74531F"/>
                </a:solidFill>
                <a:latin typeface="Consolas" panose="020B0609020204030204" pitchFamily="49" charset="0"/>
              </a:rPr>
              <a:t>Impl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}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fImpl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Derived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Base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fImpl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8398559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17E63BC-7A8C-4D18-9369-8F2FF7FBC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Шаблонный метод в </a:t>
            </a:r>
            <a:r>
              <a:rPr lang="en-US" dirty="0"/>
              <a:t>compile-time</a:t>
            </a:r>
            <a:endParaRPr lang="ru-RU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EA01FE1-4282-45FB-A6DD-7932E2FF0F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91552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0887A-5DDC-06CF-131C-7EB17C7AC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</a:t>
            </a:r>
            <a:r>
              <a:rPr lang="en-US" dirty="0"/>
              <a:t>Template Method</a:t>
            </a:r>
            <a:r>
              <a:rPr lang="ru-RU" dirty="0"/>
              <a:t> в </a:t>
            </a:r>
            <a:r>
              <a:rPr lang="en-US" dirty="0"/>
              <a:t>compile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9549A-66AF-D15C-D411-74E3A00C1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«Скелет» алгоритма помещается в шаблонном базовом классе </a:t>
            </a:r>
            <a:r>
              <a:rPr lang="en-US" dirty="0"/>
              <a:t>Base&lt;Derived&gt;</a:t>
            </a:r>
          </a:p>
          <a:p>
            <a:r>
              <a:rPr lang="ru-RU" dirty="0"/>
              <a:t>Вариативные шаги вызываются через </a:t>
            </a:r>
            <a:r>
              <a:rPr lang="en-US" dirty="0" err="1"/>
              <a:t>static_cast</a:t>
            </a:r>
            <a:r>
              <a:rPr lang="en-US" dirty="0"/>
              <a:t>&lt;Derived&amp;&gt;(*this)</a:t>
            </a:r>
          </a:p>
          <a:p>
            <a:r>
              <a:rPr lang="ru-RU" dirty="0"/>
              <a:t>Полиморфизм времени компиляции: </a:t>
            </a:r>
            <a:r>
              <a:rPr lang="ru-RU" b="1" dirty="0"/>
              <a:t>без</a:t>
            </a:r>
            <a:r>
              <a:rPr lang="ru-RU" dirty="0"/>
              <a:t> </a:t>
            </a:r>
            <a:r>
              <a:rPr lang="en-US" dirty="0"/>
              <a:t>virtual </a:t>
            </a:r>
            <a:r>
              <a:rPr lang="ru-RU" dirty="0"/>
              <a:t>и </a:t>
            </a:r>
            <a:r>
              <a:rPr lang="en-US" dirty="0" err="1"/>
              <a:t>vtable</a:t>
            </a:r>
            <a:endParaRPr lang="ru-RU" dirty="0"/>
          </a:p>
          <a:p>
            <a:r>
              <a:rPr lang="ru-RU" dirty="0"/>
              <a:t>Внимание:</a:t>
            </a:r>
          </a:p>
          <a:p>
            <a:pPr lvl="1"/>
            <a:r>
              <a:rPr lang="ru-RU" dirty="0"/>
              <a:t>Нестатические методы класса-наследника нельзя вызывать из конструктора и деструктора родителя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0491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0EAD885-8D9B-4019-A350-7AA554F4E114}"/>
              </a:ext>
            </a:extLst>
          </p:cNvPr>
          <p:cNvSpPr/>
          <p:nvPr/>
        </p:nvSpPr>
        <p:spPr>
          <a:xfrm>
            <a:off x="0" y="0"/>
            <a:ext cx="12192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Derived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CaffeineBeverage</a:t>
            </a:r>
            <a:r>
              <a:rPr lang="ru-RU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CaffeineBeverage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PrepareRecipe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BoilWater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AsDerived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Brew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PourInCup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AsDerived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AddCondiments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}</a:t>
            </a:r>
            <a:b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</a:p>
          <a:p>
            <a:r>
              <a:rPr lang="de-DE" dirty="0">
                <a:solidFill>
                  <a:srgbClr val="92D050"/>
                </a:solidFill>
                <a:latin typeface="Consolas" panose="020B0609020204030204" pitchFamily="49" charset="0"/>
              </a:rPr>
              <a:t>    // </a:t>
            </a:r>
            <a:r>
              <a:rPr lang="ru-RU" dirty="0">
                <a:solidFill>
                  <a:srgbClr val="92D050"/>
                </a:solidFill>
                <a:latin typeface="Consolas" panose="020B0609020204030204" pitchFamily="49" charset="0"/>
              </a:rPr>
              <a:t>В наследнике должен быть метод </a:t>
            </a:r>
            <a:r>
              <a:rPr lang="de-DE" dirty="0">
                <a:solidFill>
                  <a:srgbClr val="92D050"/>
                </a:solidFill>
                <a:latin typeface="Consolas" panose="020B0609020204030204" pitchFamily="49" charset="0"/>
              </a:rPr>
              <a:t>void Brew()</a:t>
            </a: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</a:rPr>
              <a:t>;</a:t>
            </a:r>
            <a:br>
              <a:rPr lang="de-DE" dirty="0">
                <a:solidFill>
                  <a:srgbClr val="92D050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92D050"/>
                </a:solidFill>
                <a:latin typeface="Consolas" panose="020B0609020204030204" pitchFamily="49" charset="0"/>
              </a:rPr>
              <a:t>    // </a:t>
            </a:r>
            <a:r>
              <a:rPr lang="ru-RU" dirty="0">
                <a:solidFill>
                  <a:srgbClr val="92D050"/>
                </a:solidFill>
                <a:latin typeface="Consolas" panose="020B0609020204030204" pitchFamily="49" charset="0"/>
              </a:rPr>
              <a:t>В наследнике должен быть метод </a:t>
            </a:r>
            <a:r>
              <a:rPr lang="de-DE" dirty="0">
                <a:solidFill>
                  <a:srgbClr val="92D050"/>
                </a:solidFill>
                <a:latin typeface="Consolas" panose="020B0609020204030204" pitchFamily="49" charset="0"/>
              </a:rPr>
              <a:t>void AddCondiments();</a:t>
            </a:r>
            <a:endParaRPr lang="de-DE" b="0" dirty="0">
              <a:solidFill>
                <a:srgbClr val="92D050"/>
              </a:solidFill>
              <a:effectLst/>
              <a:latin typeface="Consolas" panose="020B0609020204030204" pitchFamily="49" charset="0"/>
            </a:endParaRPr>
          </a:p>
          <a:p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Derived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AsDerived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de-DE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Derived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&amp;&gt;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}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Derived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AsDerived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de-DE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Derived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&amp;&gt;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}</a:t>
            </a:r>
          </a:p>
          <a:p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BoilWater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de-DE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"Boiling water"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}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PourInCup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"Pouring into cup"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01209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1E1649-7E79-4407-A431-AB3784B13CFF}"/>
              </a:ext>
            </a:extLst>
          </p:cNvPr>
          <p:cNvSpPr/>
          <p:nvPr/>
        </p:nvSpPr>
        <p:spPr>
          <a:xfrm>
            <a:off x="479376" y="197346"/>
            <a:ext cx="10369152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Coffee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CaffeineBeverage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Coffee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friend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CaffeineBeverage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Coffee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&gt;;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Brew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Dripping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Coffee </a:t>
            </a:r>
            <a:r>
              <a:rPr lang="de-D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through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AddCondiments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Adding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sugar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and milk"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Tea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CaffeineBeverage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Tea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friend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CaffeineBeverage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Tea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&gt;;</a:t>
            </a:r>
            <a:b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Brew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Steeping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tea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b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AddCondiments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Adding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Lemon"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144432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AB5F-9683-C7F1-A2CF-12D5A8523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Применимость и ограничения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2739A-8941-1696-A16F-C0B13473C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Плюсы / Минусы</a:t>
            </a:r>
            <a:endParaRPr lang="ru-RU" dirty="0"/>
          </a:p>
          <a:p>
            <a:pPr lvl="1"/>
            <a:r>
              <a:rPr lang="en-US" dirty="0"/>
              <a:t>✅ Inline, </a:t>
            </a:r>
            <a:r>
              <a:rPr lang="ru-RU" dirty="0"/>
              <a:t>отсутствие виртуальных вызовов, лучше для </a:t>
            </a:r>
            <a:r>
              <a:rPr lang="en-US" dirty="0"/>
              <a:t>hot-path</a:t>
            </a:r>
          </a:p>
          <a:p>
            <a:pPr lvl="1"/>
            <a:r>
              <a:rPr lang="ru-RU" dirty="0"/>
              <a:t>⚠️ Меньше гибкости: нельзя хранить разнотипные объекты по базовой ссылке</a:t>
            </a:r>
          </a:p>
          <a:p>
            <a:pPr lvl="1"/>
            <a:r>
              <a:rPr lang="ru-RU" dirty="0"/>
              <a:t>⚠️ Шаблонное раздувание кода, более «шумные» ошибки компилятора</a:t>
            </a:r>
          </a:p>
          <a:p>
            <a:r>
              <a:rPr lang="ru-RU" b="1" dirty="0"/>
              <a:t>Когда уместно</a:t>
            </a:r>
            <a:endParaRPr lang="ru-RU" dirty="0"/>
          </a:p>
          <a:p>
            <a:pPr lvl="1"/>
            <a:r>
              <a:rPr lang="ru-RU" dirty="0"/>
              <a:t>Фиксированный </a:t>
            </a:r>
            <a:r>
              <a:rPr lang="ru-RU" dirty="0" err="1"/>
              <a:t>пайплайн</a:t>
            </a:r>
            <a:r>
              <a:rPr lang="ru-RU" dirty="0"/>
              <a:t> + много мелких вызовов (высокая производительность)</a:t>
            </a:r>
          </a:p>
          <a:p>
            <a:pPr lvl="1"/>
            <a:r>
              <a:rPr lang="en-US" dirty="0"/>
              <a:t>Embedded/</a:t>
            </a:r>
            <a:r>
              <a:rPr lang="ru-RU" dirty="0"/>
              <a:t>игровые циклы/парсеры, </a:t>
            </a:r>
            <a:r>
              <a:rPr lang="en-US" dirty="0"/>
              <a:t>generic-</a:t>
            </a:r>
            <a:r>
              <a:rPr lang="ru-RU" dirty="0"/>
              <a:t>алгоритмы</a:t>
            </a:r>
          </a:p>
        </p:txBody>
      </p:sp>
    </p:spTree>
    <p:extLst>
      <p:ext uri="{BB962C8B-B14F-4D97-AF65-F5344CB8AC3E}">
        <p14:creationId xmlns:p14="http://schemas.microsoft.com/office/powerpoint/2010/main" val="3955293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2F7704A-B8E6-4D38-8FA0-6B7C32BDD2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480" y="244973"/>
            <a:ext cx="9361040" cy="636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705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решения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Проблема – дублирование кода</a:t>
            </a:r>
          </a:p>
          <a:p>
            <a:pPr lvl="1"/>
            <a:r>
              <a:rPr lang="ru-RU" dirty="0"/>
              <a:t>Как правило, признак необходимости внесения изменений в архитектуру</a:t>
            </a:r>
          </a:p>
        </p:txBody>
      </p:sp>
    </p:spTree>
    <p:extLst>
      <p:ext uri="{BB962C8B-B14F-4D97-AF65-F5344CB8AC3E}">
        <p14:creationId xmlns:p14="http://schemas.microsoft.com/office/powerpoint/2010/main" val="30846200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5CABFD-B5D0-4C2C-8298-C2783DCAA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Шаблонный метод в декораторе напитков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69C835D-DD0B-46C7-BCB5-ADE0E6F74FC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854" y="1874838"/>
            <a:ext cx="8480292" cy="4983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044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BB080-4A7C-4057-A881-F3E3FB14F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Шаблонный метод в командах </a:t>
            </a:r>
            <a:r>
              <a:rPr lang="en-US" dirty="0"/>
              <a:t>Undo/Redo</a:t>
            </a:r>
            <a:endParaRPr lang="ru-R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5821E6-BCDE-48EA-9604-722542481C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57869" y="1574696"/>
            <a:ext cx="6750499" cy="5186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D488567-6878-4E12-9C95-01D9D56AFED5}"/>
              </a:ext>
            </a:extLst>
          </p:cNvPr>
          <p:cNvSpPr/>
          <p:nvPr/>
        </p:nvSpPr>
        <p:spPr>
          <a:xfrm>
            <a:off x="2783632" y="3814440"/>
            <a:ext cx="1440160" cy="5760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88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054F0-B4E7-4378-BE26-4806731B1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Template method</a:t>
            </a:r>
            <a:r>
              <a:rPr lang="ru-RU" dirty="0"/>
              <a:t> в </a:t>
            </a:r>
            <a:r>
              <a:rPr lang="en-US" dirty="0"/>
              <a:t>UI-</a:t>
            </a:r>
            <a:r>
              <a:rPr lang="ru-RU" dirty="0"/>
              <a:t>фреймворке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255346-2377-4F59-A104-805B798F83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153" y="1628801"/>
            <a:ext cx="7557694" cy="500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3053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FFE5A-B9B9-459F-9665-C72EE98BD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Template Method </a:t>
            </a:r>
            <a:r>
              <a:rPr lang="ru-RU" dirty="0"/>
              <a:t>в веб-фреймворке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887944-A26B-4D07-A500-6D458C283C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314" y="1866569"/>
            <a:ext cx="12209314" cy="487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8724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Соединить паттерн с его описанием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Паттерн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Шаблонный метод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Стратегия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Фабричный метод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Описание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Инкапсуляция взаимозаменяемых вариантов поведения и выбор нужного варианта посредством делегирования</a:t>
            </a:r>
          </a:p>
          <a:p>
            <a:r>
              <a:rPr lang="ru-RU" dirty="0" err="1"/>
              <a:t>Субклассы</a:t>
            </a:r>
            <a:r>
              <a:rPr lang="ru-RU" dirty="0"/>
              <a:t> определяют реализацию алгоритма</a:t>
            </a:r>
          </a:p>
          <a:p>
            <a:r>
              <a:rPr lang="ru-RU" dirty="0" err="1"/>
              <a:t>Субклассы</a:t>
            </a:r>
            <a:r>
              <a:rPr lang="ru-RU" dirty="0"/>
              <a:t> решают, какие конкретные классы создавать</a:t>
            </a:r>
          </a:p>
        </p:txBody>
      </p:sp>
    </p:spTree>
    <p:extLst>
      <p:ext uri="{BB962C8B-B14F-4D97-AF65-F5344CB8AC3E}">
        <p14:creationId xmlns:p14="http://schemas.microsoft.com/office/powerpoint/2010/main" val="11367298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Соединить паттерн с его описанием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Паттерн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solidFill>
                  <a:srgbClr val="00B050"/>
                </a:solidFill>
              </a:rPr>
              <a:t>Шаблонный метод</a:t>
            </a:r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r>
              <a:rPr lang="ru-RU" dirty="0">
                <a:solidFill>
                  <a:srgbClr val="FF0000"/>
                </a:solidFill>
              </a:rPr>
              <a:t>Стратегия</a:t>
            </a:r>
          </a:p>
          <a:p>
            <a:endParaRPr lang="ru-RU" dirty="0"/>
          </a:p>
          <a:p>
            <a:r>
              <a:rPr lang="ru-RU" dirty="0">
                <a:solidFill>
                  <a:srgbClr val="00B0F0"/>
                </a:solidFill>
              </a:rPr>
              <a:t>Фабричный метод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Описание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solidFill>
                  <a:srgbClr val="FF0000"/>
                </a:solidFill>
              </a:rPr>
              <a:t>Инкапсуляция взаимозаменяемых вариантов поведения и выбор нужного варианта посредством делегирования</a:t>
            </a:r>
          </a:p>
          <a:p>
            <a:r>
              <a:rPr lang="ru-RU" dirty="0" err="1">
                <a:solidFill>
                  <a:srgbClr val="00B050"/>
                </a:solidFill>
              </a:rPr>
              <a:t>Субклассы</a:t>
            </a:r>
            <a:r>
              <a:rPr lang="ru-RU" dirty="0">
                <a:solidFill>
                  <a:srgbClr val="00B050"/>
                </a:solidFill>
              </a:rPr>
              <a:t> определяют реализацию алгоритма</a:t>
            </a:r>
          </a:p>
          <a:p>
            <a:r>
              <a:rPr lang="ru-RU" dirty="0" err="1">
                <a:solidFill>
                  <a:srgbClr val="00B0F0"/>
                </a:solidFill>
              </a:rPr>
              <a:t>Субклассы</a:t>
            </a:r>
            <a:r>
              <a:rPr lang="ru-RU" dirty="0">
                <a:solidFill>
                  <a:srgbClr val="00B0F0"/>
                </a:solidFill>
              </a:rPr>
              <a:t> решают, какие конкретные классы создавать</a:t>
            </a:r>
          </a:p>
        </p:txBody>
      </p:sp>
      <p:cxnSp>
        <p:nvCxnSpPr>
          <p:cNvPr id="3" name="Прямая со стрелкой 2"/>
          <p:cNvCxnSpPr>
            <a:cxnSpLocks/>
          </p:cNvCxnSpPr>
          <p:nvPr/>
        </p:nvCxnSpPr>
        <p:spPr>
          <a:xfrm>
            <a:off x="4079776" y="2780928"/>
            <a:ext cx="2376264" cy="2088232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cxnSpLocks/>
          </p:cNvCxnSpPr>
          <p:nvPr/>
        </p:nvCxnSpPr>
        <p:spPr>
          <a:xfrm flipV="1">
            <a:off x="2927648" y="3284984"/>
            <a:ext cx="3528392" cy="1296144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cxnSpLocks/>
          </p:cNvCxnSpPr>
          <p:nvPr/>
        </p:nvCxnSpPr>
        <p:spPr>
          <a:xfrm flipV="1">
            <a:off x="4079776" y="5517232"/>
            <a:ext cx="2114651" cy="72008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0058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Шаблонный метод </a:t>
            </a:r>
            <a:r>
              <a:rPr lang="en-US" dirty="0"/>
              <a:t>vs </a:t>
            </a:r>
            <a:r>
              <a:rPr lang="ru-RU" dirty="0"/>
              <a:t>Стратегия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Шаблонный метод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Определяет структуру алгоритма, поручая часть работы подклассам</a:t>
            </a:r>
          </a:p>
          <a:p>
            <a:r>
              <a:rPr lang="ru-RU" dirty="0"/>
              <a:t>Дублирующийся код выделяется в базовый класс и используется совместно всеми подклассами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Стратегия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Определяет семейство взаимозаменяемых алгоритмов</a:t>
            </a:r>
          </a:p>
          <a:p>
            <a:r>
              <a:rPr lang="ru-RU" dirty="0"/>
              <a:t>Позволяет изменять алгоритм во время выполнения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25359864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8691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Тривиальное решение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38508" y="2178464"/>
            <a:ext cx="5829354" cy="381642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47528" y="2348881"/>
            <a:ext cx="26642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Метод </a:t>
            </a:r>
            <a:r>
              <a:rPr lang="en-US" sz="1400" dirty="0" err="1"/>
              <a:t>PrepareRecipe</a:t>
            </a:r>
            <a:r>
              <a:rPr lang="en-US" sz="1400" dirty="0"/>
              <a:t>() </a:t>
            </a:r>
            <a:r>
              <a:rPr lang="ru-RU" sz="1400" dirty="0"/>
              <a:t>различается в </a:t>
            </a:r>
            <a:r>
              <a:rPr lang="ru-RU" sz="1400" dirty="0" err="1"/>
              <a:t>субклассах</a:t>
            </a:r>
            <a:r>
              <a:rPr lang="ru-RU" sz="1400" dirty="0"/>
              <a:t>, поэтому определяется как абстрактный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94546" y="1849830"/>
            <a:ext cx="20594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Методы </a:t>
            </a:r>
            <a:r>
              <a:rPr lang="en-US" sz="1400" dirty="0" err="1"/>
              <a:t>BoilWater</a:t>
            </a:r>
            <a:r>
              <a:rPr lang="en-US" sz="1400" dirty="0"/>
              <a:t>() </a:t>
            </a:r>
            <a:r>
              <a:rPr lang="ru-RU" sz="1400" dirty="0"/>
              <a:t>и </a:t>
            </a:r>
            <a:r>
              <a:rPr lang="en-US" sz="1400" dirty="0" err="1"/>
              <a:t>PourInCup</a:t>
            </a:r>
            <a:r>
              <a:rPr lang="en-US" sz="1400" dirty="0"/>
              <a:t>() – </a:t>
            </a:r>
            <a:r>
              <a:rPr lang="ru-RU" sz="1400" dirty="0"/>
              <a:t>общие для обоих классов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24001" y="3871233"/>
            <a:ext cx="17752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Каждый </a:t>
            </a:r>
            <a:r>
              <a:rPr lang="ru-RU" sz="1400" dirty="0" err="1"/>
              <a:t>субкласс</a:t>
            </a:r>
            <a:r>
              <a:rPr lang="ru-RU" sz="1400" dirty="0"/>
              <a:t> реализует свой рецепт приготовления напитка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774176" y="3717344"/>
            <a:ext cx="18938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err="1"/>
              <a:t>Субклассы</a:t>
            </a:r>
            <a:r>
              <a:rPr lang="ru-RU" sz="1400" dirty="0"/>
              <a:t> переопределяют </a:t>
            </a:r>
            <a:r>
              <a:rPr lang="en-US" sz="1400" dirty="0" err="1"/>
              <a:t>PrepareRecipe</a:t>
            </a:r>
            <a:r>
              <a:rPr lang="en-US" sz="1400" dirty="0"/>
              <a:t>()</a:t>
            </a:r>
            <a:endParaRPr lang="ru-RU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4701177" y="6246670"/>
            <a:ext cx="2806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Методы, специфичные для </a:t>
            </a:r>
            <a:r>
              <a:rPr lang="en-US" sz="1400" dirty="0"/>
              <a:t>Coffee </a:t>
            </a:r>
            <a:r>
              <a:rPr lang="ru-RU" sz="1400" dirty="0"/>
              <a:t>и </a:t>
            </a:r>
            <a:r>
              <a:rPr lang="en-US" sz="1400" dirty="0"/>
              <a:t>Tea</a:t>
            </a:r>
            <a:r>
              <a:rPr lang="ru-RU" sz="1400" dirty="0"/>
              <a:t>, остаются в подклассах</a:t>
            </a:r>
          </a:p>
        </p:txBody>
      </p:sp>
      <p:sp>
        <p:nvSpPr>
          <p:cNvPr id="13" name="Полилиния 12"/>
          <p:cNvSpPr/>
          <p:nvPr/>
        </p:nvSpPr>
        <p:spPr>
          <a:xfrm>
            <a:off x="3971926" y="2626698"/>
            <a:ext cx="981075" cy="154602"/>
          </a:xfrm>
          <a:custGeom>
            <a:avLst/>
            <a:gdLst>
              <a:gd name="connsiteX0" fmla="*/ 0 w 981075"/>
              <a:gd name="connsiteY0" fmla="*/ 154602 h 154602"/>
              <a:gd name="connsiteX1" fmla="*/ 428625 w 981075"/>
              <a:gd name="connsiteY1" fmla="*/ 2202 h 154602"/>
              <a:gd name="connsiteX2" fmla="*/ 981075 w 981075"/>
              <a:gd name="connsiteY2" fmla="*/ 78402 h 154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1075" h="154602">
                <a:moveTo>
                  <a:pt x="0" y="154602"/>
                </a:moveTo>
                <a:cubicBezTo>
                  <a:pt x="132556" y="84752"/>
                  <a:pt x="265113" y="14902"/>
                  <a:pt x="428625" y="2202"/>
                </a:cubicBezTo>
                <a:cubicBezTo>
                  <a:pt x="592137" y="-10498"/>
                  <a:pt x="786606" y="33952"/>
                  <a:pt x="981075" y="78402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олилиния 13"/>
          <p:cNvSpPr/>
          <p:nvPr/>
        </p:nvSpPr>
        <p:spPr>
          <a:xfrm>
            <a:off x="7176120" y="2581275"/>
            <a:ext cx="1047750" cy="400050"/>
          </a:xfrm>
          <a:custGeom>
            <a:avLst/>
            <a:gdLst>
              <a:gd name="connsiteX0" fmla="*/ 1047750 w 1047750"/>
              <a:gd name="connsiteY0" fmla="*/ 0 h 400050"/>
              <a:gd name="connsiteX1" fmla="*/ 571500 w 1047750"/>
              <a:gd name="connsiteY1" fmla="*/ 285750 h 400050"/>
              <a:gd name="connsiteX2" fmla="*/ 0 w 1047750"/>
              <a:gd name="connsiteY2" fmla="*/ 40005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750" h="400050">
                <a:moveTo>
                  <a:pt x="1047750" y="0"/>
                </a:moveTo>
                <a:cubicBezTo>
                  <a:pt x="896937" y="109537"/>
                  <a:pt x="746125" y="219075"/>
                  <a:pt x="571500" y="285750"/>
                </a:cubicBezTo>
                <a:cubicBezTo>
                  <a:pt x="396875" y="352425"/>
                  <a:pt x="198437" y="376237"/>
                  <a:pt x="0" y="40005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олилиния 14"/>
          <p:cNvSpPr/>
          <p:nvPr/>
        </p:nvSpPr>
        <p:spPr>
          <a:xfrm>
            <a:off x="2066925" y="5133975"/>
            <a:ext cx="1104900" cy="298814"/>
          </a:xfrm>
          <a:custGeom>
            <a:avLst/>
            <a:gdLst>
              <a:gd name="connsiteX0" fmla="*/ 0 w 1104900"/>
              <a:gd name="connsiteY0" fmla="*/ 0 h 298814"/>
              <a:gd name="connsiteX1" fmla="*/ 400050 w 1104900"/>
              <a:gd name="connsiteY1" fmla="*/ 257175 h 298814"/>
              <a:gd name="connsiteX2" fmla="*/ 1104900 w 1104900"/>
              <a:gd name="connsiteY2" fmla="*/ 295275 h 298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4900" h="298814">
                <a:moveTo>
                  <a:pt x="0" y="0"/>
                </a:moveTo>
                <a:cubicBezTo>
                  <a:pt x="107950" y="103981"/>
                  <a:pt x="215900" y="207963"/>
                  <a:pt x="400050" y="257175"/>
                </a:cubicBezTo>
                <a:cubicBezTo>
                  <a:pt x="584200" y="306387"/>
                  <a:pt x="844550" y="300831"/>
                  <a:pt x="1104900" y="295275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олилиния 15"/>
          <p:cNvSpPr/>
          <p:nvPr/>
        </p:nvSpPr>
        <p:spPr>
          <a:xfrm>
            <a:off x="9267825" y="4495801"/>
            <a:ext cx="597594" cy="904875"/>
          </a:xfrm>
          <a:custGeom>
            <a:avLst/>
            <a:gdLst>
              <a:gd name="connsiteX0" fmla="*/ 447675 w 597594"/>
              <a:gd name="connsiteY0" fmla="*/ 0 h 904875"/>
              <a:gd name="connsiteX1" fmla="*/ 571500 w 597594"/>
              <a:gd name="connsiteY1" fmla="*/ 361950 h 904875"/>
              <a:gd name="connsiteX2" fmla="*/ 0 w 597594"/>
              <a:gd name="connsiteY2" fmla="*/ 904875 h 904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7594" h="904875">
                <a:moveTo>
                  <a:pt x="447675" y="0"/>
                </a:moveTo>
                <a:cubicBezTo>
                  <a:pt x="546894" y="105568"/>
                  <a:pt x="646113" y="211137"/>
                  <a:pt x="571500" y="361950"/>
                </a:cubicBezTo>
                <a:cubicBezTo>
                  <a:pt x="496887" y="512763"/>
                  <a:pt x="248443" y="708819"/>
                  <a:pt x="0" y="904875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олилиния 16"/>
          <p:cNvSpPr/>
          <p:nvPr/>
        </p:nvSpPr>
        <p:spPr>
          <a:xfrm>
            <a:off x="7543801" y="6029326"/>
            <a:ext cx="809625" cy="352425"/>
          </a:xfrm>
          <a:custGeom>
            <a:avLst/>
            <a:gdLst>
              <a:gd name="connsiteX0" fmla="*/ 0 w 809625"/>
              <a:gd name="connsiteY0" fmla="*/ 352425 h 352425"/>
              <a:gd name="connsiteX1" fmla="*/ 438150 w 809625"/>
              <a:gd name="connsiteY1" fmla="*/ 238125 h 352425"/>
              <a:gd name="connsiteX2" fmla="*/ 809625 w 809625"/>
              <a:gd name="connsiteY2" fmla="*/ 0 h 35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9625" h="352425">
                <a:moveTo>
                  <a:pt x="0" y="352425"/>
                </a:moveTo>
                <a:cubicBezTo>
                  <a:pt x="151606" y="324643"/>
                  <a:pt x="303213" y="296862"/>
                  <a:pt x="438150" y="238125"/>
                </a:cubicBezTo>
                <a:cubicBezTo>
                  <a:pt x="573088" y="179387"/>
                  <a:pt x="691356" y="89693"/>
                  <a:pt x="809625" y="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олилиния 17"/>
          <p:cNvSpPr/>
          <p:nvPr/>
        </p:nvSpPr>
        <p:spPr>
          <a:xfrm>
            <a:off x="3952876" y="6019801"/>
            <a:ext cx="695325" cy="314325"/>
          </a:xfrm>
          <a:custGeom>
            <a:avLst/>
            <a:gdLst>
              <a:gd name="connsiteX0" fmla="*/ 695325 w 695325"/>
              <a:gd name="connsiteY0" fmla="*/ 314325 h 314325"/>
              <a:gd name="connsiteX1" fmla="*/ 257175 w 695325"/>
              <a:gd name="connsiteY1" fmla="*/ 238125 h 314325"/>
              <a:gd name="connsiteX2" fmla="*/ 0 w 695325"/>
              <a:gd name="connsiteY2" fmla="*/ 0 h 314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5325" h="314325">
                <a:moveTo>
                  <a:pt x="695325" y="314325"/>
                </a:moveTo>
                <a:cubicBezTo>
                  <a:pt x="534194" y="302419"/>
                  <a:pt x="373063" y="290513"/>
                  <a:pt x="257175" y="238125"/>
                </a:cubicBezTo>
                <a:cubicBezTo>
                  <a:pt x="141287" y="185737"/>
                  <a:pt x="70643" y="92868"/>
                  <a:pt x="0" y="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499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/>
        </p:nvSpPr>
        <p:spPr>
          <a:xfrm>
            <a:off x="421296" y="420030"/>
            <a:ext cx="3132348" cy="214412"/>
          </a:xfrm>
          <a:prstGeom prst="rect">
            <a:avLst/>
          </a:prstGeom>
          <a:solidFill>
            <a:srgbClr val="85DFFF">
              <a:alpha val="50196"/>
            </a:srgbClr>
          </a:solidFill>
          <a:ln>
            <a:solidFill>
              <a:srgbClr val="8E8E8E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Выноска 1 15"/>
          <p:cNvSpPr/>
          <p:nvPr/>
        </p:nvSpPr>
        <p:spPr>
          <a:xfrm>
            <a:off x="6276020" y="224343"/>
            <a:ext cx="4212468" cy="772377"/>
          </a:xfrm>
          <a:prstGeom prst="borderCallout1">
            <a:avLst>
              <a:gd name="adj1" fmla="val 23379"/>
              <a:gd name="adj2" fmla="val -4124"/>
              <a:gd name="adj3" fmla="val 35951"/>
              <a:gd name="adj4" fmla="val -62878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1400" dirty="0"/>
              <a:t>Абстрактный рецепт приготовления напитка, будет реализован в подклассах</a:t>
            </a:r>
          </a:p>
        </p:txBody>
      </p:sp>
      <p:grpSp>
        <p:nvGrpSpPr>
          <p:cNvPr id="6" name="Boil water match"/>
          <p:cNvGrpSpPr/>
          <p:nvPr/>
        </p:nvGrpSpPr>
        <p:grpSpPr>
          <a:xfrm>
            <a:off x="191344" y="3429000"/>
            <a:ext cx="10153128" cy="1296135"/>
            <a:chOff x="-1527422" y="1844824"/>
            <a:chExt cx="10153128" cy="1296135"/>
          </a:xfrm>
        </p:grpSpPr>
        <p:sp>
          <p:nvSpPr>
            <p:cNvPr id="7" name="Прямоугольник 6"/>
            <p:cNvSpPr/>
            <p:nvPr/>
          </p:nvSpPr>
          <p:spPr>
            <a:xfrm>
              <a:off x="-1527422" y="1844824"/>
              <a:ext cx="3672408" cy="1296079"/>
            </a:xfrm>
            <a:prstGeom prst="rect">
              <a:avLst/>
            </a:prstGeom>
            <a:solidFill>
              <a:srgbClr val="85DFFF">
                <a:alpha val="50196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5514749" y="1844825"/>
              <a:ext cx="3110957" cy="1296134"/>
            </a:xfrm>
            <a:prstGeom prst="rect">
              <a:avLst/>
            </a:prstGeom>
            <a:solidFill>
              <a:srgbClr val="85DFFF">
                <a:alpha val="50196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0" name="Стрелки"/>
          <p:cNvGrpSpPr/>
          <p:nvPr/>
        </p:nvGrpSpPr>
        <p:grpSpPr>
          <a:xfrm>
            <a:off x="2639616" y="3717031"/>
            <a:ext cx="4968552" cy="648073"/>
            <a:chOff x="775073" y="1201392"/>
            <a:chExt cx="5418227" cy="714795"/>
          </a:xfrm>
        </p:grpSpPr>
        <p:cxnSp>
          <p:nvCxnSpPr>
            <p:cNvPr id="11" name="Прямая со стрелкой 10"/>
            <p:cNvCxnSpPr>
              <a:cxnSpLocks/>
            </p:cNvCxnSpPr>
            <p:nvPr/>
          </p:nvCxnSpPr>
          <p:spPr>
            <a:xfrm>
              <a:off x="775073" y="1201392"/>
              <a:ext cx="5418227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>
              <a:cxnSpLocks/>
            </p:cNvCxnSpPr>
            <p:nvPr/>
          </p:nvCxnSpPr>
          <p:spPr>
            <a:xfrm>
              <a:off x="775073" y="1677922"/>
              <a:ext cx="5418227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/>
            <p:cNvCxnSpPr>
              <a:cxnSpLocks/>
            </p:cNvCxnSpPr>
            <p:nvPr/>
          </p:nvCxnSpPr>
          <p:spPr>
            <a:xfrm>
              <a:off x="775073" y="1450876"/>
              <a:ext cx="5418227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/>
            <p:cNvCxnSpPr>
              <a:cxnSpLocks/>
            </p:cNvCxnSpPr>
            <p:nvPr/>
          </p:nvCxnSpPr>
          <p:spPr>
            <a:xfrm>
              <a:off x="775073" y="1916187"/>
              <a:ext cx="5418227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Прямоугольник 2"/>
          <p:cNvSpPr/>
          <p:nvPr/>
        </p:nvSpPr>
        <p:spPr>
          <a:xfrm>
            <a:off x="0" y="1"/>
            <a:ext cx="6096000" cy="6694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CaffeineBeverage</a:t>
            </a:r>
            <a:r>
              <a:rPr lang="de-DE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de-DE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endParaRPr lang="de-DE" sz="13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PrepareRecipe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de-DE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virtual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~</a:t>
            </a:r>
            <a:r>
              <a:rPr lang="de-DE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CaffeineBeverage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de-DE" sz="13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de-DE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endParaRPr lang="de-DE" sz="13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BoilWater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de-DE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3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Boiling</a:t>
            </a:r>
            <a:r>
              <a:rPr lang="de-DE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water</a:t>
            </a:r>
            <a:r>
              <a:rPr lang="de-DE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b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PourInCup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de-DE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3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Pouring</a:t>
            </a:r>
            <a:r>
              <a:rPr lang="de-DE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into</a:t>
            </a:r>
            <a:r>
              <a:rPr lang="de-DE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cup</a:t>
            </a:r>
            <a:r>
              <a:rPr lang="de-DE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Coffee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de-DE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CaffeineBeverage</a:t>
            </a:r>
            <a:r>
              <a:rPr lang="de-DE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de-DE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endParaRPr lang="de-DE" sz="13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PrepareRecipe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de-DE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de-DE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de-DE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BoilWater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de-DE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BrewCoffeeGrinds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de-DE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PourInCup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de-DE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AddSugarAndMilk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b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de-DE" sz="13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BrewCoffeeGrinds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de-DE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3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Dripping</a:t>
            </a:r>
            <a:r>
              <a:rPr lang="de-DE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Coffee </a:t>
            </a:r>
            <a:r>
              <a:rPr lang="de-DE" sz="13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through</a:t>
            </a:r>
            <a:r>
              <a:rPr lang="de-DE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de-DE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b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AddSugarAndMilk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de-DE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3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Adding</a:t>
            </a:r>
            <a:r>
              <a:rPr lang="de-DE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sugar</a:t>
            </a:r>
            <a:r>
              <a:rPr lang="de-DE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and milk"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7032104" y="3000821"/>
            <a:ext cx="525658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Tea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de-DE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CaffeineBeverage</a:t>
            </a:r>
            <a:r>
              <a:rPr lang="de-DE" sz="13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de-DE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endParaRPr lang="de-DE" sz="13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PrepareRecipe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de-DE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</a:t>
            </a:r>
            <a:r>
              <a:rPr lang="de-DE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de-DE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BoilWater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de-DE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SteepTeaBag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de-DE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PourInCup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de-DE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AddLemon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b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3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de-DE" sz="13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SteepTeaBag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de-DE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3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Steeping</a:t>
            </a:r>
            <a:r>
              <a:rPr lang="de-DE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the</a:t>
            </a:r>
            <a:r>
              <a:rPr lang="de-DE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tea</a:t>
            </a:r>
            <a:r>
              <a:rPr lang="de-DE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b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de-DE" sz="13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AddLemon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de-DE" sz="13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DE" sz="13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Adding</a:t>
            </a:r>
            <a:r>
              <a:rPr lang="de-DE" sz="13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Lemon"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3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r>
              <a:rPr lang="de-DE" sz="13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988316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Повторный анализ рецептов напитков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Рецепт приготовления кофе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Вскипятить воду</a:t>
            </a:r>
          </a:p>
          <a:p>
            <a:r>
              <a:rPr lang="ru-RU" dirty="0"/>
              <a:t>Заварить кофе в горячей воде</a:t>
            </a:r>
          </a:p>
          <a:p>
            <a:r>
              <a:rPr lang="ru-RU" dirty="0"/>
              <a:t>Перелить кофе в чашку</a:t>
            </a:r>
          </a:p>
          <a:p>
            <a:r>
              <a:rPr lang="ru-RU" dirty="0"/>
              <a:t>Добавить сахар и молоко</a:t>
            </a:r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Рецепт приготовления чая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Вскипятить воду</a:t>
            </a:r>
          </a:p>
          <a:p>
            <a:r>
              <a:rPr lang="ru-RU" dirty="0"/>
              <a:t>Заварить чай в горячей воде</a:t>
            </a:r>
          </a:p>
          <a:p>
            <a:r>
              <a:rPr lang="ru-RU" dirty="0"/>
              <a:t>Перелить чай в чашку</a:t>
            </a:r>
          </a:p>
          <a:p>
            <a:r>
              <a:rPr lang="ru-RU" dirty="0"/>
              <a:t>Добавить лимон</a:t>
            </a:r>
          </a:p>
        </p:txBody>
      </p:sp>
    </p:spTree>
    <p:extLst>
      <p:ext uri="{BB962C8B-B14F-4D97-AF65-F5344CB8AC3E}">
        <p14:creationId xmlns:p14="http://schemas.microsoft.com/office/powerpoint/2010/main" val="3642700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Абстрагируем алгоритм приготовления напитка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Шаги алгоритма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Вскипятить воду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Использовать горячую воду для заваривания кофе или чая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Перелить напиток в чашку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/>
              <a:t>Добавить соответствующие дополнения в напиток</a:t>
            </a:r>
          </a:p>
          <a:p>
            <a:r>
              <a:rPr lang="ru-RU" dirty="0"/>
              <a:t>Пункты 1 и 3 выведены в базовый класс</a:t>
            </a:r>
          </a:p>
          <a:p>
            <a:r>
              <a:rPr lang="ru-RU" dirty="0"/>
              <a:t>Пункты 2 и </a:t>
            </a:r>
            <a:r>
              <a:rPr lang="en-US" dirty="0"/>
              <a:t>4</a:t>
            </a:r>
            <a:r>
              <a:rPr lang="ru-RU" dirty="0"/>
              <a:t> одинаковы, но выполняются с разными напитками</a:t>
            </a:r>
          </a:p>
        </p:txBody>
      </p:sp>
    </p:spTree>
    <p:extLst>
      <p:ext uri="{BB962C8B-B14F-4D97-AF65-F5344CB8AC3E}">
        <p14:creationId xmlns:p14="http://schemas.microsoft.com/office/powerpoint/2010/main" val="131494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Группа 21"/>
          <p:cNvGrpSpPr/>
          <p:nvPr/>
        </p:nvGrpSpPr>
        <p:grpSpPr>
          <a:xfrm>
            <a:off x="1981200" y="3685675"/>
            <a:ext cx="7571184" cy="436747"/>
            <a:chOff x="457200" y="3685674"/>
            <a:chExt cx="7571184" cy="436747"/>
          </a:xfrm>
        </p:grpSpPr>
        <p:sp>
          <p:nvSpPr>
            <p:cNvPr id="18" name="Прямоугольник 17"/>
            <p:cNvSpPr/>
            <p:nvPr/>
          </p:nvSpPr>
          <p:spPr>
            <a:xfrm>
              <a:off x="6133356" y="3849722"/>
              <a:ext cx="1895028" cy="272699"/>
            </a:xfrm>
            <a:prstGeom prst="rect">
              <a:avLst/>
            </a:prstGeom>
            <a:solidFill>
              <a:srgbClr val="85DFFF">
                <a:alpha val="50196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457200" y="3849723"/>
              <a:ext cx="2345556" cy="272698"/>
            </a:xfrm>
            <a:prstGeom prst="rect">
              <a:avLst/>
            </a:prstGeom>
            <a:solidFill>
              <a:srgbClr val="85DFFF">
                <a:alpha val="50196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4" name="Прямая со стрелкой 13"/>
            <p:cNvCxnSpPr/>
            <p:nvPr/>
          </p:nvCxnSpPr>
          <p:spPr>
            <a:xfrm>
              <a:off x="2915816" y="4005064"/>
              <a:ext cx="3104480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635896" y="3685674"/>
              <a:ext cx="18722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AddCondiments</a:t>
              </a:r>
              <a:r>
                <a:rPr lang="en-US" dirty="0"/>
                <a:t>()</a:t>
              </a:r>
              <a:endParaRPr lang="ru-RU" dirty="0"/>
            </a:p>
          </p:txBody>
        </p:sp>
      </p:grpSp>
      <p:grpSp>
        <p:nvGrpSpPr>
          <p:cNvPr id="21" name="Группа 20"/>
          <p:cNvGrpSpPr/>
          <p:nvPr/>
        </p:nvGrpSpPr>
        <p:grpSpPr>
          <a:xfrm>
            <a:off x="1981200" y="3200741"/>
            <a:ext cx="7571184" cy="418760"/>
            <a:chOff x="457200" y="3200741"/>
            <a:chExt cx="7571184" cy="418760"/>
          </a:xfrm>
        </p:grpSpPr>
        <p:sp>
          <p:nvSpPr>
            <p:cNvPr id="15" name="Прямоугольник 14"/>
            <p:cNvSpPr/>
            <p:nvPr/>
          </p:nvSpPr>
          <p:spPr>
            <a:xfrm>
              <a:off x="457200" y="3345667"/>
              <a:ext cx="2345556" cy="273834"/>
            </a:xfrm>
            <a:prstGeom prst="rect">
              <a:avLst/>
            </a:prstGeom>
            <a:solidFill>
              <a:srgbClr val="85DFFF">
                <a:alpha val="50196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6133356" y="3345666"/>
              <a:ext cx="1895028" cy="273835"/>
            </a:xfrm>
            <a:prstGeom prst="rect">
              <a:avLst/>
            </a:prstGeom>
            <a:solidFill>
              <a:srgbClr val="85DFFF">
                <a:alpha val="50196"/>
              </a:srgbClr>
            </a:solidFill>
            <a:ln>
              <a:solidFill>
                <a:srgbClr val="8E8E8E"/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3" name="Прямая со стрелкой 12"/>
            <p:cNvCxnSpPr/>
            <p:nvPr/>
          </p:nvCxnSpPr>
          <p:spPr>
            <a:xfrm>
              <a:off x="2915816" y="3501008"/>
              <a:ext cx="3104480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4092538" y="3200741"/>
              <a:ext cx="911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Brew()</a:t>
              </a:r>
              <a:endParaRPr lang="ru-RU" dirty="0"/>
            </a:p>
          </p:txBody>
        </p:sp>
      </p:grp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Абстрагирование </a:t>
            </a:r>
            <a:r>
              <a:rPr lang="en-US" dirty="0" err="1"/>
              <a:t>PrepareRecipe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524000" y="1844824"/>
            <a:ext cx="334873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Coffee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PrepareRecipe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BoilWater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BrewCoffeeGrinds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PourInCup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AddSugarAndMilk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...  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248128" y="1844824"/>
            <a:ext cx="266429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Tea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PrepareRecipe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BoilWater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SteepTeaBag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PourInCup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AddLemon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pPr lvl="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...  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lvl="0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solidFill>
                <a:prstClr val="black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904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FOLDER" val="H:\teaching\institutps\2016\ood\lectures\07\07 - Адаптер, Фасад\"/>
  <p:tag name="ISPRING_PRESENTATION_PATH" val="H:\teaching\institutps\2016\ood\lectures\07\07 - Адаптер, Фасад.pptx"/>
  <p:tag name="ISPRING_PROJECT_FOLDER_UPDATED" val="1"/>
  <p:tag name="ISPRING_SCREEN_RECS_UPDATED" val="H:\teaching\institutps\2016\ood\lectures\07\07 - Адаптер, Фасад"/>
  <p:tag name="ISPRING_UUID" val="{77CEB02E-0205-4D42-AC68-BCD00A9879B0}"/>
  <p:tag name="ISPRING_RESOURCE_PATHS_HASH_PRESENTER" val="53b27c7cfeaddf16743777d46d1448d52d7b30b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5340</TotalTime>
  <Words>3974</Words>
  <Application>Microsoft Office PowerPoint</Application>
  <PresentationFormat>Widescreen</PresentationFormat>
  <Paragraphs>667</Paragraphs>
  <Slides>47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Calibri Light</vt:lpstr>
      <vt:lpstr>Consolas</vt:lpstr>
      <vt:lpstr>Office Theme</vt:lpstr>
      <vt:lpstr>Паттерн «Шаблонный метод»</vt:lpstr>
      <vt:lpstr>Рецепты приготовления напитков</vt:lpstr>
      <vt:lpstr>PowerPoint Presentation</vt:lpstr>
      <vt:lpstr>Анализ решения</vt:lpstr>
      <vt:lpstr>Тривиальное решение</vt:lpstr>
      <vt:lpstr>PowerPoint Presentation</vt:lpstr>
      <vt:lpstr>Повторный анализ рецептов напитков</vt:lpstr>
      <vt:lpstr>Абстрагируем алгоритм приготовления напитка</vt:lpstr>
      <vt:lpstr>Абстрагирование PrepareRecipe()</vt:lpstr>
      <vt:lpstr>Абстрактный напиток</vt:lpstr>
      <vt:lpstr>Конкретные напитки</vt:lpstr>
      <vt:lpstr>Обновленная диаграмма классов</vt:lpstr>
      <vt:lpstr>Анализ выполненных действий</vt:lpstr>
      <vt:lpstr>Класс CaffeineBeverage</vt:lpstr>
      <vt:lpstr>Паттерн «Шаблонный метод»</vt:lpstr>
      <vt:lpstr>Сравнение реализаций</vt:lpstr>
      <vt:lpstr>Сравнение реализаций</vt:lpstr>
      <vt:lpstr>Паттерн «Шаблонный метод»</vt:lpstr>
      <vt:lpstr>Структура паттерна</vt:lpstr>
      <vt:lpstr>PowerPoint Presentation</vt:lpstr>
      <vt:lpstr>Перехватчики (hooks) в паттерне «Шаблонный метод»</vt:lpstr>
      <vt:lpstr>PowerPoint Presentation</vt:lpstr>
      <vt:lpstr>PowerPoint Presentation</vt:lpstr>
      <vt:lpstr>Сравнение абстрактных методов и методов-перехватчиков</vt:lpstr>
      <vt:lpstr>Голливудский принцип (принцип инверсии управления)</vt:lpstr>
      <vt:lpstr>Голливудский принцип и Шаблонный Метод</vt:lpstr>
      <vt:lpstr>Принцип инверсии зависимостей и Голливудский принцип</vt:lpstr>
      <vt:lpstr>Идиома NVI (Non-virtual interface)</vt:lpstr>
      <vt:lpstr>Non-virtual interface</vt:lpstr>
      <vt:lpstr>PowerPoint Presentation</vt:lpstr>
      <vt:lpstr>NVI vs Template Method</vt:lpstr>
      <vt:lpstr>NVI и default-параметры методов</vt:lpstr>
      <vt:lpstr>Решение с NVI</vt:lpstr>
      <vt:lpstr>Шаблонный метод в compile-time</vt:lpstr>
      <vt:lpstr>Идея Template Method в compile time</vt:lpstr>
      <vt:lpstr>PowerPoint Presentation</vt:lpstr>
      <vt:lpstr>PowerPoint Presentation</vt:lpstr>
      <vt:lpstr>Применимость и ограничения</vt:lpstr>
      <vt:lpstr>PowerPoint Presentation</vt:lpstr>
      <vt:lpstr>Шаблонный метод в декораторе напитков</vt:lpstr>
      <vt:lpstr>Шаблонный метод в командах Undo/Redo</vt:lpstr>
      <vt:lpstr>Template method в UI-фреймворке</vt:lpstr>
      <vt:lpstr>Template Method в веб-фреймворке</vt:lpstr>
      <vt:lpstr>Соединить паттерн с его описанием</vt:lpstr>
      <vt:lpstr>Соединить паттерн с его описанием</vt:lpstr>
      <vt:lpstr>Шаблонный метод vs Стратегия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Алексей Малов</cp:lastModifiedBy>
  <cp:revision>459</cp:revision>
  <dcterms:created xsi:type="dcterms:W3CDTF">2016-02-02T19:36:42Z</dcterms:created>
  <dcterms:modified xsi:type="dcterms:W3CDTF">2025-10-02T17:18:26Z</dcterms:modified>
</cp:coreProperties>
</file>