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320" r:id="rId2"/>
    <p:sldId id="327" r:id="rId3"/>
    <p:sldId id="328" r:id="rId4"/>
    <p:sldId id="267" r:id="rId5"/>
    <p:sldId id="265" r:id="rId6"/>
    <p:sldId id="264" r:id="rId7"/>
    <p:sldId id="257" r:id="rId8"/>
    <p:sldId id="259" r:id="rId9"/>
    <p:sldId id="260" r:id="rId10"/>
    <p:sldId id="261" r:id="rId11"/>
    <p:sldId id="262" r:id="rId12"/>
    <p:sldId id="258" r:id="rId13"/>
    <p:sldId id="263" r:id="rId14"/>
    <p:sldId id="266" r:id="rId15"/>
    <p:sldId id="291" r:id="rId16"/>
    <p:sldId id="269" r:id="rId17"/>
    <p:sldId id="289" r:id="rId18"/>
    <p:sldId id="270" r:id="rId19"/>
    <p:sldId id="271" r:id="rId20"/>
    <p:sldId id="275" r:id="rId21"/>
    <p:sldId id="274" r:id="rId22"/>
    <p:sldId id="272" r:id="rId23"/>
    <p:sldId id="273" r:id="rId24"/>
    <p:sldId id="276" r:id="rId25"/>
    <p:sldId id="277" r:id="rId26"/>
    <p:sldId id="284" r:id="rId27"/>
    <p:sldId id="283" r:id="rId28"/>
    <p:sldId id="292" r:id="rId29"/>
    <p:sldId id="287" r:id="rId30"/>
    <p:sldId id="278" r:id="rId31"/>
    <p:sldId id="322" r:id="rId32"/>
    <p:sldId id="279" r:id="rId33"/>
    <p:sldId id="323" r:id="rId34"/>
    <p:sldId id="324" r:id="rId35"/>
    <p:sldId id="326" r:id="rId36"/>
    <p:sldId id="280" r:id="rId37"/>
    <p:sldId id="296" r:id="rId38"/>
    <p:sldId id="321" r:id="rId39"/>
    <p:sldId id="325" r:id="rId40"/>
    <p:sldId id="282" r:id="rId41"/>
    <p:sldId id="281" r:id="rId42"/>
    <p:sldId id="285" r:id="rId43"/>
    <p:sldId id="286" r:id="rId44"/>
    <p:sldId id="293" r:id="rId45"/>
    <p:sldId id="294" r:id="rId46"/>
    <p:sldId id="295" r:id="rId47"/>
    <p:sldId id="290" r:id="rId48"/>
  </p:sldIdLst>
  <p:sldSz cx="12192000" cy="6858000"/>
  <p:notesSz cx="6858000" cy="9144000"/>
  <p:custDataLst>
    <p:tags r:id="rId5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1" autoAdjust="0"/>
    <p:restoredTop sz="78129" autoAdjust="0"/>
  </p:normalViewPr>
  <p:slideViewPr>
    <p:cSldViewPr>
      <p:cViewPr>
        <p:scale>
          <a:sx n="66" d="100"/>
          <a:sy n="66" d="100"/>
        </p:scale>
        <p:origin x="2316" y="4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7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90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56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GumballMachine</a:t>
            </a:r>
            <a:r>
              <a:rPr lang="en-US" dirty="0"/>
              <a:t> </a:t>
            </a:r>
            <a:r>
              <a:rPr lang="ru-RU" dirty="0"/>
              <a:t>делегирует операции одному из объектов своего внутреннего состояния. В разные моменты времени текущим состоянием становятся разные объекты. Из-за этого поведение класса с течением времени изменяется.</a:t>
            </a:r>
          </a:p>
          <a:p>
            <a:r>
              <a:rPr lang="ru-RU" dirty="0"/>
              <a:t>С точки зрения клиента выглядит так, будто используемый объект изменил своё поведение.</a:t>
            </a:r>
          </a:p>
          <a:p>
            <a:r>
              <a:rPr lang="ru-RU" dirty="0"/>
              <a:t>Реализуется это за счёт композиции.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96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паттерне «Состояние» у нас есть разные поведения, инкапсулированных в объектах-состояниях. В разные моменты времени одному из них контекст делегирует выполнение операций. С течением времени контекст переключается с одного состояния на другое, тем самым изменяется поведение контекста. Это происходит невидимым для клиента образом.</a:t>
            </a:r>
          </a:p>
          <a:p>
            <a:r>
              <a:rPr lang="ru-RU" dirty="0"/>
              <a:t>В паттерне «Стратегия» обычно клиент задаёт стратегию, которая должна использоваться контекстом. Паттерн позволяет изменять стратегию во время работы программы. Часто есть подходящая данному контексту стратегия.</a:t>
            </a:r>
          </a:p>
          <a:p>
            <a:r>
              <a:rPr lang="ru-RU" dirty="0"/>
              <a:t>Стратегия – гибкая альтернатива наследованию.</a:t>
            </a:r>
          </a:p>
          <a:p>
            <a:r>
              <a:rPr lang="ru-RU" dirty="0"/>
              <a:t>Состояние –альтернатива использованию большому количеству условных конструкций внутри контекста.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7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переходы между состояниями более динамичные, их можно поместить внутрь классов-состояний.</a:t>
            </a:r>
          </a:p>
          <a:p>
            <a:r>
              <a:rPr lang="ru-RU" dirty="0"/>
              <a:t>Когда переходы между состояниями фиксированы, их можно поместить внутрь контекста.</a:t>
            </a:r>
          </a:p>
          <a:p>
            <a:r>
              <a:rPr lang="ru-RU" dirty="0"/>
              <a:t>Когда код перехода между состояниями находятся внутри классов состояний, между ними возникают зависимости. В нашей реализации эти зависимости уменьшены за счёт методов Контекста для перехода между состояниями.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58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языках без поддержки приватного наследования, можно использовать композицию.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09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8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B562-389D-4A5F-87E4-B9F9E635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3F4E6-E69D-45C1-AE39-8CA6C8BA1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22C5D-B101-4F39-B897-39B8DCC1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15CD-3D29-4953-B26A-986D8AF1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DA5C-E687-4E5C-94C6-9D98F9DA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3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DB02-6A9B-4BB8-9C28-C389372C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35F9F-A37F-47CC-861F-326267F34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BFDA1-D1F7-4D58-85AF-771D9C3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ED24-6C14-45EC-B6C0-43B73691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73C1-C17B-446B-94E2-FB0D197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1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9A39A-AA0C-4308-9FB3-09D819B3D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8D12D-F0B0-4026-9B30-BE4295B91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8FA3-8AC3-4681-9B63-20849C9A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3892-03F8-4805-89DB-458AA1E9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F915-CA0D-4537-9FD0-4FE8C202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8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BE92-9AD0-4E96-90A0-5BE0FB9F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A514-E89B-4D55-B7B6-B61460B8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FE66-A703-4FB2-A365-1153F14F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0919-B5C6-464D-A6B1-4C8E64DD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8013-F2A6-4681-8CD4-0C601EDE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7B0C-E1BE-4753-AD5A-A9DA411B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42000-01A2-4FA1-8F3B-B3045171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8BBF-03E5-44B2-A374-91476B8A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33DC-5104-4374-A86E-6AE6A33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B5DC-7633-43E5-856D-4376108F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31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FE5A-8D78-48A2-9A78-05E4B69F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A6FF-7CF8-4439-9F04-F658BABB7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A72A4-9658-4957-B03F-7CB11355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1EE0A-5981-4F8F-816B-F9B04E80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E8E0-E174-4723-8C9E-29A5F6B1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DD6EF-2AA1-4B71-9D0E-6BF4F702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57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9431-0948-42A3-A427-8D4BDE19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25261-9C3D-4913-97BA-EC07E846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0F440-7C6A-4C8E-BC87-11A87A7B4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FC2EC-3358-47C6-8322-E2695E86F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E6B67-C4AF-447F-A6EC-1E424199A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14A20-AB31-485B-91A6-1D89C01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23DEB-A126-4ACE-B2F7-8BE36677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4DAAB-1528-4030-9FCE-6268B0E1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76CD-C7FB-4ED6-87CA-1A4B70D2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C90FD-D95D-4934-BCE5-DF674FDA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AD3CC-9991-49A5-A249-0521A145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08713-3D5C-4CAC-BC7A-8C16DB54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89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4BB6F-C8EC-43FF-A749-7D082797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21C42-141F-450D-8DD5-F345D74C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AC41-99EC-4693-A9C9-EA9F4030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00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9947-E653-4826-9D21-43EA26EF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868B-69AC-4A34-997C-A5A3D3C0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CDA0F-40A4-4D5B-B06E-5B87DF14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24F25-C09E-4802-A9D6-52C36039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7D53F-4681-44A1-A91E-383F4EF9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6A93-BC71-4F70-8C71-628AE96F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76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759-C87F-4222-90A5-217D6442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FA970-D1AA-4082-80BD-787633901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48A48-F10C-4AEC-B8BC-36BE0559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FD8F-F3F2-4F06-85E1-D3E01788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F6CB9-0C2D-403B-A84D-DAAF36FD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40D4-1167-426F-97F9-36B88189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38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BEA70-F2FF-4450-8CF3-F194A7F5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87761-CA79-4A32-85C9-A4687414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3998-9243-44C4-BFD1-585430D01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02FA-50EE-43C9-861A-3395D193C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849C-8AA8-4965-80AB-C8115711D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6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проектирования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«Состояние»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81200" y="263691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81200" y="3289342"/>
            <a:ext cx="5410944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81200" y="3971548"/>
            <a:ext cx="3394720" cy="825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81200" y="5014614"/>
            <a:ext cx="6491064" cy="655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покупатель пытается дернуть за рычаг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38908" y="1772817"/>
            <a:ext cx="71493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Dispense();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7671196" y="2055340"/>
            <a:ext cx="2088232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7651948" y="3284944"/>
            <a:ext cx="2764532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Сначала нужно бросить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5852740" y="3971548"/>
            <a:ext cx="3483620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Покупатель получает шарик. Переходим в состояние </a:t>
            </a:r>
            <a:r>
              <a:rPr lang="en-US" sz="1400" dirty="0"/>
              <a:t>Sold </a:t>
            </a:r>
            <a:r>
              <a:rPr lang="ru-RU" sz="1400" dirty="0"/>
              <a:t>и вызываем метод </a:t>
            </a:r>
            <a:r>
              <a:rPr lang="en-US" sz="1400" dirty="0"/>
              <a:t>Dispense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6888088" y="5744152"/>
            <a:ext cx="2897212" cy="504056"/>
          </a:xfrm>
          <a:prstGeom prst="borderCallout1">
            <a:avLst>
              <a:gd name="adj1" fmla="val 22068"/>
              <a:gd name="adj2" fmla="val -3112"/>
              <a:gd name="adj3" fmla="val -47008"/>
              <a:gd name="adj4" fmla="val -2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557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79576" y="2492896"/>
            <a:ext cx="5112568" cy="4320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23592" y="3116503"/>
            <a:ext cx="3744416" cy="15366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77120" y="4844693"/>
            <a:ext cx="3744416" cy="12486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Выдача шарика пользователю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11524" y="1595022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7392144" y="2060848"/>
            <a:ext cx="2241228" cy="432048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Автомат в состоянии </a:t>
            </a:r>
            <a:r>
              <a:rPr lang="en-US" sz="1400" b="1" dirty="0"/>
              <a:t>Sold</a:t>
            </a:r>
            <a:r>
              <a:rPr lang="ru-RU" sz="1400" dirty="0"/>
              <a:t>, выдать покупку!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6568796" y="3142022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</a:t>
            </a:r>
            <a:r>
              <a:rPr lang="en-US" sz="1400" dirty="0"/>
              <a:t> </a:t>
            </a:r>
            <a:r>
              <a:rPr lang="en-US" sz="1400" b="1" dirty="0" err="1"/>
              <a:t>SoldOut</a:t>
            </a:r>
            <a:r>
              <a:rPr lang="ru-RU" sz="1400" dirty="0"/>
              <a:t>, а если нет, возвращается в состояние </a:t>
            </a:r>
            <a:r>
              <a:rPr lang="en-US" sz="1400" b="1" dirty="0" err="1"/>
              <a:t>NoQuarter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6604316" y="5469149"/>
            <a:ext cx="3887924" cy="624149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ситуации невозможны. При их возникновении автомат выдаст ошибку.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0883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75520" y="2132856"/>
            <a:ext cx="6120680" cy="115212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3438314"/>
            <a:ext cx="6948264" cy="323104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2132856"/>
            <a:ext cx="71287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{} gumball{}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)“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методы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8147720" y="1381311"/>
            <a:ext cx="2412776" cy="1128205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Наполнение автомата резинкой. Для простоты считаем, что эта операция выполняется только в состоянии </a:t>
            </a:r>
            <a:r>
              <a:rPr lang="en-US" sz="1400" b="1" dirty="0" err="1"/>
              <a:t>SoldOut</a:t>
            </a:r>
            <a:r>
              <a:rPr lang="en-US" sz="1400" dirty="0"/>
              <a:t>.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8147720" y="2777320"/>
            <a:ext cx="2471786" cy="592597"/>
          </a:xfrm>
          <a:prstGeom prst="borderCallout1">
            <a:avLst>
              <a:gd name="adj1" fmla="val 86361"/>
              <a:gd name="adj2" fmla="val -543"/>
              <a:gd name="adj3" fmla="val 146781"/>
              <a:gd name="adj4" fmla="val -1395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Строковое представление текущего состояния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559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7572" y="-23123"/>
            <a:ext cx="341987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m(5)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/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4032" y="1"/>
            <a:ext cx="4176464" cy="694036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5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returned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4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haven't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2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waiting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comes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rolling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slot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Oops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can't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quarter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turned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but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there's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Inventory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: 0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gumballs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sold</a:t>
            </a:r>
            <a:r>
              <a:rPr lang="ru-RU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endParaRPr lang="ru-RU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Выберите утверждения, относящиеся к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Нарушен принцип открытости/закрытости</a:t>
            </a:r>
          </a:p>
          <a:p>
            <a:r>
              <a:rPr lang="ru-RU" dirty="0"/>
              <a:t>Архитектура не совсем объектно-ориентированная</a:t>
            </a:r>
          </a:p>
          <a:p>
            <a:r>
              <a:rPr lang="ru-RU" dirty="0"/>
              <a:t>Переходы между состояниями затеряны среди ветвлений в коде</a:t>
            </a:r>
          </a:p>
          <a:p>
            <a:r>
              <a:rPr lang="ru-RU" dirty="0"/>
              <a:t>Изменяющиеся аспекты программы не инкапсулированы</a:t>
            </a:r>
          </a:p>
          <a:p>
            <a:r>
              <a:rPr lang="ru-RU" dirty="0"/>
              <a:t>Дальнейшие изменения вероятно приведут к ошибкам в уже работающем коде</a:t>
            </a:r>
          </a:p>
        </p:txBody>
      </p:sp>
    </p:spTree>
    <p:extLst>
      <p:ext uri="{BB962C8B-B14F-4D97-AF65-F5344CB8AC3E}">
        <p14:creationId xmlns:p14="http://schemas.microsoft.com/office/powerpoint/2010/main" val="38950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C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C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C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C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C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B8E-D61F-414A-B546-F49E0C97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рефакторинга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E0F4-82E7-428B-9D84-581B17D8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должно быть легко сопровождать и изменять</a:t>
            </a:r>
          </a:p>
          <a:p>
            <a:r>
              <a:rPr lang="ru-RU" dirty="0"/>
              <a:t>Локализуем код так, чтобы изменение поведения в одном состоянии не нарушило работу в остальных состояниях</a:t>
            </a:r>
          </a:p>
          <a:p>
            <a:pPr lvl="1"/>
            <a:r>
              <a:rPr lang="ru-RU" dirty="0"/>
              <a:t>Каждое состояние заключим в отдельный класс</a:t>
            </a:r>
          </a:p>
          <a:p>
            <a:r>
              <a:rPr lang="ru-RU" dirty="0"/>
              <a:t>Класс </a:t>
            </a:r>
            <a:r>
              <a:rPr lang="en-US" dirty="0" err="1"/>
              <a:t>GumballMachine</a:t>
            </a:r>
            <a:r>
              <a:rPr lang="ru-RU" dirty="0"/>
              <a:t> будет делегировать выполнение операций объекту, отвечающему за текущее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15136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Переход к паттерну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интерфейс </a:t>
            </a:r>
            <a:r>
              <a:rPr lang="en-US" dirty="0" err="1"/>
              <a:t>IState</a:t>
            </a:r>
            <a:r>
              <a:rPr lang="ru-RU" dirty="0"/>
              <a:t>, содержащий методы для каждого возможного действия</a:t>
            </a:r>
          </a:p>
          <a:p>
            <a:r>
              <a:rPr lang="ru-RU" dirty="0"/>
              <a:t>Реализовать </a:t>
            </a:r>
            <a:r>
              <a:rPr lang="en-US" dirty="0" err="1"/>
              <a:t>IState</a:t>
            </a:r>
            <a:r>
              <a:rPr lang="en-US" dirty="0"/>
              <a:t> </a:t>
            </a:r>
            <a:r>
              <a:rPr lang="ru-RU" dirty="0"/>
              <a:t>для каждого состояния автомата</a:t>
            </a:r>
          </a:p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874376-2B4A-40EA-B1E6-E5D4C6CAA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4156114"/>
            <a:ext cx="2376264" cy="254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09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Выделить класс, играющий роль контекста</a:t>
            </a:r>
          </a:p>
          <a:p>
            <a:r>
              <a:rPr lang="ru-RU" dirty="0"/>
              <a:t>Создать общий интерфейс состояний</a:t>
            </a:r>
          </a:p>
          <a:p>
            <a:pPr lvl="1"/>
            <a:r>
              <a:rPr lang="ru-RU" dirty="0"/>
              <a:t>Нужно переносить только то поведение контекста, которое зависит от состояний</a:t>
            </a:r>
          </a:p>
          <a:p>
            <a:r>
              <a:rPr lang="ru-RU" dirty="0"/>
              <a:t>Для каждого состояния создать класс, реализующий состояние</a:t>
            </a:r>
          </a:p>
          <a:p>
            <a:r>
              <a:rPr lang="ru-RU" dirty="0"/>
              <a:t>Создать в контексте поле для хранения объектов-состояний</a:t>
            </a:r>
          </a:p>
          <a:p>
            <a:r>
              <a:rPr lang="ru-RU" dirty="0"/>
              <a:t>Зависимый от состояния код в контексте заменить на вызовы методов объекта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8620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96" y="120969"/>
            <a:ext cx="8886892" cy="6519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6160" y="332655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состояний. Методы соответствуют действиям, которым могут выполняться автоматом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47528" y="1509046"/>
            <a:ext cx="6974808" cy="784830"/>
            <a:chOff x="50276" y="1204010"/>
            <a:chExt cx="6974808" cy="784830"/>
          </a:xfrm>
        </p:grpSpPr>
        <p:sp>
          <p:nvSpPr>
            <p:cNvPr id="8" name="TextBox 7"/>
            <p:cNvSpPr txBox="1"/>
            <p:nvPr/>
          </p:nvSpPr>
          <p:spPr>
            <a:xfrm>
              <a:off x="50276" y="1204010"/>
              <a:ext cx="2155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Для каждого состояния создается свой класс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flipH="1">
              <a:off x="1552476" y="1719972"/>
              <a:ext cx="72008" cy="268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1819846" y="1563549"/>
              <a:ext cx="1460822" cy="425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25EC78-4C77-4C4C-9B85-0DC7698E5882}"/>
                </a:ext>
              </a:extLst>
            </p:cNvPr>
            <p:cNvCxnSpPr>
              <a:cxnSpLocks/>
            </p:cNvCxnSpPr>
            <p:nvPr/>
          </p:nvCxnSpPr>
          <p:spPr>
            <a:xfrm>
              <a:off x="1979712" y="1465621"/>
              <a:ext cx="3245172" cy="523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BD3D8F-E2C4-444B-9C09-3ECE93E4F96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40" y="1329176"/>
              <a:ext cx="4896544" cy="659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400256" y="399803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«Контекст». Через него состояния автомата получают информацию о нём и выполняют переходы между состояниями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FC419-B0CF-4986-9BAF-61F8982A3C2C}"/>
              </a:ext>
            </a:extLst>
          </p:cNvPr>
          <p:cNvSpPr txBox="1"/>
          <p:nvPr/>
        </p:nvSpPr>
        <p:spPr>
          <a:xfrm>
            <a:off x="4237332" y="6173688"/>
            <a:ext cx="269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Класс хранит объекты состояний</a:t>
            </a:r>
            <a:endParaRPr lang="en-US" sz="1400" dirty="0"/>
          </a:p>
          <a:p>
            <a:r>
              <a:rPr lang="ru-RU" sz="1400" dirty="0"/>
              <a:t>и ссылку на текущее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739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703512" y="4020798"/>
            <a:ext cx="4536504" cy="272812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03512" y="1772816"/>
            <a:ext cx="4536504" cy="21602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03512" y="1701388"/>
            <a:ext cx="475252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Интерфейсы «Состояние» и «Контекст»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6767932" y="1512400"/>
            <a:ext cx="4752528" cy="895562"/>
          </a:xfrm>
          <a:prstGeom prst="borderCallout1">
            <a:avLst>
              <a:gd name="adj1" fmla="val 22068"/>
              <a:gd name="adj2" fmla="val -3112"/>
              <a:gd name="adj3" fmla="val 74955"/>
              <a:gd name="adj4" fmla="val -2770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Интерфейс, через который автомат взаимодействует со своими состояниями.</a:t>
            </a:r>
          </a:p>
          <a:p>
            <a:r>
              <a:rPr lang="ru-RU" sz="1400" dirty="0"/>
              <a:t>Его должны реализовать все состояния автомата.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1982" y="3880558"/>
            <a:ext cx="4788477" cy="720080"/>
          </a:xfrm>
          <a:prstGeom prst="borderCallout1">
            <a:avLst>
              <a:gd name="adj1" fmla="val 22068"/>
              <a:gd name="adj2" fmla="val -3112"/>
              <a:gd name="adj3" fmla="val 49558"/>
              <a:gd name="adj4" fmla="val -184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Интерфейс</a:t>
            </a:r>
            <a:r>
              <a:rPr lang="en-US" sz="1400" dirty="0"/>
              <a:t> </a:t>
            </a:r>
            <a:r>
              <a:rPr lang="en-US" sz="1400" dirty="0" err="1"/>
              <a:t>IGumbalMachine</a:t>
            </a:r>
            <a:r>
              <a:rPr lang="en-US" sz="1400" dirty="0"/>
              <a:t> </a:t>
            </a:r>
            <a:r>
              <a:rPr lang="ru-RU" sz="1400" dirty="0"/>
              <a:t>задает контекст, с которым взаимодействуют состояния автомата</a:t>
            </a:r>
          </a:p>
        </p:txBody>
      </p:sp>
      <p:sp>
        <p:nvSpPr>
          <p:cNvPr id="6" name="Выноска 1 12">
            <a:extLst>
              <a:ext uri="{FF2B5EF4-FFF2-40B4-BE49-F238E27FC236}">
                <a16:creationId xmlns:a16="http://schemas.microsoft.com/office/drawing/2014/main" id="{C716BD15-FC1F-11C3-9B8D-6D0D00569B2B}"/>
              </a:ext>
            </a:extLst>
          </p:cNvPr>
          <p:cNvSpPr/>
          <p:nvPr/>
        </p:nvSpPr>
        <p:spPr>
          <a:xfrm>
            <a:off x="6744072" y="5157192"/>
            <a:ext cx="4752528" cy="720080"/>
          </a:xfrm>
          <a:prstGeom prst="borderCallout1">
            <a:avLst>
              <a:gd name="adj1" fmla="val 22068"/>
              <a:gd name="adj2" fmla="val -3112"/>
              <a:gd name="adj3" fmla="val 30269"/>
              <a:gd name="adj4" fmla="val -230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Переход в другие состояния может быть реализован иначе. Подумайте над альтернативами.</a:t>
            </a:r>
          </a:p>
        </p:txBody>
      </p:sp>
    </p:spTree>
    <p:extLst>
      <p:ext uri="{BB962C8B-B14F-4D97-AF65-F5344CB8AC3E}">
        <p14:creationId xmlns:p14="http://schemas.microsoft.com/office/powerpoint/2010/main" val="8177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13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722DF-DED3-4179-7A7B-755EDC02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AC115-1E7C-F0A3-C343-4813C43E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708DF-DEA6-68A4-AACC-05660D7C3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«Состояние»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72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135560" y="19620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85862" y="627381"/>
            <a:ext cx="4886203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19535" y="4676614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52390" y="3796212"/>
            <a:ext cx="5410944" cy="35286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2919993"/>
            <a:ext cx="4978895" cy="42428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19536" y="1916832"/>
            <a:ext cx="4176465" cy="50405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0"/>
            <a:ext cx="57241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need to pay first\n"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032105" y="1916831"/>
            <a:ext cx="3377835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После вставки монетки автомат переходит в состояние «</a:t>
            </a:r>
            <a:r>
              <a:rPr lang="ru-RU" sz="1400" b="1" dirty="0"/>
              <a:t>Есть монетка</a:t>
            </a:r>
            <a:r>
              <a:rPr lang="ru-RU" sz="1400" dirty="0"/>
              <a:t>»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7664329" y="2870196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41924"/>
              <a:gd name="adj4" fmla="val -3924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7791725" y="3720618"/>
            <a:ext cx="2587687" cy="504056"/>
          </a:xfrm>
          <a:prstGeom prst="borderCallout1">
            <a:avLst>
              <a:gd name="adj1" fmla="val 22068"/>
              <a:gd name="adj2" fmla="val -3112"/>
              <a:gd name="adj3" fmla="val 49742"/>
              <a:gd name="adj4" fmla="val -206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6456300" y="4665066"/>
            <a:ext cx="2952068" cy="527422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898431" y="627380"/>
            <a:ext cx="2725963" cy="494194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Сохраняем ссылку на контекст в переменной класса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6025167" y="37230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8454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919536" y="4786576"/>
            <a:ext cx="3960441" cy="40857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3797804"/>
            <a:ext cx="3394720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35560" y="19620"/>
            <a:ext cx="3312369" cy="27836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2696726"/>
            <a:ext cx="3682752" cy="60921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19537" y="1844824"/>
            <a:ext cx="5191117" cy="36004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1"/>
            <a:ext cx="572412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"waiting for turn of crank"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506191" y="1726054"/>
            <a:ext cx="2622258" cy="525690"/>
          </a:xfrm>
          <a:prstGeom prst="borderCallout1">
            <a:avLst>
              <a:gd name="adj1" fmla="val 22068"/>
              <a:gd name="adj2" fmla="val -3112"/>
              <a:gd name="adj3" fmla="val 36506"/>
              <a:gd name="adj4" fmla="val -185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528048" y="2675767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32811"/>
              <a:gd name="adj4" fmla="val -296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Возвращаем монетку и переходим в 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083447" y="91032"/>
            <a:ext cx="2376264" cy="385045"/>
          </a:xfrm>
          <a:prstGeom prst="borderCallout1">
            <a:avLst>
              <a:gd name="adj1" fmla="val 22068"/>
              <a:gd name="adj2" fmla="val -3112"/>
              <a:gd name="adj3" fmla="val 45324"/>
              <a:gd name="adj4" fmla="val -296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Есть монетка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5791076" y="3797804"/>
            <a:ext cx="3905324" cy="504056"/>
          </a:xfrm>
          <a:prstGeom prst="borderCallout1">
            <a:avLst>
              <a:gd name="adj1" fmla="val 22068"/>
              <a:gd name="adj2" fmla="val -3112"/>
              <a:gd name="adj3" fmla="val 36137"/>
              <a:gd name="adj4" fmla="val -223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автомат в состояние «</a:t>
            </a:r>
            <a:r>
              <a:rPr lang="ru-RU" sz="1400" b="1" dirty="0"/>
              <a:t>Продажа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528964" y="4775028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669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962977" y="4181475"/>
            <a:ext cx="3844991" cy="13858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962978" y="3952876"/>
            <a:ext cx="2908887" cy="2143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77066" y="3126907"/>
            <a:ext cx="5775119" cy="27470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77066" y="2334841"/>
            <a:ext cx="4779487" cy="30207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91545" y="1556792"/>
            <a:ext cx="597666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35560" y="19620"/>
            <a:ext cx="2520281" cy="24102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46920" y="1"/>
            <a:ext cx="7861448" cy="680186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"Turning twice doesn't get you another gumball\n"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m_gumballMachine.ReleaseBall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m_gumballMachine.GetBallCount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"Oops, out of gumballs\n"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m_gumballMachine.SetNoQuarterState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"delivering a gumball"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91944" y="31852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Происходит выдача товара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8175695" y="1157396"/>
            <a:ext cx="2465346" cy="903453"/>
          </a:xfrm>
          <a:prstGeom prst="borderCallout1">
            <a:avLst>
              <a:gd name="adj1" fmla="val 22068"/>
              <a:gd name="adj2" fmla="val -3112"/>
              <a:gd name="adj3" fmla="val 48125"/>
              <a:gd name="adj4" fmla="val -23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7320137" y="2238481"/>
            <a:ext cx="2977775" cy="523873"/>
          </a:xfrm>
          <a:prstGeom prst="borderCallout1">
            <a:avLst>
              <a:gd name="adj1" fmla="val 22068"/>
              <a:gd name="adj2" fmla="val -3112"/>
              <a:gd name="adj3" fmla="val 29512"/>
              <a:gd name="adj4" fmla="val -215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8324071" y="3012232"/>
            <a:ext cx="2168595" cy="504056"/>
          </a:xfrm>
          <a:prstGeom prst="borderCallout1">
            <a:avLst>
              <a:gd name="adj1" fmla="val 22068"/>
              <a:gd name="adj2" fmla="val -3112"/>
              <a:gd name="adj3" fmla="val 40068"/>
              <a:gd name="adj4" fmla="val -316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Кто-то пытается обмануть автомат</a:t>
            </a:r>
            <a:endParaRPr lang="ru-RU" sz="1400" b="1" dirty="0"/>
          </a:p>
        </p:txBody>
      </p:sp>
      <p:sp>
        <p:nvSpPr>
          <p:cNvPr id="14" name="Выноска 1 13"/>
          <p:cNvSpPr/>
          <p:nvPr/>
        </p:nvSpPr>
        <p:spPr>
          <a:xfrm>
            <a:off x="5506964" y="3586793"/>
            <a:ext cx="1444650" cy="432048"/>
          </a:xfrm>
          <a:prstGeom prst="borderCallout1">
            <a:avLst>
              <a:gd name="adj1" fmla="val 22068"/>
              <a:gd name="adj2" fmla="val -3112"/>
              <a:gd name="adj3" fmla="val 89250"/>
              <a:gd name="adj4" fmla="val -563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Выдаем шарик!</a:t>
            </a:r>
            <a:endParaRPr lang="ru-RU" sz="1400" b="1" dirty="0"/>
          </a:p>
        </p:txBody>
      </p:sp>
      <p:sp>
        <p:nvSpPr>
          <p:cNvPr id="16" name="Выноска 1 15"/>
          <p:cNvSpPr/>
          <p:nvPr/>
        </p:nvSpPr>
        <p:spPr>
          <a:xfrm>
            <a:off x="6409987" y="4231812"/>
            <a:ext cx="3887924" cy="731345"/>
          </a:xfrm>
          <a:prstGeom prst="borderCallout1">
            <a:avLst>
              <a:gd name="adj1" fmla="val 22068"/>
              <a:gd name="adj2" fmla="val -3112"/>
              <a:gd name="adj3" fmla="val 31053"/>
              <a:gd name="adj4" fmla="val -1981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 был последним, автомат переходит в состояние «</a:t>
            </a:r>
            <a:r>
              <a:rPr lang="ru-RU" sz="1400" b="1" dirty="0"/>
              <a:t>Распродано</a:t>
            </a:r>
            <a:r>
              <a:rPr lang="ru-RU" sz="1400" dirty="0"/>
              <a:t>», а если нет, возвращается в состояние «</a:t>
            </a:r>
            <a:r>
              <a:rPr lang="ru-RU" sz="1400" b="1" dirty="0"/>
              <a:t>Нет монетки</a:t>
            </a:r>
            <a:r>
              <a:rPr lang="ru-RU" sz="1400" dirty="0"/>
              <a:t>»</a:t>
            </a:r>
            <a:r>
              <a:rPr lang="en-US" sz="1400" dirty="0"/>
              <a:t>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2148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1" grpId="0" animBg="1"/>
      <p:bldP spid="9" grpId="0" animBg="1"/>
      <p:bldP spid="7" grpId="0" animBg="1"/>
      <p:bldP spid="3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919535" y="4665066"/>
            <a:ext cx="3960441" cy="42011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69716" y="3873912"/>
            <a:ext cx="5350420" cy="34717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35561" y="287700"/>
            <a:ext cx="3024336" cy="2609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62200" y="3016325"/>
            <a:ext cx="6942112" cy="33415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91544" y="2132857"/>
            <a:ext cx="7119186" cy="3600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38560" y="277952"/>
            <a:ext cx="7686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turned but there's no gumballs\n"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gumball dispensed\n"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"sold out"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8328248" y="1196753"/>
            <a:ext cx="2016224" cy="689705"/>
          </a:xfrm>
          <a:prstGeom prst="borderCallout1">
            <a:avLst>
              <a:gd name="adj1" fmla="val 66443"/>
              <a:gd name="adj2" fmla="val -181"/>
              <a:gd name="adj3" fmla="val 140265"/>
              <a:gd name="adj4" fmla="val -431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6" name="Выноска 1 5"/>
          <p:cNvSpPr/>
          <p:nvPr/>
        </p:nvSpPr>
        <p:spPr>
          <a:xfrm>
            <a:off x="6528048" y="2549590"/>
            <a:ext cx="4032448" cy="379413"/>
          </a:xfrm>
          <a:prstGeom prst="borderCallout1">
            <a:avLst>
              <a:gd name="adj1" fmla="val 62235"/>
              <a:gd name="adj2" fmla="val 1297"/>
              <a:gd name="adj3" fmla="val 138305"/>
              <a:gd name="adj4" fmla="val -263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  <p:sp>
        <p:nvSpPr>
          <p:cNvPr id="8" name="Выноска 1 7"/>
          <p:cNvSpPr/>
          <p:nvPr/>
        </p:nvSpPr>
        <p:spPr>
          <a:xfrm>
            <a:off x="6096000" y="189366"/>
            <a:ext cx="3312368" cy="457649"/>
          </a:xfrm>
          <a:prstGeom prst="borderCallout1">
            <a:avLst>
              <a:gd name="adj1" fmla="val 22068"/>
              <a:gd name="adj2" fmla="val -3112"/>
              <a:gd name="adj3" fmla="val 37332"/>
              <a:gd name="adj4" fmla="val -307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Состояние «</a:t>
            </a:r>
            <a:r>
              <a:rPr lang="ru-RU" sz="1400" b="1" dirty="0"/>
              <a:t>Все шарики распроданы</a:t>
            </a:r>
            <a:r>
              <a:rPr lang="ru-RU" sz="1400" dirty="0"/>
              <a:t>»</a:t>
            </a:r>
            <a:endParaRPr lang="ru-RU" sz="1400" b="1" dirty="0"/>
          </a:p>
        </p:txBody>
      </p:sp>
      <p:sp>
        <p:nvSpPr>
          <p:cNvPr id="10" name="Выноска 1 9"/>
          <p:cNvSpPr/>
          <p:nvPr/>
        </p:nvSpPr>
        <p:spPr>
          <a:xfrm>
            <a:off x="7751292" y="3745738"/>
            <a:ext cx="2809204" cy="475350"/>
          </a:xfrm>
          <a:prstGeom prst="borderCallout1">
            <a:avLst>
              <a:gd name="adj1" fmla="val 22068"/>
              <a:gd name="adj2" fmla="val -3112"/>
              <a:gd name="adj3" fmla="val 38467"/>
              <a:gd name="adj4" fmla="val -268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Выдача невозможна – в автомате нет шариков</a:t>
            </a:r>
            <a:endParaRPr lang="ru-RU" sz="1400" b="1" dirty="0"/>
          </a:p>
        </p:txBody>
      </p:sp>
      <p:sp>
        <p:nvSpPr>
          <p:cNvPr id="12" name="Выноска 1 11"/>
          <p:cNvSpPr/>
          <p:nvPr/>
        </p:nvSpPr>
        <p:spPr>
          <a:xfrm>
            <a:off x="6456300" y="4665066"/>
            <a:ext cx="2952068" cy="420119"/>
          </a:xfrm>
          <a:prstGeom prst="borderCallout1">
            <a:avLst>
              <a:gd name="adj1" fmla="val 22068"/>
              <a:gd name="adj2" fmla="val -3112"/>
              <a:gd name="adj3" fmla="val 22347"/>
              <a:gd name="adj4" fmla="val -227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Ситуация, невозможная при корректной работе автомата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4148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7" grpId="0" animBg="1"/>
      <p:bldP spid="5" grpId="0" animBg="1"/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4806448" y="6464300"/>
            <a:ext cx="1649592" cy="2413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27536" y="4401371"/>
            <a:ext cx="2224248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19536" y="2848545"/>
            <a:ext cx="28803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03512" y="3625921"/>
            <a:ext cx="4680520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2033464"/>
            <a:ext cx="4536504" cy="40590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03512" y="1457400"/>
            <a:ext cx="1763588" cy="21900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3512" y="620688"/>
            <a:ext cx="3312368" cy="79208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11724" y="58318"/>
            <a:ext cx="2268252" cy="27433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1"/>
            <a:ext cx="9900592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IGumballMachine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-&gt;Dispense();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Mighty Gumball, Inc.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C++-enabled Standing Gumball Model #2016 (with state)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Inventory: {} gumball{}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Machine is {}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1 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987988" y="809327"/>
            <a:ext cx="3276364" cy="648072"/>
          </a:xfrm>
          <a:prstGeom prst="borderCallout1">
            <a:avLst>
              <a:gd name="adj1" fmla="val 22068"/>
              <a:gd name="adj2" fmla="val -3112"/>
              <a:gd name="adj3" fmla="val 41251"/>
              <a:gd name="adj4" fmla="val -318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Каждое возможное состояние автомата хранится в отдельном экземпляре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35960" y="1514848"/>
            <a:ext cx="3816424" cy="432048"/>
          </a:xfrm>
          <a:prstGeom prst="borderCallout1">
            <a:avLst>
              <a:gd name="adj1" fmla="val 22068"/>
              <a:gd name="adj2" fmla="val -3112"/>
              <a:gd name="adj3" fmla="val 22635"/>
              <a:gd name="adj4" fmla="val -620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Указатель на текущее состояние автомата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6384032" y="58317"/>
            <a:ext cx="5256584" cy="693561"/>
          </a:xfrm>
          <a:prstGeom prst="borderCallout1">
            <a:avLst>
              <a:gd name="adj1" fmla="val 25730"/>
              <a:gd name="adj2" fmla="val -946"/>
              <a:gd name="adj3" fmla="val 35983"/>
              <a:gd name="adj4" fmla="val -1454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Приватное наследование </a:t>
            </a:r>
            <a:r>
              <a:rPr lang="ru-RU" sz="1400" dirty="0" err="1"/>
              <a:t>скрываеь</a:t>
            </a:r>
            <a:r>
              <a:rPr lang="ru-RU" sz="1400" dirty="0"/>
              <a:t> методы </a:t>
            </a:r>
            <a:r>
              <a:rPr lang="en-US" sz="1400" dirty="0" err="1"/>
              <a:t>IGumbalMachine</a:t>
            </a:r>
            <a:r>
              <a:rPr lang="ru-RU" sz="1400" dirty="0"/>
              <a:t> от клиента, но оставляет контекст доступным для классов-состояний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7104112" y="2160287"/>
            <a:ext cx="4680520" cy="751047"/>
          </a:xfrm>
          <a:prstGeom prst="borderCallout1">
            <a:avLst>
              <a:gd name="adj1" fmla="val 22068"/>
              <a:gd name="adj2" fmla="val -3112"/>
              <a:gd name="adj3" fmla="val -2784"/>
              <a:gd name="adj4" fmla="val -174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Внутри класса </a:t>
            </a:r>
            <a:r>
              <a:rPr lang="en-US" sz="1400" dirty="0" err="1"/>
              <a:t>GumbalMachine</a:t>
            </a:r>
            <a:r>
              <a:rPr lang="ru-RU" sz="1400" dirty="0"/>
              <a:t> доступно преобразование к </a:t>
            </a:r>
            <a:r>
              <a:rPr lang="en-US" sz="1400" dirty="0" err="1"/>
              <a:t>IGumbalMahine</a:t>
            </a:r>
            <a:r>
              <a:rPr lang="ru-RU" sz="1400" dirty="0"/>
              <a:t>, что позволяет передать ссылку на этот интерфейс конструкторам состояний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123892" y="3032646"/>
            <a:ext cx="4932548" cy="540371"/>
          </a:xfrm>
          <a:prstGeom prst="borderCallout1">
            <a:avLst>
              <a:gd name="adj1" fmla="val 22068"/>
              <a:gd name="adj2" fmla="val -1052"/>
              <a:gd name="adj3" fmla="val -5134"/>
              <a:gd name="adj4" fmla="val -92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Переводим состояние в </a:t>
            </a:r>
            <a:r>
              <a:rPr lang="en-US" sz="1400" dirty="0" err="1"/>
              <a:t>NoQuarter</a:t>
            </a:r>
            <a:r>
              <a:rPr lang="ru-RU" sz="1400" dirty="0"/>
              <a:t>, либо оставляем в </a:t>
            </a:r>
            <a:r>
              <a:rPr lang="en-US" sz="1400" dirty="0" err="1"/>
              <a:t>SoldOut</a:t>
            </a:r>
            <a:r>
              <a:rPr lang="ru-RU" sz="1400" dirty="0"/>
              <a:t> в зависимости </a:t>
            </a:r>
            <a:r>
              <a:rPr lang="ru-RU" sz="1400" dirty="0" err="1"/>
              <a:t>отколичества</a:t>
            </a:r>
            <a:r>
              <a:rPr lang="ru-RU" sz="1400" dirty="0"/>
              <a:t> оставшихся шариков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7076380" y="3694329"/>
            <a:ext cx="4680520" cy="484965"/>
          </a:xfrm>
          <a:prstGeom prst="borderCallout1">
            <a:avLst>
              <a:gd name="adj1" fmla="val 22068"/>
              <a:gd name="adj2" fmla="val -1052"/>
              <a:gd name="adj3" fmla="val 34820"/>
              <a:gd name="adj4" fmla="val -268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Делегируем обработку текущему экземпляру-состоянию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4835352" y="4334138"/>
            <a:ext cx="7021288" cy="751047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Выполняем обработку поворота ручки, с возможной последующей выдачей товара.</a:t>
            </a:r>
          </a:p>
          <a:p>
            <a:r>
              <a:rPr lang="ru-RU" sz="1400" dirty="0"/>
              <a:t>Между вызовами </a:t>
            </a:r>
            <a:r>
              <a:rPr lang="en-US" sz="1400" dirty="0" err="1"/>
              <a:t>TurnCrank</a:t>
            </a:r>
            <a:r>
              <a:rPr lang="en-US" sz="1400" dirty="0"/>
              <a:t>()</a:t>
            </a:r>
            <a:r>
              <a:rPr lang="ru-RU" sz="1400" dirty="0"/>
              <a:t> и </a:t>
            </a:r>
            <a:r>
              <a:rPr lang="en-US" sz="1400" dirty="0"/>
              <a:t>Dispense()</a:t>
            </a:r>
            <a:r>
              <a:rPr lang="ru-RU" sz="1400" dirty="0"/>
              <a:t> может измениться текущее состояние автомата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7080820" y="5388859"/>
            <a:ext cx="4631804" cy="751047"/>
          </a:xfrm>
          <a:prstGeom prst="borderCallout1">
            <a:avLst>
              <a:gd name="adj1" fmla="val 69415"/>
              <a:gd name="adj2" fmla="val 785"/>
              <a:gd name="adj3" fmla="val 144733"/>
              <a:gd name="adj4" fmla="val -2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Формирование строки состояния автомата делегируется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31191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1" grpId="0" animBg="1"/>
      <p:bldP spid="13" grpId="0" animBg="1"/>
      <p:bldP spid="9" grpId="0" animBg="1"/>
      <p:bldP spid="5" grpId="0" animBg="1"/>
      <p:bldP spid="3" grpId="0" animBg="1"/>
      <p:bldP spid="7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63552" y="4845452"/>
            <a:ext cx="6048672" cy="12478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088740"/>
            <a:ext cx="3491880" cy="342038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31504" y="1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GetBallCount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m_soldOutState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m_noQuarterState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m_soldState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m_hasQuarterState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ReleaseBall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gumball comes rolling out the slot...\n"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--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5831768" y="1088740"/>
            <a:ext cx="6096880" cy="900100"/>
          </a:xfrm>
          <a:prstGeom prst="borderCallout1">
            <a:avLst>
              <a:gd name="adj1" fmla="val 22068"/>
              <a:gd name="adj2" fmla="val -1052"/>
              <a:gd name="adj3" fmla="val 38202"/>
              <a:gd name="adj4" fmla="val -134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Смена текущего состояния автомата.</a:t>
            </a:r>
            <a:endParaRPr lang="en-US" sz="1400" dirty="0"/>
          </a:p>
          <a:p>
            <a:r>
              <a:rPr lang="ru-RU" sz="1400" dirty="0"/>
              <a:t>Даже если методы объявлены приватными, они доступны классам состояний через интерфейс </a:t>
            </a:r>
            <a:r>
              <a:rPr lang="en-US" sz="1400" dirty="0" err="1"/>
              <a:t>IGumballMachine</a:t>
            </a:r>
            <a:r>
              <a:rPr lang="ru-RU" sz="1400" dirty="0"/>
              <a:t>, где были объявлены публичными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7248128" y="6238242"/>
            <a:ext cx="3672408" cy="365714"/>
          </a:xfrm>
          <a:prstGeom prst="borderCallout1">
            <a:avLst>
              <a:gd name="adj1" fmla="val 22068"/>
              <a:gd name="adj2" fmla="val -1052"/>
              <a:gd name="adj3" fmla="val -69450"/>
              <a:gd name="adj4" fmla="val -29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Выкатываем шарик, если есть в наличии</a:t>
            </a:r>
          </a:p>
        </p:txBody>
      </p:sp>
    </p:spTree>
    <p:extLst>
      <p:ext uri="{BB962C8B-B14F-4D97-AF65-F5344CB8AC3E}">
        <p14:creationId xmlns:p14="http://schemas.microsoft.com/office/powerpoint/2010/main" val="23455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«Состояние»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Изменяет поведение объекта при изменении его внутреннего состояния</a:t>
            </a:r>
          </a:p>
          <a:p>
            <a:r>
              <a:rPr lang="ru-RU" dirty="0"/>
              <a:t>Для клиента выглядит так, словно объект меняет свой класс</a:t>
            </a:r>
          </a:p>
          <a:p>
            <a:pPr lvl="1"/>
            <a:r>
              <a:rPr lang="ru-RU" dirty="0"/>
              <a:t>В разных состояниях объект делегирует поведения разным объектам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506726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392" y="1742619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Контекст</a:t>
            </a:r>
            <a:r>
              <a:rPr lang="ru-RU" sz="1600" dirty="0"/>
              <a:t> – класс, который хранит несколько внутренних состояний и ссылку на текущий объект состояния, которому делегирует часть работы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4232" y="1457861"/>
            <a:ext cx="3888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Общий интерфейс всех конкретных </a:t>
            </a:r>
            <a:r>
              <a:rPr lang="ru-RU" sz="1600" b="1" dirty="0"/>
              <a:t>состояний</a:t>
            </a:r>
            <a:r>
              <a:rPr lang="ru-RU" sz="1600" dirty="0"/>
              <a:t>.</a:t>
            </a:r>
          </a:p>
          <a:p>
            <a:r>
              <a:rPr lang="ru-RU" sz="1600" dirty="0"/>
              <a:t>Через него Контекст взаимодействует с конкретными состояниями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664" y="6027003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Конкретные состояния</a:t>
            </a:r>
            <a:r>
              <a:rPr lang="ru-RU" sz="1600" dirty="0"/>
              <a:t> обрабатывают запросы от Контекста.</a:t>
            </a:r>
          </a:p>
          <a:p>
            <a:r>
              <a:rPr lang="ru-RU" sz="1600" dirty="0"/>
              <a:t>Каждое состояние по-своему реализует интерфейс </a:t>
            </a:r>
            <a:r>
              <a:rPr lang="en-US" sz="1600" dirty="0"/>
              <a:t>State</a:t>
            </a:r>
            <a:r>
              <a:rPr lang="ru-RU" sz="1600" dirty="0"/>
              <a:t>.</a:t>
            </a:r>
          </a:p>
          <a:p>
            <a:r>
              <a:rPr lang="ru-RU" sz="1600" dirty="0"/>
              <a:t>Когда контекст меняет состояние, его поведение меняется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5560" y="1916832"/>
            <a:ext cx="7110896" cy="44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2053-E420-4F7A-A2C7-58C66759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Сходство с паттерном «Стратегия»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849D10-7138-4FE5-9E6A-22893630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22" y="1517031"/>
            <a:ext cx="5799355" cy="53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01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класс, чьё поведение сильно меняется от внутреннего состояния</a:t>
            </a:r>
          </a:p>
          <a:p>
            <a:pPr lvl="1"/>
            <a:r>
              <a:rPr lang="ru-RU" dirty="0"/>
              <a:t>Состояний много, их код часто меняется</a:t>
            </a:r>
          </a:p>
          <a:p>
            <a:r>
              <a:rPr lang="ru-RU" dirty="0"/>
              <a:t>Код класса содержит множество больших, похожих друг на друга условных операторов</a:t>
            </a:r>
          </a:p>
          <a:p>
            <a:pPr lvl="1"/>
            <a:r>
              <a:rPr lang="ru-RU" dirty="0"/>
              <a:t>В зависимости от содержимого полей класса они выбирают поведение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55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ECF06F-DB69-335B-E008-A0A5DA24C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7B724-9E3E-57B7-4D31-EA769DE0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067F5-1CDF-8057-80DF-E17E9F59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проектирования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«Состояние»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5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Кто выбирает следующее состояние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конкретных состояний</a:t>
            </a:r>
          </a:p>
          <a:p>
            <a:pPr lvl="1"/>
            <a:r>
              <a:rPr lang="ru-RU" dirty="0"/>
              <a:t>Переходы имеют динамическую природу</a:t>
            </a:r>
          </a:p>
          <a:p>
            <a:pPr lvl="2"/>
            <a:r>
              <a:rPr lang="ru-RU" dirty="0"/>
              <a:t>В нашем случае выбор между </a:t>
            </a:r>
            <a:r>
              <a:rPr lang="en-US" dirty="0" err="1"/>
              <a:t>NoQuarter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SoldOut</a:t>
            </a:r>
            <a:r>
              <a:rPr lang="ru-RU" dirty="0"/>
              <a:t> после продажи зависит от количества оставшихся шариков</a:t>
            </a:r>
          </a:p>
          <a:p>
            <a:pPr lvl="2"/>
            <a:r>
              <a:rPr lang="ru-RU" dirty="0"/>
              <a:t>Минусы – могут появиться зависимости между классами состояний</a:t>
            </a:r>
          </a:p>
          <a:p>
            <a:pPr lvl="2"/>
            <a:r>
              <a:rPr lang="ru-RU" dirty="0"/>
              <a:t>Мы уменьшили эти зависимости за счёт методов контекста для перехода между состояниями</a:t>
            </a:r>
          </a:p>
          <a:p>
            <a:r>
              <a:rPr lang="ru-RU" dirty="0"/>
              <a:t>Класс контекста</a:t>
            </a:r>
          </a:p>
          <a:p>
            <a:pPr lvl="1"/>
            <a:r>
              <a:rPr lang="ru-RU" dirty="0"/>
              <a:t>Переходы статичны</a:t>
            </a:r>
          </a:p>
          <a:p>
            <a:r>
              <a:rPr lang="ru-RU" dirty="0"/>
              <a:t>От решения зависит какие классы будут закрыты для изменений – классы контекста или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7401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1235-C394-E26A-50E0-303FDD56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выбирает следующее состояние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1C44-1DE6-A5F6-BA14-13E56BBD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от изменений нужно закрыть класс Контекст, то переходы инициируют классы состояний</a:t>
            </a:r>
          </a:p>
          <a:p>
            <a:r>
              <a:rPr lang="ru-RU" dirty="0"/>
              <a:t>Если от изменений нужно закрыть классы состояний, то переходы инициирует Контекст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15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Взаимодействует ли клиент с состояниями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Нет, все запросы к состояниям поступают из контекста</a:t>
            </a:r>
          </a:p>
          <a:p>
            <a:pPr lvl="1"/>
            <a:r>
              <a:rPr lang="ru-RU" dirty="0"/>
              <a:t>Контекст сам вызывает методы состояний</a:t>
            </a:r>
          </a:p>
          <a:p>
            <a:r>
              <a:rPr lang="ru-RU" dirty="0"/>
              <a:t>Попытки изменить текущее состояние контекста без его участия обычно нежелательны</a:t>
            </a:r>
          </a:p>
          <a:p>
            <a:pPr lvl="1"/>
            <a:r>
              <a:rPr lang="ru-RU" dirty="0"/>
              <a:t>Состояние клиента может стать несогласованным</a:t>
            </a:r>
          </a:p>
        </p:txBody>
      </p:sp>
    </p:spTree>
    <p:extLst>
      <p:ext uri="{BB962C8B-B14F-4D97-AF65-F5344CB8AC3E}">
        <p14:creationId xmlns:p14="http://schemas.microsoft.com/office/powerpoint/2010/main" val="16709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9D0FD-0AF4-4744-5591-4A8B48EE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Скрываем внутренние методы контекста от клиента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10DD9-815F-C2FF-E7DC-5CC9338C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9605" y="1758356"/>
            <a:ext cx="10512790" cy="50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877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9B06-F062-460E-798A-74DD2DD9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Скрываем внутренние методы контекста от клиента – альтернативный вариант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01B504-30BB-8A5C-9C47-D4F45546E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1809750"/>
            <a:ext cx="915352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39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5D6564-75A9-E323-6CE0-AB70A6C73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4990" y="-1"/>
            <a:ext cx="12301982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A9B1A-8362-8B07-230F-8E1493FFB3BA}"/>
              </a:ext>
            </a:extLst>
          </p:cNvPr>
          <p:cNvSpPr txBox="1"/>
          <p:nvPr/>
        </p:nvSpPr>
        <p:spPr>
          <a:xfrm>
            <a:off x="1523492" y="5157192"/>
            <a:ext cx="91450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Любую проблему программирования можно решить введением дополнительного уровня косвенности, кроме чрезмерного количества уровней косвенности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08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Совместное использование объектов состояний разными контекстами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встречается</a:t>
            </a:r>
          </a:p>
          <a:p>
            <a:r>
              <a:rPr lang="ru-RU" dirty="0"/>
              <a:t>Объекты состояний не должны обладать внутренним состоянием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D1EEB-0F88-4EDB-AE85-1948F658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3" y="3288377"/>
            <a:ext cx="5296877" cy="348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EAC4-5B87-4D64-B4C6-91C11E91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контексту из </a:t>
            </a:r>
            <a:r>
              <a:rPr lang="en-US" dirty="0"/>
              <a:t>stateless-</a:t>
            </a:r>
            <a:r>
              <a:rPr lang="ru-RU" dirty="0"/>
              <a:t>состояний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456096C-53BC-4536-8C4C-EB94B025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772817"/>
            <a:ext cx="7776864" cy="498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6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85925D-0DB0-4803-803C-C98E8045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– интерфейс или абстрактный класс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6E1C8-8374-4397-8EAF-F42B1A8A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объектов состояний есть общая функциональность, её можно вынести в абстрактный базовый класс</a:t>
            </a:r>
          </a:p>
          <a:p>
            <a:r>
              <a:rPr lang="ru-RU" dirty="0"/>
              <a:t>Конкретные состояния будут реализовывать только то, что различается</a:t>
            </a:r>
          </a:p>
        </p:txBody>
      </p:sp>
    </p:spTree>
    <p:extLst>
      <p:ext uri="{BB962C8B-B14F-4D97-AF65-F5344CB8AC3E}">
        <p14:creationId xmlns:p14="http://schemas.microsoft.com/office/powerpoint/2010/main" val="131786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EAD9-3770-9E51-4434-DE466C11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Могут ли классы состояний иметь состояние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3792-BF7D-356D-2B7F-E3984B2E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Данные, которые используются только одним из состояний, можно сделать частью конкретного состояния</a:t>
            </a:r>
          </a:p>
          <a:p>
            <a:r>
              <a:rPr lang="ru-RU" dirty="0"/>
              <a:t>Это разгрузит и упростит класс 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412661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Приложение – автомат по продаже жевательной резинки</a:t>
            </a:r>
          </a:p>
        </p:txBody>
      </p:sp>
      <p:pic>
        <p:nvPicPr>
          <p:cNvPr id="1026" name="Picture 2" descr="http://obtorg.ru/images/pishevoe-vending/avtomat-roun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1556792"/>
            <a:ext cx="3679478" cy="49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681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локализует зависящее от состояния поведение и делит его на части, соответствующие состояниям</a:t>
            </a:r>
          </a:p>
          <a:p>
            <a:r>
              <a:rPr lang="ru-RU" dirty="0"/>
              <a:t>Делает явными переходы между состояниями</a:t>
            </a:r>
          </a:p>
          <a:p>
            <a:r>
              <a:rPr lang="ru-RU" dirty="0"/>
              <a:t>Объекты состояния можно разделять между разными контекстами</a:t>
            </a:r>
          </a:p>
        </p:txBody>
      </p:sp>
    </p:spTree>
    <p:extLst>
      <p:ext uri="{BB962C8B-B14F-4D97-AF65-F5344CB8AC3E}">
        <p14:creationId xmlns:p14="http://schemas.microsoft.com/office/powerpoint/2010/main" val="9114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количества классов</a:t>
            </a:r>
          </a:p>
          <a:p>
            <a:r>
              <a:rPr lang="ru-RU" dirty="0"/>
              <a:t>В простых случаях паттерн «Состояние» усложняет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2157380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и уничтожение объекта состояния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Создавать при необходимости и уничтожать сразу после использования</a:t>
            </a:r>
          </a:p>
          <a:p>
            <a:pPr lvl="1"/>
            <a:r>
              <a:rPr lang="ru-RU" dirty="0"/>
              <a:t>Заранее неизвестно, в какие состояния будет попадать система</a:t>
            </a:r>
          </a:p>
          <a:p>
            <a:pPr lvl="1"/>
            <a:r>
              <a:rPr lang="ru-RU" dirty="0"/>
              <a:t>Состояние изменяется редко</a:t>
            </a:r>
          </a:p>
          <a:p>
            <a:r>
              <a:rPr lang="ru-RU" dirty="0"/>
              <a:t>Создавать заранее и навсегда</a:t>
            </a:r>
          </a:p>
          <a:p>
            <a:pPr lvl="1"/>
            <a:r>
              <a:rPr lang="ru-RU" dirty="0"/>
              <a:t>Время на создание объектов затрачивается один раз</a:t>
            </a:r>
          </a:p>
          <a:p>
            <a:pPr lvl="1"/>
            <a:r>
              <a:rPr lang="ru-RU" dirty="0"/>
              <a:t>В контексте хранятся ссылки на все состояния, в которые система может попасть</a:t>
            </a:r>
          </a:p>
        </p:txBody>
      </p:sp>
    </p:spTree>
    <p:extLst>
      <p:ext uri="{BB962C8B-B14F-4D97-AF65-F5344CB8AC3E}">
        <p14:creationId xmlns:p14="http://schemas.microsoft.com/office/powerpoint/2010/main" val="29867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Управляемые компьютером персонажи игры могут пребывать в одном из состояний</a:t>
            </a:r>
          </a:p>
          <a:p>
            <a:pPr lvl="1"/>
            <a:r>
              <a:rPr lang="ru-RU" dirty="0"/>
              <a:t>Патрулирование территории, преследование врага, ожидание, движение к указанной точке</a:t>
            </a:r>
          </a:p>
        </p:txBody>
      </p:sp>
    </p:spTree>
    <p:extLst>
      <p:ext uri="{BB962C8B-B14F-4D97-AF65-F5344CB8AC3E}">
        <p14:creationId xmlns:p14="http://schemas.microsoft.com/office/powerpoint/2010/main" val="3884064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8850-2FD4-45B4-8E54-CB9898D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4AFD-6116-47D1-AC52-F56F7CE4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«Состояние» позволяет объекту изменять поведение, в зависимости от его внутреннего состояния</a:t>
            </a:r>
          </a:p>
          <a:p>
            <a:r>
              <a:rPr lang="ru-RU" dirty="0"/>
              <a:t>За каждое состояние отвечает отдельный класс</a:t>
            </a:r>
          </a:p>
          <a:p>
            <a:r>
              <a:rPr lang="ru-RU" dirty="0"/>
              <a:t>Контекст делегирует операцию своему текущему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29564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5A24-EB56-421E-B8A1-935A7E31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431C-DAF0-4493-B940-E17EA423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«Состояние» и «Стратегия» имеют одинаковую диаграмму классов, но служат разным целям</a:t>
            </a:r>
          </a:p>
          <a:p>
            <a:pPr lvl="1"/>
            <a:r>
              <a:rPr lang="ru-RU" dirty="0"/>
              <a:t>Паттерн «Стратегия» конфигурирует класс Контекста поведением или алгоритмом</a:t>
            </a:r>
          </a:p>
          <a:p>
            <a:pPr lvl="1"/>
            <a:r>
              <a:rPr lang="ru-RU" dirty="0"/>
              <a:t>Паттерн «Состояние» позволяет Контексту изменять поведение, когда состояние Контекста изменяется</a:t>
            </a:r>
          </a:p>
        </p:txBody>
      </p:sp>
    </p:spTree>
    <p:extLst>
      <p:ext uri="{BB962C8B-B14F-4D97-AF65-F5344CB8AC3E}">
        <p14:creationId xmlns:p14="http://schemas.microsoft.com/office/powerpoint/2010/main" val="16708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2EAA-7295-4CE5-B945-4569F5BB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0641-1AF4-4FE2-8F49-6B598F74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Переходами между состояниями может управлять как Контекст, так и классы Состояний</a:t>
            </a:r>
          </a:p>
          <a:p>
            <a:r>
              <a:rPr lang="ru-RU" dirty="0"/>
              <a:t>Неизменяемые классы состояний могут совместно использоваться разными экземплярами Контекста</a:t>
            </a:r>
          </a:p>
          <a:p>
            <a:r>
              <a:rPr lang="ru-RU" dirty="0"/>
              <a:t>Паттерн «Состояние» обычно увеличивает количество классов в программе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8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C5D119E-DFF0-4E27-9F89-1E807591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189B49-80D6-4E72-BBD6-A2A007239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569" y="1689151"/>
            <a:ext cx="7723141" cy="4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509" y="2103371"/>
            <a:ext cx="6914982" cy="43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847528" y="4385577"/>
            <a:ext cx="2232248" cy="69960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847528" y="6371141"/>
            <a:ext cx="4032448" cy="19581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6093296"/>
            <a:ext cx="4032448" cy="28210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847528" y="2260601"/>
            <a:ext cx="3672408" cy="160044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631504" y="1595022"/>
            <a:ext cx="78123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закончилась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Нет монетки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Есть монетка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Жвачка выдана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TurnCrank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Refill(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numBalls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Dispense();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Количество шариков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автомата для продажи жевательной резинки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5994196" y="1982756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Четыре состояния автомата соответствуют состояниям на диаграмме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6753740" y="559942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107191"/>
              <a:gd name="adj4" fmla="val -245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Количество шариков в автомате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6737096" y="6265007"/>
            <a:ext cx="3449669" cy="555690"/>
          </a:xfrm>
          <a:prstGeom prst="borderCallout1">
            <a:avLst>
              <a:gd name="adj1" fmla="val 23379"/>
              <a:gd name="adj2" fmla="val -4124"/>
              <a:gd name="adj3" fmla="val 43199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Текущее состояние автомата. Изначально – шарики распроданы</a:t>
            </a:r>
          </a:p>
        </p:txBody>
      </p:sp>
      <p:sp>
        <p:nvSpPr>
          <p:cNvPr id="17" name="Выноска 1 16"/>
          <p:cNvSpPr/>
          <p:nvPr/>
        </p:nvSpPr>
        <p:spPr>
          <a:xfrm>
            <a:off x="5036986" y="4123881"/>
            <a:ext cx="2715199" cy="555690"/>
          </a:xfrm>
          <a:prstGeom prst="borderCallout1">
            <a:avLst>
              <a:gd name="adj1" fmla="val 23379"/>
              <a:gd name="adj2" fmla="val -4124"/>
              <a:gd name="adj3" fmla="val 82508"/>
              <a:gd name="adj4" fmla="val -29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Действия, которые покупатель может выполнить над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17241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1" grpId="0" animBg="1"/>
      <p:bldP spid="6" grpId="0" animBg="1"/>
      <p:bldP spid="7" grpId="0" animBg="1"/>
      <p:bldP spid="12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981200" y="5663520"/>
            <a:ext cx="6707089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81200" y="5014483"/>
            <a:ext cx="5191117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81200" y="4175686"/>
            <a:ext cx="4402832" cy="692749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96008" y="3525141"/>
            <a:ext cx="7119186" cy="49094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563066"/>
            <a:ext cx="5760640" cy="71380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Инициализация автомата и вставка  монетки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49498" y="1563067"/>
            <a:ext cx="75656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GumballMachine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?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 quarter, the machine is sold out\n"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insert another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"Please wait, we're already giving you a gumball\n"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7896200" y="1509444"/>
            <a:ext cx="4032448" cy="1487508"/>
          </a:xfrm>
          <a:prstGeom prst="borderCallout1">
            <a:avLst>
              <a:gd name="adj1" fmla="val 20922"/>
              <a:gd name="adj2" fmla="val 2248"/>
              <a:gd name="adj3" fmla="val 24990"/>
              <a:gd name="adj4" fmla="val -100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Конструктор получает исходное количество шариков. Если оно отлично от нуля, автомат переходит в состояние </a:t>
            </a:r>
            <a:r>
              <a:rPr lang="en-US" sz="1400" b="1" dirty="0" err="1"/>
              <a:t>NoQuarter</a:t>
            </a:r>
            <a:r>
              <a:rPr lang="ru-RU" sz="1400" dirty="0"/>
              <a:t>, ожидая, что в него бросят монетку. Иначе автомат остается в состоянии </a:t>
            </a:r>
            <a:r>
              <a:rPr lang="en-US" sz="1400" b="1" dirty="0" err="1"/>
              <a:t>SoldOut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4799857" y="2561138"/>
            <a:ext cx="1942877" cy="689705"/>
          </a:xfrm>
          <a:prstGeom prst="borderCallout1">
            <a:avLst>
              <a:gd name="adj1" fmla="val 90381"/>
              <a:gd name="adj2" fmla="val 101138"/>
              <a:gd name="adj3" fmla="val 145789"/>
              <a:gd name="adj4" fmla="val 1300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все шарики распроданы, автомат отклоняет монетку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7172317" y="4189240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нет монетки, автомат принимает ее и переходит в состояние </a:t>
            </a:r>
            <a:r>
              <a:rPr lang="en-US" sz="1400" b="1" dirty="0" err="1"/>
              <a:t>HasQuarter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8040216" y="4920841"/>
            <a:ext cx="2374580" cy="679194"/>
          </a:xfrm>
          <a:prstGeom prst="borderCallout1">
            <a:avLst>
              <a:gd name="adj1" fmla="val 22068"/>
              <a:gd name="adj2" fmla="val -3112"/>
              <a:gd name="adj3" fmla="val 28055"/>
              <a:gd name="adj4" fmla="val -3826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автомате уже есть монетка, сообщаем об этом покупателю</a:t>
            </a:r>
            <a:endParaRPr lang="ru-RU" sz="1400" b="1" dirty="0"/>
          </a:p>
        </p:txBody>
      </p:sp>
      <p:sp>
        <p:nvSpPr>
          <p:cNvPr id="13" name="Выноска 1 12"/>
          <p:cNvSpPr/>
          <p:nvPr/>
        </p:nvSpPr>
        <p:spPr>
          <a:xfrm>
            <a:off x="5989845" y="6264135"/>
            <a:ext cx="3922580" cy="528189"/>
          </a:xfrm>
          <a:prstGeom prst="borderCallout1">
            <a:avLst>
              <a:gd name="adj1" fmla="val 22068"/>
              <a:gd name="adj2" fmla="val -3112"/>
              <a:gd name="adj3" fmla="val -24068"/>
              <a:gd name="adj4" fmla="val -258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был куплен, надо подождать завершения операции, прежде чем бросать другую монетку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9536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81200" y="4838294"/>
            <a:ext cx="7211144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81200" y="4259234"/>
            <a:ext cx="5554960" cy="39390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81201" y="3580676"/>
            <a:ext cx="4978895" cy="50275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81201" y="2708920"/>
            <a:ext cx="3682752" cy="68659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покупатель решил вернуть монетку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844825"/>
            <a:ext cx="76683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EjectQuarter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"Quarter returned\n"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NoQuarter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haven't inserted a quarter\n"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"Sorry you already turned the crank\n"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SoldOut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"You can't eject, you haven't inserted a quarter yet\n"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5689038" y="2171711"/>
            <a:ext cx="3312368" cy="504056"/>
          </a:xfrm>
          <a:prstGeom prst="borderCallout1">
            <a:avLst>
              <a:gd name="adj1" fmla="val 22068"/>
              <a:gd name="adj2" fmla="val -3112"/>
              <a:gd name="adj3" fmla="val 134400"/>
              <a:gd name="adj4" fmla="val -2372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монетка есть, возвращаем ее и переходим в состояние </a:t>
            </a:r>
            <a:r>
              <a:rPr lang="en-US" sz="1400" b="1" dirty="0" err="1"/>
              <a:t>NoQuarter</a:t>
            </a:r>
            <a:endParaRPr lang="ru-RU" sz="1400" b="1" dirty="0"/>
          </a:p>
        </p:txBody>
      </p:sp>
      <p:sp>
        <p:nvSpPr>
          <p:cNvPr id="7" name="Выноска 1 6"/>
          <p:cNvSpPr/>
          <p:nvPr/>
        </p:nvSpPr>
        <p:spPr>
          <a:xfrm>
            <a:off x="7345222" y="3135273"/>
            <a:ext cx="2113384" cy="523873"/>
          </a:xfrm>
          <a:prstGeom prst="borderCallout1">
            <a:avLst>
              <a:gd name="adj1" fmla="val 22068"/>
              <a:gd name="adj2" fmla="val -3112"/>
              <a:gd name="adj3" fmla="val 100106"/>
              <a:gd name="adj4" fmla="val -31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Нельзя вернуть монетку, если она отсутствует</a:t>
            </a:r>
            <a:endParaRPr lang="ru-RU" sz="1400" b="1" dirty="0"/>
          </a:p>
        </p:txBody>
      </p:sp>
      <p:sp>
        <p:nvSpPr>
          <p:cNvPr id="9" name="Выноска 1 8"/>
          <p:cNvSpPr/>
          <p:nvPr/>
        </p:nvSpPr>
        <p:spPr>
          <a:xfrm>
            <a:off x="7993361" y="3933491"/>
            <a:ext cx="2473719" cy="523873"/>
          </a:xfrm>
          <a:prstGeom prst="borderCallout1">
            <a:avLst>
              <a:gd name="adj1" fmla="val 22068"/>
              <a:gd name="adj2" fmla="val -3112"/>
              <a:gd name="adj3" fmla="val 80712"/>
              <a:gd name="adj4" fmla="val -305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Шарик уже куплен, возврат монетки невозможен</a:t>
            </a:r>
            <a:endParaRPr lang="ru-RU" sz="1400" b="1" dirty="0"/>
          </a:p>
        </p:txBody>
      </p:sp>
      <p:sp>
        <p:nvSpPr>
          <p:cNvPr id="11" name="Выноска 1 10"/>
          <p:cNvSpPr/>
          <p:nvPr/>
        </p:nvSpPr>
        <p:spPr>
          <a:xfrm>
            <a:off x="7248128" y="5778893"/>
            <a:ext cx="3312368" cy="741301"/>
          </a:xfrm>
          <a:prstGeom prst="borderCallout1">
            <a:avLst>
              <a:gd name="adj1" fmla="val 22068"/>
              <a:gd name="adj2" fmla="val -3112"/>
              <a:gd name="adj3" fmla="val -56787"/>
              <a:gd name="adj4" fmla="val -5137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Если шарики кончились, возврат невозможен, т.к. автомат не принимает монетки в этом состоянии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360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  <p:bldP spid="4" grpId="0" animBg="1"/>
      <p:bldP spid="5" grpId="0" animBg="1"/>
      <p:bldP spid="7" grpId="0" animBg="1"/>
      <p:bldP spid="9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71fe6ecf279a64175816a328b0281dc533ce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6790</TotalTime>
  <Words>3915</Words>
  <Application>Microsoft Office PowerPoint</Application>
  <PresentationFormat>Widescreen</PresentationFormat>
  <Paragraphs>616</Paragraphs>
  <Slides>47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Impact</vt:lpstr>
      <vt:lpstr>Office Theme</vt:lpstr>
      <vt:lpstr>Паттерн проектирования «Состояние»</vt:lpstr>
      <vt:lpstr>Паттерн  «Состояние»</vt:lpstr>
      <vt:lpstr>Паттерн проектирования «Состояние»</vt:lpstr>
      <vt:lpstr>Приложение – автомат по продаже жевательной резинки</vt:lpstr>
      <vt:lpstr>Диаграмма состояний</vt:lpstr>
      <vt:lpstr>Диаграмма классов</vt:lpstr>
      <vt:lpstr>Реализация автомата для продажи жевательной резинки</vt:lpstr>
      <vt:lpstr>Инициализация автомата и вставка  монетки</vt:lpstr>
      <vt:lpstr>Если покупатель решил вернуть монетку</vt:lpstr>
      <vt:lpstr>Если покупатель пытается дернуть за рычаг</vt:lpstr>
      <vt:lpstr>Выдача шарика пользователю</vt:lpstr>
      <vt:lpstr>Служебные методы</vt:lpstr>
      <vt:lpstr>PowerPoint Presentation</vt:lpstr>
      <vt:lpstr>Выберите утверждения, относящиеся к реализации</vt:lpstr>
      <vt:lpstr>Идеи для рефакторинга</vt:lpstr>
      <vt:lpstr>Переход к паттерну «Состояние»</vt:lpstr>
      <vt:lpstr>Алгоритм</vt:lpstr>
      <vt:lpstr>PowerPoint Presentation</vt:lpstr>
      <vt:lpstr>Интерфейсы «Состояние» и «Контекст»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Паттерн «Состояние»</vt:lpstr>
      <vt:lpstr>Диаграмма классов</vt:lpstr>
      <vt:lpstr>Сходство с паттерном «Стратегия»</vt:lpstr>
      <vt:lpstr>Применимость</vt:lpstr>
      <vt:lpstr>Кто выбирает следующее состояние?</vt:lpstr>
      <vt:lpstr>Кто выбирает следующее состояние?</vt:lpstr>
      <vt:lpstr>Взаимодействует ли клиент с состояниями?</vt:lpstr>
      <vt:lpstr>Скрываем внутренние методы контекста от клиента</vt:lpstr>
      <vt:lpstr>Скрываем внутренние методы контекста от клиента – альтернативный вариант</vt:lpstr>
      <vt:lpstr>PowerPoint Presentation</vt:lpstr>
      <vt:lpstr>Совместное использование объектов состояний разными контекстами</vt:lpstr>
      <vt:lpstr>Доступ к контексту из stateless-состояний</vt:lpstr>
      <vt:lpstr>Состояние – интерфейс или абстрактный класс?</vt:lpstr>
      <vt:lpstr>Могут ли классы состояний иметь состояние?</vt:lpstr>
      <vt:lpstr>Результаты</vt:lpstr>
      <vt:lpstr>Недостатки паттерна</vt:lpstr>
      <vt:lpstr>Создание и уничтожение объекта состояния</vt:lpstr>
      <vt:lpstr>Примеры использования</vt:lpstr>
      <vt:lpstr>Итоги</vt:lpstr>
      <vt:lpstr>Итоги</vt:lpstr>
      <vt:lpstr>Итоги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629</cp:revision>
  <dcterms:created xsi:type="dcterms:W3CDTF">2016-02-02T19:36:42Z</dcterms:created>
  <dcterms:modified xsi:type="dcterms:W3CDTF">2025-01-12T17:02:50Z</dcterms:modified>
</cp:coreProperties>
</file>