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320" r:id="rId2"/>
    <p:sldId id="262" r:id="rId3"/>
    <p:sldId id="323" r:id="rId4"/>
    <p:sldId id="272" r:id="rId5"/>
    <p:sldId id="322" r:id="rId6"/>
    <p:sldId id="258" r:id="rId7"/>
    <p:sldId id="265" r:id="rId8"/>
    <p:sldId id="261" r:id="rId9"/>
    <p:sldId id="266" r:id="rId10"/>
    <p:sldId id="259" r:id="rId11"/>
    <p:sldId id="260" r:id="rId12"/>
    <p:sldId id="257" r:id="rId13"/>
    <p:sldId id="268" r:id="rId14"/>
    <p:sldId id="275" r:id="rId15"/>
    <p:sldId id="274" r:id="rId16"/>
    <p:sldId id="269" r:id="rId17"/>
    <p:sldId id="270" r:id="rId18"/>
    <p:sldId id="271" r:id="rId19"/>
    <p:sldId id="263" r:id="rId20"/>
    <p:sldId id="264" r:id="rId21"/>
    <p:sldId id="276" r:id="rId22"/>
    <p:sldId id="324" r:id="rId23"/>
    <p:sldId id="325" r:id="rId24"/>
    <p:sldId id="326" r:id="rId25"/>
    <p:sldId id="277" r:id="rId26"/>
    <p:sldId id="32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28" r:id="rId36"/>
    <p:sldId id="329" r:id="rId37"/>
    <p:sldId id="330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8571" autoAdjust="0"/>
  </p:normalViewPr>
  <p:slideViewPr>
    <p:cSldViewPr>
      <p:cViewPr varScale="1">
        <p:scale>
          <a:sx n="83" d="100"/>
          <a:sy n="83" d="100"/>
        </p:scale>
        <p:origin x="175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4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2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3946-C509-1B8C-6527-7C4FE440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F8D19-138A-89F1-9CB9-FBDD702EC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E3FDE-F05C-173C-7F35-ABA80966B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B956-8AF4-0CD1-CBA4-B30E7996D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6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B44C-FBC7-A1A0-FBC6-35021CB90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9AD190-4FE1-64E7-B427-DB8E18727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B88872F-2B8E-9CA2-CFFB-91DC9240D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160D7-6075-49A7-FA4B-AD2390F4D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1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каждого элемента структуры вызываем метод </a:t>
            </a:r>
            <a:r>
              <a:rPr lang="en-US" dirty="0"/>
              <a:t>Accept</a:t>
            </a:r>
            <a:r>
              <a:rPr lang="ru-RU" dirty="0"/>
              <a:t>, в который передаём объект «Посетитель».</a:t>
            </a:r>
          </a:p>
          <a:p>
            <a:r>
              <a:rPr lang="ru-RU" dirty="0"/>
              <a:t>Конкретный элемент вызовет у Посетителя метод </a:t>
            </a:r>
            <a:r>
              <a:rPr lang="en-US" dirty="0"/>
              <a:t>Visit</a:t>
            </a:r>
            <a:r>
              <a:rPr lang="ru-RU" dirty="0"/>
              <a:t>, соответствующий типу элемента, со ссылкой на самого себя.</a:t>
            </a:r>
          </a:p>
          <a:p>
            <a:r>
              <a:rPr lang="ru-RU" dirty="0"/>
              <a:t>Посетитель выполнит действия, специфичные для конкретного элемента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посетитель хранит контекст посещения текущего объекта (отступ и ссылку на поток).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9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CAF-C06F-B394-4D91-75386ACB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0783-B946-BAA5-3243-A3E851DD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A18F-70B4-D420-9682-BDF38001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1DFF-DEED-27CC-A306-BAB91FCA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7A4D-2EA2-CEAA-0DFA-CA89FAFE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3BD5-7549-0842-DABE-9C336D5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0E037-F766-A98C-399E-571E5ECD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720B-0055-629E-6053-544CA2D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8258-54F6-6EE2-AABB-8BF0BB33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C967-FC08-2511-36EE-E4731537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694F7-A55D-07D9-B72A-B09B02B08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2942-D2CF-F385-FF7D-9EEEBD4E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113C-4436-8C7E-C021-DE55CF8F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0A78-C44C-2A64-B232-E699901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20EF-760A-36A4-62DF-A3396BD7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6E46-2BE5-BCBE-FD1C-57D34DC3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AD57-8AA5-DD4B-19EC-08B81149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A336-542B-E671-E844-78324CE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8C8-DE91-DBA5-2F04-889F3F42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645B-E3F2-0EC6-D030-7B6CCE04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A9C4-B630-DB00-8AF3-FD727B3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120F-A252-F8C6-A58D-C17B447E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7A-7C03-0285-594E-630AF5DA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E132-EC00-27A0-900C-63D75A3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1E6-5797-3664-B06E-3CAA8DB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79F-B928-B987-2EA0-83F8764E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E537-3DA8-2C2D-C9F6-995550D26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411D-3CD8-9CCB-63F0-D712D9C93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4866-8BD2-055D-5AD4-BD35A202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EC7B-F273-CDA7-CF43-D1F5EBEB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CB42D-3D86-760B-03AB-37D56A30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1DF-90D6-D18D-1125-D31EAC65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BC8B-37AF-A103-1DFA-F78BC838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0EAD-1788-BBFD-4E30-85D1A7A2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D45A9-47F2-F66B-CB15-9AEE040A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1455-206A-D474-B03A-06E8942C9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1807-D994-EB57-D247-27ECD8E5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4E04B-E365-974D-2F4B-56496214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4F03F-FAE6-9759-A506-F7E1601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0E20-9DBB-5D67-85B4-7AB33E0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95971-08C0-052A-4B38-73CF422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5D07-3462-7D2B-F54D-D30958DC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D01E-B68F-63FF-7E58-6750829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46326-D394-9F40-EC47-D9521AD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BE66E-5D5F-9372-CC00-9AAB0B70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E9BF-06BF-DBF4-2C54-A26C9C3D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A2B9-77F1-52D7-59BB-D88A650B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C8-CE5D-EE82-129E-1477C4AD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93DB-F08B-7747-6B68-78F15B67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FBC2-F13C-72EF-6820-6FF811C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86FA-C427-8E50-AA4A-909AC092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03DB-9F41-5DDA-1029-85EA266F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D9A-C419-8E30-E1C1-531669BC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6504-4C82-1A2D-0771-D52F2ED1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08C84-DF80-C878-B287-8D7ECEAC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7A6A-8DEE-2388-CA7D-34C1F918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A092-14CF-E283-FE3C-5C9B8178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ECCE1-B960-7FC6-3D45-A36DB04B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9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3E545-32D8-418E-87CC-4B0A73EF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93B3-6FD2-06CE-B085-EC1E3AEB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04A-8179-2612-BF2C-5AB920E26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071C-27A8-14A7-2748-ECED25FA4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7C5A-F124-2FB4-1E2B-D9209EF1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«Посетитель»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(</a:t>
            </a: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Visitor)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</a:t>
            </a:r>
            <a:endParaRPr lang="en-US" dirty="0"/>
          </a:p>
          <a:p>
            <a:pPr lvl="1"/>
            <a:r>
              <a:rPr lang="ru-RU" dirty="0"/>
              <a:t>Над ними нужно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 структуры надо выполнять разнообразные, не связанные между собой операции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Не хочется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объединяет родственные операции, помещая их в отдельный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4" y="1728192"/>
            <a:ext cx="10632692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8200" y="1556792"/>
            <a:ext cx="9704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523459"/>
            <a:ext cx="7562056" cy="469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916832"/>
            <a:ext cx="79220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override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620282"/>
            <a:ext cx="8676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52" y="1"/>
            <a:ext cx="11928647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width="{}" height="{}"/&gt;)"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2C86B84C-947E-834F-E340-4191791665FB}"/>
              </a:ext>
            </a:extLst>
          </p:cNvPr>
          <p:cNvSpPr/>
          <p:nvPr/>
        </p:nvSpPr>
        <p:spPr>
          <a:xfrm>
            <a:off x="4439816" y="332656"/>
            <a:ext cx="4464496" cy="864096"/>
          </a:xfrm>
          <a:prstGeom prst="borderCallout1">
            <a:avLst>
              <a:gd name="adj1" fmla="val 43736"/>
              <a:gd name="adj2" fmla="val -2996"/>
              <a:gd name="adj3" fmla="val 50771"/>
              <a:gd name="adj4" fmla="val -3261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Контекст для работы посетителя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0"/>
            <a:ext cx="11737304" cy="657365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6040" y="2060849"/>
            <a:ext cx="5616624" cy="25853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1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работы с фигурами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49D80-E46F-60C5-4A83-0722E220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60704" y="1556792"/>
            <a:ext cx="9270592" cy="43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75B14-2F91-B673-C148-DCF3AC77009C}"/>
              </a:ext>
            </a:extLst>
          </p:cNvPr>
          <p:cNvSpPr txBox="1"/>
          <p:nvPr/>
        </p:nvSpPr>
        <p:spPr>
          <a:xfrm>
            <a:off x="2855640" y="623731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паттерн проектирования здесь спрятался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нужно добавить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</a:p>
          <a:p>
            <a:pPr lvl="1"/>
            <a:r>
              <a:rPr lang="ru-RU" dirty="0"/>
              <a:t>Почему это плохо</a:t>
            </a:r>
            <a:r>
              <a:rPr lang="en-US" dirty="0"/>
              <a:t>?</a:t>
            </a:r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Посетитель может обращаться только к публичным методам элементов</a:t>
            </a:r>
          </a:p>
          <a:p>
            <a:pPr lvl="1"/>
            <a:r>
              <a:rPr lang="ru-RU" dirty="0"/>
              <a:t>Элементы должны предоставлять открытые операции, необходимые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Without Dependenc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08720"/>
            <a:ext cx="7458751" cy="4248471"/>
          </a:xfrm>
          <a:prstGeom prst="rect">
            <a:avLst/>
          </a:prstGeom>
        </p:spPr>
      </p:pic>
      <p:pic>
        <p:nvPicPr>
          <p:cNvPr id="4" name="With Dependenci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657663"/>
            <a:ext cx="8856984" cy="5497975"/>
          </a:xfrm>
          <a:prstGeom prst="rect">
            <a:avLst/>
          </a:prstGeom>
        </p:spPr>
      </p:pic>
      <p:pic>
        <p:nvPicPr>
          <p:cNvPr id="5" name="Cycles Revea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657663"/>
            <a:ext cx="8856984" cy="5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306-78EB-348C-964D-1B12C18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зависимость между </a:t>
            </a:r>
            <a:r>
              <a:rPr lang="en-US" dirty="0"/>
              <a:t>Visitor </a:t>
            </a:r>
            <a:r>
              <a:rPr lang="ru-RU" dirty="0"/>
              <a:t>и конкретными элементами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A1D-3308-5BCE-DC90-DA29F22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Нельзя добавить конкретный элемент, не меняя интерфейс Посетитель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4301B-8C8B-4322-C322-D1FCB881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добавить новый элемент в приложение</a:t>
            </a:r>
            <a:r>
              <a:rPr lang="en-US" dirty="0"/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C84F2-B53B-CC9A-3A19-59E5C71D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3475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D9BE90-D88D-FA7C-0AEF-38867C5DC2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23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431729-0455-15DC-D075-D02F39E7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Ациклический Посетитель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0291-63ED-070B-526C-B8C1ABD2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должны зависеть от интерфейса</a:t>
            </a:r>
            <a:r>
              <a:rPr lang="en-US" dirty="0"/>
              <a:t> </a:t>
            </a:r>
            <a:r>
              <a:rPr lang="en-US" b="1" dirty="0" err="1"/>
              <a:t>VisitorBase</a:t>
            </a:r>
            <a:r>
              <a:rPr lang="ru-RU" dirty="0"/>
              <a:t>, который не содержит никаких методов</a:t>
            </a:r>
          </a:p>
          <a:p>
            <a:r>
              <a:rPr lang="ru-RU" dirty="0"/>
              <a:t>Все конкретные посетители должны реализовать этот интерфейс</a:t>
            </a:r>
          </a:p>
          <a:p>
            <a:r>
              <a:rPr lang="ru-RU" dirty="0"/>
              <a:t>Конкретные элементы определяют возможность своего посещения при помощи приведения типа</a:t>
            </a:r>
            <a:r>
              <a:rPr lang="en-US" dirty="0"/>
              <a:t> </a:t>
            </a:r>
            <a:r>
              <a:rPr lang="ru-RU" dirty="0"/>
              <a:t>и вызывают метод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при его наличии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854C4C-CE7C-4ABA-B255-6AC88F55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972" y="1604913"/>
            <a:ext cx="11734056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4DDCD-F657-4806-BD6C-0425A112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Visitor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8B07E-8BE0-DEE0-FE56-8905889B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594394-7CA6-DEB0-9BE6-214716DF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7696" y="1604913"/>
            <a:ext cx="8596607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D0DD8-1B11-8223-28AE-25C09C4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язык поддерживает обобщённое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59395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29C51-4B33-40E9-856C-EB614F76EE61}"/>
              </a:ext>
            </a:extLst>
          </p:cNvPr>
          <p:cNvSpPr/>
          <p:nvPr/>
        </p:nvSpPr>
        <p:spPr>
          <a:xfrm>
            <a:off x="1631504" y="40466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~Shape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3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93A44-8633-47DE-8C43-8C849E73E2F4}"/>
              </a:ext>
            </a:extLst>
          </p:cNvPr>
          <p:cNvSpPr/>
          <p:nvPr/>
        </p:nvSpPr>
        <p:spPr>
          <a:xfrm>
            <a:off x="911424" y="332656"/>
            <a:ext cx="106571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75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7E3F8-F033-42EB-B39B-0F9245520185}"/>
              </a:ext>
            </a:extLst>
          </p:cNvPr>
          <p:cNvSpPr/>
          <p:nvPr/>
        </p:nvSpPr>
        <p:spPr>
          <a:xfrm>
            <a:off x="695400" y="116633"/>
            <a:ext cx="1080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44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2D40-D981-CB73-6A84-4C0E3874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B276-F1EF-B6B9-FE9C-0359DF4B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сериализовать фигуры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B73990C-EC16-055A-4EF4-C7EE5283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Ввывести информацию обо всех фигурах коллекции в поток вывода</a:t>
            </a:r>
            <a:endParaRPr lang="en-US" dirty="0"/>
          </a:p>
          <a:p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1"/>
            <a:r>
              <a:rPr lang="en-US" dirty="0"/>
              <a:t>Plain text: Rectangle(20x30)</a:t>
            </a:r>
          </a:p>
          <a:p>
            <a:pPr lvl="1"/>
            <a:r>
              <a:rPr lang="en-US" dirty="0"/>
              <a:t>XML: &lt;rectangle width=“20” height=“30” /&gt;</a:t>
            </a:r>
          </a:p>
          <a:p>
            <a:pPr lvl="1"/>
            <a:r>
              <a:rPr lang="ru-RU" dirty="0"/>
              <a:t>Бинарный формат</a:t>
            </a:r>
          </a:p>
        </p:txBody>
      </p:sp>
    </p:spTree>
    <p:extLst>
      <p:ext uri="{BB962C8B-B14F-4D97-AF65-F5344CB8AC3E}">
        <p14:creationId xmlns:p14="http://schemas.microsoft.com/office/powerpoint/2010/main" val="6502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1250F-CC53-4B4B-A620-2A7F99E82F50}"/>
              </a:ext>
            </a:extLst>
          </p:cNvPr>
          <p:cNvSpPr/>
          <p:nvPr/>
        </p:nvSpPr>
        <p:spPr>
          <a:xfrm>
            <a:off x="551384" y="-1"/>
            <a:ext cx="11640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00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9476-4FDC-4C0F-8561-EB7FEAB7A592}"/>
              </a:ext>
            </a:extLst>
          </p:cNvPr>
          <p:cNvSpPr/>
          <p:nvPr/>
        </p:nvSpPr>
        <p:spPr>
          <a:xfrm>
            <a:off x="623392" y="1"/>
            <a:ext cx="10945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16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R"(&lt;rectangle width="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height="{}"/&gt;)"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9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77B7BB-8B5B-490E-BC5D-F5B68953A861}"/>
              </a:ext>
            </a:extLst>
          </p:cNvPr>
          <p:cNvSpPr/>
          <p:nvPr/>
        </p:nvSpPr>
        <p:spPr>
          <a:xfrm>
            <a:off x="191344" y="1"/>
            <a:ext cx="1180931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R"(&lt;circle radius="{}"/&gt;)"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576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F998-F2F6-4E80-9E48-1E24F35B7271}"/>
              </a:ext>
            </a:extLst>
          </p:cNvPr>
          <p:cNvSpPr/>
          <p:nvPr/>
        </p:nvSpPr>
        <p:spPr>
          <a:xfrm>
            <a:off x="1524000" y="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258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BE6E3-50B6-4437-AB6E-260AF209C2A2}"/>
              </a:ext>
            </a:extLst>
          </p:cNvPr>
          <p:cNvSpPr/>
          <p:nvPr/>
        </p:nvSpPr>
        <p:spPr>
          <a:xfrm>
            <a:off x="503040" y="1988840"/>
            <a:ext cx="11688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8727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4D2ED8-EF0C-0B34-B068-568C218A0B5A}"/>
              </a:ext>
            </a:extLst>
          </p:cNvPr>
          <p:cNvSpPr txBox="1"/>
          <p:nvPr/>
        </p:nvSpPr>
        <p:spPr>
          <a:xfrm>
            <a:off x="838200" y="1617610"/>
            <a:ext cx="105843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8CF20-0DE0-36A3-4569-64A3214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</a:t>
            </a:r>
            <a:r>
              <a:rPr lang="en-US" dirty="0"/>
              <a:t>boilerplate-</a:t>
            </a:r>
            <a:r>
              <a:rPr lang="ru-RU" dirty="0"/>
              <a:t>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B92C1-3196-401B-1943-16AEC9A6324D}"/>
              </a:ext>
            </a:extLst>
          </p:cNvPr>
          <p:cNvSpPr txBox="1"/>
          <p:nvPr/>
        </p:nvSpPr>
        <p:spPr>
          <a:xfrm>
            <a:off x="838200" y="1678591"/>
            <a:ext cx="101531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28964-9230-D2B2-BF7B-08634A42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можно не писать</a:t>
            </a:r>
            <a:r>
              <a:rPr lang="en-US" dirty="0"/>
              <a:t> Accept </a:t>
            </a:r>
            <a:r>
              <a:rPr lang="ru-RU" dirty="0"/>
              <a:t>вручную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409F760-FE6E-E68B-42CE-4A0731E335A3}"/>
              </a:ext>
            </a:extLst>
          </p:cNvPr>
          <p:cNvSpPr/>
          <p:nvPr/>
        </p:nvSpPr>
        <p:spPr>
          <a:xfrm>
            <a:off x="5914764" y="1462567"/>
            <a:ext cx="2053444" cy="432048"/>
          </a:xfrm>
          <a:prstGeom prst="borderCallout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Текущий класс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7C637D5-4B9A-B287-20C1-62843DC15C1B}"/>
              </a:ext>
            </a:extLst>
          </p:cNvPr>
          <p:cNvSpPr/>
          <p:nvPr/>
        </p:nvSpPr>
        <p:spPr>
          <a:xfrm>
            <a:off x="7032104" y="2356082"/>
            <a:ext cx="2053444" cy="432048"/>
          </a:xfrm>
          <a:prstGeom prst="borderCallout1">
            <a:avLst>
              <a:gd name="adj1" fmla="val 18750"/>
              <a:gd name="adj2" fmla="val -8333"/>
              <a:gd name="adj3" fmla="val -5377"/>
              <a:gd name="adj4" fmla="val -428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Класс-родитель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94C9E-7890-CDB0-11F2-6C16A6CF75A5}"/>
              </a:ext>
            </a:extLst>
          </p:cNvPr>
          <p:cNvSpPr/>
          <p:nvPr/>
        </p:nvSpPr>
        <p:spPr>
          <a:xfrm>
            <a:off x="8736301" y="4490953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 называется эта идиома языка </a:t>
            </a:r>
            <a:r>
              <a:rPr lang="en-US" dirty="0"/>
              <a:t>C++?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5AFE8-CE99-56D3-B94D-07E2ADEDBE17}"/>
              </a:ext>
            </a:extLst>
          </p:cNvPr>
          <p:cNvSpPr/>
          <p:nvPr/>
        </p:nvSpPr>
        <p:spPr>
          <a:xfrm>
            <a:off x="8760296" y="579232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CRTP – Curiously Recurring Template Pattern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AEAC0-C2C2-8DC6-74E8-5A0D0F84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1585674"/>
            <a:ext cx="2537674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BDAD9C-D97E-3EA9-A311-F5D212D1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F66C-00EF-D0AA-FE3E-8A9704C3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Классическое решение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F1CC3E-90AF-2A8D-E7EF-3FB7CDA0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860" y="2040944"/>
            <a:ext cx="8908280" cy="43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23319-CD67-E764-679F-34EDB91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классического подхода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C168C8-FAEF-2B1B-A2FD-F2EC219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</a:t>
            </a:r>
            <a:r>
              <a:rPr lang="en-US" dirty="0"/>
              <a:t> </a:t>
            </a:r>
            <a:r>
              <a:rPr lang="ru-RU" dirty="0"/>
              <a:t>поддержать режим вывода </a:t>
            </a:r>
            <a:r>
              <a:rPr lang="en-US" dirty="0"/>
              <a:t>pretty-print?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&lt;group&gt;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&lt;rectangle width=“20” height=“30” /&gt;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&lt;/group&gt;</a:t>
            </a:r>
          </a:p>
          <a:p>
            <a:pPr lvl="1"/>
            <a:r>
              <a:rPr lang="ru-RU" dirty="0"/>
              <a:t>Вариант: передавать текущий отступ в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std::string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indent) const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</a:p>
          <a:p>
            <a:pPr lvl="1"/>
            <a:r>
              <a:rPr lang="en-US" dirty="0" err="1"/>
              <a:t>ToBinaryArray</a:t>
            </a:r>
            <a:r>
              <a:rPr lang="ru-RU" dirty="0"/>
              <a:t>()</a:t>
            </a:r>
          </a:p>
          <a:p>
            <a:pPr lvl="1"/>
            <a:r>
              <a:rPr lang="en-US" dirty="0" err="1"/>
              <a:t>ToPlainText</a:t>
            </a:r>
            <a:r>
              <a:rPr lang="en-US" dirty="0"/>
              <a:t>()</a:t>
            </a:r>
          </a:p>
          <a:p>
            <a:r>
              <a:rPr lang="ru-RU" dirty="0"/>
              <a:t>В конкретном приложении большая часть таких операций может быть не востребована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0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31505" y="1509402"/>
            <a:ext cx="5150588" cy="646331"/>
            <a:chOff x="107505" y="1509401"/>
            <a:chExt cx="515058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07505" y="1509401"/>
              <a:ext cx="5041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b="1" dirty="0"/>
                <a:t>Visit</a:t>
              </a:r>
              <a:r>
                <a:rPr lang="en-US" sz="1200" dirty="0"/>
                <a:t>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21118" y="1984160"/>
            <a:ext cx="4679537" cy="1415989"/>
            <a:chOff x="5797118" y="1984159"/>
            <a:chExt cx="4679537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2" y="1984159"/>
              <a:ext cx="4248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endParaRPr lang="ru-RU" sz="1200" dirty="0"/>
            </a:p>
            <a:p>
              <a:r>
                <a:rPr lang="ru-RU" sz="1200" dirty="0"/>
                <a:t>Каждая операция реализует фрагмент алгоритма для соответствующего класса объекта структуры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91636" y="3163040"/>
            <a:ext cx="4209019" cy="830997"/>
            <a:chOff x="6267635" y="3163039"/>
            <a:chExt cx="4209019" cy="830997"/>
          </a:xfrm>
        </p:grpSpPr>
        <p:sp>
          <p:nvSpPr>
            <p:cNvPr id="12" name="Rectangle 11"/>
            <p:cNvSpPr/>
            <p:nvPr/>
          </p:nvSpPr>
          <p:spPr>
            <a:xfrm>
              <a:off x="6588223" y="3163039"/>
              <a:ext cx="38884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состояние.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структуры.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66518" y="4455230"/>
            <a:ext cx="4787281" cy="533021"/>
            <a:chOff x="5042517" y="4455229"/>
            <a:chExt cx="4787281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3" y="4526585"/>
              <a:ext cx="4600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b="1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05752" y="6303146"/>
            <a:ext cx="4718642" cy="459664"/>
            <a:chOff x="3381751" y="6303146"/>
            <a:chExt cx="4718642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1" y="6485811"/>
              <a:ext cx="4718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вызывая нужный метод Посетителя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328" y="4598633"/>
            <a:ext cx="4152009" cy="1153366"/>
            <a:chOff x="-1476672" y="4598633"/>
            <a:chExt cx="4152009" cy="1153366"/>
          </a:xfrm>
        </p:grpSpPr>
        <p:sp>
          <p:nvSpPr>
            <p:cNvPr id="13" name="TextBox 12"/>
            <p:cNvSpPr txBox="1"/>
            <p:nvPr/>
          </p:nvSpPr>
          <p:spPr>
            <a:xfrm>
              <a:off x="-1476672" y="5105668"/>
              <a:ext cx="415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</a:t>
              </a:r>
              <a:r>
                <a:rPr lang="en-US" sz="1200" dirty="0"/>
                <a:t> </a:t>
              </a:r>
              <a:r>
                <a:rPr lang="ru-RU" sz="1200" dirty="0"/>
                <a:t>или предоставить посетителю интерфейс для их посещения.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создаёт объект класса </a:t>
            </a:r>
            <a:r>
              <a:rPr lang="en-US" b="1" dirty="0" err="1"/>
              <a:t>ConcreteVisitor</a:t>
            </a:r>
            <a:r>
              <a:rPr lang="ru-RU" dirty="0"/>
              <a:t>, и обходит каждый элемент структуры</a:t>
            </a:r>
          </a:p>
          <a:p>
            <a:pPr lvl="1"/>
            <a:r>
              <a:rPr lang="ru-RU" dirty="0"/>
              <a:t>У каждого объекта вызывает метод </a:t>
            </a:r>
            <a:r>
              <a:rPr lang="en-US" b="1" dirty="0"/>
              <a:t>Accept</a:t>
            </a:r>
            <a:r>
              <a:rPr lang="ru-RU" dirty="0"/>
              <a:t>, куда передаёт посетителя</a:t>
            </a:r>
          </a:p>
          <a:p>
            <a:r>
              <a:rPr lang="ru-RU" dirty="0"/>
              <a:t>Посещаемый элемент вызывает операцию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29867"/>
            <a:ext cx="10311534" cy="45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8537</TotalTime>
  <Words>2693</Words>
  <Application>Microsoft Office PowerPoint</Application>
  <PresentationFormat>Widescreen</PresentationFormat>
  <Paragraphs>427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 «Посетитель» (Visitor)</vt:lpstr>
      <vt:lpstr>Программа для работы с фигурами</vt:lpstr>
      <vt:lpstr>Нужно сериализовать фигуры</vt:lpstr>
      <vt:lpstr>Классическое решение</vt:lpstr>
      <vt:lpstr>Критика классического подхода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Применяем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  <vt:lpstr>PowerPoint Presentation</vt:lpstr>
      <vt:lpstr>Циклическая зависимость между Visitor и конкретными элементами</vt:lpstr>
      <vt:lpstr>Как добавить новый элемент в приложение?</vt:lpstr>
      <vt:lpstr>Решение – Ациклический Посетитель</vt:lpstr>
      <vt:lpstr>Acyclic Visitor</vt:lpstr>
      <vt:lpstr>Если язык поддерживает обобщённое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Избавляемся от boilerplate-кода</vt:lpstr>
      <vt:lpstr>Теперь можно не писать Accept вручную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649</cp:revision>
  <dcterms:created xsi:type="dcterms:W3CDTF">2016-02-02T19:36:42Z</dcterms:created>
  <dcterms:modified xsi:type="dcterms:W3CDTF">2024-11-29T17:14:08Z</dcterms:modified>
</cp:coreProperties>
</file>