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320" r:id="rId2"/>
    <p:sldId id="276" r:id="rId3"/>
    <p:sldId id="277" r:id="rId4"/>
    <p:sldId id="278" r:id="rId5"/>
    <p:sldId id="258" r:id="rId6"/>
    <p:sldId id="269" r:id="rId7"/>
    <p:sldId id="259" r:id="rId8"/>
    <p:sldId id="260" r:id="rId9"/>
    <p:sldId id="279" r:id="rId10"/>
    <p:sldId id="271" r:id="rId11"/>
    <p:sldId id="275" r:id="rId12"/>
    <p:sldId id="272" r:id="rId13"/>
    <p:sldId id="273" r:id="rId14"/>
    <p:sldId id="274" r:id="rId15"/>
    <p:sldId id="261" r:id="rId16"/>
    <p:sldId id="262" r:id="rId17"/>
    <p:sldId id="268" r:id="rId18"/>
    <p:sldId id="321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591" autoAdjust="0"/>
  </p:normalViewPr>
  <p:slideViewPr>
    <p:cSldViewPr>
      <p:cViewPr>
        <p:scale>
          <a:sx n="66" d="100"/>
          <a:sy n="66" d="100"/>
        </p:scale>
        <p:origin x="1062" y="846"/>
      </p:cViewPr>
      <p:guideLst>
        <p:guide orient="horz" pos="365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346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9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493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47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71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065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698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55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17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25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5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88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22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373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902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3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762A-FB17-E4F3-8848-614B4C384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359B9-2EEB-FA8B-92A9-83C01241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0D490-C861-5CDD-C1F3-A8739529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DC857-F7DF-40DE-0D72-D0E7978B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A2507-2C1B-9E25-3DDE-80E34D87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48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1B41-221B-AE53-6470-75C333C2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E7AE7-92F9-0AB1-9F3D-65567B9F2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96C66-585E-5BC8-BC1B-F648DA31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44C0E-D79F-474A-7E10-519E28A3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FC79-BFAF-28AC-234F-70A29639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87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A4ECA-6EEC-1B52-F339-666B1602E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5DAD3-8148-7162-4114-142314CCB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7331-B0BB-79B0-DF97-77E6D4F0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A37C-52FA-F44F-2A0D-368709A5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6903-0E3B-225F-0124-93511249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E7DD-02A5-500E-1E58-E388F062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A706-A1A8-5238-BEEA-3F4A63F5D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5234-31DA-BDA1-8CF9-001E01A2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C872E-606A-0D7C-FBFB-20460AE6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502C2-19D7-2548-8865-FAE194D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46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427E-E296-850B-0881-885BB91D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913E-672E-0B2C-7857-1B758FC7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2496F-23EC-4242-B96E-07F080AE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4BC81-C1FD-7491-6DCD-CA13C02C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A402D-D835-4A6C-CB6D-64E1C566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4ACD-705B-4B8B-2C19-6332AA40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259A-4B2D-F217-968E-A0B18F614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98FC1-7E80-F1CD-1356-51B62CC9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4D96A-9BCA-61BD-5735-4B704083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AAB0-2701-5519-725C-8134E208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E929F-B15C-E7D6-86D0-8DB54B79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80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196F-310F-D900-59CE-22BB98F3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1556D-52FF-BC31-4BCE-31481D2A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0CF60-C26F-AF15-8318-47CB18D17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0DD7A-10C6-C444-FD3E-78CA49D0B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22041-6BD3-46CB-6CE6-9B347BB7A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33E3F-B296-A96D-5A8B-997B5DA3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A071-D114-F251-679F-9BA2751D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68E4F-6BE1-8CCB-5F58-E799FB82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5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02BD-619A-BE14-57B8-F6D86FB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F3761-81A2-38DC-B186-44470B7B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FE9BF-1AC9-3CF8-976B-6D3AD121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5CAC3-8C80-1A03-C7EE-195C3EBF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15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3BEB-DB45-98D5-4906-FC3F99FD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F61F2-1A58-8D98-EAE2-20F6B548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58193-8239-4765-9D1E-73F24CE7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83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CD46-ED77-BD1E-D0CB-AEE94BB6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8A83-3BB6-904B-04FC-4D46C086F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206B0-6A29-5D8F-8F71-CA97EA307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DCE08-6EF7-10DA-15FF-D586AB4C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A9800-BCE6-68C6-D58A-6E48D89D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D69E1-D22A-54BF-0ADC-CD187F77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35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9EFD-5614-BDB1-6F06-08CEB990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11F9E-808D-3FE0-84BD-418DC1BC7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D6D85-8B54-850C-FB2D-3CFEFCAC0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F8287-06F1-D3B3-6DE0-780F7C06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3B044-ADE4-3E96-9F86-6206646B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381D-FFB2-7C67-3710-49C6A9EF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01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7FEDA-A86A-A6C9-F206-C308D843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4A6C0-4837-F50C-D69D-95385F71D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80E53-71CB-CE8F-773F-F3CB6504D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2F8D8-A7C7-7F1F-9033-62C8ECFC0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A90FA-FD7C-33CC-6A0C-AC5808B7C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0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962822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«Прототип»</a:t>
            </a:r>
            <a:b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(</a:t>
            </a: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Prototype)</a:t>
            </a:r>
            <a:endParaRPr lang="ru-RU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5085184"/>
            <a:ext cx="50405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5984" y="0"/>
            <a:ext cx="788238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Rectangle(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7032104" y="3861048"/>
            <a:ext cx="4176464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Возвращаем свою копию при помощи конструктора копирования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0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75520" y="4293096"/>
            <a:ext cx="5616624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5"/>
          <p:cNvSpPr/>
          <p:nvPr/>
        </p:nvSpPr>
        <p:spPr>
          <a:xfrm>
            <a:off x="1524000" y="1556792"/>
            <a:ext cx="84604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7799512" y="3140968"/>
            <a:ext cx="4392488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Создаём свою копию при помощи конструктора копирования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11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7908" y="5085184"/>
            <a:ext cx="5011621" cy="8738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1757907" y="1196752"/>
            <a:ext cx="4795598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59024" y="0"/>
            <a:ext cx="658822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shape :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(shape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Clone());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(move(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m_shapes.at(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7968208" y="548680"/>
            <a:ext cx="4464496" cy="936104"/>
          </a:xfrm>
          <a:prstGeom prst="borderCallout1">
            <a:avLst>
              <a:gd name="adj1" fmla="val 46659"/>
              <a:gd name="adj2" fmla="val -3131"/>
              <a:gd name="adj3" fmla="val 93894"/>
              <a:gd name="adj4" fmla="val -3475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Копия группы содержит копию всех фигур, находящихся внутри группы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8347180" y="4725144"/>
            <a:ext cx="3456384" cy="936104"/>
          </a:xfrm>
          <a:prstGeom prst="borderCallout1">
            <a:avLst>
              <a:gd name="adj1" fmla="val 24952"/>
              <a:gd name="adj2" fmla="val -4974"/>
              <a:gd name="adj3" fmla="val 62884"/>
              <a:gd name="adj4" fmla="val -4799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Создаём копию при помощи конструктора копирования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754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08727" y="0"/>
            <a:ext cx="915927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ShapeRegistry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m_prototypes.emplace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m_prototypes.at(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m_prototypes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ShapeRegistry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registry;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"circle"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(42));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"rectangle"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(40, 30));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group.AddShape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group.AddShape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&gt;(32, 32));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"group"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group);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someShape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registry.CreateShape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"group"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1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8200" y="1700808"/>
            <a:ext cx="972229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CloneType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BaseClass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static_cast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Point()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Point(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Обобщенная реализация прототипа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526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 использования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Добавление и удаление продуктов во время выполнения</a:t>
            </a:r>
          </a:p>
          <a:p>
            <a:pPr lvl="1"/>
            <a:r>
              <a:rPr lang="ru-RU" dirty="0"/>
              <a:t>Клиенту просто сообщается о новом экземпляре-прототипе</a:t>
            </a:r>
          </a:p>
          <a:p>
            <a:r>
              <a:rPr lang="ru-RU" dirty="0"/>
              <a:t>Спецификация новых объектов путем изменения значений</a:t>
            </a:r>
          </a:p>
          <a:p>
            <a:pPr lvl="1"/>
            <a:r>
              <a:rPr lang="ru-RU" dirty="0"/>
              <a:t>Клонированный и слегка модифицированный экземпляр прототипа может быть также зарегистрирован в роли прототипа</a:t>
            </a:r>
          </a:p>
          <a:p>
            <a:r>
              <a:rPr lang="ru-RU" dirty="0"/>
              <a:t>Иногда копирование объекта может оказаться эффективнее создания нового объекта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05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 использования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Специфицирование новых объектов путем изменения структуры существующих</a:t>
            </a:r>
          </a:p>
          <a:p>
            <a:r>
              <a:rPr lang="ru-RU" dirty="0"/>
              <a:t>Уменьшение числа подклассов</a:t>
            </a:r>
          </a:p>
          <a:p>
            <a:pPr lvl="1"/>
            <a:r>
              <a:rPr lang="ru-RU" dirty="0"/>
              <a:t>Фабричный метод часто порождает иерархию классов «Создатель», параллельную иерархии классов продуктов</a:t>
            </a:r>
          </a:p>
          <a:p>
            <a:pPr lvl="1"/>
            <a:r>
              <a:rPr lang="ru-RU" dirty="0"/>
              <a:t>Паттерн «прототип» может клонировать прототип, а не запрашивать фабричный метод</a:t>
            </a:r>
          </a:p>
          <a:p>
            <a:r>
              <a:rPr lang="ru-RU" dirty="0"/>
              <a:t>Динамическое конфигурирование приложения</a:t>
            </a:r>
          </a:p>
          <a:p>
            <a:pPr lvl="1"/>
            <a:r>
              <a:rPr lang="ru-RU" dirty="0"/>
              <a:t>Динамически загружаемые классы прототипов регистрируют свои экземпляры в «</a:t>
            </a:r>
            <a:r>
              <a:rPr lang="ru-RU" b="1" dirty="0"/>
              <a:t>диспетчере прототипов</a:t>
            </a:r>
            <a:r>
              <a:rPr lang="ru-RU" dirty="0"/>
              <a:t>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49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 паттерна прототип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подкласс класса </a:t>
            </a:r>
            <a:r>
              <a:rPr lang="en-US" dirty="0"/>
              <a:t>Prototype </a:t>
            </a:r>
            <a:r>
              <a:rPr lang="ru-RU" dirty="0"/>
              <a:t>должен реализовывать операцию </a:t>
            </a:r>
            <a:r>
              <a:rPr lang="en-US" dirty="0"/>
              <a:t>Clone</a:t>
            </a:r>
            <a:endParaRPr lang="ru-RU" dirty="0"/>
          </a:p>
          <a:p>
            <a:r>
              <a:rPr lang="ru-RU" dirty="0"/>
              <a:t>Для уже существующих классов реализация операции клонирования может быть проблематичной</a:t>
            </a:r>
          </a:p>
          <a:p>
            <a:r>
              <a:rPr lang="ru-RU" dirty="0"/>
              <a:t>В ряде случаев задача «глубокого» клонирования может быть нетривиальной</a:t>
            </a:r>
          </a:p>
          <a:p>
            <a:pPr lvl="1"/>
            <a:r>
              <a:rPr lang="ru-RU" dirty="0"/>
              <a:t>Во внутреннем представлении объекта содержатся другие объекты</a:t>
            </a:r>
          </a:p>
          <a:p>
            <a:pPr lvl="1"/>
            <a:r>
              <a:rPr lang="ru-RU" dirty="0"/>
              <a:t>Внутри объекта присутствуют круговые ссылки.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02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228C3F-D032-8C3B-5594-520CBF1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9CC6D-2F3A-1B7D-BE0F-79741351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8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– создать копию объекта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Решение, которое не работает</a:t>
            </a:r>
          </a:p>
          <a:p>
            <a:pPr lvl="1"/>
            <a:r>
              <a:rPr lang="ru-RU" dirty="0"/>
              <a:t>Создать «пустой» объект такого же класса и поочерёдно скопировать значения полей из старого объекта в новый</a:t>
            </a:r>
          </a:p>
          <a:p>
            <a:r>
              <a:rPr lang="ru-RU" dirty="0"/>
              <a:t>Проблема 1</a:t>
            </a:r>
          </a:p>
          <a:p>
            <a:pPr lvl="1"/>
            <a:r>
              <a:rPr lang="ru-RU" dirty="0"/>
              <a:t>Часть состояния объекта может быть приватной</a:t>
            </a:r>
          </a:p>
          <a:p>
            <a:r>
              <a:rPr lang="ru-RU" dirty="0"/>
              <a:t>Проблема 2</a:t>
            </a:r>
          </a:p>
          <a:p>
            <a:pPr lvl="1"/>
            <a:r>
              <a:rPr lang="ru-RU" dirty="0"/>
              <a:t>Копирующий код зависит от классов копируемых объектов</a:t>
            </a:r>
          </a:p>
          <a:p>
            <a:pPr lvl="1"/>
            <a:r>
              <a:rPr lang="ru-RU" dirty="0"/>
              <a:t>Нельзя скопировать объект, зная лишь его интерфейс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263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906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Операция копирования должна выполняться самим объектом</a:t>
            </a:r>
          </a:p>
          <a:p>
            <a:pPr lvl="1"/>
            <a:r>
              <a:rPr lang="ru-RU" dirty="0"/>
              <a:t>Решается доступ к приватным полям</a:t>
            </a:r>
          </a:p>
          <a:p>
            <a:r>
              <a:rPr lang="ru-RU" dirty="0"/>
              <a:t>Чтобы копировать все объекты, нужен интерфейс, поддерживающий клонирование</a:t>
            </a:r>
          </a:p>
          <a:p>
            <a:r>
              <a:rPr lang="ru-RU" dirty="0"/>
              <a:t>В интерфейсе должен быть метод, выполняющий клонирование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3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Паттерн «Прототип»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создавать новые экземпляры путём копирования существующих экземпляров</a:t>
            </a:r>
          </a:p>
          <a:p>
            <a:r>
              <a:rPr lang="ru-RU" dirty="0"/>
              <a:t>Результат: клиент может создавать новые экземпляры объектов, не зная их конкретные типы</a:t>
            </a:r>
          </a:p>
          <a:p>
            <a:r>
              <a:rPr lang="ru-RU" dirty="0"/>
              <a:t>Скрывает от клиента конкретные классы продуктов, уменьшая количество известных клиенту имен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9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«Прототип»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626" y="2927927"/>
            <a:ext cx="7244892" cy="3738834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1487488" y="1789065"/>
            <a:ext cx="3528597" cy="1237240"/>
            <a:chOff x="35291" y="1690687"/>
            <a:chExt cx="3528597" cy="1237240"/>
          </a:xfrm>
        </p:grpSpPr>
        <p:sp>
          <p:nvSpPr>
            <p:cNvPr id="6" name="TextBox 5"/>
            <p:cNvSpPr txBox="1"/>
            <p:nvPr/>
          </p:nvSpPr>
          <p:spPr>
            <a:xfrm>
              <a:off x="395536" y="1690687"/>
              <a:ext cx="31683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Создает новый объект, обращаясь к прототипу с запросом клонировать себя</a:t>
              </a: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35291" y="2429164"/>
              <a:ext cx="410882" cy="498763"/>
            </a:xfrm>
            <a:custGeom>
              <a:avLst/>
              <a:gdLst>
                <a:gd name="connsiteX0" fmla="*/ 300045 w 410882"/>
                <a:gd name="connsiteY0" fmla="*/ 0 h 498763"/>
                <a:gd name="connsiteX1" fmla="*/ 22954 w 410882"/>
                <a:gd name="connsiteY1" fmla="*/ 166254 h 498763"/>
                <a:gd name="connsiteX2" fmla="*/ 59900 w 410882"/>
                <a:gd name="connsiteY2" fmla="*/ 387927 h 498763"/>
                <a:gd name="connsiteX3" fmla="*/ 410882 w 410882"/>
                <a:gd name="connsiteY3" fmla="*/ 498763 h 49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882" h="498763">
                  <a:moveTo>
                    <a:pt x="300045" y="0"/>
                  </a:moveTo>
                  <a:cubicBezTo>
                    <a:pt x="181511" y="50800"/>
                    <a:pt x="62978" y="101600"/>
                    <a:pt x="22954" y="166254"/>
                  </a:cubicBezTo>
                  <a:cubicBezTo>
                    <a:pt x="-17070" y="230909"/>
                    <a:pt x="-4755" y="332509"/>
                    <a:pt x="59900" y="387927"/>
                  </a:cubicBezTo>
                  <a:cubicBezTo>
                    <a:pt x="124555" y="443345"/>
                    <a:pt x="267718" y="471054"/>
                    <a:pt x="410882" y="49876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960096" y="1789065"/>
            <a:ext cx="2376264" cy="1074208"/>
            <a:chOff x="5436096" y="1789065"/>
            <a:chExt cx="2376264" cy="1074208"/>
          </a:xfrm>
        </p:grpSpPr>
        <p:sp>
          <p:nvSpPr>
            <p:cNvPr id="7" name="TextBox 6"/>
            <p:cNvSpPr txBox="1"/>
            <p:nvPr/>
          </p:nvSpPr>
          <p:spPr>
            <a:xfrm>
              <a:off x="5436096" y="1789065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Объявляет интерфейс для клонирования самого себя</a:t>
              </a:r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6086764" y="2336800"/>
              <a:ext cx="296306" cy="526473"/>
            </a:xfrm>
            <a:custGeom>
              <a:avLst/>
              <a:gdLst>
                <a:gd name="connsiteX0" fmla="*/ 203200 w 296306"/>
                <a:gd name="connsiteY0" fmla="*/ 0 h 526473"/>
                <a:gd name="connsiteX1" fmla="*/ 286327 w 296306"/>
                <a:gd name="connsiteY1" fmla="*/ 240145 h 526473"/>
                <a:gd name="connsiteX2" fmla="*/ 0 w 296306"/>
                <a:gd name="connsiteY2" fmla="*/ 526473 h 52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306" h="526473">
                  <a:moveTo>
                    <a:pt x="203200" y="0"/>
                  </a:moveTo>
                  <a:cubicBezTo>
                    <a:pt x="261697" y="76200"/>
                    <a:pt x="320194" y="152400"/>
                    <a:pt x="286327" y="240145"/>
                  </a:cubicBezTo>
                  <a:cubicBezTo>
                    <a:pt x="252460" y="327890"/>
                    <a:pt x="126230" y="427181"/>
                    <a:pt x="0" y="52647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8274386" y="3765180"/>
            <a:ext cx="2376264" cy="1032164"/>
            <a:chOff x="6301757" y="3429000"/>
            <a:chExt cx="2376264" cy="1032164"/>
          </a:xfrm>
        </p:grpSpPr>
        <p:sp>
          <p:nvSpPr>
            <p:cNvPr id="8" name="TextBox 7"/>
            <p:cNvSpPr txBox="1"/>
            <p:nvPr/>
          </p:nvSpPr>
          <p:spPr>
            <a:xfrm>
              <a:off x="6301757" y="3429000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Реализует операцию клонирования самого себя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7112000" y="3980873"/>
              <a:ext cx="637309" cy="480291"/>
            </a:xfrm>
            <a:custGeom>
              <a:avLst/>
              <a:gdLst>
                <a:gd name="connsiteX0" fmla="*/ 637309 w 637309"/>
                <a:gd name="connsiteY0" fmla="*/ 0 h 480291"/>
                <a:gd name="connsiteX1" fmla="*/ 304800 w 637309"/>
                <a:gd name="connsiteY1" fmla="*/ 323272 h 480291"/>
                <a:gd name="connsiteX2" fmla="*/ 0 w 637309"/>
                <a:gd name="connsiteY2" fmla="*/ 480291 h 48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309" h="480291">
                  <a:moveTo>
                    <a:pt x="637309" y="0"/>
                  </a:moveTo>
                  <a:cubicBezTo>
                    <a:pt x="524163" y="121612"/>
                    <a:pt x="411018" y="243224"/>
                    <a:pt x="304800" y="323272"/>
                  </a:cubicBezTo>
                  <a:cubicBezTo>
                    <a:pt x="198582" y="403320"/>
                    <a:pt x="99291" y="441805"/>
                    <a:pt x="0" y="480291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3776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Отношения между участниками паттерна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Клиент</a:t>
            </a:r>
            <a:r>
              <a:rPr lang="ru-RU" dirty="0"/>
              <a:t> обращается к </a:t>
            </a:r>
            <a:r>
              <a:rPr lang="ru-RU" b="1" dirty="0"/>
              <a:t>прототипу</a:t>
            </a:r>
            <a:r>
              <a:rPr lang="ru-RU" dirty="0"/>
              <a:t>, чтобы тот создал свою копию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923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Применимость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Система не должна зависеть от того, как в ней создаются, компонуются и представляются продукты</a:t>
            </a:r>
          </a:p>
          <a:p>
            <a:pPr lvl="1"/>
            <a:r>
              <a:rPr lang="ru-RU" dirty="0" err="1"/>
              <a:t>Инстанцируемые</a:t>
            </a:r>
            <a:r>
              <a:rPr lang="ru-RU" dirty="0"/>
              <a:t> классы определяются во время выполнения</a:t>
            </a:r>
          </a:p>
          <a:p>
            <a:pPr lvl="2"/>
            <a:r>
              <a:rPr lang="ru-RU" dirty="0"/>
              <a:t>Например, с помощью динамической загрузки</a:t>
            </a:r>
          </a:p>
          <a:p>
            <a:r>
              <a:rPr lang="ru-RU" dirty="0"/>
              <a:t>Избежание построения иерархий классов или фабрик, параллельных иерархии классов продуктов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не должен зависеть от классов копируемых объектов</a:t>
            </a:r>
          </a:p>
          <a:p>
            <a:pPr lvl="1"/>
            <a:r>
              <a:rPr lang="ru-RU" dirty="0"/>
              <a:t>Паттерн предоставляет общий интерфейс для работы с прототипами</a:t>
            </a:r>
          </a:p>
          <a:p>
            <a:r>
              <a:rPr lang="ru-RU" dirty="0"/>
              <a:t>Есть много подклассов, отличающихся начальными значениями полей</a:t>
            </a:r>
          </a:p>
          <a:p>
            <a:pPr lvl="1"/>
            <a:r>
              <a:rPr lang="ru-RU" dirty="0"/>
              <a:t>Паттерн предлагает использовать набор прототипов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86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  <p:tag name="ISPRING_PRESENTATION_COURSE_TITLE" val="prototype"/>
  <p:tag name="ISPRING_LMS_API_VERSION" val="Experience API"/>
  <p:tag name="ISPRING_ULTRA_SCORM_COURSE_ID" val="AC95B9CB-2D3D-4F76-8523-55D752332B54"/>
  <p:tag name="ISPRING_CMI5_LAUNCH_METHOD" val="any window"/>
  <p:tag name="ISPRINGONLINEFOLDERID" val="0"/>
  <p:tag name="ISPRING_SCORM_RATE_SLIDES" val="0"/>
  <p:tag name="ISPRING_SCORM_PASSING_SCORE" val="0.000000"/>
  <p:tag name="ISPRING_CURRENT_PLAYER_ID" val="universal"/>
  <p:tag name="ISPRING_PRESENTATION_TITLE" val="prototype"/>
  <p:tag name="ISPRING_FIRST_PUBLISH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0"/>
  <p:tag name="ISPRING_OUTPUT_FOLDER" val="[[&quot;(\uFFFDG&gt;{9C96D814-AC7A-4E76-A11B-A40A46B24955}&quot;,&quot;C:\\teaching\\ood\\ood\\lectures\\14.prototype&quot;],[&quot;ӹ\uFFFD\uFFFD{040CDB75-1F2E-450F-8275-E9D5176AD77C}&quot;,&quot;C:\\teaching\\ood\\ood\\lectures\\14.prototype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0&quot;},&quot;cloudSettings&quot;:{&quot;onlineDestinationFolderId&quot;:&quot;0&quot;},&quot;wordSettings&quot;:{&quot;printCopies&quot;:1},&quot;studioSettings&quot;:{}}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75FFA3-EE0D-45BD-B865-4AB94EF9E908}:27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90693B2-AB0B-4866-B7D5-8081B58DF272}:2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4FF1905-89DB-46BE-B99D-C7549AF59DA3}:27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21454EC-3554-406D-A0A6-5DBC3B1FDAEE}:2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BB42112-1E37-4149-A39D-915906203B06}:27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98C6654-5A46-48E2-A350-25398A2E1CA5}:26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BE441DB-703D-4B1A-B973-4BF0971C522F}:26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A064131-701A-44EB-82EB-15C375AAB257}:2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A15B677-5815-4F7F-9EC1-B01F2BC31BA9}:2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DF7B175-88A1-4A85-BCBC-A0F04A0D9C5C}:27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9BACD10-1ADC-4E99-AC32-9A513D785491}:27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4734F28-4A46-4E0C-BC05-176F90ABEA05}:25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9FA9616-C38D-4DA7-8D42-B8CE2DAC1642}:2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C92BCD7-D7D0-4844-83F2-93A287BA803F}:2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C8568BE-7CC3-40D4-AE40-903E64BB0586}:2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4A24AE5-FD83-4A3A-A8BC-72A327413F5F}:27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7149</TotalTime>
  <Words>1108</Words>
  <Application>Microsoft Office PowerPoint</Application>
  <PresentationFormat>Widescreen</PresentationFormat>
  <Paragraphs>193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Consolas</vt:lpstr>
      <vt:lpstr>Impact</vt:lpstr>
      <vt:lpstr>Office Theme</vt:lpstr>
      <vt:lpstr>Паттерн  «Прототип» (Prototype)</vt:lpstr>
      <vt:lpstr>Задача – создать копию объекта</vt:lpstr>
      <vt:lpstr>PowerPoint Presentation</vt:lpstr>
      <vt:lpstr>Решение</vt:lpstr>
      <vt:lpstr>Паттерн «Прототип»</vt:lpstr>
      <vt:lpstr>Структура паттерна «Прототип»</vt:lpstr>
      <vt:lpstr>Отношения между участниками паттерна</vt:lpstr>
      <vt:lpstr>Применимость паттерна «Прототип»</vt:lpstr>
      <vt:lpstr>Применимость</vt:lpstr>
      <vt:lpstr>PowerPoint Presentation</vt:lpstr>
      <vt:lpstr>PowerPoint Presentation</vt:lpstr>
      <vt:lpstr>PowerPoint Presentation</vt:lpstr>
      <vt:lpstr>PowerPoint Presentation</vt:lpstr>
      <vt:lpstr>Обобщенная реализация прототипа</vt:lpstr>
      <vt:lpstr>Преимущества использования паттерна «Прототип»</vt:lpstr>
      <vt:lpstr>Преимущества использования паттерна «Прототип»</vt:lpstr>
      <vt:lpstr>Недостатки паттерна прототип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Vivid</dc:creator>
  <cp:lastModifiedBy>Алексей Малов</cp:lastModifiedBy>
  <cp:revision>642</cp:revision>
  <dcterms:created xsi:type="dcterms:W3CDTF">2016-02-02T19:36:42Z</dcterms:created>
  <dcterms:modified xsi:type="dcterms:W3CDTF">2024-11-29T15:52:42Z</dcterms:modified>
</cp:coreProperties>
</file>