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75"/>
  </p:notesMasterIdLst>
  <p:sldIdLst>
    <p:sldId id="642" r:id="rId2"/>
    <p:sldId id="626" r:id="rId3"/>
    <p:sldId id="627" r:id="rId4"/>
    <p:sldId id="628" r:id="rId5"/>
    <p:sldId id="281" r:id="rId6"/>
    <p:sldId id="377" r:id="rId7"/>
    <p:sldId id="378" r:id="rId8"/>
    <p:sldId id="290" r:id="rId9"/>
    <p:sldId id="643" r:id="rId10"/>
    <p:sldId id="292" r:id="rId11"/>
    <p:sldId id="644" r:id="rId12"/>
    <p:sldId id="379" r:id="rId13"/>
    <p:sldId id="294" r:id="rId14"/>
    <p:sldId id="645" r:id="rId15"/>
    <p:sldId id="646" r:id="rId16"/>
    <p:sldId id="380" r:id="rId17"/>
    <p:sldId id="293" r:id="rId18"/>
    <p:sldId id="381" r:id="rId19"/>
    <p:sldId id="282" r:id="rId20"/>
    <p:sldId id="305" r:id="rId21"/>
    <p:sldId id="283" r:id="rId22"/>
    <p:sldId id="307" r:id="rId23"/>
    <p:sldId id="382" r:id="rId24"/>
    <p:sldId id="383" r:id="rId25"/>
    <p:sldId id="259" r:id="rId26"/>
    <p:sldId id="384" r:id="rId27"/>
    <p:sldId id="385" r:id="rId28"/>
    <p:sldId id="387" r:id="rId29"/>
    <p:sldId id="386" r:id="rId30"/>
    <p:sldId id="352" r:id="rId31"/>
    <p:sldId id="389" r:id="rId32"/>
    <p:sldId id="388" r:id="rId33"/>
    <p:sldId id="390" r:id="rId34"/>
    <p:sldId id="391" r:id="rId35"/>
    <p:sldId id="268" r:id="rId36"/>
    <p:sldId id="392" r:id="rId37"/>
    <p:sldId id="393" r:id="rId38"/>
    <p:sldId id="270" r:id="rId39"/>
    <p:sldId id="271" r:id="rId40"/>
    <p:sldId id="647" r:id="rId41"/>
    <p:sldId id="648" r:id="rId42"/>
    <p:sldId id="649" r:id="rId43"/>
    <p:sldId id="394" r:id="rId44"/>
    <p:sldId id="397" r:id="rId45"/>
    <p:sldId id="399" r:id="rId46"/>
    <p:sldId id="398" r:id="rId47"/>
    <p:sldId id="395" r:id="rId48"/>
    <p:sldId id="396" r:id="rId49"/>
    <p:sldId id="261" r:id="rId50"/>
    <p:sldId id="262" r:id="rId51"/>
    <p:sldId id="400" r:id="rId52"/>
    <p:sldId id="260" r:id="rId53"/>
    <p:sldId id="263" r:id="rId54"/>
    <p:sldId id="291" r:id="rId55"/>
    <p:sldId id="264" r:id="rId56"/>
    <p:sldId id="308" r:id="rId57"/>
    <p:sldId id="285" r:id="rId58"/>
    <p:sldId id="405" r:id="rId59"/>
    <p:sldId id="407" r:id="rId60"/>
    <p:sldId id="408" r:id="rId61"/>
    <p:sldId id="287" r:id="rId62"/>
    <p:sldId id="356" r:id="rId63"/>
    <p:sldId id="406" r:id="rId64"/>
    <p:sldId id="650" r:id="rId65"/>
    <p:sldId id="401" r:id="rId66"/>
    <p:sldId id="402" r:id="rId67"/>
    <p:sldId id="266" r:id="rId68"/>
    <p:sldId id="403" r:id="rId69"/>
    <p:sldId id="404" r:id="rId70"/>
    <p:sldId id="651" r:id="rId71"/>
    <p:sldId id="652" r:id="rId72"/>
    <p:sldId id="653" r:id="rId73"/>
    <p:sldId id="357" r:id="rId74"/>
    <p:sldId id="358" r:id="rId75"/>
    <p:sldId id="654" r:id="rId76"/>
    <p:sldId id="272" r:id="rId77"/>
    <p:sldId id="273" r:id="rId78"/>
    <p:sldId id="277" r:id="rId79"/>
    <p:sldId id="359" r:id="rId80"/>
    <p:sldId id="361" r:id="rId81"/>
    <p:sldId id="410" r:id="rId82"/>
    <p:sldId id="655" r:id="rId83"/>
    <p:sldId id="656" r:id="rId84"/>
    <p:sldId id="657" r:id="rId85"/>
    <p:sldId id="658" r:id="rId86"/>
    <p:sldId id="279" r:id="rId87"/>
    <p:sldId id="278" r:id="rId88"/>
    <p:sldId id="659" r:id="rId89"/>
    <p:sldId id="409" r:id="rId90"/>
    <p:sldId id="363" r:id="rId91"/>
    <p:sldId id="364" r:id="rId92"/>
    <p:sldId id="362" r:id="rId93"/>
    <p:sldId id="365" r:id="rId94"/>
    <p:sldId id="630" r:id="rId95"/>
    <p:sldId id="411" r:id="rId96"/>
    <p:sldId id="274" r:id="rId97"/>
    <p:sldId id="325" r:id="rId98"/>
    <p:sldId id="328" r:id="rId99"/>
    <p:sldId id="275" r:id="rId100"/>
    <p:sldId id="631" r:id="rId101"/>
    <p:sldId id="329" r:id="rId102"/>
    <p:sldId id="330" r:id="rId103"/>
    <p:sldId id="331" r:id="rId104"/>
    <p:sldId id="333" r:id="rId105"/>
    <p:sldId id="332" r:id="rId106"/>
    <p:sldId id="326" r:id="rId107"/>
    <p:sldId id="327" r:id="rId108"/>
    <p:sldId id="334" r:id="rId109"/>
    <p:sldId id="297" r:id="rId110"/>
    <p:sldId id="298" r:id="rId111"/>
    <p:sldId id="412" r:id="rId112"/>
    <p:sldId id="413" r:id="rId113"/>
    <p:sldId id="660" r:id="rId114"/>
    <p:sldId id="632" r:id="rId115"/>
    <p:sldId id="299" r:id="rId116"/>
    <p:sldId id="414" r:id="rId117"/>
    <p:sldId id="301" r:id="rId118"/>
    <p:sldId id="302" r:id="rId119"/>
    <p:sldId id="633" r:id="rId120"/>
    <p:sldId id="303" r:id="rId121"/>
    <p:sldId id="366" r:id="rId122"/>
    <p:sldId id="367" r:id="rId123"/>
    <p:sldId id="368" r:id="rId124"/>
    <p:sldId id="635" r:id="rId125"/>
    <p:sldId id="634" r:id="rId126"/>
    <p:sldId id="371" r:id="rId127"/>
    <p:sldId id="335" r:id="rId128"/>
    <p:sldId id="339" r:id="rId129"/>
    <p:sldId id="661" r:id="rId130"/>
    <p:sldId id="340" r:id="rId131"/>
    <p:sldId id="341" r:id="rId132"/>
    <p:sldId id="336" r:id="rId133"/>
    <p:sldId id="338" r:id="rId134"/>
    <p:sldId id="342" r:id="rId135"/>
    <p:sldId id="662" r:id="rId136"/>
    <p:sldId id="663" r:id="rId137"/>
    <p:sldId id="343" r:id="rId138"/>
    <p:sldId id="344" r:id="rId139"/>
    <p:sldId id="349" r:id="rId140"/>
    <p:sldId id="345" r:id="rId141"/>
    <p:sldId id="636" r:id="rId142"/>
    <p:sldId id="346" r:id="rId143"/>
    <p:sldId id="350" r:id="rId144"/>
    <p:sldId id="347" r:id="rId145"/>
    <p:sldId id="348" r:id="rId146"/>
    <p:sldId id="372" r:id="rId147"/>
    <p:sldId id="373" r:id="rId148"/>
    <p:sldId id="637" r:id="rId149"/>
    <p:sldId id="374" r:id="rId150"/>
    <p:sldId id="638" r:id="rId151"/>
    <p:sldId id="639" r:id="rId152"/>
    <p:sldId id="640" r:id="rId153"/>
    <p:sldId id="641" r:id="rId154"/>
    <p:sldId id="375" r:id="rId155"/>
    <p:sldId id="376" r:id="rId156"/>
    <p:sldId id="313" r:id="rId157"/>
    <p:sldId id="415" r:id="rId158"/>
    <p:sldId id="416" r:id="rId159"/>
    <p:sldId id="417" r:id="rId160"/>
    <p:sldId id="418" r:id="rId161"/>
    <p:sldId id="420" r:id="rId162"/>
    <p:sldId id="419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319" r:id="rId171"/>
    <p:sldId id="320" r:id="rId172"/>
    <p:sldId id="321" r:id="rId173"/>
    <p:sldId id="355" r:id="rId174"/>
  </p:sldIdLst>
  <p:sldSz cx="12192000" cy="6858000"/>
  <p:notesSz cx="6858000" cy="9144000"/>
  <p:custDataLst>
    <p:tags r:id="rId17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42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643"/>
            <p14:sldId id="292"/>
            <p14:sldId id="644"/>
            <p14:sldId id="379"/>
            <p14:sldId id="294"/>
            <p14:sldId id="645"/>
            <p14:sldId id="646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647"/>
            <p14:sldId id="648"/>
            <p14:sldId id="649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91"/>
            <p14:sldId id="264"/>
            <p14:sldId id="30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7"/>
            <p14:sldId id="356"/>
          </p14:sldIdLst>
        </p14:section>
        <p14:section name="Ссылка на текущий объект" id="{CE112920-A474-4EBB-B41C-276B7CE584FA}">
          <p14:sldIdLst>
            <p14:sldId id="406"/>
            <p14:sldId id="650"/>
            <p14:sldId id="401"/>
            <p14:sldId id="402"/>
            <p14:sldId id="266"/>
            <p14:sldId id="403"/>
            <p14:sldId id="404"/>
            <p14:sldId id="651"/>
            <p14:sldId id="652"/>
            <p14:sldId id="653"/>
          </p14:sldIdLst>
        </p14:section>
        <p14:section name="Конструкторы" id="{EE43C98B-3C4C-493E-BAF8-24727E8F731D}">
          <p14:sldIdLst>
            <p14:sldId id="357"/>
            <p14:sldId id="358"/>
            <p14:sldId id="654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655"/>
            <p14:sldId id="656"/>
            <p14:sldId id="657"/>
            <p14:sldId id="658"/>
            <p14:sldId id="279"/>
            <p14:sldId id="278"/>
            <p14:sldId id="659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60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661"/>
            <p14:sldId id="340"/>
            <p14:sldId id="341"/>
            <p14:sldId id="336"/>
            <p14:sldId id="338"/>
            <p14:sldId id="342"/>
            <p14:sldId id="662"/>
            <p14:sldId id="663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  <p14:sldId id="374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2203" autoAdjust="0"/>
  </p:normalViewPr>
  <p:slideViewPr>
    <p:cSldViewPr>
      <p:cViewPr varScale="1">
        <p:scale>
          <a:sx n="79" d="100"/>
          <a:sy n="79" d="100"/>
        </p:scale>
        <p:origin x="1074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presProps" Target="pres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gs" Target="tags/tag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6:04:2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681 0 784,'-265'13'352,"36"-3"-352,42 19-800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18.04.2025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Первой, получившей всеобщее признание, была парадигма структурного программирования, предложенная </a:t>
            </a:r>
            <a:r>
              <a:rPr lang="ru-RU" dirty="0" err="1"/>
              <a:t>Эдсгером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Дейкстрой</a:t>
            </a:r>
            <a:r>
              <a:rPr lang="ru-RU" dirty="0"/>
              <a:t> в 1968 году . </a:t>
            </a:r>
            <a:r>
              <a:rPr lang="ru-RU" dirty="0" err="1"/>
              <a:t>Дейкстра</a:t>
            </a:r>
            <a:r>
              <a:rPr lang="ru-RU" dirty="0"/>
              <a:t> показал, что безудержное </a:t>
            </a:r>
            <a:r>
              <a:rPr lang="ru-RU" dirty="0" err="1"/>
              <a:t>использо</a:t>
            </a:r>
            <a:r>
              <a:rPr lang="ru-RU" dirty="0"/>
              <a:t> </a:t>
            </a:r>
            <a:r>
              <a:rPr lang="ru-RU" dirty="0" err="1"/>
              <a:t>вание</a:t>
            </a:r>
            <a:r>
              <a:rPr lang="ru-RU" dirty="0"/>
              <a:t> переходов вредно для структуры программы . Как будет описано в последующих главах, он предложил заменить переходы более понятными конструкциями </a:t>
            </a:r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then</a:t>
            </a:r>
            <a:r>
              <a:rPr lang="ru-RU" dirty="0"/>
              <a:t>/</a:t>
            </a:r>
            <a:r>
              <a:rPr lang="ru-RU" dirty="0" err="1"/>
              <a:t>else</a:t>
            </a:r>
            <a:r>
              <a:rPr lang="ru-RU" dirty="0"/>
              <a:t> и </a:t>
            </a:r>
            <a:r>
              <a:rPr lang="ru-RU" dirty="0" err="1"/>
              <a:t>do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/>
              <a:t>/</a:t>
            </a:r>
            <a:r>
              <a:rPr lang="ru-RU" dirty="0" err="1"/>
              <a:t>until</a:t>
            </a:r>
            <a:r>
              <a:rPr lang="ru-RU" dirty="0"/>
              <a:t> . Подводя итог, можно сказать, что: Структурное программирование накладывает ограничение на прямую передачу управления.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49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Попытавшись использовать этот класс, вы столкнётесь с несколькими проблемами. Первая — неудобство. Чтобы создать не равную нулю дробь, нужно написать две или три строки: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Вторая проблема более серьёзная. Непонятно, как создать константную дробь. У константной переменной можно вызывать только константные методы. Но константные методы не позволяют изменить значение дроби.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Можно было бы создать функцию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)`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вызывать её для создания дроби. Однако этот способ выглядит как «костыль», потому что им и является. Инициализация — это важный шаг жизненного цикла объекта. И для этого в языке есть особое средство: конструктор.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0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82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Конструктор локальной переменной вызывается в тот момент, когда выполнение программы доходит до точки объявления переменной. Чтобы убедиться в этом, создадим классы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конструкторы которых уведомляют о создании объекта: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Запустив программу, увидим, что конструкторы переменных вызываются в тот момент, когда управление доходит до места их объявления.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667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Создадим ещё один класс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полями которого будут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Запустим программу и увидим, что конструкторы полей класса вызываются до выполнения тела конструктора этого класса: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C++ классы и структуры конструируются по следующим правилам:</a:t>
            </a:r>
          </a:p>
          <a:p>
            <a:pPr>
              <a:lnSpc>
                <a:spcPts val="1425"/>
              </a:lnSpc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Сначала конструируются поля класса в порядке их расположения внутри класса.</a:t>
            </a:r>
          </a:p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Затем выполняется тело конструктора класса.</a:t>
            </a:r>
          </a:p>
          <a:p>
            <a:pPr>
              <a:lnSpc>
                <a:spcPts val="1425"/>
              </a:lnSpc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Таким образом, когда выполняется конструктор, все поля класса уже сконструированы. Это логично, так как код в теле конструктора может начать использовать поля класса, а для этого они должны находиться в проинициализированном состоянии.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308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 следующем примере мы проинициализируем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в конструкторе класса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используя параметры конструктора.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Объект в поле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ru-RU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_`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будет сконструирован конструктором по умолчанию. Затем этому полю присвоится объект, построенный конструктором с параметром.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1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3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9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6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5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E361-10FB-CD65-2495-868E86781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ООП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34B8-85FE-5B5D-DCCD-E2934954B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7701F-D4C7-ADB5-511B-2BA57ACE8DA9}"/>
              </a:ext>
            </a:extLst>
          </p:cNvPr>
          <p:cNvSpPr txBox="1"/>
          <p:nvPr/>
        </p:nvSpPr>
        <p:spPr>
          <a:xfrm>
            <a:off x="0" y="0"/>
            <a:ext cx="122886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3DD41-7165-C370-51DB-19B8116D389F}"/>
              </a:ext>
            </a:extLst>
          </p:cNvPr>
          <p:cNvSpPr txBox="1"/>
          <p:nvPr/>
        </p:nvSpPr>
        <p:spPr>
          <a:xfrm>
            <a:off x="6096000" y="4816308"/>
            <a:ext cx="6065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8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7292-9495-A122-38A0-4294F955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 (</a:t>
            </a:r>
            <a:r>
              <a:rPr lang="ru-RU" dirty="0"/>
              <a:t>устранение копирования)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0E310-9A45-F16F-D552-1FD390A69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Оптимизация компилятора, при которой копирование или перемещение объекта пропускается, даже при наличии у класса копирующего конструктора</a:t>
            </a:r>
          </a:p>
          <a:p>
            <a:r>
              <a:rPr lang="ru-RU" dirty="0"/>
              <a:t>Позволяет избегать ненужного создания временных объектов</a:t>
            </a:r>
          </a:p>
          <a:p>
            <a:r>
              <a:rPr lang="ru-RU" dirty="0"/>
              <a:t>Начиная с </a:t>
            </a:r>
            <a:r>
              <a:rPr lang="en-US" dirty="0"/>
              <a:t>C++17 copy elision </a:t>
            </a:r>
            <a:r>
              <a:rPr lang="ru-RU" dirty="0"/>
              <a:t>обязателен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920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копирует все поля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</a:t>
            </a:r>
            <a:r>
              <a:rPr lang="ru-RU" dirty="0" err="1"/>
              <a:t>конструктоа</a:t>
            </a:r>
            <a:r>
              <a:rPr lang="ru-RU" dirty="0"/>
              <a:t>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 dirty="0"/>
              <a:t>Когда создание копии объекта – не только копирование всех его полей</a:t>
            </a:r>
          </a:p>
          <a:p>
            <a:r>
              <a:rPr lang="ru-RU" dirty="0"/>
              <a:t>Пример: класс, реализующий динамический массив</a:t>
            </a:r>
          </a:p>
          <a:p>
            <a:pPr lvl="1"/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пользователь не определил в классе операцию присваивания, его сгенерирует компилятор</a:t>
            </a:r>
            <a:endParaRPr lang="en-US" dirty="0"/>
          </a:p>
          <a:p>
            <a:pPr lvl="1"/>
            <a:r>
              <a:rPr lang="ru-RU" dirty="0"/>
              <a:t>Автоматический сгенерированный оператор присвоит значения всех полей класса и вызове операцию присваивания у родителя (при его наличии)</a:t>
            </a:r>
          </a:p>
          <a:p>
            <a:r>
              <a:rPr lang="ru-RU" dirty="0"/>
              <a:t>Иногда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 или удалён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Уничтожили старые символы строки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75D66-9A35-1CA7-4C0F-7D7D6B4E1686}"/>
              </a:ext>
            </a:extLst>
          </p:cNvPr>
          <p:cNvSpPr txBox="1"/>
          <p:nvPr/>
        </p:nvSpPr>
        <p:spPr>
          <a:xfrm>
            <a:off x="1343472" y="197346"/>
            <a:ext cx="823257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Создаст временную строку из строкового литерала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string,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потом в конструкторе копирования скопирует её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m_name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55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даже если реализация их методов различается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приведенном примере конструктор </a:t>
            </a:r>
            <a:r>
              <a:rPr lang="en-US" dirty="0"/>
              <a:t>std::string </a:t>
            </a:r>
            <a:r>
              <a:rPr lang="ru-RU" dirty="0"/>
              <a:t>будет вызван дважды</a:t>
            </a:r>
          </a:p>
          <a:p>
            <a:pPr lvl="1"/>
            <a:r>
              <a:rPr lang="ru-RU" dirty="0"/>
              <a:t>Для создания временного объекта </a:t>
            </a:r>
            <a:r>
              <a:rPr lang="en-US" dirty="0"/>
              <a:t>std::string </a:t>
            </a:r>
            <a:r>
              <a:rPr lang="ru-RU" dirty="0"/>
              <a:t>из строкового литерала</a:t>
            </a:r>
          </a:p>
          <a:p>
            <a:pPr lvl="1"/>
            <a:r>
              <a:rPr lang="ru-RU" dirty="0"/>
              <a:t>Для копирования параметра </a:t>
            </a:r>
            <a:r>
              <a:rPr lang="en-US" dirty="0"/>
              <a:t>name </a:t>
            </a:r>
            <a:r>
              <a:rPr lang="ru-RU" dirty="0"/>
              <a:t>в поле </a:t>
            </a:r>
            <a:r>
              <a:rPr lang="en-US" dirty="0" err="1"/>
              <a:t>m_name</a:t>
            </a:r>
            <a:endParaRPr lang="ru-RU" dirty="0"/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392" y="188641"/>
            <a:ext cx="98650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504056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7163"/>
              <a:gd name="adj6" fmla="val -4276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5221088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4230"/>
              <a:gd name="adj6" fmla="val -4750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Эта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FCF58-D7BE-C59A-9D39-5C0E010AE084}"/>
              </a:ext>
            </a:extLst>
          </p:cNvPr>
          <p:cNvSpPr txBox="1"/>
          <p:nvPr/>
        </p:nvSpPr>
        <p:spPr>
          <a:xfrm>
            <a:off x="0" y="0"/>
            <a:ext cx="1171262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(const std::string&amp; name)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(std::string&amp;&amp; name)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копирование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перемещение временного объекта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MovingStudent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вызвано перемещение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03935-686F-1424-6B3E-031310F3AA5B}"/>
              </a:ext>
            </a:extLst>
          </p:cNvPr>
          <p:cNvSpPr txBox="1"/>
          <p:nvPr/>
        </p:nvSpPr>
        <p:spPr>
          <a:xfrm>
            <a:off x="6096000" y="4221088"/>
            <a:ext cx="5256584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(const std::string&amp; name)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(std::string&amp;&amp; name)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MovingStudent</a:t>
            </a:r>
            <a:r>
              <a:rPr lang="en-US" dirty="0">
                <a:latin typeface="Consolas" panose="020B0609020204030204" pitchFamily="49" charset="0"/>
              </a:rPr>
              <a:t>(std::string&amp;&amp; name)</a:t>
            </a:r>
          </a:p>
        </p:txBody>
      </p:sp>
    </p:spTree>
    <p:extLst>
      <p:ext uri="{BB962C8B-B14F-4D97-AF65-F5344CB8AC3E}">
        <p14:creationId xmlns:p14="http://schemas.microsoft.com/office/powerpoint/2010/main" val="11616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BAD7D-4E30-58DE-C520-B20EE23FA5C6}"/>
              </a:ext>
            </a:extLst>
          </p:cNvPr>
          <p:cNvSpPr txBox="1"/>
          <p:nvPr/>
        </p:nvSpPr>
        <p:spPr>
          <a:xfrm>
            <a:off x="14936" y="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Name(const char*)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Name(const Name&amp;)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Name(Name&amp;&amp;)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65670-210C-E6ED-EF6B-DB1BFB95AFF0}"/>
              </a:ext>
            </a:extLst>
          </p:cNvPr>
          <p:cNvSpPr txBox="1"/>
          <p:nvPr/>
        </p:nvSpPr>
        <p:spPr>
          <a:xfrm>
            <a:off x="6110936" y="0"/>
            <a:ext cx="612038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29CF8-FD1B-360C-6A96-3185D45FB936}"/>
              </a:ext>
            </a:extLst>
          </p:cNvPr>
          <p:cNvSpPr txBox="1"/>
          <p:nvPr/>
        </p:nvSpPr>
        <p:spPr>
          <a:xfrm>
            <a:off x="14936" y="4241045"/>
            <a:ext cx="77768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Copy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Ivan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Create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ByValueStudent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student7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Move + Move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49D55-A6B6-5F48-E84E-0885ED7D8F5A}"/>
              </a:ext>
            </a:extLst>
          </p:cNvPr>
          <p:cNvSpPr txBox="1"/>
          <p:nvPr/>
        </p:nvSpPr>
        <p:spPr>
          <a:xfrm>
            <a:off x="8472264" y="3724768"/>
            <a:ext cx="36004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Name(const char*)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Name(const Name&amp;)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Name(const char*)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  <a:p>
            <a:r>
              <a:rPr lang="en-US" dirty="0">
                <a:latin typeface="Consolas" panose="020B0609020204030204" pitchFamily="49" charset="0"/>
              </a:rPr>
              <a:t>Name(Name&amp;&amp;)</a:t>
            </a:r>
          </a:p>
        </p:txBody>
      </p:sp>
    </p:spTree>
    <p:extLst>
      <p:ext uri="{BB962C8B-B14F-4D97-AF65-F5344CB8AC3E}">
        <p14:creationId xmlns:p14="http://schemas.microsoft.com/office/powerpoint/2010/main" val="22651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63C1E-6DBE-1C7F-A3F6-29EEABF5E043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 валидном состоянии</a:t>
            </a:r>
          </a:p>
          <a:p>
            <a:pPr lvl="1"/>
            <a:r>
              <a:rPr lang="ru-RU" dirty="0"/>
              <a:t>Для некоторых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C8856-5343-3ECF-2677-4139BB84A5F9}"/>
              </a:ext>
            </a:extLst>
          </p:cNvPr>
          <p:cNvSpPr txBox="1"/>
          <p:nvPr/>
        </p:nvSpPr>
        <p:spPr>
          <a:xfrm>
            <a:off x="0" y="1"/>
            <a:ext cx="1135258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819CB-9253-3F84-0313-D743F808630D}"/>
              </a:ext>
            </a:extLst>
          </p:cNvPr>
          <p:cNvSpPr txBox="1"/>
          <p:nvPr/>
        </p:nvSpPr>
        <p:spPr>
          <a:xfrm>
            <a:off x="6528048" y="2887682"/>
            <a:ext cx="5663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29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b="1" dirty="0"/>
              <a:t>static</a:t>
            </a:r>
            <a:endParaRPr lang="ru-RU" b="1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b="1" dirty="0" err="1"/>
              <a:t>ИмяКласса</a:t>
            </a:r>
            <a:r>
              <a:rPr lang="ru-RU" b="1" dirty="0"/>
              <a:t>::</a:t>
            </a:r>
            <a:r>
              <a:rPr lang="ru-RU" b="1" dirty="0" err="1"/>
              <a:t>ИмяМетода</a:t>
            </a:r>
            <a:endParaRPr lang="ru-RU" b="1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Можно вызывать только 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объектов 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внутри класса (начиная с++17)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dirty="0"/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49324" y="2669940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Развивает структурный подход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05E9F7-6BDA-8C9B-ED18-213995522AA9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14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6281F-801C-63F9-4610-C63CAB7196A6}"/>
              </a:ext>
            </a:extLst>
          </p:cNvPr>
          <p:cNvSpPr txBox="1"/>
          <p:nvPr/>
        </p:nvSpPr>
        <p:spPr>
          <a:xfrm>
            <a:off x="838200" y="2051924"/>
            <a:ext cx="11361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Cracked password: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 elapsed: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crack password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103E-161A-AE79-DDFF-D63C04FDC3A1}"/>
              </a:ext>
            </a:extLst>
          </p:cNvPr>
          <p:cNvSpPr txBox="1"/>
          <p:nvPr/>
        </p:nvSpPr>
        <p:spPr>
          <a:xfrm>
            <a:off x="8544272" y="5966916"/>
            <a:ext cx="3456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0.018406s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50C1D4-B7CC-24D9-BA82-7494FC9D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Брутфорсим</a:t>
            </a:r>
            <a:r>
              <a:rPr lang="ru-RU" dirty="0"/>
              <a:t> пароли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DD65-3209-C9B6-7018-190A7BD77E2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-&gt;second;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FB71D-D5A1-EF2B-73F4-67011A749B3B}"/>
              </a:ext>
            </a:extLst>
          </p:cNvPr>
          <p:cNvSpPr txBox="1"/>
          <p:nvPr/>
        </p:nvSpPr>
        <p:spPr>
          <a:xfrm>
            <a:off x="8256240" y="5877272"/>
            <a:ext cx="37917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1e-07s</a:t>
            </a:r>
          </a:p>
        </p:txBody>
      </p:sp>
    </p:spTree>
    <p:extLst>
      <p:ext uri="{BB962C8B-B14F-4D97-AF65-F5344CB8AC3E}">
        <p14:creationId xmlns:p14="http://schemas.microsoft.com/office/powerpoint/2010/main" val="39073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"Exit Mutable::Change"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14:cNvPr>
              <p14:cNvContentPartPr/>
              <p14:nvPr/>
            </p14:nvContentPartPr>
            <p14:xfrm>
              <a:off x="2406880" y="1273354"/>
              <a:ext cx="245520" cy="1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760" y="1267234"/>
                <a:ext cx="257760" cy="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  <a:r>
              <a:rPr lang="en-US" dirty="0"/>
              <a:t> </a:t>
            </a:r>
            <a:r>
              <a:rPr lang="ru-RU" dirty="0"/>
              <a:t>объекта</a:t>
            </a:r>
          </a:p>
          <a:p>
            <a:r>
              <a:rPr lang="ru-RU" dirty="0"/>
              <a:t>Публичные данные – чаще всего, плохая практика</a:t>
            </a:r>
          </a:p>
          <a:p>
            <a:pPr lvl="1"/>
            <a:r>
              <a:rPr lang="ru-RU" dirty="0"/>
              <a:t>Класс сам должен управлять своими данными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</a:t>
            </a:r>
            <a:r>
              <a:rPr lang="en-US" dirty="0"/>
              <a:t> </a:t>
            </a:r>
            <a:r>
              <a:rPr lang="ru-RU" dirty="0"/>
              <a:t>и методы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  <a:p>
            <a:pPr lvl="1"/>
            <a:r>
              <a:rPr lang="ru-RU" dirty="0"/>
              <a:t>Если приватный метод не используется, удалите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E11DD-3DBB-3B96-2BD1-CC64DB724862}"/>
              </a:ext>
            </a:extLst>
          </p:cNvPr>
          <p:cNvSpPr txBox="1"/>
          <p:nvPr/>
        </p:nvSpPr>
        <p:spPr>
          <a:xfrm>
            <a:off x="15806" y="0"/>
            <a:ext cx="1198484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…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(hours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hours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minutes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|| minutes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seconds &gt;=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Вызываем приватный метод.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(hours, minutes, seconds);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SetMidnight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Приватный метод. Устанавливает время, не проверяя аргументы.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SetUnchecked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(hours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minutes) *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seconds;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m_seconds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и некоторых других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C610D-098E-0F75-A09F-2B74B3F1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методов от функций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D30DD6-11B4-916E-D134-3712E43C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объявляются внутри класса. Могут быть определены как внутри, так и снаружи</a:t>
            </a:r>
          </a:p>
          <a:p>
            <a:r>
              <a:rPr lang="ru-RU" dirty="0"/>
              <a:t>Методы могут без ограничений обращаться к приватным и защищённым методам этого же класса</a:t>
            </a:r>
          </a:p>
          <a:p>
            <a:r>
              <a:rPr lang="ru-RU" dirty="0"/>
              <a:t>Могут быть виртуальными и чисто виртуальными</a:t>
            </a:r>
          </a:p>
          <a:p>
            <a:r>
              <a:rPr lang="ru-RU" dirty="0"/>
              <a:t>При вызове метода нужно указывать ассоциированный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26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 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4655840" y="342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работает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</a:t>
            </a:r>
            <a:r>
              <a:rPr lang="ru-RU" dirty="0"/>
              <a:t>описывает тип данных «дробь» и набор операций над дробями</a:t>
            </a:r>
            <a:endParaRPr lang="en-US" dirty="0"/>
          </a:p>
          <a:p>
            <a:pPr lvl="1"/>
            <a:r>
              <a:rPr lang="ru-RU" dirty="0"/>
              <a:t>Класс </a:t>
            </a:r>
            <a:r>
              <a:rPr lang="en-US" dirty="0"/>
              <a:t>Complex</a:t>
            </a:r>
            <a:r>
              <a:rPr lang="ru-RU" dirty="0"/>
              <a:t> описывает «комплексное число» и операции над ним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37C8-F3D3-9EB9-7688-B5BC4993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в </a:t>
            </a:r>
            <a:r>
              <a:rPr lang="en-US" dirty="0"/>
              <a:t>C++ </a:t>
            </a:r>
            <a:r>
              <a:rPr lang="ru-RU" dirty="0"/>
              <a:t>использовать </a:t>
            </a:r>
            <a:r>
              <a:rPr lang="en-US" dirty="0"/>
              <a:t>this </a:t>
            </a:r>
            <a:r>
              <a:rPr lang="ru-RU" dirty="0"/>
              <a:t>внутри методов классов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B917-9D9A-57BF-E41C-A6E2E136F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this</a:t>
            </a:r>
            <a:r>
              <a:rPr lang="ru-RU" dirty="0"/>
              <a:t>, если должны. Во всех остальных случаях не используйте</a:t>
            </a:r>
          </a:p>
          <a:p>
            <a:pPr lvl="1"/>
            <a:r>
              <a:rPr lang="ru-RU" dirty="0"/>
              <a:t>Не надо превращать </a:t>
            </a:r>
            <a:r>
              <a:rPr lang="en-US" dirty="0"/>
              <a:t>C++ </a:t>
            </a:r>
            <a:r>
              <a:rPr lang="ru-RU" dirty="0"/>
              <a:t>в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ru-RU" dirty="0"/>
              <a:t>Когда нужно писать </a:t>
            </a:r>
            <a:r>
              <a:rPr lang="en-US" dirty="0"/>
              <a:t>this?</a:t>
            </a:r>
          </a:p>
          <a:p>
            <a:pPr lvl="1"/>
            <a:r>
              <a:rPr lang="ru-RU" dirty="0"/>
              <a:t>Если нужно вернуть или передать ссылку или указатель на текущий объект</a:t>
            </a:r>
            <a:endParaRPr lang="en-US" dirty="0"/>
          </a:p>
          <a:p>
            <a:pPr lvl="1"/>
            <a:r>
              <a:rPr lang="ru-RU" dirty="0"/>
              <a:t>Если в шаблонном классе нужно обратиться к методу или полю базового класса, зависящему от шаблонного параметра</a:t>
            </a:r>
          </a:p>
        </p:txBody>
      </p:sp>
    </p:spTree>
    <p:extLst>
      <p:ext uri="{BB962C8B-B14F-4D97-AF65-F5344CB8AC3E}">
        <p14:creationId xmlns:p14="http://schemas.microsoft.com/office/powerpoint/2010/main" val="25028022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9A880-4ACC-B895-F695-8D722600A03D}"/>
              </a:ext>
            </a:extLst>
          </p:cNvPr>
          <p:cNvSpPr txBox="1"/>
          <p:nvPr/>
        </p:nvSpPr>
        <p:spPr>
          <a:xfrm>
            <a:off x="1055440" y="1628800"/>
            <a:ext cx="97210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Оператор += возвращает ссылку на текущий объект,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чтобы можно было использовать цепочку вызовов: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Vector v1, v2,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v1 += v2 += v3;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459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CBBA43-DAC2-DAEA-A410-E17CBB0EB45A}"/>
              </a:ext>
            </a:extLst>
          </p:cNvPr>
          <p:cNvSpPr txBox="1"/>
          <p:nvPr/>
        </p:nvSpPr>
        <p:spPr>
          <a:xfrm>
            <a:off x="0" y="116632"/>
            <a:ext cx="1099254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this-&gt;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ошибка компиляции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40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  <a:p>
            <a:pPr lvl="1"/>
            <a:r>
              <a:rPr lang="ru-RU" dirty="0"/>
              <a:t>Для этого должен выполниться некоторый код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3D4802-EAD6-A3C9-D716-6BBBF08EDB75}"/>
              </a:ext>
            </a:extLst>
          </p:cNvPr>
          <p:cNvSpPr txBox="1"/>
          <p:nvPr/>
        </p:nvSpPr>
        <p:spPr>
          <a:xfrm>
            <a:off x="0" y="0"/>
            <a:ext cx="914073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 не может быть равен нулю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8C9C-EC71-D3F6-8DFF-7CC6ED05850F}"/>
              </a:ext>
            </a:extLst>
          </p:cNvPr>
          <p:cNvSpPr txBox="1"/>
          <p:nvPr/>
        </p:nvSpPr>
        <p:spPr>
          <a:xfrm>
            <a:off x="4943872" y="90107"/>
            <a:ext cx="712879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Создаём дробь 2/3 в три шага: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Объявляем переменную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2.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числитель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twoTrird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3.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Задаём знаменатель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3DFD4-1755-E884-4851-2F9AC34C364D}"/>
              </a:ext>
            </a:extLst>
          </p:cNvPr>
          <p:cNvSpPr txBox="1"/>
          <p:nvPr/>
        </p:nvSpPr>
        <p:spPr>
          <a:xfrm>
            <a:off x="5303912" y="5076088"/>
            <a:ext cx="674723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Rational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two_third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&lt;--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523D-6C45-5134-67E9-5B55480C4FED}"/>
              </a:ext>
            </a:extLst>
          </p:cNvPr>
          <p:cNvSpPr txBox="1"/>
          <p:nvPr/>
        </p:nvSpPr>
        <p:spPr>
          <a:xfrm>
            <a:off x="4758266" y="3565773"/>
            <a:ext cx="7500003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CreateRational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819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C082CF-D1A2-C148-B111-980DC2F2B268}"/>
              </a:ext>
            </a:extLst>
          </p:cNvPr>
          <p:cNvSpPr txBox="1"/>
          <p:nvPr/>
        </p:nvSpPr>
        <p:spPr>
          <a:xfrm>
            <a:off x="119336" y="-1"/>
            <a:ext cx="90213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конструктор, который инициализирует дробь нужными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значениями числителя и знаменателя.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можно вызвать, создав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Параметры можно передать в фигурных скобках.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После работы конструктора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поля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получили переданные в параметрах значения.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half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Вызвать конструктор явно нельзя.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Единственный способ — создать новый объект.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half.Rational</a:t>
            </a:r>
            <a:r>
              <a:rPr lang="en-US" sz="15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(10, 15);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&lt;--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335360" y="2579712"/>
            <a:ext cx="38884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5015880" y="2579712"/>
            <a:ext cx="69847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5015880" y="207565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F7517-D220-ACC8-5B6D-EDF83D5B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838200" y="1754170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484AF-D577-36EB-BCA3-1676537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Автоматическое генерирование конструктора по умолчанию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конструктора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75EAB7-E3E2-EC02-2936-F8ACB43DDA05}"/>
              </a:ext>
            </a:extLst>
          </p:cNvPr>
          <p:cNvSpPr txBox="1"/>
          <p:nvPr/>
        </p:nvSpPr>
        <p:spPr>
          <a:xfrm>
            <a:off x="838200" y="1628800"/>
            <a:ext cx="95782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alice2;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D521FD8-D7E8-8DE6-3786-6B63BD43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Момент вызова конструктора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4FCA1-1D31-FA8E-9C06-3B64F433FE22}"/>
              </a:ext>
            </a:extLst>
          </p:cNvPr>
          <p:cNvSpPr txBox="1"/>
          <p:nvPr/>
        </p:nvSpPr>
        <p:spPr>
          <a:xfrm>
            <a:off x="7824192" y="5094559"/>
            <a:ext cx="4225909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Enter main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Bob is created</a:t>
            </a:r>
          </a:p>
          <a:p>
            <a:pPr>
              <a:buNone/>
            </a:pP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Alice is created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11261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1217-5677-1873-EC7A-46AD2F6F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9B864-359B-8DDC-80D1-4FDCD64ED3CD}"/>
              </a:ext>
            </a:extLst>
          </p:cNvPr>
          <p:cNvSpPr txBox="1"/>
          <p:nvPr/>
        </p:nvSpPr>
        <p:spPr>
          <a:xfrm>
            <a:off x="838200" y="2060848"/>
            <a:ext cx="10515600" cy="395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Теперь Алиса и Боб — поля класса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Carol.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69F1E-AD44-7CBC-9581-F9B95212C30E}"/>
              </a:ext>
            </a:extLst>
          </p:cNvPr>
          <p:cNvSpPr txBox="1"/>
          <p:nvPr/>
        </p:nvSpPr>
        <p:spPr>
          <a:xfrm>
            <a:off x="7680176" y="4889337"/>
            <a:ext cx="4320480" cy="14773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main</a:t>
            </a:r>
          </a:p>
          <a:p>
            <a:r>
              <a:rPr lang="en-US" dirty="0">
                <a:latin typeface="Consolas" panose="020B0609020204030204" pitchFamily="49" charset="0"/>
              </a:rPr>
              <a:t>Alice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Bob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Carol is created</a:t>
            </a:r>
          </a:p>
          <a:p>
            <a:r>
              <a:rPr lang="en-US" dirty="0">
                <a:latin typeface="Consolas" panose="020B0609020204030204" pitchFamily="49" charset="0"/>
              </a:rPr>
              <a:t>Exit main</a:t>
            </a:r>
          </a:p>
        </p:txBody>
      </p:sp>
    </p:spTree>
    <p:extLst>
      <p:ext uri="{BB962C8B-B14F-4D97-AF65-F5344CB8AC3E}">
        <p14:creationId xmlns:p14="http://schemas.microsoft.com/office/powerpoint/2010/main" val="41371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5C31-A433-BDB9-A6CE-BD6C0F9D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инициализации полей класса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6A5F8-A351-B5BF-7951-43DCF8377D75}"/>
              </a:ext>
            </a:extLst>
          </p:cNvPr>
          <p:cNvSpPr txBox="1"/>
          <p:nvPr/>
        </p:nvSpPr>
        <p:spPr>
          <a:xfrm>
            <a:off x="838200" y="1809356"/>
            <a:ext cx="979430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6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038357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ABF4-D1A8-C1AD-461E-938A4582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проинициализировать поле, если его тип не имеет конструктора по умолчанию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AF97B-A2AA-C083-DA0C-801940FE8BCD}"/>
              </a:ext>
            </a:extLst>
          </p:cNvPr>
          <p:cNvSpPr txBox="1"/>
          <p:nvPr/>
        </p:nvSpPr>
        <p:spPr>
          <a:xfrm>
            <a:off x="791681" y="1803054"/>
            <a:ext cx="105401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age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aliceA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можем создать объект без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параметров конструктора.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717066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03A842-BD4D-1DF8-F130-996DCF77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 в действии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6C626-9DB9-EEFF-D3B0-A446B32845AD}"/>
              </a:ext>
            </a:extLst>
          </p:cNvPr>
          <p:cNvSpPr txBox="1"/>
          <p:nvPr/>
        </p:nvSpPr>
        <p:spPr>
          <a:xfrm>
            <a:off x="838200" y="1916832"/>
            <a:ext cx="105156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Вызывается конструктор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Alice::Alice(int age).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Luis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Инициализируем поле строкового типа.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 is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created</a:t>
            </a:r>
            <a:r>
              <a:rPr lang="en-US" sz="1400" b="0" dirty="0" err="1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Alice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m_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Bob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Carol carol{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Name: </a:t>
            </a:r>
            <a:r>
              <a:rPr lang="en-US" sz="14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carol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5034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0656C-36CD-C93B-8E1E-D466CB2B9F09}"/>
              </a:ext>
            </a:extLst>
          </p:cNvPr>
          <p:cNvSpPr txBox="1"/>
          <p:nvPr/>
        </p:nvSpPr>
        <p:spPr>
          <a:xfrm>
            <a:off x="0" y="-1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IsEngineTurnedOn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TurnEngineOff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4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5167</TotalTime>
  <Words>17865</Words>
  <Application>Microsoft Office PowerPoint</Application>
  <PresentationFormat>Widescreen</PresentationFormat>
  <Paragraphs>2666</Paragraphs>
  <Slides>173</Slides>
  <Notes>32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82" baseType="lpstr">
      <vt:lpstr>Arial</vt:lpstr>
      <vt:lpstr>Calibri</vt:lpstr>
      <vt:lpstr>Calibri Light</vt:lpstr>
      <vt:lpstr>Cascadia Mono</vt:lpstr>
      <vt:lpstr>Consolas</vt:lpstr>
      <vt:lpstr>Courier New</vt:lpstr>
      <vt:lpstr>SFMono-Regular</vt:lpstr>
      <vt:lpstr>Wingdings 2</vt:lpstr>
      <vt:lpstr>Office Theme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PowerPoint Presentation</vt:lpstr>
      <vt:lpstr>Наследование</vt:lpstr>
      <vt:lpstr>PowerPoint Presentation</vt:lpstr>
      <vt:lpstr>PowerPoint Presentation</vt:lpstr>
      <vt:lpstr>Полиморфизм</vt:lpstr>
      <vt:lpstr>PowerPoint Presentation</vt:lpstr>
      <vt:lpstr>PowerPoint Presentation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Объявление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PowerPoint Presentation</vt:lpstr>
      <vt:lpstr>Брутфорсим пароли</vt:lpstr>
      <vt:lpstr>PowerPoint Presentation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Размещение классов файлах</vt:lpstr>
      <vt:lpstr>Пример</vt:lpstr>
      <vt:lpstr>Спецификаторы уровня доступа</vt:lpstr>
      <vt:lpstr>Публичные (public) поля и методы класса</vt:lpstr>
      <vt:lpstr>Закрытые (приватные) поля и методы класса</vt:lpstr>
      <vt:lpstr>PowerPoint Presentation</vt:lpstr>
      <vt:lpstr>Защищенные поля класса</vt:lpstr>
      <vt:lpstr>Уровни доступа к полям и методам класса</vt:lpstr>
      <vt:lpstr>Свойства</vt:lpstr>
      <vt:lpstr>Пример – свойства в языке C#</vt:lpstr>
      <vt:lpstr>PowerPoint Presentation</vt:lpstr>
      <vt:lpstr>PowerPoint Presentation</vt:lpstr>
      <vt:lpstr>PowerPoint Presentation</vt:lpstr>
      <vt:lpstr>Какие данные должен иметь Rectangle?</vt:lpstr>
      <vt:lpstr>Указатель this</vt:lpstr>
      <vt:lpstr>Отличие методов от функций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Когда в C++ использовать this внутри методов классов?</vt:lpstr>
      <vt:lpstr>PowerPoint Presentation</vt:lpstr>
      <vt:lpstr>PowerPoint Presentation</vt:lpstr>
      <vt:lpstr>Инициализация класса</vt:lpstr>
      <vt:lpstr>Начальное состояние объекта</vt:lpstr>
      <vt:lpstr>PowerPoint Presentation</vt:lpstr>
      <vt:lpstr>Конструктор</vt:lpstr>
      <vt:lpstr>PowerPoint Presentation</vt:lpstr>
      <vt:lpstr>Конструктор по умолчанию</vt:lpstr>
      <vt:lpstr>Объявление конструктора по умолчанию</vt:lpstr>
      <vt:lpstr>Автоматическое генерирование конструктора по умолчанию</vt:lpstr>
      <vt:lpstr>Список инициализации конструктора</vt:lpstr>
      <vt:lpstr>Момент вызова конструктора</vt:lpstr>
      <vt:lpstr>Инициализация полей класса</vt:lpstr>
      <vt:lpstr>Проблема инициализации полей класса</vt:lpstr>
      <vt:lpstr>Как проинициализировать поле, если его тип не имеет конструктора по умолчанию</vt:lpstr>
      <vt:lpstr>Инициализация данных экземпляра класса</vt:lpstr>
      <vt:lpstr>Списки инициализации</vt:lpstr>
      <vt:lpstr>Список инициализации в действии</vt:lpstr>
      <vt:lpstr>PowerPoint Presentation</vt:lpstr>
      <vt:lpstr>Converting Constructor</vt:lpstr>
      <vt:lpstr>PowerPoint Presentation</vt:lpstr>
      <vt:lpstr>PowerPoint Presentation</vt:lpstr>
      <vt:lpstr>PowerPoint Presentation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PowerPoint Presentation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PowerPoint Presentation</vt:lpstr>
      <vt:lpstr>PowerPoint Presentation</vt:lpstr>
      <vt:lpstr>Copy Elision (устранение копирования)</vt:lpstr>
      <vt:lpstr>Copy Elision</vt:lpstr>
      <vt:lpstr>Автоматически сгенерированный конструктор копирования</vt:lpstr>
      <vt:lpstr>PowerPoint Presentation</vt:lpstr>
      <vt:lpstr>Пользовательский конструктоа копирования</vt:lpstr>
      <vt:lpstr>Пример</vt:lpstr>
      <vt:lpstr>PowerPoint Presentation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PowerPoint Presentation</vt:lpstr>
      <vt:lpstr>PowerPoint Presentation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PowerPoint Presentation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Делегирующий конструктор</vt:lpstr>
      <vt:lpstr>Делегирующий конструктор</vt:lpstr>
      <vt:lpstr>PowerPoint Presentation</vt:lpstr>
      <vt:lpstr>Конструкторы и деструкторы в действии</vt:lpstr>
      <vt:lpstr>Конструкторы и операции присваивания в действии</vt:lpstr>
      <vt:lpstr>PowerPoint Presentation</vt:lpstr>
      <vt:lpstr>Статические методы класса</vt:lpstr>
      <vt:lpstr>PowerPoint Presentation</vt:lpstr>
      <vt:lpstr>Статические методы</vt:lpstr>
      <vt:lpstr>PowerPoint Presentation</vt:lpstr>
      <vt:lpstr>PowerPoint Presentation</vt:lpstr>
      <vt:lpstr>Статические данные класса</vt:lpstr>
      <vt:lpstr>PowerPoint Presentation</vt:lpstr>
      <vt:lpstr>PowerPoint Presentation</vt:lpstr>
      <vt:lpstr>Статические поля класса</vt:lpstr>
      <vt:lpstr>PowerPoint Presentation</vt:lpstr>
      <vt:lpstr>PowerPoint Presentation</vt:lpstr>
      <vt:lpstr>Определение статического поля внутри класса (начиная с++17)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349</cp:revision>
  <dcterms:created xsi:type="dcterms:W3CDTF">2007-03-30T02:07:07Z</dcterms:created>
  <dcterms:modified xsi:type="dcterms:W3CDTF">2025-04-18T14:41:23Z</dcterms:modified>
</cp:coreProperties>
</file>