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1"/>
  </p:notesMasterIdLst>
  <p:sldIdLst>
    <p:sldId id="377" r:id="rId2"/>
    <p:sldId id="378" r:id="rId3"/>
    <p:sldId id="353" r:id="rId4"/>
    <p:sldId id="380" r:id="rId5"/>
    <p:sldId id="381" r:id="rId6"/>
    <p:sldId id="382" r:id="rId7"/>
    <p:sldId id="355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4" r:id="rId17"/>
    <p:sldId id="379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83" r:id="rId28"/>
    <p:sldId id="374" r:id="rId29"/>
    <p:sldId id="375" r:id="rId30"/>
  </p:sldIdLst>
  <p:sldSz cx="12192000" cy="6858000"/>
  <p:notesSz cx="6858000" cy="9144000"/>
  <p:custDataLst>
    <p:tags r:id="rId32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71" d="100"/>
          <a:sy n="71" d="100"/>
        </p:scale>
        <p:origin x="1320" y="288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18.04.2025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</a:t>
            </a:r>
            <a:r>
              <a:rPr lang="en-US" dirty="0"/>
              <a:t>Foo</a:t>
            </a:r>
            <a:r>
              <a:rPr lang="ru-RU" dirty="0"/>
              <a:t>, один из методов которого возвращает экземпляры </a:t>
            </a:r>
            <a:r>
              <a:rPr lang="en-US" dirty="0"/>
              <a:t>Bar</a:t>
            </a:r>
            <a:r>
              <a:rPr lang="ru-RU" dirty="0"/>
              <a:t>. Метод класса </a:t>
            </a:r>
            <a:r>
              <a:rPr lang="en-US" dirty="0"/>
              <a:t>Bar</a:t>
            </a:r>
            <a:r>
              <a:rPr lang="ru-RU" dirty="0"/>
              <a:t>, в свою очередь принимает экземпляры класса </a:t>
            </a:r>
            <a:r>
              <a:rPr lang="en-US" dirty="0"/>
              <a:t>Baz.</a:t>
            </a:r>
          </a:p>
          <a:p>
            <a:r>
              <a:rPr lang="ru-RU" dirty="0"/>
              <a:t>Поэтому на клиентов класса </a:t>
            </a:r>
            <a:r>
              <a:rPr lang="en-US" dirty="0"/>
              <a:t>Foo </a:t>
            </a:r>
            <a:r>
              <a:rPr lang="ru-RU" dirty="0"/>
              <a:t>распространяется знание не только о классе </a:t>
            </a:r>
            <a:r>
              <a:rPr lang="en-US" dirty="0"/>
              <a:t>Bar</a:t>
            </a:r>
            <a:r>
              <a:rPr lang="ru-RU" dirty="0"/>
              <a:t>, но и о классе </a:t>
            </a:r>
            <a:r>
              <a:rPr lang="en-US" dirty="0"/>
              <a:t>Baz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58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</a:t>
            </a:r>
            <a:endParaRPr lang="en-US" dirty="0"/>
          </a:p>
          <a:p>
            <a:r>
              <a:rPr lang="ru-RU" dirty="0"/>
              <a:t>На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731D-D587-48A4-A987-5B9B2991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C8CE3-AC95-499F-AFEF-063331427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EDE0-717F-4B6B-BEF5-B300A23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913A-90BC-490B-B2FF-8A387448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C945-BEC4-4BF5-AE0C-BEB6923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7B78-7536-4199-B6CA-13099B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4194-52F3-4102-9CBE-D8B4D733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71C1-BD7D-4818-9A38-5910028F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9A66-D549-42E1-8F4B-8EA6B3F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3F61-AC32-4C7A-9502-25EA1F87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74EFA-9A89-4D4B-92F3-8FB5F6F5F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08EB-599B-4511-8D62-EE3FE8FA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25EC-0527-4224-81E8-36F84CF1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9B68-13E4-4CBD-B0EA-9CC621FB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DED7-840B-4A16-83A4-D19833C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451-BA17-408E-9FE6-D4A2F8D6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56CD-C151-4011-80A7-341F276F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CB68-E950-4783-A979-6459163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D9E9-BC9F-46BB-A974-0DA45B5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74FF-F804-4255-868A-2099000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AA43-C638-41B4-9D09-8DAC0F21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E0F0-8FA1-4FDE-A768-BA0A8324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F30-0FFE-460F-BF9A-18B14A6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AFA3-F593-43F7-AC15-5A541EA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51DF-475D-439B-8BA3-5AEC16A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ED57-019D-4078-B0B0-A936DF7D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C616-218A-4F78-9174-B0C0BA3E6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5D6CB-FF84-478E-8737-63A07B52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3432-6F70-46CD-867C-88FAF98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CD7A-6BC1-43D5-B6C1-D20B9AA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2AED-AB27-4AF6-AF21-AAFBEA2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8582-F4B2-428D-AF50-6A14A5C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D483-CB7E-45DC-9E46-8B88A853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07EB-22A4-465B-9AEA-F2DF0719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011F-9B8F-47A8-ADA0-EEB762D2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D0B74-20EA-4C87-9061-8BE9A475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00B79-C15D-4DF7-903F-9A67F05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2749-8B79-442D-A595-E3FEC7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EC848-9C37-457D-934A-AD70E11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2D1-EABE-47D8-BE50-B321B348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629C-5D35-4E95-A791-7BFF388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0E4D-393D-4269-AF9C-396BE23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2F503-D35E-4F77-8BA2-C96C3D9E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F4B1-84FB-4C6E-A070-020A94FC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9479D-2BD5-4315-B6EC-DB87C1F0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DE799-302B-40F8-BD85-F547F3D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88E9-61FD-47E6-AA7E-637200E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E1CD-E8A7-47C4-98E6-D683EA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A90C-8888-4AAB-8411-DB13B6D8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C21B-3D5A-4AE1-934E-0D72EA42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7982-D057-481B-BB94-81BCC7A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A13E-931A-4873-903E-08EB07B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52F0-8146-4EC4-806E-FB4EF313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A9BF-6CD4-4DFC-B7F2-5BD17C2B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CF84-E4E5-439D-928B-6D141954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1ECB-2171-4030-9101-C29C83DE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DF45-D7F0-4BDA-87A9-C67746B4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8671-499E-479C-B7EE-2BE44A6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363EB-AB7A-46A8-95B4-AFC0C4C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B3B2-2E0B-454B-92E5-9DDB2B80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9CC3-23CA-4541-8AD3-CD7A716A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9FC4-F33C-43DD-B0FE-6367F865D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36AB-5C26-45B2-92DA-4FE167E1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Autofit/>
          </a:bodyPr>
          <a:lstStyle/>
          <a:p>
            <a:r>
              <a:rPr lang="ru-RU" dirty="0"/>
              <a:t>Отношения между классами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16A59-4113-8393-B67C-596BF4D9F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983432" y="1690688"/>
            <a:ext cx="9401339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3592" y="2143262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Сокрытие данных при композиции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0720" y="2132856"/>
            <a:ext cx="7020780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Отношение вида «Часть – Целое»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агрегации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9ED54-3DB7-DEAD-562E-FFD1CF1D8EFC}"/>
              </a:ext>
            </a:extLst>
          </p:cNvPr>
          <p:cNvSpPr txBox="1"/>
          <p:nvPr/>
        </p:nvSpPr>
        <p:spPr>
          <a:xfrm>
            <a:off x="868252" y="1916832"/>
            <a:ext cx="107304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buNone/>
            </a:pPr>
            <a:endParaRPr lang="en-US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RemoteControl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RemoteControl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TVSe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tv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…</a:t>
            </a:r>
          </a:p>
          <a:p>
            <a:pPr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ostream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m_output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02933" y="1841512"/>
            <a:ext cx="8786134" cy="502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D142-1727-46E9-802D-5C11B0B0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7AC3E-2C14-4F44-866D-6B0A5CE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56716" y="2003232"/>
            <a:ext cx="8878568" cy="485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445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Поставщик», при котором изменения в Поставщике могут вызвать изменения в Клиенте (но не наоборот)</a:t>
            </a:r>
          </a:p>
          <a:p>
            <a:r>
              <a:rPr lang="ru-RU" dirty="0"/>
              <a:t>Возникает в следующих случаях:</a:t>
            </a:r>
          </a:p>
          <a:p>
            <a:pPr lvl="1"/>
            <a:r>
              <a:rPr lang="ru-RU" dirty="0"/>
              <a:t>Поставщик создаётся внутри метода Клиента</a:t>
            </a:r>
          </a:p>
          <a:p>
            <a:pPr lvl="1"/>
            <a:r>
              <a:rPr lang="ru-RU" dirty="0"/>
              <a:t>Поставщик передаётся в метод Клиента, который вызывает его методы</a:t>
            </a:r>
          </a:p>
          <a:p>
            <a:pPr lvl="1"/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создаёт</a:t>
            </a:r>
            <a:r>
              <a:rPr lang="en-US" dirty="0"/>
              <a:t> </a:t>
            </a:r>
            <a:r>
              <a:rPr lang="ru-RU" dirty="0"/>
              <a:t>кратковременную связь между объектами (на время вызова метода)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9A0ED-8DD3-4A0D-BE41-177DCF99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99399-666B-4850-8464-3DF2B61B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программы создаются и взаимодействуют по определённым правилам</a:t>
            </a:r>
          </a:p>
          <a:p>
            <a:r>
              <a:rPr lang="ru-RU" dirty="0"/>
              <a:t>Знание этих правил позволяет создавать программу не методом проб и ошибок, а проектировать её ещё до написания кода</a:t>
            </a:r>
          </a:p>
          <a:p>
            <a:r>
              <a:rPr lang="ru-RU" dirty="0"/>
              <a:t>Можно обсудить архитектуру и распределить работу над программы между программистами</a:t>
            </a:r>
          </a:p>
          <a:p>
            <a:r>
              <a:rPr lang="ru-RU" dirty="0"/>
              <a:t>Можно распределить работу над различными частями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29220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839548" y="1497751"/>
            <a:ext cx="9682485" cy="526297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1415480" y="58847"/>
            <a:ext cx="7704856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m_text.clear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std::string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(std::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text.empty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862" y="1772817"/>
            <a:ext cx="7778276" cy="3711388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FA3E94-BB74-4F46-AA91-DE7D08A6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5566334"/>
            <a:ext cx="6724390" cy="1020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4AB77-04FD-495C-B5C4-F0A58A2A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227" y="2708920"/>
            <a:ext cx="8243546" cy="12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10515600" cy="2645648"/>
          </a:xfrm>
        </p:spPr>
        <p:txBody>
          <a:bodyPr>
            <a:normAutofit/>
          </a:bodyPr>
          <a:lstStyle/>
          <a:p>
            <a:r>
              <a:rPr lang="ru-RU" dirty="0"/>
              <a:t>При композиции Целое единолично владеет содержащейся в нём Частью</a:t>
            </a:r>
          </a:p>
          <a:p>
            <a:r>
              <a:rPr lang="ru-RU" dirty="0"/>
              <a:t>Как правило, Целое не отдаёт наружу ссылки на свои Части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40983" y="4284321"/>
            <a:ext cx="7910034" cy="209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10730408" cy="2213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агрегации Целое пользуется Частью совместно с другими объектами и не владеет им единолично</a:t>
            </a:r>
          </a:p>
          <a:p>
            <a:r>
              <a:rPr lang="ru-RU" dirty="0"/>
              <a:t>Состояние Части может измениться из-за обращения к ней других объектов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4641" y="4380461"/>
            <a:ext cx="6602717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B1B391-9EE9-86D9-4B8D-049976D51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Различие между композицией и агрегацией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91039-A383-BDEE-11AD-4E689F2416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При композиции время жизни Части ограничено временем жизни Целого</a:t>
            </a:r>
          </a:p>
          <a:p>
            <a:r>
              <a:rPr lang="ru-RU" dirty="0"/>
              <a:t>При агрегации Часть и Целое живут независимо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AEA068B-2BFA-B7C7-DC08-DFB89145F1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769394"/>
            <a:ext cx="51816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5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но не сохраняет ссылку на него в своих полях</a:t>
            </a:r>
          </a:p>
          <a:p>
            <a:pPr lvl="1"/>
            <a:r>
              <a:rPr lang="ru-RU"/>
              <a:t>Либо создаёт  </a:t>
            </a:r>
            <a:endParaRPr lang="ru-RU" dirty="0"/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7" y="3861048"/>
            <a:ext cx="3406711" cy="2634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66" y="1465639"/>
            <a:ext cx="3596599" cy="27810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65639"/>
            <a:ext cx="3596599" cy="27810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029329"/>
            <a:ext cx="3235094" cy="25015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556792"/>
            <a:ext cx="3210635" cy="2482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4725834" y="1429078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4020439"/>
            <a:ext cx="8820944" cy="26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F3E2CB-B7E0-3A2B-2012-6108E70AE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Ассоциация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D82796-DC12-A85E-0600-A664C649B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5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168834-60C5-D734-1BF7-237FCAE62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Ассоциация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A4C718-811A-7A3F-B183-AAA49597F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Отношение, при котором один класс знает о другом, но может существовать отдельно от него</a:t>
            </a:r>
          </a:p>
          <a:p>
            <a:r>
              <a:rPr lang="ru-RU" dirty="0"/>
              <a:t>Возможно наличие двусторонней ассоциации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Учитель </a:t>
            </a:r>
            <a:r>
              <a:rPr lang="en-US" dirty="0"/>
              <a:t>&lt;-&gt; </a:t>
            </a:r>
            <a:r>
              <a:rPr lang="ru-RU" dirty="0"/>
              <a:t>Ученик</a:t>
            </a:r>
            <a:endParaRPr lang="en-US" dirty="0"/>
          </a:p>
          <a:p>
            <a:r>
              <a:rPr lang="ru-RU" dirty="0"/>
              <a:t>Реализуется за счёт хранения ссылки или указателя на ассоциированный объект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15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4D7D27-C7EF-4896-9192-D9108F9B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ассоциации на диаграмме классов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AD32E-75DA-AFEA-FF26-C5C5A4420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7448" y="2553191"/>
            <a:ext cx="9937104" cy="142225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297F57D-AE32-3EC6-BFE9-7B5C39E1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48" y="4581128"/>
            <a:ext cx="9937104" cy="144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30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Отношение, при котором 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Часть обычно не знает о том, в состав каких объектов она входит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используют композицию</a:t>
            </a:r>
          </a:p>
          <a:p>
            <a:pPr lvl="1"/>
            <a:r>
              <a:rPr lang="ru-RU" dirty="0"/>
              <a:t>Один класс выступает в роли поля другого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944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комплексных чисел</a:t>
            </a:r>
          </a:p>
          <a:p>
            <a:pPr lvl="1"/>
            <a:r>
              <a:rPr lang="ru-RU" dirty="0"/>
              <a:t>Действительная и мнимая часть</a:t>
            </a:r>
            <a:endParaRPr lang="en-US" dirty="0"/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4880E-E7E2-4F8C-80D3-DB6BEC83767B}"/>
              </a:ext>
            </a:extLst>
          </p:cNvPr>
          <p:cNvSpPr txBox="1"/>
          <p:nvPr/>
        </p:nvSpPr>
        <p:spPr>
          <a:xfrm>
            <a:off x="7536160" y="548680"/>
            <a:ext cx="45571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Point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Complex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Polygon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std::vector&lt;Point&gt;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m_vertices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3018</TotalTime>
  <Words>2701</Words>
  <Application>Microsoft Office PowerPoint</Application>
  <PresentationFormat>Widescreen</PresentationFormat>
  <Paragraphs>270</Paragraphs>
  <Slides>29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Apple Color Emoji</vt:lpstr>
      <vt:lpstr>-apple-system</vt:lpstr>
      <vt:lpstr>Arial</vt:lpstr>
      <vt:lpstr>Calibri</vt:lpstr>
      <vt:lpstr>Calibri Light</vt:lpstr>
      <vt:lpstr>Consolas</vt:lpstr>
      <vt:lpstr>SFMono-Regular</vt:lpstr>
      <vt:lpstr>Office Theme</vt:lpstr>
      <vt:lpstr>Отношения между классами</vt:lpstr>
      <vt:lpstr>Визуализация архитектуры</vt:lpstr>
      <vt:lpstr>Диаграмма классов</vt:lpstr>
      <vt:lpstr>Ассоциация</vt:lpstr>
      <vt:lpstr>Ассоциация</vt:lpstr>
      <vt:lpstr>Обозначение ассоциации на диаграмме классов</vt:lpstr>
      <vt:lpstr>Композиция</vt:lpstr>
      <vt:lpstr>Композиция</vt:lpstr>
      <vt:lpstr>Примеры</vt:lpstr>
      <vt:lpstr>Пример</vt:lpstr>
      <vt:lpstr>Обозначение композиции на диаграммах классов</vt:lpstr>
      <vt:lpstr>Сокрытие данных при композиции</vt:lpstr>
      <vt:lpstr>Агрегация</vt:lpstr>
      <vt:lpstr>Агрегация</vt:lpstr>
      <vt:lpstr>Пример агрегации</vt:lpstr>
      <vt:lpstr>Агрегация и делегирование</vt:lpstr>
      <vt:lpstr>Агрегация и делегирование</vt:lpstr>
      <vt:lpstr>Зависимость (Dependency)</vt:lpstr>
      <vt:lpstr>Особенности</vt:lpstr>
      <vt:lpstr>Пример</vt:lpstr>
      <vt:lpstr>PowerPoint Presentation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Различие между композицией и агрегацией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221</cp:revision>
  <dcterms:created xsi:type="dcterms:W3CDTF">2007-04-12T21:07:55Z</dcterms:created>
  <dcterms:modified xsi:type="dcterms:W3CDTF">2025-04-18T17:22:13Z</dcterms:modified>
</cp:coreProperties>
</file>