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0"/>
  </p:notesMasterIdLst>
  <p:sldIdLst>
    <p:sldId id="256" r:id="rId2"/>
    <p:sldId id="394" r:id="rId3"/>
    <p:sldId id="287" r:id="rId4"/>
    <p:sldId id="288" r:id="rId5"/>
    <p:sldId id="289" r:id="rId6"/>
    <p:sldId id="370" r:id="rId7"/>
    <p:sldId id="371" r:id="rId8"/>
    <p:sldId id="372" r:id="rId9"/>
    <p:sldId id="369" r:id="rId10"/>
    <p:sldId id="306" r:id="rId11"/>
    <p:sldId id="380" r:id="rId12"/>
    <p:sldId id="381" r:id="rId13"/>
    <p:sldId id="307" r:id="rId14"/>
    <p:sldId id="308" r:id="rId15"/>
    <p:sldId id="320" r:id="rId16"/>
    <p:sldId id="373" r:id="rId17"/>
    <p:sldId id="291" r:id="rId18"/>
    <p:sldId id="382" r:id="rId19"/>
    <p:sldId id="383" r:id="rId20"/>
    <p:sldId id="384" r:id="rId21"/>
    <p:sldId id="385" r:id="rId22"/>
    <p:sldId id="321" r:id="rId23"/>
    <p:sldId id="376" r:id="rId24"/>
    <p:sldId id="374" r:id="rId25"/>
    <p:sldId id="375" r:id="rId26"/>
    <p:sldId id="293" r:id="rId27"/>
    <p:sldId id="377" r:id="rId28"/>
    <p:sldId id="303" r:id="rId29"/>
    <p:sldId id="304" r:id="rId30"/>
    <p:sldId id="294" r:id="rId31"/>
    <p:sldId id="295" r:id="rId32"/>
    <p:sldId id="300" r:id="rId33"/>
    <p:sldId id="301" r:id="rId34"/>
    <p:sldId id="378" r:id="rId35"/>
    <p:sldId id="379" r:id="rId36"/>
    <p:sldId id="387" r:id="rId37"/>
    <p:sldId id="299" r:id="rId38"/>
    <p:sldId id="386" r:id="rId39"/>
    <p:sldId id="388" r:id="rId40"/>
    <p:sldId id="389" r:id="rId41"/>
    <p:sldId id="324" r:id="rId42"/>
    <p:sldId id="325" r:id="rId43"/>
    <p:sldId id="326" r:id="rId44"/>
    <p:sldId id="328" r:id="rId45"/>
    <p:sldId id="329" r:id="rId46"/>
    <p:sldId id="330" r:id="rId47"/>
    <p:sldId id="365" r:id="rId48"/>
    <p:sldId id="366" r:id="rId49"/>
    <p:sldId id="367" r:id="rId50"/>
    <p:sldId id="368" r:id="rId51"/>
    <p:sldId id="331" r:id="rId52"/>
    <p:sldId id="332" r:id="rId53"/>
    <p:sldId id="333" r:id="rId54"/>
    <p:sldId id="334" r:id="rId55"/>
    <p:sldId id="335" r:id="rId56"/>
    <p:sldId id="390" r:id="rId57"/>
    <p:sldId id="391" r:id="rId58"/>
    <p:sldId id="392" r:id="rId59"/>
    <p:sldId id="393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3" r:id="rId68"/>
    <p:sldId id="344" r:id="rId69"/>
    <p:sldId id="345" r:id="rId70"/>
    <p:sldId id="346" r:id="rId71"/>
    <p:sldId id="347" r:id="rId72"/>
    <p:sldId id="348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  <p:sldId id="357" r:id="rId82"/>
    <p:sldId id="358" r:id="rId83"/>
    <p:sldId id="359" r:id="rId84"/>
    <p:sldId id="360" r:id="rId85"/>
    <p:sldId id="361" r:id="rId86"/>
    <p:sldId id="362" r:id="rId87"/>
    <p:sldId id="363" r:id="rId88"/>
    <p:sldId id="364" r:id="rId89"/>
  </p:sldIdLst>
  <p:sldSz cx="12192000" cy="6858000"/>
  <p:notesSz cx="6858000" cy="9144000"/>
  <p:custDataLst>
    <p:tags r:id="rId9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1" autoAdjust="0"/>
    <p:restoredTop sz="85109" autoAdjust="0"/>
  </p:normalViewPr>
  <p:slideViewPr>
    <p:cSldViewPr>
      <p:cViewPr varScale="1">
        <p:scale>
          <a:sx n="90" d="100"/>
          <a:sy n="90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5618843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4989878" y="248970"/>
              </a:lnTo>
              <a:lnTo>
                <a:pt x="4989878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9073374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535347" y="248970"/>
              </a:lnTo>
              <a:lnTo>
                <a:pt x="1535347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9027654" y="2699640"/>
          <a:ext cx="91440" cy="365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7538027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1535347" y="0"/>
              </a:moveTo>
              <a:lnTo>
                <a:pt x="1535347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5618843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3454531" y="248970"/>
              </a:lnTo>
              <a:lnTo>
                <a:pt x="3454531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5618843" y="1536614"/>
          <a:ext cx="115151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151510" y="248970"/>
              </a:lnTo>
              <a:lnTo>
                <a:pt x="115151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5235006" y="1536614"/>
          <a:ext cx="383836" cy="365342"/>
        </a:xfrm>
        <a:custGeom>
          <a:avLst/>
          <a:gdLst/>
          <a:ahLst/>
          <a:cxnLst/>
          <a:rect l="0" t="0" r="0" b="0"/>
          <a:pathLst>
            <a:path>
              <a:moveTo>
                <a:pt x="383836" y="0"/>
              </a:moveTo>
              <a:lnTo>
                <a:pt x="383836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3699659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2303020" y="248970"/>
              </a:lnTo>
              <a:lnTo>
                <a:pt x="23030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3699659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767673" y="248970"/>
              </a:lnTo>
              <a:lnTo>
                <a:pt x="767673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931985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767673" y="0"/>
              </a:moveTo>
              <a:lnTo>
                <a:pt x="767673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396638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2303020" y="0"/>
              </a:moveTo>
              <a:lnTo>
                <a:pt x="2303020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3699659" y="1536614"/>
          <a:ext cx="1919184" cy="365342"/>
        </a:xfrm>
        <a:custGeom>
          <a:avLst/>
          <a:gdLst/>
          <a:ahLst/>
          <a:cxnLst/>
          <a:rect l="0" t="0" r="0" b="0"/>
          <a:pathLst>
            <a:path>
              <a:moveTo>
                <a:pt x="1919184" y="0"/>
              </a:moveTo>
              <a:lnTo>
                <a:pt x="1919184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2164311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3454531" y="0"/>
              </a:moveTo>
              <a:lnTo>
                <a:pt x="3454531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628964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4989878" y="0"/>
              </a:moveTo>
              <a:lnTo>
                <a:pt x="4989878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990746" y="738931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5130323" y="871530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0000"/>
              </a:solidFill>
            </a:rPr>
            <a:t>exception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5153686" y="894893"/>
        <a:ext cx="1209467" cy="750956"/>
      </dsp:txXfrm>
    </dsp:sp>
    <dsp:sp modelId="{C7A5C130-C500-4D5B-B87B-C13293C06B18}">
      <dsp:nvSpPr>
        <dsp:cNvPr id="0" name=""/>
        <dsp:cNvSpPr/>
      </dsp:nvSpPr>
      <dsp:spPr>
        <a:xfrm>
          <a:off x="86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4044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ios_base</a:t>
          </a:r>
          <a:r>
            <a:rPr lang="en-US" sz="1100" kern="1200" dirty="0"/>
            <a:t>::failure</a:t>
          </a:r>
          <a:endParaRPr lang="ru-RU" sz="1100" kern="1200" dirty="0"/>
        </a:p>
      </dsp:txBody>
      <dsp:txXfrm>
        <a:off x="163808" y="2057918"/>
        <a:ext cx="1209467" cy="750956"/>
      </dsp:txXfrm>
    </dsp:sp>
    <dsp:sp modelId="{22BD0722-0B72-42E0-8330-B4C3CEEB5001}">
      <dsp:nvSpPr>
        <dsp:cNvPr id="0" name=""/>
        <dsp:cNvSpPr/>
      </dsp:nvSpPr>
      <dsp:spPr>
        <a:xfrm>
          <a:off x="153621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67579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bad_typeid</a:t>
          </a:r>
          <a:endParaRPr lang="ru-RU" sz="1100" kern="1200" dirty="0"/>
        </a:p>
      </dsp:txBody>
      <dsp:txXfrm>
        <a:off x="1699155" y="2057918"/>
        <a:ext cx="1209467" cy="750956"/>
      </dsp:txXfrm>
    </dsp:sp>
    <dsp:sp modelId="{2F11B5FF-7555-4546-A79B-A6E4923430BD}">
      <dsp:nvSpPr>
        <dsp:cNvPr id="0" name=""/>
        <dsp:cNvSpPr/>
      </dsp:nvSpPr>
      <dsp:spPr>
        <a:xfrm>
          <a:off x="3071562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3211139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logic_error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3234502" y="2057918"/>
        <a:ext cx="1209467" cy="750956"/>
      </dsp:txXfrm>
    </dsp:sp>
    <dsp:sp modelId="{91F28EF6-A702-405D-9330-610A7233FC3D}">
      <dsp:nvSpPr>
        <dsp:cNvPr id="0" name=""/>
        <dsp:cNvSpPr/>
      </dsp:nvSpPr>
      <dsp:spPr>
        <a:xfrm>
          <a:off x="76854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90811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invalid_argument</a:t>
          </a:r>
          <a:endParaRPr lang="ru-RU" sz="1100" kern="1200"/>
        </a:p>
      </dsp:txBody>
      <dsp:txXfrm>
        <a:off x="931481" y="3220944"/>
        <a:ext cx="1209467" cy="750956"/>
      </dsp:txXfrm>
    </dsp:sp>
    <dsp:sp modelId="{2C342227-5416-41B1-A4C2-0C0A975393E3}">
      <dsp:nvSpPr>
        <dsp:cNvPr id="0" name=""/>
        <dsp:cNvSpPr/>
      </dsp:nvSpPr>
      <dsp:spPr>
        <a:xfrm>
          <a:off x="2303889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2443466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out_of_range</a:t>
          </a:r>
          <a:endParaRPr lang="ru-RU" sz="1100" kern="1200"/>
        </a:p>
      </dsp:txBody>
      <dsp:txXfrm>
        <a:off x="2466829" y="3220944"/>
        <a:ext cx="1209467" cy="750956"/>
      </dsp:txXfrm>
    </dsp:sp>
    <dsp:sp modelId="{73A01E18-7F91-4C9E-BC4B-B0885DBDA959}">
      <dsp:nvSpPr>
        <dsp:cNvPr id="0" name=""/>
        <dsp:cNvSpPr/>
      </dsp:nvSpPr>
      <dsp:spPr>
        <a:xfrm>
          <a:off x="3839236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978813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length_error</a:t>
          </a:r>
          <a:endParaRPr lang="ru-RU" sz="1100" kern="1200"/>
        </a:p>
      </dsp:txBody>
      <dsp:txXfrm>
        <a:off x="4002176" y="3220944"/>
        <a:ext cx="1209467" cy="750956"/>
      </dsp:txXfrm>
    </dsp:sp>
    <dsp:sp modelId="{56F8BE59-2822-4F06-9597-5F91002399D0}">
      <dsp:nvSpPr>
        <dsp:cNvPr id="0" name=""/>
        <dsp:cNvSpPr/>
      </dsp:nvSpPr>
      <dsp:spPr>
        <a:xfrm>
          <a:off x="5374583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5514160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domain_error</a:t>
          </a:r>
          <a:endParaRPr lang="ru-RU" sz="1100" kern="1200"/>
        </a:p>
      </dsp:txBody>
      <dsp:txXfrm>
        <a:off x="5537523" y="3220944"/>
        <a:ext cx="1209467" cy="750956"/>
      </dsp:txXfrm>
    </dsp:sp>
    <dsp:sp modelId="{EBF8A63C-93C7-4A42-8939-B78EA508637D}">
      <dsp:nvSpPr>
        <dsp:cNvPr id="0" name=""/>
        <dsp:cNvSpPr/>
      </dsp:nvSpPr>
      <dsp:spPr>
        <a:xfrm>
          <a:off x="4606910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4746487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bad_exception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4769850" y="2057918"/>
        <a:ext cx="1209467" cy="750956"/>
      </dsp:txXfrm>
    </dsp:sp>
    <dsp:sp modelId="{9BB83F59-11B3-4746-97DB-495D832256C1}">
      <dsp:nvSpPr>
        <dsp:cNvPr id="0" name=""/>
        <dsp:cNvSpPr/>
      </dsp:nvSpPr>
      <dsp:spPr>
        <a:xfrm>
          <a:off x="6142257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6281834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bad_alloc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6305197" y="2057918"/>
        <a:ext cx="1209467" cy="750956"/>
      </dsp:txXfrm>
    </dsp:sp>
    <dsp:sp modelId="{9A182B59-659E-438A-AA5B-3A6952C28F25}">
      <dsp:nvSpPr>
        <dsp:cNvPr id="0" name=""/>
        <dsp:cNvSpPr/>
      </dsp:nvSpPr>
      <dsp:spPr>
        <a:xfrm>
          <a:off x="844527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858485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runtime_error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8608218" y="2057918"/>
        <a:ext cx="1209467" cy="750956"/>
      </dsp:txXfrm>
    </dsp:sp>
    <dsp:sp modelId="{30F363D5-6A69-4831-836E-177A846ABBE2}">
      <dsp:nvSpPr>
        <dsp:cNvPr id="0" name=""/>
        <dsp:cNvSpPr/>
      </dsp:nvSpPr>
      <dsp:spPr>
        <a:xfrm>
          <a:off x="690993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704950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overflow_error</a:t>
          </a:r>
          <a:endParaRPr lang="ru-RU" sz="1100" kern="1200" dirty="0"/>
        </a:p>
      </dsp:txBody>
      <dsp:txXfrm>
        <a:off x="7072871" y="3220944"/>
        <a:ext cx="1209467" cy="750956"/>
      </dsp:txXfrm>
    </dsp:sp>
    <dsp:sp modelId="{C5345F1C-226A-4973-B272-787412EEF783}">
      <dsp:nvSpPr>
        <dsp:cNvPr id="0" name=""/>
        <dsp:cNvSpPr/>
      </dsp:nvSpPr>
      <dsp:spPr>
        <a:xfrm>
          <a:off x="8445278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8584855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range_error</a:t>
          </a:r>
          <a:endParaRPr lang="ru-RU" sz="1100" kern="1200" dirty="0"/>
        </a:p>
      </dsp:txBody>
      <dsp:txXfrm>
        <a:off x="8608218" y="3220944"/>
        <a:ext cx="1209467" cy="750956"/>
      </dsp:txXfrm>
    </dsp:sp>
    <dsp:sp modelId="{F7FDDE19-2B44-4258-8BF4-FB8AA10DBFD8}">
      <dsp:nvSpPr>
        <dsp:cNvPr id="0" name=""/>
        <dsp:cNvSpPr/>
      </dsp:nvSpPr>
      <dsp:spPr>
        <a:xfrm>
          <a:off x="9980625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10120202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underflow_error</a:t>
          </a:r>
          <a:endParaRPr lang="ru-RU" sz="1100" kern="1200" dirty="0"/>
        </a:p>
      </dsp:txBody>
      <dsp:txXfrm>
        <a:off x="10143565" y="3220944"/>
        <a:ext cx="1209467" cy="750956"/>
      </dsp:txXfrm>
    </dsp:sp>
    <dsp:sp modelId="{A602CB2D-F69C-4C23-AB12-CB84550207AE}">
      <dsp:nvSpPr>
        <dsp:cNvPr id="0" name=""/>
        <dsp:cNvSpPr/>
      </dsp:nvSpPr>
      <dsp:spPr>
        <a:xfrm>
          <a:off x="998062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1012020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bad_cast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0143565" y="2057918"/>
        <a:ext cx="1209467" cy="75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</a:t>
            </a:r>
            <a:r>
              <a:rPr lang="en-US" b="1" dirty="0" err="1"/>
              <a:t>PrintInfo</a:t>
            </a:r>
            <a:r>
              <a:rPr lang="en-US" dirty="0"/>
              <a:t> </a:t>
            </a:r>
            <a:r>
              <a:rPr lang="ru-RU" dirty="0"/>
              <a:t>вызовется конструктор копирования класса </a:t>
            </a:r>
            <a:r>
              <a:rPr lang="en-US" dirty="0"/>
              <a:t>Base</a:t>
            </a:r>
            <a:r>
              <a:rPr lang="ru-RU" dirty="0"/>
              <a:t>, который создаст урезанную копию объекта </a:t>
            </a:r>
            <a:r>
              <a:rPr lang="en-US" dirty="0"/>
              <a:t>Derived.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2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1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350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Анализатор кода может посоветовать объявить перемещающий конструктор </a:t>
            </a:r>
            <a:r>
              <a:rPr lang="en-US" dirty="0" err="1"/>
              <a:t>noexcept</a:t>
            </a:r>
            <a:r>
              <a:rPr lang="ru-RU" dirty="0"/>
              <a:t>, но это не выйдет сделать, так как у некоторых стандартных контейнеров перемещающий конструктор не </a:t>
            </a:r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7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7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language/noexcept_spec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-bench.com/q/_uklryCDJgzH4Xa4ZtD4YO09Xb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e-finall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source_Acquisition_Is_Initialization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1"/>
            <a:ext cx="10801200" cy="3006650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Обработка исключений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 </a:t>
            </a:r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в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D95-E7BD-40A3-9915-9E9A5D7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BF0-01B6-46EF-8945-9EB9858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программы в момент ошибки должно быть восстановимо</a:t>
            </a:r>
          </a:p>
          <a:p>
            <a:r>
              <a:rPr lang="ru-RU" dirty="0"/>
              <a:t>Ошибку нужно обработать на более высоком уровне</a:t>
            </a:r>
          </a:p>
          <a:p>
            <a:pPr lvl="1"/>
            <a:r>
              <a:rPr lang="ru-RU" dirty="0"/>
              <a:t>Например, функция сортировки не должна знать, что делать при нехватке памяти, а вот использующая её программа – может обработать эту ситуацию</a:t>
            </a:r>
          </a:p>
        </p:txBody>
      </p:sp>
    </p:spTree>
    <p:extLst>
      <p:ext uri="{BB962C8B-B14F-4D97-AF65-F5344CB8AC3E}">
        <p14:creationId xmlns:p14="http://schemas.microsoft.com/office/powerpoint/2010/main" val="247032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234-3DB7-492A-9C67-5A15689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9240-A230-4543-A384-647E836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может быть обработана локально</a:t>
            </a:r>
          </a:p>
          <a:p>
            <a:pPr lvl="1"/>
            <a:r>
              <a:rPr lang="ru-RU" dirty="0"/>
              <a:t>Обрабатываем локально и работаем дальше</a:t>
            </a:r>
          </a:p>
          <a:p>
            <a:r>
              <a:rPr lang="ru-RU" dirty="0"/>
              <a:t>Восстановить работу программы нельзя</a:t>
            </a:r>
          </a:p>
        </p:txBody>
      </p:sp>
    </p:spTree>
    <p:extLst>
      <p:ext uri="{BB962C8B-B14F-4D97-AF65-F5344CB8AC3E}">
        <p14:creationId xmlns:p14="http://schemas.microsoft.com/office/powerpoint/2010/main" val="155145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</a:t>
            </a:r>
            <a:r>
              <a:rPr lang="ru-RU" b="1" dirty="0"/>
              <a:t>раскрутка стека</a:t>
            </a:r>
            <a:r>
              <a:rPr lang="ru-RU" dirty="0"/>
              <a:t>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</a:t>
            </a:r>
            <a:r>
              <a:rPr lang="ru-RU" b="1" dirty="0"/>
              <a:t>публичных</a:t>
            </a:r>
            <a:r>
              <a:rPr lang="ru-RU" dirty="0"/>
              <a:t> наследников этого класса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try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throw </a:t>
            </a:r>
            <a:r>
              <a:rPr lang="en-US" dirty="0" err="1">
                <a:latin typeface="Consolas" panose="020B0609020204030204" pitchFamily="49" charset="0"/>
              </a:rPr>
              <a:t>FileError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catch (Error const&amp; e)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ru-RU" dirty="0">
                <a:latin typeface="Consolas" panose="020B0609020204030204" pitchFamily="49" charset="0"/>
              </a:rPr>
              <a:t>Поймает </a:t>
            </a:r>
            <a:r>
              <a:rPr lang="en-US" dirty="0">
                <a:latin typeface="Consolas" panose="020B0609020204030204" pitchFamily="49" charset="0"/>
              </a:rPr>
              <a:t>Error, </a:t>
            </a:r>
            <a:r>
              <a:rPr lang="en-US" dirty="0" err="1">
                <a:latin typeface="Consolas" panose="020B0609020204030204" pitchFamily="49" charset="0"/>
              </a:rPr>
              <a:t>FileError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и </a:t>
            </a:r>
            <a:r>
              <a:rPr lang="en-US" dirty="0" err="1">
                <a:latin typeface="Consolas" panose="020B0609020204030204" pitchFamily="49" charset="0"/>
              </a:rPr>
              <a:t>OutOfMemory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386ABB-CFD9-7D08-6C24-732464A05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324335"/>
            <a:ext cx="3092574" cy="197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BBE707-4DA9-4430-9143-FEA519FEA99A}"/>
              </a:ext>
            </a:extLst>
          </p:cNvPr>
          <p:cNvSpPr/>
          <p:nvPr/>
        </p:nvSpPr>
        <p:spPr>
          <a:xfrm>
            <a:off x="838200" y="1488281"/>
            <a:ext cx="90732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No assignment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1D0D08-9D3D-44AB-A7D1-901D6F1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для отслеживания времени жизни</a:t>
            </a:r>
          </a:p>
        </p:txBody>
      </p:sp>
    </p:spTree>
    <p:extLst>
      <p:ext uri="{BB962C8B-B14F-4D97-AF65-F5344CB8AC3E}">
        <p14:creationId xmlns:p14="http://schemas.microsoft.com/office/powerpoint/2010/main" val="130168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Штатное выполнение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2892" y="1690688"/>
            <a:ext cx="52650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30516" y="2182391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0"/>
            <a:ext cx="10801200" cy="376643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Разработка кода, устойчивого к исключениям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422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Аварийное завершение программы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8200" y="1690688"/>
            <a:ext cx="5328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74578" y="263691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Logger main was created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Logger Foo was created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Logger Bar was created</a:t>
            </a:r>
          </a:p>
        </p:txBody>
      </p:sp>
    </p:spTree>
    <p:extLst>
      <p:ext uri="{BB962C8B-B14F-4D97-AF65-F5344CB8AC3E}">
        <p14:creationId xmlns:p14="http://schemas.microsoft.com/office/powerpoint/2010/main" val="54458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BB6-841E-41BA-ABAB-8AEA38F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Выбрасывание исключения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201FA-F245-4CFC-B92A-606FE6A0CE7F}"/>
              </a:ext>
            </a:extLst>
          </p:cNvPr>
          <p:cNvSpPr/>
          <p:nvPr/>
        </p:nvSpPr>
        <p:spPr>
          <a:xfrm>
            <a:off x="838200" y="1429905"/>
            <a:ext cx="1073040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"Error in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        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9177C-3665-4908-A4C5-6118AD9607FE}"/>
              </a:ext>
            </a:extLst>
          </p:cNvPr>
          <p:cNvSpPr/>
          <p:nvPr/>
        </p:nvSpPr>
        <p:spPr>
          <a:xfrm>
            <a:off x="7248128" y="2060848"/>
            <a:ext cx="4056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Caught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Error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3A3A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 tmFilter="0, 0; .2, .5; .8, .5; 1, 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250" autoRev="1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FE29-5B2F-4866-97EF-AC6C57B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45A0E-C39F-498E-A64F-DE5693CF41E6}"/>
              </a:ext>
            </a:extLst>
          </p:cNvPr>
          <p:cNvSpPr/>
          <p:nvPr/>
        </p:nvSpPr>
        <p:spPr>
          <a:xfrm>
            <a:off x="838200" y="1454250"/>
            <a:ext cx="7562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&lt;Base&amp;&gt;(d));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BC9242-7797-236D-F17B-86E86D04FFDB}"/>
              </a:ext>
            </a:extLst>
          </p:cNvPr>
          <p:cNvGrpSpPr/>
          <p:nvPr/>
        </p:nvGrpSpPr>
        <p:grpSpPr>
          <a:xfrm>
            <a:off x="7138754" y="3736331"/>
            <a:ext cx="1402940" cy="1897515"/>
            <a:chOff x="6240016" y="1099437"/>
            <a:chExt cx="1402940" cy="18975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5990937-D756-2DCD-69AD-AD433275128A}"/>
                </a:ext>
              </a:extLst>
            </p:cNvPr>
            <p:cNvSpPr/>
            <p:nvPr/>
          </p:nvSpPr>
          <p:spPr>
            <a:xfrm>
              <a:off x="6240016" y="1099437"/>
              <a:ext cx="1402940" cy="18975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F708E6-2689-A26F-7F00-3DC0A51B2893}"/>
                </a:ext>
              </a:extLst>
            </p:cNvPr>
            <p:cNvSpPr/>
            <p:nvPr/>
          </p:nvSpPr>
          <p:spPr>
            <a:xfrm>
              <a:off x="6240016" y="1099438"/>
              <a:ext cx="1402940" cy="1260449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7F85C09E-9BD1-6A7E-4E63-F107AF1BBEDE}"/>
              </a:ext>
            </a:extLst>
          </p:cNvPr>
          <p:cNvSpPr/>
          <p:nvPr/>
        </p:nvSpPr>
        <p:spPr>
          <a:xfrm>
            <a:off x="8761512" y="3501008"/>
            <a:ext cx="1798984" cy="1731096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C55BD-F40C-0AD8-F90E-F0AFC729567E}"/>
              </a:ext>
            </a:extLst>
          </p:cNvPr>
          <p:cNvSpPr>
            <a:spLocks/>
          </p:cNvSpPr>
          <p:nvPr/>
        </p:nvSpPr>
        <p:spPr>
          <a:xfrm>
            <a:off x="7138754" y="3738901"/>
            <a:ext cx="1402940" cy="1260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79F9C4-1968-2730-31A0-880F8ADFB6B2}"/>
              </a:ext>
            </a:extLst>
          </p:cNvPr>
          <p:cNvSpPr/>
          <p:nvPr/>
        </p:nvSpPr>
        <p:spPr>
          <a:xfrm>
            <a:off x="8777288" y="3645024"/>
            <a:ext cx="183356" cy="14056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98BCFF0-3032-8C04-ED14-AB8803E94033}"/>
              </a:ext>
            </a:extLst>
          </p:cNvPr>
          <p:cNvSpPr/>
          <p:nvPr/>
        </p:nvSpPr>
        <p:spPr>
          <a:xfrm>
            <a:off x="5761451" y="3744017"/>
            <a:ext cx="219064" cy="12604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B088603A-450A-6F57-46CE-4C4F1BF56786}"/>
              </a:ext>
            </a:extLst>
          </p:cNvPr>
          <p:cNvSpPr/>
          <p:nvPr/>
        </p:nvSpPr>
        <p:spPr>
          <a:xfrm>
            <a:off x="6766443" y="3744017"/>
            <a:ext cx="219064" cy="189751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0450C-F610-1E91-C0CF-31A8EB2F9DF9}"/>
              </a:ext>
            </a:extLst>
          </p:cNvPr>
          <p:cNvSpPr txBox="1"/>
          <p:nvPr/>
        </p:nvSpPr>
        <p:spPr>
          <a:xfrm>
            <a:off x="5846496" y="4508108"/>
            <a:ext cx="10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F219F5-C002-C0BA-14E4-99B56F926584}"/>
              </a:ext>
            </a:extLst>
          </p:cNvPr>
          <p:cNvSpPr txBox="1">
            <a:spLocks/>
          </p:cNvSpPr>
          <p:nvPr/>
        </p:nvSpPr>
        <p:spPr>
          <a:xfrm>
            <a:off x="4840706" y="4146462"/>
            <a:ext cx="100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91505F-7530-7EF5-8123-4857A159074A}"/>
              </a:ext>
            </a:extLst>
          </p:cNvPr>
          <p:cNvSpPr txBox="1"/>
          <p:nvPr/>
        </p:nvSpPr>
        <p:spPr>
          <a:xfrm>
            <a:off x="8616280" y="537321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PrintInfo</a:t>
            </a:r>
            <a:r>
              <a:rPr lang="en-US" dirty="0"/>
              <a:t>(Base base)</a:t>
            </a:r>
          </a:p>
        </p:txBody>
      </p:sp>
    </p:spTree>
    <p:extLst>
      <p:ext uri="{BB962C8B-B14F-4D97-AF65-F5344CB8AC3E}">
        <p14:creationId xmlns:p14="http://schemas.microsoft.com/office/powerpoint/2010/main" val="71258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96296E-6 L 0.29401 2.96296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Срезка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29700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8ACA4-A8E9-4CCE-9658-0C1537BB41BB}"/>
              </a:ext>
            </a:extLst>
          </p:cNvPr>
          <p:cNvSpPr txBox="1"/>
          <p:nvPr/>
        </p:nvSpPr>
        <p:spPr>
          <a:xfrm>
            <a:off x="119336" y="0"/>
            <a:ext cx="1207266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Vector()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: data_(Allocate(size))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capacity_(size)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size_(size)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(data_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T();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переменной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содержится количество созданных элементов.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Теперь их надо разрушить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память, выделенную через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Allocate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Deallocate(data_);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Перевыбрасываем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пойманное исключение, чтобы сообщить об ошибке создания объекта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AA2E7C-7A93-302B-0636-CB555DDA4871}"/>
              </a:ext>
            </a:extLst>
          </p:cNvPr>
          <p:cNvGrpSpPr/>
          <p:nvPr/>
        </p:nvGrpSpPr>
        <p:grpSpPr>
          <a:xfrm>
            <a:off x="6206690" y="1484784"/>
            <a:ext cx="4929869" cy="504056"/>
            <a:chOff x="6206690" y="1484784"/>
            <a:chExt cx="4929869" cy="504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CAE39-479F-884A-6198-67EC9CBB38DB}"/>
                </a:ext>
              </a:extLst>
            </p:cNvPr>
            <p:cNvSpPr/>
            <p:nvPr/>
          </p:nvSpPr>
          <p:spPr>
            <a:xfrm>
              <a:off x="6206690" y="1484784"/>
              <a:ext cx="4929869" cy="504056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5F23EC6-1B0A-D8AC-5498-2EC3B9FA4AA7}"/>
                </a:ext>
              </a:extLst>
            </p:cNvPr>
            <p:cNvSpPr/>
            <p:nvPr/>
          </p:nvSpPr>
          <p:spPr>
            <a:xfrm>
              <a:off x="631202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A88F28-75FD-2950-AA55-DEFFDD334F26}"/>
                </a:ext>
              </a:extLst>
            </p:cNvPr>
            <p:cNvSpPr/>
            <p:nvPr/>
          </p:nvSpPr>
          <p:spPr>
            <a:xfrm>
              <a:off x="679684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E9C7EB-3F00-706B-2466-8D31FD360023}"/>
                </a:ext>
              </a:extLst>
            </p:cNvPr>
            <p:cNvSpPr/>
            <p:nvPr/>
          </p:nvSpPr>
          <p:spPr>
            <a:xfrm>
              <a:off x="728166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F615E-9332-C0F8-00E2-7A3787CCBBCA}"/>
                </a:ext>
              </a:extLst>
            </p:cNvPr>
            <p:cNvSpPr/>
            <p:nvPr/>
          </p:nvSpPr>
          <p:spPr>
            <a:xfrm>
              <a:off x="776648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3F5C41-3D84-2CE7-B891-2AD0CF6ED7A2}"/>
                </a:ext>
              </a:extLst>
            </p:cNvPr>
            <p:cNvSpPr/>
            <p:nvPr/>
          </p:nvSpPr>
          <p:spPr>
            <a:xfrm>
              <a:off x="825130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7C426E-95D1-FD64-547A-2B510402B937}"/>
                </a:ext>
              </a:extLst>
            </p:cNvPr>
            <p:cNvSpPr/>
            <p:nvPr/>
          </p:nvSpPr>
          <p:spPr>
            <a:xfrm>
              <a:off x="873612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C5C50-DC5B-0CE7-8A0B-1A76F7380BB2}"/>
                </a:ext>
              </a:extLst>
            </p:cNvPr>
            <p:cNvSpPr/>
            <p:nvPr/>
          </p:nvSpPr>
          <p:spPr>
            <a:xfrm>
              <a:off x="922094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FCBE4D-6A02-705A-5C73-CBEAED0EAE2C}"/>
                </a:ext>
              </a:extLst>
            </p:cNvPr>
            <p:cNvSpPr/>
            <p:nvPr/>
          </p:nvSpPr>
          <p:spPr>
            <a:xfrm>
              <a:off x="970576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DAC1CE-6076-23B2-280B-CE2E5D15C527}"/>
                </a:ext>
              </a:extLst>
            </p:cNvPr>
            <p:cNvSpPr/>
            <p:nvPr/>
          </p:nvSpPr>
          <p:spPr>
            <a:xfrm>
              <a:off x="1019058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F298D-8CFE-68A3-F95C-6A13C80D2686}"/>
                </a:ext>
              </a:extLst>
            </p:cNvPr>
            <p:cNvSpPr/>
            <p:nvPr/>
          </p:nvSpPr>
          <p:spPr>
            <a:xfrm>
              <a:off x="10675404" y="1556792"/>
              <a:ext cx="360040" cy="3600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DA71CA-22AA-AEF9-6F64-342D594EF348}"/>
              </a:ext>
            </a:extLst>
          </p:cNvPr>
          <p:cNvSpPr/>
          <p:nvPr/>
        </p:nvSpPr>
        <p:spPr>
          <a:xfrm>
            <a:off x="631202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02A5D-EC7D-7AD2-112E-210A40CD8EF8}"/>
              </a:ext>
            </a:extLst>
          </p:cNvPr>
          <p:cNvSpPr/>
          <p:nvPr/>
        </p:nvSpPr>
        <p:spPr>
          <a:xfrm>
            <a:off x="679684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2AA604-7D92-1C77-5A87-A79D50FF77BD}"/>
              </a:ext>
            </a:extLst>
          </p:cNvPr>
          <p:cNvSpPr/>
          <p:nvPr/>
        </p:nvSpPr>
        <p:spPr>
          <a:xfrm>
            <a:off x="728166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5C4750-9AC2-54EE-3BBF-A8F390CAADF8}"/>
              </a:ext>
            </a:extLst>
          </p:cNvPr>
          <p:cNvSpPr/>
          <p:nvPr/>
        </p:nvSpPr>
        <p:spPr>
          <a:xfrm>
            <a:off x="776648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DCC59-16F0-FF9A-2BFE-ED14D9080362}"/>
              </a:ext>
            </a:extLst>
          </p:cNvPr>
          <p:cNvSpPr/>
          <p:nvPr/>
        </p:nvSpPr>
        <p:spPr>
          <a:xfrm>
            <a:off x="825130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DB4DE3-4B2D-AD73-F45F-690EC5C1B6B7}"/>
              </a:ext>
            </a:extLst>
          </p:cNvPr>
          <p:cNvSpPr/>
          <p:nvPr/>
        </p:nvSpPr>
        <p:spPr>
          <a:xfrm>
            <a:off x="8736124" y="1556792"/>
            <a:ext cx="3600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59D8B-2773-7CC1-3B3A-579605F64A18}"/>
              </a:ext>
            </a:extLst>
          </p:cNvPr>
          <p:cNvSpPr/>
          <p:nvPr/>
        </p:nvSpPr>
        <p:spPr>
          <a:xfrm>
            <a:off x="9220944" y="1556792"/>
            <a:ext cx="360040" cy="3600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27641"/>
              </p:ext>
            </p:extLst>
          </p:nvPr>
        </p:nvGraphicFramePr>
        <p:xfrm>
          <a:off x="407368" y="1988840"/>
          <a:ext cx="11377264" cy="473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стандартные 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  <a:p>
            <a:r>
              <a:rPr lang="en-US" b="1" dirty="0" err="1"/>
              <a:t>bad_optional_access</a:t>
            </a:r>
            <a:r>
              <a:rPr lang="en-US" dirty="0"/>
              <a:t> – </a:t>
            </a:r>
            <a:r>
              <a:rPr lang="ru-RU" dirty="0"/>
              <a:t>попытка вызывать </a:t>
            </a:r>
            <a:r>
              <a:rPr lang="en-US" dirty="0"/>
              <a:t>value() </a:t>
            </a:r>
            <a:r>
              <a:rPr lang="ru-RU" dirty="0"/>
              <a:t>у пустого </a:t>
            </a:r>
            <a:r>
              <a:rPr 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  <a:p>
            <a:r>
              <a:rPr lang="ru-RU" dirty="0"/>
              <a:t>Исключение выбрасывается в одном месте, а обрабатывается на уровень выше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 (особенно, если исключение выбросилось)</a:t>
            </a:r>
          </a:p>
          <a:p>
            <a:r>
              <a:rPr lang="ru-RU" dirty="0"/>
              <a:t>Необходимость разработки кода, 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1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1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A60AD-1E9E-469A-A7AC-DAC1ECA0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функции, не выбрасывающие исключений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0ECB-3153-463F-89EA-92736301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0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3AEA0-B736-4507-AF4F-A7C7518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F6830-EBCE-4724-96E6-0F0F0598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Указывает на то, может ли функция или метод выбросить исключение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 err="1"/>
              <a:t>noexcept</a:t>
            </a:r>
            <a:r>
              <a:rPr lang="ru-RU" dirty="0"/>
              <a:t>(</a:t>
            </a:r>
            <a:r>
              <a:rPr lang="ru-RU" i="1" dirty="0"/>
              <a:t>выражение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Если значение выражения равно </a:t>
            </a:r>
            <a:r>
              <a:rPr lang="en-US" dirty="0"/>
              <a:t>true</a:t>
            </a:r>
            <a:r>
              <a:rPr lang="ru-RU" dirty="0"/>
              <a:t>, функция не выбрасывает исключений</a:t>
            </a:r>
          </a:p>
          <a:p>
            <a:pPr lvl="1"/>
            <a:r>
              <a:rPr lang="en-US" dirty="0" err="1"/>
              <a:t>noexcept</a:t>
            </a:r>
            <a:r>
              <a:rPr lang="en-US" dirty="0"/>
              <a:t> – </a:t>
            </a:r>
            <a:r>
              <a:rPr lang="ru-RU" dirty="0"/>
              <a:t>то же, что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pPr lvl="1"/>
            <a:r>
              <a:rPr lang="ru-RU" dirty="0"/>
              <a:t>Выражение должно быть вычислимо во время компиляции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B06B1-AA47-4010-AB0C-A7D5B3F7EBF8}"/>
              </a:ext>
            </a:extLst>
          </p:cNvPr>
          <p:cNvSpPr/>
          <p:nvPr/>
        </p:nvSpPr>
        <p:spPr>
          <a:xfrm>
            <a:off x="826023" y="4776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e-D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4F6-385F-436B-9AA8-CCDEA6359B1F}"/>
              </a:ext>
            </a:extLst>
          </p:cNvPr>
          <p:cNvSpPr/>
          <p:nvPr/>
        </p:nvSpPr>
        <p:spPr>
          <a:xfrm>
            <a:off x="5951984" y="6381328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https://en.cppreference.com/w/cpp/language/noexcept_spec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B04E1-0105-47BB-A498-66677D52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3" y="4365104"/>
            <a:ext cx="1976510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F95-4461-4078-8C46-A961BAA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функция выбросит исключение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C8B0-2E0C-4F3E-B9B5-4046123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исключение не будет поймано внутри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функции, вызовется </a:t>
            </a:r>
            <a:r>
              <a:rPr lang="en-US" dirty="0"/>
              <a:t>std::terminate </a:t>
            </a:r>
            <a:r>
              <a:rPr lang="ru-RU" dirty="0"/>
              <a:t>и программа завершит свою работу</a:t>
            </a:r>
          </a:p>
          <a:p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 должны либо всегда завершаться успехом, либо использовать альтернативные способы сообщить наружу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50992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Деструкторы по умолчанию</a:t>
            </a:r>
            <a:r>
              <a:rPr lang="en-US" dirty="0"/>
              <a:t> </a:t>
            </a:r>
            <a:r>
              <a:rPr lang="en-US" dirty="0" err="1"/>
              <a:t>noexcept</a:t>
            </a:r>
            <a:endParaRPr lang="ru-RU" dirty="0"/>
          </a:p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приводит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2AF1-F2C9-4AA5-901D-D088708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Стремитесь делать </a:t>
            </a:r>
            <a:r>
              <a:rPr lang="en-US" dirty="0"/>
              <a:t>move-</a:t>
            </a:r>
            <a:r>
              <a:rPr lang="ru-RU" dirty="0"/>
              <a:t>конструктор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moving </a:t>
            </a:r>
            <a:r>
              <a:rPr lang="ru-RU" dirty="0"/>
              <a:t>оператор присваивания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CCC8-E8C8-4A7E-BC3E-F121D8C4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стандартных коллекций используют более эффективные алгоритмы, если у элементов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конструкторы или операции присваивания</a:t>
            </a:r>
          </a:p>
          <a:p>
            <a:pPr lvl="1"/>
            <a:r>
              <a:rPr lang="ru-RU" dirty="0"/>
              <a:t>Например, </a:t>
            </a:r>
            <a:r>
              <a:rPr lang="en-US" b="1" dirty="0"/>
              <a:t>vector::</a:t>
            </a:r>
            <a:r>
              <a:rPr lang="en-US" b="1" dirty="0" err="1"/>
              <a:t>push_back</a:t>
            </a:r>
            <a:r>
              <a:rPr lang="ru-RU" dirty="0"/>
              <a:t> будет перемещать элементы, а не копировать, если элементы имеют </a:t>
            </a:r>
            <a:r>
              <a:rPr lang="en-US" dirty="0" err="1"/>
              <a:t>noexcept</a:t>
            </a:r>
            <a:r>
              <a:rPr lang="en-US" dirty="0"/>
              <a:t> move-</a:t>
            </a:r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798366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1739D-8EF6-415E-95BE-7B3CE1B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6E31C-F561-4DFA-B37F-0BB812B9A4ED}"/>
              </a:ext>
            </a:extLst>
          </p:cNvPr>
          <p:cNvSpPr/>
          <p:nvPr/>
        </p:nvSpPr>
        <p:spPr>
          <a:xfrm>
            <a:off x="191344" y="1916832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B8680-D5C6-4FD9-92DF-4ECF1567962A}"/>
              </a:ext>
            </a:extLst>
          </p:cNvPr>
          <p:cNvSpPr/>
          <p:nvPr/>
        </p:nvSpPr>
        <p:spPr>
          <a:xfrm>
            <a:off x="6816080" y="1916832"/>
            <a:ext cx="5375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1B33-99AE-40FB-BFC2-7A3C110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3987450"/>
            <a:ext cx="2524477" cy="25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E0CD17-FB89-4626-8F9C-412083260128}"/>
              </a:ext>
            </a:extLst>
          </p:cNvPr>
          <p:cNvSpPr/>
          <p:nvPr/>
        </p:nvSpPr>
        <p:spPr>
          <a:xfrm>
            <a:off x="119336" y="0"/>
            <a:ext cx="9074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NoexceptMoveAndAssignment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&lt;Foo&gt;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70D88-A2CA-4564-B87F-D14C725EF539}"/>
              </a:ext>
            </a:extLst>
          </p:cNvPr>
          <p:cNvSpPr/>
          <p:nvPr/>
        </p:nvSpPr>
        <p:spPr>
          <a:xfrm>
            <a:off x="47328" y="3441680"/>
            <a:ext cx="1015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PotentiallyThrowingMoveAndAssignment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&lt;Bar&gt;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446D-1814-493B-A876-D211D6A40176}"/>
              </a:ext>
            </a:extLst>
          </p:cNvPr>
          <p:cNvSpPr/>
          <p:nvPr/>
        </p:nvSpPr>
        <p:spPr>
          <a:xfrm>
            <a:off x="2351584" y="6488668"/>
            <a:ext cx="583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https://quick-bench.com/q/_uklryCDJgzH4Xa4ZtD4YO09XbY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E3D-767D-4ECA-AD1C-8131B476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" y="188640"/>
            <a:ext cx="8842470" cy="488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Exception-safe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/>
              <a:t>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(строгий) уровень безопасности</a:t>
            </a:r>
          </a:p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следующий уровень предоставляет все гарантии предыдущих уровней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функция выбросит исключение, состояние программы может быть </a:t>
            </a:r>
            <a:r>
              <a:rPr lang="ru-RU" dirty="0" err="1"/>
              <a:t>невалидным</a:t>
            </a:r>
            <a:endParaRPr lang="ru-RU" dirty="0"/>
          </a:p>
          <a:p>
            <a:r>
              <a:rPr lang="ru-RU" dirty="0"/>
              <a:t>Последствия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 выбросит исключение, состояние программы остаётся валидным</a:t>
            </a:r>
          </a:p>
          <a:p>
            <a:r>
              <a:rPr lang="ru-RU" dirty="0"/>
              <a:t>Сохраняются инварианты объектов, ресурсы не утекают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  <a:p>
            <a:r>
              <a:rPr lang="ru-RU" dirty="0"/>
              <a:t>Вы должны ориентироваться на этот уровень или </a:t>
            </a:r>
            <a:r>
              <a:rPr lang="ru-RU"/>
              <a:t>более высокий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 умолчанию</a:t>
            </a:r>
            <a:r>
              <a:rPr lang="en-US" dirty="0"/>
              <a:t> </a:t>
            </a:r>
            <a:r>
              <a:rPr lang="ru-RU" dirty="0"/>
              <a:t>деструкторы не должны выбрасывать исключений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335845"/>
            <a:ext cx="10873208" cy="6186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(const char*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");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 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Ресайзим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));      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SEEK_SET); 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1,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     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>
                <a:hlinkClick r:id="rId3"/>
              </a:rPr>
              <a:t>gsl</a:t>
            </a:r>
            <a:r>
              <a:rPr lang="en-US" dirty="0">
                <a:hlinkClick r:id="rId3"/>
              </a:rPr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4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97346"/>
            <a:ext cx="9144000" cy="6463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ReadFileToVectorTryCatch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FILE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SEEK_SET);</a:t>
            </a:r>
            <a:endParaRPr lang="ru-RU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catch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bad_alloc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151179"/>
            <a:ext cx="9144000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BOOST_SCOPE_EXIT_ALL((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0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gsl_util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closeOnExit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::finally([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945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D06-3D9E-43F7-805C-1D17C72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RAII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cquisition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nitialization)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3285-2A19-4496-A442-8663835A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Идиома программирования, при которой владение ресурсом привязано к времени жизни объекта</a:t>
            </a:r>
          </a:p>
          <a:p>
            <a:pPr lvl="1"/>
            <a:r>
              <a:rPr lang="ru-RU" dirty="0"/>
              <a:t>Получение ресурса обычно выполняется в момент создания объекта, а освобождение – в момент разрушения</a:t>
            </a:r>
          </a:p>
          <a:p>
            <a:pPr lvl="1"/>
            <a:r>
              <a:rPr lang="ru-RU" dirty="0"/>
              <a:t>Если ресурс получить не удалось, объект не создаётся</a:t>
            </a:r>
          </a:p>
          <a:p>
            <a:r>
              <a:rPr lang="ru-RU" dirty="0"/>
              <a:t>Идиома гарантирует владение ресурсом между окончанием инициализации объекта и началом его разрушением</a:t>
            </a:r>
          </a:p>
        </p:txBody>
      </p:sp>
    </p:spTree>
    <p:extLst>
      <p:ext uri="{BB962C8B-B14F-4D97-AF65-F5344CB8AC3E}">
        <p14:creationId xmlns:p14="http://schemas.microsoft.com/office/powerpoint/2010/main" val="378791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49A7D-07AB-4225-A914-F6C1152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полезная библиотека на языке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0B94-CBF4-4A47-BA91-B80E84E8CBAB}"/>
              </a:ext>
            </a:extLst>
          </p:cNvPr>
          <p:cNvSpPr/>
          <p:nvPr/>
        </p:nvSpPr>
        <p:spPr>
          <a:xfrm>
            <a:off x="830114" y="2492896"/>
            <a:ext cx="10378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Удаляет ресурс. Если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функиция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ничего не делает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61298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598A30-21DC-4758-8049-E1053A91B0E1}"/>
              </a:ext>
            </a:extLst>
          </p:cNvPr>
          <p:cNvSpPr/>
          <p:nvPr/>
        </p:nvSpPr>
        <p:spPr>
          <a:xfrm>
            <a:off x="0" y="1"/>
            <a:ext cx="114245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33D98-8C81-4D71-A197-7DEF2B362765}"/>
              </a:ext>
            </a:extLst>
          </p:cNvPr>
          <p:cNvSpPr/>
          <p:nvPr/>
        </p:nvSpPr>
        <p:spPr>
          <a:xfrm>
            <a:off x="7608168" y="54452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ReadFileToVectorFast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failbit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file.tellg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char[1]),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 = '\0’;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(const 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other)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const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GetStr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 const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noexcept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+ 1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char *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X_fixed1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X_fixed1(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 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X_fixed3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X_fixed3(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Item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Item(T const&amp; v,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const&amp; p)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:value(v)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(p){}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Stack&amp; operator=(const Stack&amp;) = delete;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bool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 const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noexcept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return 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make_shared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&lt;Item&gt;(value,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T result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StackFixed1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Pop(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 &amp; 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StackFixed1&lt;string&gt;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 top;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StackFixed2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unique_ptr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make_unique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StackFixed2&lt;string&gt;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16080" y="4609211"/>
            <a:ext cx="5220072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7448" y="2276873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X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Y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&lt;X&gt; const&amp; x,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&lt;X&gt; x(new X);</a:t>
            </a:r>
            <a:br>
              <a:rPr lang="en-US" dirty="0"/>
            </a:br>
            <a:r>
              <a:rPr lang="en-US" dirty="0" err="1"/>
              <a:t>shared_ptr</a:t>
            </a:r>
            <a:r>
              <a:rPr lang="en-US" dirty="0"/>
              <a:t>&lt;Y&gt; y(new Y);</a:t>
            </a:r>
            <a:br>
              <a:rPr lang="en-US" dirty="0"/>
            </a:br>
            <a:r>
              <a:rPr lang="en-US" dirty="0" err="1"/>
              <a:t>DoSomething</a:t>
            </a:r>
            <a:r>
              <a:rPr lang="en-US" dirty="0"/>
              <a:t>(x, y);</a:t>
            </a:r>
            <a:endParaRPr lang="ru-RU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&lt;X&gt;(), </a:t>
            </a:r>
            <a:r>
              <a:rPr lang="en-US" dirty="0" err="1"/>
              <a:t>make_shared</a:t>
            </a:r>
            <a:r>
              <a:rPr lang="en-US" dirty="0"/>
              <a:t>&lt;Y&gt;</a:t>
            </a:r>
            <a:r>
              <a:rPr lang="ru-RU" dirty="0"/>
              <a:t>())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404936" y="2060848"/>
            <a:ext cx="201865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ShowSomething</a:t>
            </a:r>
            <a:r>
              <a:rPr lang="en-US" dirty="0"/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332928" y="3501009"/>
            <a:ext cx="2162672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ShowImage</a:t>
            </a:r>
            <a:r>
              <a:rPr lang="en-US" dirty="0"/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5303912" y="4963861"/>
            <a:ext cx="1728192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LoadChunk</a:t>
            </a:r>
            <a:r>
              <a:rPr lang="en-US" dirty="0"/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332929" y="4973469"/>
            <a:ext cx="2162670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LoadImage</a:t>
            </a:r>
            <a:r>
              <a:rPr lang="en-US" dirty="0"/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3214463" y="4963861"/>
            <a:ext cx="1513385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LoadFile</a:t>
            </a:r>
            <a:r>
              <a:rPr lang="en-US" dirty="0"/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2495599" y="5395909"/>
            <a:ext cx="718864" cy="9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727848" y="539590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6714766" y="4783841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16200000" flipV="1">
            <a:off x="3816402" y="2612255"/>
            <a:ext cx="1030804" cy="367240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6514</TotalTime>
  <Words>7638</Words>
  <Application>Microsoft Office PowerPoint</Application>
  <PresentationFormat>Widescreen</PresentationFormat>
  <Paragraphs>1278</Paragraphs>
  <Slides>88</Slides>
  <Notes>64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8" baseType="lpstr">
      <vt:lpstr>Aptos</vt:lpstr>
      <vt:lpstr>Aptos Display</vt:lpstr>
      <vt:lpstr>Arial</vt:lpstr>
      <vt:lpstr>Calibri</vt:lpstr>
      <vt:lpstr>Cascadia Mono</vt:lpstr>
      <vt:lpstr>Consolas</vt:lpstr>
      <vt:lpstr>Courier New</vt:lpstr>
      <vt:lpstr>Impact</vt:lpstr>
      <vt:lpstr>Segoe UI</vt:lpstr>
      <vt:lpstr>Office Theme</vt:lpstr>
      <vt:lpstr>Обработка исключений в C++</vt:lpstr>
      <vt:lpstr>Разработка кода, устойчивого к исключениям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Когда использовать исключения</vt:lpstr>
      <vt:lpstr>Когда не использовать исключения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Класс для отслеживания времени жизни</vt:lpstr>
      <vt:lpstr>Штатное выполнение</vt:lpstr>
      <vt:lpstr>Аварийное завершение программы</vt:lpstr>
      <vt:lpstr>Выбрасывание исключения</vt:lpstr>
      <vt:lpstr>Выбрасывание и перехват исключений в C++</vt:lpstr>
      <vt:lpstr>Срезка</vt:lpstr>
      <vt:lpstr>PowerPoint Presentation</vt:lpstr>
      <vt:lpstr>PowerPoint Presentation</vt:lpstr>
      <vt:lpstr>Перевыброс исключения</vt:lpstr>
      <vt:lpstr>PowerPoint Presentation</vt:lpstr>
      <vt:lpstr>Стандартные классы исключений библиотеки STL</vt:lpstr>
      <vt:lpstr>Некоторые стандартные классы исключений</vt:lpstr>
      <vt:lpstr>Преимущества использования исключений</vt:lpstr>
      <vt:lpstr>Недостатки исключений</vt:lpstr>
      <vt:lpstr>Выброс исключения в конструкторе</vt:lpstr>
      <vt:lpstr>PowerPoint Presentation</vt:lpstr>
      <vt:lpstr>Методы и функции, не выбрасывающие исключений</vt:lpstr>
      <vt:lpstr>Спецификатор noexcept</vt:lpstr>
      <vt:lpstr>Что если noexcept-функция выбросит исключение?</vt:lpstr>
      <vt:lpstr>Выброс исключений в деструкторе</vt:lpstr>
      <vt:lpstr>Стремитесь делать move-конструктор и moving оператор присваивания noexcept</vt:lpstr>
      <vt:lpstr>Бенчмарк</vt:lpstr>
      <vt:lpstr>PowerPoint Presentation</vt:lpstr>
      <vt:lpstr>Exception-safe programming</vt:lpstr>
      <vt:lpstr>Гарантии безопасности исключений</vt:lpstr>
      <vt:lpstr>Отсутствие безопасности исключений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Идиома RAII (Resource Acquisition Is Initialization)</vt:lpstr>
      <vt:lpstr>Пример – полезная библиотека на языке C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Алексей Малов</cp:lastModifiedBy>
  <cp:revision>241</cp:revision>
  <dcterms:created xsi:type="dcterms:W3CDTF">2007-04-12T21:07:55Z</dcterms:created>
  <dcterms:modified xsi:type="dcterms:W3CDTF">2024-09-09T22:47:10Z</dcterms:modified>
</cp:coreProperties>
</file>