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3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91" r:id="rId55"/>
    <p:sldId id="264" r:id="rId56"/>
    <p:sldId id="308" r:id="rId57"/>
    <p:sldId id="285" r:id="rId58"/>
    <p:sldId id="405" r:id="rId59"/>
    <p:sldId id="407" r:id="rId60"/>
    <p:sldId id="408" r:id="rId61"/>
    <p:sldId id="287" r:id="rId62"/>
    <p:sldId id="356" r:id="rId63"/>
    <p:sldId id="406" r:id="rId64"/>
    <p:sldId id="650" r:id="rId65"/>
    <p:sldId id="401" r:id="rId66"/>
    <p:sldId id="402" r:id="rId67"/>
    <p:sldId id="266" r:id="rId68"/>
    <p:sldId id="403" r:id="rId69"/>
    <p:sldId id="404" r:id="rId70"/>
    <p:sldId id="651" r:id="rId71"/>
    <p:sldId id="652" r:id="rId72"/>
    <p:sldId id="653" r:id="rId73"/>
    <p:sldId id="357" r:id="rId74"/>
    <p:sldId id="358" r:id="rId75"/>
    <p:sldId id="654" r:id="rId76"/>
    <p:sldId id="272" r:id="rId77"/>
    <p:sldId id="273" r:id="rId78"/>
    <p:sldId id="277" r:id="rId79"/>
    <p:sldId id="359" r:id="rId80"/>
    <p:sldId id="361" r:id="rId81"/>
    <p:sldId id="410" r:id="rId82"/>
    <p:sldId id="655" r:id="rId83"/>
    <p:sldId id="656" r:id="rId84"/>
    <p:sldId id="657" r:id="rId85"/>
    <p:sldId id="658" r:id="rId86"/>
    <p:sldId id="279" r:id="rId87"/>
    <p:sldId id="278" r:id="rId88"/>
    <p:sldId id="659" r:id="rId89"/>
    <p:sldId id="409" r:id="rId90"/>
    <p:sldId id="363" r:id="rId91"/>
    <p:sldId id="364" r:id="rId92"/>
    <p:sldId id="362" r:id="rId93"/>
    <p:sldId id="365" r:id="rId94"/>
    <p:sldId id="630" r:id="rId95"/>
    <p:sldId id="411" r:id="rId96"/>
    <p:sldId id="274" r:id="rId97"/>
    <p:sldId id="325" r:id="rId98"/>
    <p:sldId id="328" r:id="rId99"/>
    <p:sldId id="275" r:id="rId100"/>
    <p:sldId id="631" r:id="rId101"/>
    <p:sldId id="329" r:id="rId102"/>
    <p:sldId id="330" r:id="rId103"/>
    <p:sldId id="331" r:id="rId104"/>
    <p:sldId id="333" r:id="rId105"/>
    <p:sldId id="332" r:id="rId106"/>
    <p:sldId id="326" r:id="rId107"/>
    <p:sldId id="327" r:id="rId108"/>
    <p:sldId id="334" r:id="rId109"/>
    <p:sldId id="297" r:id="rId110"/>
    <p:sldId id="298" r:id="rId111"/>
    <p:sldId id="412" r:id="rId112"/>
    <p:sldId id="413" r:id="rId113"/>
    <p:sldId id="632" r:id="rId114"/>
    <p:sldId id="299" r:id="rId115"/>
    <p:sldId id="414" r:id="rId116"/>
    <p:sldId id="301" r:id="rId117"/>
    <p:sldId id="302" r:id="rId118"/>
    <p:sldId id="633" r:id="rId119"/>
    <p:sldId id="303" r:id="rId120"/>
    <p:sldId id="366" r:id="rId121"/>
    <p:sldId id="367" r:id="rId122"/>
    <p:sldId id="368" r:id="rId123"/>
    <p:sldId id="635" r:id="rId124"/>
    <p:sldId id="634" r:id="rId125"/>
    <p:sldId id="369" r:id="rId126"/>
    <p:sldId id="370" r:id="rId127"/>
    <p:sldId id="371" r:id="rId128"/>
    <p:sldId id="335" r:id="rId129"/>
    <p:sldId id="339" r:id="rId130"/>
    <p:sldId id="340" r:id="rId131"/>
    <p:sldId id="341" r:id="rId132"/>
    <p:sldId id="336" r:id="rId133"/>
    <p:sldId id="338" r:id="rId134"/>
    <p:sldId id="342" r:id="rId135"/>
    <p:sldId id="343" r:id="rId136"/>
    <p:sldId id="344" r:id="rId137"/>
    <p:sldId id="349" r:id="rId138"/>
    <p:sldId id="345" r:id="rId139"/>
    <p:sldId id="636" r:id="rId140"/>
    <p:sldId id="346" r:id="rId141"/>
    <p:sldId id="350" r:id="rId142"/>
    <p:sldId id="347" r:id="rId143"/>
    <p:sldId id="348" r:id="rId144"/>
    <p:sldId id="372" r:id="rId145"/>
    <p:sldId id="373" r:id="rId146"/>
    <p:sldId id="637" r:id="rId147"/>
    <p:sldId id="374" r:id="rId148"/>
    <p:sldId id="638" r:id="rId149"/>
    <p:sldId id="639" r:id="rId150"/>
    <p:sldId id="640" r:id="rId151"/>
    <p:sldId id="641" r:id="rId152"/>
    <p:sldId id="375" r:id="rId153"/>
    <p:sldId id="376" r:id="rId154"/>
    <p:sldId id="313" r:id="rId155"/>
    <p:sldId id="415" r:id="rId156"/>
    <p:sldId id="416" r:id="rId157"/>
    <p:sldId id="417" r:id="rId158"/>
    <p:sldId id="418" r:id="rId159"/>
    <p:sldId id="420" r:id="rId160"/>
    <p:sldId id="419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319" r:id="rId169"/>
    <p:sldId id="320" r:id="rId170"/>
    <p:sldId id="321" r:id="rId171"/>
    <p:sldId id="355" r:id="rId172"/>
  </p:sldIdLst>
  <p:sldSz cx="12192000" cy="6858000"/>
  <p:notesSz cx="6858000" cy="9144000"/>
  <p:custDataLst>
    <p:tags r:id="rId17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91"/>
            <p14:sldId id="264"/>
            <p14:sldId id="30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650"/>
            <p14:sldId id="401"/>
            <p14:sldId id="402"/>
            <p14:sldId id="266"/>
            <p14:sldId id="403"/>
            <p14:sldId id="404"/>
            <p14:sldId id="651"/>
            <p14:sldId id="652"/>
            <p14:sldId id="653"/>
          </p14:sldIdLst>
        </p14:section>
        <p14:section name="Конструкторы" id="{EE43C98B-3C4C-493E-BAF8-24727E8F731D}">
          <p14:sldIdLst>
            <p14:sldId id="357"/>
            <p14:sldId id="358"/>
            <p14:sldId id="654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655"/>
            <p14:sldId id="656"/>
            <p14:sldId id="657"/>
            <p14:sldId id="658"/>
            <p14:sldId id="279"/>
            <p14:sldId id="278"/>
            <p14:sldId id="659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9952" autoAdjust="0"/>
  </p:normalViewPr>
  <p:slideViewPr>
    <p:cSldViewPr>
      <p:cViewPr varScale="1">
        <p:scale>
          <a:sx n="88" d="100"/>
          <a:sy n="88" d="100"/>
        </p:scale>
        <p:origin x="816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gs" Target="tags/tag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04.04.2025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Попытавшись использовать этот класс, вы столкнётесь с несколькими проблемами. Первая — неудобство. Чтобы создать не равную нулю дробь, нужно написать две или три строки: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Вторая проблема более серьёзная. Непонятно, как создать константную дробь. У константной переменной можно вызывать только константные методы. Но константные методы не позволяют изменить значение дроби.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Можно было бы создать функцию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вызывать её для создания дроби. Однако этот способ выглядит как «костыль», потому что им и является. Инициализация — это важный шаг жизненного цикла объекта. И для этого в языке есть особое средство: конструктор.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0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 локальной переменной вызывается в тот момент, когда выполнение программы доходит до точки объявления переменной. Чтобы убедиться в этом, создадим классы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конструкторы которых уведомляют о создании объекта: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Запустив программу, увидим, что конструкторы переменных вызываются в тот момент, когда управление доходит до места их объявления.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6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Создадим ещё один класс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полями которого будут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Запустим программу и увидим, что конструкторы полей класса вызываются до выполнения тела конструктора этого класса: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C++ классы и структуры конструируются по следующим правилам:</a:t>
            </a:r>
          </a:p>
          <a:p>
            <a:pPr>
              <a:lnSpc>
                <a:spcPts val="1425"/>
              </a:lnSpc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Сначала конструируются поля класса в порядке их расположения внутри класса.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Затем выполняется тело конструктора класса.</a:t>
            </a:r>
          </a:p>
          <a:p>
            <a:pPr>
              <a:lnSpc>
                <a:spcPts val="1425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Таким образом, когда выполняется конструктор, все поля класса уже сконструированы. Это логично, так как код в теле конструктора может начать использовать поля класса, а для этого они должны находиться в проинициализированном состоянии.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следующем примере мы проинициализируем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конструкторе класса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используя параметры конструктора.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Объект в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будет сконструирован конструктором по умолчанию. Затем этому полю присвоится объект, построенный конструктором с параметром.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(если есть родитель)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  <a:r>
              <a:rPr lang="en-US" dirty="0"/>
              <a:t> </a:t>
            </a:r>
            <a:r>
              <a:rPr lang="ru-RU" dirty="0"/>
              <a:t>объекта</a:t>
            </a:r>
          </a:p>
          <a:p>
            <a:r>
              <a:rPr lang="ru-RU" dirty="0"/>
              <a:t>Публичные данные – чаще всего, плохая практика</a:t>
            </a:r>
          </a:p>
          <a:p>
            <a:pPr lvl="1"/>
            <a:r>
              <a:rPr lang="ru-RU" dirty="0"/>
              <a:t>Класс сам должен управлять своими данными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</a:t>
            </a:r>
            <a:r>
              <a:rPr lang="en-US" dirty="0"/>
              <a:t> </a:t>
            </a:r>
            <a:r>
              <a:rPr lang="ru-RU" dirty="0"/>
              <a:t>и методы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  <a:p>
            <a:pPr lvl="1"/>
            <a:r>
              <a:rPr lang="ru-RU" dirty="0"/>
              <a:t>Если приватный метод не используется, удалите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E11DD-3DBB-3B96-2BD1-CC64DB724862}"/>
              </a:ext>
            </a:extLst>
          </p:cNvPr>
          <p:cNvSpPr txBox="1"/>
          <p:nvPr/>
        </p:nvSpPr>
        <p:spPr>
          <a:xfrm>
            <a:off x="15806" y="0"/>
            <a:ext cx="11984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…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(hours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hours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minutes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|| minutes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приватный метод.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(hours, minutes, seconds);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SetMidnight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 метод. Устанавливает время, не проверяя аргументы.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(hours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minutes)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seconds;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 некоторых других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C610D-098E-0F75-A09F-2B74B3F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методов от функций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30DD6-11B4-916E-D134-3712E43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внутри класса. Могут быть определены как внутри, так и снаружи</a:t>
            </a:r>
          </a:p>
          <a:p>
            <a:r>
              <a:rPr lang="ru-RU" dirty="0"/>
              <a:t>Методы могут без ограничений обращаться к приватным и защищённым методам этого же класса</a:t>
            </a:r>
          </a:p>
          <a:p>
            <a:r>
              <a:rPr lang="ru-RU" dirty="0"/>
              <a:t>Могут быть виртуальными и чисто виртуальными</a:t>
            </a:r>
          </a:p>
          <a:p>
            <a:r>
              <a:rPr lang="ru-RU" dirty="0"/>
              <a:t>При вызове метода нужно указывать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 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4655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7C8-F3D3-9EB9-7688-B5BC499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 </a:t>
            </a:r>
            <a:r>
              <a:rPr lang="en-US" dirty="0"/>
              <a:t>C++ </a:t>
            </a:r>
            <a:r>
              <a:rPr lang="ru-RU" dirty="0"/>
              <a:t>использовать </a:t>
            </a:r>
            <a:r>
              <a:rPr lang="en-US" dirty="0"/>
              <a:t>this </a:t>
            </a:r>
            <a:r>
              <a:rPr lang="ru-RU" dirty="0"/>
              <a:t>внутри методов классов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917-9D9A-57BF-E41C-A6E2E136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this</a:t>
            </a:r>
            <a:r>
              <a:rPr lang="ru-RU" dirty="0"/>
              <a:t>, если должны. Во всех остальных случаях не используйте</a:t>
            </a:r>
          </a:p>
          <a:p>
            <a:pPr lvl="1"/>
            <a:r>
              <a:rPr lang="ru-RU" dirty="0"/>
              <a:t>Не надо превращать </a:t>
            </a:r>
            <a:r>
              <a:rPr lang="en-US" dirty="0"/>
              <a:t>C++ </a:t>
            </a:r>
            <a:r>
              <a:rPr lang="ru-RU" dirty="0"/>
              <a:t>в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ru-RU" dirty="0"/>
              <a:t>Когда нужно писать </a:t>
            </a:r>
            <a:r>
              <a:rPr lang="en-US" dirty="0"/>
              <a:t>this?</a:t>
            </a:r>
          </a:p>
          <a:p>
            <a:pPr lvl="1"/>
            <a:r>
              <a:rPr lang="ru-RU" dirty="0"/>
              <a:t>Если нужно вернуть или передать ссылку или указатель на текущий объект</a:t>
            </a:r>
            <a:endParaRPr lang="en-US" dirty="0"/>
          </a:p>
          <a:p>
            <a:pPr lvl="1"/>
            <a:r>
              <a:rPr lang="ru-RU" dirty="0"/>
              <a:t>Если в шаблонном классе нужно обратиться к методу или полю базового класса, зависящему от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802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9A880-4ACC-B895-F695-8D722600A03D}"/>
              </a:ext>
            </a:extLst>
          </p:cNvPr>
          <p:cNvSpPr txBox="1"/>
          <p:nvPr/>
        </p:nvSpPr>
        <p:spPr>
          <a:xfrm>
            <a:off x="1055440" y="1628800"/>
            <a:ext cx="9721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+= возвращает ссылку на текущий объект,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чтобы можно было использовать цепочку вызовов: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 v1, v2,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v1 += v2 +=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459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BBA43-DAC2-DAEA-A410-E17CBB0EB45A}"/>
              </a:ext>
            </a:extLst>
          </p:cNvPr>
          <p:cNvSpPr txBox="1"/>
          <p:nvPr/>
        </p:nvSpPr>
        <p:spPr>
          <a:xfrm>
            <a:off x="0" y="116632"/>
            <a:ext cx="109925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ошибка компиляции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  <a:p>
            <a:pPr lvl="1"/>
            <a:r>
              <a:rPr lang="ru-RU" dirty="0"/>
              <a:t>Для этого должен выполниться некоторый код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3D4802-EAD6-A3C9-D716-6BBBF08EDB75}"/>
              </a:ext>
            </a:extLst>
          </p:cNvPr>
          <p:cNvSpPr txBox="1"/>
          <p:nvPr/>
        </p:nvSpPr>
        <p:spPr>
          <a:xfrm>
            <a:off x="0" y="0"/>
            <a:ext cx="91407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 не может быть равен нулю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C9C-EC71-D3F6-8DFF-7CC6ED05850F}"/>
              </a:ext>
            </a:extLst>
          </p:cNvPr>
          <p:cNvSpPr txBox="1"/>
          <p:nvPr/>
        </p:nvSpPr>
        <p:spPr>
          <a:xfrm>
            <a:off x="4943872" y="90107"/>
            <a:ext cx="71287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Создаём дробь 2/3 в три шага: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переменную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3DFD4-1755-E884-4851-2F9AC34C364D}"/>
              </a:ext>
            </a:extLst>
          </p:cNvPr>
          <p:cNvSpPr txBox="1"/>
          <p:nvPr/>
        </p:nvSpPr>
        <p:spPr>
          <a:xfrm>
            <a:off x="5303912" y="5076088"/>
            <a:ext cx="67472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523D-6C45-5134-67E9-5B55480C4FED}"/>
              </a:ext>
            </a:extLst>
          </p:cNvPr>
          <p:cNvSpPr txBox="1"/>
          <p:nvPr/>
        </p:nvSpPr>
        <p:spPr>
          <a:xfrm>
            <a:off x="4758266" y="3565773"/>
            <a:ext cx="75000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19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C082CF-D1A2-C148-B111-980DC2F2B268}"/>
              </a:ext>
            </a:extLst>
          </p:cNvPr>
          <p:cNvSpPr txBox="1"/>
          <p:nvPr/>
        </p:nvSpPr>
        <p:spPr>
          <a:xfrm>
            <a:off x="119336" y="-1"/>
            <a:ext cx="90213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конструктор, который инициализирует дробь нужными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значениями числителя и знаменателя.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можно вызвать, создав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Параметры можно передать в фигурных скобках.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работы конструктора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получили переданные в параметрах значения.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Вызвать конструктор явно нельзя.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Единственный способ — создать новый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half.Rational</a:t>
            </a:r>
            <a:r>
              <a:rPr lang="en-US" sz="1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(10, 15);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&lt;--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335360" y="2579712"/>
            <a:ext cx="3888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5015880" y="2579712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5015880" y="2075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F7517-D220-ACC8-5B6D-EDF83D5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838200" y="1754170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484AF-D577-36EB-BCA3-1676537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генерирование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конструктора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75EAB7-E3E2-EC02-2936-F8ACB43DDA05}"/>
              </a:ext>
            </a:extLst>
          </p:cNvPr>
          <p:cNvSpPr txBox="1"/>
          <p:nvPr/>
        </p:nvSpPr>
        <p:spPr>
          <a:xfrm>
            <a:off x="838200" y="1628800"/>
            <a:ext cx="95782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alice2;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521FD8-D7E8-8DE6-3786-6B63BD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Момент вызова конструктора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FCA1-1D31-FA8E-9C06-3B64F433FE22}"/>
              </a:ext>
            </a:extLst>
          </p:cNvPr>
          <p:cNvSpPr txBox="1"/>
          <p:nvPr/>
        </p:nvSpPr>
        <p:spPr>
          <a:xfrm>
            <a:off x="7824192" y="5094559"/>
            <a:ext cx="4225909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main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Bob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1126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217-5677-1873-EC7A-46AD2F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B864-359B-8DDC-80D1-4FDCD64ED3CD}"/>
              </a:ext>
            </a:extLst>
          </p:cNvPr>
          <p:cNvSpPr txBox="1"/>
          <p:nvPr/>
        </p:nvSpPr>
        <p:spPr>
          <a:xfrm>
            <a:off x="838200" y="2060848"/>
            <a:ext cx="10515600" cy="395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Алиса и Боб — поля класса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Carol.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69F1E-AD44-7CBC-9581-F9B95212C30E}"/>
              </a:ext>
            </a:extLst>
          </p:cNvPr>
          <p:cNvSpPr txBox="1"/>
          <p:nvPr/>
        </p:nvSpPr>
        <p:spPr>
          <a:xfrm>
            <a:off x="7680176" y="4889337"/>
            <a:ext cx="432048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main</a:t>
            </a:r>
          </a:p>
          <a:p>
            <a:r>
              <a:rPr lang="en-US" dirty="0">
                <a:latin typeface="Consolas" panose="020B0609020204030204" pitchFamily="49" charset="0"/>
              </a:rPr>
              <a:t>Alice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Bob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Carol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4137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C31-A433-BDB9-A6CE-BD6C0F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инициализации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A5F8-A351-B5BF-7951-43DCF8377D75}"/>
              </a:ext>
            </a:extLst>
          </p:cNvPr>
          <p:cNvSpPr txBox="1"/>
          <p:nvPr/>
        </p:nvSpPr>
        <p:spPr>
          <a:xfrm>
            <a:off x="838200" y="1809356"/>
            <a:ext cx="9794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3835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BF4-D1A8-C1AD-461E-938A458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проинициализировать поле, если его тип не имеет конструктора по умолчанию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F97B-A2AA-C083-DA0C-801940FE8BCD}"/>
              </a:ext>
            </a:extLst>
          </p:cNvPr>
          <p:cNvSpPr txBox="1"/>
          <p:nvPr/>
        </p:nvSpPr>
        <p:spPr>
          <a:xfrm>
            <a:off x="791681" y="1803054"/>
            <a:ext cx="10540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aliceA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можем создать объект без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параметров конструктора.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1706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A842-BD4D-1DF8-F130-996DCF7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C626-9DB9-EEFF-D3B0-A446B32845AD}"/>
              </a:ext>
            </a:extLst>
          </p:cNvPr>
          <p:cNvSpPr txBox="1"/>
          <p:nvPr/>
        </p:nvSpPr>
        <p:spPr>
          <a:xfrm>
            <a:off x="838200" y="1916832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Вызывается конструктор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Alice::Alice(int age).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Инициализируем поле строкового типа.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4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carol{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03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5012</TotalTime>
  <Words>17642</Words>
  <Application>Microsoft Office PowerPoint</Application>
  <PresentationFormat>Widescreen</PresentationFormat>
  <Paragraphs>2624</Paragraphs>
  <Slides>171</Slides>
  <Notes>32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80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и методы класса</vt:lpstr>
      <vt:lpstr>PowerPoint Presentation</vt:lpstr>
      <vt:lpstr>Защищенные поля класса</vt:lpstr>
      <vt:lpstr>Уровни доступа к полям и методам класса</vt:lpstr>
      <vt:lpstr>Свойства</vt:lpstr>
      <vt:lpstr>Пример – свойства в языке C#</vt:lpstr>
      <vt:lpstr>PowerPoint Presentation</vt:lpstr>
      <vt:lpstr>PowerPoint Presentation</vt:lpstr>
      <vt:lpstr>PowerPoint Presentation</vt:lpstr>
      <vt:lpstr>Какие данные должен иметь Rectangle?</vt:lpstr>
      <vt:lpstr>Указатель this</vt:lpstr>
      <vt:lpstr>Отличие методов от функций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Когда в C++ использовать this внутри методов классов?</vt:lpstr>
      <vt:lpstr>PowerPoint Presentation</vt:lpstr>
      <vt:lpstr>PowerPoint Presentation</vt:lpstr>
      <vt:lpstr>Инициализация класса</vt:lpstr>
      <vt:lpstr>Начальное состояние объекта</vt:lpstr>
      <vt:lpstr>PowerPoint Presentation</vt:lpstr>
      <vt:lpstr>Конструктор</vt:lpstr>
      <vt:lpstr>PowerPoint Presentation</vt:lpstr>
      <vt:lpstr>Конструктор по умолчанию</vt:lpstr>
      <vt:lpstr>Объявление конструктора по умолчанию</vt:lpstr>
      <vt:lpstr>Автоматическое генерирование конструктора по умолчанию</vt:lpstr>
      <vt:lpstr>Список инициализации конструктора</vt:lpstr>
      <vt:lpstr>Момент вызова конструктора</vt:lpstr>
      <vt:lpstr>Инициализация полей класса</vt:lpstr>
      <vt:lpstr>Проблема инициализации полей класса</vt:lpstr>
      <vt:lpstr>Как проинициализировать поле, если его тип не имеет конструктора по умолчанию</vt:lpstr>
      <vt:lpstr>Инициализация данных экземпляра класса</vt:lpstr>
      <vt:lpstr>Списки инициализации</vt:lpstr>
      <vt:lpstr>Список инициализации в действии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347</cp:revision>
  <dcterms:created xsi:type="dcterms:W3CDTF">2007-03-30T02:07:07Z</dcterms:created>
  <dcterms:modified xsi:type="dcterms:W3CDTF">2025-04-04T17:32:05Z</dcterms:modified>
</cp:coreProperties>
</file>