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74"/>
  </p:notesMasterIdLst>
  <p:sldIdLst>
    <p:sldId id="642" r:id="rId2"/>
    <p:sldId id="626" r:id="rId3"/>
    <p:sldId id="627" r:id="rId4"/>
    <p:sldId id="628" r:id="rId5"/>
    <p:sldId id="281" r:id="rId6"/>
    <p:sldId id="377" r:id="rId7"/>
    <p:sldId id="378" r:id="rId8"/>
    <p:sldId id="290" r:id="rId9"/>
    <p:sldId id="643" r:id="rId10"/>
    <p:sldId id="292" r:id="rId11"/>
    <p:sldId id="644" r:id="rId12"/>
    <p:sldId id="379" r:id="rId13"/>
    <p:sldId id="294" r:id="rId14"/>
    <p:sldId id="645" r:id="rId15"/>
    <p:sldId id="646" r:id="rId16"/>
    <p:sldId id="380" r:id="rId17"/>
    <p:sldId id="293" r:id="rId18"/>
    <p:sldId id="381" r:id="rId19"/>
    <p:sldId id="282" r:id="rId20"/>
    <p:sldId id="305" r:id="rId21"/>
    <p:sldId id="283" r:id="rId22"/>
    <p:sldId id="307" r:id="rId23"/>
    <p:sldId id="382" r:id="rId24"/>
    <p:sldId id="383" r:id="rId25"/>
    <p:sldId id="259" r:id="rId26"/>
    <p:sldId id="384" r:id="rId27"/>
    <p:sldId id="385" r:id="rId28"/>
    <p:sldId id="387" r:id="rId29"/>
    <p:sldId id="386" r:id="rId30"/>
    <p:sldId id="352" r:id="rId31"/>
    <p:sldId id="389" r:id="rId32"/>
    <p:sldId id="388" r:id="rId33"/>
    <p:sldId id="390" r:id="rId34"/>
    <p:sldId id="391" r:id="rId35"/>
    <p:sldId id="268" r:id="rId36"/>
    <p:sldId id="392" r:id="rId37"/>
    <p:sldId id="393" r:id="rId38"/>
    <p:sldId id="270" r:id="rId39"/>
    <p:sldId id="271" r:id="rId40"/>
    <p:sldId id="647" r:id="rId41"/>
    <p:sldId id="648" r:id="rId42"/>
    <p:sldId id="649" r:id="rId43"/>
    <p:sldId id="394" r:id="rId44"/>
    <p:sldId id="397" r:id="rId45"/>
    <p:sldId id="399" r:id="rId46"/>
    <p:sldId id="398" r:id="rId47"/>
    <p:sldId id="395" r:id="rId48"/>
    <p:sldId id="396" r:id="rId49"/>
    <p:sldId id="261" r:id="rId50"/>
    <p:sldId id="262" r:id="rId51"/>
    <p:sldId id="400" r:id="rId52"/>
    <p:sldId id="260" r:id="rId53"/>
    <p:sldId id="263" r:id="rId54"/>
    <p:sldId id="291" r:id="rId55"/>
    <p:sldId id="264" r:id="rId56"/>
    <p:sldId id="308" r:id="rId57"/>
    <p:sldId id="285" r:id="rId58"/>
    <p:sldId id="405" r:id="rId59"/>
    <p:sldId id="407" r:id="rId60"/>
    <p:sldId id="408" r:id="rId61"/>
    <p:sldId id="287" r:id="rId62"/>
    <p:sldId id="356" r:id="rId63"/>
    <p:sldId id="406" r:id="rId64"/>
    <p:sldId id="650" r:id="rId65"/>
    <p:sldId id="401" r:id="rId66"/>
    <p:sldId id="402" r:id="rId67"/>
    <p:sldId id="266" r:id="rId68"/>
    <p:sldId id="403" r:id="rId69"/>
    <p:sldId id="404" r:id="rId70"/>
    <p:sldId id="651" r:id="rId71"/>
    <p:sldId id="652" r:id="rId72"/>
    <p:sldId id="653" r:id="rId73"/>
    <p:sldId id="357" r:id="rId74"/>
    <p:sldId id="358" r:id="rId75"/>
    <p:sldId id="654" r:id="rId76"/>
    <p:sldId id="272" r:id="rId77"/>
    <p:sldId id="273" r:id="rId78"/>
    <p:sldId id="277" r:id="rId79"/>
    <p:sldId id="359" r:id="rId80"/>
    <p:sldId id="361" r:id="rId81"/>
    <p:sldId id="410" r:id="rId82"/>
    <p:sldId id="655" r:id="rId83"/>
    <p:sldId id="656" r:id="rId84"/>
    <p:sldId id="657" r:id="rId85"/>
    <p:sldId id="658" r:id="rId86"/>
    <p:sldId id="279" r:id="rId87"/>
    <p:sldId id="278" r:id="rId88"/>
    <p:sldId id="659" r:id="rId89"/>
    <p:sldId id="409" r:id="rId90"/>
    <p:sldId id="363" r:id="rId91"/>
    <p:sldId id="364" r:id="rId92"/>
    <p:sldId id="362" r:id="rId93"/>
    <p:sldId id="365" r:id="rId94"/>
    <p:sldId id="630" r:id="rId95"/>
    <p:sldId id="411" r:id="rId96"/>
    <p:sldId id="274" r:id="rId97"/>
    <p:sldId id="325" r:id="rId98"/>
    <p:sldId id="328" r:id="rId99"/>
    <p:sldId id="275" r:id="rId100"/>
    <p:sldId id="631" r:id="rId101"/>
    <p:sldId id="329" r:id="rId102"/>
    <p:sldId id="330" r:id="rId103"/>
    <p:sldId id="331" r:id="rId104"/>
    <p:sldId id="333" r:id="rId105"/>
    <p:sldId id="332" r:id="rId106"/>
    <p:sldId id="326" r:id="rId107"/>
    <p:sldId id="327" r:id="rId108"/>
    <p:sldId id="334" r:id="rId109"/>
    <p:sldId id="297" r:id="rId110"/>
    <p:sldId id="298" r:id="rId111"/>
    <p:sldId id="412" r:id="rId112"/>
    <p:sldId id="413" r:id="rId113"/>
    <p:sldId id="660" r:id="rId114"/>
    <p:sldId id="632" r:id="rId115"/>
    <p:sldId id="299" r:id="rId116"/>
    <p:sldId id="414" r:id="rId117"/>
    <p:sldId id="301" r:id="rId118"/>
    <p:sldId id="302" r:id="rId119"/>
    <p:sldId id="633" r:id="rId120"/>
    <p:sldId id="303" r:id="rId121"/>
    <p:sldId id="366" r:id="rId122"/>
    <p:sldId id="367" r:id="rId123"/>
    <p:sldId id="368" r:id="rId124"/>
    <p:sldId id="635" r:id="rId125"/>
    <p:sldId id="634" r:id="rId126"/>
    <p:sldId id="371" r:id="rId127"/>
    <p:sldId id="335" r:id="rId128"/>
    <p:sldId id="339" r:id="rId129"/>
    <p:sldId id="661" r:id="rId130"/>
    <p:sldId id="340" r:id="rId131"/>
    <p:sldId id="341" r:id="rId132"/>
    <p:sldId id="336" r:id="rId133"/>
    <p:sldId id="338" r:id="rId134"/>
    <p:sldId id="342" r:id="rId135"/>
    <p:sldId id="662" r:id="rId136"/>
    <p:sldId id="663" r:id="rId137"/>
    <p:sldId id="343" r:id="rId138"/>
    <p:sldId id="344" r:id="rId139"/>
    <p:sldId id="349" r:id="rId140"/>
    <p:sldId id="345" r:id="rId141"/>
    <p:sldId id="636" r:id="rId142"/>
    <p:sldId id="346" r:id="rId143"/>
    <p:sldId id="350" r:id="rId144"/>
    <p:sldId id="347" r:id="rId145"/>
    <p:sldId id="348" r:id="rId146"/>
    <p:sldId id="372" r:id="rId147"/>
    <p:sldId id="373" r:id="rId148"/>
    <p:sldId id="637" r:id="rId149"/>
    <p:sldId id="638" r:id="rId150"/>
    <p:sldId id="639" r:id="rId151"/>
    <p:sldId id="640" r:id="rId152"/>
    <p:sldId id="641" r:id="rId153"/>
    <p:sldId id="375" r:id="rId154"/>
    <p:sldId id="376" r:id="rId155"/>
    <p:sldId id="313" r:id="rId156"/>
    <p:sldId id="415" r:id="rId157"/>
    <p:sldId id="416" r:id="rId158"/>
    <p:sldId id="417" r:id="rId159"/>
    <p:sldId id="418" r:id="rId160"/>
    <p:sldId id="420" r:id="rId161"/>
    <p:sldId id="419" r:id="rId162"/>
    <p:sldId id="421" r:id="rId163"/>
    <p:sldId id="422" r:id="rId164"/>
    <p:sldId id="423" r:id="rId165"/>
    <p:sldId id="424" r:id="rId166"/>
    <p:sldId id="425" r:id="rId167"/>
    <p:sldId id="426" r:id="rId168"/>
    <p:sldId id="427" r:id="rId169"/>
    <p:sldId id="319" r:id="rId170"/>
    <p:sldId id="320" r:id="rId171"/>
    <p:sldId id="321" r:id="rId172"/>
    <p:sldId id="355" r:id="rId173"/>
  </p:sldIdLst>
  <p:sldSz cx="12192000" cy="6858000"/>
  <p:notesSz cx="6858000" cy="9144000"/>
  <p:custDataLst>
    <p:tags r:id="rId17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ъектно-ориентированная парадигма" id="{7651F0BE-0BE9-4323-9B09-74B694D24A6F}">
          <p14:sldIdLst>
            <p14:sldId id="642"/>
          </p14:sldIdLst>
        </p14:section>
        <p14:section name="Объектно-ориентированная парадигма" id="{1318F023-8DD9-4A8A-8DDB-CB2EB0C1E05B}">
          <p14:sldIdLst>
            <p14:sldId id="626"/>
            <p14:sldId id="627"/>
            <p14:sldId id="628"/>
            <p14:sldId id="281"/>
            <p14:sldId id="377"/>
            <p14:sldId id="378"/>
            <p14:sldId id="290"/>
            <p14:sldId id="643"/>
            <p14:sldId id="292"/>
            <p14:sldId id="644"/>
            <p14:sldId id="379"/>
            <p14:sldId id="294"/>
            <p14:sldId id="645"/>
            <p14:sldId id="646"/>
            <p14:sldId id="380"/>
            <p14:sldId id="293"/>
          </p14:sldIdLst>
        </p14:section>
        <p14:section name="Классы" id="{5675DF16-8B35-4E93-8050-02B7373D0E36}">
          <p14:sldIdLst>
            <p14:sldId id="381"/>
            <p14:sldId id="282"/>
            <p14:sldId id="305"/>
            <p14:sldId id="283"/>
            <p14:sldId id="307"/>
            <p14:sldId id="382"/>
            <p14:sldId id="383"/>
            <p14:sldId id="259"/>
            <p14:sldId id="384"/>
          </p14:sldIdLst>
        </p14:section>
        <p14:section name="Методы" id="{2460A18B-B030-44FB-B015-B1D6C22FE6A9}">
          <p14:sldIdLst>
            <p14:sldId id="385"/>
            <p14:sldId id="387"/>
            <p14:sldId id="386"/>
            <p14:sldId id="352"/>
            <p14:sldId id="389"/>
            <p14:sldId id="388"/>
            <p14:sldId id="390"/>
            <p14:sldId id="391"/>
          </p14:sldIdLst>
        </p14:section>
        <p14:section name="Константные методы" id="{FD3F81DB-3EC9-4500-BF93-61EFF2A19914}">
          <p14:sldIdLst>
            <p14:sldId id="268"/>
            <p14:sldId id="392"/>
            <p14:sldId id="393"/>
            <p14:sldId id="270"/>
            <p14:sldId id="271"/>
            <p14:sldId id="647"/>
            <p14:sldId id="648"/>
            <p14:sldId id="649"/>
            <p14:sldId id="394"/>
            <p14:sldId id="397"/>
            <p14:sldId id="399"/>
            <p14:sldId id="398"/>
            <p14:sldId id="395"/>
            <p14:sldId id="396"/>
          </p14:sldIdLst>
        </p14:section>
        <p14:section name="Классы и файлы" id="{924A951C-4B01-4304-BC7D-E39B518F7F15}">
          <p14:sldIdLst>
            <p14:sldId id="261"/>
            <p14:sldId id="262"/>
          </p14:sldIdLst>
        </p14:section>
        <p14:section name="Уровни доступа в классе" id="{C25A9056-7118-4BAF-B166-81B0ECD66DE0}">
          <p14:sldIdLst>
            <p14:sldId id="400"/>
            <p14:sldId id="260"/>
            <p14:sldId id="263"/>
            <p14:sldId id="291"/>
            <p14:sldId id="264"/>
            <p14:sldId id="308"/>
          </p14:sldIdLst>
        </p14:section>
        <p14:section name="Свойства" id="{639C4329-66D6-41C4-BF95-6D03EB932BCC}">
          <p14:sldIdLst>
            <p14:sldId id="285"/>
            <p14:sldId id="405"/>
            <p14:sldId id="407"/>
            <p14:sldId id="408"/>
            <p14:sldId id="287"/>
            <p14:sldId id="356"/>
          </p14:sldIdLst>
        </p14:section>
        <p14:section name="Ссылка на текущий объект" id="{CE112920-A474-4EBB-B41C-276B7CE584FA}">
          <p14:sldIdLst>
            <p14:sldId id="406"/>
            <p14:sldId id="650"/>
            <p14:sldId id="401"/>
            <p14:sldId id="402"/>
            <p14:sldId id="266"/>
            <p14:sldId id="403"/>
            <p14:sldId id="404"/>
            <p14:sldId id="651"/>
            <p14:sldId id="652"/>
            <p14:sldId id="653"/>
          </p14:sldIdLst>
        </p14:section>
        <p14:section name="Конструкторы" id="{EE43C98B-3C4C-493E-BAF8-24727E8F731D}">
          <p14:sldIdLst>
            <p14:sldId id="357"/>
            <p14:sldId id="358"/>
            <p14:sldId id="654"/>
            <p14:sldId id="272"/>
            <p14:sldId id="273"/>
          </p14:sldIdLst>
        </p14:section>
        <p14:section name="Конструктор по умолчанию" id="{4D781A25-E570-4344-9FD4-28D3ED173F50}">
          <p14:sldIdLst>
            <p14:sldId id="277"/>
            <p14:sldId id="359"/>
            <p14:sldId id="361"/>
          </p14:sldIdLst>
        </p14:section>
        <p14:section name="Список инициализации" id="{D9FE5545-3168-4D59-9341-260CE5B479B5}">
          <p14:sldIdLst>
            <p14:sldId id="410"/>
            <p14:sldId id="655"/>
            <p14:sldId id="656"/>
            <p14:sldId id="657"/>
            <p14:sldId id="658"/>
            <p14:sldId id="279"/>
            <p14:sldId id="278"/>
            <p14:sldId id="659"/>
            <p14:sldId id="409"/>
          </p14:sldIdLst>
        </p14:section>
        <p14:section name="Конвертирующий конструктор" id="{47E4EB29-3CFA-4622-8F9D-9F8E9FCE2693}">
          <p14:sldIdLst>
            <p14:sldId id="363"/>
            <p14:sldId id="364"/>
            <p14:sldId id="362"/>
            <p14:sldId id="365"/>
            <p14:sldId id="630"/>
          </p14:sldIdLst>
        </p14:section>
        <p14:section name="Деструктор" id="{0E83F095-11A2-4245-A4FF-38A37F2912DC}">
          <p14:sldIdLst>
            <p14:sldId id="411"/>
            <p14:sldId id="274"/>
            <p14:sldId id="325"/>
            <p14:sldId id="328"/>
            <p14:sldId id="275"/>
            <p14:sldId id="631"/>
            <p14:sldId id="329"/>
            <p14:sldId id="330"/>
            <p14:sldId id="331"/>
            <p14:sldId id="333"/>
            <p14:sldId id="332"/>
            <p14:sldId id="326"/>
            <p14:sldId id="327"/>
            <p14:sldId id="334"/>
          </p14:sldIdLst>
        </p14:section>
        <p14:section name="Копирование объектов" id="{8F6D1FD3-87F0-4368-8009-6784FA00768F}">
          <p14:sldIdLst>
            <p14:sldId id="297"/>
            <p14:sldId id="298"/>
            <p14:sldId id="412"/>
            <p14:sldId id="413"/>
            <p14:sldId id="660"/>
            <p14:sldId id="632"/>
            <p14:sldId id="299"/>
            <p14:sldId id="414"/>
            <p14:sldId id="301"/>
            <p14:sldId id="302"/>
            <p14:sldId id="633"/>
            <p14:sldId id="303"/>
          </p14:sldIdLst>
        </p14:section>
        <p14:section name="Присваивание" id="{77E6D7F3-DC7F-408E-8008-6B540BF9F9B2}">
          <p14:sldIdLst>
            <p14:sldId id="366"/>
            <p14:sldId id="367"/>
            <p14:sldId id="368"/>
            <p14:sldId id="635"/>
            <p14:sldId id="634"/>
            <p14:sldId id="371"/>
          </p14:sldIdLst>
        </p14:section>
        <p14:section name="Перемещающий конструктор" id="{EFF35AB7-F4C1-4162-A2AF-4218E20817B7}">
          <p14:sldIdLst>
            <p14:sldId id="335"/>
            <p14:sldId id="339"/>
            <p14:sldId id="661"/>
            <p14:sldId id="340"/>
            <p14:sldId id="341"/>
            <p14:sldId id="336"/>
            <p14:sldId id="338"/>
            <p14:sldId id="342"/>
            <p14:sldId id="662"/>
            <p14:sldId id="663"/>
            <p14:sldId id="343"/>
            <p14:sldId id="344"/>
            <p14:sldId id="349"/>
            <p14:sldId id="345"/>
            <p14:sldId id="636"/>
            <p14:sldId id="346"/>
            <p14:sldId id="350"/>
            <p14:sldId id="347"/>
            <p14:sldId id="348"/>
          </p14:sldIdLst>
        </p14:section>
        <p14:section name="Перемещающий оператор присваиваиня" id="{AF7A4D73-B88B-4F2C-8ECC-9EF4CBAD04C0}">
          <p14:sldIdLst>
            <p14:sldId id="372"/>
            <p14:sldId id="373"/>
            <p14:sldId id="637"/>
          </p14:sldIdLst>
        </p14:section>
        <p14:section name="Делегирующий конструктор" id="{07CC2094-6037-4257-9848-BC8B6463EE11}">
          <p14:sldIdLst>
            <p14:sldId id="638"/>
            <p14:sldId id="639"/>
            <p14:sldId id="640"/>
          </p14:sldIdLst>
        </p14:section>
        <p14:section name="Конструкторы, деструкторы и операции присваивания в действии" id="{4AE03C3A-7426-4978-A966-CC465AED4171}">
          <p14:sldIdLst>
            <p14:sldId id="641"/>
            <p14:sldId id="375"/>
            <p14:sldId id="376"/>
          </p14:sldIdLst>
        </p14:section>
        <p14:section name="Статические методы" id="{667FB414-5B1D-411C-99C4-894326E198AB}">
          <p14:sldIdLst>
            <p14:sldId id="313"/>
            <p14:sldId id="415"/>
            <p14:sldId id="416"/>
            <p14:sldId id="417"/>
            <p14:sldId id="418"/>
          </p14:sldIdLst>
        </p14:section>
        <p14:section name="Статические данные" id="{8CADD5A7-E311-4EBE-B0AD-C0AE2EA9AB46}">
          <p14:sldIdLst>
            <p14:sldId id="420"/>
            <p14:sldId id="419"/>
            <p14:sldId id="421"/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Кладбище" id="{40389D9F-E49B-47F9-BDB9-3860F2E86801}">
          <p14:sldIdLst>
            <p14:sldId id="319"/>
            <p14:sldId id="320"/>
            <p14:sldId id="321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82203" autoAdjust="0"/>
  </p:normalViewPr>
  <p:slideViewPr>
    <p:cSldViewPr>
      <p:cViewPr varScale="1">
        <p:scale>
          <a:sx n="58" d="100"/>
          <a:sy n="58" d="100"/>
        </p:scale>
        <p:origin x="90" y="7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7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viewProps" Target="view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notesMaster" Target="notesMasters/notesMaster1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tags" Target="tags/tag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16:04:29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681 0 784,'-265'13'352,"36"-3"-352,42 19-800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22.05.2025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string/basic_string/npos" TargetMode="External"/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Первой, получившей всеобщее признание, была парадигма структурного программирования, предложенная </a:t>
            </a:r>
            <a:r>
              <a:rPr lang="ru-RU" dirty="0" err="1"/>
              <a:t>Эдсгером</a:t>
            </a:r>
            <a:r>
              <a:rPr lang="ru-RU" dirty="0"/>
              <a:t> </a:t>
            </a:r>
            <a:r>
              <a:rPr lang="ru-RU" dirty="0" err="1"/>
              <a:t>Вибе</a:t>
            </a:r>
            <a:r>
              <a:rPr lang="ru-RU" dirty="0"/>
              <a:t> </a:t>
            </a:r>
            <a:r>
              <a:rPr lang="ru-RU" dirty="0" err="1"/>
              <a:t>Дейкстрой</a:t>
            </a:r>
            <a:r>
              <a:rPr lang="ru-RU" dirty="0"/>
              <a:t> в 1968 году . </a:t>
            </a:r>
            <a:r>
              <a:rPr lang="ru-RU" dirty="0" err="1"/>
              <a:t>Дейкстра</a:t>
            </a:r>
            <a:r>
              <a:rPr lang="ru-RU" dirty="0"/>
              <a:t> показал, что безудержное </a:t>
            </a:r>
            <a:r>
              <a:rPr lang="ru-RU" dirty="0" err="1"/>
              <a:t>использо</a:t>
            </a:r>
            <a:r>
              <a:rPr lang="ru-RU" dirty="0"/>
              <a:t> </a:t>
            </a:r>
            <a:r>
              <a:rPr lang="ru-RU" dirty="0" err="1"/>
              <a:t>вание</a:t>
            </a:r>
            <a:r>
              <a:rPr lang="ru-RU" dirty="0"/>
              <a:t> переходов вредно для структуры программы . Как будет описано в последующих главах, он предложил заменить переходы более понятными конструкциями </a:t>
            </a:r>
            <a:r>
              <a:rPr lang="ru-RU" dirty="0" err="1"/>
              <a:t>if</a:t>
            </a:r>
            <a:r>
              <a:rPr lang="ru-RU" dirty="0"/>
              <a:t>/</a:t>
            </a:r>
            <a:r>
              <a:rPr lang="ru-RU" dirty="0" err="1"/>
              <a:t>then</a:t>
            </a:r>
            <a:r>
              <a:rPr lang="ru-RU" dirty="0"/>
              <a:t>/</a:t>
            </a:r>
            <a:r>
              <a:rPr lang="ru-RU" dirty="0" err="1"/>
              <a:t>else</a:t>
            </a:r>
            <a:r>
              <a:rPr lang="ru-RU" dirty="0"/>
              <a:t> и </a:t>
            </a:r>
            <a:r>
              <a:rPr lang="ru-RU" dirty="0" err="1"/>
              <a:t>do</a:t>
            </a:r>
            <a:r>
              <a:rPr lang="ru-RU" dirty="0"/>
              <a:t>/</a:t>
            </a:r>
            <a:r>
              <a:rPr lang="ru-RU" dirty="0" err="1"/>
              <a:t>while</a:t>
            </a:r>
            <a:r>
              <a:rPr lang="ru-RU" dirty="0"/>
              <a:t>/</a:t>
            </a:r>
            <a:r>
              <a:rPr lang="ru-RU" dirty="0" err="1"/>
              <a:t>until</a:t>
            </a:r>
            <a:r>
              <a:rPr lang="ru-RU" dirty="0"/>
              <a:t> . Подводя итог, можно сказать, что: Структурное программирование накладывает ограничение на прямую передачу управления.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494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Внутри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MovePoint</a:t>
            </a:r>
            <a:r>
              <a:rPr lang="ru-RU" dirty="0"/>
              <a:t> мы обращаемся к точке по имени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62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мы заменим эту функцию на метод, то внутри него мы можем обращаться к полям по их имени.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 вызове метода вы указываете объект, которому адресован вызов. Информация об этом объекте передаётся методу через неявный параметр с именем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 — это </a:t>
            </a:r>
            <a:r>
              <a:rPr lang="ru-RU" b="1" dirty="0">
                <a:effectLst/>
              </a:rPr>
              <a:t>указатель</a:t>
            </a:r>
            <a:r>
              <a:rPr lang="ru-RU" dirty="0"/>
              <a:t> на текущий объект, который можно использовать только внутри метода. Более подробно указатели вы будете изучать позже, а пока достаточно знать, что передача по указателю очень похожа на передачу по ссылке — объект не копируется и может быть изменён.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24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94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внутри метода вы используете поле или метод этого класса, для компилятора это выглядит как обращение к ним через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Если мы взглянем на метод класса глазами компилятора, то он будет выглядеть примерно так: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625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Добавим в структуру </a:t>
            </a:r>
            <a:r>
              <a:rPr lang="ru-RU" dirty="0" err="1"/>
              <a:t>Point</a:t>
            </a:r>
            <a:r>
              <a:rPr lang="ru-RU" dirty="0"/>
              <a:t> метод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(</a:t>
            </a:r>
            <a:r>
              <a:rPr lang="ru-RU" dirty="0" err="1"/>
              <a:t>double</a:t>
            </a:r>
            <a:r>
              <a:rPr lang="ru-RU" dirty="0"/>
              <a:t> x, </a:t>
            </a:r>
            <a:r>
              <a:rPr lang="ru-RU" dirty="0" err="1"/>
              <a:t>double</a:t>
            </a:r>
            <a:r>
              <a:rPr lang="ru-RU" dirty="0"/>
              <a:t> y), изменяющий координаты точки. Внутри этого метода имена x и y привязаны к параметрам метода, а не к полям класса. Это явление называется {{</a:t>
            </a:r>
            <a:r>
              <a:rPr lang="ru-RU" dirty="0" err="1"/>
              <a:t>shadowing</a:t>
            </a:r>
            <a:r>
              <a:rPr lang="ru-RU" dirty="0"/>
              <a:t>}}[</a:t>
            </a:r>
            <a:r>
              <a:rPr lang="ru-RU" dirty="0" err="1"/>
              <a:t>be_cpp_shadowing</a:t>
            </a:r>
            <a:r>
              <a:rPr lang="ru-RU" dirty="0"/>
              <a:t>]. Чтобы обратиться к полю класса, надо явно обратиться к ним через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r>
              <a:rPr lang="ru-RU" dirty="0"/>
              <a:t>Таких ситуаций следует избегать:</a:t>
            </a:r>
          </a:p>
          <a:p>
            <a:r>
              <a:rPr lang="ru-RU" dirty="0"/>
              <a:t>В большом методе не сразу понятно, обращается код к полю класса или к параметру метода.</a:t>
            </a:r>
          </a:p>
          <a:p>
            <a:r>
              <a:rPr lang="ru-RU" dirty="0"/>
              <a:t>Легко забыть написать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772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Попытавшись использовать этот класс, вы столкнётесь с несколькими проблемами. Первая — неудобство. Чтобы создать не равную нулю дробь, нужно написать две или три строки: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Вторая проблема более серьёзная. Непонятно, как создать константную дробь. У константной переменной можно вызывать только константные методы. Но константные методы не позволяют изменить значение дроби.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Можно было бы создать функцию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CreateRational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)`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 вызывать её для создания дроби. Однако этот способ выглядит как «костыль», потому что им и является. Инициализация — это важный шаг жизненного цикла объекта. И для этого в языке есть особое средство: конструктор.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05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082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Конструктор локальной переменной вызывается в тот момент, когда выполнение программы доходит до точки объявления переменной. Чтобы убедиться в этом, создадим классы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конструкторы которых уведомляют о создании объекта: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Запустив программу, увидим, что конструкторы переменных вызываются в тот момент, когда управление доходит до места их объявления.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667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Создадим ещё один класс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полями которого будут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Запустим программу и увидим, что конструкторы полей класса вызываются до выполнения тела конструктора этого класса:</a:t>
            </a:r>
          </a:p>
          <a:p>
            <a:pPr>
              <a:lnSpc>
                <a:spcPts val="1425"/>
              </a:lnSpc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 C++ классы и структуры конструируются по следующим правилам:</a:t>
            </a:r>
          </a:p>
          <a:p>
            <a:pPr>
              <a:lnSpc>
                <a:spcPts val="1425"/>
              </a:lnSpc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Сначала конструируются поля класса в порядке их расположения внутри класса.</a:t>
            </a:r>
          </a:p>
          <a:p>
            <a:pPr>
              <a:lnSpc>
                <a:spcPts val="1425"/>
              </a:lnSpc>
              <a:buNone/>
            </a:pPr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Затем выполняется тело конструктора класса.</a:t>
            </a:r>
          </a:p>
          <a:p>
            <a:pPr>
              <a:lnSpc>
                <a:spcPts val="1425"/>
              </a:lnSpc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Таким образом, когда выполняется конструктор, все поля класса уже сконструированы. Это логично, так как код в теле конструктора может начать использовать поля класса, а для этого они должны находиться в проинициализированном состоянии.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08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 следующем примере мы проинициализируем поле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_`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в конструкторе класса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используя параметры конструктора.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Объект в поле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_`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будет сконструирован конструктором по умолчанию. Затем этому полю присвоится объект, построенный конструктором с параметром.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211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Абстра́кция</a:t>
            </a:r>
            <a:r>
              <a:rPr lang="ru-RU" dirty="0"/>
              <a:t> в объектно-ориентированном программировании — это использование только тех характеристик объекта, которые с достаточной точностью представляют его в данной системе. Основная идея состоит в том, чтобы представить объект минимальным набором полей и методов и при этом с достаточной точностью для решаемой задачи. </a:t>
            </a:r>
          </a:p>
          <a:p>
            <a:r>
              <a:rPr lang="ru-RU" dirty="0"/>
              <a:t>Абстракция является основой объектно-ориентированного программирования и позволяет работать с объектами, не вдаваясь в особенности их реализации. </a:t>
            </a:r>
          </a:p>
          <a:p>
            <a:r>
              <a:rPr lang="ru-RU" dirty="0"/>
              <a:t>Абстракция данных — одно из наиболее старых понятий объектно-ориентированного программирования, возникшее ещё до его появления. Абстракция данных связывает лежащий в основе тип данных с набором операций над ним (см. также абстрактный тип данных). Пользователь типа данных не имеет прямого доступа к его реализации, но может работать с данными через предоставленный набор операций. Преимущество абстракции данных в разделении операций над данными и внутреннего представления этих данных, что позволяет изменять реализацию, не затрагивая пользователей типа данных.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455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  <a:r>
              <a:rPr lang="ru-RU" baseline="0" dirty="0"/>
              <a:t> на </a:t>
            </a:r>
            <a:r>
              <a:rPr lang="en-US" baseline="0" dirty="0"/>
              <a:t>C++ </a:t>
            </a:r>
            <a:r>
              <a:rPr lang="ru-RU" baseline="0" dirty="0"/>
              <a:t>славится высокой производительностью. Однако до появления нового стандарта </a:t>
            </a:r>
            <a:r>
              <a:rPr lang="en-US" baseline="0" dirty="0"/>
              <a:t>C++11</a:t>
            </a:r>
            <a:r>
              <a:rPr lang="ru-RU" baseline="0" dirty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/>
              <a:t>C++ - </a:t>
            </a:r>
            <a:r>
              <a:rPr lang="ru-RU" b="1" baseline="0" dirty="0"/>
              <a:t>создание временных объектов</a:t>
            </a:r>
            <a:r>
              <a:rPr lang="ru-RU" baseline="0" dirty="0"/>
              <a:t>.</a:t>
            </a:r>
          </a:p>
          <a:p>
            <a:r>
              <a:rPr lang="ru-RU" dirty="0"/>
              <a:t>В</a:t>
            </a:r>
            <a:r>
              <a:rPr lang="ru-RU" baseline="0" dirty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/>
          </a:p>
          <a:p>
            <a:r>
              <a:rPr lang="ru-RU" dirty="0"/>
              <a:t>В некоторых случаях</a:t>
            </a:r>
            <a:r>
              <a:rPr lang="ru-RU" baseline="0" dirty="0"/>
              <a:t> для объекта может отсутствовать семантика копирования (например, </a:t>
            </a:r>
            <a:r>
              <a:rPr lang="en-US" baseline="0" dirty="0" err="1"/>
              <a:t>fstream</a:t>
            </a:r>
            <a:r>
              <a:rPr lang="en-US" baseline="0" dirty="0"/>
              <a:t>, thread, 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r>
              <a:rPr lang="ru-RU" baseline="0" dirty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</a:t>
            </a:r>
            <a:r>
              <a:rPr lang="en-US" baseline="0" dirty="0" err="1"/>
              <a:t>DoubleValues</a:t>
            </a:r>
            <a:r>
              <a:rPr lang="ru-RU" baseline="0" dirty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/>
              <a:t>Что произойдет при выполнении оператора </a:t>
            </a:r>
            <a:r>
              <a:rPr lang="en-US" baseline="0" dirty="0"/>
              <a:t>return</a:t>
            </a:r>
            <a:r>
              <a:rPr lang="ru-RU" baseline="0" dirty="0"/>
              <a:t>? </a:t>
            </a:r>
          </a:p>
          <a:p>
            <a:r>
              <a:rPr lang="ru-RU" baseline="0" dirty="0"/>
              <a:t>Будет создана временная копия массива </a:t>
            </a:r>
            <a:r>
              <a:rPr lang="en-US" baseline="0" dirty="0"/>
              <a:t>result</a:t>
            </a:r>
            <a:r>
              <a:rPr lang="ru-RU" baseline="0" dirty="0"/>
              <a:t> (при выходе из функции будет вызван деструктор объекта </a:t>
            </a:r>
            <a:r>
              <a:rPr lang="en-US" baseline="0" dirty="0"/>
              <a:t>result</a:t>
            </a:r>
            <a:r>
              <a:rPr lang="ru-RU" baseline="0" dirty="0"/>
              <a:t>, поэтому его нужно скопировать при возврате из функции).</a:t>
            </a:r>
          </a:p>
          <a:p>
            <a:r>
              <a:rPr lang="ru-RU" baseline="0" dirty="0"/>
              <a:t>Второе копирование данных произойдет при присваивании результата переменной </a:t>
            </a:r>
            <a:r>
              <a:rPr lang="en-US" baseline="0" dirty="0"/>
              <a:t>v</a:t>
            </a:r>
            <a:r>
              <a:rPr lang="ru-RU" baseline="0" dirty="0"/>
              <a:t>, при этом</a:t>
            </a:r>
            <a:r>
              <a:rPr lang="en-US" baseline="0" dirty="0"/>
              <a:t> </a:t>
            </a:r>
            <a:r>
              <a:rPr lang="ru-RU" baseline="0" dirty="0"/>
              <a:t>будут скопированы элементы временной копии.</a:t>
            </a:r>
          </a:p>
          <a:p>
            <a:r>
              <a:rPr lang="ru-RU" baseline="0" dirty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/>
              <a:t>C++03</a:t>
            </a:r>
            <a:r>
              <a:rPr lang="ru-RU" baseline="0" dirty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Передача ссылки на результирующий массив в функцию </a:t>
            </a:r>
            <a:r>
              <a:rPr lang="en-US" baseline="0" dirty="0" err="1"/>
              <a:t>DoubleValues</a:t>
            </a:r>
            <a:r>
              <a:rPr lang="ru-RU" baseline="0" dirty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Размещение результирующего массива в куче при помощи </a:t>
            </a:r>
            <a:r>
              <a:rPr lang="en-US" baseline="0" dirty="0"/>
              <a:t>new </a:t>
            </a:r>
            <a:r>
              <a:rPr lang="ru-RU" baseline="0" dirty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/>
              <a:t>C++ </a:t>
            </a:r>
            <a:r>
              <a:rPr lang="ru-RU" baseline="0" dirty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/>
              <a:t>Самое обидное здесь в том, что массив, возвращаемый функцией </a:t>
            </a:r>
            <a:r>
              <a:rPr lang="en-US" baseline="0" dirty="0" err="1"/>
              <a:t>DoubleValues</a:t>
            </a:r>
            <a:r>
              <a:rPr lang="en-US" baseline="0" dirty="0"/>
              <a:t> </a:t>
            </a:r>
            <a:r>
              <a:rPr lang="ru-RU" baseline="0" dirty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/>
              <a:t>result</a:t>
            </a:r>
            <a:r>
              <a:rPr lang="ru-RU" baseline="0" dirty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В</a:t>
            </a:r>
            <a:r>
              <a:rPr lang="en-US" baseline="0" dirty="0"/>
              <a:t> C++03 </a:t>
            </a:r>
            <a:r>
              <a:rPr lang="ru-RU" baseline="0" dirty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/>
              <a:t>C++11 </a:t>
            </a:r>
            <a:r>
              <a:rPr lang="ru-RU" baseline="0" dirty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Методы классов и структур неявно принимают указатель на объект класса, чтобы метод знал, у какого объекта он вызван. Но всегда ли это необходимо?</a:t>
            </a:r>
            <a:endParaRPr lang="en-US" dirty="0"/>
          </a:p>
          <a:p>
            <a:r>
              <a:rPr lang="ru-RU" dirty="0"/>
              <a:t>Предположим, что при разработке класса TV в нём был выделен метод </a:t>
            </a:r>
            <a:r>
              <a:rPr lang="ru-RU" dirty="0" err="1"/>
              <a:t>IsValidChannel</a:t>
            </a:r>
            <a:r>
              <a:rPr lang="ru-RU" dirty="0"/>
              <a:t>, который проверяет, что номер канала находится в диапазоне от 1 до 99 включительно.</a:t>
            </a:r>
            <a:endParaRPr lang="en-US" dirty="0"/>
          </a:p>
          <a:p>
            <a:r>
              <a:rPr lang="ru-RU" dirty="0"/>
              <a:t>Этот метод неявно получает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, но не обращается ни к полям, ни к методам класса. С одной стороны, он напоминает свободную функцию. С другой —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имеет прямое отношение к телевизору и нигде, кроме этого класса, не используется. Поэтому кажется, что нет нужды выносить его в отдельную функцию.</a:t>
            </a:r>
          </a:p>
          <a:p>
            <a:r>
              <a:rPr lang="ru-RU" dirty="0"/>
              <a:t>Так как все телевизоры имеют один и тот же диапазон допустимых каналов, делаем вывод, что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относится не к какому-то отдельно взятому телевизору, а к телевизорам в общем.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847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для такой цели используются </a:t>
            </a:r>
            <a:r>
              <a:rPr lang="ru-RU" b="1" dirty="0"/>
              <a:t>статические методы</a:t>
            </a:r>
            <a:r>
              <a:rPr lang="ru-RU" dirty="0"/>
              <a:t>. Чтобы сделать метод статическим, в начале записывается ключевое слово </a:t>
            </a:r>
            <a:r>
              <a:rPr lang="ru-RU" dirty="0" err="1"/>
              <a:t>static</a:t>
            </a:r>
            <a:r>
              <a:rPr lang="ru-RU" dirty="0"/>
              <a:t>.</a:t>
            </a:r>
          </a:p>
          <a:p>
            <a:r>
              <a:rPr lang="ru-RU" dirty="0"/>
              <a:t>Внутри методов этого же класса статический метод вызывают, как и обычный, по имени. А чтобы вызвать его в остальных местах программы, не обязательно создавать экземпляр класса, можно вызвать его по полному имени: </a:t>
            </a:r>
            <a:r>
              <a:rPr lang="ru-RU" dirty="0" err="1"/>
              <a:t>ИмяКласса</a:t>
            </a:r>
            <a:r>
              <a:rPr lang="ru-RU" dirty="0"/>
              <a:t>::</a:t>
            </a:r>
            <a:r>
              <a:rPr lang="ru-RU" dirty="0" err="1"/>
              <a:t>ИмяМетода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805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Заглянем внутрь статического метода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. Как его можно было бы написать? Наивный способ — написать серию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dirty="0"/>
              <a:t>, проверяющих, попадает ли скорость в диапазон скоростей для каждой передачи.</a:t>
            </a:r>
          </a:p>
          <a:p>
            <a:r>
              <a:rPr lang="ru-RU" dirty="0"/>
              <a:t>Однако этот способ трудно назвать лёгким для чтения, отладки и сопровождения. А что, если у автомобиля набор передач в будущем изменится? Тогда придётся вносить изменения в ветвистый набор условий.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891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Удобнее было бы завести таблицу и хранить в ней допустимый диапазон скоростей движения на каждой передаче. Саму таблицу представить в виде вектора, элементы которого имеют тип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GearSpeedRange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r>
              <a:rPr lang="ru-RU" dirty="0"/>
              <a:t>Проблемы:</a:t>
            </a:r>
          </a:p>
          <a:p>
            <a:pPr marL="171450" indent="-171450">
              <a:buFontTx/>
              <a:buChar char="-"/>
            </a:pPr>
            <a:r>
              <a:rPr lang="ru-RU" dirty="0"/>
              <a:t>Из </a:t>
            </a:r>
            <a:r>
              <a:rPr lang="en-US" dirty="0" err="1"/>
              <a:t>IsSpeedValidForGear</a:t>
            </a:r>
            <a:r>
              <a:rPr lang="en-US" dirty="0"/>
              <a:t> </a:t>
            </a:r>
            <a:r>
              <a:rPr lang="ru-RU" dirty="0"/>
              <a:t>не получится обратиться к </a:t>
            </a:r>
            <a:r>
              <a:rPr lang="en-US" dirty="0" err="1"/>
              <a:t>m_speedTable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Таблица </a:t>
            </a:r>
            <a:r>
              <a:rPr lang="en-US" dirty="0" err="1"/>
              <a:t>m_speedTable</a:t>
            </a:r>
            <a:r>
              <a:rPr lang="ru-RU" dirty="0"/>
              <a:t> одинакова для всех автомобилей, и каждый будет хранить её копию.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883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помощь приходят </a:t>
            </a:r>
            <a:r>
              <a:rPr lang="ru-RU" b="1" dirty="0">
                <a:effectLst/>
              </a:rPr>
              <a:t>статические поля</a:t>
            </a:r>
            <a:r>
              <a:rPr lang="ru-RU" dirty="0"/>
              <a:t> класса. Статическое поле — общее для всех экземпляров класса. Оно создаётся при запуске программы и уничтожается при её завершении. Для доступа к статическим полям не нужен объект, поэтому их можно использовать и из статических методов. Чтобы объявить статическое поле, надо перед его типом написать ключевое слово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87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8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396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объявления статического поля его нужно определить за пределами класса. Обычно для этого используют .</a:t>
            </a:r>
            <a:r>
              <a:rPr lang="ru-RU" dirty="0" err="1"/>
              <a:t>cpp</a:t>
            </a:r>
            <a:r>
              <a:rPr lang="ru-RU" dirty="0"/>
              <a:t>-файл, в котором размещаются методы класса. Как и при объявлении методов класса за его пределами, нужно указывать полное имя статического поля в виде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ИмяКласса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ИмяПоля</a:t>
            </a:r>
            <a:r>
              <a:rPr lang="ru-RU" dirty="0"/>
              <a:t>.</a:t>
            </a:r>
          </a:p>
          <a:p>
            <a:r>
              <a:rPr lang="ru-RU" dirty="0"/>
              <a:t>Теперь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 стало легче читать, а таблицу скоростей движения — редактировать.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925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Начиная с C++17, статические переменные класса можно определить в .h-файле, прямо внутри класса или структуры. Для этого поле помечают ключевым словом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7664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Статические поля есть и у стандартных классов. Например, в классе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dirty="0"/>
              <a:t> есть статическое поле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npos</a:t>
            </a:r>
            <a:r>
              <a:rPr lang="ru-RU" dirty="0"/>
              <a:t>. В зависимости от контекста использования оно либо означает конец строки, либо сигнализирует об ошибке: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74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03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9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87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98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61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5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2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7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2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2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70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3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exchange" TargetMode="Externa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exchange" TargetMode="Externa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0c2uBSY425nzNgiO" TargetMode="Externa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bzbqAdTJspyA2WZ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andbox.org/permlink/BA36QTz5AhEHY2XN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andbox.org/permlink/1jrbrx0sZ2Onh9Wi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andbox.org/permlink/c3su0ECMm84fRNDE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andbox.org/permlink/Wq8WlsDg4VzeRQfQ" TargetMode="Externa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andbox.org/permlink/vYlRGmbkmDIHo7sK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9NCf4pztCsiSZpc8" TargetMode="Externa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#Rc-explicit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E361-10FB-CD65-2495-868E86781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ООП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834B8-85FE-5B5D-DCCD-E2934954B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7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Концепция, при которой новый абстрактный тип данных наследует данные и функциональность существующего типа</a:t>
            </a:r>
          </a:p>
          <a:p>
            <a:r>
              <a:rPr lang="ru-RU" dirty="0"/>
              <a:t>Способствует повторному использованию кода</a:t>
            </a:r>
          </a:p>
          <a:p>
            <a:r>
              <a:rPr lang="ru-RU" dirty="0"/>
              <a:t>Расширение функционала за счёт добавления новых данных и</a:t>
            </a:r>
            <a:r>
              <a:rPr lang="en-US" dirty="0"/>
              <a:t>/</a:t>
            </a:r>
            <a:r>
              <a:rPr lang="ru-RU" dirty="0"/>
              <a:t>или операций</a:t>
            </a:r>
            <a:endParaRPr lang="en-US" dirty="0"/>
          </a:p>
          <a:p>
            <a:r>
              <a:rPr lang="ru-RU" dirty="0"/>
              <a:t>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2BEF6-2424-4849-B619-AEFB0D20848A}"/>
              </a:ext>
            </a:extLst>
          </p:cNvPr>
          <p:cNvSpPr txBox="1"/>
          <p:nvPr/>
        </p:nvSpPr>
        <p:spPr>
          <a:xfrm>
            <a:off x="335360" y="-24063"/>
            <a:ext cx="11089232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String()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{ }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 },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~String()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destroy_n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m_chars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m_size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Deallocate(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Allocate(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*&gt;(operator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(size));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buffer)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operator delete(buffer);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'\0’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5530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Жизнь после смерти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</a:t>
            </a:r>
            <a:r>
              <a:rPr lang="en-US"/>
              <a:t>C++ </a:t>
            </a:r>
            <a:r>
              <a:rPr lang="ru-RU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/>
              <a:t>И т.д. по цепочке</a:t>
            </a:r>
          </a:p>
          <a:p>
            <a:r>
              <a:rPr lang="ru-RU"/>
              <a:t>После этого происходит освобождение занимаемой объектом памяти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«Колесо»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2056687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«Автомобиль»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1810465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Супер</a:t>
            </a:r>
            <a:r>
              <a:rPr lang="ru-RU" dirty="0"/>
              <a:t> автомобиль»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вызова конструкторов и деструкторов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35960" y="3534014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5447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86104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базового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19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443711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Выполнение тела конструктора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5519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70540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класса</a:t>
            </a:r>
            <a:r>
              <a:rPr lang="en-US" sz="1400" dirty="0"/>
              <a:t>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5519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494116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конструктора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5519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15719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5519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35347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5519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558924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6093297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5519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879977" y="321297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135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135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Создается компилятором, если в классе не был явно объявлен деструктор</a:t>
            </a:r>
          </a:p>
          <a:p>
            <a:r>
              <a:rPr lang="ru-RU" dirty="0"/>
              <a:t>Автоматически сгенерированный  деструктор  имеет пустое тело</a:t>
            </a:r>
          </a:p>
          <a:p>
            <a:pPr lvl="1"/>
            <a:r>
              <a:rPr lang="ru-RU" dirty="0"/>
              <a:t>Остальные механизмы разрушения объекта работают обычным образом</a:t>
            </a:r>
          </a:p>
          <a:p>
            <a:r>
              <a:rPr lang="ru-RU" dirty="0"/>
              <a:t>Деструктор </a:t>
            </a:r>
            <a:r>
              <a:rPr lang="en-US" dirty="0"/>
              <a:t> </a:t>
            </a:r>
            <a:r>
              <a:rPr lang="ru-RU" dirty="0"/>
              <a:t>примитивных объектов</a:t>
            </a:r>
          </a:p>
          <a:p>
            <a:pPr lvl="1"/>
            <a:r>
              <a:rPr lang="ru-RU" dirty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/>
              <a:t>Деструкторы «умных» указателей выполняют необходимые операции для удаления объекта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5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375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разрушении экземпляра класса </a:t>
            </a:r>
            <a:r>
              <a:rPr lang="en-US" dirty="0" err="1"/>
              <a:t>CDataBase</a:t>
            </a:r>
            <a:r>
              <a:rPr lang="en-US" dirty="0"/>
              <a:t> </a:t>
            </a:r>
            <a:r>
              <a:rPr lang="ru-RU" dirty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</a:rPr>
              <a:t>DoSomething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63538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519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Автоматически сгенерированный деструктор не выполнит удаление массива </a:t>
            </a:r>
            <a:r>
              <a:rPr lang="en-US" dirty="0" err="1"/>
              <a:t>m_bufferArray</a:t>
            </a:r>
            <a:endParaRPr lang="ru-RU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47701F-D4C7-ADB5-511B-2BA57ACE8DA9}"/>
              </a:ext>
            </a:extLst>
          </p:cNvPr>
          <p:cNvSpPr txBox="1"/>
          <p:nvPr/>
        </p:nvSpPr>
        <p:spPr>
          <a:xfrm>
            <a:off x="0" y="0"/>
            <a:ext cx="12288688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dx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m_speed.dx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m_speed.dy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3DD41-7165-C370-51DB-19B8116D389F}"/>
              </a:ext>
            </a:extLst>
          </p:cNvPr>
          <p:cNvSpPr txBox="1"/>
          <p:nvPr/>
        </p:nvSpPr>
        <p:spPr>
          <a:xfrm>
            <a:off x="6096000" y="4816308"/>
            <a:ext cx="60654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({.dx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08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Конструктор копирования (копирующий конструктор)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/>
              <a:t>Явное создание копии</a:t>
            </a:r>
            <a:r>
              <a:rPr lang="en-US" dirty="0"/>
              <a:t> </a:t>
            </a:r>
            <a:r>
              <a:rPr lang="ru-RU" dirty="0"/>
              <a:t>объекта</a:t>
            </a:r>
            <a:r>
              <a:rPr lang="en-US" dirty="0"/>
              <a:t> </a:t>
            </a:r>
            <a:r>
              <a:rPr lang="ru-RU" dirty="0"/>
              <a:t>программистом</a:t>
            </a:r>
          </a:p>
          <a:p>
            <a:pPr lvl="1"/>
            <a:r>
              <a:rPr lang="ru-RU" dirty="0"/>
              <a:t>Неявное создание копии объекта</a:t>
            </a:r>
          </a:p>
          <a:p>
            <a:pPr lvl="2"/>
            <a:r>
              <a:rPr lang="ru-RU" dirty="0"/>
              <a:t>Возврат объекта из функции</a:t>
            </a:r>
          </a:p>
          <a:p>
            <a:pPr lvl="2"/>
            <a:r>
              <a:rPr lang="ru-RU" dirty="0"/>
              <a:t>Передача объекта в функцию по значению</a:t>
            </a:r>
          </a:p>
          <a:p>
            <a:pPr lvl="2"/>
            <a:r>
              <a:rPr lang="ru-RU" dirty="0"/>
              <a:t>Во время работы механизма исключений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Type(Type const&amp; t);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EDD702-3777-4FF0-A8EB-64269B3F21DF}"/>
              </a:ext>
            </a:extLst>
          </p:cNvPr>
          <p:cNvSpPr/>
          <p:nvPr/>
        </p:nvSpPr>
        <p:spPr>
          <a:xfrm>
            <a:off x="191344" y="260648"/>
            <a:ext cx="115932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Копирующий конструктор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copied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destroyed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9A02-9ED1-4E2F-ACF7-C240865DADE0}"/>
              </a:ext>
            </a:extLst>
          </p:cNvPr>
          <p:cNvSpPr/>
          <p:nvPr/>
        </p:nvSpPr>
        <p:spPr>
          <a:xfrm>
            <a:off x="191344" y="332656"/>
            <a:ext cx="97930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9C0B0-806D-44F4-A5F7-D3AE80C95395}"/>
              </a:ext>
            </a:extLst>
          </p:cNvPr>
          <p:cNvSpPr/>
          <p:nvPr/>
        </p:nvSpPr>
        <p:spPr>
          <a:xfrm>
            <a:off x="6310898" y="4365104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7292-9495-A122-38A0-4294F955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Elision (</a:t>
            </a:r>
            <a:r>
              <a:rPr lang="ru-RU" dirty="0"/>
              <a:t>устранение копирования)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0E310-9A45-F16F-D552-1FD390A69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Оптимизация компилятора, при которой копирование или перемещение объекта пропускается, даже при наличии у класса копирующего конструктора</a:t>
            </a:r>
          </a:p>
          <a:p>
            <a:r>
              <a:rPr lang="ru-RU" dirty="0"/>
              <a:t>Позволяет избегать ненужного создания временных объектов</a:t>
            </a:r>
          </a:p>
          <a:p>
            <a:r>
              <a:rPr lang="ru-RU" dirty="0"/>
              <a:t>Начиная с </a:t>
            </a:r>
            <a:r>
              <a:rPr lang="en-US" dirty="0"/>
              <a:t>C++17 copy elision </a:t>
            </a:r>
            <a:r>
              <a:rPr lang="ru-RU" dirty="0"/>
              <a:t>обязателен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9205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9A02-9ED1-4E2F-ACF7-C240865DADE0}"/>
              </a:ext>
            </a:extLst>
          </p:cNvPr>
          <p:cNvSpPr/>
          <p:nvPr/>
        </p:nvSpPr>
        <p:spPr>
          <a:xfrm>
            <a:off x="838200" y="1740872"/>
            <a:ext cx="9774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9C0B0-806D-44F4-A5F7-D3AE80C95395}"/>
              </a:ext>
            </a:extLst>
          </p:cNvPr>
          <p:cNvSpPr/>
          <p:nvPr/>
        </p:nvSpPr>
        <p:spPr>
          <a:xfrm>
            <a:off x="6384032" y="5157192"/>
            <a:ext cx="5691675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created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Enter </a:t>
            </a:r>
            <a:r>
              <a:rPr lang="ru-RU" sz="1400" dirty="0" err="1">
                <a:latin typeface="Consolas" panose="020B0609020204030204" pitchFamily="49" charset="0"/>
              </a:rPr>
              <a:t>MakeModifiedPostCard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Exit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MakeModifiedPostCard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is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copied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destroyed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en-US" sz="1400" dirty="0">
                <a:latin typeface="Consolas" panose="020B0609020204030204" pitchFamily="49" charset="0"/>
              </a:rPr>
              <a:t> - 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Post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destroyed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87DC2A5-062B-4B1C-8220-496A25FA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Elision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15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r>
              <a:rPr lang="ru-RU" dirty="0"/>
              <a:t>Автоматически сгенерированный конструктор копирования </a:t>
            </a:r>
            <a:r>
              <a:rPr lang="ru-RU" b="1" dirty="0"/>
              <a:t>копирует все поля класса</a:t>
            </a:r>
            <a:r>
              <a:rPr lang="ru-RU" dirty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D604AA-D8AA-4EF4-A104-861C14224A24}"/>
              </a:ext>
            </a:extLst>
          </p:cNvPr>
          <p:cNvSpPr/>
          <p:nvPr/>
        </p:nvSpPr>
        <p:spPr>
          <a:xfrm>
            <a:off x="86376" y="79581"/>
            <a:ext cx="11593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2D834-00AE-4266-A547-C59CB9F73E80}"/>
              </a:ext>
            </a:extLst>
          </p:cNvPr>
          <p:cNvSpPr/>
          <p:nvPr/>
        </p:nvSpPr>
        <p:spPr>
          <a:xfrm>
            <a:off x="6385643" y="4439317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конструктор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конструктор копирования не всегда подходит</a:t>
            </a:r>
          </a:p>
          <a:p>
            <a:pPr lvl="1"/>
            <a:r>
              <a:rPr lang="ru-RU" dirty="0"/>
              <a:t>Когда создание копии объекта – не только копирование всех его полей</a:t>
            </a:r>
          </a:p>
          <a:p>
            <a:r>
              <a:rPr lang="ru-RU" dirty="0"/>
              <a:t>Пример: класс, реализующий динамический массив</a:t>
            </a:r>
          </a:p>
          <a:p>
            <a:pPr lvl="1"/>
            <a:r>
              <a:rPr lang="ru-RU" dirty="0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r>
              <a:rPr lang="ru-RU" dirty="0"/>
              <a:t>Выход – создавать собственный копирующий конструктор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919288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nullptr</a:t>
            </a:r>
            <a:r>
              <a:rPr lang="ru-RU" sz="1400" b="1" dirty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7C7A89-7415-4BDA-A87E-4393C0BB6C2A}"/>
              </a:ext>
            </a:extLst>
          </p:cNvPr>
          <p:cNvSpPr txBox="1"/>
          <p:nvPr/>
        </p:nvSpPr>
        <p:spPr>
          <a:xfrm>
            <a:off x="0" y="-1"/>
            <a:ext cx="915634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~String();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Allocate(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buffer)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237F44B4-6AF7-4DCD-95BC-81FE18E763F4}"/>
              </a:ext>
            </a:extLst>
          </p:cNvPr>
          <p:cNvGrpSpPr/>
          <p:nvPr/>
        </p:nvGrpSpPr>
        <p:grpSpPr>
          <a:xfrm>
            <a:off x="7392144" y="3429868"/>
            <a:ext cx="3924436" cy="3137024"/>
            <a:chOff x="7392144" y="3429868"/>
            <a:chExt cx="3924436" cy="3137024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E4355BE-3DA5-48D7-95CB-04E4C14B2710}"/>
                </a:ext>
              </a:extLst>
            </p:cNvPr>
            <p:cNvSpPr/>
            <p:nvPr/>
          </p:nvSpPr>
          <p:spPr>
            <a:xfrm>
              <a:off x="7860196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4E7E2A18-094C-4CD4-8C93-E6A17F9BA604}"/>
                </a:ext>
              </a:extLst>
            </p:cNvPr>
            <p:cNvSpPr/>
            <p:nvPr/>
          </p:nvSpPr>
          <p:spPr>
            <a:xfrm>
              <a:off x="8292244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21D90A5-032B-4A3F-B77F-5A6B48893F5F}"/>
                </a:ext>
              </a:extLst>
            </p:cNvPr>
            <p:cNvSpPr/>
            <p:nvPr/>
          </p:nvSpPr>
          <p:spPr>
            <a:xfrm>
              <a:off x="8724292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3AF9C722-5B5F-46F5-988B-D1EDD892DBA1}"/>
                </a:ext>
              </a:extLst>
            </p:cNvPr>
            <p:cNvSpPr/>
            <p:nvPr/>
          </p:nvSpPr>
          <p:spPr>
            <a:xfrm>
              <a:off x="9156340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9E1CEA9-6502-4D29-BCF5-18291E99066B}"/>
                </a:ext>
              </a:extLst>
            </p:cNvPr>
            <p:cNvSpPr/>
            <p:nvPr/>
          </p:nvSpPr>
          <p:spPr>
            <a:xfrm>
              <a:off x="9588388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37062F0-CD74-49D2-9A10-A5FF381FCAA1}"/>
                </a:ext>
              </a:extLst>
            </p:cNvPr>
            <p:cNvSpPr/>
            <p:nvPr/>
          </p:nvSpPr>
          <p:spPr>
            <a:xfrm>
              <a:off x="7392144" y="6134844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m_chars</a:t>
              </a:r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983EDE4-7C54-47F5-A3D8-E37B6132FEE4}"/>
                </a:ext>
              </a:extLst>
            </p:cNvPr>
            <p:cNvSpPr/>
            <p:nvPr/>
          </p:nvSpPr>
          <p:spPr>
            <a:xfrm>
              <a:off x="7392144" y="5702796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m_capacity:7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34707C2-2D0A-4A68-A9A3-4E0CA2D87EDF}"/>
                </a:ext>
              </a:extLst>
            </p:cNvPr>
            <p:cNvSpPr/>
            <p:nvPr/>
          </p:nvSpPr>
          <p:spPr>
            <a:xfrm>
              <a:off x="7392144" y="5270748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m_size:4</a:t>
              </a:r>
              <a:endParaRPr lang="ru-RU" dirty="0"/>
            </a:p>
          </p:txBody>
        </p:sp>
        <p:cxnSp>
          <p:nvCxnSpPr>
            <p:cNvPr id="20" name="Соединитель: уступ 19">
              <a:extLst>
                <a:ext uri="{FF2B5EF4-FFF2-40B4-BE49-F238E27FC236}">
                  <a16:creationId xmlns:a16="http://schemas.microsoft.com/office/drawing/2014/main" id="{1802EDC2-EB69-48C8-9C97-35D24D354D49}"/>
                </a:ext>
              </a:extLst>
            </p:cNvPr>
            <p:cNvCxnSpPr>
              <a:stCxn id="13" idx="3"/>
              <a:endCxn id="7" idx="2"/>
            </p:cNvCxnSpPr>
            <p:nvPr/>
          </p:nvCxnSpPr>
          <p:spPr>
            <a:xfrm flipH="1" flipV="1">
              <a:off x="8076220" y="3861916"/>
              <a:ext cx="828092" cy="2488952"/>
            </a:xfrm>
            <a:prstGeom prst="bentConnector4">
              <a:avLst>
                <a:gd name="adj1" fmla="val -27606"/>
                <a:gd name="adj2" fmla="val 543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14029C99-C96B-4F92-9568-281424106D0A}"/>
                </a:ext>
              </a:extLst>
            </p:cNvPr>
            <p:cNvSpPr/>
            <p:nvPr/>
          </p:nvSpPr>
          <p:spPr>
            <a:xfrm>
              <a:off x="10020436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78F22C12-88F3-4104-956C-F8163EE6036D}"/>
                </a:ext>
              </a:extLst>
            </p:cNvPr>
            <p:cNvSpPr/>
            <p:nvPr/>
          </p:nvSpPr>
          <p:spPr>
            <a:xfrm>
              <a:off x="10452484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9C581B60-3515-4267-A70A-8B2D7E246436}"/>
                </a:ext>
              </a:extLst>
            </p:cNvPr>
            <p:cNvSpPr/>
            <p:nvPr/>
          </p:nvSpPr>
          <p:spPr>
            <a:xfrm>
              <a:off x="10884532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AF001EB4-2CC1-4453-9E03-33A7CDDEB713}"/>
              </a:ext>
            </a:extLst>
          </p:cNvPr>
          <p:cNvGrpSpPr/>
          <p:nvPr/>
        </p:nvGrpSpPr>
        <p:grpSpPr>
          <a:xfrm>
            <a:off x="9114804" y="4134284"/>
            <a:ext cx="2160240" cy="2432608"/>
            <a:chOff x="9114804" y="4134284"/>
            <a:chExt cx="2160240" cy="2432608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8F75DB22-5D14-4125-A007-EEAE6AD4438C}"/>
                </a:ext>
              </a:extLst>
            </p:cNvPr>
            <p:cNvSpPr/>
            <p:nvPr/>
          </p:nvSpPr>
          <p:spPr>
            <a:xfrm>
              <a:off x="9588388" y="6134844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m_chars</a:t>
              </a:r>
              <a:endParaRPr lang="ru-RU" dirty="0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0B911A00-6FA8-44F1-B0BB-B060C4748412}"/>
                </a:ext>
              </a:extLst>
            </p:cNvPr>
            <p:cNvSpPr/>
            <p:nvPr/>
          </p:nvSpPr>
          <p:spPr>
            <a:xfrm>
              <a:off x="9588388" y="5702796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m_capacity:4</a:t>
              </a:r>
              <a:endParaRPr lang="ru-RU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5FBE92BD-D2A3-4C1C-A360-A28752F63822}"/>
                </a:ext>
              </a:extLst>
            </p:cNvPr>
            <p:cNvSpPr/>
            <p:nvPr/>
          </p:nvSpPr>
          <p:spPr>
            <a:xfrm>
              <a:off x="9588388" y="5270748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m_size:4</a:t>
              </a:r>
              <a:endParaRPr lang="ru-RU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B9F93D66-ED09-42A7-A634-E9CEE04B92EA}"/>
                </a:ext>
              </a:extLst>
            </p:cNvPr>
            <p:cNvSpPr/>
            <p:nvPr/>
          </p:nvSpPr>
          <p:spPr>
            <a:xfrm>
              <a:off x="9114804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440F88A9-1EB9-45D7-B0C1-9FB88C6C3A9B}"/>
                </a:ext>
              </a:extLst>
            </p:cNvPr>
            <p:cNvSpPr/>
            <p:nvPr/>
          </p:nvSpPr>
          <p:spPr>
            <a:xfrm>
              <a:off x="9546852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1A0208A0-F5C8-4C37-B811-2DCD530721E5}"/>
                </a:ext>
              </a:extLst>
            </p:cNvPr>
            <p:cNvSpPr/>
            <p:nvPr/>
          </p:nvSpPr>
          <p:spPr>
            <a:xfrm>
              <a:off x="9978900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7FCD76E8-7C35-49F1-93B5-CA3DCDC523C4}"/>
                </a:ext>
              </a:extLst>
            </p:cNvPr>
            <p:cNvSpPr/>
            <p:nvPr/>
          </p:nvSpPr>
          <p:spPr>
            <a:xfrm>
              <a:off x="10410948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DFEB4E39-758A-4EA3-8DCF-06A60019B98A}"/>
                </a:ext>
              </a:extLst>
            </p:cNvPr>
            <p:cNvSpPr/>
            <p:nvPr/>
          </p:nvSpPr>
          <p:spPr>
            <a:xfrm>
              <a:off x="10842996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cxnSp>
          <p:nvCxnSpPr>
            <p:cNvPr id="37" name="Соединитель: уступ 36">
              <a:extLst>
                <a:ext uri="{FF2B5EF4-FFF2-40B4-BE49-F238E27FC236}">
                  <a16:creationId xmlns:a16="http://schemas.microsoft.com/office/drawing/2014/main" id="{EB949936-9BA8-4BD3-8671-A8B06CB46D6C}"/>
                </a:ext>
              </a:extLst>
            </p:cNvPr>
            <p:cNvCxnSpPr>
              <a:cxnSpLocks/>
              <a:stCxn id="22" idx="3"/>
              <a:endCxn id="29" idx="2"/>
            </p:cNvCxnSpPr>
            <p:nvPr/>
          </p:nvCxnSpPr>
          <p:spPr>
            <a:xfrm flipH="1" flipV="1">
              <a:off x="9330828" y="4566332"/>
              <a:ext cx="1769728" cy="1784536"/>
            </a:xfrm>
            <a:prstGeom prst="bentConnector4">
              <a:avLst>
                <a:gd name="adj1" fmla="val -12917"/>
                <a:gd name="adj2" fmla="val 745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9D1D135D-F4FF-47BE-9833-6A1D90BB15E5}"/>
              </a:ext>
            </a:extLst>
          </p:cNvPr>
          <p:cNvGrpSpPr/>
          <p:nvPr/>
        </p:nvGrpSpPr>
        <p:grpSpPr>
          <a:xfrm>
            <a:off x="9114804" y="4134284"/>
            <a:ext cx="2160240" cy="432048"/>
            <a:chOff x="12288688" y="4144460"/>
            <a:chExt cx="2160240" cy="432048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56C95ADD-571B-41F9-9A55-AD92E234C46A}"/>
                </a:ext>
              </a:extLst>
            </p:cNvPr>
            <p:cNvSpPr/>
            <p:nvPr/>
          </p:nvSpPr>
          <p:spPr>
            <a:xfrm>
              <a:off x="12288688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F6304DC4-ED30-459A-98DF-2C834017899D}"/>
                </a:ext>
              </a:extLst>
            </p:cNvPr>
            <p:cNvSpPr/>
            <p:nvPr/>
          </p:nvSpPr>
          <p:spPr>
            <a:xfrm>
              <a:off x="12720736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1BBF4F04-F8CB-4C03-A9A0-E72459A7D711}"/>
                </a:ext>
              </a:extLst>
            </p:cNvPr>
            <p:cNvSpPr/>
            <p:nvPr/>
          </p:nvSpPr>
          <p:spPr>
            <a:xfrm>
              <a:off x="13152784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A225F88F-8718-4AC3-9739-E969905A330C}"/>
                </a:ext>
              </a:extLst>
            </p:cNvPr>
            <p:cNvSpPr/>
            <p:nvPr/>
          </p:nvSpPr>
          <p:spPr>
            <a:xfrm>
              <a:off x="13584832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CFE50153-62A0-4CEB-9AE4-9CDEC5025BF6}"/>
                </a:ext>
              </a:extLst>
            </p:cNvPr>
            <p:cNvSpPr/>
            <p:nvPr/>
          </p:nvSpPr>
          <p:spPr>
            <a:xfrm>
              <a:off x="14016880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67953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FD01447-0C9D-4BCF-BAFD-B2E87B0B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" y="61728"/>
            <a:ext cx="4210966" cy="25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1328E1-E828-49CF-AD70-C3582913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7" y="1531180"/>
            <a:ext cx="10644101" cy="52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11335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/>
              <a:t>Для запрещения копирования объекта, конструктор помечается = </a:t>
            </a:r>
            <a:r>
              <a:rPr lang="en-US" dirty="0"/>
              <a:t>delete</a:t>
            </a:r>
            <a:endParaRPr lang="ru-RU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8E7928-B8A2-42F2-BD9F-3456E53A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624" y="4869160"/>
            <a:ext cx="734481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NetworkConnection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NetworkConnection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(const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NetwordConnection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присваивания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0206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Автоматически сгенерированный оператор присваивания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пользователь не определил в классе операцию присваивания, его сгенерирует компилятор</a:t>
            </a:r>
            <a:endParaRPr lang="en-US" dirty="0"/>
          </a:p>
          <a:p>
            <a:pPr lvl="1"/>
            <a:r>
              <a:rPr lang="ru-RU" dirty="0"/>
              <a:t>Автоматический сгенерированный оператор присвоит значения всех полей класса и вызове операцию присваивания у родителя (при его наличии)</a:t>
            </a:r>
          </a:p>
          <a:p>
            <a:r>
              <a:rPr lang="ru-RU" dirty="0"/>
              <a:t>Иногда компилятор не может сгенерировать оператор присваивания</a:t>
            </a:r>
          </a:p>
          <a:p>
            <a:pPr lvl="1"/>
            <a:r>
              <a:rPr lang="ru-RU" dirty="0"/>
              <a:t>Класс содержит ссылки или константы</a:t>
            </a:r>
          </a:p>
          <a:p>
            <a:pPr lvl="1"/>
            <a:r>
              <a:rPr lang="ru-RU" dirty="0"/>
              <a:t>В родительском классе оператор присваивания объявлен приватным или удалён</a:t>
            </a:r>
          </a:p>
        </p:txBody>
      </p:sp>
    </p:spTree>
    <p:extLst>
      <p:ext uri="{BB962C8B-B14F-4D97-AF65-F5344CB8AC3E}">
        <p14:creationId xmlns:p14="http://schemas.microsoft.com/office/powerpoint/2010/main" val="47529057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нужен собственный оператор присваивания?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 правило, во всех случаях, когда классу нужен собственный конструктор копирования</a:t>
            </a:r>
          </a:p>
          <a:p>
            <a:pPr lvl="1"/>
            <a:r>
              <a:rPr lang="ru-RU" dirty="0"/>
              <a:t>Создание копии не сводится к обычному копированию полей класса</a:t>
            </a:r>
            <a:endParaRPr lang="en-US" dirty="0"/>
          </a:p>
          <a:p>
            <a:r>
              <a:rPr lang="ru-RU" dirty="0"/>
              <a:t>Оператор присваивания должен возвращать ссылку на левый операнд, чтобы были возможны следующие выражения, допустимые для встроенных типов:</a:t>
            </a:r>
          </a:p>
          <a:p>
            <a:pPr lvl="1"/>
            <a:r>
              <a:rPr lang="en-US" dirty="0"/>
              <a:t>if ((a =</a:t>
            </a:r>
            <a:r>
              <a:rPr lang="ru-RU" dirty="0"/>
              <a:t> </a:t>
            </a:r>
            <a:r>
              <a:rPr lang="en-US" dirty="0"/>
              <a:t>b) == c) {…}</a:t>
            </a:r>
            <a:endParaRPr lang="ru-RU" dirty="0"/>
          </a:p>
          <a:p>
            <a:r>
              <a:rPr lang="ru-RU" dirty="0"/>
              <a:t>Оператор присваивания должен корректно обрабатывать некоторые особенные ситуации</a:t>
            </a:r>
          </a:p>
          <a:p>
            <a:pPr lvl="1"/>
            <a:r>
              <a:rPr lang="ru-RU" dirty="0"/>
              <a:t>Например, присваивание самому себе не должно приводить к порче данных</a:t>
            </a:r>
          </a:p>
          <a:p>
            <a:pPr lvl="1"/>
            <a:r>
              <a:rPr lang="ru-RU" dirty="0"/>
              <a:t>Наиболее надежный способ – использовать конструктор копирования для создания копии</a:t>
            </a:r>
          </a:p>
        </p:txBody>
      </p:sp>
    </p:spTree>
    <p:extLst>
      <p:ext uri="{BB962C8B-B14F-4D97-AF65-F5344CB8AC3E}">
        <p14:creationId xmlns:p14="http://schemas.microsoft.com/office/powerpoint/2010/main" val="61513251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9FFA69-1756-4DB7-89F4-DCBBDFE01BAF}"/>
              </a:ext>
            </a:extLst>
          </p:cNvPr>
          <p:cNvSpPr txBox="1"/>
          <p:nvPr/>
        </p:nvSpPr>
        <p:spPr>
          <a:xfrm>
            <a:off x="0" y="1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"Post card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is assigned value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std::string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Envelope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Envelope env1{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Envelope env2{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env1 = env2;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env1.postCard.GetText()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EFC91-7FC9-40B8-AFDA-F5EDA30D8A6F}"/>
              </a:ext>
            </a:extLst>
          </p:cNvPr>
          <p:cNvSpPr txBox="1"/>
          <p:nvPr/>
        </p:nvSpPr>
        <p:spPr>
          <a:xfrm>
            <a:off x="6960096" y="5013176"/>
            <a:ext cx="5112568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Hello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Hello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is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assigned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value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6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7FC795-5628-49E8-BDDF-C47F57DA9F34}"/>
              </a:ext>
            </a:extLst>
          </p:cNvPr>
          <p:cNvSpPr txBox="1"/>
          <p:nvPr/>
        </p:nvSpPr>
        <p:spPr>
          <a:xfrm>
            <a:off x="670720" y="476672"/>
            <a:ext cx="1152128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&amp;other)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destroy_n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Уничтожили старые символы строки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идиому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copy-and-swap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String copy{ other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1303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Запрет операции присваивания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ряде случае операция присваивания объектов может быть нежелательной</a:t>
            </a:r>
          </a:p>
          <a:p>
            <a:pPr lvl="1"/>
            <a:r>
              <a:rPr lang="ru-RU" dirty="0"/>
              <a:t>С экземпляром объекта связываются какие-то внешние объекты, например, файловый дескриптор или сетевое соединение</a:t>
            </a:r>
          </a:p>
          <a:p>
            <a:r>
              <a:rPr lang="ru-RU" dirty="0"/>
              <a:t>Операцию присваивания для объектов можно</a:t>
            </a:r>
            <a:r>
              <a:rPr lang="en-US" dirty="0"/>
              <a:t> </a:t>
            </a:r>
            <a:r>
              <a:rPr lang="ru-RU" dirty="0"/>
              <a:t>запретить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88B0A-9157-41FB-99C3-CEDAF6123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6" y="4627384"/>
            <a:ext cx="87129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NetworkConnection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NetworkConnection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operator=(const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NetwordConnection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копированием объектов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Проблемы с производительностью</a:t>
            </a:r>
          </a:p>
          <a:p>
            <a:pPr lvl="1"/>
            <a:r>
              <a:rPr lang="ru-RU" dirty="0"/>
              <a:t>Избыточное создание временных объектов</a:t>
            </a:r>
          </a:p>
          <a:p>
            <a:pPr lvl="2"/>
            <a:r>
              <a:rPr lang="ru-RU" dirty="0"/>
              <a:t>Оптимизатор не всегда справляется</a:t>
            </a:r>
          </a:p>
          <a:p>
            <a:pPr lvl="1"/>
            <a:r>
              <a:rPr lang="ru-RU" dirty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thread, </a:t>
            </a:r>
            <a:r>
              <a:rPr lang="en-US" dirty="0" err="1"/>
              <a:t>mutex</a:t>
            </a:r>
            <a:endParaRPr lang="ru-RU" dirty="0"/>
          </a:p>
          <a:p>
            <a:pPr lvl="1"/>
            <a:r>
              <a:rPr lang="ru-RU" dirty="0"/>
              <a:t>В то же время может быть необходима семантика перемещения содержимого от одного объекта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75D66-9A35-1CA7-4C0F-7D7D6B4E1686}"/>
              </a:ext>
            </a:extLst>
          </p:cNvPr>
          <p:cNvSpPr txBox="1"/>
          <p:nvPr/>
        </p:nvSpPr>
        <p:spPr>
          <a:xfrm>
            <a:off x="1343472" y="197346"/>
            <a:ext cx="823257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explicit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Создаст временную строку из строкового литерала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string,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 потом в конструкторе копирования скопирует её в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m_name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Ivan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655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</a:rPr>
              <a:t>Полиморфизмом</a:t>
            </a:r>
            <a:r>
              <a:rPr lang="ru-RU" sz="2800" dirty="0"/>
              <a:t> – возможность работать с разными реализациями через один интерфейс</a:t>
            </a:r>
          </a:p>
          <a:p>
            <a:pPr lvl="1"/>
            <a:r>
              <a:rPr lang="ru-RU" dirty="0"/>
              <a:t>Полиморфизм позволяет обрабатывать объекты классов-потомков как однотипные объекты, даже если реализация их методов различается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0144" y="1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n;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(2 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100000;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5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135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Избыточное копирование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приведенном примере конструктор </a:t>
            </a:r>
            <a:r>
              <a:rPr lang="en-US" dirty="0"/>
              <a:t>std::string </a:t>
            </a:r>
            <a:r>
              <a:rPr lang="ru-RU" dirty="0"/>
              <a:t>будет вызван дважды</a:t>
            </a:r>
          </a:p>
          <a:p>
            <a:pPr lvl="1"/>
            <a:r>
              <a:rPr lang="ru-RU" dirty="0"/>
              <a:t>Для создания временного объекта </a:t>
            </a:r>
            <a:r>
              <a:rPr lang="en-US" dirty="0"/>
              <a:t>std::string </a:t>
            </a:r>
            <a:r>
              <a:rPr lang="ru-RU" dirty="0"/>
              <a:t>из строкового литерала</a:t>
            </a:r>
          </a:p>
          <a:p>
            <a:pPr lvl="1"/>
            <a:r>
              <a:rPr lang="ru-RU" dirty="0"/>
              <a:t>Для копирования параметра </a:t>
            </a:r>
            <a:r>
              <a:rPr lang="en-US" dirty="0"/>
              <a:t>name </a:t>
            </a:r>
            <a:r>
              <a:rPr lang="ru-RU" dirty="0"/>
              <a:t>в поле </a:t>
            </a:r>
            <a:r>
              <a:rPr lang="en-US" dirty="0" err="1"/>
              <a:t>m_name</a:t>
            </a:r>
            <a:endParaRPr lang="ru-RU" dirty="0"/>
          </a:p>
          <a:p>
            <a:r>
              <a:rPr lang="en-US" dirty="0"/>
              <a:t>C++11</a:t>
            </a:r>
            <a:r>
              <a:rPr lang="ru-RU" dirty="0"/>
              <a:t> это позволяет за счет нового типа ссылок на </a:t>
            </a:r>
            <a:r>
              <a:rPr lang="en-US" dirty="0" err="1"/>
              <a:t>rvalue</a:t>
            </a:r>
            <a:endParaRPr lang="ru-RU" dirty="0"/>
          </a:p>
          <a:p>
            <a:pPr lvl="1"/>
            <a:r>
              <a:rPr lang="ru-RU" dirty="0"/>
              <a:t>Все контейнеры </a:t>
            </a:r>
            <a:r>
              <a:rPr lang="en-US" dirty="0"/>
              <a:t>STL</a:t>
            </a:r>
            <a:r>
              <a:rPr lang="ru-RU" dirty="0"/>
              <a:t> в стандарте </a:t>
            </a:r>
            <a:r>
              <a:rPr lang="en-US" dirty="0"/>
              <a:t>C++11 </a:t>
            </a:r>
            <a:r>
              <a:rPr lang="ru-RU" dirty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= </a:t>
            </a:r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endParaRPr lang="en-US" b="1" i="1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/>
              <a:t>lvalue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r>
              <a:rPr lang="ru-RU" dirty="0"/>
              <a:t> после вычисления должно обозначать величину, которая будет присвоена объекту данных (правостороннее значение или </a:t>
            </a:r>
            <a:r>
              <a:rPr lang="en-US" dirty="0" err="1"/>
              <a:t>rvalue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*2] = b;</a:t>
            </a:r>
            <a:endParaRPr lang="ru-RU" dirty="0"/>
          </a:p>
          <a:p>
            <a:pPr lvl="1"/>
            <a:r>
              <a:rPr lang="en-US" dirty="0"/>
              <a:t>*(</a:t>
            </a:r>
            <a:r>
              <a:rPr lang="en-US" dirty="0" err="1"/>
              <a:t>pInt</a:t>
            </a:r>
            <a:r>
              <a:rPr lang="en-US" dirty="0"/>
              <a:t> + 3)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типа ссылок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(</a:t>
            </a:r>
            <a:r>
              <a:rPr lang="en-US" dirty="0"/>
              <a:t>l-value) </a:t>
            </a:r>
            <a:r>
              <a:rPr lang="ru-RU" dirty="0"/>
              <a:t>ссылки:</a:t>
            </a:r>
          </a:p>
          <a:p>
            <a:pPr lvl="1"/>
            <a:r>
              <a:rPr lang="en-US" dirty="0"/>
              <a:t>Type &amp; ref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Type &amp; </a:t>
            </a:r>
            <a:r>
              <a:rPr lang="en-US" dirty="0" err="1"/>
              <a:t>constRef</a:t>
            </a:r>
            <a:r>
              <a:rPr lang="en-US" dirty="0"/>
              <a:t>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11 введен новый тип ссылок</a:t>
            </a:r>
            <a:r>
              <a:rPr lang="en-US" dirty="0"/>
              <a:t>: </a:t>
            </a:r>
            <a:r>
              <a:rPr lang="en-US" dirty="0" err="1"/>
              <a:t>rvalue</a:t>
            </a:r>
            <a:r>
              <a:rPr lang="en-US" dirty="0"/>
              <a:t> reference:</a:t>
            </a:r>
          </a:p>
          <a:p>
            <a:pPr lvl="1"/>
            <a:r>
              <a:rPr lang="en-US" dirty="0"/>
              <a:t>Type &amp;&amp; ref = </a:t>
            </a:r>
            <a:r>
              <a:rPr lang="en-US" dirty="0" err="1"/>
              <a:t>someRvalueExpr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ссылок позволяет реализовать семантику перемещения в конструкторе и операторе присваивания</a:t>
            </a:r>
            <a:endParaRPr lang="en-US" dirty="0"/>
          </a:p>
          <a:p>
            <a:pPr lvl="1"/>
            <a:r>
              <a:rPr lang="ru-RU" dirty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392" y="188641"/>
            <a:ext cx="98650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string 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Print(s1);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528048" y="3717032"/>
            <a:ext cx="504056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 </a:t>
            </a:r>
            <a:r>
              <a:rPr lang="ru-RU" dirty="0"/>
              <a:t>не является временным объектом, поэтому для него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447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7163"/>
              <a:gd name="adj6" fmla="val -4276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данном вызове функции </a:t>
            </a:r>
            <a:r>
              <a:rPr lang="en-US" dirty="0"/>
              <a:t>Print </a:t>
            </a:r>
            <a:r>
              <a:rPr lang="ru-RU" dirty="0"/>
              <a:t>будет сконструирован временный объект </a:t>
            </a:r>
            <a:r>
              <a:rPr lang="en-US" dirty="0"/>
              <a:t>string</a:t>
            </a:r>
            <a:r>
              <a:rPr lang="ru-RU" dirty="0"/>
              <a:t>, поэтому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707560" y="1412776"/>
            <a:ext cx="5221088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4230"/>
              <a:gd name="adj6" fmla="val -4750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Эта версия функции </a:t>
            </a:r>
            <a:r>
              <a:rPr lang="en-US" dirty="0"/>
              <a:t>Print</a:t>
            </a:r>
            <a:r>
              <a:rPr lang="ru-RU" dirty="0"/>
              <a:t> может быть вызвана </a:t>
            </a:r>
            <a:r>
              <a:rPr lang="ru-RU" b="1" dirty="0"/>
              <a:t>только для временных объектов</a:t>
            </a:r>
            <a:r>
              <a:rPr lang="ru-RU" dirty="0"/>
              <a:t> типа </a:t>
            </a:r>
            <a:r>
              <a:rPr lang="en-US" dirty="0"/>
              <a:t>string.</a:t>
            </a:r>
          </a:p>
          <a:p>
            <a:pPr algn="ctr"/>
            <a:r>
              <a:rPr lang="ru-RU" dirty="0"/>
              <a:t>При ее отсутствии всегда будет вызываться версия</a:t>
            </a:r>
            <a:r>
              <a:rPr lang="en-US" dirty="0"/>
              <a:t> 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ссылку</a:t>
            </a:r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4FCF58-D7BE-C59A-9D39-5C0E010AE084}"/>
              </a:ext>
            </a:extLst>
          </p:cNvPr>
          <p:cNvSpPr txBox="1"/>
          <p:nvPr/>
        </p:nvSpPr>
        <p:spPr>
          <a:xfrm>
            <a:off x="0" y="0"/>
            <a:ext cx="1171262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explicit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(const std::string&amp; name)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explicit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(std::string&amp;&amp; name)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Ivan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вызвано копирование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Ivan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вызвано перемещение временного объекта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вызвано перемещение из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03935-686F-1424-6B3E-031310F3AA5B}"/>
              </a:ext>
            </a:extLst>
          </p:cNvPr>
          <p:cNvSpPr txBox="1"/>
          <p:nvPr/>
        </p:nvSpPr>
        <p:spPr>
          <a:xfrm>
            <a:off x="6096000" y="4221088"/>
            <a:ext cx="525658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MovingStudent</a:t>
            </a:r>
            <a:r>
              <a:rPr lang="en-US" dirty="0">
                <a:latin typeface="Consolas" panose="020B0609020204030204" pitchFamily="49" charset="0"/>
              </a:rPr>
              <a:t>(const std::string&amp; name)</a:t>
            </a:r>
          </a:p>
          <a:p>
            <a:r>
              <a:rPr lang="en-US" dirty="0" err="1">
                <a:latin typeface="Consolas" panose="020B0609020204030204" pitchFamily="49" charset="0"/>
              </a:rPr>
              <a:t>MovingStudent</a:t>
            </a:r>
            <a:r>
              <a:rPr lang="en-US" dirty="0">
                <a:latin typeface="Consolas" panose="020B0609020204030204" pitchFamily="49" charset="0"/>
              </a:rPr>
              <a:t>(std::string&amp;&amp; name)</a:t>
            </a:r>
          </a:p>
          <a:p>
            <a:r>
              <a:rPr lang="en-US" dirty="0" err="1">
                <a:latin typeface="Consolas" panose="020B0609020204030204" pitchFamily="49" charset="0"/>
              </a:rPr>
              <a:t>MovingStudent</a:t>
            </a:r>
            <a:r>
              <a:rPr lang="en-US" dirty="0">
                <a:latin typeface="Consolas" panose="020B0609020204030204" pitchFamily="49" charset="0"/>
              </a:rPr>
              <a:t>(std::string&amp;&amp; name)</a:t>
            </a:r>
          </a:p>
        </p:txBody>
      </p:sp>
    </p:spTree>
    <p:extLst>
      <p:ext uri="{BB962C8B-B14F-4D97-AF65-F5344CB8AC3E}">
        <p14:creationId xmlns:p14="http://schemas.microsoft.com/office/powerpoint/2010/main" val="1161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CBAD7D-4E30-58DE-C520-B20EE23FA5C6}"/>
              </a:ext>
            </a:extLst>
          </p:cNvPr>
          <p:cNvSpPr txBox="1"/>
          <p:nvPr/>
        </p:nvSpPr>
        <p:spPr>
          <a:xfrm>
            <a:off x="14936" y="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Name(const char*)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Name(const Name&amp;)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Name(Name&amp;&amp;)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65670-210C-E6ED-EF6B-DB1BFB95AFF0}"/>
              </a:ext>
            </a:extLst>
          </p:cNvPr>
          <p:cNvSpPr txBox="1"/>
          <p:nvPr/>
        </p:nvSpPr>
        <p:spPr>
          <a:xfrm>
            <a:off x="6110936" y="0"/>
            <a:ext cx="61203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ByValueStudent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ByValueStudent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29CF8-FD1B-360C-6A96-3185D45FB936}"/>
              </a:ext>
            </a:extLst>
          </p:cNvPr>
          <p:cNvSpPr txBox="1"/>
          <p:nvPr/>
        </p:nvSpPr>
        <p:spPr>
          <a:xfrm>
            <a:off x="14936" y="4241045"/>
            <a:ext cx="77768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Ivan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---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ByValueStudent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Copy + Move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---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ByValueStudent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Ivan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Create + Move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---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ByValueStudent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Move + Move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49D55-A6B6-5F48-E84E-0885ED7D8F5A}"/>
              </a:ext>
            </a:extLst>
          </p:cNvPr>
          <p:cNvSpPr txBox="1"/>
          <p:nvPr/>
        </p:nvSpPr>
        <p:spPr>
          <a:xfrm>
            <a:off x="8472264" y="3724768"/>
            <a:ext cx="3600400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Name(const char*)</a:t>
            </a:r>
          </a:p>
          <a:p>
            <a:r>
              <a:rPr lang="en-US" dirty="0"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latin typeface="Consolas" panose="020B0609020204030204" pitchFamily="49" charset="0"/>
              </a:rPr>
              <a:t>Name(const Name&amp;)</a:t>
            </a:r>
          </a:p>
          <a:p>
            <a:r>
              <a:rPr lang="en-US" dirty="0">
                <a:latin typeface="Consolas" panose="020B0609020204030204" pitchFamily="49" charset="0"/>
              </a:rPr>
              <a:t>Name(Name&amp;&amp;)</a:t>
            </a:r>
          </a:p>
          <a:p>
            <a:r>
              <a:rPr lang="en-US" dirty="0"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latin typeface="Consolas" panose="020B0609020204030204" pitchFamily="49" charset="0"/>
              </a:rPr>
              <a:t>Name(const char*)</a:t>
            </a:r>
          </a:p>
          <a:p>
            <a:r>
              <a:rPr lang="en-US" dirty="0">
                <a:latin typeface="Consolas" panose="020B0609020204030204" pitchFamily="49" charset="0"/>
              </a:rPr>
              <a:t>Name(Name&amp;&amp;)</a:t>
            </a:r>
          </a:p>
          <a:p>
            <a:r>
              <a:rPr lang="en-US" dirty="0"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latin typeface="Consolas" panose="020B0609020204030204" pitchFamily="49" charset="0"/>
              </a:rPr>
              <a:t>Name(Name&amp;&amp;)</a:t>
            </a:r>
          </a:p>
          <a:p>
            <a:r>
              <a:rPr lang="en-US" dirty="0">
                <a:latin typeface="Consolas" panose="020B0609020204030204" pitchFamily="49" charset="0"/>
              </a:rPr>
              <a:t>Name(Name&amp;&amp;)</a:t>
            </a:r>
          </a:p>
        </p:txBody>
      </p:sp>
    </p:spTree>
    <p:extLst>
      <p:ext uri="{BB962C8B-B14F-4D97-AF65-F5344CB8AC3E}">
        <p14:creationId xmlns:p14="http://schemas.microsoft.com/office/powerpoint/2010/main" val="226514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 и оператор присваивания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Перемещающий конструктор</a:t>
            </a:r>
          </a:p>
          <a:p>
            <a:pPr lvl="1"/>
            <a:r>
              <a:rPr lang="ru-RU" dirty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</a:t>
            </a:r>
            <a:r>
              <a:rPr lang="ru-RU" b="1" dirty="0"/>
              <a:t>перемещается</a:t>
            </a:r>
            <a:r>
              <a:rPr lang="ru-RU" dirty="0"/>
              <a:t> к создаваемому объекту</a:t>
            </a:r>
          </a:p>
          <a:p>
            <a:r>
              <a:rPr lang="ru-RU" dirty="0"/>
              <a:t>Перемещающий оператор присваивания</a:t>
            </a:r>
          </a:p>
          <a:p>
            <a:pPr lvl="1"/>
            <a:r>
              <a:rPr lang="ru-RU" dirty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«переместить содержимое объекта»?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примитивных значений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ru-RU" dirty="0"/>
              <a:t>и т.п.) эта операция эквивалентна копированию</a:t>
            </a:r>
          </a:p>
          <a:p>
            <a:r>
              <a:rPr lang="ru-RU" dirty="0"/>
              <a:t>С владеющими указателями сложнее:</a:t>
            </a:r>
          </a:p>
          <a:p>
            <a:pPr lvl="1"/>
            <a:r>
              <a:rPr lang="ru-RU" dirty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Стандарта к перемещающему конструктору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/>
              <a:t>После перемещения объект должен остаться в некотором валидном состоянии, возможно, неизвестном</a:t>
            </a:r>
          </a:p>
          <a:p>
            <a:pPr lvl="1"/>
            <a:r>
              <a:rPr lang="ru-RU" dirty="0"/>
              <a:t>В общем случае полагаться на состояние объекта после перемещения нельзя</a:t>
            </a:r>
          </a:p>
          <a:p>
            <a:pPr lvl="2"/>
            <a:r>
              <a:rPr lang="en-US" dirty="0"/>
              <a:t>string, vector</a:t>
            </a:r>
          </a:p>
          <a:p>
            <a:r>
              <a:rPr lang="ru-RU" dirty="0"/>
              <a:t>Для некоторых классов (например, </a:t>
            </a:r>
            <a:r>
              <a:rPr lang="en-US" dirty="0" err="1"/>
              <a:t>unique_ptr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поведение перемещающего конструктора определено</a:t>
            </a:r>
          </a:p>
          <a:p>
            <a:pPr lvl="1"/>
            <a:r>
              <a:rPr lang="ru-RU" dirty="0"/>
              <a:t>Правый указатель будет «пустым»</a:t>
            </a:r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963C1E-6DBE-1C7F-A3F6-29EEABF5E043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… 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… };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0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1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671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Перемещающий конструктор «крадет» у оригинала его данные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675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Копирующий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D7A3BF-EEAC-4BC2-87A0-744254C01F56}"/>
              </a:ext>
            </a:extLst>
          </p:cNvPr>
          <p:cNvSpPr txBox="1"/>
          <p:nvPr/>
        </p:nvSpPr>
        <p:spPr>
          <a:xfrm>
            <a:off x="220666" y="396361"/>
            <a:ext cx="113525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std::exchange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087017D-F422-49F8-B3DE-027FF327C3FB}"/>
              </a:ext>
            </a:extLst>
          </p:cNvPr>
          <p:cNvSpPr/>
          <p:nvPr/>
        </p:nvSpPr>
        <p:spPr>
          <a:xfrm>
            <a:off x="6638822" y="4509120"/>
            <a:ext cx="19198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m_chars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F552EFC-A664-47B5-93A6-6393B33D806D}"/>
              </a:ext>
            </a:extLst>
          </p:cNvPr>
          <p:cNvSpPr/>
          <p:nvPr/>
        </p:nvSpPr>
        <p:spPr>
          <a:xfrm>
            <a:off x="6663208" y="5805264"/>
            <a:ext cx="19198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other.m_chars</a:t>
            </a:r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B1351A42-8249-417E-86B7-2BCAC67CF90D}"/>
              </a:ext>
            </a:extLst>
          </p:cNvPr>
          <p:cNvGrpSpPr/>
          <p:nvPr/>
        </p:nvGrpSpPr>
        <p:grpSpPr>
          <a:xfrm>
            <a:off x="9840416" y="5211873"/>
            <a:ext cx="2160240" cy="432048"/>
            <a:chOff x="12288688" y="4144460"/>
            <a:chExt cx="2160240" cy="432048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F921C691-7469-4219-AA97-132AC0371978}"/>
                </a:ext>
              </a:extLst>
            </p:cNvPr>
            <p:cNvSpPr/>
            <p:nvPr/>
          </p:nvSpPr>
          <p:spPr>
            <a:xfrm>
              <a:off x="12288688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ABB32655-55D4-4206-809C-553DBEAD58D2}"/>
                </a:ext>
              </a:extLst>
            </p:cNvPr>
            <p:cNvSpPr/>
            <p:nvPr/>
          </p:nvSpPr>
          <p:spPr>
            <a:xfrm>
              <a:off x="12720736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8D1DD161-86ED-4454-9635-4193385002E0}"/>
                </a:ext>
              </a:extLst>
            </p:cNvPr>
            <p:cNvSpPr/>
            <p:nvPr/>
          </p:nvSpPr>
          <p:spPr>
            <a:xfrm>
              <a:off x="13152784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4DA56B-86D4-4875-A774-860E65CD0B03}"/>
                </a:ext>
              </a:extLst>
            </p:cNvPr>
            <p:cNvSpPr/>
            <p:nvPr/>
          </p:nvSpPr>
          <p:spPr>
            <a:xfrm>
              <a:off x="13584832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F44E475E-8356-4B29-B7E5-7FDFE1CFF73E}"/>
                </a:ext>
              </a:extLst>
            </p:cNvPr>
            <p:cNvSpPr/>
            <p:nvPr/>
          </p:nvSpPr>
          <p:spPr>
            <a:xfrm>
              <a:off x="14016880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35B3D73-1EA7-4B6D-9050-683F04C83E49}"/>
              </a:ext>
            </a:extLst>
          </p:cNvPr>
          <p:cNvSpPr/>
          <p:nvPr/>
        </p:nvSpPr>
        <p:spPr>
          <a:xfrm>
            <a:off x="9830568" y="5880421"/>
            <a:ext cx="432048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\0</a:t>
            </a:r>
            <a:endParaRPr lang="ru-RU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CA7383FC-CEE9-419D-A39B-F65871D841AF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8583038" y="5427897"/>
            <a:ext cx="1257378" cy="70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DC0A8A-93C5-496C-8C9A-F231BED61127}"/>
              </a:ext>
            </a:extLst>
          </p:cNvPr>
          <p:cNvSpPr txBox="1"/>
          <p:nvPr/>
        </p:nvSpPr>
        <p:spPr>
          <a:xfrm>
            <a:off x="9686552" y="6326667"/>
            <a:ext cx="166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s_emptyString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2F20E04B-1175-4BA0-9E68-A1A7495E1777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8583038" y="6096445"/>
            <a:ext cx="1247530" cy="3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2AB091F-2B9D-430E-91C9-3E9E8ABAD8E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8558652" y="4833156"/>
            <a:ext cx="1281764" cy="59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25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создавать перемещающий конструктор?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/>
          </a:p>
          <a:p>
            <a:r>
              <a:rPr lang="ru-RU" dirty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/>
              <a:t>Возврат из функции по значению</a:t>
            </a:r>
            <a:endParaRPr lang="en-US" dirty="0"/>
          </a:p>
          <a:p>
            <a:pPr lvl="1"/>
            <a:r>
              <a:rPr lang="ru-RU" dirty="0"/>
              <a:t>Хранение в контейнерах </a:t>
            </a:r>
            <a:r>
              <a:rPr lang="en-US" dirty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нет смысла создавать перемещающий конструктор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может создать его автоматически</a:t>
            </a:r>
          </a:p>
          <a:p>
            <a:r>
              <a:rPr lang="ru-RU" dirty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HeavyMovableClass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[100];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ru-RU" dirty="0"/>
              <a:t>Операция перемещения в данном случае будет копировать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Неявное преобразование ссылок на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ссылку на </a:t>
            </a:r>
            <a:r>
              <a:rPr lang="en-US" dirty="0" err="1"/>
              <a:t>rvalue</a:t>
            </a:r>
            <a:r>
              <a:rPr lang="ru-RU" dirty="0"/>
              <a:t> запрещено Стандартом</a:t>
            </a:r>
          </a:p>
          <a:p>
            <a:pPr lvl="1"/>
            <a:r>
              <a:rPr lang="ru-RU" dirty="0"/>
              <a:t>Именованные объекты </a:t>
            </a:r>
            <a:r>
              <a:rPr lang="en-US" dirty="0"/>
              <a:t>(</a:t>
            </a:r>
            <a:r>
              <a:rPr lang="ru-RU" dirty="0"/>
              <a:t>переменные) трактуются компилятором как </a:t>
            </a:r>
            <a:r>
              <a:rPr lang="en-US" dirty="0" err="1"/>
              <a:t>lvalues</a:t>
            </a:r>
            <a:endParaRPr lang="ru-RU" dirty="0"/>
          </a:p>
          <a:p>
            <a:r>
              <a:rPr lang="ru-RU" dirty="0"/>
              <a:t>В ряде случаев требуется явное преобразование из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STL </a:t>
            </a:r>
            <a:r>
              <a:rPr lang="ru-RU" dirty="0"/>
              <a:t>предоставляет функцию </a:t>
            </a:r>
            <a:r>
              <a:rPr lang="en-US" b="1" dirty="0" err="1"/>
              <a:t>std</a:t>
            </a:r>
            <a:r>
              <a:rPr lang="en-US" b="1" dirty="0"/>
              <a:t>::move</a:t>
            </a:r>
            <a:r>
              <a:rPr lang="ru-RU" b="1" dirty="0"/>
              <a:t> </a:t>
            </a:r>
            <a:r>
              <a:rPr lang="ru-RU" dirty="0"/>
              <a:t>(файл </a:t>
            </a:r>
            <a:r>
              <a:rPr lang="en-US" dirty="0"/>
              <a:t>&lt;utility&gt;)</a:t>
            </a:r>
            <a:r>
              <a:rPr lang="ru-RU" dirty="0"/>
              <a:t>, для преобразования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1926" y="17779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p1(new A(1));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p2(new A(2));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копирующий оператор присваивания отсутствует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useP1 ? p1 : p2;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 = useP1 ?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(p1) 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Выполняем необходимые действия над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Перегрузка перемещающего оператора присваивания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28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Перемещающий оператор присваивания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Данный оператор используется при присваивании значения временного объекта</a:t>
            </a:r>
          </a:p>
          <a:p>
            <a:pPr lvl="1"/>
            <a:r>
              <a:rPr lang="ru-RU" dirty="0"/>
              <a:t>Как и перемещающий конструктор, вместо копирования он просто забирает данные у переданного объекта</a:t>
            </a:r>
          </a:p>
          <a:p>
            <a:r>
              <a:rPr lang="ru-RU" dirty="0"/>
              <a:t>Значение левого аргумента должно быть эквивалентно значению правого аргумента ДО операции присваивания</a:t>
            </a:r>
          </a:p>
          <a:p>
            <a:r>
              <a:rPr lang="ru-RU" dirty="0"/>
              <a:t>Правый аргумент должен остаться в</a:t>
            </a:r>
            <a:r>
              <a:rPr lang="en-US" dirty="0"/>
              <a:t> </a:t>
            </a:r>
            <a:r>
              <a:rPr lang="ru-RU" dirty="0"/>
              <a:t>валидном состоянии</a:t>
            </a:r>
          </a:p>
          <a:p>
            <a:pPr lvl="1"/>
            <a:r>
              <a:rPr lang="ru-RU" dirty="0"/>
              <a:t>Для некоторых стандартных типов состояние объекта после перемещения определено: </a:t>
            </a:r>
            <a:r>
              <a:rPr lang="en-US" dirty="0"/>
              <a:t>std::</a:t>
            </a:r>
            <a:r>
              <a:rPr lang="en-US" dirty="0" err="1"/>
              <a:t>unique_ptr</a:t>
            </a:r>
            <a:r>
              <a:rPr lang="ru-RU" dirty="0"/>
              <a:t> перестаёт владеть объектом</a:t>
            </a:r>
          </a:p>
        </p:txBody>
      </p:sp>
    </p:spTree>
    <p:extLst>
      <p:ext uri="{BB962C8B-B14F-4D97-AF65-F5344CB8AC3E}">
        <p14:creationId xmlns:p14="http://schemas.microsoft.com/office/powerpoint/2010/main" val="347638366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33A3F1-30E2-4363-A2AE-CF11F1FDF232}"/>
              </a:ext>
            </a:extLst>
          </p:cNvPr>
          <p:cNvSpPr txBox="1"/>
          <p:nvPr/>
        </p:nvSpPr>
        <p:spPr>
          <a:xfrm>
            <a:off x="0" y="1"/>
            <a:ext cx="1135258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std::exchange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&amp;other)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9230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D3C13-77C4-4F94-AF9D-CFB5EDFB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Делегирующий конструктор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3C5482-84C0-4734-B0AF-A75ED942F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73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EC8856-5343-3ECF-2677-4139BB84A5F9}"/>
              </a:ext>
            </a:extLst>
          </p:cNvPr>
          <p:cNvSpPr txBox="1"/>
          <p:nvPr/>
        </p:nvSpPr>
        <p:spPr>
          <a:xfrm>
            <a:off x="0" y="1"/>
            <a:ext cx="11352584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GravityConstant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9.8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m_speed.dy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GravityConstant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819CB-9253-3F84-0313-D743F808630D}"/>
              </a:ext>
            </a:extLst>
          </p:cNvPr>
          <p:cNvSpPr txBox="1"/>
          <p:nvPr/>
        </p:nvSpPr>
        <p:spPr>
          <a:xfrm>
            <a:off x="6528048" y="2887682"/>
            <a:ext cx="5663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gameObj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gameObj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.dx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.dx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29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74F6E-3DD1-4582-AC75-0DEF4051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Делегирующий конструктор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C74851-AF28-4D7C-8118-13B3F76D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конструктор, который делегирует инициализацию полей другому  (</a:t>
            </a:r>
            <a:r>
              <a:rPr lang="ru-RU" b="1" dirty="0"/>
              <a:t>целевому</a:t>
            </a:r>
            <a:r>
              <a:rPr lang="ru-RU" dirty="0"/>
              <a:t>) конструктору этого же класса</a:t>
            </a:r>
          </a:p>
          <a:p>
            <a:r>
              <a:rPr lang="ru-RU" dirty="0"/>
              <a:t>В списке инициализации указано имя этого же класса</a:t>
            </a:r>
          </a:p>
          <a:p>
            <a:pPr lvl="1"/>
            <a:r>
              <a:rPr lang="ru-RU" dirty="0"/>
              <a:t>Поля указывать нельзя</a:t>
            </a:r>
          </a:p>
          <a:p>
            <a:r>
              <a:rPr lang="ru-RU" dirty="0"/>
              <a:t>Сначала выполнится список инициализации и тело целевого конструктора, затем управление вернётся к делегирующему и выполнится его тело</a:t>
            </a:r>
          </a:p>
          <a:p>
            <a:r>
              <a:rPr lang="ru-RU" dirty="0"/>
              <a:t>Делегирующий конструктор помогает устранить дублирование кода</a:t>
            </a:r>
          </a:p>
        </p:txBody>
      </p:sp>
    </p:spTree>
    <p:extLst>
      <p:ext uri="{BB962C8B-B14F-4D97-AF65-F5344CB8AC3E}">
        <p14:creationId xmlns:p14="http://schemas.microsoft.com/office/powerpoint/2010/main" val="20211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2B1A84-CCDE-4A89-A9C2-12E697D748AB}"/>
              </a:ext>
            </a:extLst>
          </p:cNvPr>
          <p:cNvSpPr txBox="1"/>
          <p:nvPr/>
        </p:nvSpPr>
        <p:spPr>
          <a:xfrm>
            <a:off x="0" y="1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size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end =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*end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Следующие конструкторы делегируют работу конструктору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String(const char*,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size)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String(text,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String(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669831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4D524-05F2-447A-859E-8FCF9A93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и деструкторы в действии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DB38A-E422-475B-8076-D688892D5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1651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7EC5A-0D50-7F08-503D-0B92393C8862}"/>
              </a:ext>
            </a:extLst>
          </p:cNvPr>
          <p:cNvSpPr txBox="1"/>
          <p:nvPr/>
        </p:nvSpPr>
        <p:spPr>
          <a:xfrm>
            <a:off x="838200" y="2060848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"Default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8EBF4-FD90-4D0C-B463-F51893B6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и операции присваивания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19145429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CC3EB7-270D-49F3-F9D7-8B6C74DF0A36}"/>
              </a:ext>
            </a:extLst>
          </p:cNvPr>
          <p:cNvSpPr txBox="1"/>
          <p:nvPr/>
        </p:nvSpPr>
        <p:spPr>
          <a:xfrm>
            <a:off x="1524001" y="1"/>
            <a:ext cx="4355976" cy="678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Create() 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{};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Create2()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foo;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Create3(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? a :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(foo);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(std::move(foo));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highlight>
                <a:srgbClr val="C0C0C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Create();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Create2();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Create3(</a:t>
            </a:r>
            <a:r>
              <a:rPr lang="en-US" kern="0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Create2();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"--\n"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6A605-9668-5355-71BF-34F57C5199ED}"/>
              </a:ext>
            </a:extLst>
          </p:cNvPr>
          <p:cNvSpPr txBox="1"/>
          <p:nvPr/>
        </p:nvSpPr>
        <p:spPr>
          <a:xfrm>
            <a:off x="6744073" y="948690"/>
            <a:ext cx="392392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Move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en-US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--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7ECF3-B20F-0086-99F0-144E0AE13ACD}"/>
              </a:ext>
            </a:extLst>
          </p:cNvPr>
          <p:cNvSpPr txBox="1"/>
          <p:nvPr/>
        </p:nvSpPr>
        <p:spPr>
          <a:xfrm>
            <a:off x="5340424" y="69731"/>
            <a:ext cx="536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https://wandbox.org/permlink/0c2uBSY425nzNgiO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Статические методы класса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4A41AB-14C6-43DD-A44E-4C194BD71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D91C69-2050-4C52-9A80-CF7CDFFD77D4}"/>
              </a:ext>
            </a:extLst>
          </p:cNvPr>
          <p:cNvSpPr/>
          <p:nvPr/>
        </p:nvSpPr>
        <p:spPr>
          <a:xfrm>
            <a:off x="119336" y="32632"/>
            <a:ext cx="113772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 имеет значения, у какого телевизора вызван метод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294F-5997-474A-8A73-4D1DB60F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3301-2FCC-4E11-B817-31251E4F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Обозначаются ключевым словом </a:t>
            </a:r>
            <a:r>
              <a:rPr lang="en-US" b="1" dirty="0"/>
              <a:t>static</a:t>
            </a:r>
            <a:endParaRPr lang="ru-RU" b="1" dirty="0"/>
          </a:p>
          <a:p>
            <a:r>
              <a:rPr lang="ru-RU" dirty="0"/>
              <a:t>Внутри класса вызываются по имени</a:t>
            </a:r>
          </a:p>
          <a:p>
            <a:r>
              <a:rPr lang="ru-RU" dirty="0"/>
              <a:t>Вне класса вызываются по полному имени: </a:t>
            </a:r>
            <a:r>
              <a:rPr lang="ru-RU" b="1" dirty="0" err="1"/>
              <a:t>ИмяКласса</a:t>
            </a:r>
            <a:r>
              <a:rPr lang="ru-RU" b="1" dirty="0"/>
              <a:t>::</a:t>
            </a:r>
            <a:r>
              <a:rPr lang="ru-RU" b="1" dirty="0" err="1"/>
              <a:t>ИмяМетода</a:t>
            </a:r>
            <a:endParaRPr lang="ru-RU" b="1" dirty="0"/>
          </a:p>
          <a:p>
            <a:r>
              <a:rPr lang="ru-RU" dirty="0"/>
              <a:t>С ними не связан никакой экземпляр класса</a:t>
            </a:r>
          </a:p>
          <a:p>
            <a:pPr lvl="1"/>
            <a:r>
              <a:rPr lang="ru-RU" dirty="0"/>
              <a:t>Они не получают указатель </a:t>
            </a:r>
            <a:r>
              <a:rPr lang="en-US" dirty="0"/>
              <a:t>this</a:t>
            </a:r>
          </a:p>
          <a:p>
            <a:r>
              <a:rPr lang="ru-RU" dirty="0"/>
              <a:t>При их вызове нет «текущего объекта»</a:t>
            </a:r>
          </a:p>
          <a:p>
            <a:pPr lvl="1"/>
            <a:r>
              <a:rPr lang="ru-RU" dirty="0"/>
              <a:t>Из статического метода нельзя обратиться к полям класса</a:t>
            </a:r>
          </a:p>
          <a:p>
            <a:pPr lvl="1"/>
            <a:r>
              <a:rPr lang="ru-RU" dirty="0"/>
              <a:t>Можно вызывать только статические методы</a:t>
            </a:r>
          </a:p>
          <a:p>
            <a:r>
              <a:rPr lang="ru-RU" dirty="0"/>
              <a:t>Внутри статических методов можно обращаться к полям и вызывать методы объектов , переданных снаружи или созданных внутри метода</a:t>
            </a:r>
          </a:p>
          <a:p>
            <a:r>
              <a:rPr lang="ru-RU" dirty="0"/>
              <a:t>Есть доступ к приватным полям и методам</a:t>
            </a:r>
          </a:p>
        </p:txBody>
      </p:sp>
    </p:spTree>
    <p:extLst>
      <p:ext uri="{BB962C8B-B14F-4D97-AF65-F5344CB8AC3E}">
        <p14:creationId xmlns:p14="http://schemas.microsoft.com/office/powerpoint/2010/main" val="11353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88BDC3-D265-4FAD-B61D-6ABB201E7992}"/>
              </a:ext>
            </a:extLst>
          </p:cNvPr>
          <p:cNvSpPr/>
          <p:nvPr/>
        </p:nvSpPr>
        <p:spPr>
          <a:xfrm>
            <a:off x="119336" y="1"/>
            <a:ext cx="11449272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класса статический метод вызывается по имени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у статических методов не пишется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    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Вне класса статический метод вызывается с указанием имени класса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Можно указать и имя объекта, но так обычно не делают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30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0CFBDD-FD77-40A5-BCA2-88B308852991}"/>
              </a:ext>
            </a:extLst>
          </p:cNvPr>
          <p:cNvSpPr/>
          <p:nvPr/>
        </p:nvSpPr>
        <p:spPr>
          <a:xfrm>
            <a:off x="227348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Ошибка: нельзя вызвать нестатический метод из статического.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есть экземпляр класса, можно вызывать его нестатические методы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 обращаться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Из статических методов можно вызывать другие статические методы, даже приватные.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076958-B4E4-4CE0-A59C-C9A0215D091E}"/>
              </a:ext>
            </a:extLst>
          </p:cNvPr>
          <p:cNvSpPr/>
          <p:nvPr/>
        </p:nvSpPr>
        <p:spPr>
          <a:xfrm>
            <a:off x="0" y="0"/>
            <a:ext cx="6096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cassert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0ABBF-DC49-4615-A8DE-DD1A6C299C40}"/>
              </a:ext>
            </a:extLst>
          </p:cNvPr>
          <p:cNvSpPr/>
          <p:nvPr/>
        </p:nvSpPr>
        <p:spPr>
          <a:xfrm>
            <a:off x="6456040" y="276999"/>
            <a:ext cx="547260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"3 5 8 10"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0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CB27-1DD8-4337-A93E-17367299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класса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E0503-BDDB-4FF2-9102-517FC7512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86731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74DB62-B932-4449-9B40-39466E79A85D}"/>
              </a:ext>
            </a:extLst>
          </p:cNvPr>
          <p:cNvSpPr/>
          <p:nvPr/>
        </p:nvSpPr>
        <p:spPr>
          <a:xfrm>
            <a:off x="479376" y="116632"/>
            <a:ext cx="114492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Определяет, допустимо ли ехать со скоростью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включена передача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(...)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5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15F2FA-C205-433B-94A0-DDB9A92905AD}"/>
              </a:ext>
            </a:extLst>
          </p:cNvPr>
          <p:cNvSpPr/>
          <p:nvPr/>
        </p:nvSpPr>
        <p:spPr>
          <a:xfrm>
            <a:off x="479376" y="404664"/>
            <a:ext cx="11305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>
                <a:solidFill>
                  <a:srgbClr val="008000"/>
                </a:solidFill>
                <a:latin typeface="Consolas" panose="020B0609020204030204" pitchFamily="49" charset="0"/>
              </a:rPr>
              <a:t>  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Передача.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Минимальная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Максимальная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...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…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Таблица скоростей.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7531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AE45-E348-4247-BDD0-1E0AC6A4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класса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1587-9154-4C68-BAAD-F3EFC378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Статическое поле – общее для всех экземпляров</a:t>
            </a:r>
          </a:p>
          <a:p>
            <a:r>
              <a:rPr lang="ru-RU" dirty="0"/>
              <a:t>Создаётся при запуске программы и уничтожается при её завершении</a:t>
            </a:r>
          </a:p>
          <a:p>
            <a:r>
              <a:rPr lang="ru-RU" dirty="0"/>
              <a:t>Для доступа к статическому полю не нужно указывать объект</a:t>
            </a:r>
          </a:p>
          <a:p>
            <a:pPr lvl="1"/>
            <a:r>
              <a:rPr lang="ru-RU" dirty="0"/>
              <a:t>Можно использовать из статических методов</a:t>
            </a:r>
          </a:p>
          <a:p>
            <a:r>
              <a:rPr lang="ru-RU" dirty="0"/>
              <a:t>Перед объявлением статического поля пишется ключевое слово </a:t>
            </a:r>
            <a:r>
              <a:rPr lang="en-US" b="1" dirty="0"/>
              <a:t>static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961353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161CC7-5FE1-465C-9F46-DA4BFD76C11C}"/>
              </a:ext>
            </a:extLst>
          </p:cNvPr>
          <p:cNvSpPr/>
          <p:nvPr/>
        </p:nvSpPr>
        <p:spPr>
          <a:xfrm>
            <a:off x="335360" y="620688"/>
            <a:ext cx="116652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car.h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…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Объявляем таблицу диапазонов скоростей статической и константной,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чтобы она была одна всю программу и не изменялась.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4667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FB970-0D0F-441C-BEEC-F464D8D75E32}"/>
              </a:ext>
            </a:extLst>
          </p:cNvPr>
          <p:cNvSpPr/>
          <p:nvPr/>
        </p:nvSpPr>
        <p:spPr>
          <a:xfrm>
            <a:off x="335360" y="260648"/>
            <a:ext cx="113772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car.cpp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car.h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Так объявляется статическая переменная за пределами класса.</a:t>
            </a:r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52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801BB8-F118-409C-ABEE-9F9E2715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статического поля внутри класса (начиная с++17)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B711C-4349-4A44-AD17-D11FB76BD7DB}"/>
              </a:ext>
            </a:extLst>
          </p:cNvPr>
          <p:cNvSpPr/>
          <p:nvPr/>
        </p:nvSpPr>
        <p:spPr>
          <a:xfrm>
            <a:off x="767408" y="206084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Так статическое поле объявляется и определяется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9500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0772-1F1E-405F-8B35-072A8CF8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в классах Стандартной Библиотеки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D72FF6-BC5A-49C8-A02D-2FE84EE20827}"/>
              </a:ext>
            </a:extLst>
          </p:cNvPr>
          <p:cNvSpPr/>
          <p:nvPr/>
        </p:nvSpPr>
        <p:spPr>
          <a:xfrm>
            <a:off x="695400" y="2492896"/>
            <a:ext cx="112332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 quick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brown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fox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jumps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over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lazy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dog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Иголка, которую мы будем искать в стоге сена.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Вводим текст для поиска.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find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позицию в строке, с которой начинается искомый текст.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Если текст не найден, возвращается значение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b="1" dirty="0" err="1">
                <a:solidFill>
                  <a:srgbClr val="3B3B3B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at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found_at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not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9420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8ACB-F3C0-42BE-A69B-EFE777CA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и методы – 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226F-9668-4B88-B056-938D8224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 не привязаны к конкретному экземпляру класса</a:t>
            </a:r>
          </a:p>
          <a:p>
            <a:r>
              <a:rPr lang="ru-RU" dirty="0"/>
              <a:t>Статические поля используются для хранения данных, общих для всех экземпляров класса</a:t>
            </a:r>
          </a:p>
          <a:p>
            <a:r>
              <a:rPr lang="ru-RU" dirty="0"/>
              <a:t>Статические данные часто делают константными</a:t>
            </a:r>
          </a:p>
        </p:txBody>
      </p:sp>
    </p:spTree>
    <p:extLst>
      <p:ext uri="{BB962C8B-B14F-4D97-AF65-F5344CB8AC3E}">
        <p14:creationId xmlns:p14="http://schemas.microsoft.com/office/powerpoint/2010/main" val="136354264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-3990"/>
            <a:ext cx="9252520" cy="656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PrintShapeInfo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(const Shape&amp; s) {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"Color:"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s.GetColor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"Area:"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s.GetArea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Вложенное объявление классов и других типов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ru-RU" dirty="0"/>
              <a:t>Пример - итераторы стандартных контейнеров </a:t>
            </a:r>
            <a:r>
              <a:rPr lang="en-US" dirty="0"/>
              <a:t>STL</a:t>
            </a:r>
            <a:endParaRPr lang="ru-RU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Из методов внешнего класса – по имени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Снаружи – при помощи указания имени внешнего класса: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dirty="0" err="1"/>
              <a:t>ExternalClass</a:t>
            </a:r>
            <a:r>
              <a:rPr lang="en-US" dirty="0"/>
              <a:t>::Internal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024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6204" y="764705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7968" y="764705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7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624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42716" y="386104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BA02-ECA5-44AF-9AD6-0AAD41E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DCA9-CD51-4D27-90EB-9588FB185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9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ООП вводится понятие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– пользовательского типа данных, объединяющего </a:t>
            </a:r>
            <a:r>
              <a:rPr lang="ru-RU" b="1" dirty="0"/>
              <a:t>данные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их обработки</a:t>
            </a:r>
          </a:p>
          <a:p>
            <a:pPr lvl="1"/>
            <a:r>
              <a:rPr lang="ru-RU" dirty="0"/>
              <a:t>Класс – тип, описывающий устройство объекта</a:t>
            </a:r>
          </a:p>
          <a:p>
            <a:r>
              <a:rPr lang="ru-RU" b="1" dirty="0">
                <a:solidFill>
                  <a:srgbClr val="FF0000"/>
                </a:solidFill>
              </a:rPr>
              <a:t>Объектом</a:t>
            </a:r>
            <a:r>
              <a:rPr lang="ru-RU" dirty="0"/>
              <a:t> называется </a:t>
            </a:r>
            <a:r>
              <a:rPr lang="ru-RU" b="1" dirty="0"/>
              <a:t>экземпляр</a:t>
            </a:r>
            <a:r>
              <a:rPr lang="ru-RU" dirty="0"/>
              <a:t> класса</a:t>
            </a:r>
            <a:endParaRPr lang="en-US" dirty="0"/>
          </a:p>
          <a:p>
            <a:pPr lvl="1"/>
            <a:r>
              <a:rPr lang="ru-RU" dirty="0"/>
              <a:t>Собака – это класс</a:t>
            </a:r>
          </a:p>
          <a:p>
            <a:pPr lvl="1"/>
            <a:r>
              <a:rPr lang="ru-RU" dirty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70C2D-5882-4811-A611-1DAB7A27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Парадигмы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1A5CAF-0780-4629-89FE-8E26D316D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Парадигма программирования – способ программирования, не зависящий от конкретного языка</a:t>
            </a:r>
          </a:p>
          <a:p>
            <a:r>
              <a:rPr lang="ru-RU" dirty="0"/>
              <a:t>Стиль программирования как описания намерений программиста</a:t>
            </a:r>
          </a:p>
          <a:p>
            <a:r>
              <a:rPr lang="ru-RU" dirty="0"/>
              <a:t>Модель или подход к решению проблемы</a:t>
            </a:r>
          </a:p>
          <a:p>
            <a:r>
              <a:rPr lang="ru-RU" dirty="0"/>
              <a:t>Современные языки программирования допускают использование разных парадигм</a:t>
            </a:r>
          </a:p>
        </p:txBody>
      </p:sp>
    </p:spTree>
    <p:extLst>
      <p:ext uri="{BB962C8B-B14F-4D97-AF65-F5344CB8AC3E}">
        <p14:creationId xmlns:p14="http://schemas.microsoft.com/office/powerpoint/2010/main" val="2129710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  <a:r>
              <a:rPr lang="en-US" dirty="0"/>
              <a:t> </a:t>
            </a:r>
            <a:r>
              <a:rPr lang="ru-RU" dirty="0"/>
              <a:t>в С++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3552" y="2708921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C274-02EF-4ADE-ADEB-8576FA5ACBC9}"/>
              </a:ext>
            </a:extLst>
          </p:cNvPr>
          <p:cNvSpPr txBox="1"/>
          <p:nvPr/>
        </p:nvSpPr>
        <p:spPr>
          <a:xfrm>
            <a:off x="2067447" y="4437112"/>
            <a:ext cx="4583574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Использование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car1;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car2;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Члены-данные</a:t>
            </a:r>
            <a:r>
              <a:rPr lang="ru-RU" b="1" dirty="0">
                <a:solidFill>
                  <a:schemeClr val="hlink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data members</a:t>
            </a:r>
            <a:r>
              <a:rPr lang="ru-RU" dirty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84460E-D93B-4CCB-AD70-270F4C4F681F}"/>
              </a:ext>
            </a:extLst>
          </p:cNvPr>
          <p:cNvSpPr/>
          <p:nvPr/>
        </p:nvSpPr>
        <p:spPr>
          <a:xfrm>
            <a:off x="896257" y="1916832"/>
            <a:ext cx="5760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77D-1DE0-4753-BF30-16DE1E99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Время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F70C0-3C36-4728-BCDE-CA4A872FEEFC}"/>
              </a:ext>
            </a:extLst>
          </p:cNvPr>
          <p:cNvSpPr/>
          <p:nvPr/>
        </p:nvSpPr>
        <p:spPr>
          <a:xfrm>
            <a:off x="838200" y="183666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47612-CE9D-4AEC-AC84-7E0ADF6D5D85}"/>
              </a:ext>
            </a:extLst>
          </p:cNvPr>
          <p:cNvSpPr/>
          <p:nvPr/>
        </p:nvSpPr>
        <p:spPr>
          <a:xfrm>
            <a:off x="838200" y="458112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2F74C6-FE19-4232-8A7C-16F5E17B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Сокрытие данных по умолчанию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15964-653C-4330-B53F-972A9585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отличие от структур, по умолчанию доступ к содержимому класса закрыт</a:t>
            </a:r>
          </a:p>
          <a:p>
            <a:pPr lvl="1"/>
            <a:r>
              <a:rPr lang="ru-RU" dirty="0"/>
              <a:t>Снаружи класса нельзя обратиться к его данным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B726F-2E04-4DCC-83B9-A8FBE448F507}"/>
              </a:ext>
            </a:extLst>
          </p:cNvPr>
          <p:cNvSpPr/>
          <p:nvPr/>
        </p:nvSpPr>
        <p:spPr>
          <a:xfrm>
            <a:off x="840184" y="4576001"/>
            <a:ext cx="9073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error: cannot access private member declared in class 'Time'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9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Ограничение доступа к содержимому классов и структур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Каждое поле класса или структуры имеет определённый уровень доступа</a:t>
            </a:r>
          </a:p>
          <a:p>
            <a:r>
              <a:rPr lang="en-US" b="1" dirty="0"/>
              <a:t>public</a:t>
            </a:r>
            <a:r>
              <a:rPr lang="en-US" dirty="0"/>
              <a:t> –</a:t>
            </a:r>
            <a:r>
              <a:rPr lang="ru-RU" dirty="0"/>
              <a:t> публичный уровень доступа. Можно обращаться отовсюду</a:t>
            </a:r>
          </a:p>
          <a:p>
            <a:pPr lvl="1"/>
            <a:r>
              <a:rPr lang="ru-RU" dirty="0"/>
              <a:t>В структурах это уровень доступа по умолчанию</a:t>
            </a:r>
            <a:endParaRPr lang="en-US" dirty="0"/>
          </a:p>
          <a:p>
            <a:r>
              <a:rPr lang="en-US" b="1" dirty="0"/>
              <a:t>private</a:t>
            </a:r>
            <a:r>
              <a:rPr lang="ru-RU" dirty="0"/>
              <a:t> – приватный (закрытый) уровень доступа. Нельзя обращаться из кода за пределами класса</a:t>
            </a:r>
          </a:p>
          <a:p>
            <a:pPr lvl="1"/>
            <a:r>
              <a:rPr lang="ru-RU" dirty="0"/>
              <a:t>В классах это уровень доступа по умолчанию</a:t>
            </a:r>
            <a:endParaRPr lang="en-US" dirty="0"/>
          </a:p>
          <a:p>
            <a:r>
              <a:rPr lang="en-US" b="1" dirty="0"/>
              <a:t>protected</a:t>
            </a:r>
            <a:r>
              <a:rPr lang="ru-RU" dirty="0"/>
              <a:t> – защищённый уровень доступа. Обращаться может сам класс и его наследники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55E41D-28E9-4CA3-95F9-A518BA3F828B}"/>
              </a:ext>
            </a:extLst>
          </p:cNvPr>
          <p:cNvSpPr/>
          <p:nvPr/>
        </p:nvSpPr>
        <p:spPr>
          <a:xfrm>
            <a:off x="648072" y="566678"/>
            <a:ext cx="10561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доступно для внешнего кода.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F800E-841B-4ACB-AFC8-603C77CBEE71}"/>
              </a:ext>
            </a:extLst>
          </p:cNvPr>
          <p:cNvSpPr/>
          <p:nvPr/>
        </p:nvSpPr>
        <p:spPr>
          <a:xfrm>
            <a:off x="648072" y="3789040"/>
            <a:ext cx="9794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Класс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скрыто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01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AF9F-96AC-46DE-AF3A-45632A07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56B6-5D86-45C2-AEBC-65FC2C82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прямого доступа к своим данным класс предоставляет </a:t>
            </a:r>
            <a:r>
              <a:rPr lang="ru-RU" b="1" dirty="0"/>
              <a:t>методы</a:t>
            </a:r>
          </a:p>
          <a:p>
            <a:r>
              <a:rPr lang="ru-RU" dirty="0"/>
              <a:t>Метод – функция, объявленная внутри класса или структуры</a:t>
            </a:r>
          </a:p>
          <a:p>
            <a:pPr lvl="1"/>
            <a:r>
              <a:rPr lang="ru-RU" dirty="0"/>
              <a:t>Методы также называют функциями-членами класса (</a:t>
            </a:r>
            <a:r>
              <a:rPr lang="en-US" dirty="0"/>
              <a:t>class member functions)</a:t>
            </a:r>
            <a:endParaRPr lang="ru-RU" dirty="0"/>
          </a:p>
          <a:p>
            <a:r>
              <a:rPr lang="ru-RU" dirty="0"/>
              <a:t>Методы класса задают операции, которые можно выполнить над объектом</a:t>
            </a:r>
          </a:p>
          <a:p>
            <a:r>
              <a:rPr lang="ru-RU" dirty="0"/>
              <a:t>В классах методы делают публичными, а данные – приватными</a:t>
            </a:r>
          </a:p>
        </p:txBody>
      </p:sp>
    </p:spTree>
    <p:extLst>
      <p:ext uri="{BB962C8B-B14F-4D97-AF65-F5344CB8AC3E}">
        <p14:creationId xmlns:p14="http://schemas.microsoft.com/office/powerpoint/2010/main" val="36574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47AF2-E3CC-42B2-B3AD-F9D3AD8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метода класса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4375C-B49C-482F-B653-C9D25C3D82DD}"/>
              </a:ext>
            </a:extLst>
          </p:cNvPr>
          <p:cNvSpPr/>
          <p:nvPr/>
        </p:nvSpPr>
        <p:spPr>
          <a:xfrm>
            <a:off x="695400" y="2204863"/>
            <a:ext cx="107291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SomeClass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Это метод класса. Выглядит как функция, описанная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К приватным данным можно обращаться только внутри методов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Данные надёжно спрятаны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Никто, кроме самого класса, не имеет к ним доступа.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15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94ACB-DF50-47AA-8442-6B6269AF3473}"/>
              </a:ext>
            </a:extLst>
          </p:cNvPr>
          <p:cNvSpPr/>
          <p:nvPr/>
        </p:nvSpPr>
        <p:spPr>
          <a:xfrm>
            <a:off x="623392" y="404664"/>
            <a:ext cx="103691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3600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FB7B4-1973-4E95-8330-BC5A77A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E7F40-73D0-44E6-AB4A-956875EC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Последовательное выполнение инструкций </a:t>
            </a:r>
          </a:p>
          <a:p>
            <a:r>
              <a:rPr lang="ru-RU" dirty="0"/>
              <a:t>Явный запрет операции </a:t>
            </a:r>
            <a:r>
              <a:rPr lang="en-US" b="1" dirty="0" err="1"/>
              <a:t>goto</a:t>
            </a:r>
            <a:endParaRPr lang="ru-RU" dirty="0"/>
          </a:p>
          <a:p>
            <a:r>
              <a:rPr lang="ru-RU" dirty="0"/>
              <a:t>Ветвление</a:t>
            </a:r>
            <a:r>
              <a:rPr lang="en-US" dirty="0"/>
              <a:t> </a:t>
            </a:r>
            <a:r>
              <a:rPr lang="ru-RU" dirty="0"/>
              <a:t>для принятия решений</a:t>
            </a:r>
          </a:p>
          <a:p>
            <a:r>
              <a:rPr lang="ru-RU" dirty="0"/>
              <a:t>Циклы для организации повторяющихся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33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7608" y="2276873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780E-7E6D-48B4-84C5-972BB25E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72DBC4-9EC6-444E-ADD5-B9A04254BC1A}"/>
              </a:ext>
            </a:extLst>
          </p:cNvPr>
          <p:cNvSpPr/>
          <p:nvPr/>
        </p:nvSpPr>
        <p:spPr>
          <a:xfrm>
            <a:off x="695400" y="548680"/>
            <a:ext cx="115945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5A72-9BA5-47DA-8709-E8DF4AA6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4077072"/>
            <a:ext cx="2629267" cy="2581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78FF23-370C-49BE-A433-1C1264895926}"/>
              </a:ext>
            </a:extLst>
          </p:cNvPr>
          <p:cNvSpPr/>
          <p:nvPr/>
        </p:nvSpPr>
        <p:spPr>
          <a:xfrm>
            <a:off x="4290299" y="6381328"/>
            <a:ext cx="5046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https://wandbox.org/permlink/bzbqAdTJspyA2WZA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068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1A98D7-6355-4879-9214-D1C1146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состояние класса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8547-0A93-4071-A526-B4615E5B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объекта формируется его членами данными</a:t>
            </a:r>
          </a:p>
          <a:p>
            <a:r>
              <a:rPr lang="ru-RU" dirty="0"/>
              <a:t>Чтобы изменить состояние объекта, нужно изменить его данные</a:t>
            </a:r>
          </a:p>
          <a:p>
            <a:r>
              <a:rPr lang="ru-RU" dirty="0"/>
              <a:t>Когда данные приватные, сделать это можно только в методе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1549742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3839-9DFF-4609-BF0D-38E46484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быть с константными объектами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A750-097C-4F50-8628-096BBCB0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объект константный, его состояние должно быть нельзя изменить</a:t>
            </a:r>
          </a:p>
          <a:p>
            <a:r>
              <a:rPr lang="ru-RU" dirty="0"/>
              <a:t>Если метод может изменить состояние объекта, значит его нельзя вызвать у константного объекта</a:t>
            </a:r>
          </a:p>
          <a:p>
            <a:r>
              <a:rPr lang="ru-RU" dirty="0"/>
              <a:t>Как быть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736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A38FB-3754-41AD-9188-61BCDE629222}"/>
              </a:ext>
            </a:extLst>
          </p:cNvPr>
          <p:cNvSpPr/>
          <p:nvPr/>
        </p:nvSpPr>
        <p:spPr>
          <a:xfrm>
            <a:off x="119336" y="116633"/>
            <a:ext cx="112332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00A52-CBB5-4E60-B234-233C7F70CAB6}"/>
              </a:ext>
            </a:extLst>
          </p:cNvPr>
          <p:cNvSpPr/>
          <p:nvPr/>
        </p:nvSpPr>
        <p:spPr>
          <a:xfrm>
            <a:off x="249324" y="2669940"/>
            <a:ext cx="11845316" cy="33855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prog.cc: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function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void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PrintCircle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&amp;)':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prog.cc:20:46: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~~~~~~~~~~~^~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prog.cc:11:16: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11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^~~~~~~~~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prog.cc:20:74: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                              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prog.cc:12:16: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12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numbers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pi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2BDA0-4AA2-48B7-A080-8A0B5AAC154D}"/>
              </a:ext>
            </a:extLst>
          </p:cNvPr>
          <p:cNvSpPr/>
          <p:nvPr/>
        </p:nvSpPr>
        <p:spPr>
          <a:xfrm>
            <a:off x="3543891" y="6352765"/>
            <a:ext cx="510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https://wandbox.org/permlink/BA36QTz5AhEHY2XN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52D06-AB59-472C-9389-A671FE26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126122"/>
            <a:ext cx="2322258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Метод, внутри которого не разрешается менять состояние объекта, помечают константным с помощью спецификатора </a:t>
            </a:r>
            <a:r>
              <a:rPr lang="en-US" b="1" dirty="0">
                <a:solidFill>
                  <a:srgbClr val="FF0000"/>
                </a:solidFill>
              </a:rPr>
              <a:t>const</a:t>
            </a:r>
          </a:p>
          <a:p>
            <a:pPr>
              <a:lnSpc>
                <a:spcPct val="90000"/>
              </a:lnSpc>
            </a:pPr>
            <a:r>
              <a:rPr lang="ru-RU" dirty="0"/>
              <a:t>Внутри </a:t>
            </a:r>
            <a:r>
              <a:rPr lang="en-US" dirty="0"/>
              <a:t>const-</a:t>
            </a:r>
            <a:r>
              <a:rPr lang="ru-RU" dirty="0"/>
              <a:t>метода нельзя менять состояние объекта</a:t>
            </a:r>
          </a:p>
          <a:p>
            <a:pPr lvl="1"/>
            <a:r>
              <a:rPr lang="ru-RU" dirty="0"/>
              <a:t>Присваивать значения полям класса</a:t>
            </a:r>
          </a:p>
          <a:p>
            <a:pPr lvl="1"/>
            <a:r>
              <a:rPr lang="ru-RU" dirty="0"/>
              <a:t>Вызывать </a:t>
            </a:r>
            <a:r>
              <a:rPr lang="ru-RU" dirty="0" err="1"/>
              <a:t>неконстантные</a:t>
            </a:r>
            <a:r>
              <a:rPr lang="ru-RU" dirty="0"/>
              <a:t> методы текущего объекта</a:t>
            </a:r>
          </a:p>
          <a:p>
            <a:pPr lvl="1"/>
            <a:r>
              <a:rPr lang="ru-RU" dirty="0"/>
              <a:t>Вызвать у поля текущего объекта </a:t>
            </a:r>
            <a:r>
              <a:rPr lang="ru-RU" dirty="0" err="1"/>
              <a:t>неконстантный</a:t>
            </a:r>
            <a:r>
              <a:rPr lang="ru-RU" dirty="0"/>
              <a:t> метод</a:t>
            </a:r>
          </a:p>
          <a:p>
            <a:pPr lvl="1"/>
            <a:r>
              <a:rPr lang="ru-RU" dirty="0"/>
              <a:t>Передать поле класса в функцию, принимающую аргумент по </a:t>
            </a:r>
            <a:r>
              <a:rPr lang="ru-RU" dirty="0" err="1"/>
              <a:t>неконстантной</a:t>
            </a:r>
            <a:r>
              <a:rPr lang="ru-RU" dirty="0"/>
              <a:t> ссылке</a:t>
            </a:r>
            <a:endParaRPr lang="en-US" dirty="0"/>
          </a:p>
          <a:p>
            <a:r>
              <a:rPr lang="ru-RU" dirty="0"/>
              <a:t>К константных объектов разрешается вызывать только константные методы</a:t>
            </a:r>
          </a:p>
          <a:p>
            <a:pPr lvl="1"/>
            <a:r>
              <a:rPr lang="ru-RU" dirty="0"/>
              <a:t>То же самое касается объектов, доступных по константной ссылке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EC119-C037-44F7-8F2F-53948774BB52}"/>
              </a:ext>
            </a:extLst>
          </p:cNvPr>
          <p:cNvSpPr/>
          <p:nvPr/>
        </p:nvSpPr>
        <p:spPr>
          <a:xfrm>
            <a:off x="119336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9CD8A-44D9-49C1-8456-1A184B2E777E}"/>
              </a:ext>
            </a:extLst>
          </p:cNvPr>
          <p:cNvSpPr/>
          <p:nvPr/>
        </p:nvSpPr>
        <p:spPr>
          <a:xfrm>
            <a:off x="3543891" y="6352765"/>
            <a:ext cx="49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https://wandbox.org/permlink/1jrbrx0sZ2Onh9Wi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6E126-94F0-4CFC-A5D7-AB9458BF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4450709"/>
            <a:ext cx="2254146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4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0901-316D-4223-A006-2AA8D4FB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и логическая константность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D5085-F445-402A-B8D6-44B180586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Физическая константность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C64FE-50DE-488A-9A29-1CBF8FB6DC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Объект объявлен как </a:t>
            </a:r>
            <a:r>
              <a:rPr lang="en-US" dirty="0"/>
              <a:t>const</a:t>
            </a:r>
          </a:p>
          <a:p>
            <a:r>
              <a:rPr lang="ru-RU" dirty="0"/>
              <a:t>Его состояние не изменяется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0A3D49-5A56-48A7-AC52-1AA9C2F59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Логическая константность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D87A51-D292-4F9C-B104-BB4EB85D4A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Объект неизменен внешне</a:t>
            </a:r>
          </a:p>
          <a:p>
            <a:r>
              <a:rPr lang="ru-RU" dirty="0"/>
              <a:t>Внутреннее состояние может меняться</a:t>
            </a:r>
          </a:p>
          <a:p>
            <a:pPr lvl="1"/>
            <a:r>
              <a:rPr lang="ru-RU" dirty="0"/>
              <a:t>Объект может кешировать данные</a:t>
            </a:r>
          </a:p>
        </p:txBody>
      </p:sp>
    </p:spTree>
    <p:extLst>
      <p:ext uri="{BB962C8B-B14F-4D97-AF65-F5344CB8AC3E}">
        <p14:creationId xmlns:p14="http://schemas.microsoft.com/office/powerpoint/2010/main" val="3786020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b="1" dirty="0"/>
              <a:t>mutable</a:t>
            </a:r>
            <a:r>
              <a:rPr lang="ru-RU" dirty="0"/>
              <a:t> разрешает изменять поле, даже если содержащий объект объявлен константным</a:t>
            </a:r>
          </a:p>
          <a:p>
            <a:pPr lvl="1"/>
            <a:r>
              <a:rPr lang="en-US" dirty="0"/>
              <a:t>Mutable-</a:t>
            </a:r>
            <a:r>
              <a:rPr lang="ru-RU" dirty="0"/>
              <a:t>поля можно изменять внутри константных методов</a:t>
            </a:r>
          </a:p>
          <a:p>
            <a:r>
              <a:rPr lang="ru-RU" dirty="0"/>
              <a:t>Означает, что поле не влияет на наблюдаемое извне состояние класса</a:t>
            </a:r>
          </a:p>
          <a:p>
            <a:pPr lvl="1"/>
            <a:r>
              <a:rPr lang="ru-RU" dirty="0"/>
              <a:t>Мьютексы</a:t>
            </a:r>
          </a:p>
          <a:p>
            <a:pPr lvl="1"/>
            <a:r>
              <a:rPr lang="ru-RU" dirty="0"/>
              <a:t>Кеширование вычисленных значений</a:t>
            </a:r>
          </a:p>
          <a:p>
            <a:pPr lvl="1"/>
            <a:r>
              <a:rPr lang="ru-RU" dirty="0"/>
              <a:t>Ленивые вычисления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 – кеширование вычисленных значений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423592" y="1772817"/>
            <a:ext cx="799306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m_area.has_value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 = …;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*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m_area.reset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std::optional&lt;double&gt;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03EF2-7873-4A77-AA9C-0EA67501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01963-0419-4948-9E83-42788C1D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Развивает структурный подход</a:t>
            </a:r>
          </a:p>
          <a:p>
            <a:r>
              <a:rPr lang="ru-RU" dirty="0"/>
              <a:t>Последовательно выполняемые операции собираются в подпрограммы: процедуры и функции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Повторное использование кода</a:t>
            </a:r>
          </a:p>
          <a:p>
            <a:pPr lvl="1"/>
            <a:r>
              <a:rPr lang="ru-RU" dirty="0"/>
              <a:t>Улучшение читаемости когда</a:t>
            </a:r>
          </a:p>
        </p:txBody>
      </p:sp>
    </p:spTree>
    <p:extLst>
      <p:ext uri="{BB962C8B-B14F-4D97-AF65-F5344CB8AC3E}">
        <p14:creationId xmlns:p14="http://schemas.microsoft.com/office/powerpoint/2010/main" val="2045479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05E9F7-6BDA-8C9B-ED18-213995522AA9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hasher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hasher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PasswordCracker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найден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не найден, перебор закончен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!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3140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76281F-801C-63F9-4610-C63CAB7196A6}"/>
              </a:ext>
            </a:extLst>
          </p:cNvPr>
          <p:cNvSpPr txBox="1"/>
          <p:nvPr/>
        </p:nvSpPr>
        <p:spPr>
          <a:xfrm>
            <a:off x="838200" y="2051924"/>
            <a:ext cx="113611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std::chrono::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high_resolution_clock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std::chrono::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PasswordCracker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cracker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cracker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Cracked password: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Time elapsed: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Failed to crack password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D103E-161A-AE79-DDFF-D63C04FDC3A1}"/>
              </a:ext>
            </a:extLst>
          </p:cNvPr>
          <p:cNvSpPr txBox="1"/>
          <p:nvPr/>
        </p:nvSpPr>
        <p:spPr>
          <a:xfrm>
            <a:off x="8544272" y="5966916"/>
            <a:ext cx="345638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Cracked password: HELLO</a:t>
            </a:r>
          </a:p>
          <a:p>
            <a:r>
              <a:rPr lang="en-US" dirty="0">
                <a:latin typeface="Consolas" panose="020B0609020204030204" pitchFamily="49" charset="0"/>
              </a:rPr>
              <a:t>Time elapsed: 0.018406s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50C1D4-B7CC-24D9-BA82-7494FC9D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Брутфорсим</a:t>
            </a:r>
            <a:r>
              <a:rPr lang="ru-RU" dirty="0"/>
              <a:t> пароли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8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7ADD65-3209-C9B6-7018-190A7BD77E29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PasswordCracker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m_passwordCache.</a:t>
            </a:r>
            <a:r>
              <a:rPr lang="en-US" sz="1600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1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m_passwordCache.</a:t>
            </a:r>
            <a:r>
              <a:rPr lang="en-US" sz="1600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-&gt;second;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m_passwordCache.</a:t>
            </a:r>
            <a:r>
              <a:rPr lang="en-US" sz="1600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emplace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найден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не найден, перебор закончен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!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sz="1600" b="1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FB71D-D5A1-EF2B-73F4-67011A749B3B}"/>
              </a:ext>
            </a:extLst>
          </p:cNvPr>
          <p:cNvSpPr txBox="1"/>
          <p:nvPr/>
        </p:nvSpPr>
        <p:spPr>
          <a:xfrm>
            <a:off x="8256240" y="5877272"/>
            <a:ext cx="379174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Cracked password: HELLO</a:t>
            </a:r>
          </a:p>
          <a:p>
            <a:r>
              <a:rPr lang="en-US" dirty="0">
                <a:latin typeface="Consolas" panose="020B0609020204030204" pitchFamily="49" charset="0"/>
              </a:rPr>
              <a:t>Time elapsed: 1e-07s</a:t>
            </a:r>
          </a:p>
        </p:txBody>
      </p:sp>
    </p:spTree>
    <p:extLst>
      <p:ext uri="{BB962C8B-B14F-4D97-AF65-F5344CB8AC3E}">
        <p14:creationId xmlns:p14="http://schemas.microsoft.com/office/powerpoint/2010/main" val="390737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2DF3E3-F3B3-4C57-9A23-2010C54FAAF9}"/>
              </a:ext>
            </a:extLst>
          </p:cNvPr>
          <p:cNvSpPr/>
          <p:nvPr/>
        </p:nvSpPr>
        <p:spPr>
          <a:xfrm>
            <a:off x="335360" y="2060848"/>
            <a:ext cx="40340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Непотокобезопасный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CD3F8-BBFF-4BD2-AAAE-BA0C7876AB14}"/>
              </a:ext>
            </a:extLst>
          </p:cNvPr>
          <p:cNvSpPr/>
          <p:nvPr/>
        </p:nvSpPr>
        <p:spPr>
          <a:xfrm>
            <a:off x="31651" y="6381328"/>
            <a:ext cx="5136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https://wandbox.org/permlink/c3su0ECMm84fRNDE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AAF53-476D-44EE-945D-F81A3473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26" y="4221088"/>
            <a:ext cx="1993365" cy="19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612AC5-A615-42A7-85E8-A3879B1A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A96B5-3955-47C7-A261-0F1225B8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Мьютекс – примитив синхронизации, разрешающий доступ к объекту только одному из потоков</a:t>
            </a:r>
          </a:p>
          <a:p>
            <a:pPr lvl="1"/>
            <a:r>
              <a:rPr lang="en-US" dirty="0"/>
              <a:t>std::mutex</a:t>
            </a:r>
            <a:endParaRPr lang="ru-RU" dirty="0"/>
          </a:p>
          <a:p>
            <a:r>
              <a:rPr lang="ru-RU" dirty="0"/>
              <a:t>Когда в классе содержится мьютекс, его практически всегда помечают </a:t>
            </a:r>
            <a:r>
              <a:rPr lang="en-US" dirty="0"/>
              <a:t>mutable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948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74FEB-C7C9-4BAA-8EE5-B3E6A9293E77}"/>
              </a:ext>
            </a:extLst>
          </p:cNvPr>
          <p:cNvSpPr/>
          <p:nvPr/>
        </p:nvSpPr>
        <p:spPr>
          <a:xfrm>
            <a:off x="0" y="1690688"/>
            <a:ext cx="5231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8C99E-11C2-456F-9F9E-7561A63C61E0}"/>
              </a:ext>
            </a:extLst>
          </p:cNvPr>
          <p:cNvSpPr/>
          <p:nvPr/>
        </p:nvSpPr>
        <p:spPr>
          <a:xfrm>
            <a:off x="50826" y="6381328"/>
            <a:ext cx="5130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https://wandbox.org/permlink/Wq8WlsDg4VzeRQfQ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33C4A-C7D6-4A39-80E3-82E981FA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422" y="4214696"/>
            <a:ext cx="1926719" cy="19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4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E37F2-53A8-419B-A630-7A56AAB9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mutable-</a:t>
            </a:r>
            <a:r>
              <a:rPr lang="ru-RU" dirty="0"/>
              <a:t>поля аккуратно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9D925F-7C91-48B7-8212-407908C8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</a:t>
            </a:r>
            <a:r>
              <a:rPr lang="ru-RU" dirty="0"/>
              <a:t>, чтобы обеспечить логическую константность</a:t>
            </a:r>
          </a:p>
          <a:p>
            <a:r>
              <a:rPr lang="ru-RU" dirty="0"/>
              <a:t>Наблюдаемое состояние должно оставаться неизменным, когда объект меняет внутреннее состояние</a:t>
            </a:r>
          </a:p>
          <a:p>
            <a:r>
              <a:rPr lang="ru-RU" dirty="0"/>
              <a:t>Не нарушайте правила доступа к константным объектам</a:t>
            </a:r>
          </a:p>
        </p:txBody>
      </p:sp>
    </p:spTree>
    <p:extLst>
      <p:ext uri="{BB962C8B-B14F-4D97-AF65-F5344CB8AC3E}">
        <p14:creationId xmlns:p14="http://schemas.microsoft.com/office/powerpoint/2010/main" val="2165543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2DA0E0-F245-40ED-A8EE-A4483F669452}"/>
              </a:ext>
            </a:extLst>
          </p:cNvPr>
          <p:cNvSpPr/>
          <p:nvPr/>
        </p:nvSpPr>
        <p:spPr>
          <a:xfrm>
            <a:off x="0" y="0"/>
            <a:ext cx="5447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Mutable::Change"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"Exit Mutable::Change"</a:t>
            </a:r>
          </a:p>
          <a:p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EB707-4F4E-44A6-AFA9-54B4552C1052}"/>
              </a:ext>
            </a:extLst>
          </p:cNvPr>
          <p:cNvSpPr/>
          <p:nvPr/>
        </p:nvSpPr>
        <p:spPr>
          <a:xfrm>
            <a:off x="6096000" y="188640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02727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522EB0-12B7-4B7E-8A3F-8206C2A4E4B4}"/>
              </a:ext>
            </a:extLst>
          </p:cNvPr>
          <p:cNvSpPr/>
          <p:nvPr/>
        </p:nvSpPr>
        <p:spPr>
          <a:xfrm>
            <a:off x="191344" y="18906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 Mutable: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DF5382-A976-4093-82F0-1FFFCFC4BB81}"/>
              </a:ext>
            </a:extLst>
          </p:cNvPr>
          <p:cNvSpPr/>
          <p:nvPr/>
        </p:nvSpPr>
        <p:spPr>
          <a:xfrm>
            <a:off x="119336" y="4316034"/>
            <a:ext cx="5076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https://wandbox.org/permlink/vYlRGmbkmDIHo7sK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D3CD8-ACCB-4247-B070-2265B8513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7223" y="4199346"/>
            <a:ext cx="2528299" cy="2543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43C20-336E-43CE-BD3C-4CE09C696C37}"/>
              </a:ext>
            </a:extLst>
          </p:cNvPr>
          <p:cNvSpPr/>
          <p:nvPr/>
        </p:nvSpPr>
        <p:spPr>
          <a:xfrm>
            <a:off x="119336" y="4848050"/>
            <a:ext cx="609600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 0x402038 - 42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latin typeface="Consolas" panose="020B0609020204030204" pitchFamily="49" charset="0"/>
              </a:rPr>
              <a:t>Mutable</a:t>
            </a:r>
            <a:r>
              <a:rPr lang="ru-RU" sz="1600" dirty="0">
                <a:latin typeface="Consolas" panose="020B0609020204030204" pitchFamily="49" charset="0"/>
              </a:rPr>
              <a:t>: 0x404050 - 42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Enter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1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Change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Размещение классов в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Общепринятой практикой является размещение объявления классов в заголовочных файлах </a:t>
            </a:r>
            <a:r>
              <a:rPr lang="en-US" dirty="0"/>
              <a:t>.h, </a:t>
            </a:r>
            <a:r>
              <a:rPr lang="ru-RU" dirty="0"/>
              <a:t>а их реализации – в файлах </a:t>
            </a:r>
            <a:r>
              <a:rPr lang="en-US" dirty="0"/>
              <a:t>.</a:t>
            </a:r>
            <a:r>
              <a:rPr lang="en-US" dirty="0" err="1"/>
              <a:t>cpp</a:t>
            </a:r>
            <a:endParaRPr lang="en-US" dirty="0"/>
          </a:p>
          <a:p>
            <a:pPr lvl="1"/>
            <a:r>
              <a:rPr lang="ru-RU" dirty="0"/>
              <a:t>Облегчается использование класса</a:t>
            </a:r>
          </a:p>
          <a:p>
            <a:pPr lvl="1"/>
            <a:r>
              <a:rPr lang="ru-RU" dirty="0"/>
              <a:t>Легко найти класс</a:t>
            </a:r>
          </a:p>
          <a:p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"</a:t>
            </a:r>
            <a:r>
              <a:rPr lang="ru-RU" dirty="0"/>
              <a:t>имя заголовочного файла</a:t>
            </a:r>
            <a:r>
              <a:rPr lang="en-US" dirty="0"/>
              <a:t>"</a:t>
            </a:r>
          </a:p>
          <a:p>
            <a:pPr lvl="1"/>
            <a:r>
              <a:rPr lang="ru-RU" dirty="0"/>
              <a:t>При внесении изменений в реализацию 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>
                <a:solidFill>
                  <a:srgbClr val="FF0000"/>
                </a:solidFill>
              </a:rPr>
              <a:t>абстрактных объектов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ru-RU"/>
              <a:t>и их </a:t>
            </a:r>
            <a:r>
              <a:rPr lang="ru-RU" b="1">
                <a:solidFill>
                  <a:srgbClr val="FF0000"/>
                </a:solidFill>
              </a:rPr>
              <a:t>реализаций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852458" y="2276473"/>
            <a:ext cx="3011294" cy="421640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#pragma once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m_day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m_month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m_year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4537658" y="2276471"/>
            <a:ext cx="3142518" cy="43928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Date::Print()const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...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7967662" y="2276473"/>
            <a:ext cx="4105001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Date date1;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860C37-1127-33D5-6D25-68583F55BE61}"/>
                  </a:ext>
                </a:extLst>
              </p14:cNvPr>
              <p14:cNvContentPartPr/>
              <p14:nvPr/>
            </p14:nvContentPartPr>
            <p14:xfrm>
              <a:off x="2406880" y="1273354"/>
              <a:ext cx="245520" cy="1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860C37-1127-33D5-6D25-68583F55BE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0760" y="1267234"/>
                <a:ext cx="257760" cy="3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AD5-DB54-459C-895B-8B59D52B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Спецификаторы уровня доступа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C871-A6C4-4109-B915-4E55B896A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53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Публичные (</a:t>
            </a:r>
            <a:r>
              <a:rPr lang="en-US" dirty="0"/>
              <a:t>public)</a:t>
            </a:r>
            <a:r>
              <a:rPr lang="ru-RU" dirty="0"/>
              <a:t> поля и методы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Public-</a:t>
            </a:r>
            <a:r>
              <a:rPr lang="ru-RU" dirty="0"/>
              <a:t>методы и данные класса определяют его интерфейс</a:t>
            </a:r>
          </a:p>
          <a:p>
            <a:pPr lvl="1"/>
            <a:r>
              <a:rPr lang="ru-RU" dirty="0"/>
              <a:t>доступ к ним возможен из любой части кода</a:t>
            </a:r>
          </a:p>
          <a:p>
            <a:pPr lvl="1"/>
            <a:r>
              <a:rPr lang="en-US" dirty="0"/>
              <a:t>Public</a:t>
            </a:r>
            <a:r>
              <a:rPr lang="ru-RU" dirty="0"/>
              <a:t>-область определяет то, как класс может использоваться пользователями класса</a:t>
            </a:r>
          </a:p>
          <a:p>
            <a:r>
              <a:rPr lang="ru-RU" dirty="0"/>
              <a:t>Размещайте в публичной области класса только необходимый набор операций высокого уровня</a:t>
            </a:r>
          </a:p>
          <a:p>
            <a:r>
              <a:rPr lang="ru-RU" dirty="0"/>
              <a:t>Вызов </a:t>
            </a:r>
            <a:r>
              <a:rPr lang="en-US" dirty="0"/>
              <a:t>public-</a:t>
            </a:r>
            <a:r>
              <a:rPr lang="ru-RU" dirty="0"/>
              <a:t>метода должен переводить объект из одного валидного состояния в другое валидное состояние, либо не менять состояние</a:t>
            </a:r>
            <a:r>
              <a:rPr lang="en-US" dirty="0"/>
              <a:t> </a:t>
            </a:r>
            <a:r>
              <a:rPr lang="ru-RU" dirty="0"/>
              <a:t>объекта</a:t>
            </a:r>
          </a:p>
          <a:p>
            <a:r>
              <a:rPr lang="ru-RU" dirty="0"/>
              <a:t>Публичные данные – чаще всего, плохая практика</a:t>
            </a:r>
          </a:p>
          <a:p>
            <a:pPr lvl="1"/>
            <a:r>
              <a:rPr lang="ru-RU" dirty="0"/>
              <a:t>Класс сам должен управлять своими данными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Закрытые (приватные) поля</a:t>
            </a:r>
            <a:r>
              <a:rPr lang="en-US" dirty="0"/>
              <a:t> </a:t>
            </a:r>
            <a:r>
              <a:rPr lang="ru-RU" dirty="0"/>
              <a:t>и методы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</a:t>
            </a:r>
            <a:r>
              <a:rPr lang="ru-RU" dirty="0"/>
              <a:t>данные и методы класса определяют его реализацию</a:t>
            </a:r>
          </a:p>
          <a:p>
            <a:pPr lvl="1"/>
            <a:r>
              <a:rPr lang="ru-RU" dirty="0"/>
              <a:t>Доступ разрешен только из методов этого класса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/>
              <a:t>,</a:t>
            </a:r>
            <a:r>
              <a:rPr lang="ru-RU" dirty="0"/>
              <a:t> их обработку осуществлять внутри методов</a:t>
            </a:r>
          </a:p>
          <a:p>
            <a:r>
              <a:rPr lang="ru-RU" dirty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  <a:p>
            <a:pPr lvl="1"/>
            <a:r>
              <a:rPr lang="ru-RU" dirty="0"/>
              <a:t>Если приватный метод не используется, удалите 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BE11DD-3DBB-3B96-2BD1-CC64DB724862}"/>
              </a:ext>
            </a:extLst>
          </p:cNvPr>
          <p:cNvSpPr txBox="1"/>
          <p:nvPr/>
        </p:nvSpPr>
        <p:spPr>
          <a:xfrm>
            <a:off x="15806" y="0"/>
            <a:ext cx="1198484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…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(hours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hours &gt;=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minutes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|| minutes &gt;=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seconds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seconds &gt;=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Вызываем приватный метод.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SetUnchecked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(hours, minutes, seconds);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SetMidnight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SetUnchecked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Приватный метод. Устанавливает время, не проверяя аргументы.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SetUnchecked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m_seconds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(hours *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minutes) *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seconds;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m_seconds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Защищенные</a:t>
            </a:r>
            <a:r>
              <a:rPr lang="en-US"/>
              <a:t> </a:t>
            </a:r>
            <a:r>
              <a:rPr lang="ru-RU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Protected-</a:t>
            </a:r>
            <a:r>
              <a:rPr lang="ru-RU" dirty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 к полям и методам класса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ru-RU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самого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классов-наследников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извне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</a:rPr>
              <a:t>Свойство</a:t>
            </a:r>
            <a:r>
              <a:rPr lang="ru-RU" dirty="0"/>
              <a:t> – составляющая часть объекта, доступ к которой осуществляется программистом как к полю</a:t>
            </a:r>
          </a:p>
          <a:p>
            <a:pPr lvl="1"/>
            <a:r>
              <a:rPr lang="ru-RU" dirty="0"/>
              <a:t>При записи свойства можно выполнить валидацию или преобразование входных данных</a:t>
            </a:r>
          </a:p>
          <a:p>
            <a:pPr lvl="1"/>
            <a:r>
              <a:rPr lang="ru-RU" dirty="0"/>
              <a:t>При чтении свойства можно вычислить результат</a:t>
            </a:r>
          </a:p>
          <a:p>
            <a:pPr lvl="1"/>
            <a:r>
              <a:rPr lang="ru-RU" dirty="0"/>
              <a:t>Свойства могут быть доступны на чтение, запись или на чтение и запись</a:t>
            </a:r>
          </a:p>
          <a:p>
            <a:r>
              <a:rPr lang="ru-RU" dirty="0"/>
              <a:t>Отладчик может </a:t>
            </a:r>
            <a:r>
              <a:rPr lang="en-US" dirty="0"/>
              <a:t>IDE </a:t>
            </a:r>
            <a:r>
              <a:rPr lang="ru-RU" dirty="0"/>
              <a:t>может отображать значения свойств наравне со значениями полей</a:t>
            </a:r>
            <a:endParaRPr lang="en-US" dirty="0"/>
          </a:p>
          <a:p>
            <a:pPr lvl="1"/>
            <a:r>
              <a:rPr lang="en-US" dirty="0"/>
              <a:t>Getter</a:t>
            </a:r>
            <a:r>
              <a:rPr lang="ru-RU" dirty="0"/>
              <a:t>-ы свойств не должны иметь видимых побочных эффектов</a:t>
            </a:r>
          </a:p>
          <a:p>
            <a:pPr>
              <a:lnSpc>
                <a:spcPct val="90000"/>
              </a:lnSpc>
            </a:pPr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и некоторых других языках программирования свойства, как элемент языка, отсутствуют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 этом случае эмулируют свойства за счёт </a:t>
            </a:r>
            <a:r>
              <a:rPr lang="en-US" dirty="0"/>
              <a:t>get</a:t>
            </a:r>
            <a:r>
              <a:rPr lang="ru-RU" dirty="0"/>
              <a:t>- и </a:t>
            </a:r>
            <a:r>
              <a:rPr lang="en-US" dirty="0"/>
              <a:t> set- </a:t>
            </a:r>
            <a:r>
              <a:rPr lang="ru-RU" dirty="0"/>
              <a:t>методов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9CBA43E-0CAE-2501-E457-EE124A70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свойства в языке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EA573-C46F-9BF9-2BBF-5978AECBB4CC}"/>
              </a:ext>
            </a:extLst>
          </p:cNvPr>
          <p:cNvSpPr txBox="1"/>
          <p:nvPr/>
        </p:nvSpPr>
        <p:spPr>
          <a:xfrm>
            <a:off x="838200" y="1691561"/>
            <a:ext cx="99383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public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class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TimePeriod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private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double</a:t>
            </a:r>
            <a:r>
              <a:rPr lang="ru-RU" dirty="0">
                <a:latin typeface="Consolas" panose="020B0609020204030204" pitchFamily="49" charset="0"/>
              </a:rPr>
              <a:t> _</a:t>
            </a:r>
            <a:r>
              <a:rPr lang="ru-RU" dirty="0" err="1">
                <a:latin typeface="Consolas" panose="020B0609020204030204" pitchFamily="49" charset="0"/>
              </a:rPr>
              <a:t>seconds</a:t>
            </a:r>
            <a:r>
              <a:rPr lang="ru-RU" dirty="0">
                <a:latin typeface="Consolas" panose="020B0609020204030204" pitchFamily="49" charset="0"/>
              </a:rPr>
              <a:t>;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Hours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{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/ 3600;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&lt; 0 ||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&gt;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24)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ArgumentOutOfRangeException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  "The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valid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range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between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0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and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24.");</a:t>
            </a:r>
          </a:p>
          <a:p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* 3600;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8749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C831D7-AF19-4AFF-BCC4-E9E378393D95}"/>
              </a:ext>
            </a:extLst>
          </p:cNvPr>
          <p:cNvSpPr/>
          <p:nvPr/>
        </p:nvSpPr>
        <p:spPr>
          <a:xfrm>
            <a:off x="20561" y="117693"/>
            <a:ext cx="11353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"Radius must not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Math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"Radius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must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not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B96D8-16D7-4716-8984-65A5B33E8612}"/>
              </a:ext>
            </a:extLst>
          </p:cNvPr>
          <p:cNvSpPr/>
          <p:nvPr/>
        </p:nvSpPr>
        <p:spPr>
          <a:xfrm>
            <a:off x="5707333" y="5689729"/>
            <a:ext cx="61747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"Area:"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EE92-FEC7-43B9-B3F0-AA792185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ООП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C1FD-796F-47A7-843B-E1E1A08B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  <a:p>
            <a:r>
              <a:rPr lang="ru-RU" dirty="0"/>
              <a:t>Инкапсуляция</a:t>
            </a:r>
          </a:p>
          <a:p>
            <a:r>
              <a:rPr lang="ru-RU" dirty="0"/>
              <a:t>Наследование</a:t>
            </a:r>
          </a:p>
          <a:p>
            <a:r>
              <a:rPr lang="ru-RU" dirty="0"/>
              <a:t>Полиморфизм</a:t>
            </a:r>
          </a:p>
          <a:p>
            <a:r>
              <a:rPr lang="ru-RU" dirty="0"/>
              <a:t>Класс</a:t>
            </a:r>
          </a:p>
          <a:p>
            <a:r>
              <a:rPr lang="ru-RU" dirty="0"/>
              <a:t>Объекты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6527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E512F8-4C8F-4901-95F6-DCD0EE1B2905}"/>
              </a:ext>
            </a:extLst>
          </p:cNvPr>
          <p:cNvSpPr/>
          <p:nvPr/>
        </p:nvSpPr>
        <p:spPr>
          <a:xfrm>
            <a:off x="0" y="-1"/>
            <a:ext cx="122886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Поле _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будет увеличиваться всякий раз, когда происходит чтение свойства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Value.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Даже, если просматривать его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может вызвать удивление.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 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 свойство будет долго вычисляться при просмотре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LongCalculation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1000000000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3512" y="1052736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9A22D-8CD2-461B-B8E6-83336E1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данные должен иметь </a:t>
            </a:r>
            <a:r>
              <a:rPr lang="en-US" dirty="0"/>
              <a:t>Rectangle?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1EF7-BD0B-4591-875A-98624E5166FD}"/>
              </a:ext>
            </a:extLst>
          </p:cNvPr>
          <p:cNvSpPr txBox="1"/>
          <p:nvPr/>
        </p:nvSpPr>
        <p:spPr>
          <a:xfrm>
            <a:off x="851198" y="1628800"/>
            <a:ext cx="8151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x;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y;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Rectangle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GetLeftTop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GetRightBottom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прочие методы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данные 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0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75EF3-D202-3831-9F2C-A6FB152F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</a:t>
            </a:r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9F5461-1D1C-24E9-017C-313991AF9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82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7C610D-098E-0F75-A09F-2B74B3F1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Отличие методов от функций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D30DD6-11B4-916E-D134-3712E43C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 объявляются внутри класса. Могут быть определены как внутри, так и снаружи</a:t>
            </a:r>
          </a:p>
          <a:p>
            <a:r>
              <a:rPr lang="ru-RU" dirty="0"/>
              <a:t>Методы могут без ограничений обращаться к приватным и защищённым методам этого же класса</a:t>
            </a:r>
          </a:p>
          <a:p>
            <a:r>
              <a:rPr lang="ru-RU" dirty="0"/>
              <a:t>Могут быть виртуальными и чисто виртуальными</a:t>
            </a:r>
          </a:p>
          <a:p>
            <a:r>
              <a:rPr lang="ru-RU" dirty="0"/>
              <a:t>При вызове метода нужно указывать ассоциированный объект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26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8AC7A3-F0A0-4E20-8E96-D56E0FE69C56}"/>
              </a:ext>
            </a:extLst>
          </p:cNvPr>
          <p:cNvSpPr/>
          <p:nvPr/>
        </p:nvSpPr>
        <p:spPr>
          <a:xfrm>
            <a:off x="335360" y="197346"/>
            <a:ext cx="101531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принимает ссылку на точку, которую нужно переместить.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(1, 2.5).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(-1, -1).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3C00F9-F5D0-45EE-B02D-76D5B9C00D5A}"/>
              </a:ext>
            </a:extLst>
          </p:cNvPr>
          <p:cNvSpPr/>
          <p:nvPr/>
        </p:nvSpPr>
        <p:spPr>
          <a:xfrm>
            <a:off x="263352" y="332656"/>
            <a:ext cx="1130525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обращаемся к своим полям, указывая их имена.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Для вызова метода указываем объект.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9ADBA-538D-4F2F-B3C4-19CA8D457303}"/>
              </a:ext>
            </a:extLst>
          </p:cNvPr>
          <p:cNvSpPr/>
          <p:nvPr/>
        </p:nvSpPr>
        <p:spPr>
          <a:xfrm>
            <a:off x="4655840" y="3429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Откуда метод </a:t>
            </a:r>
            <a:r>
              <a:rPr lang="ru-RU" dirty="0" err="1">
                <a:solidFill>
                  <a:srgbClr val="EB5757"/>
                </a:solidFill>
                <a:latin typeface="SFMono-Regular"/>
              </a:rPr>
              <a:t>MoveBy</a:t>
            </a:r>
            <a:r>
              <a:rPr lang="ru-RU" dirty="0"/>
              <a:t> знает, какую точку перемещать, если среди его параметров перемещаемая точка не фигурирует?</a:t>
            </a:r>
          </a:p>
        </p:txBody>
      </p:sp>
    </p:spTree>
    <p:extLst>
      <p:ext uri="{BB962C8B-B14F-4D97-AF65-F5344CB8AC3E}">
        <p14:creationId xmlns:p14="http://schemas.microsoft.com/office/powerpoint/2010/main" val="11028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методов класса для обращения к данным и методам можно использовать их имена</a:t>
            </a:r>
          </a:p>
          <a:p>
            <a:r>
              <a:rPr lang="ru-RU" dirty="0"/>
              <a:t>В метод класса </a:t>
            </a:r>
            <a:r>
              <a:rPr lang="ru-RU" b="1" dirty="0"/>
              <a:t>неявно</a:t>
            </a:r>
            <a:r>
              <a:rPr lang="ru-RU" dirty="0"/>
              <a:t> передается указатель на объект, для которого он вызывается</a:t>
            </a:r>
            <a:endParaRPr lang="en-US" dirty="0"/>
          </a:p>
          <a:p>
            <a:pPr lvl="1"/>
            <a:r>
              <a:rPr lang="ru-RU" dirty="0"/>
              <a:t>Этот указатель </a:t>
            </a:r>
            <a:r>
              <a:rPr lang="ru-RU" dirty="0" err="1"/>
              <a:t>указатель</a:t>
            </a:r>
            <a:r>
              <a:rPr lang="ru-RU" dirty="0"/>
              <a:t> доступен по ключевому слову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085AF7-1A54-455F-B78D-8BF3009D0BB4}"/>
              </a:ext>
            </a:extLst>
          </p:cNvPr>
          <p:cNvSpPr/>
          <p:nvPr/>
        </p:nvSpPr>
        <p:spPr>
          <a:xfrm>
            <a:off x="767408" y="548680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Первым параметром в метод передаётся неявный параметр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/* Point*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*/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При обращении к полям и методам через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вместо точки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используется стрелочка -&gt;, состоящая из символов - и &gt;.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6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EEE4-647A-407D-9633-C8168C8CBD66}"/>
              </a:ext>
            </a:extLst>
          </p:cNvPr>
          <p:cNvSpPr/>
          <p:nvPr/>
        </p:nvSpPr>
        <p:spPr>
          <a:xfrm>
            <a:off x="479376" y="908720"/>
            <a:ext cx="11233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Область видимости параметров x и y ограничена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методом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Поэтому внутри метода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имена x и y относятся к параметрам, а не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Когда мы пишем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-&gt;x 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-&gt;y, то явно сообщаем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компилятору, что обращаемся к полям текущего объекта.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Если напишем x = x, то присвоим параметру x его собственное значение.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09EF-A0FF-4AEF-8918-622C13E3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8FEC-646A-4BCF-B6E9-CBFB6644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Использование только тех характеристики объекта, которые с достаточной точностью описывает его в нашей системе</a:t>
            </a:r>
          </a:p>
          <a:p>
            <a:r>
              <a:rPr lang="ru-RU" dirty="0"/>
              <a:t>Абстракция связывает тип данных с набором операций над ним</a:t>
            </a:r>
          </a:p>
          <a:p>
            <a:pPr lvl="1"/>
            <a:r>
              <a:rPr lang="ru-RU" dirty="0"/>
              <a:t>Пользователь работает с данными не напрямую, а через предоставленный набор операций</a:t>
            </a:r>
          </a:p>
          <a:p>
            <a:r>
              <a:rPr lang="ru-RU" dirty="0"/>
              <a:t>Примеры</a:t>
            </a:r>
          </a:p>
          <a:p>
            <a:pPr lvl="1"/>
            <a:r>
              <a:rPr lang="ru-RU" dirty="0"/>
              <a:t>Класс </a:t>
            </a:r>
            <a:r>
              <a:rPr lang="en-US" dirty="0" err="1"/>
              <a:t>std:string</a:t>
            </a:r>
            <a:r>
              <a:rPr lang="ru-RU" dirty="0"/>
              <a:t> описывает тип данных «строка» и набор операций над ним</a:t>
            </a:r>
          </a:p>
          <a:p>
            <a:pPr lvl="1"/>
            <a:r>
              <a:rPr lang="ru-RU" dirty="0"/>
              <a:t>Класс </a:t>
            </a:r>
            <a:r>
              <a:rPr lang="en-US" dirty="0"/>
              <a:t>Rational </a:t>
            </a:r>
            <a:r>
              <a:rPr lang="ru-RU" dirty="0"/>
              <a:t>описывает тип данных «дробь» и набор операций над дробями</a:t>
            </a:r>
            <a:endParaRPr lang="en-US" dirty="0"/>
          </a:p>
          <a:p>
            <a:pPr lvl="1"/>
            <a:r>
              <a:rPr lang="ru-RU" dirty="0"/>
              <a:t>Класс </a:t>
            </a:r>
            <a:r>
              <a:rPr lang="en-US" dirty="0"/>
              <a:t>Complex</a:t>
            </a:r>
            <a:r>
              <a:rPr lang="ru-RU" dirty="0"/>
              <a:t> описывает «комплексное число» и операции над ним</a:t>
            </a:r>
          </a:p>
        </p:txBody>
      </p:sp>
    </p:spTree>
    <p:extLst>
      <p:ext uri="{BB962C8B-B14F-4D97-AF65-F5344CB8AC3E}">
        <p14:creationId xmlns:p14="http://schemas.microsoft.com/office/powerpoint/2010/main" val="33119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37C8-F3D3-9EB9-7688-B5BC4993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в </a:t>
            </a:r>
            <a:r>
              <a:rPr lang="en-US" dirty="0"/>
              <a:t>C++ </a:t>
            </a:r>
            <a:r>
              <a:rPr lang="ru-RU" dirty="0"/>
              <a:t>использовать </a:t>
            </a:r>
            <a:r>
              <a:rPr lang="en-US" dirty="0"/>
              <a:t>this </a:t>
            </a:r>
            <a:r>
              <a:rPr lang="ru-RU" dirty="0"/>
              <a:t>внутри методов классов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B917-9D9A-57BF-E41C-A6E2E136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this</a:t>
            </a:r>
            <a:r>
              <a:rPr lang="ru-RU" dirty="0"/>
              <a:t>, если должны. Во всех остальных случаях не используйте</a:t>
            </a:r>
          </a:p>
          <a:p>
            <a:pPr lvl="1"/>
            <a:r>
              <a:rPr lang="ru-RU" dirty="0"/>
              <a:t>Не надо превращать </a:t>
            </a:r>
            <a:r>
              <a:rPr lang="en-US" dirty="0"/>
              <a:t>C++ </a:t>
            </a:r>
            <a:r>
              <a:rPr lang="ru-RU" dirty="0"/>
              <a:t>в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ru-RU" dirty="0"/>
              <a:t>Когда нужно писать </a:t>
            </a:r>
            <a:r>
              <a:rPr lang="en-US" dirty="0"/>
              <a:t>this?</a:t>
            </a:r>
          </a:p>
          <a:p>
            <a:pPr lvl="1"/>
            <a:r>
              <a:rPr lang="ru-RU" dirty="0"/>
              <a:t>Если нужно вернуть или передать ссылку или указатель на текущий объект</a:t>
            </a:r>
            <a:endParaRPr lang="en-US" dirty="0"/>
          </a:p>
          <a:p>
            <a:pPr lvl="1"/>
            <a:r>
              <a:rPr lang="ru-RU" dirty="0"/>
              <a:t>Если в шаблонном классе нужно обратиться к методу или полю базового класса, зависящему от шаблонного параметра</a:t>
            </a:r>
          </a:p>
        </p:txBody>
      </p:sp>
    </p:spTree>
    <p:extLst>
      <p:ext uri="{BB962C8B-B14F-4D97-AF65-F5344CB8AC3E}">
        <p14:creationId xmlns:p14="http://schemas.microsoft.com/office/powerpoint/2010/main" val="25028022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39A880-4ACC-B895-F695-8D722600A03D}"/>
              </a:ext>
            </a:extLst>
          </p:cNvPr>
          <p:cNvSpPr txBox="1"/>
          <p:nvPr/>
        </p:nvSpPr>
        <p:spPr>
          <a:xfrm>
            <a:off x="1055440" y="1628800"/>
            <a:ext cx="97210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Оператор += возвращает ссылку на текущий объект,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чтобы можно было использовать цепочку вызовов: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Vector v1, v2, v3;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v1 += v2 += v3;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operator+=(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x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y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74592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CBBA43-DAC2-DAEA-A410-E17CBB0EB45A}"/>
              </a:ext>
            </a:extLst>
          </p:cNvPr>
          <p:cNvSpPr txBox="1"/>
          <p:nvPr/>
        </p:nvSpPr>
        <p:spPr>
          <a:xfrm>
            <a:off x="0" y="116632"/>
            <a:ext cx="1099254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Без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this-&gt;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ошибка компиляции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40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E400EE-5A84-8D9D-5878-3003C763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D12F73-A8D2-3289-21BE-6B8C5F497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6904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8504201-66F6-D93A-8AE3-7A2C674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Начальное состояние объекта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5BD8F3F-92BE-AC90-9544-DE8901F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экземпляра класса определяется значением его полей</a:t>
            </a:r>
          </a:p>
          <a:p>
            <a:r>
              <a:rPr lang="ru-RU" dirty="0"/>
              <a:t>Поля класса делают приватными, чтобы нельзя было нарушить инварианты класса</a:t>
            </a:r>
          </a:p>
          <a:p>
            <a:r>
              <a:rPr lang="ru-RU" dirty="0"/>
              <a:t>Вызов публичного метода переводит объект из одного валидного состояния в другое валидное</a:t>
            </a:r>
          </a:p>
          <a:p>
            <a:pPr lvl="1"/>
            <a:r>
              <a:rPr lang="ru-RU" dirty="0"/>
              <a:t>Либо не изменяет состояние объекта</a:t>
            </a:r>
          </a:p>
          <a:p>
            <a:r>
              <a:rPr lang="ru-RU" dirty="0"/>
              <a:t>Следствие: после своего создания объект должен быть в валидном состоянии</a:t>
            </a:r>
          </a:p>
          <a:p>
            <a:pPr lvl="1"/>
            <a:r>
              <a:rPr lang="ru-RU" dirty="0"/>
              <a:t>Для этого должен выполниться некоторый код</a:t>
            </a:r>
          </a:p>
        </p:txBody>
      </p:sp>
    </p:spTree>
    <p:extLst>
      <p:ext uri="{BB962C8B-B14F-4D97-AF65-F5344CB8AC3E}">
        <p14:creationId xmlns:p14="http://schemas.microsoft.com/office/powerpoint/2010/main" val="40346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3D4802-EAD6-A3C9-D716-6BBBF08EDB75}"/>
              </a:ext>
            </a:extLst>
          </p:cNvPr>
          <p:cNvSpPr txBox="1"/>
          <p:nvPr/>
        </p:nvSpPr>
        <p:spPr>
          <a:xfrm>
            <a:off x="0" y="0"/>
            <a:ext cx="914073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Знаменатель не может быть равен нулю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Числитель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Знаменатель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C8C9C-EC71-D3F6-8DFF-7CC6ED05850F}"/>
              </a:ext>
            </a:extLst>
          </p:cNvPr>
          <p:cNvSpPr txBox="1"/>
          <p:nvPr/>
        </p:nvSpPr>
        <p:spPr>
          <a:xfrm>
            <a:off x="4943872" y="90107"/>
            <a:ext cx="7128792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Создаём дробь 2/3 в три шага: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twoTrird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1.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Объявляем переменную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twoTrird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2.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Задаём числитель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twoTrird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3.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Задаём знаменатель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53DFD4-1755-E884-4851-2F9AC34C364D}"/>
              </a:ext>
            </a:extLst>
          </p:cNvPr>
          <p:cNvSpPr txBox="1"/>
          <p:nvPr/>
        </p:nvSpPr>
        <p:spPr>
          <a:xfrm>
            <a:off x="5303912" y="5076088"/>
            <a:ext cx="674723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Rational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two_third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two_third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&lt;--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two_third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&lt;--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F523D-6C45-5134-67E9-5B55480C4FED}"/>
              </a:ext>
            </a:extLst>
          </p:cNvPr>
          <p:cNvSpPr txBox="1"/>
          <p:nvPr/>
        </p:nvSpPr>
        <p:spPr>
          <a:xfrm>
            <a:off x="4758266" y="3565773"/>
            <a:ext cx="7500003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CreateRational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199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endParaRPr lang="ru-RU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Специальная функция-член класса для инициализации объекта в момент его создания</a:t>
            </a:r>
          </a:p>
          <a:p>
            <a:r>
              <a:rPr lang="ru-RU" dirty="0"/>
              <a:t>Конструктор вызывается один раз в 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r>
              <a:rPr lang="ru-RU" dirty="0"/>
              <a:t>В классе может быть несколько конструкторов, чтобы инициализировать по-разному</a:t>
            </a:r>
          </a:p>
          <a:p>
            <a:pPr lvl="1"/>
            <a:r>
              <a:rPr lang="ru-RU" dirty="0"/>
              <a:t>Они должны различаться количеством или типами аргументов</a:t>
            </a:r>
          </a:p>
          <a:p>
            <a:pPr lvl="1"/>
            <a:r>
              <a:rPr lang="ru-RU" dirty="0"/>
              <a:t>Для инициализации объекта может быть вызван только один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C082CF-D1A2-C148-B111-980DC2F2B268}"/>
              </a:ext>
            </a:extLst>
          </p:cNvPr>
          <p:cNvSpPr txBox="1"/>
          <p:nvPr/>
        </p:nvSpPr>
        <p:spPr>
          <a:xfrm>
            <a:off x="119336" y="-1"/>
            <a:ext cx="902139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 конструктор, который инициализирует дробь нужными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значениями числителя и знаменателя.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Конструктор можно вызвать, создав объект.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Параметры можно передать в фигурных скобках.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После работы конструктора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поля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получили переданные в параметрах значения.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Вызвать конструктор явно нельзя.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Единственный способ — создать новый объект.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half.Rational</a:t>
            </a:r>
            <a:r>
              <a:rPr lang="en-US" sz="15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(10, 15);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&lt;--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r>
              <a:rPr lang="en-US"/>
              <a:t> </a:t>
            </a:r>
            <a:r>
              <a:rPr lang="ru-RU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Некоторые объекты могут иметь состояние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Пустая строка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Пустой вектор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Точка в начале координат</a:t>
            </a:r>
          </a:p>
          <a:p>
            <a:pPr>
              <a:lnSpc>
                <a:spcPct val="90000"/>
              </a:lnSpc>
            </a:pPr>
            <a:r>
              <a:rPr lang="ru-RU" dirty="0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Поля данных в таком конструкторе инициализируются значениями по умолчанию</a:t>
            </a:r>
          </a:p>
          <a:p>
            <a:pPr>
              <a:lnSpc>
                <a:spcPct val="90000"/>
              </a:lnSpc>
            </a:pPr>
            <a:r>
              <a:rPr lang="ru-RU" dirty="0"/>
              <a:t>Может быть неявно сгенерирован компилятором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Если не объявлены другие конструкторы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335360" y="2579712"/>
            <a:ext cx="38884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5015880" y="2579712"/>
            <a:ext cx="69847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266F-74EB-8508-DE8F-923FD407A7DF}"/>
              </a:ext>
            </a:extLst>
          </p:cNvPr>
          <p:cNvSpPr txBox="1"/>
          <p:nvPr/>
        </p:nvSpPr>
        <p:spPr>
          <a:xfrm>
            <a:off x="5015880" y="20756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проще: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F7517-D220-ACC8-5B6D-EDF83D5B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конструктора по 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Способность объекта скрывать своё внутреннее устройство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 рассматривается как </a:t>
            </a:r>
            <a:r>
              <a:rPr lang="ru-RU" b="1" dirty="0"/>
              <a:t>черный ящик</a:t>
            </a:r>
          </a:p>
          <a:p>
            <a:pPr>
              <a:lnSpc>
                <a:spcPct val="90000"/>
              </a:lnSpc>
            </a:pPr>
            <a:r>
              <a:rPr lang="ru-RU" dirty="0"/>
              <a:t>Класс состоит из двух частей: </a:t>
            </a:r>
            <a:r>
              <a:rPr lang="ru-RU" b="1" dirty="0">
                <a:solidFill>
                  <a:srgbClr val="FF0000"/>
                </a:solidFill>
              </a:rPr>
              <a:t>интерфейса </a:t>
            </a:r>
            <a:r>
              <a:rPr lang="ru-RU" dirty="0"/>
              <a:t>и </a:t>
            </a:r>
            <a:r>
              <a:rPr lang="ru-RU" b="1" dirty="0">
                <a:solidFill>
                  <a:srgbClr val="FF0000"/>
                </a:solidFill>
              </a:rPr>
              <a:t>реализации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Пользователи класса взаимодействуют только с его интерфейсом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Реализация отвечает за сохранение </a:t>
            </a:r>
            <a:r>
              <a:rPr lang="ru-RU" b="1" dirty="0">
                <a:solidFill>
                  <a:srgbClr val="FF0000"/>
                </a:solidFill>
              </a:rPr>
              <a:t>инвариантов</a:t>
            </a:r>
            <a:r>
              <a:rPr lang="ru-RU" dirty="0"/>
              <a:t> класса (непротиворечивое внутреннее состояние объекта)</a:t>
            </a:r>
          </a:p>
          <a:p>
            <a:pPr>
              <a:lnSpc>
                <a:spcPct val="90000"/>
              </a:lnSpc>
            </a:pPr>
            <a:r>
              <a:rPr lang="ru-RU" dirty="0"/>
              <a:t>Уменьшает число связей между классами и упрощает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DFD45-4305-4F83-ED56-FB08E8067AC5}"/>
              </a:ext>
            </a:extLst>
          </p:cNvPr>
          <p:cNvSpPr txBox="1"/>
          <p:nvPr/>
        </p:nvSpPr>
        <p:spPr>
          <a:xfrm>
            <a:off x="838200" y="1754170"/>
            <a:ext cx="87849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Явно объявив конструктор с параметрами,</a:t>
            </a:r>
          </a:p>
          <a:p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запрещаем компилятору неявно создать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&amp;&amp;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100);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Явно просим компилятор сгенерировать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C484AF-D577-36EB-BCA3-16765373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Автоматическое генерирование конструктора по 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7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DCF61F-75BC-493C-A12A-8B679C22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инициализации конструктора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42D16-864F-40DC-93EC-66BED86CC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0574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75EAB7-E3E2-EC02-2936-F8ACB43DDA05}"/>
              </a:ext>
            </a:extLst>
          </p:cNvPr>
          <p:cNvSpPr txBox="1"/>
          <p:nvPr/>
        </p:nvSpPr>
        <p:spPr>
          <a:xfrm>
            <a:off x="838200" y="1628800"/>
            <a:ext cx="95782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Bob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Bob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alice2;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D521FD8-D7E8-8DE6-3786-6B63BD43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Момент вызова конструктора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4FCA1-1D31-FA8E-9C06-3B64F433FE22}"/>
              </a:ext>
            </a:extLst>
          </p:cNvPr>
          <p:cNvSpPr txBox="1"/>
          <p:nvPr/>
        </p:nvSpPr>
        <p:spPr>
          <a:xfrm>
            <a:off x="7824192" y="5094559"/>
            <a:ext cx="4225909" cy="1477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Enter main</a:t>
            </a:r>
          </a:p>
          <a:p>
            <a:pPr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Alice is created</a:t>
            </a:r>
          </a:p>
          <a:p>
            <a:pPr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Bob is created</a:t>
            </a:r>
          </a:p>
          <a:p>
            <a:pPr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Alice is created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Exit main</a:t>
            </a:r>
          </a:p>
        </p:txBody>
      </p:sp>
    </p:spTree>
    <p:extLst>
      <p:ext uri="{BB962C8B-B14F-4D97-AF65-F5344CB8AC3E}">
        <p14:creationId xmlns:p14="http://schemas.microsoft.com/office/powerpoint/2010/main" val="112611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1217-5677-1873-EC7A-46AD2F6F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полей класса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9B864-359B-8DDC-80D1-4FDCD64ED3CD}"/>
              </a:ext>
            </a:extLst>
          </p:cNvPr>
          <p:cNvSpPr txBox="1"/>
          <p:nvPr/>
        </p:nvSpPr>
        <p:spPr>
          <a:xfrm>
            <a:off x="838200" y="2060848"/>
            <a:ext cx="10515600" cy="3954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Carol is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Теперь Алиса и Боб — поля класса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Carol.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Bob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m_bob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Carol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69F1E-AD44-7CBC-9581-F9B95212C30E}"/>
              </a:ext>
            </a:extLst>
          </p:cNvPr>
          <p:cNvSpPr txBox="1"/>
          <p:nvPr/>
        </p:nvSpPr>
        <p:spPr>
          <a:xfrm>
            <a:off x="7680176" y="4889337"/>
            <a:ext cx="4320480" cy="1477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Enter main</a:t>
            </a:r>
          </a:p>
          <a:p>
            <a:r>
              <a:rPr lang="en-US" dirty="0">
                <a:latin typeface="Consolas" panose="020B0609020204030204" pitchFamily="49" charset="0"/>
              </a:rPr>
              <a:t>Alice is created</a:t>
            </a:r>
          </a:p>
          <a:p>
            <a:r>
              <a:rPr lang="en-US" dirty="0">
                <a:latin typeface="Consolas" panose="020B0609020204030204" pitchFamily="49" charset="0"/>
              </a:rPr>
              <a:t>Bob is created</a:t>
            </a:r>
          </a:p>
          <a:p>
            <a:r>
              <a:rPr lang="en-US" dirty="0">
                <a:latin typeface="Consolas" panose="020B0609020204030204" pitchFamily="49" charset="0"/>
              </a:rPr>
              <a:t>Carol is created</a:t>
            </a:r>
          </a:p>
          <a:p>
            <a:r>
              <a:rPr lang="en-US" dirty="0">
                <a:latin typeface="Consolas" panose="020B0609020204030204" pitchFamily="49" charset="0"/>
              </a:rPr>
              <a:t>Exit main</a:t>
            </a:r>
          </a:p>
        </p:txBody>
      </p:sp>
    </p:spTree>
    <p:extLst>
      <p:ext uri="{BB962C8B-B14F-4D97-AF65-F5344CB8AC3E}">
        <p14:creationId xmlns:p14="http://schemas.microsoft.com/office/powerpoint/2010/main" val="413718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5C31-A433-BDB9-A6CE-BD6C0F9D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инициализации полей класса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6A5F8-A351-B5BF-7951-43DCF8377D75}"/>
              </a:ext>
            </a:extLst>
          </p:cNvPr>
          <p:cNvSpPr txBox="1"/>
          <p:nvPr/>
        </p:nvSpPr>
        <p:spPr>
          <a:xfrm>
            <a:off x="838200" y="1809356"/>
            <a:ext cx="979430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Alice(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age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Carol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038357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ABF4-D1A8-C1AD-461E-938A4582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проинициализировать поле, если его тип не имеет конструктора по умолчанию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AF97B-A2AA-C083-DA0C-801940FE8BCD}"/>
              </a:ext>
            </a:extLst>
          </p:cNvPr>
          <p:cNvSpPr txBox="1"/>
          <p:nvPr/>
        </p:nvSpPr>
        <p:spPr>
          <a:xfrm>
            <a:off x="791681" y="1803054"/>
            <a:ext cx="105401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age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 is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aliceA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Carol is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Не можем создать объект без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параметров конструктора.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717066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данных класса могут выступать другие классы</a:t>
            </a:r>
          </a:p>
          <a:p>
            <a:pPr lvl="1"/>
            <a:r>
              <a:rPr lang="ru-RU" dirty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/>
              <a:t>Для их инициализации вызываются конструкторы по умолчанию</a:t>
            </a:r>
          </a:p>
          <a:p>
            <a:r>
              <a:rPr lang="ru-RU" dirty="0"/>
              <a:t>Инициализация полей значением по умолчанию не всегда подходит</a:t>
            </a:r>
          </a:p>
          <a:p>
            <a:pPr lvl="1"/>
            <a:r>
              <a:rPr lang="ru-RU" dirty="0"/>
              <a:t>В классе может не быть конструктора по умолчанию</a:t>
            </a:r>
          </a:p>
          <a:p>
            <a:pPr lvl="1"/>
            <a:r>
              <a:rPr lang="ru-RU" dirty="0"/>
              <a:t>Поле класса может быть константой или ссылкой</a:t>
            </a:r>
          </a:p>
          <a:p>
            <a:r>
              <a:rPr lang="ru-RU" dirty="0"/>
              <a:t>На помощь приходят </a:t>
            </a:r>
            <a:r>
              <a:rPr lang="ru-RU" b="1" dirty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Применяются для инициализации полей класса в конструкторе ДО выполнения его тела</a:t>
            </a:r>
          </a:p>
          <a:p>
            <a:r>
              <a:rPr lang="ru-RU" dirty="0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1"/>
            <a:r>
              <a:rPr lang="ru-RU" dirty="0"/>
              <a:t>поля, являющиеся классами без конструкторов по умолчанию</a:t>
            </a:r>
          </a:p>
          <a:p>
            <a:pPr lvl="1"/>
            <a:r>
              <a:rPr lang="ru-RU" dirty="0"/>
              <a:t>константы</a:t>
            </a:r>
          </a:p>
          <a:p>
            <a:pPr lvl="1"/>
            <a:r>
              <a:rPr lang="ru-RU" dirty="0"/>
              <a:t>ссылки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03A842-BD4D-1DF8-F130-996DCF77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инициализации в действии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6C626-9DB9-EEFF-D3B0-A446B32845AD}"/>
              </a:ext>
            </a:extLst>
          </p:cNvPr>
          <p:cNvSpPr txBox="1"/>
          <p:nvPr/>
        </p:nvSpPr>
        <p:spPr>
          <a:xfrm>
            <a:off x="838200" y="1916832"/>
            <a:ext cx="105156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Вызывается конструктор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Alice::Alice(int age).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Luis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Инициализируем поле строкового типа.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Carol is 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4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Bob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m_bob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Carol carol{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Name: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95034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6F918B-0E89-4C04-9C95-46F4546A891A}"/>
              </a:ext>
            </a:extLst>
          </p:cNvPr>
          <p:cNvSpPr/>
          <p:nvPr/>
        </p:nvSpPr>
        <p:spPr>
          <a:xfrm>
            <a:off x="0" y="0"/>
            <a:ext cx="840025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 ... 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RemoteControl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getline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"TV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turned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on"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Команда не найдена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5D291-A939-4F93-82A8-7995AC44455B}"/>
              </a:ext>
            </a:extLst>
          </p:cNvPr>
          <p:cNvSpPr/>
          <p:nvPr/>
        </p:nvSpPr>
        <p:spPr>
          <a:xfrm>
            <a:off x="4439816" y="5103674"/>
            <a:ext cx="7608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70656C-36CD-C93B-8E1E-D466CB2B9F09}"/>
              </a:ext>
            </a:extLst>
          </p:cNvPr>
          <p:cNvSpPr txBox="1"/>
          <p:nvPr/>
        </p:nvSpPr>
        <p:spPr>
          <a:xfrm>
            <a:off x="0" y="-1"/>
            <a:ext cx="12192000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TurnEngineOn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IsEngineTurnedOn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TurnEngineOff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Drive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8540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6F925-D265-8F17-00C2-44AEC06B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Constructor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3A435-2BE2-020C-80CB-2CB5C331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Конструктор, не объявленный с ключевым словом </a:t>
            </a:r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ru-RU" dirty="0"/>
              <a:t>– называется </a:t>
            </a:r>
            <a:r>
              <a:rPr lang="ru-RU" b="1" dirty="0"/>
              <a:t>конвертирующим</a:t>
            </a:r>
            <a:r>
              <a:rPr lang="ru-RU" dirty="0"/>
              <a:t> конструктором</a:t>
            </a:r>
            <a:endParaRPr lang="en-US" dirty="0"/>
          </a:p>
          <a:p>
            <a:r>
              <a:rPr lang="ru-RU" dirty="0"/>
              <a:t>Конвертирующий конструктор неявно преобразует свои аргументов к типу класса, где этот конструктор объявлен</a:t>
            </a:r>
          </a:p>
        </p:txBody>
      </p:sp>
    </p:spTree>
    <p:extLst>
      <p:ext uri="{BB962C8B-B14F-4D97-AF65-F5344CB8AC3E}">
        <p14:creationId xmlns:p14="http://schemas.microsoft.com/office/powerpoint/2010/main" val="40756562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14E213-18F8-C60E-963A-9FA38809C74A}"/>
              </a:ext>
            </a:extLst>
          </p:cNvPr>
          <p:cNvSpPr txBox="1"/>
          <p:nvPr/>
        </p:nvSpPr>
        <p:spPr>
          <a:xfrm>
            <a:off x="5231904" y="2978"/>
            <a:ext cx="543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https://wandbox.org/permlink/9NCf4pztCsiSZpc8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D992A-FF80-A902-2DF3-ED36A8169D58}"/>
              </a:ext>
            </a:extLst>
          </p:cNvPr>
          <p:cNvSpPr txBox="1"/>
          <p:nvPr/>
        </p:nvSpPr>
        <p:spPr>
          <a:xfrm>
            <a:off x="1524000" y="1"/>
            <a:ext cx="9144000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Complex(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0.0,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Add(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Add(3, {1.2, 2.3});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4.2+2.3i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3.2;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3.2+0.i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= { 2, 7.3 };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2+7.3i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     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 = {};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3D197-A5E1-2D1D-4BB0-491D167EE0DE}"/>
              </a:ext>
            </a:extLst>
          </p:cNvPr>
          <p:cNvSpPr txBox="1"/>
          <p:nvPr/>
        </p:nvSpPr>
        <p:spPr>
          <a:xfrm>
            <a:off x="1416050" y="981075"/>
            <a:ext cx="66602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... */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en-US" kern="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*/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(tv);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tv1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9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D0879-76D9-F192-A8D3-01DAD4AF1A90}"/>
              </a:ext>
            </a:extLst>
          </p:cNvPr>
          <p:cNvSpPr txBox="1"/>
          <p:nvPr/>
        </p:nvSpPr>
        <p:spPr>
          <a:xfrm>
            <a:off x="1415480" y="987971"/>
            <a:ext cx="59046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 TV {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default;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…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bool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false;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(const TV&amp; tv) { /* ... */ }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87880B9-8488-44D6-895C-BF3162347D5A}"/>
              </a:ext>
            </a:extLst>
          </p:cNvPr>
          <p:cNvGrpSpPr/>
          <p:nvPr/>
        </p:nvGrpSpPr>
        <p:grpSpPr>
          <a:xfrm>
            <a:off x="7994004" y="476672"/>
            <a:ext cx="4176464" cy="6214978"/>
            <a:chOff x="6960096" y="476672"/>
            <a:chExt cx="4176464" cy="621497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2E1A886-65EF-4ADE-A157-D2D127F8F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0096" y="476672"/>
              <a:ext cx="4176464" cy="6214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CB848C4-7B1B-4387-8784-200071DB9B49}"/>
                </a:ext>
              </a:extLst>
            </p:cNvPr>
            <p:cNvSpPr txBox="1"/>
            <p:nvPr/>
          </p:nvSpPr>
          <p:spPr>
            <a:xfrm>
              <a:off x="7392144" y="1090962"/>
              <a:ext cx="1296144" cy="646331"/>
            </a:xfrm>
            <a:prstGeom prst="rect">
              <a:avLst/>
            </a:prstGeom>
            <a:noFill/>
            <a:scene3d>
              <a:camera prst="perspectiveRight" fov="3300000">
                <a:rot lat="21445441" lon="20979941" rev="886928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Explicit constructor</a:t>
              </a:r>
              <a:endParaRPr lang="ru-R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75532B-11C5-4E5D-A3BB-DF76BAC81042}"/>
                </a:ext>
              </a:extLst>
            </p:cNvPr>
            <p:cNvSpPr txBox="1"/>
            <p:nvPr/>
          </p:nvSpPr>
          <p:spPr>
            <a:xfrm>
              <a:off x="8760298" y="874938"/>
              <a:ext cx="1296144" cy="584775"/>
            </a:xfrm>
            <a:prstGeom prst="rect">
              <a:avLst/>
            </a:prstGeom>
            <a:noFill/>
            <a:scene3d>
              <a:camera prst="perspectiveRight" fov="3300000">
                <a:rot lat="21445441" lon="20979941" rev="886928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Implicit constructor</a:t>
              </a:r>
              <a:endParaRPr lang="ru-RU" sz="1600" dirty="0"/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DB76541-4E8A-4854-A44E-61516576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or Implicit?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E76FEE-2A23-4D3C-B715-79B7E542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9968" cy="4351338"/>
          </a:xfrm>
        </p:spPr>
        <p:txBody>
          <a:bodyPr>
            <a:normAutofit/>
          </a:bodyPr>
          <a:lstStyle/>
          <a:p>
            <a:r>
              <a:rPr lang="ru-RU" dirty="0"/>
              <a:t>Если конструктор имеет один параметр, то очень часто его нужно пометить ключевым словом </a:t>
            </a:r>
            <a:r>
              <a:rPr lang="en-US" dirty="0"/>
              <a:t>explicit</a:t>
            </a:r>
          </a:p>
          <a:p>
            <a:pPr lvl="1"/>
            <a:r>
              <a:rPr lang="ru-RU" dirty="0"/>
              <a:t>Кроме случаев, когда необходимо неявное преобразование</a:t>
            </a:r>
          </a:p>
          <a:p>
            <a:r>
              <a:rPr lang="ru-RU" dirty="0"/>
              <a:t>Если конструктор имеет несколько параметров,</a:t>
            </a:r>
            <a:r>
              <a:rPr lang="en-US" dirty="0"/>
              <a:t> </a:t>
            </a:r>
            <a:r>
              <a:rPr lang="ru-RU" dirty="0"/>
              <a:t>не помечайте его ключевым словом </a:t>
            </a:r>
            <a:r>
              <a:rPr lang="en-US" dirty="0"/>
              <a:t>explicit</a:t>
            </a:r>
          </a:p>
          <a:p>
            <a:r>
              <a:rPr lang="en-US" dirty="0">
                <a:hlinkClick r:id="rId3"/>
              </a:rPr>
              <a:t>C.46: By default, declare single-argument constructors explicit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D2E513-D6F3-4253-BE69-D235299B1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12" y="5016857"/>
            <a:ext cx="1656184" cy="167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0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E6CF-8935-4EC1-A25D-D6553A16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Деинициализация</a:t>
            </a:r>
            <a:r>
              <a:rPr lang="ru-RU" dirty="0"/>
              <a:t> экземпляра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240D-714A-4032-82D2-CA2912A54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280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своей работы объект может использовать определенные системные ресурсы</a:t>
            </a:r>
          </a:p>
          <a:p>
            <a:pPr lvl="1"/>
            <a:r>
              <a:rPr lang="ru-RU" dirty="0"/>
              <a:t>Динамическая память, открытые файлы, сетевые соединения и т.п.</a:t>
            </a:r>
          </a:p>
          <a:p>
            <a:r>
              <a:rPr lang="ru-RU" dirty="0"/>
              <a:t>При разрушении объекта используемые им единолично ресурсы должны освобождаться</a:t>
            </a:r>
            <a:endParaRPr lang="en-US" dirty="0"/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для освобождения этих ресурсов служит особый метод класса – деструктор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деструктора совпадает с именем класса, только перед ним указывается символ </a:t>
            </a:r>
            <a:r>
              <a:rPr lang="en-US" dirty="0">
                <a:solidFill>
                  <a:srgbClr val="FF0000"/>
                </a:solidFill>
              </a:rPr>
              <a:t>~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тильда)</a:t>
            </a:r>
          </a:p>
          <a:p>
            <a:r>
              <a:rPr lang="ru-RU" dirty="0"/>
              <a:t>Деструктор вызывается автоматически при уничтожении экземпляра класса:</a:t>
            </a:r>
          </a:p>
          <a:p>
            <a:pPr lvl="1"/>
            <a:r>
              <a:rPr lang="ru-RU" dirty="0"/>
              <a:t>Выход за пределы блока, в котором объявлен экземпляр класса</a:t>
            </a:r>
          </a:p>
          <a:p>
            <a:pPr lvl="1"/>
            <a:r>
              <a:rPr lang="ru-RU" dirty="0"/>
              <a:t>Вызов оператора </a:t>
            </a:r>
            <a:r>
              <a:rPr lang="en-US" dirty="0"/>
              <a:t>delete</a:t>
            </a:r>
            <a:r>
              <a:rPr lang="ru-RU" dirty="0"/>
              <a:t> или </a:t>
            </a:r>
            <a:r>
              <a:rPr lang="en-US" dirty="0"/>
              <a:t>delete []</a:t>
            </a:r>
            <a:endParaRPr lang="ru-RU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Содержимое тела деструктора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/>
            <a:r>
              <a:rPr lang="ru-RU"/>
              <a:t>Освобождение выделенных объектом ресурсов</a:t>
            </a:r>
          </a:p>
          <a:p>
            <a:pPr lvl="1"/>
            <a:r>
              <a:rPr lang="ru-RU"/>
              <a:t>Что-нибудь еще</a:t>
            </a:r>
            <a:endParaRPr lang="ru-RU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03512" y="1772817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>
                <a:latin typeface="Courier New" pitchFamily="49" charset="0"/>
              </a:rPr>
              <a:t>():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fclose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40016" y="1764299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latin typeface="Courier New" pitchFamily="49" charset="0"/>
              </a:rPr>
              <a:t>file.Open</a:t>
            </a:r>
            <a:r>
              <a:rPr lang="en-US" sz="1300" b="1" dirty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Выполняем операции над файлом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>
                <a:latin typeface="Courier New" pitchFamily="49" charset="0"/>
              </a:rPr>
              <a:t>	// </a:t>
            </a:r>
            <a:r>
              <a:rPr lang="ru-RU" sz="1300" dirty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>
                <a:latin typeface="Courier New" pitchFamily="49" charset="0"/>
              </a:rPr>
              <a:t>pFile</a:t>
            </a:r>
            <a:endParaRPr lang="ru-RU" sz="1300" dirty="0">
              <a:latin typeface="Courier New" pitchFamily="49" charset="0"/>
            </a:endParaRPr>
          </a:p>
          <a:p>
            <a:pPr defTabSz="363538"/>
            <a:r>
              <a:rPr lang="ru-RU" sz="1300" dirty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r>
              <a:rPr lang="ru-RU" sz="1300" b="1" dirty="0">
                <a:latin typeface="Courier New" pitchFamily="49" charset="0"/>
              </a:rPr>
              <a:t>	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5310</TotalTime>
  <Words>17680</Words>
  <Application>Microsoft Office PowerPoint</Application>
  <PresentationFormat>Widescreen</PresentationFormat>
  <Paragraphs>2633</Paragraphs>
  <Slides>172</Slides>
  <Notes>32</Notes>
  <HiddenSlides>14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172</vt:i4>
      </vt:variant>
    </vt:vector>
  </HeadingPairs>
  <TitlesOfParts>
    <vt:vector size="181" baseType="lpstr">
      <vt:lpstr>Arial</vt:lpstr>
      <vt:lpstr>Calibri</vt:lpstr>
      <vt:lpstr>Calibri Light</vt:lpstr>
      <vt:lpstr>Cascadia Mono</vt:lpstr>
      <vt:lpstr>Consolas</vt:lpstr>
      <vt:lpstr>Courier New</vt:lpstr>
      <vt:lpstr>SFMono-Regular</vt:lpstr>
      <vt:lpstr>Wingdings 2</vt:lpstr>
      <vt:lpstr>Office Theme</vt:lpstr>
      <vt:lpstr>Основы ООП</vt:lpstr>
      <vt:lpstr>Парадигмы программирования</vt:lpstr>
      <vt:lpstr>Структурное программирование</vt:lpstr>
      <vt:lpstr>Процедурное программирование</vt:lpstr>
      <vt:lpstr>Объектно-ориентированное программирование</vt:lpstr>
      <vt:lpstr>Основные понятия ООП </vt:lpstr>
      <vt:lpstr>Абстракция данных</vt:lpstr>
      <vt:lpstr>Инкапсуляция</vt:lpstr>
      <vt:lpstr>PowerPoint Presentation</vt:lpstr>
      <vt:lpstr>Наследование</vt:lpstr>
      <vt:lpstr>PowerPoint Presentation</vt:lpstr>
      <vt:lpstr>PowerPoint Presentation</vt:lpstr>
      <vt:lpstr>Полиморфизм</vt:lpstr>
      <vt:lpstr>PowerPoint Presentation</vt:lpstr>
      <vt:lpstr>PowerPoint Presentation</vt:lpstr>
      <vt:lpstr>PowerPoint Presentation</vt:lpstr>
      <vt:lpstr>PowerPoint Presentation</vt:lpstr>
      <vt:lpstr>Анатомия класса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 - Автомобиль</vt:lpstr>
      <vt:lpstr>Пример - Время</vt:lpstr>
      <vt:lpstr>Сокрытие данных по умолчанию</vt:lpstr>
      <vt:lpstr>Ограничение доступа к содержимому классов и структур</vt:lpstr>
      <vt:lpstr>PowerPoint Presentation</vt:lpstr>
      <vt:lpstr>Методы</vt:lpstr>
      <vt:lpstr>Объявление метода класса</vt:lpstr>
      <vt:lpstr>PowerPoint Presentation</vt:lpstr>
      <vt:lpstr>Пример - автомобиль</vt:lpstr>
      <vt:lpstr>PowerPoint Presentation</vt:lpstr>
      <vt:lpstr>Методы и состояние класса</vt:lpstr>
      <vt:lpstr>Как быть с константными объектами?</vt:lpstr>
      <vt:lpstr>PowerPoint Presentation</vt:lpstr>
      <vt:lpstr>Константные методы</vt:lpstr>
      <vt:lpstr>PowerPoint Presentation</vt:lpstr>
      <vt:lpstr>Физическая и логическая константность</vt:lpstr>
      <vt:lpstr>Изменчивые (mutable) данные класса</vt:lpstr>
      <vt:lpstr>Пример – кеширование вычисленных значений</vt:lpstr>
      <vt:lpstr>PowerPoint Presentation</vt:lpstr>
      <vt:lpstr>Брутфорсим пароли</vt:lpstr>
      <vt:lpstr>PowerPoint Presentation</vt:lpstr>
      <vt:lpstr>Непотокобезопасный счётчик</vt:lpstr>
      <vt:lpstr>Мьютекс</vt:lpstr>
      <vt:lpstr>Потокобезопасный счётчик</vt:lpstr>
      <vt:lpstr>Используйте mutable-поля аккуратно</vt:lpstr>
      <vt:lpstr>PowerPoint Presentation</vt:lpstr>
      <vt:lpstr>PowerPoint Presentation</vt:lpstr>
      <vt:lpstr>Размещение классов в файлах</vt:lpstr>
      <vt:lpstr>Пример</vt:lpstr>
      <vt:lpstr>Спецификаторы уровня доступа</vt:lpstr>
      <vt:lpstr>Публичные (public) поля и методы класса</vt:lpstr>
      <vt:lpstr>Закрытые (приватные) поля и методы класса</vt:lpstr>
      <vt:lpstr>PowerPoint Presentation</vt:lpstr>
      <vt:lpstr>Защищенные поля класса</vt:lpstr>
      <vt:lpstr>Уровни доступа к полям и методам класса</vt:lpstr>
      <vt:lpstr>Свойства</vt:lpstr>
      <vt:lpstr>Пример – свойства в языке C#</vt:lpstr>
      <vt:lpstr>PowerPoint Presentation</vt:lpstr>
      <vt:lpstr>PowerPoint Presentation</vt:lpstr>
      <vt:lpstr>PowerPoint Presentation</vt:lpstr>
      <vt:lpstr>Какие данные должен иметь Rectangle?</vt:lpstr>
      <vt:lpstr>Указатель this</vt:lpstr>
      <vt:lpstr>Отличие методов от функций</vt:lpstr>
      <vt:lpstr>PowerPoint Presentation</vt:lpstr>
      <vt:lpstr>PowerPoint Presentation</vt:lpstr>
      <vt:lpstr>Ссылка на себя</vt:lpstr>
      <vt:lpstr>PowerPoint Presentation</vt:lpstr>
      <vt:lpstr>PowerPoint Presentation</vt:lpstr>
      <vt:lpstr>Когда в C++ использовать this внутри методов классов?</vt:lpstr>
      <vt:lpstr>PowerPoint Presentation</vt:lpstr>
      <vt:lpstr>PowerPoint Presentation</vt:lpstr>
      <vt:lpstr>Инициализация класса</vt:lpstr>
      <vt:lpstr>Начальное состояние объекта</vt:lpstr>
      <vt:lpstr>PowerPoint Presentation</vt:lpstr>
      <vt:lpstr>Конструктор</vt:lpstr>
      <vt:lpstr>PowerPoint Presentation</vt:lpstr>
      <vt:lpstr>Конструктор по умолчанию</vt:lpstr>
      <vt:lpstr>Объявление конструктора по умолчанию</vt:lpstr>
      <vt:lpstr>Автоматическое генерирование конструктора по умолчанию</vt:lpstr>
      <vt:lpstr>Список инициализации конструктора</vt:lpstr>
      <vt:lpstr>Момент вызова конструктора</vt:lpstr>
      <vt:lpstr>Инициализация полей класса</vt:lpstr>
      <vt:lpstr>Проблема инициализации полей класса</vt:lpstr>
      <vt:lpstr>Как проинициализировать поле, если его тип не имеет конструктора по умолчанию</vt:lpstr>
      <vt:lpstr>Инициализация данных экземпляра класса</vt:lpstr>
      <vt:lpstr>Списки инициализации</vt:lpstr>
      <vt:lpstr>Список инициализации в действии</vt:lpstr>
      <vt:lpstr>PowerPoint Presentation</vt:lpstr>
      <vt:lpstr>Converting Constructor</vt:lpstr>
      <vt:lpstr>PowerPoint Presentation</vt:lpstr>
      <vt:lpstr>PowerPoint Presentation</vt:lpstr>
      <vt:lpstr>PowerPoint Presentation</vt:lpstr>
      <vt:lpstr>Explicit or Implicit?</vt:lpstr>
      <vt:lpstr>Деинициализация экземпляра класса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PowerPoint Presentation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PowerPoint Presentation</vt:lpstr>
      <vt:lpstr>PowerPoint Presentation</vt:lpstr>
      <vt:lpstr>Copy Elision (устранение копирования)</vt:lpstr>
      <vt:lpstr>Copy Elision</vt:lpstr>
      <vt:lpstr>Автоматически сгенерированный конструктор копирования</vt:lpstr>
      <vt:lpstr>PowerPoint Presentation</vt:lpstr>
      <vt:lpstr>Пользовательский конструктор копирования</vt:lpstr>
      <vt:lpstr>Пример</vt:lpstr>
      <vt:lpstr>PowerPoint Presentation</vt:lpstr>
      <vt:lpstr>Запрещение копирования объектов</vt:lpstr>
      <vt:lpstr>Перегрузка оператора присваивания</vt:lpstr>
      <vt:lpstr>Автоматически сгенерированный оператор присваивания</vt:lpstr>
      <vt:lpstr>Когда нужен собственный оператор присваивания?</vt:lpstr>
      <vt:lpstr>PowerPoint Presentation</vt:lpstr>
      <vt:lpstr>PowerPoint Presentation</vt:lpstr>
      <vt:lpstr>Запрет операции присваивания</vt:lpstr>
      <vt:lpstr>Перемещающий конструктор</vt:lpstr>
      <vt:lpstr>Проблемы с копированием объектов</vt:lpstr>
      <vt:lpstr>PowerPoint Presentation</vt:lpstr>
      <vt:lpstr>PowerPoint Presentation</vt:lpstr>
      <vt:lpstr>Избыточное копирование объектов</vt:lpstr>
      <vt:lpstr>Что такое Rvalue и Lvalue?</vt:lpstr>
      <vt:lpstr>Два типа ссылок в C++</vt:lpstr>
      <vt:lpstr>PowerPoint Presentation</vt:lpstr>
      <vt:lpstr>PowerPoint Presentation</vt:lpstr>
      <vt:lpstr>PowerPoint Presentation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PowerPoint Presentation</vt:lpstr>
      <vt:lpstr>PowerPoint Presentation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PowerPoint Presentation</vt:lpstr>
      <vt:lpstr>Перегрузка перемещающего оператора присваивания</vt:lpstr>
      <vt:lpstr>Перемещающий оператор присваивания</vt:lpstr>
      <vt:lpstr>PowerPoint Presentation</vt:lpstr>
      <vt:lpstr>Делегирующий конструктор</vt:lpstr>
      <vt:lpstr>Делегирующий конструктор</vt:lpstr>
      <vt:lpstr>PowerPoint Presentation</vt:lpstr>
      <vt:lpstr>Конструкторы и деструкторы в действии</vt:lpstr>
      <vt:lpstr>Конструкторы и операции присваивания в действии</vt:lpstr>
      <vt:lpstr>PowerPoint Presentation</vt:lpstr>
      <vt:lpstr>Статические методы класса</vt:lpstr>
      <vt:lpstr>PowerPoint Presentation</vt:lpstr>
      <vt:lpstr>Статические методы</vt:lpstr>
      <vt:lpstr>PowerPoint Presentation</vt:lpstr>
      <vt:lpstr>PowerPoint Presentation</vt:lpstr>
      <vt:lpstr>Статические данные класса</vt:lpstr>
      <vt:lpstr>PowerPoint Presentation</vt:lpstr>
      <vt:lpstr>PowerPoint Presentation</vt:lpstr>
      <vt:lpstr>Статические поля класса</vt:lpstr>
      <vt:lpstr>PowerPoint Presentation</vt:lpstr>
      <vt:lpstr>PowerPoint Presentation</vt:lpstr>
      <vt:lpstr>Определение статического поля внутри класса (начиная с++17)</vt:lpstr>
      <vt:lpstr>Статические поля в классах Стандартной Библиотеки</vt:lpstr>
      <vt:lpstr>Статические данные и методы – итоги</vt:lpstr>
      <vt:lpstr>Вложенные классы</vt:lpstr>
      <vt:lpstr>Вложенное объявление классов и других типов данных</vt:lpstr>
      <vt:lpstr>Пример 1</vt:lpstr>
      <vt:lpstr>PowerPoint Presentation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Алексей Малов</cp:lastModifiedBy>
  <cp:revision>352</cp:revision>
  <dcterms:created xsi:type="dcterms:W3CDTF">2007-03-30T02:07:07Z</dcterms:created>
  <dcterms:modified xsi:type="dcterms:W3CDTF">2025-05-22T08:42:24Z</dcterms:modified>
</cp:coreProperties>
</file>