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2"/>
  </p:notesMasterIdLst>
  <p:sldIdLst>
    <p:sldId id="439" r:id="rId2"/>
    <p:sldId id="347" r:id="rId3"/>
    <p:sldId id="443" r:id="rId4"/>
    <p:sldId id="349" r:id="rId5"/>
    <p:sldId id="444" r:id="rId6"/>
    <p:sldId id="440" r:id="rId7"/>
    <p:sldId id="259" r:id="rId8"/>
    <p:sldId id="273" r:id="rId9"/>
    <p:sldId id="274" r:id="rId10"/>
    <p:sldId id="288" r:id="rId11"/>
    <p:sldId id="286" r:id="rId12"/>
    <p:sldId id="290" r:id="rId13"/>
    <p:sldId id="291" r:id="rId14"/>
    <p:sldId id="292" r:id="rId15"/>
    <p:sldId id="293" r:id="rId16"/>
    <p:sldId id="296" r:id="rId17"/>
    <p:sldId id="298" r:id="rId18"/>
    <p:sldId id="353" r:id="rId19"/>
    <p:sldId id="300" r:id="rId20"/>
    <p:sldId id="302" r:id="rId21"/>
    <p:sldId id="442" r:id="rId22"/>
    <p:sldId id="303" r:id="rId23"/>
    <p:sldId id="304" r:id="rId24"/>
    <p:sldId id="354" r:id="rId25"/>
    <p:sldId id="355" r:id="rId26"/>
    <p:sldId id="356" r:id="rId27"/>
    <p:sldId id="445" r:id="rId28"/>
    <p:sldId id="357" r:id="rId29"/>
    <p:sldId id="331" r:id="rId30"/>
    <p:sldId id="332" r:id="rId31"/>
    <p:sldId id="333" r:id="rId32"/>
    <p:sldId id="319" r:id="rId33"/>
    <p:sldId id="320" r:id="rId34"/>
    <p:sldId id="321" r:id="rId35"/>
    <p:sldId id="322" r:id="rId36"/>
    <p:sldId id="323" r:id="rId37"/>
    <p:sldId id="324" r:id="rId38"/>
    <p:sldId id="305" r:id="rId39"/>
    <p:sldId id="284" r:id="rId40"/>
    <p:sldId id="275" r:id="rId41"/>
    <p:sldId id="285" r:id="rId42"/>
    <p:sldId id="306" r:id="rId43"/>
    <p:sldId id="358" r:id="rId44"/>
    <p:sldId id="359" r:id="rId45"/>
    <p:sldId id="360" r:id="rId46"/>
    <p:sldId id="377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9" r:id="rId55"/>
    <p:sldId id="370" r:id="rId56"/>
    <p:sldId id="371" r:id="rId57"/>
    <p:sldId id="372" r:id="rId58"/>
    <p:sldId id="374" r:id="rId59"/>
    <p:sldId id="375" r:id="rId60"/>
    <p:sldId id="373" r:id="rId61"/>
    <p:sldId id="376" r:id="rId62"/>
    <p:sldId id="368" r:id="rId63"/>
    <p:sldId id="379" r:id="rId64"/>
    <p:sldId id="334" r:id="rId65"/>
    <p:sldId id="335" r:id="rId66"/>
    <p:sldId id="336" r:id="rId67"/>
    <p:sldId id="313" r:id="rId68"/>
    <p:sldId id="314" r:id="rId69"/>
    <p:sldId id="317" r:id="rId70"/>
    <p:sldId id="318" r:id="rId71"/>
    <p:sldId id="316" r:id="rId72"/>
    <p:sldId id="352" r:id="rId73"/>
    <p:sldId id="325" r:id="rId74"/>
    <p:sldId id="326" r:id="rId75"/>
    <p:sldId id="327" r:id="rId76"/>
    <p:sldId id="328" r:id="rId77"/>
    <p:sldId id="329" r:id="rId78"/>
    <p:sldId id="330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78" r:id="rId88"/>
    <p:sldId id="380" r:id="rId89"/>
    <p:sldId id="381" r:id="rId90"/>
    <p:sldId id="382" r:id="rId91"/>
  </p:sldIdLst>
  <p:sldSz cx="12192000" cy="6858000"/>
  <p:notesSz cx="6858000" cy="9144000"/>
  <p:custDataLst>
    <p:tags r:id="rId9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ружественные функции и классы" id="{A2874CE8-3974-4ED6-A4D1-9B01F64B6762}">
          <p14:sldIdLst>
            <p14:sldId id="439"/>
            <p14:sldId id="347"/>
            <p14:sldId id="443"/>
            <p14:sldId id="349"/>
            <p14:sldId id="444"/>
          </p14:sldIdLst>
        </p14:section>
        <p14:section name="Перегрузка операций" id="{372CC79D-9911-470C-A0D8-1A1B8493D6DB}">
          <p14:sldIdLst>
            <p14:sldId id="440"/>
            <p14:sldId id="259"/>
            <p14:sldId id="273"/>
            <p14:sldId id="274"/>
          </p14:sldIdLst>
        </p14:section>
        <p14:section name="Перегрузка арифметических операций" id="{7843C7D6-F47D-432B-BC92-1B24B0F931AB}">
          <p14:sldIdLst>
            <p14:sldId id="288"/>
            <p14:sldId id="286"/>
            <p14:sldId id="290"/>
            <p14:sldId id="291"/>
            <p14:sldId id="292"/>
            <p14:sldId id="293"/>
            <p14:sldId id="296"/>
            <p14:sldId id="298"/>
            <p14:sldId id="353"/>
            <p14:sldId id="300"/>
            <p14:sldId id="302"/>
          </p14:sldIdLst>
        </p14:section>
        <p14:section name="Перегрузка операций сравнения" id="{01E1288C-BC2B-4067-A797-BBEBADCE7304}">
          <p14:sldIdLst>
            <p14:sldId id="442"/>
            <p14:sldId id="303"/>
            <p14:sldId id="304"/>
            <p14:sldId id="354"/>
            <p14:sldId id="355"/>
            <p14:sldId id="356"/>
            <p14:sldId id="445"/>
            <p14:sldId id="357"/>
          </p14:sldIdLst>
        </p14:section>
        <p14:section name="Перегрузка унарного плюса и минуса" id="{406ECC19-C7B2-4F58-A362-A8E61A741C60}">
          <p14:sldIdLst>
            <p14:sldId id="331"/>
            <p14:sldId id="332"/>
            <p14:sldId id="333"/>
          </p14:sldIdLst>
        </p14:section>
        <p14:section name="Перегрузка операций потокового ввода-вывода" id="{3283E04E-AB44-4570-908C-8B1F5B5D36DB}">
          <p14:sldIdLst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Перегрузка операций -&gt; и *" id="{E7849748-291C-46D8-AE05-65C3268A062A}">
          <p14:sldIdLst>
            <p14:sldId id="305"/>
            <p14:sldId id="284"/>
            <p14:sldId id="275"/>
            <p14:sldId id="285"/>
            <p14:sldId id="306"/>
          </p14:sldIdLst>
        </p14:section>
        <p14:section name="Маркированные типы" id="{A964B3E1-111E-435C-BD2E-C0F87620E33E}">
          <p14:sldIdLst>
            <p14:sldId id="358"/>
            <p14:sldId id="359"/>
            <p14:sldId id="360"/>
            <p14:sldId id="377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User-defined literals" id="{FB5FFB47-9FB3-4EC8-9F4A-B6E6B23959FC}">
          <p14:sldIdLst>
            <p14:sldId id="369"/>
            <p14:sldId id="370"/>
            <p14:sldId id="371"/>
            <p14:sldId id="372"/>
            <p14:sldId id="374"/>
            <p14:sldId id="375"/>
            <p14:sldId id="373"/>
            <p14:sldId id="376"/>
            <p14:sldId id="368"/>
            <p14:sldId id="379"/>
          </p14:sldIdLst>
        </p14:section>
        <p14:section name="Перегрузка операции индексации" id="{F0B15282-976F-45A4-A4A2-BF716D7E01EE}">
          <p14:sldIdLst>
            <p14:sldId id="334"/>
            <p14:sldId id="335"/>
            <p14:sldId id="336"/>
          </p14:sldIdLst>
        </p14:section>
        <p14:section name="Перегрузка инкремента и декремента" id="{A008161A-3AC7-49A7-8F06-F4233C4842A8}">
          <p14:sldIdLst>
            <p14:sldId id="313"/>
            <p14:sldId id="314"/>
            <p14:sldId id="317"/>
            <p14:sldId id="318"/>
            <p14:sldId id="316"/>
            <p14:sldId id="352"/>
          </p14:sldIdLst>
        </p14:section>
        <p14:section name="Перегрузка оператора приведения типа" id="{E6607EF7-9339-4124-B2B7-DE66FAE84DB0}">
          <p14:sldIdLst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Перегрузка оператора ()" id="{B3BBC066-BB18-4C50-8F4B-E060E7909F68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78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Malov" initials="AM" lastIdx="1" clrIdx="0">
    <p:extLst>
      <p:ext uri="{19B8F6BF-5375-455C-9EA6-DF929625EA0E}">
        <p15:presenceInfo xmlns:p15="http://schemas.microsoft.com/office/powerpoint/2012/main" userId="S-1-5-21-358714862-226685413-3973368097-1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0" y="3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tags" Target="tags/tag1.xml"/><Relationship Id="rId9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3T14:05:28.133" idx="1">
    <p:pos x="10" y="10"/>
    <p:text>Добавить подробностей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C56C-3DAC-4FB5-BCF3-814523C0A47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54ED-772F-4740-A910-62A8A6C6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87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742-3EB5-4D73-A285-29B272A3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9FE6-5BD4-4268-B1FD-47C700EA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3A-5F35-4C7E-9454-A39BE52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93A3-506F-423F-96C1-6B90A64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89C5-098B-4BE9-8397-7EF2BCA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F74-0165-4BF7-8478-00399F4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1C3F-C77D-4C65-9002-712F1E9E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B728-ED45-4416-BFA7-2EADAD0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88C2-8624-4212-B6A9-2AC9979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6A4A-6245-49BE-8816-D1B251F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04D15-35B8-4D5B-85CF-4ADC7171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53C74-4DC0-459A-942E-790F7A7A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04ED-D4B1-4DCB-AC4D-9B69EDBB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634-C2CC-4460-8690-74745D3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91CE-6DD8-4CA9-BE27-2EFC8F3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BE7-CD62-419E-A6D2-58266C14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EF99-36E6-4FE7-80E4-3610FA3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1C6-82E2-4471-96EB-F9A3591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A441-4148-40CC-B27A-1603147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934C-0EEA-40B6-AEBE-C61F2769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CBF-3C68-4120-8147-CDD4A5F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9F89-F265-4813-9430-A345741B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550-EA9A-4D85-8A29-482ADAE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AFEE-034E-4913-92A1-E503BB1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5D6-A572-4CCC-BED6-D8016EB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A51-2CB2-46BB-9379-14716DBE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AA29-6800-422B-99B3-BB4F0836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D0893-70C9-464F-9085-6414CCDD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60F0-6FAB-4D82-ACEE-8516274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D572-F298-4D7D-A105-8518549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4713-FC42-4D9B-B579-A2BC580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A1EE-4BC4-4540-A72D-7421A005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4C8C-BC11-43BB-AFDB-2F96CE9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920F-F65A-40E4-9B95-096A491A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32FC-E7D1-4F42-9FA1-43DF76CE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1AEB-6694-4BB4-8F5A-2D158ED2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DE2C-0EFB-4144-B0B0-34C8BE21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67337-C532-42A1-8D57-58D20452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70C65-858B-4CBB-AFA4-A28A01CE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9B8-5058-4146-8BBC-A18B8D1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75859-D675-46F2-935D-4461FD24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FB1-521F-4EC8-930A-3F74E57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57B5-7072-49E6-B38C-1F683550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7EC8-5F92-4FCE-A132-63D4FB0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639E-411B-4FED-BAB9-7C9B8B2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0E5C-865D-466D-970F-F00BD9C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D4D-AEB9-4217-B195-A69C5E1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B75-AFFB-47EA-82B4-7EA14BC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D26F-1469-4507-A7FA-DA220BEB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CBCD-C877-4EDD-B4F6-43A6D84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5369-6E1C-4BE7-A2B8-C8B48B2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517F-D28B-4D7A-A744-9ED564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CEC8-A2D1-487F-9F52-A4818A6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A1E2-6DF5-49F7-9ADA-9483F56D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97A55-D766-44D5-B93B-2EC82488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26AB-B3B5-4C08-A99A-C55E86A6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28EA-F2A3-4E0C-916C-4987F6C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54EE-5F6B-41D8-8BC4-DFD788C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01B1D-614A-4EA7-8B82-BFD58480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E1D9-76CD-42A7-88DA-1DF3CB8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685B-FAC0-412F-AC48-2C45DCB6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C9DB-4351-496A-8E1E-BE8C25C40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36-30CD-4D6B-99A5-3B2D4C4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cppreference.com/w/cpp/utility/hash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4EgO13Etg" TargetMode="External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Дружественные функции и классы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AC3EAFC-26FA-3DF1-0C38-4916BA41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F45B8-4223-4D8A-B7AC-2F586FAF2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254" y="2923833"/>
            <a:ext cx="3197746" cy="39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ru-RU" dirty="0"/>
              <a:t>Перегрузка арифметических операций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CDE1A6-9EF7-81B9-2FEF-A87B70E61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Vector2D представляет двумерный вектор, для которого естественно использовать арифметические операции</a:t>
            </a:r>
          </a:p>
          <a:p>
            <a:pPr lvl="1"/>
            <a:r>
              <a:rPr lang="en-US" dirty="0"/>
              <a:t>vector1 + vector2, vector1 - vector2</a:t>
            </a:r>
          </a:p>
          <a:p>
            <a:pPr lvl="1"/>
            <a:r>
              <a:rPr lang="en-US" dirty="0"/>
              <a:t>vector * scalar, scalar * vector</a:t>
            </a:r>
          </a:p>
          <a:p>
            <a:pPr lvl="1"/>
            <a:r>
              <a:rPr lang="en-US" dirty="0"/>
              <a:t>vector1 == vector2, vector1 != vector2</a:t>
            </a:r>
          </a:p>
          <a:p>
            <a:r>
              <a:rPr lang="ru-RU" dirty="0"/>
              <a:t>Что учитывать при перегрузке</a:t>
            </a:r>
          </a:p>
          <a:p>
            <a:pPr lvl="1"/>
            <a:r>
              <a:rPr lang="ru-RU" dirty="0"/>
              <a:t>Сведения из предметной области</a:t>
            </a:r>
          </a:p>
          <a:p>
            <a:pPr lvl="1"/>
            <a:r>
              <a:rPr lang="ru-RU" dirty="0"/>
              <a:t>Не забывайте здравый смысл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Vector2D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70A5C-10DD-52A1-A493-35FDC92DA9E3}"/>
              </a:ext>
            </a:extLst>
          </p:cNvPr>
          <p:cNvSpPr txBox="1"/>
          <p:nvPr/>
        </p:nvSpPr>
        <p:spPr>
          <a:xfrm>
            <a:off x="838200" y="1772816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x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.x, y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1C8B4-5F07-1441-9B2C-1A5859DDB328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3FED4-09C2-AA67-8827-EF1242A0CDAF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способ лучше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Бинарные операции одного типа лучше перегружать вне класса (возможно как </a:t>
            </a:r>
            <a:r>
              <a:rPr lang="en-US" dirty="0"/>
              <a:t>friend)</a:t>
            </a:r>
            <a:r>
              <a:rPr lang="ru-RU" dirty="0"/>
              <a:t>, чтобы обеспечить симметричность</a:t>
            </a:r>
          </a:p>
          <a:p>
            <a:r>
              <a:rPr lang="ru-RU" dirty="0"/>
              <a:t>Операции с участием скаляра</a:t>
            </a:r>
          </a:p>
          <a:p>
            <a:pPr lvl="1"/>
            <a:r>
              <a:rPr lang="en-US" dirty="0"/>
              <a:t>vector * scalar </a:t>
            </a:r>
            <a:r>
              <a:rPr lang="ru-RU" dirty="0"/>
              <a:t>– можно как внутри, так и вне</a:t>
            </a:r>
          </a:p>
          <a:p>
            <a:pPr lvl="1"/>
            <a:r>
              <a:rPr lang="en-US" dirty="0"/>
              <a:t>scalar * vector – </a:t>
            </a:r>
            <a:r>
              <a:rPr lang="ru-RU" dirty="0"/>
              <a:t>обязательно вне класса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06CB3-70AA-DF18-E291-0F2B459F856B}"/>
              </a:ext>
            </a:extLst>
          </p:cNvPr>
          <p:cNvSpPr txBox="1"/>
          <p:nvPr/>
        </p:nvSpPr>
        <p:spPr>
          <a:xfrm>
            <a:off x="838200" y="2420888"/>
            <a:ext cx="83083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Умножение и деление вектора и скаляра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E16C4-E2D5-E7E1-CEE1-B0F7BC66F730}"/>
              </a:ext>
            </a:extLst>
          </p:cNvPr>
          <p:cNvSpPr txBox="1"/>
          <p:nvPr/>
        </p:nvSpPr>
        <p:spPr>
          <a:xfrm>
            <a:off x="838200" y="1696616"/>
            <a:ext cx="83083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так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operator/(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B698AA-DF01-DD06-4AE3-25E34C0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 как лучше перегрузить сложение дробей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AF7C-BFE0-269F-42D0-8EE47669937D}"/>
              </a:ext>
            </a:extLst>
          </p:cNvPr>
          <p:cNvSpPr txBox="1"/>
          <p:nvPr/>
        </p:nvSpPr>
        <p:spPr>
          <a:xfrm>
            <a:off x="838200" y="2132856"/>
            <a:ext cx="105863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Rational(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F44BF2-E3B5-5C78-CE26-37EA3B8F676D}"/>
              </a:ext>
            </a:extLst>
          </p:cNvPr>
          <p:cNvSpPr/>
          <p:nvPr/>
        </p:nvSpPr>
        <p:spPr>
          <a:xfrm>
            <a:off x="7617296" y="400506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A3D14E-EB7A-39FB-D0B7-7A854E5D8A7A}"/>
              </a:ext>
            </a:extLst>
          </p:cNvPr>
          <p:cNvCxnSpPr/>
          <p:nvPr/>
        </p:nvCxnSpPr>
        <p:spPr>
          <a:xfrm flipH="1" flipV="1">
            <a:off x="6393160" y="3841015"/>
            <a:ext cx="1080120" cy="524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A73A9-0E6A-48E6-5687-ECA86C0FC8B9}"/>
              </a:ext>
            </a:extLst>
          </p:cNvPr>
          <p:cNvCxnSpPr>
            <a:cxnSpLocks/>
          </p:cNvCxnSpPr>
          <p:nvPr/>
        </p:nvCxnSpPr>
        <p:spPr>
          <a:xfrm flipH="1">
            <a:off x="6249144" y="4637295"/>
            <a:ext cx="1152128" cy="519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B38DDF-A601-46A9-D190-CF94C2D2B22B}"/>
              </a:ext>
            </a:extLst>
          </p:cNvPr>
          <p:cNvSpPr/>
          <p:nvPr/>
        </p:nvSpPr>
        <p:spPr>
          <a:xfrm>
            <a:off x="838200" y="5165961"/>
            <a:ext cx="784468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Операции +=, -=, *=, </a:t>
            </a:r>
            <a:r>
              <a:rPr lang="en-US" dirty="0"/>
              <a:t>/= </a:t>
            </a:r>
            <a:r>
              <a:rPr lang="ru-RU" dirty="0"/>
              <a:t>модифицируют левый </a:t>
            </a:r>
            <a:r>
              <a:rPr lang="ru-RU" dirty="0" err="1"/>
              <a:t>агрумент</a:t>
            </a:r>
            <a:r>
              <a:rPr lang="ru-RU" dirty="0"/>
              <a:t> и возвращают ссылку на него</a:t>
            </a:r>
            <a:endParaRPr lang="en-US" dirty="0"/>
          </a:p>
          <a:p>
            <a:r>
              <a:rPr lang="ru-RU" dirty="0"/>
              <a:t>Обычно перегружаются внутри класса</a:t>
            </a:r>
            <a:endParaRPr lang="en-US" dirty="0"/>
          </a:p>
          <a:p>
            <a:r>
              <a:rPr lang="ru-RU" dirty="0"/>
              <a:t>Часто на их основе перегружаются операции </a:t>
            </a:r>
            <a:r>
              <a:rPr lang="en-US" dirty="0"/>
              <a:t>+</a:t>
            </a:r>
            <a:r>
              <a:rPr lang="ru-RU" dirty="0"/>
              <a:t>, -, *, </a:t>
            </a:r>
            <a:r>
              <a:rPr lang="en-US" dirty="0"/>
              <a:t>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Дружественная функция –  это функция, которая </a:t>
            </a:r>
            <a:r>
              <a:rPr lang="ru-RU" b="1" dirty="0"/>
              <a:t>не является методом</a:t>
            </a:r>
            <a:r>
              <a:rPr lang="ru-RU" dirty="0"/>
              <a:t> класса, но имеет доступ к его </a:t>
            </a:r>
            <a:r>
              <a:rPr lang="ru-RU" dirty="0" err="1"/>
              <a:t>private</a:t>
            </a:r>
            <a:r>
              <a:rPr lang="ru-RU" dirty="0"/>
              <a:t> и </a:t>
            </a:r>
            <a:r>
              <a:rPr lang="ru-RU" dirty="0" err="1"/>
              <a:t>protected</a:t>
            </a:r>
            <a:r>
              <a:rPr lang="ru-RU" dirty="0"/>
              <a:t> членам.</a:t>
            </a:r>
          </a:p>
          <a:p>
            <a:pPr lvl="1"/>
            <a:r>
              <a:rPr lang="ru-RU" b="1" dirty="0"/>
              <a:t>Объявляется внутри класса</a:t>
            </a:r>
            <a:r>
              <a:rPr lang="ru-RU" dirty="0"/>
              <a:t> с использованием ключевого слова </a:t>
            </a:r>
            <a:r>
              <a:rPr lang="en-US" dirty="0"/>
              <a:t>friend</a:t>
            </a:r>
            <a:endParaRPr lang="ru-RU" dirty="0"/>
          </a:p>
          <a:p>
            <a:pPr lvl="2"/>
            <a:r>
              <a:rPr lang="ru-RU" dirty="0"/>
              <a:t>Класс разрешает некоторым функциям иметь доступ к своим внутренностям</a:t>
            </a:r>
          </a:p>
          <a:p>
            <a:r>
              <a:rPr lang="ru-RU" dirty="0"/>
              <a:t>Когда использовать</a:t>
            </a:r>
          </a:p>
          <a:p>
            <a:pPr lvl="1"/>
            <a:r>
              <a:rPr lang="ru-RU" dirty="0"/>
              <a:t>Для реализации внешних операций, тесно связанных с логикой класса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Пергрузка</a:t>
            </a:r>
            <a:r>
              <a:rPr lang="ru-RU" dirty="0"/>
              <a:t> оператора </a:t>
            </a:r>
            <a:r>
              <a:rPr lang="en-US" dirty="0"/>
              <a:t>+=</a:t>
            </a:r>
            <a:r>
              <a:rPr lang="ru-RU" dirty="0"/>
              <a:t> для </a:t>
            </a:r>
            <a:r>
              <a:rPr lang="en-US" dirty="0"/>
              <a:t>Vecto2D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098F1-6EC9-02AA-DF2F-D6DEF45954CD}"/>
              </a:ext>
            </a:extLst>
          </p:cNvPr>
          <p:cNvSpPr txBox="1"/>
          <p:nvPr/>
        </p:nvSpPr>
        <p:spPr>
          <a:xfrm>
            <a:off x="838200" y="1690688"/>
            <a:ext cx="92182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y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2E90A-1B7F-B9BB-07E0-F139C2F6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 сравнения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A677-81AB-B747-9BF9-1895EFF3E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равнивают</a:t>
            </a:r>
            <a:r>
              <a:rPr lang="ru-RU" dirty="0"/>
              <a:t> значения операндов и возвращают результат типа </a:t>
            </a:r>
            <a:r>
              <a:rPr lang="en-US" dirty="0"/>
              <a:t>bool</a:t>
            </a:r>
            <a:r>
              <a:rPr lang="ru-RU" dirty="0"/>
              <a:t>, соответствующий результату сравнения</a:t>
            </a:r>
          </a:p>
          <a:p>
            <a:r>
              <a:rPr lang="ru-RU" dirty="0"/>
              <a:t>Для двухмерных векторов такими операциями являются операторы:</a:t>
            </a:r>
          </a:p>
          <a:p>
            <a:pPr lvl="1"/>
            <a:r>
              <a:rPr lang="ru-RU" dirty="0"/>
              <a:t>==</a:t>
            </a:r>
          </a:p>
          <a:p>
            <a:pPr lvl="1"/>
            <a:r>
              <a:rPr lang="ru-RU" dirty="0"/>
              <a:t>!=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CD773-2689-860E-5383-BD6395B91BD8}"/>
              </a:ext>
            </a:extLst>
          </p:cNvPr>
          <p:cNvSpPr txBox="1"/>
          <p:nvPr/>
        </p:nvSpPr>
        <p:spPr>
          <a:xfrm>
            <a:off x="838200" y="2060847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C++ 20 !=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не реализовывать, если у класса уже реализована операция ==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operator!=(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5A9-AFEB-B3A2-6459-84A0414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 </a:t>
            </a:r>
            <a:r>
              <a:rPr lang="en-US" dirty="0"/>
              <a:t>C++ 20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711FD-6FF7-AF61-0E4E-F89EB62F1DAA}"/>
              </a:ext>
            </a:extLst>
          </p:cNvPr>
          <p:cNvSpPr txBox="1"/>
          <p:nvPr/>
        </p:nvSpPr>
        <p:spPr>
          <a:xfrm>
            <a:off x="609600" y="2274838"/>
            <a:ext cx="7924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2D0-63A3-1803-F53E-C32372936B11}"/>
              </a:ext>
            </a:extLst>
          </p:cNvPr>
          <p:cNvSpPr txBox="1"/>
          <p:nvPr/>
        </p:nvSpPr>
        <p:spPr>
          <a:xfrm>
            <a:off x="1507429" y="-32548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330-70F7-91B7-566B-07E30265CB09}"/>
              </a:ext>
            </a:extLst>
          </p:cNvPr>
          <p:cNvSpPr txBox="1"/>
          <p:nvPr/>
        </p:nvSpPr>
        <p:spPr>
          <a:xfrm>
            <a:off x="1507429" y="2860552"/>
            <a:ext cx="68208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B2C5B-6DB8-F3E5-B1DD-57BD67EC9C85}"/>
              </a:ext>
            </a:extLst>
          </p:cNvPr>
          <p:cNvSpPr txBox="1"/>
          <p:nvPr/>
        </p:nvSpPr>
        <p:spPr>
          <a:xfrm>
            <a:off x="695400" y="1690688"/>
            <a:ext cx="97565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strong_ordering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&lt;=&gt; 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70CD-C2DB-402A-32BA-5F042F21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 перегружаем </a:t>
            </a:r>
            <a:r>
              <a:rPr lang="en-US" dirty="0"/>
              <a:t>&lt;=&gt;</a:t>
            </a:r>
            <a:r>
              <a:rPr lang="ru-RU" dirty="0"/>
              <a:t> для </a:t>
            </a:r>
            <a:r>
              <a:rPr lang="en-US" dirty="0"/>
              <a:t>Rational</a:t>
            </a:r>
          </a:p>
        </p:txBody>
      </p:sp>
    </p:spTree>
    <p:extLst>
      <p:ext uri="{BB962C8B-B14F-4D97-AF65-F5344CB8AC3E}">
        <p14:creationId xmlns:p14="http://schemas.microsoft.com/office/powerpoint/2010/main" val="145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0BC647-3FCD-9D43-6906-9CD1E6AB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 порядка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4596C-EC00-B91C-C9ED-8DB80ECC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все типы можно сравнивать одинаково</a:t>
            </a:r>
          </a:p>
          <a:p>
            <a:pPr lvl="1"/>
            <a:r>
              <a:rPr lang="ru-RU" dirty="0"/>
              <a:t>У некоторых строгий порядок (</a:t>
            </a:r>
            <a:r>
              <a:rPr lang="en-US" dirty="0"/>
              <a:t>int, string)</a:t>
            </a:r>
          </a:p>
          <a:p>
            <a:pPr lvl="1"/>
            <a:r>
              <a:rPr lang="ru-RU" dirty="0"/>
              <a:t>У других равенство может быть нестрогим (</a:t>
            </a:r>
            <a:r>
              <a:rPr lang="en-US" dirty="0" err="1"/>
              <a:t>NaN</a:t>
            </a:r>
            <a:r>
              <a:rPr lang="en-US" dirty="0"/>
              <a:t> !=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У некоторых равенство отличается от идентичности (</a:t>
            </a:r>
            <a:r>
              <a:rPr lang="en-US" dirty="0"/>
              <a:t>std::</a:t>
            </a:r>
            <a:r>
              <a:rPr lang="en-US" dirty="0" err="1"/>
              <a:t>string_view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627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AD2E3-5E36-1726-3D0C-E347BEB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0968-F872-7126-DAF9-B7BD6DD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en-US" dirty="0"/>
              <a:t> – </a:t>
            </a:r>
            <a:r>
              <a:rPr lang="ru-RU" dirty="0"/>
              <a:t>между значениями есть отношение строгого порядка</a:t>
            </a:r>
            <a:endParaRPr lang="en-US" dirty="0"/>
          </a:p>
          <a:p>
            <a:pPr lvl="1"/>
            <a:r>
              <a:rPr lang="en-US" dirty="0"/>
              <a:t>less, greater, equivalent, equal</a:t>
            </a:r>
          </a:p>
          <a:p>
            <a:pPr lvl="1"/>
            <a:r>
              <a:rPr lang="ru-RU" dirty="0"/>
              <a:t>Эквивалентные значения неразличимы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ru-RU" dirty="0"/>
              <a:t> – слабый, но устойчивый порядок. Равенство означает эквивалентность, но не идентичность</a:t>
            </a:r>
            <a:endParaRPr lang="en-US" dirty="0"/>
          </a:p>
          <a:p>
            <a:pPr lvl="1"/>
            <a:r>
              <a:rPr lang="en-US" dirty="0"/>
              <a:t>less, equivalent, greater</a:t>
            </a:r>
          </a:p>
          <a:p>
            <a:pPr lvl="1"/>
            <a:r>
              <a:rPr lang="ru-RU" dirty="0"/>
              <a:t>Эквивалентные значения 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partial_order</a:t>
            </a:r>
            <a:r>
              <a:rPr lang="ru-RU" dirty="0"/>
              <a:t> – частичный порядок</a:t>
            </a:r>
          </a:p>
          <a:p>
            <a:pPr lvl="1"/>
            <a:r>
              <a:rPr lang="ru-RU" dirty="0"/>
              <a:t>Используется, когда не все элементы можно сравнивать</a:t>
            </a:r>
            <a:endParaRPr lang="en-US" dirty="0"/>
          </a:p>
          <a:p>
            <a:pPr lvl="1"/>
            <a:r>
              <a:rPr lang="en-US" dirty="0"/>
              <a:t>less, equivalent, greater, </a:t>
            </a:r>
            <a:r>
              <a:rPr lang="en-US" b="1" dirty="0"/>
              <a:t>unordered</a:t>
            </a:r>
            <a:endParaRPr lang="ru-RU" b="1" dirty="0"/>
          </a:p>
          <a:p>
            <a:pPr lvl="1"/>
            <a:r>
              <a:rPr lang="ru-RU" dirty="0"/>
              <a:t>Эквивалентные значения различимы и есть несравнимые значения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EA6A5-9BCB-1FFE-B634-61E4D2F3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DC59D-81C7-FA47-9664-248C14B48D8C}"/>
              </a:ext>
            </a:extLst>
          </p:cNvPr>
          <p:cNvSpPr txBox="1"/>
          <p:nvPr/>
        </p:nvSpPr>
        <p:spPr>
          <a:xfrm>
            <a:off x="838200" y="1556792"/>
            <a:ext cx="105156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Дружественная функция для сериализации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user.txt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доступ к приватным полям!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701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9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Перегрузка операторов форматированного ввода-вывода в потоки </a:t>
            </a:r>
            <a:r>
              <a:rPr lang="en-US" dirty="0"/>
              <a:t>STL </a:t>
            </a:r>
            <a:r>
              <a:rPr lang="ru-RU" dirty="0"/>
              <a:t>не может быть выполнена внутри самих классов потоков</a:t>
            </a:r>
          </a:p>
          <a:p>
            <a:pPr lvl="1"/>
            <a:r>
              <a:rPr lang="ru-RU" dirty="0"/>
              <a:t>Внесение модификаций в </a:t>
            </a:r>
            <a:r>
              <a:rPr lang="en-US" dirty="0"/>
              <a:t>STL</a:t>
            </a:r>
            <a:r>
              <a:rPr lang="ru-RU" dirty="0"/>
              <a:t> запрещено Стандартом</a:t>
            </a:r>
          </a:p>
          <a:p>
            <a:pPr lvl="2"/>
            <a:r>
              <a:rPr lang="ru-RU" dirty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/>
              <a:t>Для перегрузки операторов ввода-вывода следует всегда объявлять их вне класса</a:t>
            </a:r>
          </a:p>
          <a:p>
            <a:r>
              <a:rPr lang="ru-RU" dirty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/>
              <a:t>Это обеспечивает возможность чтения и записи нескольких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16" y="1916832"/>
            <a:ext cx="10515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en-US" dirty="0">
                <a:latin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b="1" i="1" dirty="0">
                <a:latin typeface="Courier New" pitchFamily="49" charset="0"/>
              </a:rPr>
              <a:t>counter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b="1" i="1" dirty="0" err="1">
                <a:latin typeface="Courier New" pitchFamily="49" charset="0"/>
              </a:rPr>
              <a:t>maxValue</a:t>
            </a:r>
            <a:r>
              <a:rPr lang="en-US" dirty="0">
                <a:latin typeface="Courier New" pitchFamily="49" charset="0"/>
              </a:rPr>
              <a:t>]</a:t>
            </a:r>
            <a:endParaRPr lang="ru-RU" dirty="0">
              <a:latin typeface="Courier New" pitchFamily="49" charset="0"/>
            </a:endParaRPr>
          </a:p>
          <a:p>
            <a:pPr defTabSz="355600"/>
            <a:r>
              <a:rPr lang="en-US" dirty="0">
                <a:latin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</a:rPr>
              <a:t>в поток вывода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ru-RU" dirty="0">
                <a:latin typeface="Courier New" pitchFamily="49" charset="0"/>
              </a:rPr>
              <a:t>унаследованный от </a:t>
            </a:r>
            <a:r>
              <a:rPr lang="en-US" dirty="0">
                <a:latin typeface="Courier New" pitchFamily="49" charset="0"/>
              </a:rPr>
              <a:t>std::</a:t>
            </a:r>
            <a:r>
              <a:rPr lang="en-US" dirty="0" err="1">
                <a:latin typeface="Courier New" pitchFamily="49" charset="0"/>
              </a:rPr>
              <a:t>ostream</a:t>
            </a:r>
            <a:endParaRPr lang="ru-RU" dirty="0">
              <a:latin typeface="Courier New" pitchFamily="49" charset="0"/>
            </a:endParaRPr>
          </a:p>
          <a:p>
            <a:pPr defTabSz="355600"/>
            <a:r>
              <a:rPr lang="en-US" b="1" dirty="0">
                <a:latin typeface="Courier New" pitchFamily="49" charset="0"/>
              </a:rPr>
              <a:t>std::</a:t>
            </a:r>
            <a:r>
              <a:rPr lang="en-US" b="1" dirty="0" err="1">
                <a:latin typeface="Courier New" pitchFamily="49" charset="0"/>
              </a:rPr>
              <a:t>ostream</a:t>
            </a:r>
            <a:r>
              <a:rPr lang="en-US" b="1" dirty="0">
                <a:latin typeface="Courier New" pitchFamily="49" charset="0"/>
              </a:rPr>
              <a:t>&amp; operator&lt;&lt;(std::</a:t>
            </a:r>
            <a:r>
              <a:rPr lang="en-US" b="1" dirty="0" err="1">
                <a:latin typeface="Courier New" pitchFamily="49" charset="0"/>
              </a:rPr>
              <a:t>ostream</a:t>
            </a:r>
            <a:r>
              <a:rPr lang="en-US" b="1" dirty="0">
                <a:latin typeface="Courier New" pitchFamily="49" charset="0"/>
              </a:rPr>
              <a:t>&amp; stream, </a:t>
            </a:r>
            <a:r>
              <a:rPr lang="en-US" b="1" dirty="0" err="1">
                <a:latin typeface="Courier New" pitchFamily="49" charset="0"/>
              </a:rPr>
              <a:t>CCounter</a:t>
            </a:r>
            <a:r>
              <a:rPr lang="en-US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b="1" dirty="0">
                <a:latin typeface="Courier New" pitchFamily="49" charset="0"/>
              </a:rPr>
              <a:t>	stream</a:t>
            </a: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&lt;&lt; "[" &lt;&lt; </a:t>
            </a:r>
            <a:r>
              <a:rPr lang="en-US" b="1" dirty="0" err="1">
                <a:latin typeface="Courier New" pitchFamily="49" charset="0"/>
              </a:rPr>
              <a:t>counter.GetValue</a:t>
            </a:r>
            <a:r>
              <a:rPr lang="en-US" b="1" dirty="0">
                <a:latin typeface="Courier New" pitchFamily="49" charset="0"/>
              </a:rPr>
              <a:t>() &lt;&lt; "/"</a:t>
            </a:r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ru-RU" b="1" dirty="0">
                <a:latin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</a:rPr>
              <a:t>counter.GetMaxValue</a:t>
            </a:r>
            <a:r>
              <a:rPr lang="en-US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38200" y="1785927"/>
            <a:ext cx="947264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 err="1">
                <a:latin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</a:rPr>
              <a:t>::</a:t>
            </a:r>
            <a:r>
              <a:rPr lang="en-US" sz="1600" b="1" dirty="0" err="1">
                <a:latin typeface="Courier New" pitchFamily="49" charset="0"/>
              </a:rPr>
              <a:t>istream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&amp; operator&gt;&gt;(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istream</a:t>
            </a:r>
            <a:r>
              <a:rPr lang="en-US" sz="1600" b="1" dirty="0">
                <a:latin typeface="Courier New" pitchFamily="49" charset="0"/>
              </a:rPr>
              <a:t> 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unsigned </a:t>
            </a:r>
            <a:r>
              <a:rPr lang="en-US" sz="1600" b="1" dirty="0" err="1">
                <a:latin typeface="Courier New" pitchFamily="49" charset="0"/>
              </a:rPr>
              <a:t>maxValue</a:t>
            </a:r>
            <a:r>
              <a:rPr lang="en-US" sz="16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unsigned </a:t>
            </a:r>
            <a:r>
              <a:rPr lang="en-US" sz="1600" b="1" dirty="0" err="1">
                <a:latin typeface="Courier New" pitchFamily="49" charset="0"/>
              </a:rPr>
              <a:t>currentValue</a:t>
            </a:r>
            <a:r>
              <a:rPr lang="en-US" sz="16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(</a:t>
            </a:r>
            <a:r>
              <a:rPr lang="en-US" sz="1600" b="1" dirty="0" err="1">
                <a:latin typeface="Courier New" pitchFamily="49" charset="0"/>
              </a:rPr>
              <a:t>stream.get</a:t>
            </a:r>
            <a:r>
              <a:rPr lang="en-US" sz="1600" b="1" dirty="0">
                <a:latin typeface="Courier New" pitchFamily="49" charset="0"/>
              </a:rPr>
              <a:t>() == '[') &amp;&amp; (stream &gt;&gt; </a:t>
            </a:r>
            <a:r>
              <a:rPr lang="en-US" sz="1600" b="1" dirty="0" err="1">
                <a:latin typeface="Courier New" pitchFamily="49" charset="0"/>
              </a:rPr>
              <a:t>currentValue</a:t>
            </a:r>
            <a:r>
              <a:rPr lang="en-US" sz="16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(</a:t>
            </a:r>
            <a:r>
              <a:rPr lang="en-US" sz="1600" b="1" dirty="0" err="1">
                <a:latin typeface="Courier New" pitchFamily="49" charset="0"/>
              </a:rPr>
              <a:t>stream.get</a:t>
            </a:r>
            <a:r>
              <a:rPr lang="en-US" sz="1600" b="1" dirty="0">
                <a:latin typeface="Courier New" pitchFamily="49" charset="0"/>
              </a:rPr>
              <a:t>() == '/') &amp;&amp; (stream &gt;&gt; </a:t>
            </a:r>
            <a:r>
              <a:rPr lang="en-US" sz="1600" b="1" dirty="0" err="1">
                <a:latin typeface="Courier New" pitchFamily="49" charset="0"/>
              </a:rPr>
              <a:t>maxValue</a:t>
            </a:r>
            <a:r>
              <a:rPr lang="en-US" sz="16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(</a:t>
            </a:r>
            <a:r>
              <a:rPr lang="en-US" sz="1600" b="1" dirty="0" err="1">
                <a:latin typeface="Courier New" pitchFamily="49" charset="0"/>
              </a:rPr>
              <a:t>stream.get</a:t>
            </a:r>
            <a:r>
              <a:rPr lang="en-US" sz="16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counter =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maxValue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currentValue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stream.setstate</a:t>
            </a:r>
            <a:r>
              <a:rPr lang="en-US" sz="1600" b="1" dirty="0">
                <a:latin typeface="Courier New" pitchFamily="49" charset="0"/>
              </a:rPr>
              <a:t>(std::</a:t>
            </a:r>
            <a:r>
              <a:rPr lang="en-US" sz="1600" b="1" dirty="0" err="1">
                <a:latin typeface="Courier New" pitchFamily="49" charset="0"/>
              </a:rPr>
              <a:t>ios_base</a:t>
            </a:r>
            <a:r>
              <a:rPr lang="en-US" sz="1600" b="1" dirty="0">
                <a:latin typeface="Courier New" pitchFamily="49" charset="0"/>
              </a:rPr>
              <a:t>::</a:t>
            </a:r>
            <a:r>
              <a:rPr lang="en-US" sz="1600" b="1" dirty="0" err="1">
                <a:latin typeface="Courier New" pitchFamily="49" charset="0"/>
              </a:rPr>
              <a:t>failbit</a:t>
            </a:r>
            <a:r>
              <a:rPr lang="en-US" sz="1600" b="1" dirty="0">
                <a:latin typeface="Courier New" pitchFamily="49" charset="0"/>
              </a:rPr>
              <a:t> | </a:t>
            </a:r>
            <a:r>
              <a:rPr lang="en-US" sz="1600" b="1" dirty="0" err="1">
                <a:latin typeface="Courier New" pitchFamily="49" charset="0"/>
              </a:rPr>
              <a:t>stream.rdstate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071678"/>
            <a:ext cx="947264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Дружественный класс – класс, которому разрешён доступ к </a:t>
            </a:r>
            <a:r>
              <a:rPr lang="en-US" dirty="0"/>
              <a:t>private </a:t>
            </a:r>
            <a:r>
              <a:rPr lang="ru-RU" dirty="0"/>
              <a:t>и </a:t>
            </a:r>
            <a:r>
              <a:rPr lang="en-US" dirty="0"/>
              <a:t>protected </a:t>
            </a:r>
            <a:r>
              <a:rPr lang="ru-RU" dirty="0"/>
              <a:t>членам другого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063750" y="1857364"/>
            <a:ext cx="86042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Class&amp;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3750" y="1857365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  <a:endParaRPr lang="en-US" dirty="0"/>
          </a:p>
          <a:p>
            <a:pPr lvl="1"/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указатель, который единолично владеет объектом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указатель, основанный на подсчёте ссылок на объект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E298B4-5761-5ABA-17F8-8A372C0026CF}"/>
              </a:ext>
            </a:extLst>
          </p:cNvPr>
          <p:cNvSpPr/>
          <p:nvPr/>
        </p:nvSpPr>
        <p:spPr>
          <a:xfrm>
            <a:off x="983432" y="5780919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unique_ptr</a:t>
            </a:r>
            <a:r>
              <a:rPr lang="en-US" dirty="0"/>
              <a:t>&lt;Obj&gt;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72F64-676C-F0B6-F12B-787AE43EDD03}"/>
              </a:ext>
            </a:extLst>
          </p:cNvPr>
          <p:cNvSpPr/>
          <p:nvPr/>
        </p:nvSpPr>
        <p:spPr>
          <a:xfrm>
            <a:off x="1199456" y="4221088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10CD13-D3AF-0B3A-0CA6-4B60A1DAC4D4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V="1">
            <a:off x="2171564" y="5013176"/>
            <a:ext cx="216024" cy="767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D7951B3-5773-6428-2204-3C19C118CFC3}"/>
              </a:ext>
            </a:extLst>
          </p:cNvPr>
          <p:cNvSpPr/>
          <p:nvPr/>
        </p:nvSpPr>
        <p:spPr>
          <a:xfrm>
            <a:off x="7752184" y="5915856"/>
            <a:ext cx="1984666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shared_ptr</a:t>
            </a:r>
            <a:r>
              <a:rPr lang="en-US" dirty="0"/>
              <a:t>&lt;Obj&gt;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C3372-8338-E8AE-C6BD-555B8B33F2B7}"/>
              </a:ext>
            </a:extLst>
          </p:cNvPr>
          <p:cNvSpPr/>
          <p:nvPr/>
        </p:nvSpPr>
        <p:spPr>
          <a:xfrm>
            <a:off x="8212347" y="4192878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A1D3B-7723-F362-1F39-F4B98130B29A}"/>
              </a:ext>
            </a:extLst>
          </p:cNvPr>
          <p:cNvSpPr/>
          <p:nvPr/>
        </p:nvSpPr>
        <p:spPr>
          <a:xfrm>
            <a:off x="5447928" y="5915856"/>
            <a:ext cx="1984666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shared_ptr</a:t>
            </a:r>
            <a:r>
              <a:rPr lang="en-US" dirty="0"/>
              <a:t>&lt;Obj&gt;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CA858-B297-842F-406B-32372788B807}"/>
              </a:ext>
            </a:extLst>
          </p:cNvPr>
          <p:cNvSpPr/>
          <p:nvPr/>
        </p:nvSpPr>
        <p:spPr>
          <a:xfrm>
            <a:off x="5665648" y="4221088"/>
            <a:ext cx="1474468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sc:2</a:t>
            </a:r>
          </a:p>
          <a:p>
            <a:pPr algn="ctr"/>
            <a:r>
              <a:rPr lang="en-US" dirty="0"/>
              <a:t>wc:1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B76E31-B266-8EA7-EDAF-57673D504432}"/>
              </a:ext>
            </a:extLst>
          </p:cNvPr>
          <p:cNvSpPr/>
          <p:nvPr/>
        </p:nvSpPr>
        <p:spPr>
          <a:xfrm>
            <a:off x="10056440" y="5918919"/>
            <a:ext cx="1984666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weak_ptr</a:t>
            </a:r>
            <a:r>
              <a:rPr lang="en-US" dirty="0"/>
              <a:t>&lt;Obj&gt;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33187-A2BC-C226-C591-8E03BA46F38C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6402882" y="5013176"/>
            <a:ext cx="37379" cy="902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1DB8B4-DB41-BDDC-C0DA-13D40DDCA337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6402882" y="5013176"/>
            <a:ext cx="4645891" cy="9057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E24C2D-4D4C-1272-F015-02B975AE5D88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6402882" y="5013176"/>
            <a:ext cx="2341635" cy="902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7D42B2-B432-22D9-E8A1-A801B3AB6055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9400479" y="4984966"/>
            <a:ext cx="1648294" cy="9339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E9BBC6-16CC-B32D-8873-B11B152A22E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8744517" y="4984966"/>
            <a:ext cx="655962" cy="9308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E50614-12D8-09D9-BF93-4B702375562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440261" y="4984966"/>
            <a:ext cx="2960218" cy="9308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00515-456C-4D7F-96A3-8A30FA3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Маркированные типы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507E01-3D06-40D0-A6B1-C378EFF7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90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F9C75-E174-4F40-A39C-55E4217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встроенных типов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08F2B-126A-49CC-8FF0-E26924C1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 и тот же тип (</a:t>
            </a:r>
            <a:r>
              <a:rPr lang="en-US" dirty="0"/>
              <a:t>int, float, std::string)</a:t>
            </a:r>
            <a:r>
              <a:rPr lang="ru-RU" dirty="0"/>
              <a:t> можно использовать для представления разных значений</a:t>
            </a:r>
          </a:p>
          <a:p>
            <a:pPr lvl="1"/>
            <a:r>
              <a:rPr lang="ru-RU" dirty="0"/>
              <a:t>Скорость, деньги, </a:t>
            </a:r>
            <a:r>
              <a:rPr lang="en-US" dirty="0"/>
              <a:t>id</a:t>
            </a:r>
          </a:p>
          <a:p>
            <a:r>
              <a:rPr lang="ru-RU" dirty="0"/>
              <a:t>Легко допустить ошибку, используя в одной операции разные по смыслу значения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FDB57-A134-40D6-B3EE-4367607F24DC}"/>
              </a:ext>
            </a:extLst>
          </p:cNvPr>
          <p:cNvSpPr/>
          <p:nvPr/>
        </p:nvSpPr>
        <p:spPr>
          <a:xfrm>
            <a:off x="983432" y="42210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"RUR +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"USD =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"???"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4747D-A76E-40C5-A1A8-1ABC6CAD16EF}"/>
              </a:ext>
            </a:extLst>
          </p:cNvPr>
          <p:cNvSpPr/>
          <p:nvPr/>
        </p:nvSpPr>
        <p:spPr>
          <a:xfrm>
            <a:off x="1127448" y="5807631"/>
            <a:ext cx="42484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10RUR + 20USD = 30???</a:t>
            </a:r>
          </a:p>
        </p:txBody>
      </p:sp>
    </p:spTree>
    <p:extLst>
      <p:ext uri="{BB962C8B-B14F-4D97-AF65-F5344CB8AC3E}">
        <p14:creationId xmlns:p14="http://schemas.microsoft.com/office/powerpoint/2010/main" val="8620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E70A0D-C68F-4184-8A3F-A25D0D360C56}"/>
              </a:ext>
            </a:extLst>
          </p:cNvPr>
          <p:cNvSpPr/>
          <p:nvPr/>
        </p:nvSpPr>
        <p:spPr>
          <a:xfrm>
            <a:off x="1271464" y="1628800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в коде окажется незамеченной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C1E2-69DC-4FE7-8DEB-EFF46024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пользователя и </a:t>
            </a:r>
            <a:r>
              <a:rPr lang="en-US" dirty="0"/>
              <a:t>Id </a:t>
            </a:r>
            <a:r>
              <a:rPr lang="ru-RU" dirty="0"/>
              <a:t>книги – разные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534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98C-2203-431D-AE7C-422DF1B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49AA-13E8-43E3-86AE-7AF4F04A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шаблонный класс </a:t>
            </a:r>
            <a:r>
              <a:rPr lang="en-US" dirty="0"/>
              <a:t>Tagged</a:t>
            </a:r>
            <a:endParaRPr lang="ru-RU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std::pair&lt;int, double&gt; </a:t>
            </a:r>
            <a:r>
              <a:rPr lang="ru-RU" dirty="0"/>
              <a:t>и</a:t>
            </a:r>
            <a:r>
              <a:rPr lang="en-US" dirty="0"/>
              <a:t> std::pair&lt;int, std::string&gt; -</a:t>
            </a:r>
            <a:r>
              <a:rPr lang="ru-RU" dirty="0"/>
              <a:t> разные типы</a:t>
            </a:r>
            <a:endParaRPr lang="en-US" dirty="0"/>
          </a:p>
          <a:p>
            <a:r>
              <a:rPr lang="ru-RU" dirty="0"/>
              <a:t>Два шаблонных параметра:</a:t>
            </a:r>
          </a:p>
          <a:p>
            <a:pPr lvl="1"/>
            <a:r>
              <a:rPr lang="ru-RU" dirty="0"/>
              <a:t>Тип значения, которое хранится внутри</a:t>
            </a:r>
          </a:p>
          <a:p>
            <a:pPr lvl="1"/>
            <a:r>
              <a:rPr lang="ru-RU" dirty="0"/>
              <a:t>Тип-маркер, чтобы отличать один тип от другого</a:t>
            </a:r>
            <a:r>
              <a:rPr lang="en-US" dirty="0"/>
              <a:t> (</a:t>
            </a:r>
            <a:r>
              <a:rPr lang="ru-RU" dirty="0"/>
              <a:t>сам маркер не хранится)</a:t>
            </a:r>
          </a:p>
          <a:p>
            <a:r>
              <a:rPr lang="ru-RU" dirty="0"/>
              <a:t>Перегрузить операции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ru-RU" dirty="0"/>
              <a:t>для доступа к значению</a:t>
            </a:r>
          </a:p>
          <a:p>
            <a:r>
              <a:rPr lang="ru-RU" dirty="0"/>
              <a:t>Перегрузить</a:t>
            </a:r>
            <a:r>
              <a:rPr lang="en-US" dirty="0"/>
              <a:t> </a:t>
            </a:r>
            <a:r>
              <a:rPr lang="ru-RU" dirty="0"/>
              <a:t>операцию </a:t>
            </a:r>
            <a:r>
              <a:rPr lang="en-US" dirty="0"/>
              <a:t>&lt;=&gt; </a:t>
            </a:r>
            <a:r>
              <a:rPr lang="ru-RU" dirty="0"/>
              <a:t>для сравнения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CD2BD-1AE4-4AD0-835E-22FD3BE9EF8D}"/>
              </a:ext>
            </a:extLst>
          </p:cNvPr>
          <p:cNvSpPr/>
          <p:nvPr/>
        </p:nvSpPr>
        <p:spPr>
          <a:xfrm>
            <a:off x="33338" y="-4455"/>
            <a:ext cx="121586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is_nothrow_move_constructible_v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is_nothrow_copy_constructible_v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util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D2B39-60F6-4BBA-80F4-D389D8D7573C}"/>
              </a:ext>
            </a:extLst>
          </p:cNvPr>
          <p:cNvSpPr/>
          <p:nvPr/>
        </p:nvSpPr>
        <p:spPr>
          <a:xfrm>
            <a:off x="275692" y="476672"/>
            <a:ext cx="116406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структура-маркер нужна, чтобы иметь некоторый уникальный тип данных.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}"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BCC6A-22C9-49EF-97B7-F35EA0A9C51B}"/>
              </a:ext>
            </a:extLst>
          </p:cNvPr>
          <p:cNvSpPr/>
          <p:nvPr/>
        </p:nvSpPr>
        <p:spPr>
          <a:xfrm>
            <a:off x="5807968" y="2204864"/>
            <a:ext cx="6211202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"user-1"s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 скомпилируется: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user1.id = "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Some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userId"s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263A6-D98B-4822-8A9D-DABF2C8D7706}"/>
              </a:ext>
            </a:extLst>
          </p:cNvPr>
          <p:cNvSpPr/>
          <p:nvPr/>
        </p:nvSpPr>
        <p:spPr>
          <a:xfrm>
            <a:off x="5807968" y="3510526"/>
            <a:ext cx="50936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"user-1", </a:t>
            </a:r>
            <a:r>
              <a:rPr lang="ru-RU" dirty="0" err="1">
                <a:latin typeface="Consolas" panose="020B0609020204030204" pitchFamily="49" charset="0"/>
              </a:rPr>
              <a:t>name</a:t>
            </a:r>
            <a:r>
              <a:rPr lang="ru-RU" dirty="0">
                <a:latin typeface="Consolas" panose="020B0609020204030204" pitchFamily="49" charset="0"/>
              </a:rPr>
              <a:t>: "Ivan" }</a:t>
            </a:r>
          </a:p>
        </p:txBody>
      </p:sp>
    </p:spTree>
    <p:extLst>
      <p:ext uri="{BB962C8B-B14F-4D97-AF65-F5344CB8AC3E}">
        <p14:creationId xmlns:p14="http://schemas.microsoft.com/office/powerpoint/2010/main" val="17465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5D056-2719-4ECA-82CA-6AFC385ABCCB}"/>
              </a:ext>
            </a:extLst>
          </p:cNvPr>
          <p:cNvSpPr/>
          <p:nvPr/>
        </p:nvSpPr>
        <p:spPr>
          <a:xfrm>
            <a:off x="0" y="44624"/>
            <a:ext cx="119533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Пользуемся тем, что лямбда-выражение создаёт новый уникальный тип данных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объявляем тип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без объявления структуры-маркера.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R"({{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"{}", title: "{}",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 }})"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"book-1"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"Moby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"Herman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Melville"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Christmas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Carol"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"Charles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Dickens"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3799-F204-45DE-BBCB-012453500E34}"/>
              </a:ext>
            </a:extLst>
          </p:cNvPr>
          <p:cNvSpPr/>
          <p:nvPr/>
        </p:nvSpPr>
        <p:spPr>
          <a:xfrm>
            <a:off x="2520280" y="6323266"/>
            <a:ext cx="9433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"book-2", </a:t>
            </a:r>
            <a:r>
              <a:rPr lang="ru-RU" dirty="0" err="1">
                <a:latin typeface="Consolas" panose="020B0609020204030204" pitchFamily="49" charset="0"/>
              </a:rPr>
              <a:t>title</a:t>
            </a:r>
            <a:r>
              <a:rPr lang="ru-RU" dirty="0">
                <a:latin typeface="Consolas" panose="020B0609020204030204" pitchFamily="49" charset="0"/>
              </a:rPr>
              <a:t>: "A </a:t>
            </a:r>
            <a:r>
              <a:rPr lang="ru-RU" dirty="0" err="1">
                <a:latin typeface="Consolas" panose="020B0609020204030204" pitchFamily="49" charset="0"/>
              </a:rPr>
              <a:t>Christmas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Carol</a:t>
            </a:r>
            <a:r>
              <a:rPr lang="ru-RU" dirty="0">
                <a:latin typeface="Consolas" panose="020B0609020204030204" pitchFamily="49" charset="0"/>
              </a:rPr>
              <a:t>", </a:t>
            </a:r>
            <a:r>
              <a:rPr lang="ru-RU" dirty="0" err="1">
                <a:latin typeface="Consolas" panose="020B0609020204030204" pitchFamily="49" charset="0"/>
              </a:rPr>
              <a:t>author</a:t>
            </a:r>
            <a:r>
              <a:rPr lang="ru-RU" dirty="0">
                <a:latin typeface="Consolas" panose="020B0609020204030204" pitchFamily="49" charset="0"/>
              </a:rPr>
              <a:t>: "</a:t>
            </a:r>
            <a:r>
              <a:rPr lang="ru-RU" dirty="0" err="1">
                <a:latin typeface="Consolas" panose="020B0609020204030204" pitchFamily="49" charset="0"/>
              </a:rPr>
              <a:t>Charles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Dickens</a:t>
            </a:r>
            <a:r>
              <a:rPr lang="ru-RU" dirty="0">
                <a:latin typeface="Consolas" panose="020B0609020204030204" pitchFamily="49" charset="0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2955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49080-B854-680A-0C6C-151967A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0E29F-2C02-0E2C-9F7C-76AAF10CF624}"/>
              </a:ext>
            </a:extLst>
          </p:cNvPr>
          <p:cNvSpPr txBox="1"/>
          <p:nvPr/>
        </p:nvSpPr>
        <p:spPr>
          <a:xfrm>
            <a:off x="0" y="167766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-&gt;data; }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-&gt;next;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F4140-CCDE-40EB-6B8C-2166C96EA73E}"/>
              </a:ext>
            </a:extLst>
          </p:cNvPr>
          <p:cNvSpPr txBox="1"/>
          <p:nvPr/>
        </p:nvSpPr>
        <p:spPr>
          <a:xfrm>
            <a:off x="6096000" y="1690688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next;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056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F64E1-3124-4E1B-9811-473D8631B8BB}"/>
              </a:ext>
            </a:extLst>
          </p:cNvPr>
          <p:cNvSpPr/>
          <p:nvPr/>
        </p:nvSpPr>
        <p:spPr>
          <a:xfrm>
            <a:off x="119336" y="116631"/>
            <a:ext cx="108732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Валюта (в качестве единиц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int64_t)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85409-81D9-47CA-BB03-FFAE92578A44}"/>
              </a:ext>
            </a:extLst>
          </p:cNvPr>
          <p:cNvSpPr/>
          <p:nvPr/>
        </p:nvSpPr>
        <p:spPr>
          <a:xfrm>
            <a:off x="0" y="116632"/>
            <a:ext cx="120006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Объявляем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можно объявить и другие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USD"sv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d1 = r1;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0A638-BEC9-46FD-B454-ED46A8487CF6}"/>
              </a:ext>
            </a:extLst>
          </p:cNvPr>
          <p:cNvSpPr/>
          <p:nvPr/>
        </p:nvSpPr>
        <p:spPr>
          <a:xfrm>
            <a:off x="5303912" y="5218230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/>
              <a:t>10RUR + 20RUR = 30RUR</a:t>
            </a:r>
          </a:p>
          <a:p>
            <a:r>
              <a:rPr lang="ru-RU" dirty="0"/>
              <a:t>8USD + 5USD = 13USD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D0CE6-A206-429F-9603-A543EC5127F3}"/>
              </a:ext>
            </a:extLst>
          </p:cNvPr>
          <p:cNvSpPr/>
          <p:nvPr/>
        </p:nvSpPr>
        <p:spPr>
          <a:xfrm>
            <a:off x="1679848" y="587727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binary '=': no operator found which takes a right-hand operand of type '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Roubles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' (or there is no acceptable conversion)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D8777-DBFD-4311-811C-78F29680FD0E}"/>
              </a:ext>
            </a:extLst>
          </p:cNvPr>
          <p:cNvSpPr/>
          <p:nvPr/>
        </p:nvSpPr>
        <p:spPr>
          <a:xfrm>
            <a:off x="7955" y="-43543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 качестве денег можем использовать одну из нескольких валют.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-&gt;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6E9FD5-F635-4856-8DB8-BE0B25197F8B}"/>
              </a:ext>
            </a:extLst>
          </p:cNvPr>
          <p:cNvSpPr/>
          <p:nvPr/>
        </p:nvSpPr>
        <p:spPr>
          <a:xfrm>
            <a:off x="0" y="13342"/>
            <a:ext cx="11665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компилируется, хотя операция сложения рублей и долларов не определена.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Работает за счёт неявного преобразования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Dollars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типу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Money.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Money{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{50} } + Money{ Dollars{70}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8AAE-7388-4F22-85DA-4B0A61E70836}"/>
              </a:ext>
            </a:extLst>
          </p:cNvPr>
          <p:cNvSpPr/>
          <p:nvPr/>
        </p:nvSpPr>
        <p:spPr>
          <a:xfrm>
            <a:off x="263352" y="5517232"/>
            <a:ext cx="43924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15USD + 5USD = 20USD</a:t>
            </a:r>
          </a:p>
          <a:p>
            <a:r>
              <a:rPr lang="ru-RU" dirty="0" err="1">
                <a:latin typeface="Consolas" panose="020B0609020204030204" pitchFamily="49" charset="0"/>
              </a:rPr>
              <a:t>Can't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add</a:t>
            </a:r>
            <a:r>
              <a:rPr lang="ru-RU" dirty="0">
                <a:latin typeface="Consolas" panose="020B0609020204030204" pitchFamily="49" charset="0"/>
              </a:rPr>
              <a:t> 50RUR </a:t>
            </a:r>
            <a:r>
              <a:rPr lang="ru-RU" dirty="0" err="1">
                <a:latin typeface="Consolas" panose="020B0609020204030204" pitchFamily="49" charset="0"/>
              </a:rPr>
              <a:t>and</a:t>
            </a:r>
            <a:r>
              <a:rPr lang="ru-RU" dirty="0">
                <a:latin typeface="Consolas" panose="020B0609020204030204" pitchFamily="49" charset="0"/>
              </a:rPr>
              <a:t> 70USD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51BA-FD07-4099-B3FA-A662CE29B975}"/>
              </a:ext>
            </a:extLst>
          </p:cNvPr>
          <p:cNvSpPr/>
          <p:nvPr/>
        </p:nvSpPr>
        <p:spPr>
          <a:xfrm>
            <a:off x="5015880" y="4077072"/>
            <a:ext cx="7128792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ru-RU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urn AddIfSameTypes">
            <a:extLst>
              <a:ext uri="{FF2B5EF4-FFF2-40B4-BE49-F238E27FC236}">
                <a16:creationId xmlns:a16="http://schemas.microsoft.com/office/drawing/2014/main" id="{BF08C946-DABA-4E6A-8A22-4EDD5295D9E7}"/>
              </a:ext>
            </a:extLst>
          </p:cNvPr>
          <p:cNvSpPr/>
          <p:nvPr/>
        </p:nvSpPr>
        <p:spPr>
          <a:xfrm>
            <a:off x="7464152" y="6237312"/>
            <a:ext cx="33843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turn lhs + rhs">
            <a:extLst>
              <a:ext uri="{FF2B5EF4-FFF2-40B4-BE49-F238E27FC236}">
                <a16:creationId xmlns:a16="http://schemas.microsoft.com/office/drawing/2014/main" id="{1188D7B6-4D7C-4F2E-BEF2-4C3C3153C7B9}"/>
              </a:ext>
            </a:extLst>
          </p:cNvPr>
          <p:cNvSpPr/>
          <p:nvPr/>
        </p:nvSpPr>
        <p:spPr>
          <a:xfrm>
            <a:off x="7824192" y="4256305"/>
            <a:ext cx="1512168" cy="281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hrow invalid_argument">
            <a:extLst>
              <a:ext uri="{FF2B5EF4-FFF2-40B4-BE49-F238E27FC236}">
                <a16:creationId xmlns:a16="http://schemas.microsoft.com/office/drawing/2014/main" id="{A6662289-D7C9-45D6-99A3-488A76A59BC6}"/>
              </a:ext>
            </a:extLst>
          </p:cNvPr>
          <p:cNvSpPr/>
          <p:nvPr/>
        </p:nvSpPr>
        <p:spPr>
          <a:xfrm>
            <a:off x="5231904" y="5013176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9A3-7F95-41C0-92B8-66A57CD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C0B-FEDB-4D5D-8AC4-8D1CE0B3F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7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9B312-BF46-4A58-839C-D5768C8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92D36-CC50-4F0E-8229-19A0B128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Облегчают создание объектов, путём указания суффикса после чисел и строк</a:t>
            </a:r>
          </a:p>
          <a:p>
            <a:r>
              <a:rPr lang="ru-RU" dirty="0"/>
              <a:t>Встроенные литералы – применяются к базовым типам</a:t>
            </a:r>
          </a:p>
          <a:p>
            <a:pPr lvl="1"/>
            <a:r>
              <a:rPr lang="ru-RU" dirty="0"/>
              <a:t>10</a:t>
            </a:r>
            <a:r>
              <a:rPr lang="en-US" dirty="0"/>
              <a:t>.5f – float</a:t>
            </a:r>
            <a:endParaRPr lang="ru-RU" dirty="0"/>
          </a:p>
          <a:p>
            <a:pPr lvl="1"/>
            <a:r>
              <a:rPr lang="en-US" dirty="0"/>
              <a:t>10u – unsigned int</a:t>
            </a:r>
          </a:p>
        </p:txBody>
      </p:sp>
    </p:spTree>
    <p:extLst>
      <p:ext uri="{BB962C8B-B14F-4D97-AF65-F5344CB8AC3E}">
        <p14:creationId xmlns:p14="http://schemas.microsoft.com/office/powerpoint/2010/main" val="3068506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6A3B-AA16-46AE-B7B2-3ADB5D97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литералы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AD2A-B201-4F7D-8BAB-16344A08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 литералы</a:t>
            </a:r>
          </a:p>
          <a:p>
            <a:pPr lvl="1"/>
            <a:r>
              <a:rPr lang="ru-RU" dirty="0"/>
              <a:t>Объявлены в </a:t>
            </a:r>
            <a:r>
              <a:rPr lang="en-US" dirty="0"/>
              <a:t>namespace </a:t>
            </a:r>
            <a:r>
              <a:rPr lang="en-US" dirty="0">
                <a:latin typeface="Consolas" panose="020B0609020204030204" pitchFamily="49" charset="0"/>
              </a:rPr>
              <a:t>std::literals</a:t>
            </a:r>
            <a:endParaRPr lang="ru-RU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</a:t>
            </a:r>
            <a:r>
              <a:rPr lang="en-US" dirty="0">
                <a:latin typeface="Consolas" panose="020B0609020204030204" pitchFamily="49" charset="0"/>
              </a:rPr>
              <a:t> – std::string("hello")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hello"sv</a:t>
            </a:r>
            <a:r>
              <a:rPr lang="en-US" dirty="0">
                <a:latin typeface="Consolas" panose="020B0609020204030204" pitchFamily="49" charset="0"/>
              </a:rPr>
              <a:t> – 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("hello")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25ms – std::chrono::milliseconds(125)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18</a:t>
            </a:r>
            <a:r>
              <a:rPr lang="en-US" dirty="0">
                <a:latin typeface="Consolas" panose="020B0609020204030204" pitchFamily="49" charset="0"/>
              </a:rPr>
              <a:t>.5i – std::complex(0.0, 18.5)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10.0 - 3.5i</a:t>
            </a:r>
          </a:p>
          <a:p>
            <a:r>
              <a:rPr lang="ru-RU" dirty="0"/>
              <a:t>Можно объявить свои литералы</a:t>
            </a:r>
          </a:p>
          <a:p>
            <a:pPr lvl="1"/>
            <a:r>
              <a:rPr lang="ru-RU" dirty="0"/>
              <a:t>Суффикс должен начинаться с подчёркивания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03BA-8E40-4F32-9FC5-A1F25D2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перевод из градусов в радианы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FC24-343C-4F41-B1FD-3F3EFB749441}"/>
              </a:ext>
            </a:extLst>
          </p:cNvPr>
          <p:cNvSpPr/>
          <p:nvPr/>
        </p:nvSpPr>
        <p:spPr>
          <a:xfrm>
            <a:off x="911424" y="1988840"/>
            <a:ext cx="8232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operator""_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deg_to_rad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pi_v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180.0_deg_to_rad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3.14159</a:t>
            </a:r>
            <a:endParaRPr lang="nn-NO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459-AC40-4F03-B875-C23A60B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 для создания котиков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BDC27-53B2-4DB3-A8C9-49FE6565AF94}"/>
              </a:ext>
            </a:extLst>
          </p:cNvPr>
          <p:cNvSpPr/>
          <p:nvPr/>
        </p:nvSpPr>
        <p:spPr>
          <a:xfrm>
            <a:off x="805334" y="1484784"/>
            <a:ext cx="11123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Классические способы создать котика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cat0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cat1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"Leopold"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7 } };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"_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Создаём котика при помощи суффикса _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static_assert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is_same_v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decltype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&gt;);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Это точно котик!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Можно у созданного объекта сразу обращаться к полям и методам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Basil"_Cat</a:t>
            </a:r>
            <a:r>
              <a:rPr lang="de-D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e-DE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Напечатает строку </a:t>
            </a:r>
            <a:r>
              <a:rPr lang="de-DE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Basi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l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0EA5-AABC-4161-B87B-2D086C1C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Многократный вызов функции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A35C5-E24F-4716-B057-D921F69A4379}"/>
              </a:ext>
            </a:extLst>
          </p:cNvPr>
          <p:cNvSpPr/>
          <p:nvPr/>
        </p:nvSpPr>
        <p:spPr>
          <a:xfrm>
            <a:off x="838200" y="1340768"/>
            <a:ext cx="10874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Вызывает функцию заданное количество раз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""_Times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Тоже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CD3131"/>
                </a:solidFill>
                <a:latin typeface="Consolas" panose="020B0609020204030204" pitchFamily="49" charset="0"/>
              </a:rPr>
              <a:t>5_Times.Do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Перегрузка операций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3CD03-241F-2D8F-12C9-7BCC14483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7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54C-4146-456C-A616-6F5672E6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литералы к валюте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A1481-3B65-4484-B6BD-E3039076CC11}"/>
              </a:ext>
            </a:extLst>
          </p:cNvPr>
          <p:cNvSpPr/>
          <p:nvPr/>
        </p:nvSpPr>
        <p:spPr>
          <a:xfrm>
            <a:off x="911424" y="1502688"/>
            <a:ext cx="10369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cmp_equal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out_of_range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out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C392-1A85-45F2-85BF-D6816C0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Денежные литералы в действии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A0DB6-2BF6-4620-A8C5-6C05D698A67D}"/>
              </a:ext>
            </a:extLst>
          </p:cNvPr>
          <p:cNvSpPr/>
          <p:nvPr/>
        </p:nvSpPr>
        <p:spPr>
          <a:xfrm>
            <a:off x="838200" y="1502688"/>
            <a:ext cx="10441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Используем охватывающий класс или структуру в качестве маркера типа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20_eur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70_eur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500_rur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17_rur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693E0-1B3C-4D8E-93E9-8180EB03004D}"/>
              </a:ext>
            </a:extLst>
          </p:cNvPr>
          <p:cNvSpPr/>
          <p:nvPr/>
        </p:nvSpPr>
        <p:spPr>
          <a:xfrm>
            <a:off x="767408" y="1720840"/>
            <a:ext cx="9289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Используем охватывающий класс или структуру в качестве маркера типа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A6C-E773-4ABC-B683-AB9BB332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создание </a:t>
            </a:r>
            <a:r>
              <a:rPr lang="en-US" dirty="0" err="1"/>
              <a:t>UserId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DC33E-5FC5-427D-888B-1030B280D43D}"/>
              </a:ext>
            </a:extLst>
          </p:cNvPr>
          <p:cNvSpPr/>
          <p:nvPr/>
        </p:nvSpPr>
        <p:spPr>
          <a:xfrm>
            <a:off x="838200" y="1440520"/>
            <a:ext cx="70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 };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&gt;;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{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F2747-5D8A-4A3E-8B64-76ED8F6F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9" r="50000"/>
          <a:stretch/>
        </p:blipFill>
        <p:spPr>
          <a:xfrm>
            <a:off x="7972292" y="5085184"/>
            <a:ext cx="1613483" cy="163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BD96D-1C58-4F26-85A0-6095AD66C2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773"/>
          <a:stretch/>
        </p:blipFill>
        <p:spPr>
          <a:xfrm>
            <a:off x="7974553" y="3140968"/>
            <a:ext cx="1611222" cy="1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95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задать естественное поведение операторов для пользовательских типов данных</a:t>
            </a:r>
          </a:p>
          <a:p>
            <a:r>
              <a:rPr lang="ru-RU" dirty="0"/>
              <a:t>Принципы хорошего стиля:</a:t>
            </a:r>
          </a:p>
          <a:p>
            <a:pPr lvl="1"/>
            <a:r>
              <a:rPr lang="ru-RU" dirty="0"/>
              <a:t>Поведение оператора должно быть интуитивно ожидаемым</a:t>
            </a:r>
          </a:p>
          <a:p>
            <a:pPr lvl="1"/>
            <a:r>
              <a:rPr lang="ru-RU" dirty="0"/>
              <a:t>Перегрузка не должна нарушать семантику оператора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694414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перегрузки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виде оператора-члена класса</a:t>
            </a:r>
          </a:p>
          <a:p>
            <a:pPr lvl="1"/>
            <a:r>
              <a:rPr lang="ru-RU" dirty="0"/>
              <a:t>Если левый операнд – сам объект класса</a:t>
            </a:r>
          </a:p>
          <a:p>
            <a:pPr lvl="1"/>
            <a:r>
              <a:rPr lang="en-US" dirty="0"/>
              <a:t>✅</a:t>
            </a:r>
            <a:r>
              <a:rPr lang="ru-RU" dirty="0"/>
              <a:t>Хорошо работает для =, </a:t>
            </a:r>
            <a:r>
              <a:rPr lang="en-US" dirty="0"/>
              <a:t>+=, -=, ++, --</a:t>
            </a:r>
            <a:r>
              <a:rPr lang="ru-RU" dirty="0"/>
              <a:t> и других.</a:t>
            </a:r>
          </a:p>
          <a:p>
            <a:pPr lvl="1"/>
            <a:r>
              <a:rPr lang="en-US" dirty="0"/>
              <a:t>⛔</a:t>
            </a:r>
            <a:r>
              <a:rPr lang="ru-RU" dirty="0"/>
              <a:t>Не подходит для операций, где левый операнд – не объект класса</a:t>
            </a:r>
          </a:p>
          <a:p>
            <a:pPr lvl="2"/>
            <a:r>
              <a:rPr lang="en-US" dirty="0"/>
              <a:t>double * Complex</a:t>
            </a:r>
            <a:endParaRPr lang="ru-RU" dirty="0"/>
          </a:p>
          <a:p>
            <a:r>
              <a:rPr lang="ru-RU" dirty="0"/>
              <a:t>В виде операции, объявленной вне класса</a:t>
            </a:r>
          </a:p>
          <a:p>
            <a:pPr lvl="1"/>
            <a:r>
              <a:rPr lang="ru-RU" dirty="0"/>
              <a:t>Используется, когда надо обеспечить симметрию или левый операнд не является объектом класса</a:t>
            </a:r>
          </a:p>
          <a:p>
            <a:pPr lvl="1"/>
            <a:r>
              <a:rPr lang="en-US" dirty="0"/>
              <a:t>✅</a:t>
            </a:r>
            <a:r>
              <a:rPr lang="ru-RU" dirty="0"/>
              <a:t>Даёт гибкость и симметрию</a:t>
            </a:r>
          </a:p>
          <a:p>
            <a:pPr lvl="1"/>
            <a:r>
              <a:rPr lang="en-US" dirty="0"/>
              <a:t>⛔</a:t>
            </a:r>
            <a:r>
              <a:rPr lang="ru-RU" dirty="0"/>
              <a:t>Нет доступа к приватным членам класса</a:t>
            </a:r>
          </a:p>
          <a:p>
            <a:r>
              <a:rPr lang="ru-RU" dirty="0"/>
              <a:t>В виде дружественной операции</a:t>
            </a:r>
          </a:p>
          <a:p>
            <a:pPr lvl="1"/>
            <a:r>
              <a:rPr lang="ru-RU" dirty="0"/>
              <a:t>Внешняя функция, имеющая доступ к приватным членам класса</a:t>
            </a:r>
          </a:p>
          <a:p>
            <a:pPr lvl="1"/>
            <a:r>
              <a:rPr lang="en-US" dirty="0"/>
              <a:t>✅</a:t>
            </a:r>
            <a:r>
              <a:rPr lang="ru-RU" dirty="0"/>
              <a:t>Симметрия + доступ к приватным членам класса</a:t>
            </a:r>
          </a:p>
          <a:p>
            <a:pPr lvl="1"/>
            <a:r>
              <a:rPr lang="en-US" dirty="0"/>
              <a:t>⛔</a:t>
            </a:r>
            <a:r>
              <a:rPr lang="ru-RU" dirty="0"/>
              <a:t>Нарушение инкапсуляции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57366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81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6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810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8096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779688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0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1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BBC4-2809-47DD-B0D0-34078C6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Tagged value</a:t>
            </a:r>
            <a:r>
              <a:rPr lang="ru-RU" dirty="0"/>
              <a:t> в </a:t>
            </a:r>
            <a:r>
              <a:rPr lang="en-US" dirty="0" err="1"/>
              <a:t>unordered_map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685B2-A250-4572-BA95-B424284DD168}"/>
              </a:ext>
            </a:extLst>
          </p:cNvPr>
          <p:cNvSpPr/>
          <p:nvPr/>
        </p:nvSpPr>
        <p:spPr>
          <a:xfrm>
            <a:off x="911424" y="1988840"/>
            <a:ext cx="1044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E6D1A-5B36-4036-A426-69B57BEB3DDE}"/>
              </a:ext>
            </a:extLst>
          </p:cNvPr>
          <p:cNvSpPr/>
          <p:nvPr/>
        </p:nvSpPr>
        <p:spPr>
          <a:xfrm>
            <a:off x="2351584" y="3812847"/>
            <a:ext cx="5328592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</a:t>
            </a:r>
            <a:r>
              <a:rPr lang="en-US" dirty="0" err="1"/>
              <a:t>TaggedValue</a:t>
            </a:r>
            <a:r>
              <a:rPr lang="ru-RU" dirty="0"/>
              <a:t> не определена хеш-функция.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1370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Critical St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326E-4E4D-41AB-B0F8-A1F308FD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ru-RU" dirty="0" err="1"/>
              <a:t>хешер</a:t>
            </a:r>
            <a:r>
              <a:rPr lang="ru-RU" dirty="0"/>
              <a:t> для </a:t>
            </a:r>
            <a:r>
              <a:rPr lang="en-US" dirty="0"/>
              <a:t>Tagged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8E701-A6E6-4995-B6E1-9A70774113C2}"/>
              </a:ext>
            </a:extLst>
          </p:cNvPr>
          <p:cNvSpPr/>
          <p:nvPr/>
        </p:nvSpPr>
        <p:spPr>
          <a:xfrm>
            <a:off x="407368" y="1720840"/>
            <a:ext cx="11521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значения, хранящегося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4C99-F1E2-4CF3-B3B7-50E3630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Специализируем шаблон </a:t>
            </a:r>
            <a:r>
              <a:rPr lang="en-US" dirty="0"/>
              <a:t>std::hash&lt;Tagged&gt;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9A7ED-3153-4FFB-B37D-3FAE88D10277}"/>
              </a:ext>
            </a:extLst>
          </p:cNvPr>
          <p:cNvSpPr/>
          <p:nvPr/>
        </p:nvSpPr>
        <p:spPr>
          <a:xfrm>
            <a:off x="911424" y="1556793"/>
            <a:ext cx="1101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&gt;&gt;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[[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Теперь работает и без явного указания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endParaRPr lang="de-DE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186EE-05DB-4182-90EC-915E823BF3C7}"/>
              </a:ext>
            </a:extLst>
          </p:cNvPr>
          <p:cNvSpPr/>
          <p:nvPr/>
        </p:nvSpPr>
        <p:spPr>
          <a:xfrm>
            <a:off x="6594055" y="6450440"/>
            <a:ext cx="479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https://en.cppreference.com/w/cpp/utility/hash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40DC-CD9B-4347-B558-0A0602C9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58" y="3769883"/>
            <a:ext cx="2476518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операторы не могут быть перегружены</a:t>
            </a:r>
          </a:p>
          <a:p>
            <a:pPr lvl="1"/>
            <a:r>
              <a:rPr lang="en-US" dirty="0"/>
              <a:t>::, ., ?:, </a:t>
            </a:r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en-US" dirty="0" err="1"/>
              <a:t>typeid</a:t>
            </a:r>
            <a:r>
              <a:rPr lang="en-US" dirty="0"/>
              <a:t>, </a:t>
            </a:r>
            <a:r>
              <a:rPr lang="en-US" dirty="0" err="1"/>
              <a:t>alignof</a:t>
            </a:r>
            <a:r>
              <a:rPr lang="en-US" dirty="0"/>
              <a:t>, </a:t>
            </a:r>
            <a:r>
              <a:rPr lang="en-US" dirty="0" err="1"/>
              <a:t>noexcept</a:t>
            </a:r>
            <a:r>
              <a:rPr lang="en-US" dirty="0"/>
              <a:t>, placement new</a:t>
            </a:r>
          </a:p>
          <a:p>
            <a:r>
              <a:rPr lang="ru-RU" dirty="0"/>
              <a:t>Нельзя изменить арность операций</a:t>
            </a:r>
          </a:p>
          <a:p>
            <a:r>
              <a:rPr lang="ru-RU" dirty="0"/>
              <a:t>Нельзя изменить приоритет и ассоциативность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DFF-C4EA-4716-85C7-9EBCDCFF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91BA-F048-4D37-8490-34A52A43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8120" cy="4351338"/>
          </a:xfrm>
        </p:spPr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Cpp</a:t>
            </a:r>
            <a:r>
              <a:rPr lang="en-US" dirty="0"/>
              <a:t> Reference)</a:t>
            </a:r>
          </a:p>
          <a:p>
            <a:pPr lvl="1"/>
            <a:r>
              <a:rPr lang="de-DE" dirty="0">
                <a:hlinkClick r:id="rId2"/>
              </a:rPr>
              <a:t>https://en.cppreference.com/w/cpp/language/operators</a:t>
            </a:r>
            <a:r>
              <a:rPr lang="de-DE" dirty="0"/>
              <a:t> </a:t>
            </a:r>
          </a:p>
          <a:p>
            <a:r>
              <a:rPr lang="de-DE" dirty="0"/>
              <a:t>Ben Deane </a:t>
            </a:r>
            <a:r>
              <a:rPr lang="ru-RU"/>
              <a:t>«</a:t>
            </a:r>
            <a:r>
              <a:rPr lang="de-DE"/>
              <a:t>Operator </a:t>
            </a:r>
            <a:r>
              <a:rPr lang="de-DE" dirty="0"/>
              <a:t>Overloading: History, Principles and Practice</a:t>
            </a:r>
            <a:r>
              <a:rPr lang="ru-RU" dirty="0"/>
              <a:t>»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https://www.youtube.com/watch?v=zh4EgO13Etg</a:t>
            </a:r>
            <a:r>
              <a:rPr lang="de-DE" dirty="0"/>
              <a:t> </a:t>
            </a:r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D0A3-75A8-4217-BFE3-6F8F4F87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81" y="1196752"/>
            <a:ext cx="1857021" cy="18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2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</TotalTime>
  <Words>7701</Words>
  <Application>Microsoft Office PowerPoint</Application>
  <PresentationFormat>Widescreen</PresentationFormat>
  <Paragraphs>1139</Paragraphs>
  <Slides>90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Aptos</vt:lpstr>
      <vt:lpstr>Arial</vt:lpstr>
      <vt:lpstr>Calibri</vt:lpstr>
      <vt:lpstr>Calibri Light</vt:lpstr>
      <vt:lpstr>Cascadia Mono</vt:lpstr>
      <vt:lpstr>Consolas</vt:lpstr>
      <vt:lpstr>Courier New</vt:lpstr>
      <vt:lpstr>Office Theme</vt:lpstr>
      <vt:lpstr>Дружественные функции и классы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Перегрузка операций в C++</vt:lpstr>
      <vt:lpstr>Способы перегрузки операций</vt:lpstr>
      <vt:lpstr>Ограничения</vt:lpstr>
      <vt:lpstr>Перегрузка арифметических операций</vt:lpstr>
      <vt:lpstr>Информация о предметной области</vt:lpstr>
      <vt:lpstr>Реализация оператора сложения внутри класса Vector2D</vt:lpstr>
      <vt:lpstr>Реализация оператора сложения вне класса CVector2D</vt:lpstr>
      <vt:lpstr>Реализация дружественного оператора сложения</vt:lpstr>
      <vt:lpstr>Какой способ лучше?</vt:lpstr>
      <vt:lpstr>Пример использования перегруженного оператора +</vt:lpstr>
      <vt:lpstr>Умножение и деление вектора и скаляра</vt:lpstr>
      <vt:lpstr>А как лучше перегрузить сложение дробей?</vt:lpstr>
      <vt:lpstr>Перегрузка присваивающих выражений</vt:lpstr>
      <vt:lpstr>Пергрузка оператора += для Vecto2D</vt:lpstr>
      <vt:lpstr>Перегрузка операций сравнения</vt:lpstr>
      <vt:lpstr>Перегрузка операторов сравнения</vt:lpstr>
      <vt:lpstr>Перегрузка == и !=</vt:lpstr>
      <vt:lpstr>Сравнение в C++ 20</vt:lpstr>
      <vt:lpstr>PowerPoint Presentation</vt:lpstr>
      <vt:lpstr>Корректно перегружаем &lt;=&gt; для Rational</vt:lpstr>
      <vt:lpstr>Разные типы порядка</vt:lpstr>
      <vt:lpstr>ordering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Маркированные типы</vt:lpstr>
      <vt:lpstr>Проблемы встроенных типов</vt:lpstr>
      <vt:lpstr>Id пользователя и Id книги – разные типы</vt:lpstr>
      <vt:lpstr>Решение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User-defined literals</vt:lpstr>
      <vt:lpstr>Литералы</vt:lpstr>
      <vt:lpstr>Пользовательские литералы</vt:lpstr>
      <vt:lpstr>Автоматический перевод из градусов в радианы</vt:lpstr>
      <vt:lpstr>Литерал для создания котиков</vt:lpstr>
      <vt:lpstr>Многократный вызов функции</vt:lpstr>
      <vt:lpstr>Добавляем литералы к валюте</vt:lpstr>
      <vt:lpstr>Денежные литералы в действии</vt:lpstr>
      <vt:lpstr>PowerPoint Presentation</vt:lpstr>
      <vt:lpstr>Упрощаем создание UserId</vt:lpstr>
      <vt:lpstr>Перегрузка операции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приведения типа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  <vt:lpstr>Проблема: Tagged value в unordered_map</vt:lpstr>
      <vt:lpstr>Пишем хешер для Tagged</vt:lpstr>
      <vt:lpstr>Специализируем шаблон std::hash&lt;Tagged&gt;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Алексей Малов</cp:lastModifiedBy>
  <cp:revision>227</cp:revision>
  <dcterms:created xsi:type="dcterms:W3CDTF">2007-04-06T03:56:12Z</dcterms:created>
  <dcterms:modified xsi:type="dcterms:W3CDTF">2025-05-16T19:13:37Z</dcterms:modified>
</cp:coreProperties>
</file>