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8"/>
  </p:notesMasterIdLst>
  <p:sldIdLst>
    <p:sldId id="366" r:id="rId2"/>
    <p:sldId id="368" r:id="rId3"/>
    <p:sldId id="257" r:id="rId4"/>
    <p:sldId id="258" r:id="rId5"/>
    <p:sldId id="321" r:id="rId6"/>
    <p:sldId id="303" r:id="rId7"/>
    <p:sldId id="259" r:id="rId8"/>
    <p:sldId id="260" r:id="rId9"/>
    <p:sldId id="261" r:id="rId10"/>
    <p:sldId id="262" r:id="rId11"/>
    <p:sldId id="282" r:id="rId12"/>
    <p:sldId id="263" r:id="rId13"/>
    <p:sldId id="320" r:id="rId14"/>
    <p:sldId id="324" r:id="rId15"/>
    <p:sldId id="325" r:id="rId16"/>
    <p:sldId id="326" r:id="rId17"/>
    <p:sldId id="304" r:id="rId18"/>
    <p:sldId id="266" r:id="rId19"/>
    <p:sldId id="267" r:id="rId20"/>
    <p:sldId id="268" r:id="rId21"/>
    <p:sldId id="313" r:id="rId22"/>
    <p:sldId id="312" r:id="rId23"/>
    <p:sldId id="314" r:id="rId24"/>
    <p:sldId id="315" r:id="rId25"/>
    <p:sldId id="316" r:id="rId26"/>
    <p:sldId id="317" r:id="rId27"/>
    <p:sldId id="291" r:id="rId28"/>
    <p:sldId id="292" r:id="rId29"/>
    <p:sldId id="293" r:id="rId30"/>
    <p:sldId id="294" r:id="rId31"/>
    <p:sldId id="318" r:id="rId32"/>
    <p:sldId id="319" r:id="rId33"/>
    <p:sldId id="295" r:id="rId34"/>
    <p:sldId id="296" r:id="rId35"/>
    <p:sldId id="298" r:id="rId36"/>
    <p:sldId id="305" r:id="rId37"/>
    <p:sldId id="269" r:id="rId38"/>
    <p:sldId id="327" r:id="rId39"/>
    <p:sldId id="328" r:id="rId40"/>
    <p:sldId id="329" r:id="rId41"/>
    <p:sldId id="330" r:id="rId42"/>
    <p:sldId id="299" r:id="rId43"/>
    <p:sldId id="300" r:id="rId44"/>
    <p:sldId id="301" r:id="rId45"/>
    <p:sldId id="331" r:id="rId46"/>
    <p:sldId id="332" r:id="rId47"/>
    <p:sldId id="333" r:id="rId48"/>
    <p:sldId id="283" r:id="rId49"/>
    <p:sldId id="286" r:id="rId50"/>
    <p:sldId id="302" r:id="rId51"/>
    <p:sldId id="306" r:id="rId52"/>
    <p:sldId id="311" r:id="rId53"/>
    <p:sldId id="307" r:id="rId54"/>
    <p:sldId id="308" r:id="rId55"/>
    <p:sldId id="309" r:id="rId56"/>
    <p:sldId id="367" r:id="rId57"/>
    <p:sldId id="284" r:id="rId58"/>
    <p:sldId id="285" r:id="rId59"/>
    <p:sldId id="323" r:id="rId60"/>
    <p:sldId id="287" r:id="rId61"/>
    <p:sldId id="288" r:id="rId62"/>
    <p:sldId id="289" r:id="rId63"/>
    <p:sldId id="322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64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281" r:id="rId96"/>
    <p:sldId id="280" r:id="rId97"/>
  </p:sldIdLst>
  <p:sldSz cx="12192000" cy="6858000"/>
  <p:notesSz cx="6858000" cy="9144000"/>
  <p:custDataLst>
    <p:tags r:id="rId9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9653" autoAdjust="0"/>
  </p:normalViewPr>
  <p:slideViewPr>
    <p:cSldViewPr>
      <p:cViewPr varScale="1">
        <p:scale>
          <a:sx n="84" d="100"/>
          <a:sy n="84" d="100"/>
        </p:scale>
        <p:origin x="13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10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12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61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18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19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20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408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3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34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92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32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14C6A-A7B3-4A20-A4DD-ACDF7E96691D}" type="slidenum">
              <a:rPr lang="ru-RU"/>
              <a:pPr/>
              <a:t>37</a:t>
            </a:fld>
            <a:endParaRPr lang="ru-R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75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7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4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Вариативные шаблоны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содержат пакет параметров шаблона, который вмещает ноль и более параметров.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14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качестве простого примера шаблонной функции напишем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которая выводит количество своих аргументов. Для этого она использует оператор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...`, возвращающий число параметров в пакете:</a:t>
            </a:r>
          </a:p>
          <a:p>
            <a:endParaRPr lang="ru-RU" dirty="0"/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пакет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по константной ссылке. На основе этого шаблона компилятор сгенерирует три функции: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без параметров,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с параметром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с параметрами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string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double&amp;`.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Внутри них компилятор вместо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вставит размер пакета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Так как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только пакет параметров, его размер будет равен количеству аргументов функции.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592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Пакет параметров можно распаковать, написав после его имени многоточие. Распакованный пакет превращается в список элементов пакета, разделённых запятыми.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Одно из применений распаковки — передача содержимого пакета в функцию. Прежде чем вызвать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должна распаковать свой пакет параметров: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15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Распаковать можно не только пакет параметров функции, но и пакет параметров шаблона. Используем это, чтобы создать химер — существ, обладающих свойствами нескольких организмов.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Этот искусственный пример с наследованием иллюстрирует идею, на которой основываются полезные стандартные классы, например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24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это пример реального использования «химеры» - чтобы не создавать вручную структуру с перегруженными операциями вызова функции, можно воспользоваться паттерном </a:t>
            </a:r>
            <a:r>
              <a:rPr lang="en-US" dirty="0"/>
              <a:t>overloaded.</a:t>
            </a:r>
          </a:p>
          <a:p>
            <a:r>
              <a:rPr lang="ru-RU" dirty="0"/>
              <a:t>При объявлении лямбда-функции компилятор под капотом создаёт анонимную структуру с перегруженным оператором </a:t>
            </a:r>
            <a:r>
              <a:rPr lang="en-US" dirty="0"/>
              <a:t>(). </a:t>
            </a:r>
            <a:r>
              <a:rPr lang="ru-RU" dirty="0"/>
              <a:t>Структура </a:t>
            </a:r>
            <a:r>
              <a:rPr lang="en-US" dirty="0"/>
              <a:t>overloaded </a:t>
            </a:r>
            <a:r>
              <a:rPr lang="ru-RU" dirty="0"/>
              <a:t>наследуется от произвольного числа таких структур и у каждой из них использует оператор вызова функции. В итоге образуется структура с несколькими операциями вызова функции.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633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Увы, этот код даже не скомпилируется. C++ — язык со статической типизацией, и переменная `v` не может менять тип на каждой итерации цикла. Кроме того, пакет параметров — это не контейнер, по которому можно выполнить итерацию во время выполнения программы. Пакет параметров существует только во время компиляции, и для работы с ним доступны только две операции: «узнать размер» и «распаковать содержимое».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444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Один из способов решить задачу — использовать рекурсию. На каждом шаге рекурсии программа должна сначала вывести самый первый элемент пакета параметров, а затем рекурсивно обработать оставшиеся элементы.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дословно повторяет псевдокод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Чтобы написать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нужна операция разделения списка параметров на «голову» и «хвост». Самый простой способ сделать это — добавить обычный шаблонный параметр `T0`, принимающий голову списка: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рекурсивно вызывает себя, пока не будут выведены все аргументы функции. Для проверки пакета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пустоту используется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constexpr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а не обычный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Так не будет компилироваться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последнем шаге рекурсии, когда список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опустеет.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85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вызывать с любым количеством произвольных аргументов. Единственное требование к её аргументам — наличие оператора вывода 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ostream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паттерн распаковки, чтобы вывести функцией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элементы внутри фигурных скобок `{}`, не изменяя ни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541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Простая шаблонная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выглядит сложно из-за рекурсии и во время компиляции может создавать много работы для компилятора. Ведь даже один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42,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Point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{10, 20},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Hello"s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приведёт к построению четырёх функций.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953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500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Шаблонную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Sum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использовать для вычисления суммы чисел или конкатенации строк: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846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выражение свёртки, чтобы упростить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Для этого снова представим, как она могла бы выглядеть, если бы элементы пакета параметров можно было использовать в циклах: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Здесь нужна бинарная операция, которая позволит последовательно выполнить выражение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",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sv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v` для каждого элемента пакета параметров. Провернуть такой фокус поможет оператор `,`. Он вычисляет свои аргументы слева направо и возвращает результат вычисления второго аргумента: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32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отличие от большинства других бинарных операций, свёртка с использованием запятой может применяться к пустому пакету параметров. Чтобы не выводить запятую в конце списка, первый элемент обрабатывается особым образом. Из-за этого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требует как минимум один аргумент для вывода.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вызывает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только когда пакет параметров не пустой.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514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95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96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7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8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9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8D1-5236-47A3-8607-2A58929E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01BF-B540-4BA0-A46A-525B40172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3966-5C15-45A9-8E7C-2BCC438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BD36-9257-4DEE-B3FF-569A7553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2CD9-5FEA-4AA0-A37F-BCD5268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6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788D-1436-4A70-9C18-64966F83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F84-9A10-4B52-9754-8EED2899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B7C5-C65D-455F-8E4B-72959BC1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F695-682C-4A07-9A51-B3C1B1F8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4BC3-1227-4FC6-8D50-CA03DE78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F0B7F-E5C6-4FA6-AE1B-6A944CCE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34A3-6018-4919-BF18-3D20F641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F00F-65D3-410E-97B1-2B35FF1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9A1D-DC17-4FAD-95B9-1FF74D9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6383-786C-47C2-BEA5-E6FD39B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B0CD-E8EA-44CD-9F45-723CD63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9B6D-1B37-428C-83B7-56E2BF4A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804A-D4B4-4D26-B3BB-2C46C6DF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660E-AF8B-4CD7-9163-440BE6E1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E4FD-0DFB-450A-9F66-95E5E26B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8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DD68-66FA-4676-8387-2B8DE8CC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82CA-2261-45B8-8ED8-1BB8CEB6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E7E8-CDDD-4068-9CBD-4ADC0A5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7038-C378-4A1E-B437-4C68F7C5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385-A8D6-4C5A-A4DB-DF07788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89B8-F438-4918-ADC5-E67C2217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2B8C-5ED3-454C-A4C2-504AE8D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1AE5-E32B-4451-A04F-67417B15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DD91-EA66-4600-8622-EC73273F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9EEE9-3163-4748-AACD-15F60CC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4D39-5AAB-455B-847B-89C2EEC6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5A96-4BC2-4329-8AD6-C177585D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ABD3-DAE4-4482-8EF1-F36977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0F90-0DDB-442A-A0F2-383F632EB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10B6-C819-4C0B-A205-97C0C7CD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6860E-97D5-4258-BCC0-2DE0F5B9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E48DC-02C8-4ED2-9FB3-704A210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DD595-4A9B-41F8-98F3-8B372ADC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B233-D9B6-470E-906C-32AB526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FA3E-4D5A-42F9-8095-B10F6DF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AF51E-7887-48F1-8680-D0030F9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B795B-0689-4AC0-AB4B-78D2ACE9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A680-AF7E-4128-AF6A-1B09693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8CA3-CB2B-4CBF-809A-707D829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6B9E0-78C4-43A8-A192-6C83F713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EEA9-B037-476F-B0C2-63DBE1B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0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2B5-4E7D-4F22-BBD5-970D7751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DD5A-28A7-47D0-B599-1211149C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5EEF8-15E5-4010-87B2-5F199E1C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10FE-41B6-4D58-85A1-E67C700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8491-02B1-4496-96CF-2A0A8EDD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6E3F-3888-4FB3-9B60-FFFD261F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892-E63F-4E4F-AE8F-AD6A3ED5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70C82-ABCF-492D-B6E0-F4F14F22B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BF4AF-B935-4AB0-96D7-042D6C52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A3BF-997E-487F-9875-13779FEE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ABCC-41AA-450B-9C91-D0F7EA3F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507E-4E8C-48DB-AB59-1E9E51E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A60C5-4EE7-4C0B-9A9F-6D68FD88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484F-0494-4EE3-A577-9CC4183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07BF-6382-4D46-8DFA-1AD7FE68B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D920-FDB2-4F19-A4BE-39ABA52F5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9897-E6B6-4F25-BEC3-489E458A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LiteralTyp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OxYnKS8OhT7izoUp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606781"/>
            <a:ext cx="10801200" cy="3006650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Обобщенное программирование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Программист может описать шаблон, задающий поведение целого семейства функций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На основе данного шаблона компилятор сгенерирует нужную функцию для указанных типов аргументов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800" dirty="0"/>
              <a:t>Шаблонные 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/>
          </a:p>
          <a:p>
            <a:pPr lvl="1"/>
            <a:r>
              <a:rPr lang="ru-RU" dirty="0"/>
              <a:t>Как правило – в заголовочных файлах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/>
              <a:t>Код шаблонной функции становится доступен пользователям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00" y="178592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</a:rPr>
              <a:t>объявляем шаблонную функцию</a:t>
            </a:r>
            <a:r>
              <a:rPr lang="en-US" sz="1600" b="1" dirty="0">
                <a:latin typeface="Courier New" pitchFamily="49" charset="0"/>
              </a:rPr>
              <a:t> maximum</a:t>
            </a:r>
            <a:r>
              <a:rPr lang="ru-RU" sz="1600" b="1" dirty="0">
                <a:latin typeface="Courier New" pitchFamily="49" charset="0"/>
              </a:rPr>
              <a:t>, принимающую</a:t>
            </a:r>
            <a:br>
              <a:rPr lang="ru-RU" sz="1600" b="1" dirty="0">
                <a:latin typeface="Courier New" pitchFamily="49" charset="0"/>
              </a:rPr>
            </a:br>
            <a:r>
              <a:rPr lang="ru-RU" sz="1600" b="1" dirty="0">
                <a:latin typeface="Courier New" pitchFamily="49" charset="0"/>
              </a:rPr>
              <a:t>// аргументы некоторого типа </a:t>
            </a:r>
            <a:r>
              <a:rPr lang="en-US" sz="1600" b="1" dirty="0">
                <a:latin typeface="Courier New" pitchFamily="49" charset="0"/>
              </a:rPr>
              <a:t>T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T&gt;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(a &gt; b) ? a : b;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max1 = maximum(3, 5);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float max2 = maximum(-3.7f, 0.35f)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double max3 = maximum(1.2, 7.4);</a:t>
            </a: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std::string max4 = maximum(std::string("hello"), std::string("world"));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Пример обобщенного алгоритма сортировки трех элементов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Дано 3 элемента: элемент1, элемент2 и элемент3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элемент2</a:t>
            </a:r>
            <a:r>
              <a:rPr lang="ru-RU" dirty="0"/>
              <a:t> следует за </a:t>
            </a:r>
            <a:r>
              <a:rPr lang="ru-RU" b="1" dirty="0"/>
              <a:t>элементом3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элемента2</a:t>
            </a:r>
            <a:r>
              <a:rPr lang="ru-RU" dirty="0"/>
              <a:t> и </a:t>
            </a:r>
            <a:r>
              <a:rPr lang="ru-RU" b="1" dirty="0"/>
              <a:t>элемента3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  <a:endParaRPr lang="ru-RU" dirty="0"/>
          </a:p>
          <a:p>
            <a:r>
              <a:rPr lang="ru-RU" dirty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E65504-897C-0B3C-DA32-729549E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Sort3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FE90-09C7-594D-6412-BDB6CEE96FA3}"/>
              </a:ext>
            </a:extLst>
          </p:cNvPr>
          <p:cNvSpPr txBox="1"/>
          <p:nvPr/>
        </p:nvSpPr>
        <p:spPr>
          <a:xfrm>
            <a:off x="1981200" y="2348881"/>
            <a:ext cx="80032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2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Sort3(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ru-RU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2F11-0F2C-64BA-6721-C834574C145F}"/>
              </a:ext>
            </a:extLst>
          </p:cNvPr>
          <p:cNvSpPr txBox="1"/>
          <p:nvPr/>
        </p:nvSpPr>
        <p:spPr>
          <a:xfrm>
            <a:off x="0" y="1267470"/>
            <a:ext cx="60844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Sort3(T&amp; v1, T&amp; v2, T&amp;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std::swap(v2, v3);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x,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z)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Sort3(x, y, z);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0A40-850E-85D8-6C95-6CBA118E0850}"/>
              </a:ext>
            </a:extLst>
          </p:cNvPr>
          <p:cNvSpPr txBox="1"/>
          <p:nvPr/>
        </p:nvSpPr>
        <p:spPr>
          <a:xfrm>
            <a:off x="6107532" y="-12546"/>
            <a:ext cx="6084467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rdi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адрес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v1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rsi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—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адрес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rdx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—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адрес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v3</a:t>
            </a:r>
          </a:p>
          <a:p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*v1;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*v2;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if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.LBB0_1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.LBB0_1;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else {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v1=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*v2=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*v3;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if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.LBB0_4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.LBB0_4;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.LBB0_5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.LBB0_5;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.LBB0_1:               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//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*v3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if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.LBB0_5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.LBB0_5;</a:t>
            </a: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.LBB0_4: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*v2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*v3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*v2;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.LBB0_5: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*v1;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if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.LBB0_6  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.LBB0_6;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              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return;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.LBB0_6: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*v1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*v2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// return;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AEAD-F8F0-6AE1-AD77-EC7D6E66023C}"/>
              </a:ext>
            </a:extLst>
          </p:cNvPr>
          <p:cNvSpPr txBox="1"/>
          <p:nvPr/>
        </p:nvSpPr>
        <p:spPr>
          <a:xfrm>
            <a:off x="1739884" y="6192604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https://godbolt.org/z/9oeeb8ne7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0A549-0A6E-D2A4-34F6-0FEF4CA050E1}"/>
              </a:ext>
            </a:extLst>
          </p:cNvPr>
          <p:cNvSpPr txBox="1"/>
          <p:nvPr/>
        </p:nvSpPr>
        <p:spPr>
          <a:xfrm>
            <a:off x="263352" y="1291652"/>
            <a:ext cx="5425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v2,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std::swap(v2, v3);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1631D-7514-04E7-B3FE-1AF5F81CF997}"/>
              </a:ext>
            </a:extLst>
          </p:cNvPr>
          <p:cNvSpPr txBox="1"/>
          <p:nvPr/>
        </p:nvSpPr>
        <p:spPr>
          <a:xfrm>
            <a:off x="6096000" y="0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rdi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адрес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v1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rsi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—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адрес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rdx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—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адрес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v3</a:t>
            </a:r>
          </a:p>
          <a:p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*v1;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*v2;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if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.LBB1_1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.LBB1_1;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else {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v1=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*v2=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*v3;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if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.LBB1_4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.LBB0_4;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.LBB1_5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.LBB1_5;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.LBB1_1:               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//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*v3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if (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.LBB1_5             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 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.LBB1_5;</a:t>
            </a: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.LBB1_4: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*v2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*v3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*v2;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.LBB1_5: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*v1;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if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.LBB1_6  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.LBB1_6;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              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return;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.LBB1_6: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*v1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4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*v2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ecx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// return;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указателей</a:t>
            </a:r>
          </a:p>
          <a:p>
            <a:r>
              <a:rPr lang="ru-RU" sz="2800" dirty="0"/>
              <a:t>Исходный код методов шаблонного класса также должен быть доступен из всех единиц компиляции, где он используется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простейший шаблон массивов произвольной длины</a:t>
            </a:r>
          </a:p>
        </p:txBody>
      </p:sp>
      <p:sp>
        <p:nvSpPr>
          <p:cNvPr id="2" name="Rectangle 1"/>
          <p:cNvSpPr/>
          <p:nvPr/>
        </p:nvSpPr>
        <p:spPr>
          <a:xfrm>
            <a:off x="983432" y="1916832"/>
            <a:ext cx="93035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606781"/>
            <a:ext cx="10801200" cy="3006650"/>
          </a:xfrm>
        </p:spPr>
        <p:txBody>
          <a:bodyPr>
            <a:noAutofit/>
          </a:bodyPr>
          <a:lstStyle/>
          <a:p>
            <a:pPr algn="l"/>
            <a:r>
              <a:rPr lang="ru-RU" sz="8800">
                <a:solidFill>
                  <a:schemeClr val="bg1"/>
                </a:solidFill>
                <a:latin typeface="Impact" panose="020B0806030902050204" pitchFamily="34" charset="0"/>
              </a:rPr>
              <a:t>Шаблоны </a:t>
            </a:r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в 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01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40014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(1);</a:t>
            </a:r>
            <a:endParaRPr lang="en-US" sz="1400" b="1" dirty="0">
              <a:latin typeface="Courier New" pitchFamily="49" charset="0"/>
            </a:endParaRPr>
          </a:p>
          <a:p>
            <a:pPr defTabSz="446088"/>
            <a:endParaRPr lang="en-US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("World");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</a:t>
            </a:r>
            <a:r>
              <a:rPr lang="en-US" sz="1400" b="1" dirty="0">
                <a:latin typeface="Courier New" pitchFamily="49" charset="0"/>
              </a:rPr>
              <a:t>[0] = ("Goodbye");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– частный случай функции, и он также может быть шаблонным</a:t>
            </a:r>
          </a:p>
          <a:p>
            <a:r>
              <a:rPr lang="ru-RU" dirty="0"/>
              <a:t>Пример – разработать для класса «Счетчик» шаблонные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</a:t>
            </a:r>
            <a:r>
              <a:rPr lang="ru-RU" dirty="0"/>
              <a:t> для работы с</a:t>
            </a:r>
            <a:r>
              <a:rPr lang="en-US" dirty="0"/>
              <a:t> </a:t>
            </a:r>
            <a:r>
              <a:rPr lang="ru-RU" dirty="0"/>
              <a:t>классами стандартных потоков </a:t>
            </a:r>
            <a:r>
              <a:rPr lang="en-US" dirty="0"/>
              <a:t>STL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857366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 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const operator++(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9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>
                <a:latin typeface="Courier New" pitchFamily="49" charset="0"/>
              </a:rPr>
              <a:t>&amp; operator&lt;&lt;(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>
                <a:latin typeface="Courier New" pitchFamily="49" charset="0"/>
              </a:rPr>
              <a:t>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('[');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stream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('/');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stream 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47089"/>
            <a:ext cx="7139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шаблонов, не являющиеся типами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Допустимые параметры шаблона, не являющиеся типами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качестве параметров шаблонов могут выступать не только типы данных, но и значения:</a:t>
            </a:r>
            <a:endParaRPr lang="en-US" dirty="0"/>
          </a:p>
          <a:p>
            <a:pPr lvl="1"/>
            <a:r>
              <a:rPr lang="ru-RU" dirty="0"/>
              <a:t>Объекты интегрального или перечислимого типа</a:t>
            </a:r>
          </a:p>
          <a:p>
            <a:pPr lvl="2"/>
            <a:r>
              <a:rPr lang="ru-RU" dirty="0"/>
              <a:t>Целые типы</a:t>
            </a:r>
          </a:p>
          <a:p>
            <a:pPr lvl="2"/>
            <a:r>
              <a:rPr lang="ru-RU" dirty="0"/>
              <a:t>Перечислимые типы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bool</a:t>
            </a:r>
            <a:endParaRPr lang="en-US" dirty="0"/>
          </a:p>
          <a:p>
            <a:pPr lvl="1"/>
            <a:r>
              <a:rPr lang="ru-RU" dirty="0"/>
              <a:t>Указатели на объект или указатель на функцию</a:t>
            </a:r>
          </a:p>
          <a:p>
            <a:pPr lvl="1"/>
            <a:r>
              <a:rPr lang="ru-RU" dirty="0"/>
              <a:t>Ссылки на объект или ссылка на функцию</a:t>
            </a:r>
          </a:p>
          <a:p>
            <a:pPr lvl="1"/>
            <a:r>
              <a:rPr lang="ru-RU" dirty="0"/>
              <a:t>Указатели на методы класса</a:t>
            </a:r>
            <a:endParaRPr lang="en-US" dirty="0"/>
          </a:p>
          <a:p>
            <a:pPr lvl="1"/>
            <a:r>
              <a:rPr lang="en-US" dirty="0" err="1"/>
              <a:t>nullptr_t</a:t>
            </a:r>
            <a:endParaRPr lang="en-US" dirty="0"/>
          </a:p>
          <a:p>
            <a:pPr lvl="1"/>
            <a:r>
              <a:rPr lang="ru-RU" dirty="0"/>
              <a:t>Числа с плавающей запятой (</a:t>
            </a:r>
            <a:r>
              <a:rPr lang="en-US" dirty="0" err="1"/>
              <a:t>c++</a:t>
            </a:r>
            <a:r>
              <a:rPr lang="en-US" dirty="0"/>
              <a:t> 20)</a:t>
            </a:r>
          </a:p>
          <a:p>
            <a:pPr lvl="1"/>
            <a:r>
              <a:rPr lang="ru-RU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Литеральные типы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класс массивов фиксированной длины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928803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данных, не меняя описание алгоритма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класс </a:t>
            </a:r>
            <a:r>
              <a:rPr lang="en-US" dirty="0" err="1"/>
              <a:t>CSimpleArray</a:t>
            </a:r>
            <a:r>
              <a:rPr lang="ru-RU" dirty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/>
              <a:t>Элементы массива всегда инициализированы значением конструктора по умолчанию для типа </a:t>
            </a:r>
            <a:r>
              <a:rPr lang="en-US" dirty="0"/>
              <a:t>T</a:t>
            </a:r>
          </a:p>
          <a:p>
            <a:pPr lvl="2"/>
            <a:r>
              <a:rPr lang="ru-RU" dirty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7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 </a:t>
            </a:r>
            <a:r>
              <a:rPr lang="en-US" dirty="0" err="1"/>
              <a:t>CFileT</a:t>
            </a:r>
            <a:r>
              <a:rPr lang="ru-RU" dirty="0"/>
              <a:t> позволяет сгенерировать классы файлов двух типов:</a:t>
            </a:r>
          </a:p>
          <a:p>
            <a:pPr lvl="1"/>
            <a:r>
              <a:rPr lang="ru-RU" dirty="0"/>
              <a:t>Неуправляемый (</a:t>
            </a:r>
            <a:r>
              <a:rPr lang="ru-RU" dirty="0" err="1"/>
              <a:t>хэндл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CFileHandle</a:t>
            </a:r>
            <a:r>
              <a:rPr lang="ru-RU" dirty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/>
              <a:t>Управляемый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</a:t>
            </a:r>
            <a:r>
              <a:rPr lang="ru-RU" dirty="0"/>
              <a:t> автоматизирует закрытие файла при разрушении объекта </a:t>
            </a:r>
            <a:r>
              <a:rPr lang="en-US" dirty="0" err="1"/>
              <a:t>CFile</a:t>
            </a:r>
            <a:r>
              <a:rPr lang="ru-RU" dirty="0"/>
              <a:t> и открытии нового файла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шаблонов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Специализация шаблона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Наряду с общим шаблоном бывает необходима некоторая специализированная версия этого же шаблона</a:t>
            </a:r>
          </a:p>
          <a:p>
            <a:pPr lvl="1"/>
            <a:r>
              <a:rPr lang="ru-RU" dirty="0"/>
              <a:t>При </a:t>
            </a:r>
            <a:r>
              <a:rPr lang="ru-RU" b="1" dirty="0"/>
              <a:t>специализации</a:t>
            </a:r>
            <a:r>
              <a:rPr lang="ru-RU" dirty="0"/>
              <a:t> на основе исходного первичного шаблона реализуется его специализированная версия для некоторых конкретных параметров</a:t>
            </a:r>
          </a:p>
          <a:p>
            <a:r>
              <a:rPr lang="ru-RU" dirty="0"/>
              <a:t>Типы специализации</a:t>
            </a:r>
          </a:p>
          <a:p>
            <a:pPr lvl="1"/>
            <a:r>
              <a:rPr lang="ru-RU" dirty="0"/>
              <a:t>Полная</a:t>
            </a:r>
          </a:p>
          <a:p>
            <a:pPr lvl="2"/>
            <a:r>
              <a:rPr lang="ru-RU" dirty="0"/>
              <a:t>Конкретизированы все параметры первичного шаблона</a:t>
            </a:r>
          </a:p>
          <a:p>
            <a:pPr lvl="1"/>
            <a:r>
              <a:rPr lang="ru-RU" dirty="0"/>
              <a:t>Частичная</a:t>
            </a:r>
          </a:p>
          <a:p>
            <a:pPr lvl="2"/>
            <a:r>
              <a:rPr lang="ru-RU" dirty="0"/>
              <a:t>Конкретизирована только часть параметров</a:t>
            </a:r>
          </a:p>
          <a:p>
            <a:pPr lvl="2"/>
            <a:r>
              <a:rPr lang="ru-RU" dirty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функция </a:t>
            </a:r>
            <a:r>
              <a:rPr lang="en-US" dirty="0"/>
              <a:t>maximum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11326"/>
            <a:ext cx="8572560" cy="5016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первичный шаблон функции нахождения максимума</a:t>
            </a:r>
            <a:endParaRPr lang="en-US" sz="16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T maximum(T a, T b)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(a &gt; b) ? a : b;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специализация шаблонной функции 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maximum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типом 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const char*</a:t>
            </a:r>
          </a:p>
          <a:p>
            <a:pPr defTabSz="179388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const char* maximum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&lt;const char*&gt;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(const char * s1, const char *s2)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strcmp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(s1, s2) &gt; 0) ? s1 : s2;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&lt;&lt; maximum(2, 3) &lt;&lt; "\n";										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Output: 3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&lt;&lt; maximum("world", "hello") &lt;&lt; "\n";</a:t>
            </a:r>
            <a:r>
              <a:rPr lang="ru-RU" sz="16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Output: world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Совместное использование шаблонных классов и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Разработать функцию, выполняющую пузырьковую сортировку </a:t>
            </a:r>
            <a:r>
              <a:rPr lang="en-US" dirty="0"/>
              <a:t>std::vector&lt;T&gt;</a:t>
            </a:r>
          </a:p>
          <a:p>
            <a:pPr>
              <a:lnSpc>
                <a:spcPct val="90000"/>
              </a:lnSpc>
            </a:pPr>
            <a:r>
              <a:rPr lang="ru-RU" dirty="0"/>
              <a:t>Должна иметься возможность управлять критерием сортировки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D13A81D-00FA-5E2C-0788-AA9D00B7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сортировки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8C877-6C3E-541B-512A-70DDE1DE42EF}"/>
              </a:ext>
            </a:extLst>
          </p:cNvPr>
          <p:cNvSpPr txBox="1"/>
          <p:nvPr/>
        </p:nvSpPr>
        <p:spPr>
          <a:xfrm>
            <a:off x="1905000" y="2132857"/>
            <a:ext cx="838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n - 1;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 = n - 1;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j; j--)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[j],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std::swap(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- 1],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BB51-85BC-903A-6BE2-BABA4673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9E124-738F-5F01-72C8-E7055B14AC54}"/>
              </a:ext>
            </a:extLst>
          </p:cNvPr>
          <p:cNvSpPr txBox="1"/>
          <p:nvPr/>
        </p:nvSpPr>
        <p:spPr>
          <a:xfrm>
            <a:off x="1976316" y="2049244"/>
            <a:ext cx="792088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поиск</a:t>
            </a:r>
            <a:endParaRPr lang="en-US" dirty="0"/>
          </a:p>
          <a:p>
            <a:pPr lvl="1"/>
            <a:r>
              <a:rPr lang="ru-RU" dirty="0"/>
              <a:t>Преобразование элементов коллекций</a:t>
            </a:r>
          </a:p>
          <a:p>
            <a:r>
              <a:rPr lang="ru-RU" dirty="0"/>
              <a:t>Контейнеры</a:t>
            </a:r>
            <a:r>
              <a:rPr lang="en-US" dirty="0"/>
              <a:t> </a:t>
            </a:r>
            <a:r>
              <a:rPr lang="ru-RU" dirty="0"/>
              <a:t>для произвольного типа элементов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D8F36-478D-2CF8-13FF-5C1C0A4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числа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3053C-63B0-4F76-C80A-EE726FDE5470}"/>
              </a:ext>
            </a:extLst>
          </p:cNvPr>
          <p:cNvSpPr txBox="1"/>
          <p:nvPr/>
        </p:nvSpPr>
        <p:spPr>
          <a:xfrm>
            <a:off x="1981200" y="2348881"/>
            <a:ext cx="830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{ 1, 5, 2, -4, -6, 3, -5, 3, 8, 9, 4, 3 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sz="24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std::less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&lt;&gt;());</a:t>
            </a:r>
            <a:endParaRPr lang="ru-RU" sz="24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C3ACD-42BB-9A64-5508-5227392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структуры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D9944-818A-644D-8C48-F83B8B29D5AF}"/>
              </a:ext>
            </a:extLst>
          </p:cNvPr>
          <p:cNvSpPr txBox="1"/>
          <p:nvPr/>
        </p:nvSpPr>
        <p:spPr>
          <a:xfrm>
            <a:off x="1956219" y="2197855"/>
            <a:ext cx="822344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model;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price;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cars =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"MP-40"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2'000'000'000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"Zaz-968"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"Zil-130"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130'000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"Gaz-69"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Sort(cars, [](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любом классе (в том числе и шаблонном) можно объявить метод-шаблон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В классе </a:t>
            </a:r>
            <a:r>
              <a:rPr lang="en-US" dirty="0" err="1"/>
              <a:t>CSimpleArray</a:t>
            </a:r>
            <a:r>
              <a:rPr lang="en-US" dirty="0"/>
              <a:t> </a:t>
            </a:r>
            <a:r>
              <a:rPr lang="ru-RU" dirty="0"/>
              <a:t>можно реализовать шаблонный оператор присваивания, позволяющий присваивать массивы разных типов и длины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55440" y="1484784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(other))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84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EAF1D-47E4-9556-DD03-E8602D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любых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DC765-51D7-08F6-7044-CE977E3A1A70}"/>
              </a:ext>
            </a:extLst>
          </p:cNvPr>
          <p:cNvSpPr txBox="1"/>
          <p:nvPr/>
        </p:nvSpPr>
        <p:spPr>
          <a:xfrm>
            <a:off x="1085326" y="1889545"/>
            <a:ext cx="102983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std::sort(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text.begin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text.end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83251-FBA3-18B9-EC93-EE3264F02B58}"/>
              </a:ext>
            </a:extLst>
          </p:cNvPr>
          <p:cNvSpPr txBox="1"/>
          <p:nvPr/>
        </p:nvSpPr>
        <p:spPr>
          <a:xfrm>
            <a:off x="1981200" y="6377909"/>
            <a:ext cx="645425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bcdeefghijklmnoooopqrrstuuvwxyz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1609B-375C-F4EB-4923-58E83D22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836712"/>
            <a:ext cx="373289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354127-F32E-3264-7AC2-B2246838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6DAE0-7630-8D72-0534-6975EE85A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19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7239A5-BA4B-6D2F-859C-185729C0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7FD12-7022-454F-3CA7-E2F03FAE444E}"/>
              </a:ext>
            </a:extLst>
          </p:cNvPr>
          <p:cNvSpPr txBox="1"/>
          <p:nvPr/>
        </p:nvSpPr>
        <p:spPr>
          <a:xfrm>
            <a:off x="1981200" y="1916833"/>
            <a:ext cx="83058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и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шаблонов при наследовании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Ограничений на использование шаблонов при наследовании нет:</a:t>
            </a:r>
          </a:p>
          <a:p>
            <a:pPr lvl="1"/>
            <a:r>
              <a:rPr lang="ru-RU" dirty="0"/>
              <a:t>Шаблон унаследован от простого класса</a:t>
            </a:r>
          </a:p>
          <a:p>
            <a:pPr lvl="1"/>
            <a:r>
              <a:rPr lang="ru-RU" dirty="0"/>
              <a:t>Простой класс унаследован от шаблона</a:t>
            </a:r>
          </a:p>
          <a:p>
            <a:pPr lvl="1"/>
            <a:r>
              <a:rPr lang="ru-RU" dirty="0"/>
              <a:t>Шаблон унаследован от шаблона</a:t>
            </a:r>
          </a:p>
          <a:p>
            <a:r>
              <a:rPr lang="ru-RU" dirty="0"/>
              <a:t>С помощью шаблонов можно создавать полные или частичные реализации некоторых интерфейсов</a:t>
            </a:r>
          </a:p>
          <a:p>
            <a:pPr lvl="1"/>
            <a:r>
              <a:rPr lang="ru-RU" dirty="0"/>
              <a:t>В этом случае шаблонный параметр выступает в качестве родительского класса</a:t>
            </a:r>
          </a:p>
          <a:p>
            <a:r>
              <a:rPr lang="ru-RU" dirty="0"/>
              <a:t>Сам шаблонный класс при этом используется как основа для создания конкретных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механизмов обобщенного программирования в </a:t>
            </a:r>
            <a:r>
              <a:rPr lang="en-US" sz="4000" dirty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обобщенное программирование основывается на понятии «шаблон»</a:t>
            </a:r>
            <a:endParaRPr lang="en-US" dirty="0"/>
          </a:p>
          <a:p>
            <a:pPr lvl="1"/>
            <a:r>
              <a:rPr lang="ru-RU" dirty="0"/>
              <a:t>При помощи ключевого слова </a:t>
            </a:r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ru-RU" dirty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r>
              <a:rPr lang="ru-RU" dirty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/>
              <a:t>Компилятор при этом генерирует экземпляр класса или функции для конкретных типов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шаблона от простого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Данный тип наследования позволяет решить проблему «разбухания» кода при </a:t>
            </a:r>
            <a:r>
              <a:rPr lang="ru-RU" dirty="0" err="1"/>
              <a:t>инстанцировании</a:t>
            </a:r>
            <a:r>
              <a:rPr lang="ru-RU" dirty="0"/>
              <a:t> шаблонов</a:t>
            </a:r>
          </a:p>
          <a:p>
            <a:pPr lvl="1"/>
            <a:r>
              <a:rPr lang="ru-RU" dirty="0"/>
              <a:t>В этом случае в базовый класс выносится «тяжелая» реализация, которой «облегченный» таким образом шаблонный класс делегирует выполнение своих методов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стек указателей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Указатели на разные типы данных хранятся в памяти одинаковым образом</a:t>
            </a:r>
            <a:endParaRPr lang="en-US" dirty="0"/>
          </a:p>
          <a:p>
            <a:pPr lvl="1"/>
            <a:r>
              <a:rPr lang="ru-RU" dirty="0"/>
              <a:t>Исключение – указатели на члены класса</a:t>
            </a:r>
          </a:p>
          <a:p>
            <a:pPr lvl="1"/>
            <a:r>
              <a:rPr lang="ru-RU" dirty="0"/>
              <a:t>Для каждого типа указателей, используемого в программе будет создана (</a:t>
            </a:r>
            <a:r>
              <a:rPr lang="ru-RU" dirty="0" err="1"/>
              <a:t>инстанциирована</a:t>
            </a:r>
            <a:r>
              <a:rPr lang="ru-RU" dirty="0"/>
              <a:t>) своя версия класса </a:t>
            </a:r>
            <a:r>
              <a:rPr lang="en-US" dirty="0" err="1"/>
              <a:t>CStack</a:t>
            </a:r>
            <a:endParaRPr lang="en-US" dirty="0"/>
          </a:p>
          <a:p>
            <a:pPr lvl="2"/>
            <a:r>
              <a:rPr lang="ru-RU" dirty="0"/>
              <a:t>Разбухание двоичного кода</a:t>
            </a:r>
          </a:p>
          <a:p>
            <a:pPr lvl="1"/>
            <a:r>
              <a:rPr lang="ru-RU" dirty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/>
              <a:t>CStack</a:t>
            </a:r>
            <a:r>
              <a:rPr lang="en-US" dirty="0"/>
              <a:t> </a:t>
            </a:r>
            <a:r>
              <a:rPr lang="ru-RU" dirty="0"/>
              <a:t>для указателей типа</a:t>
            </a:r>
            <a:r>
              <a:rPr lang="en-US" dirty="0"/>
              <a:t> void*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E9B55-1AC5-75C1-4804-7FFD0265B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385392"/>
            <a:ext cx="5938060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1158" y="1811327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5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простых классов от шаблонов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Создать базовый шаблонный класс, конструкторы (</a:t>
            </a:r>
            <a:r>
              <a:rPr lang="en-US" dirty="0"/>
              <a:t>default, copy, move</a:t>
            </a:r>
            <a:r>
              <a:rPr lang="ru-RU" dirty="0"/>
              <a:t>) и деструктор которого осуществляют инкремент/декремент счетчика</a:t>
            </a:r>
          </a:p>
          <a:p>
            <a:pPr lvl="2"/>
            <a:r>
              <a:rPr lang="ru-RU" dirty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/>
              <a:t>Классы, для которых необходимо вести учет количества экземпляров публично наследуются от класса-счетчика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63DEDA-9B29-EDCA-32E1-62F948525B77}"/>
              </a:ext>
            </a:extLst>
          </p:cNvPr>
          <p:cNvSpPr txBox="1"/>
          <p:nvPr/>
        </p:nvSpPr>
        <p:spPr>
          <a:xfrm>
            <a:off x="838200" y="1844824"/>
            <a:ext cx="92890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~Countable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 };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 };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7D7F98D-F70C-01D1-C881-FD0E2EF9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699E95-C2ED-3A2C-3B67-96E2F1065E47}"/>
              </a:ext>
            </a:extLst>
          </p:cNvPr>
          <p:cNvSpPr txBox="1"/>
          <p:nvPr/>
        </p:nvSpPr>
        <p:spPr>
          <a:xfrm>
            <a:off x="838200" y="1779687"/>
            <a:ext cx="82622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"Cats: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"Dogs: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"Cats: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"Dogs: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anotherDog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Copy dog into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anotherDog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"Dogs: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"Cats: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"Dogs: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GetInstanceCount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ECAC0-06F3-3ABF-466C-C7401F56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Countable </a:t>
            </a:r>
            <a:r>
              <a:rPr lang="ru-RU" dirty="0"/>
              <a:t>в действии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28EFF-ACFA-F9E7-2B00-EF0A8D25881D}"/>
              </a:ext>
            </a:extLst>
          </p:cNvPr>
          <p:cNvSpPr txBox="1"/>
          <p:nvPr/>
        </p:nvSpPr>
        <p:spPr>
          <a:xfrm>
            <a:off x="9696400" y="4221088"/>
            <a:ext cx="1822911" cy="20313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Cats: 0</a:t>
            </a:r>
          </a:p>
          <a:p>
            <a:r>
              <a:rPr lang="en-US" dirty="0">
                <a:latin typeface="Consolas" panose="020B0609020204030204" pitchFamily="49" charset="0"/>
              </a:rPr>
              <a:t>Dogs: 0</a:t>
            </a:r>
          </a:p>
          <a:p>
            <a:r>
              <a:rPr lang="en-US" dirty="0">
                <a:latin typeface="Consolas" panose="020B0609020204030204" pitchFamily="49" charset="0"/>
              </a:rPr>
              <a:t>Cats: 2</a:t>
            </a:r>
          </a:p>
          <a:p>
            <a:r>
              <a:rPr lang="en-US" dirty="0">
                <a:latin typeface="Consolas" panose="020B0609020204030204" pitchFamily="49" charset="0"/>
              </a:rPr>
              <a:t>Dogs: 1</a:t>
            </a:r>
          </a:p>
          <a:p>
            <a:r>
              <a:rPr lang="en-US" dirty="0">
                <a:latin typeface="Consolas" panose="020B0609020204030204" pitchFamily="49" charset="0"/>
              </a:rPr>
              <a:t>Dogs: 2</a:t>
            </a:r>
          </a:p>
          <a:p>
            <a:r>
              <a:rPr lang="en-US" dirty="0">
                <a:latin typeface="Consolas" panose="020B0609020204030204" pitchFamily="49" charset="0"/>
              </a:rPr>
              <a:t>Cats: 0</a:t>
            </a:r>
          </a:p>
          <a:p>
            <a:r>
              <a:rPr lang="en-US" dirty="0">
                <a:latin typeface="Consolas" panose="020B0609020204030204" pitchFamily="49" charset="0"/>
              </a:rPr>
              <a:t>Dogs: 0</a:t>
            </a:r>
          </a:p>
        </p:txBody>
      </p:sp>
    </p:spTree>
    <p:extLst>
      <p:ext uri="{BB962C8B-B14F-4D97-AF65-F5344CB8AC3E}">
        <p14:creationId xmlns:p14="http://schemas.microsoft.com/office/powerpoint/2010/main" val="5591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2 - иерархия фигур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BD18C5-4108-4396-0FBB-12C8003B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9736" y="1591508"/>
            <a:ext cx="4752528" cy="51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без шаблонов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dirty="0">
                <a:latin typeface="Consolas" panose="020B0609020204030204" pitchFamily="49" charset="0"/>
              </a:rPr>
              <a:t>class Color {…};</a:t>
            </a:r>
          </a:p>
          <a:p>
            <a:pPr defTabSz="179388"/>
            <a:endParaRPr lang="en-US" sz="1100" dirty="0">
              <a:latin typeface="Consolas" panose="020B0609020204030204" pitchFamily="49" charset="0"/>
            </a:endParaRP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IShape</a:t>
            </a:r>
            <a:endParaRPr lang="en-US" sz="1100" dirty="0">
              <a:latin typeface="Consolas" panose="020B0609020204030204" pitchFamily="49" charset="0"/>
            </a:endParaRP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virtual ~</a:t>
            </a:r>
            <a:r>
              <a:rPr lang="en-US" sz="1100" dirty="0" err="1">
                <a:latin typeface="Consolas" panose="020B0609020204030204" pitchFamily="49" charset="0"/>
              </a:rPr>
              <a:t>IShape</a:t>
            </a:r>
            <a:r>
              <a:rPr lang="en-US" sz="1100" dirty="0">
                <a:latin typeface="Consolas" panose="020B0609020204030204" pitchFamily="49" charset="0"/>
              </a:rPr>
              <a:t>() = default;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virtual Color </a:t>
            </a:r>
            <a:r>
              <a:rPr lang="en-US" sz="1100" dirty="0" err="1">
                <a:latin typeface="Consolas" panose="020B0609020204030204" pitchFamily="49" charset="0"/>
              </a:rPr>
              <a:t>GetColor</a:t>
            </a:r>
            <a:r>
              <a:rPr lang="en-US" sz="1100" dirty="0">
                <a:latin typeface="Consolas" panose="020B0609020204030204" pitchFamily="49" charset="0"/>
              </a:rPr>
              <a:t>() const=0;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virtual void </a:t>
            </a:r>
            <a:r>
              <a:rPr lang="en-US" sz="1100" dirty="0" err="1">
                <a:latin typeface="Consolas" panose="020B0609020204030204" pitchFamily="49" charset="0"/>
              </a:rPr>
              <a:t>SetColor</a:t>
            </a:r>
            <a:r>
              <a:rPr lang="en-US" sz="1100" dirty="0">
                <a:latin typeface="Consolas" panose="020B0609020204030204" pitchFamily="49" charset="0"/>
              </a:rPr>
              <a:t>(Color const&amp; c)=0;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virtual double </a:t>
            </a:r>
            <a:r>
              <a:rPr lang="en-US" sz="1100" dirty="0" err="1">
                <a:latin typeface="Consolas" panose="020B0609020204030204" pitchFamily="49" charset="0"/>
              </a:rPr>
              <a:t>GetArea</a:t>
            </a:r>
            <a:r>
              <a:rPr lang="en-US" sz="1100" dirty="0">
                <a:latin typeface="Consolas" panose="020B0609020204030204" pitchFamily="49" charset="0"/>
              </a:rPr>
              <a:t>() const=0;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429001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dirty="0">
                <a:latin typeface="Consolas" panose="020B0609020204030204" pitchFamily="49" charset="0"/>
              </a:rPr>
              <a:t>class Circle : public </a:t>
            </a:r>
            <a:r>
              <a:rPr lang="en-US" sz="1100" dirty="0" err="1">
                <a:latin typeface="Consolas" panose="020B0609020204030204" pitchFamily="49" charset="0"/>
              </a:rPr>
              <a:t>ICircle</a:t>
            </a:r>
            <a:endParaRPr lang="en-US" sz="1100" dirty="0">
              <a:latin typeface="Consolas" panose="020B0609020204030204" pitchFamily="49" charset="0"/>
            </a:endParaRP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…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Color </a:t>
            </a:r>
            <a:r>
              <a:rPr lang="en-US" sz="1100" dirty="0" err="1">
                <a:latin typeface="Consolas" panose="020B0609020204030204" pitchFamily="49" charset="0"/>
              </a:rPr>
              <a:t>GetColor</a:t>
            </a:r>
            <a:r>
              <a:rPr lang="en-US" sz="1100" dirty="0">
                <a:latin typeface="Consolas" panose="020B0609020204030204" pitchFamily="49" charset="0"/>
              </a:rPr>
              <a:t>() const override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	return </a:t>
            </a:r>
            <a:r>
              <a:rPr lang="en-US" sz="1100" dirty="0" err="1">
                <a:latin typeface="Consolas" panose="020B0609020204030204" pitchFamily="49" charset="0"/>
              </a:rPr>
              <a:t>m_color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void </a:t>
            </a:r>
            <a:r>
              <a:rPr lang="en-US" sz="1100" dirty="0" err="1">
                <a:latin typeface="Consolas" panose="020B0609020204030204" pitchFamily="49" charset="0"/>
              </a:rPr>
              <a:t>SetColor</a:t>
            </a:r>
            <a:r>
              <a:rPr lang="en-US" sz="1100" dirty="0">
                <a:latin typeface="Consolas" panose="020B0609020204030204" pitchFamily="49" charset="0"/>
              </a:rPr>
              <a:t>(Color const&amp; c) override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 err="1">
                <a:latin typeface="Consolas" panose="020B0609020204030204" pitchFamily="49" charset="0"/>
              </a:rPr>
              <a:t>m_color</a:t>
            </a:r>
            <a:r>
              <a:rPr lang="en-US" sz="1100" dirty="0">
                <a:latin typeface="Consolas" panose="020B0609020204030204" pitchFamily="49" charset="0"/>
              </a:rPr>
              <a:t> = c;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double </a:t>
            </a:r>
            <a:r>
              <a:rPr lang="en-US" sz="1100" dirty="0" err="1">
                <a:latin typeface="Consolas" panose="020B0609020204030204" pitchFamily="49" charset="0"/>
              </a:rPr>
              <a:t>GetArea</a:t>
            </a:r>
            <a:r>
              <a:rPr lang="en-US" sz="1100" dirty="0">
                <a:latin typeface="Consolas" panose="020B0609020204030204" pitchFamily="49" charset="0"/>
              </a:rPr>
              <a:t>()const override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	return PI * </a:t>
            </a:r>
            <a:r>
              <a:rPr lang="en-US" sz="1100" dirty="0" err="1">
                <a:latin typeface="Consolas" panose="020B0609020204030204" pitchFamily="49" charset="0"/>
              </a:rPr>
              <a:t>m_radius</a:t>
            </a:r>
            <a:r>
              <a:rPr lang="en-US" sz="1100" dirty="0">
                <a:latin typeface="Consolas" panose="020B0609020204030204" pitchFamily="49" charset="0"/>
              </a:rPr>
              <a:t> * </a:t>
            </a:r>
            <a:r>
              <a:rPr lang="en-US" sz="1100" dirty="0" err="1">
                <a:latin typeface="Consolas" panose="020B0609020204030204" pitchFamily="49" charset="0"/>
              </a:rPr>
              <a:t>m_radius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Color </a:t>
            </a:r>
            <a:r>
              <a:rPr lang="en-US" sz="1100" dirty="0" err="1">
                <a:latin typeface="Consolas" panose="020B0609020204030204" pitchFamily="49" charset="0"/>
              </a:rPr>
              <a:t>m_color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double </a:t>
            </a:r>
            <a:r>
              <a:rPr lang="en-US" sz="1100" dirty="0" err="1">
                <a:latin typeface="Consolas" panose="020B0609020204030204" pitchFamily="49" charset="0"/>
              </a:rPr>
              <a:t>m_radius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IRectangle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IShape</a:t>
            </a:r>
            <a:endParaRPr lang="en-US" sz="1100" dirty="0">
              <a:latin typeface="Consolas" panose="020B0609020204030204" pitchFamily="49" charset="0"/>
            </a:endParaRP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…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pPr defTabSz="179388"/>
            <a:endParaRPr lang="en-US" sz="1100" dirty="0">
              <a:latin typeface="Consolas" panose="020B0609020204030204" pitchFamily="49" charset="0"/>
            </a:endParaRP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ICircle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IShape</a:t>
            </a:r>
            <a:endParaRPr lang="en-US" sz="1100" dirty="0">
              <a:latin typeface="Consolas" panose="020B0609020204030204" pitchFamily="49" charset="0"/>
            </a:endParaRP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…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dirty="0">
                <a:latin typeface="Consolas" panose="020B0609020204030204" pitchFamily="49" charset="0"/>
              </a:rPr>
              <a:t>class Rectangle: public </a:t>
            </a:r>
            <a:r>
              <a:rPr lang="en-US" sz="1100" dirty="0" err="1">
                <a:latin typeface="Consolas" panose="020B0609020204030204" pitchFamily="49" charset="0"/>
              </a:rPr>
              <a:t>IRectangle</a:t>
            </a:r>
            <a:endParaRPr lang="en-US" sz="1100" dirty="0">
              <a:latin typeface="Consolas" panose="020B0609020204030204" pitchFamily="49" charset="0"/>
            </a:endParaRP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…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Color </a:t>
            </a:r>
            <a:r>
              <a:rPr lang="en-US" sz="1100" dirty="0" err="1">
                <a:latin typeface="Consolas" panose="020B0609020204030204" pitchFamily="49" charset="0"/>
              </a:rPr>
              <a:t>GetColor</a:t>
            </a:r>
            <a:r>
              <a:rPr lang="en-US" sz="1100" dirty="0">
                <a:latin typeface="Consolas" panose="020B0609020204030204" pitchFamily="49" charset="0"/>
              </a:rPr>
              <a:t>() const override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	return </a:t>
            </a:r>
            <a:r>
              <a:rPr lang="en-US" sz="1100" dirty="0" err="1">
                <a:latin typeface="Consolas" panose="020B0609020204030204" pitchFamily="49" charset="0"/>
              </a:rPr>
              <a:t>m_color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void </a:t>
            </a:r>
            <a:r>
              <a:rPr lang="en-US" sz="1100" dirty="0" err="1">
                <a:latin typeface="Consolas" panose="020B0609020204030204" pitchFamily="49" charset="0"/>
              </a:rPr>
              <a:t>SetColor</a:t>
            </a:r>
            <a:r>
              <a:rPr lang="en-US" sz="1100" dirty="0">
                <a:latin typeface="Consolas" panose="020B0609020204030204" pitchFamily="49" charset="0"/>
              </a:rPr>
              <a:t>(Color const&amp; c) override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 err="1">
                <a:latin typeface="Consolas" panose="020B0609020204030204" pitchFamily="49" charset="0"/>
              </a:rPr>
              <a:t>m_color</a:t>
            </a:r>
            <a:r>
              <a:rPr lang="en-US" sz="1100" dirty="0">
                <a:latin typeface="Consolas" panose="020B0609020204030204" pitchFamily="49" charset="0"/>
              </a:rPr>
              <a:t> = c;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double </a:t>
            </a:r>
            <a:r>
              <a:rPr lang="en-US" sz="1100" dirty="0" err="1">
                <a:latin typeface="Consolas" panose="020B0609020204030204" pitchFamily="49" charset="0"/>
              </a:rPr>
              <a:t>GetArea</a:t>
            </a:r>
            <a:r>
              <a:rPr lang="en-US" sz="1100" dirty="0">
                <a:latin typeface="Consolas" panose="020B0609020204030204" pitchFamily="49" charset="0"/>
              </a:rPr>
              <a:t>() const override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	return </a:t>
            </a:r>
            <a:r>
              <a:rPr lang="en-US" sz="1100" dirty="0" err="1">
                <a:latin typeface="Consolas" panose="020B0609020204030204" pitchFamily="49" charset="0"/>
              </a:rPr>
              <a:t>m_width</a:t>
            </a:r>
            <a:r>
              <a:rPr lang="en-US" sz="1100" dirty="0">
                <a:latin typeface="Consolas" panose="020B0609020204030204" pitchFamily="49" charset="0"/>
              </a:rPr>
              <a:t> * </a:t>
            </a:r>
            <a:r>
              <a:rPr lang="en-US" sz="1100" dirty="0" err="1">
                <a:latin typeface="Consolas" panose="020B0609020204030204" pitchFamily="49" charset="0"/>
              </a:rPr>
              <a:t>m_height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Color </a:t>
            </a:r>
            <a:r>
              <a:rPr lang="en-US" sz="1100" dirty="0" err="1">
                <a:latin typeface="Consolas" panose="020B0609020204030204" pitchFamily="49" charset="0"/>
              </a:rPr>
              <a:t>m_color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	double </a:t>
            </a:r>
            <a:r>
              <a:rPr lang="en-US" sz="1100" dirty="0" err="1">
                <a:latin typeface="Consolas" panose="020B0609020204030204" pitchFamily="49" charset="0"/>
              </a:rPr>
              <a:t>m_width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m_height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1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95472" y="4071942"/>
            <a:ext cx="3714776" cy="144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53190" y="4071942"/>
            <a:ext cx="335758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5810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378" y="20152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>
                <a:latin typeface="Consolas" panose="020B0609020204030204" pitchFamily="49" charset="0"/>
              </a:rPr>
              <a:t>class Shape : public </a:t>
            </a:r>
            <a:r>
              <a:rPr lang="en-US" sz="1400" dirty="0" err="1">
                <a:latin typeface="Consolas" panose="020B0609020204030204" pitchFamily="49" charset="0"/>
              </a:rPr>
              <a:t>IShape</a:t>
            </a:r>
            <a:endParaRPr lang="en-US" sz="1400" dirty="0">
              <a:latin typeface="Consolas" panose="020B0609020204030204" pitchFamily="49" charset="0"/>
            </a:endParaRP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Color </a:t>
            </a:r>
            <a:r>
              <a:rPr lang="en-US" sz="1400" dirty="0" err="1">
                <a:latin typeface="Consolas" panose="020B0609020204030204" pitchFamily="49" charset="0"/>
              </a:rPr>
              <a:t>GetColor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override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latin typeface="Consolas" panose="020B0609020204030204" pitchFamily="49" charset="0"/>
              </a:rPr>
              <a:t>m_color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SetColor</a:t>
            </a:r>
            <a:r>
              <a:rPr lang="en-US" sz="1400" dirty="0">
                <a:latin typeface="Consolas" panose="020B0609020204030204" pitchFamily="49" charset="0"/>
              </a:rPr>
              <a:t>(Color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&amp; c) override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m_color</a:t>
            </a:r>
            <a:r>
              <a:rPr lang="en-US" sz="1400" dirty="0">
                <a:latin typeface="Consolas" panose="020B0609020204030204" pitchFamily="49" charset="0"/>
              </a:rPr>
              <a:t> = c;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private: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	Color </a:t>
            </a:r>
            <a:r>
              <a:rPr lang="en-US" sz="1400" dirty="0" err="1">
                <a:latin typeface="Consolas" panose="020B0609020204030204" pitchFamily="49" charset="0"/>
              </a:rPr>
              <a:t>m_color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</a:endParaRP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};</a:t>
            </a:r>
          </a:p>
          <a:p>
            <a:pPr defTabSz="179388"/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0950" y="0"/>
            <a:ext cx="53096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>
                <a:latin typeface="Consolas" panose="020B0609020204030204" pitchFamily="49" charset="0"/>
              </a:rPr>
              <a:t>class Circle : public </a:t>
            </a:r>
            <a:r>
              <a:rPr lang="en-US" sz="1400" dirty="0" err="1">
                <a:latin typeface="Consolas" panose="020B0609020204030204" pitchFamily="49" charset="0"/>
              </a:rPr>
              <a:t>ICircle</a:t>
            </a:r>
            <a:r>
              <a:rPr lang="en-US" sz="1400" dirty="0">
                <a:latin typeface="Consolas" panose="020B0609020204030204" pitchFamily="49" charset="0"/>
              </a:rPr>
              <a:t>, public Shape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pPr defTabSz="179388"/>
            <a:r>
              <a:rPr lang="en-US" sz="1400" dirty="0" err="1">
                <a:latin typeface="Consolas" panose="020B0609020204030204" pitchFamily="49" charset="0"/>
              </a:rPr>
              <a:t>BadCircle</a:t>
            </a:r>
            <a:r>
              <a:rPr lang="en-US" sz="1400" dirty="0">
                <a:latin typeface="Consolas" panose="020B0609020204030204" pitchFamily="49" charset="0"/>
              </a:rPr>
              <a:t>(double radius):</a:t>
            </a:r>
            <a:r>
              <a:rPr lang="en-US" sz="1400" dirty="0" err="1">
                <a:latin typeface="Consolas" panose="020B0609020204030204" pitchFamily="49" charset="0"/>
              </a:rPr>
              <a:t>m_radius</a:t>
            </a:r>
            <a:r>
              <a:rPr lang="en-US" sz="1400" dirty="0">
                <a:latin typeface="Consolas" panose="020B0609020204030204" pitchFamily="49" charset="0"/>
              </a:rPr>
              <a:t>(radius)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{}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Color </a:t>
            </a:r>
            <a:r>
              <a:rPr lang="en-US" sz="1400" dirty="0" err="1">
                <a:latin typeface="Consolas" panose="020B0609020204030204" pitchFamily="49" charset="0"/>
              </a:rPr>
              <a:t>GetColor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override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latin typeface="Consolas" panose="020B0609020204030204" pitchFamily="49" charset="0"/>
              </a:rPr>
              <a:t>CShape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GetColor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SetColor</a:t>
            </a:r>
            <a:r>
              <a:rPr lang="en-US" sz="1400" dirty="0">
                <a:latin typeface="Consolas" panose="020B0609020204030204" pitchFamily="49" charset="0"/>
              </a:rPr>
              <a:t>(Color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&amp; c) override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CShape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SetColor</a:t>
            </a:r>
            <a:r>
              <a:rPr lang="en-US" sz="1400" dirty="0">
                <a:latin typeface="Consolas" panose="020B0609020204030204" pitchFamily="49" charset="0"/>
              </a:rPr>
              <a:t>(c);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override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	return M_PI * </a:t>
            </a:r>
            <a:r>
              <a:rPr lang="en-US" sz="1400" dirty="0" err="1">
                <a:latin typeface="Consolas" panose="020B0609020204030204" pitchFamily="49" charset="0"/>
              </a:rPr>
              <a:t>m_radius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m_radius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private: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m_radius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68" y="4611231"/>
            <a:ext cx="11784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DoSomethingWithShape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IShape</a:t>
            </a:r>
            <a:r>
              <a:rPr lang="en-US" sz="1400" dirty="0">
                <a:latin typeface="Consolas" panose="020B0609020204030204" pitchFamily="49" charset="0"/>
              </a:rPr>
              <a:t> &amp;shape)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</a:t>
            </a:r>
          </a:p>
          <a:p>
            <a:pPr defTabSz="179388"/>
            <a:endParaRPr lang="ru-RU" sz="1400" dirty="0">
              <a:latin typeface="Consolas" panose="020B0609020204030204" pitchFamily="49" charset="0"/>
            </a:endParaRP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pPr defTabSz="179388"/>
            <a:endParaRPr lang="ru-RU" sz="1400" dirty="0">
              <a:latin typeface="Consolas" panose="020B0609020204030204" pitchFamily="49" charset="0"/>
            </a:endParaRPr>
          </a:p>
          <a:p>
            <a:pPr defTabSz="179388"/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</a:t>
            </a:r>
          </a:p>
          <a:p>
            <a:pPr defTabSz="179388"/>
            <a:r>
              <a:rPr lang="ru-RU" sz="14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	Circle circle(10);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DoSomethingWithShape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(circle); // error C2594: 'argument' : ambiguous conversions from 'Circle' to 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IShape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&amp;'</a:t>
            </a:r>
          </a:p>
          <a:p>
            <a:pPr defTabSz="179388"/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8" y="4182561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«Решение», которое не работает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E99765-FF56-D38D-D5CD-A219EB81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07" y="1412776"/>
            <a:ext cx="5960888" cy="4693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" name="Diamond 1">
            <a:extLst>
              <a:ext uri="{FF2B5EF4-FFF2-40B4-BE49-F238E27FC236}">
                <a16:creationId xmlns:a16="http://schemas.microsoft.com/office/drawing/2014/main" id="{273A021F-DA5C-D910-940D-3EADA71883C2}"/>
              </a:ext>
            </a:extLst>
          </p:cNvPr>
          <p:cNvSpPr/>
          <p:nvPr/>
        </p:nvSpPr>
        <p:spPr>
          <a:xfrm rot="1198159">
            <a:off x="4356531" y="2899481"/>
            <a:ext cx="1533611" cy="2184875"/>
          </a:xfrm>
          <a:prstGeom prst="diamon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BA07C09-0A0A-B019-B77D-E269E458EFF1}"/>
              </a:ext>
            </a:extLst>
          </p:cNvPr>
          <p:cNvSpPr/>
          <p:nvPr/>
        </p:nvSpPr>
        <p:spPr>
          <a:xfrm rot="20401841" flipH="1">
            <a:off x="5944026" y="2858643"/>
            <a:ext cx="1533611" cy="2184875"/>
          </a:xfrm>
          <a:prstGeom prst="diamon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Устраняем дублирование кода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Реализуем в абстрактном шаблонном классе </a:t>
            </a:r>
            <a:r>
              <a:rPr lang="en-US" dirty="0" err="1">
                <a:latin typeface="Consolas" panose="020B0609020204030204" pitchFamily="49" charset="0"/>
              </a:rPr>
              <a:t>ShapeImpl</a:t>
            </a:r>
            <a:r>
              <a:rPr lang="en-US" dirty="0"/>
              <a:t>, </a:t>
            </a:r>
            <a:r>
              <a:rPr lang="ru-RU" dirty="0"/>
              <a:t>методы для установки и получения цвета</a:t>
            </a:r>
          </a:p>
          <a:p>
            <a:pPr lvl="1"/>
            <a:r>
              <a:rPr lang="ru-RU" dirty="0"/>
              <a:t>В качестве параметра шаблона будет выступать базовый класс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template &lt;class Base&gt;</a:t>
            </a:r>
            <a:br>
              <a:rPr lang="en-US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ShapeImpl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: public Base {…};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lvl="1"/>
            <a:r>
              <a:rPr lang="ru-RU" dirty="0"/>
              <a:t>Класс является абстрактным, т.к. не реализует метод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/>
              <a:t>Класс </a:t>
            </a:r>
            <a:r>
              <a:rPr lang="en-US" dirty="0">
                <a:latin typeface="Consolas" panose="020B0609020204030204" pitchFamily="49" charset="0"/>
              </a:rPr>
              <a:t>Circle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ru-RU" dirty="0"/>
              <a:t>наследуются от </a:t>
            </a:r>
            <a:r>
              <a:rPr lang="en-US" dirty="0" err="1">
                <a:latin typeface="Consolas" panose="020B0609020204030204" pitchFamily="49" charset="0"/>
              </a:rPr>
              <a:t>ShapeImpl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В качестве шаблонного параметра выступают интерфейсы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</a:rPr>
              <a:t>С</a:t>
            </a:r>
            <a:r>
              <a:rPr lang="en-US" dirty="0" err="1">
                <a:latin typeface="Consolas" panose="020B0609020204030204" pitchFamily="49" charset="0"/>
              </a:rPr>
              <a:t>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latin typeface="Consolas" panose="020B0609020204030204" pitchFamily="49" charset="0"/>
              </a:rPr>
              <a:t>IRectangle</a:t>
            </a:r>
            <a:r>
              <a:rPr lang="en-US" dirty="0"/>
              <a:t> </a:t>
            </a:r>
            <a:r>
              <a:rPr lang="ru-RU" dirty="0"/>
              <a:t>соответственно: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Circle : public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ShapeImpl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ICircle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&gt; {…};</a:t>
            </a:r>
            <a:endParaRPr lang="ru-RU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иерархия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AB17C4-BD8A-0352-A50D-ED66445C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59317" y="1644106"/>
            <a:ext cx="6273366" cy="50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реализация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9180" y="1490008"/>
            <a:ext cx="4214842" cy="1754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dirty="0">
                <a:latin typeface="Consolas" panose="020B0609020204030204" pitchFamily="49" charset="0"/>
              </a:rPr>
              <a:t>class Color {…};</a:t>
            </a:r>
          </a:p>
          <a:p>
            <a:pPr defTabSz="179388"/>
            <a:endParaRPr lang="en-US" sz="1200" dirty="0"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IShape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virtual ~</a:t>
            </a:r>
            <a:r>
              <a:rPr lang="en-US" sz="1200" dirty="0" err="1">
                <a:latin typeface="Consolas" panose="020B0609020204030204" pitchFamily="49" charset="0"/>
              </a:rPr>
              <a:t>IShape</a:t>
            </a:r>
            <a:r>
              <a:rPr lang="en-US" sz="1200" dirty="0">
                <a:latin typeface="Consolas" panose="020B0609020204030204" pitchFamily="49" charset="0"/>
              </a:rPr>
              <a:t>() = default;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virtual Color </a:t>
            </a:r>
            <a:r>
              <a:rPr lang="en-US" sz="1200" dirty="0" err="1">
                <a:latin typeface="Consolas" panose="020B0609020204030204" pitchFamily="49" charset="0"/>
              </a:rPr>
              <a:t>GetColor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=0;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virtual void </a:t>
            </a:r>
            <a:r>
              <a:rPr lang="en-US" sz="1200" dirty="0" err="1">
                <a:latin typeface="Consolas" panose="020B0609020204030204" pitchFamily="49" charset="0"/>
              </a:rPr>
              <a:t>SetColor</a:t>
            </a:r>
            <a:r>
              <a:rPr lang="en-US" sz="1200" dirty="0">
                <a:latin typeface="Consolas" panose="020B0609020204030204" pitchFamily="49" charset="0"/>
              </a:rPr>
              <a:t>(Color const&amp; c)=0;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virtual double </a:t>
            </a:r>
            <a:r>
              <a:rPr lang="en-US" sz="1200" dirty="0" err="1">
                <a:latin typeface="Consolas" panose="020B0609020204030204" pitchFamily="49" charset="0"/>
              </a:rPr>
              <a:t>GetArea</a:t>
            </a:r>
            <a:r>
              <a:rPr lang="en-US" sz="1200" dirty="0">
                <a:latin typeface="Consolas" panose="020B0609020204030204" pitchFamily="49" charset="0"/>
              </a:rPr>
              <a:t>()const=0;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59180" y="3373288"/>
            <a:ext cx="4214842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template &lt;class Base&gt;</a:t>
            </a:r>
          </a:p>
          <a:p>
            <a:pPr defTabSz="179388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ShapeImpl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: public Base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…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Color </a:t>
            </a:r>
            <a:r>
              <a:rPr lang="en-US" sz="1200" dirty="0" err="1">
                <a:latin typeface="Consolas" panose="020B0609020204030204" pitchFamily="49" charset="0"/>
              </a:rPr>
              <a:t>GetColor</a:t>
            </a:r>
            <a:r>
              <a:rPr lang="en-US" sz="1200" dirty="0">
                <a:latin typeface="Consolas" panose="020B0609020204030204" pitchFamily="49" charset="0"/>
              </a:rPr>
              <a:t>()const override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	return </a:t>
            </a:r>
            <a:r>
              <a:rPr lang="en-US" sz="1200" dirty="0" err="1">
                <a:latin typeface="Consolas" panose="020B0609020204030204" pitchFamily="49" charset="0"/>
              </a:rPr>
              <a:t>m_color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void </a:t>
            </a:r>
            <a:r>
              <a:rPr lang="en-US" sz="1200" dirty="0" err="1">
                <a:latin typeface="Consolas" panose="020B0609020204030204" pitchFamily="49" charset="0"/>
              </a:rPr>
              <a:t>SetColor</a:t>
            </a:r>
            <a:r>
              <a:rPr lang="en-US" sz="1200" dirty="0">
                <a:latin typeface="Consolas" panose="020B0609020204030204" pitchFamily="49" charset="0"/>
              </a:rPr>
              <a:t>(Color const&amp; c) override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</a:rPr>
              <a:t>m_color</a:t>
            </a:r>
            <a:r>
              <a:rPr lang="en-US" sz="1200" dirty="0">
                <a:latin typeface="Consolas" panose="020B0609020204030204" pitchFamily="49" charset="0"/>
              </a:rPr>
              <a:t> = c;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private: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Color </a:t>
            </a:r>
            <a:r>
              <a:rPr lang="en-US" sz="1200" dirty="0" err="1">
                <a:latin typeface="Consolas" panose="020B0609020204030204" pitchFamily="49" charset="0"/>
              </a:rPr>
              <a:t>m_color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71748" y="1490008"/>
            <a:ext cx="4608512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IRectangle</a:t>
            </a:r>
            <a:r>
              <a:rPr lang="en-US" sz="1200" dirty="0">
                <a:latin typeface="Consolas" panose="020B0609020204030204" pitchFamily="49" charset="0"/>
              </a:rPr>
              <a:t> : public </a:t>
            </a:r>
            <a:r>
              <a:rPr lang="en-US" sz="1200" dirty="0" err="1">
                <a:latin typeface="Consolas" panose="020B0609020204030204" pitchFamily="49" charset="0"/>
              </a:rPr>
              <a:t>IShape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…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pPr defTabSz="179388"/>
            <a:endParaRPr lang="en-US" sz="1200" dirty="0"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ICircle</a:t>
            </a:r>
            <a:r>
              <a:rPr lang="en-US" sz="1200" dirty="0">
                <a:latin typeface="Consolas" panose="020B0609020204030204" pitchFamily="49" charset="0"/>
              </a:rPr>
              <a:t> : public </a:t>
            </a:r>
            <a:r>
              <a:rPr lang="en-US" sz="1200" dirty="0" err="1">
                <a:latin typeface="Consolas" panose="020B0609020204030204" pitchFamily="49" charset="0"/>
              </a:rPr>
              <a:t>IShape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…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71748" y="3180398"/>
            <a:ext cx="4608512" cy="36009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dirty="0">
                <a:latin typeface="Consolas" panose="020B0609020204030204" pitchFamily="49" charset="0"/>
              </a:rPr>
              <a:t>class Rectangle: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public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ShapeImpl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IRectangle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double </a:t>
            </a:r>
            <a:r>
              <a:rPr lang="en-US" sz="1200" dirty="0" err="1">
                <a:latin typeface="Consolas" panose="020B0609020204030204" pitchFamily="49" charset="0"/>
              </a:rPr>
              <a:t>GetArea</a:t>
            </a:r>
            <a:r>
              <a:rPr lang="en-US" sz="1200" dirty="0">
                <a:latin typeface="Consolas" panose="020B0609020204030204" pitchFamily="49" charset="0"/>
              </a:rPr>
              <a:t>()const override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	return </a:t>
            </a:r>
            <a:r>
              <a:rPr lang="en-US" sz="1200" dirty="0" err="1">
                <a:latin typeface="Consolas" panose="020B0609020204030204" pitchFamily="49" charset="0"/>
              </a:rPr>
              <a:t>m_width</a:t>
            </a:r>
            <a:r>
              <a:rPr lang="en-US" sz="1200" dirty="0">
                <a:latin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</a:rPr>
              <a:t>m_height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private: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double </a:t>
            </a:r>
            <a:r>
              <a:rPr lang="en-US" sz="1200" dirty="0" err="1">
                <a:latin typeface="Consolas" panose="020B0609020204030204" pitchFamily="49" charset="0"/>
              </a:rPr>
              <a:t>m_width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m_height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pPr defTabSz="179388"/>
            <a:endParaRPr lang="en-US" sz="1200" dirty="0"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class Circle: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public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ShapeImpl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ICircle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double </a:t>
            </a:r>
            <a:r>
              <a:rPr lang="en-US" sz="1200" dirty="0" err="1">
                <a:latin typeface="Consolas" panose="020B0609020204030204" pitchFamily="49" charset="0"/>
              </a:rPr>
              <a:t>GetArea</a:t>
            </a:r>
            <a:r>
              <a:rPr lang="en-US" sz="1200" dirty="0">
                <a:latin typeface="Consolas" panose="020B0609020204030204" pitchFamily="49" charset="0"/>
              </a:rPr>
              <a:t>()const override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	return PI * </a:t>
            </a:r>
            <a:r>
              <a:rPr lang="en-US" sz="1200" dirty="0" err="1">
                <a:latin typeface="Consolas" panose="020B0609020204030204" pitchFamily="49" charset="0"/>
              </a:rPr>
              <a:t>m_radius</a:t>
            </a:r>
            <a:r>
              <a:rPr lang="en-US" sz="1200" dirty="0">
                <a:latin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</a:rPr>
              <a:t>m_radius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private: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	double </a:t>
            </a:r>
            <a:r>
              <a:rPr lang="en-US" sz="1200" dirty="0" err="1">
                <a:latin typeface="Consolas" panose="020B0609020204030204" pitchFamily="49" charset="0"/>
              </a:rPr>
              <a:t>m_radius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200" dirty="0"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вычисление факториала во время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00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N! = N * (N - 1)!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Терминальное условие (0! = 1)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55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Factorial&lt;6&gt;::VALUE &lt;&lt; "\n";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854A16-C3E1-E042-BC47-4A433EE9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6BB46-1FF1-9246-3A9C-FA80E470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123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50E3-D50F-44FA-BBD0-5A18444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 </a:t>
            </a:r>
            <a:r>
              <a:rPr lang="ru-RU" dirty="0"/>
              <a:t>(шаблоны с переменным числом аргументов)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CBE2-C42E-4D3E-945B-7004C983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  <a:p>
            <a:pPr lvl="1"/>
            <a:r>
              <a:rPr lang="en-US" dirty="0"/>
              <a:t>std::variant</a:t>
            </a:r>
          </a:p>
          <a:p>
            <a:pPr lvl="2"/>
            <a:r>
              <a:rPr lang="en-US" dirty="0"/>
              <a:t>std::variant&lt;int, float, double, char, std::string&gt; v;</a:t>
            </a:r>
          </a:p>
          <a:p>
            <a:pPr lvl="1"/>
            <a:r>
              <a:rPr lang="en-US" dirty="0"/>
              <a:t>std::tuple</a:t>
            </a:r>
          </a:p>
          <a:p>
            <a:pPr lvl="2"/>
            <a:r>
              <a:rPr lang="en-US" dirty="0"/>
              <a:t>std::tuple&lt;int, float, double, char&gt;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/std::</a:t>
            </a:r>
            <a:r>
              <a:rPr lang="en-US" dirty="0" err="1"/>
              <a:t>make_unique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auto p = std::</a:t>
            </a:r>
            <a:r>
              <a:rPr lang="en-US" dirty="0" err="1"/>
              <a:t>make_shared</a:t>
            </a:r>
            <a:r>
              <a:rPr lang="en-US" dirty="0"/>
              <a:t>&lt;Foo&gt;(10, 5, 20.5, "hello");</a:t>
            </a:r>
          </a:p>
          <a:p>
            <a:pPr lvl="1"/>
            <a:r>
              <a:rPr lang="en-US" dirty="0"/>
              <a:t>std::vector::</a:t>
            </a:r>
            <a:r>
              <a:rPr lang="en-US" dirty="0" err="1"/>
              <a:t>emplace_back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std::vector&lt;Foo&gt; v; </a:t>
            </a:r>
            <a:r>
              <a:rPr lang="en-US" dirty="0" err="1"/>
              <a:t>v.emplace_back</a:t>
            </a:r>
            <a:r>
              <a:rPr lang="en-US" dirty="0"/>
              <a:t>(10, 5, 2.5, "hello");</a:t>
            </a:r>
          </a:p>
          <a:p>
            <a:pPr lvl="1"/>
            <a:r>
              <a:rPr lang="en-US" dirty="0"/>
              <a:t>std::tie</a:t>
            </a:r>
          </a:p>
        </p:txBody>
      </p:sp>
    </p:spTree>
    <p:extLst>
      <p:ext uri="{BB962C8B-B14F-4D97-AF65-F5344CB8AC3E}">
        <p14:creationId xmlns:p14="http://schemas.microsoft.com/office/powerpoint/2010/main" val="16499457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326B3B-F876-45EE-84D9-DFE25FB16D85}"/>
              </a:ext>
            </a:extLst>
          </p:cNvPr>
          <p:cNvSpPr/>
          <p:nvPr/>
        </p:nvSpPr>
        <p:spPr>
          <a:xfrm>
            <a:off x="191344" y="260648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Шаблонная функция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имеет произвольное число аргументов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Она возвращает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ссылок на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Ivanov"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Vasiliev"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Sergey"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Sergeev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55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037-74E5-4C7B-829A-6B4BA758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вариативного шаблона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1CCE9-ED7B-4D07-A1DF-2A7C0189021C}"/>
              </a:ext>
            </a:extLst>
          </p:cNvPr>
          <p:cNvSpPr/>
          <p:nvPr/>
        </p:nvSpPr>
        <p:spPr>
          <a:xfrm>
            <a:off x="839416" y="1690688"/>
            <a:ext cx="10802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Вариативный шаблон класса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Вариативный шаблон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double&gt;(42, "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3.5);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&lt;&gt;();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048F-6233-471E-8CE8-EEC63E62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количества параметров в пакете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55BE7-5A6A-46FF-BEA3-D4996A081571}"/>
              </a:ext>
            </a:extLst>
          </p:cNvPr>
          <p:cNvSpPr/>
          <p:nvPr/>
        </p:nvSpPr>
        <p:spPr>
          <a:xfrm>
            <a:off x="838200" y="2204864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0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1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8A76-4835-449D-87F2-7E7E3EEC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DE483-09EF-4989-A0E4-374139D99626}"/>
              </a:ext>
            </a:extLst>
          </p:cNvPr>
          <p:cNvSpPr/>
          <p:nvPr/>
        </p:nvSpPr>
        <p:spPr>
          <a:xfrm>
            <a:off x="838200" y="1628800"/>
            <a:ext cx="109464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иллюстрирует распаковку пакета параметров при вызове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Чтобы вызвать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нужно распаковать пакет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(arg1, arg2,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/* ... */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2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4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Требуется разработать семейство функций </a:t>
            </a:r>
            <a:r>
              <a:rPr lang="en-US" b="1" dirty="0"/>
              <a:t>maximum(a, b)</a:t>
            </a:r>
            <a:r>
              <a:rPr lang="en-US" dirty="0"/>
              <a:t>, </a:t>
            </a:r>
            <a:r>
              <a:rPr lang="ru-RU" dirty="0"/>
              <a:t>возвращающую значение наибольшего из аргументов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>
              <a:lnSpc>
                <a:spcPct val="90000"/>
              </a:lnSpc>
            </a:pPr>
            <a:r>
              <a:rPr lang="ru-RU" dirty="0"/>
              <a:t>Аргументы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могут иметь произвольный тип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double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float</a:t>
            </a: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98CD-E04D-4953-A2B4-BE56052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шаблонных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B8067-830D-48D1-828F-EE9B5CFB7872}"/>
              </a:ext>
            </a:extLst>
          </p:cNvPr>
          <p:cNvSpPr/>
          <p:nvPr/>
        </p:nvSpPr>
        <p:spPr>
          <a:xfrm>
            <a:off x="838200" y="1556792"/>
            <a:ext cx="111624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"Hi!"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flying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!!!"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Spider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weaving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Химера, наследуется от переданных ей базовых классов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Bases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Bases... {};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&lt;Bat,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&lt;Spider,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DA83F7-D3F3-4F58-A2DD-0EC33E99AB82}"/>
              </a:ext>
            </a:extLst>
          </p:cNvPr>
          <p:cNvSpPr/>
          <p:nvPr/>
        </p:nvSpPr>
        <p:spPr>
          <a:xfrm>
            <a:off x="7183915" y="6453336"/>
            <a:ext cx="499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https://wandbox.org/permlink/OxYnKS8OhT7izoUp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81CDB-F89C-4FC4-BEF1-FE18CCE917B7}"/>
              </a:ext>
            </a:extLst>
          </p:cNvPr>
          <p:cNvSpPr/>
          <p:nvPr/>
        </p:nvSpPr>
        <p:spPr>
          <a:xfrm>
            <a:off x="263352" y="332656"/>
            <a:ext cx="119286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()...;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Это т.н.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deduction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guide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который помогает компилятору вывести тип.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Начиная с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C++20,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его можно не писать в этой конкретной ситуации.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...)-&gt;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"double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42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double 3.14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87D58-8192-482C-A143-38915F788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368" y="265400"/>
            <a:ext cx="258163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84BA-B90D-4E51-9180-A2D63C57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пакета параметров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8F42-0A77-4CE6-9316-B616684A6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2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1D9D8-24FE-453E-8A92-4DCA7EDB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функция с произвольным набором аргументов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D6B1-2FDC-40CD-8429-A5A71F41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b="1" dirty="0"/>
              <a:t>Log</a:t>
            </a:r>
            <a:r>
              <a:rPr lang="ru-RU" dirty="0"/>
              <a:t>, которая принимает произвольное количество аргументов произвольного типа и выводит их через запятую</a:t>
            </a:r>
          </a:p>
          <a:p>
            <a:pPr lvl="1"/>
            <a:r>
              <a:rPr lang="ru-RU" dirty="0"/>
              <a:t>Для типов должен быть перегружен оператор вывода в поток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5967A-694C-418A-BDF1-DC20BA44D1B1}"/>
              </a:ext>
            </a:extLst>
          </p:cNvPr>
          <p:cNvSpPr/>
          <p:nvPr/>
        </p:nvSpPr>
        <p:spPr>
          <a:xfrm>
            <a:off x="838200" y="4003576"/>
            <a:ext cx="10729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Hello, World, 42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3C854-C81E-4B3E-9AA9-9B22BC7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Наивное решение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BE0F9-D8E7-492B-9323-63ABFE9DCCD7}"/>
              </a:ext>
            </a:extLst>
          </p:cNvPr>
          <p:cNvSpPr/>
          <p:nvPr/>
        </p:nvSpPr>
        <p:spPr>
          <a:xfrm>
            <a:off x="911424" y="1916832"/>
            <a:ext cx="11280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printComma =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каждой итерации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ссылается на очередной параметр пакета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(printComma)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out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printComma =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3ED53-E245-4EEA-8F87-D75391331C49}"/>
              </a:ext>
            </a:extLst>
          </p:cNvPr>
          <p:cNvSpPr txBox="1"/>
          <p:nvPr/>
        </p:nvSpPr>
        <p:spPr>
          <a:xfrm>
            <a:off x="6072471" y="60212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Увы, оно не скомпилируется</a:t>
            </a:r>
          </a:p>
        </p:txBody>
      </p:sp>
    </p:spTree>
    <p:extLst>
      <p:ext uri="{BB962C8B-B14F-4D97-AF65-F5344CB8AC3E}">
        <p14:creationId xmlns:p14="http://schemas.microsoft.com/office/powerpoint/2010/main" val="40861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B39-F77E-4C64-B4BB-E8EEC0F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рекурсивного решения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FED64-5A17-42FF-800A-C05D8E2767A4}"/>
              </a:ext>
            </a:extLst>
          </p:cNvPr>
          <p:cNvSpPr/>
          <p:nvPr/>
        </p:nvSpPr>
        <p:spPr>
          <a:xfrm>
            <a:off x="826999" y="1484784"/>
            <a:ext cx="75732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псевдокод для иллюстрации решения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вспомогательная функция, которая рекурсивно выводит 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элементы списка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out,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разделяя их запятыми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первый элемент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элементы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...,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кроме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out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вывести остальные элементы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1ED21-2432-4AF2-8225-45C23AE54E4D}"/>
              </a:ext>
            </a:extLst>
          </p:cNvPr>
          <p:cNvSpPr/>
          <p:nvPr/>
        </p:nvSpPr>
        <p:spPr>
          <a:xfrm>
            <a:off x="5303912" y="486916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Log(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1,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3.5,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    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A4D5BB-7781-4194-BAED-5ACCA7971A82}"/>
              </a:ext>
            </a:extLst>
          </p:cNvPr>
          <p:cNvSpPr/>
          <p:nvPr/>
        </p:nvSpPr>
        <p:spPr>
          <a:xfrm>
            <a:off x="551384" y="0"/>
            <a:ext cx="110892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через запятую остальные параметры, если они остались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Рекурсивно выводим остальные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аргументы функции, если они не пустые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2AE4-0148-475E-A677-027EAE26A71A}"/>
              </a:ext>
            </a:extLst>
          </p:cNvPr>
          <p:cNvSpPr/>
          <p:nvPr/>
        </p:nvSpPr>
        <p:spPr>
          <a:xfrm>
            <a:off x="838200" y="1710025"/>
            <a:ext cx="10464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42, {10,20}, Hello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5.8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// 5.8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820026-EAED-44DB-88D5-4523880D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Испытываем функцию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21184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B5F51-A072-4E63-8EBA-34B9F19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распаковки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2D48-B22F-4C4A-B688-7583D74F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484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EB7F0-7E5A-4BA6-AEC9-5AA1C33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указать паттерн распаковки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38D4-3BD5-4B89-A263-E4DE92CEB45D}"/>
              </a:ext>
            </a:extLst>
          </p:cNvPr>
          <p:cNvSpPr/>
          <p:nvPr/>
        </p:nvSpPr>
        <p:spPr>
          <a:xfrm>
            <a:off x="838200" y="1988840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Пусть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x, y, z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 F(x, y, 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// F(&amp;x, &amp;y, &amp;z);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F(H(x), H(y), H(z));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F(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*&gt;(&amp;x),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double*&gt;(&amp;y),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G(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x, double y,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z);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11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FAE62C-BC9E-49B9-BFF1-68F251632C78}"/>
              </a:ext>
            </a:extLst>
          </p:cNvPr>
          <p:cNvSpPr/>
          <p:nvPr/>
        </p:nvSpPr>
        <p:spPr>
          <a:xfrm>
            <a:off x="695400" y="476672"/>
            <a:ext cx="10541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строковое представление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фигурных скобок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Выводит через запятую аргументы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заключая их в фигурные скобки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Раскроется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Log(out,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(vs1), ...,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{42}, {{10,20}},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04FA-2A42-458F-931F-66E43BC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3C96-DA5B-4D9B-A5F6-86EE38F0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это пакет параметров </a:t>
            </a:r>
            <a:r>
              <a:rPr lang="en-US" dirty="0"/>
              <a:t>x, y, z</a:t>
            </a:r>
          </a:p>
          <a:p>
            <a:r>
              <a:rPr lang="ru-RU" dirty="0"/>
              <a:t>Во что распакуется следующее выражение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F(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en-US" dirty="0"/>
              <a:t>…);</a:t>
            </a:r>
            <a:endParaRPr lang="ru-RU" dirty="0"/>
          </a:p>
          <a:p>
            <a:r>
              <a:rPr lang="ru-RU" dirty="0"/>
              <a:t>Варианты ответа:</a:t>
            </a:r>
          </a:p>
          <a:p>
            <a:pPr lvl="1"/>
            <a:r>
              <a:rPr lang="en-US" dirty="0"/>
              <a:t>F(x, y, z) + F(x, y, z);</a:t>
            </a:r>
          </a:p>
          <a:p>
            <a:pPr lvl="1"/>
            <a:r>
              <a:rPr lang="en-US" dirty="0"/>
              <a:t>F(x, y, z + x, y, z);</a:t>
            </a:r>
          </a:p>
          <a:p>
            <a:pPr lvl="1"/>
            <a:r>
              <a:rPr lang="en-US" dirty="0"/>
              <a:t>F(x + x, y + y, z + z);</a:t>
            </a:r>
          </a:p>
          <a:p>
            <a:pPr lvl="1"/>
            <a:endParaRPr lang="en-US" dirty="0"/>
          </a:p>
          <a:p>
            <a:r>
              <a:rPr lang="ru-RU" dirty="0"/>
              <a:t>Здесь паттерн распаковки – выражение 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ru-RU" dirty="0"/>
              <a:t>. После распаковки пакета </a:t>
            </a:r>
            <a:r>
              <a:rPr lang="en-US" dirty="0"/>
              <a:t>x, y, z </a:t>
            </a:r>
            <a:r>
              <a:rPr lang="ru-RU" dirty="0"/>
              <a:t>он будет раскрыт в </a:t>
            </a:r>
            <a:r>
              <a:rPr lang="en-US" dirty="0"/>
              <a:t>x + x, y + y, z +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8447-72FD-4315-8418-EFDD238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F248-BE6F-4515-B944-3AD9E4EB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пакет параметров </a:t>
            </a:r>
            <a:r>
              <a:rPr lang="en-US" dirty="0"/>
              <a:t>x, y, z. </a:t>
            </a:r>
            <a:r>
              <a:rPr lang="ru-RU" dirty="0"/>
              <a:t>Во что распакуется выражение:</a:t>
            </a:r>
          </a:p>
          <a:p>
            <a:pPr lvl="1"/>
            <a:r>
              <a:rPr lang="en-US" dirty="0"/>
              <a:t>F(H(</a:t>
            </a:r>
            <a:r>
              <a:rPr lang="en-US" dirty="0" err="1"/>
              <a:t>args</a:t>
            </a:r>
            <a:r>
              <a:rPr lang="en-US" dirty="0"/>
              <a:t>…) + H(</a:t>
            </a:r>
            <a:r>
              <a:rPr lang="en-US" dirty="0" err="1"/>
              <a:t>args</a:t>
            </a:r>
            <a:r>
              <a:rPr lang="en-US" dirty="0"/>
              <a:t>)…);</a:t>
            </a:r>
            <a:endParaRPr lang="ru-RU" dirty="0"/>
          </a:p>
          <a:p>
            <a:r>
              <a:rPr lang="ru-RU" dirty="0"/>
              <a:t>Варианты ответов</a:t>
            </a:r>
            <a:endParaRPr lang="en-US" dirty="0"/>
          </a:p>
          <a:p>
            <a:pPr lvl="1"/>
            <a:r>
              <a:rPr lang="pl-PL" dirty="0"/>
              <a:t>F(H(x, y, z) + H(x, y, z));</a:t>
            </a:r>
          </a:p>
          <a:p>
            <a:pPr lvl="1"/>
            <a:r>
              <a:rPr lang="pt-BR" dirty="0"/>
              <a:t>F(H(x, y, z) + H(x), H(x, y, z) + H(y), H(x, y, z) + H(z));</a:t>
            </a:r>
          </a:p>
          <a:p>
            <a:pPr lvl="1"/>
            <a:r>
              <a:rPr lang="de-DE" dirty="0"/>
              <a:t>F(H(x + x, y + y, z + z));</a:t>
            </a:r>
          </a:p>
          <a:p>
            <a:pPr lvl="1"/>
            <a:r>
              <a:rPr lang="pt-BR" dirty="0"/>
              <a:t>F(H(x) + H(x), H(y) + H(y), H(z) + H(z));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ru-RU" dirty="0"/>
              <a:t>Здесь два паттерна распаковки: </a:t>
            </a:r>
            <a:r>
              <a:rPr lang="de-DE" b="1" i="1" dirty="0" err="1"/>
              <a:t>args</a:t>
            </a:r>
            <a:r>
              <a:rPr lang="de-DE" dirty="0"/>
              <a:t> </a:t>
            </a:r>
            <a:r>
              <a:rPr lang="ru-RU" dirty="0"/>
              <a:t>и </a:t>
            </a:r>
            <a:r>
              <a:rPr lang="de-DE" b="1" i="1" dirty="0"/>
              <a:t>H(</a:t>
            </a:r>
            <a:r>
              <a:rPr lang="de-DE" b="1" i="1" dirty="0" err="1"/>
              <a:t>args</a:t>
            </a:r>
            <a:r>
              <a:rPr lang="de-DE" b="1" i="1" dirty="0"/>
              <a:t>...) + H(</a:t>
            </a:r>
            <a:r>
              <a:rPr lang="de-DE" b="1" i="1" dirty="0" err="1"/>
              <a:t>args</a:t>
            </a:r>
            <a:r>
              <a:rPr lang="de-DE" b="1" i="1" dirty="0"/>
              <a:t>)</a:t>
            </a:r>
            <a:r>
              <a:rPr lang="de-DE" dirty="0"/>
              <a:t>.</a:t>
            </a:r>
          </a:p>
          <a:p>
            <a:pPr marL="800100" lvl="2" indent="-342900"/>
            <a:r>
              <a:rPr lang="ru-RU" dirty="0"/>
              <a:t>При этом первый — часть второго</a:t>
            </a:r>
            <a:endParaRPr lang="en-US" dirty="0"/>
          </a:p>
          <a:p>
            <a:pPr marL="800100" lvl="2" indent="-342900"/>
            <a:r>
              <a:rPr lang="ru-RU" dirty="0"/>
              <a:t>Сначала первый паттерн распакуется в </a:t>
            </a:r>
            <a:r>
              <a:rPr lang="de-DE" dirty="0"/>
              <a:t>x, y, z, </a:t>
            </a:r>
            <a:r>
              <a:rPr lang="ru-RU" dirty="0"/>
              <a:t>превратив второй паттерн в</a:t>
            </a:r>
            <a:br>
              <a:rPr lang="en-US" dirty="0"/>
            </a:br>
            <a:r>
              <a:rPr lang="de-DE" b="1" dirty="0"/>
              <a:t>H(x, y, z) + H(</a:t>
            </a:r>
            <a:r>
              <a:rPr lang="de-DE" b="1" dirty="0" err="1"/>
              <a:t>args</a:t>
            </a:r>
            <a:r>
              <a:rPr lang="de-DE" b="1" dirty="0"/>
              <a:t>)</a:t>
            </a:r>
          </a:p>
          <a:p>
            <a:pPr marL="800100" lvl="2" indent="-342900"/>
            <a:r>
              <a:rPr lang="ru-RU" dirty="0"/>
              <a:t>Затем второй паттерн распакуется в </a:t>
            </a:r>
            <a:r>
              <a:rPr lang="de-DE" b="1" dirty="0"/>
              <a:t>H(x, y, z) + H(x), H(x, y, z) + H(y), H(x, y, z) + H(z)</a:t>
            </a:r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87E80-08B9-47F6-85A4-088FE08473C0}"/>
              </a:ext>
            </a:extLst>
          </p:cNvPr>
          <p:cNvSpPr/>
          <p:nvPr/>
        </p:nvSpPr>
        <p:spPr>
          <a:xfrm>
            <a:off x="911424" y="1690688"/>
            <a:ext cx="91450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Optional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)...);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alignas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(T)];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6F3559-3CB7-4EC3-A544-0527BD93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variadic template </a:t>
            </a:r>
            <a:r>
              <a:rPr lang="ru-RU" dirty="0"/>
              <a:t>для передачи параметров конструктору</a:t>
            </a:r>
          </a:p>
        </p:txBody>
      </p:sp>
    </p:spTree>
    <p:extLst>
      <p:ext uri="{BB962C8B-B14F-4D97-AF65-F5344CB8AC3E}">
        <p14:creationId xmlns:p14="http://schemas.microsoft.com/office/powerpoint/2010/main" val="970941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1A377-1766-48EF-80CE-FA301C4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свёртки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05D9-8313-495A-AD88-72F3A6CBD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395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3C247-B931-4754-9730-0FFE6DE6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медленной компиляции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DF4F66-AEAC-48CE-8ABC-ABD4A886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LogImpl</a:t>
            </a:r>
            <a:r>
              <a:rPr lang="ru-RU" dirty="0"/>
              <a:t> выглядит сложно из-за рекурсии и во время компиляции может создавать много работы для компилятора</a:t>
            </a:r>
          </a:p>
          <a:p>
            <a:r>
              <a:rPr lang="ru-RU" dirty="0"/>
              <a:t>Один вызов `</a:t>
            </a:r>
            <a:r>
              <a:rPr lang="ru-RU" dirty="0" err="1"/>
              <a:t>Log</a:t>
            </a:r>
            <a:r>
              <a:rPr lang="ru-RU" dirty="0"/>
              <a:t>(</a:t>
            </a:r>
            <a:r>
              <a:rPr lang="ru-RU" dirty="0" err="1"/>
              <a:t>cout</a:t>
            </a:r>
            <a:r>
              <a:rPr lang="ru-RU" dirty="0"/>
              <a:t>, 42, </a:t>
            </a:r>
            <a:r>
              <a:rPr lang="ru-RU" dirty="0" err="1"/>
              <a:t>Point</a:t>
            </a:r>
            <a:r>
              <a:rPr lang="ru-RU" dirty="0"/>
              <a:t>{10, 20}, "</a:t>
            </a:r>
            <a:r>
              <a:rPr lang="ru-RU" dirty="0" err="1"/>
              <a:t>Hello"s</a:t>
            </a:r>
            <a:r>
              <a:rPr lang="ru-RU" dirty="0"/>
              <a:t>)` приведёт к построению четырёх функций: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Log(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453-D041-4955-9AD4-ED0E2260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выражения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AC4A-802B-45AB-BE12-5C99DEC8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C++ 17</a:t>
            </a:r>
            <a:r>
              <a:rPr lang="ru-RU" dirty="0"/>
              <a:t> появились </a:t>
            </a:r>
            <a:r>
              <a:rPr lang="ru-RU" dirty="0" err="1"/>
              <a:t>свёрточные</a:t>
            </a:r>
            <a:r>
              <a:rPr lang="ru-RU" dirty="0"/>
              <a:t> выражения (</a:t>
            </a:r>
            <a:r>
              <a:rPr lang="en-US" dirty="0"/>
              <a:t>fold expressions</a:t>
            </a:r>
            <a:r>
              <a:rPr lang="ru-RU" dirty="0"/>
              <a:t>)</a:t>
            </a:r>
          </a:p>
          <a:p>
            <a:r>
              <a:rPr lang="ru-RU" dirty="0"/>
              <a:t>Они позволяют обработать пакет параметров без рекурсии</a:t>
            </a:r>
          </a:p>
        </p:txBody>
      </p:sp>
    </p:spTree>
    <p:extLst>
      <p:ext uri="{BB962C8B-B14F-4D97-AF65-F5344CB8AC3E}">
        <p14:creationId xmlns:p14="http://schemas.microsoft.com/office/powerpoint/2010/main" val="33224247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A0D-D0F9-407F-BBF0-DF22F72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вычисляющая сумму своих аргументов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47503-D099-434A-BAE9-0791F24E0A8D}"/>
              </a:ext>
            </a:extLst>
          </p:cNvPr>
          <p:cNvSpPr/>
          <p:nvPr/>
        </p:nvSpPr>
        <p:spPr>
          <a:xfrm>
            <a:off x="838200" y="1988840"/>
            <a:ext cx="10730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+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(((vn1 + vn2) + ...) +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vnN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8C107-A6C8-40DE-9C07-B13F6BAA4A1B}"/>
              </a:ext>
            </a:extLst>
          </p:cNvPr>
          <p:cNvSpPr/>
          <p:nvPr/>
        </p:nvSpPr>
        <p:spPr>
          <a:xfrm>
            <a:off x="840656" y="3743166"/>
            <a:ext cx="10585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B3B3B"/>
                </a:solidFill>
              </a:rPr>
              <a:t>Выражение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(... + </a:t>
            </a:r>
            <a:r>
              <a:rPr lang="ru-R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vn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3B3B3B"/>
                </a:solidFill>
              </a:rPr>
              <a:t> называется </a:t>
            </a:r>
            <a:r>
              <a:rPr lang="ru-RU" sz="2000" b="1" dirty="0">
                <a:solidFill>
                  <a:srgbClr val="3B3B3B"/>
                </a:solidFill>
              </a:rPr>
              <a:t>выражением свёртки</a:t>
            </a:r>
          </a:p>
          <a:p>
            <a:r>
              <a:rPr lang="ru-RU" sz="2000" dirty="0">
                <a:solidFill>
                  <a:srgbClr val="3B3B3B"/>
                </a:solidFill>
              </a:rPr>
              <a:t>Оно превращает пакет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a, b, c, d</a:t>
            </a:r>
            <a:r>
              <a:rPr lang="ru-RU" sz="2000" dirty="0">
                <a:solidFill>
                  <a:srgbClr val="3B3B3B"/>
                </a:solidFill>
              </a:rPr>
              <a:t> в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(((a + b) + c) + d)</a:t>
            </a:r>
            <a:r>
              <a:rPr lang="ru-RU" sz="2000" dirty="0">
                <a:solidFill>
                  <a:srgbClr val="3B3B3B"/>
                </a:solidFill>
              </a:rPr>
              <a:t>, что эквивалентно вычислению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 + b + c + d</a:t>
            </a:r>
            <a:r>
              <a:rPr lang="ru-RU" sz="2000" dirty="0">
                <a:solidFill>
                  <a:srgbClr val="3B3B3B"/>
                </a:solidFill>
              </a:rPr>
              <a:t> слева направо</a:t>
            </a:r>
          </a:p>
          <a:p>
            <a:r>
              <a:rPr lang="ru-RU" sz="2000" dirty="0">
                <a:solidFill>
                  <a:srgbClr val="3B3B3B"/>
                </a:solidFill>
              </a:rPr>
              <a:t>Скобки — обязательная часть выражения свёртки.</a:t>
            </a:r>
            <a:endParaRPr lang="ru-RU" sz="2000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84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A021-4E2C-4D8D-8275-93A86BD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выражения свёртки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75800-CD5F-4D3A-8925-D6781C7B8A1C}"/>
              </a:ext>
            </a:extLst>
          </p:cNvPr>
          <p:cNvSpPr/>
          <p:nvPr/>
        </p:nvSpPr>
        <p:spPr>
          <a:xfrm>
            <a:off x="838200" y="2132856"/>
            <a:ext cx="10713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// 10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// 25.5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Hello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world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F2BC0-C8C6-4F55-8251-A579C74F40BC}"/>
              </a:ext>
            </a:extLst>
          </p:cNvPr>
          <p:cNvSpPr txBox="1"/>
          <p:nvPr/>
        </p:nvSpPr>
        <p:spPr>
          <a:xfrm>
            <a:off x="838200" y="4221088"/>
            <a:ext cx="10442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раскроется компилятором в одну функцию 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ru-RU" dirty="0">
                <a:solidFill>
                  <a:srgbClr val="000000"/>
                </a:solidFill>
              </a:rPr>
              <a:t>, эквивалентную: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(((v0 + vn1) + vn2) + vn3);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44F-9AE1-4866-8823-3637EA2E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использовать для свёртки и другие бинарные операции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A4F3C-5174-4E6F-B8BE-F4B5E56265B6}"/>
              </a:ext>
            </a:extLst>
          </p:cNvPr>
          <p:cNvSpPr/>
          <p:nvPr/>
        </p:nvSpPr>
        <p:spPr>
          <a:xfrm>
            <a:off x="838200" y="2276872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24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1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Тело функции приходится писать несколько раз</a:t>
            </a:r>
          </a:p>
          <a:p>
            <a:r>
              <a:rPr lang="ru-RU" dirty="0"/>
              <a:t>Усложнение процесса внесения изменений в реализацию функций</a:t>
            </a:r>
          </a:p>
          <a:p>
            <a:pPr lvl="1"/>
            <a:r>
              <a:rPr lang="ru-RU" dirty="0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4789-CB6F-4B8C-8653-BC4CC39F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для упрощения </a:t>
            </a:r>
            <a:r>
              <a:rPr lang="en-US" dirty="0" err="1"/>
              <a:t>LogImpl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8F73C-E1E3-4A96-B932-5C9779AF9B13}"/>
              </a:ext>
            </a:extLst>
          </p:cNvPr>
          <p:cNvSpPr/>
          <p:nvPr/>
        </p:nvSpPr>
        <p:spPr>
          <a:xfrm>
            <a:off x="838200" y="2204864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не скомпилируется и служит для иллюстрации идеи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2E25E-B287-471F-B19C-BFCF584CA2E2}"/>
              </a:ext>
            </a:extLst>
          </p:cNvPr>
          <p:cNvSpPr/>
          <p:nvPr/>
        </p:nvSpPr>
        <p:spPr>
          <a:xfrm>
            <a:off x="695400" y="5539503"/>
            <a:ext cx="11360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вычислит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F1(),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потом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вернёт результат вызова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(cout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(cout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(cout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1, 2.3, 4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88A3C0-3B07-49B3-889C-217D8F517893}"/>
              </a:ext>
            </a:extLst>
          </p:cNvPr>
          <p:cNvSpPr/>
          <p:nvPr/>
        </p:nvSpPr>
        <p:spPr>
          <a:xfrm>
            <a:off x="838200" y="1779687"/>
            <a:ext cx="11306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(...,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остаётся без изменений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4FCC1D-6D73-496B-8CCB-934E254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LogImpl</a:t>
            </a:r>
            <a:r>
              <a:rPr lang="ru-RU" dirty="0"/>
              <a:t> на </a:t>
            </a:r>
            <a:r>
              <a:rPr lang="ru-RU" dirty="0" err="1"/>
              <a:t>свёрточных</a:t>
            </a:r>
            <a:r>
              <a:rPr lang="ru-RU" dirty="0"/>
              <a:t> выражениях</a:t>
            </a:r>
          </a:p>
        </p:txBody>
      </p:sp>
    </p:spTree>
    <p:extLst>
      <p:ext uri="{BB962C8B-B14F-4D97-AF65-F5344CB8AC3E}">
        <p14:creationId xmlns:p14="http://schemas.microsoft.com/office/powerpoint/2010/main" val="28526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2C9-2969-4686-8924-71B9620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Выигрыш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err="1"/>
              <a:t>свёрточных</a:t>
            </a:r>
            <a:r>
              <a:rPr lang="ru-RU" dirty="0"/>
              <a:t> выражений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DD2EB-EFA0-4067-8AA9-9BC5A13A831B}"/>
              </a:ext>
            </a:extLst>
          </p:cNvPr>
          <p:cNvSpPr/>
          <p:nvPr/>
        </p:nvSpPr>
        <p:spPr>
          <a:xfrm>
            <a:off x="696616" y="3076555"/>
            <a:ext cx="10657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((out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vs1),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vs2));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vs1, vs2, vs3);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B910E-A4A3-4F54-88E8-5595DC32FB55}"/>
              </a:ext>
            </a:extLst>
          </p:cNvPr>
          <p:cNvSpPr/>
          <p:nvPr/>
        </p:nvSpPr>
        <p:spPr>
          <a:xfrm>
            <a:off x="696616" y="1699387"/>
            <a:ext cx="7775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0AE09-427C-4567-A2AB-3F2DBCB9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вспомогательная функция </a:t>
            </a:r>
            <a:r>
              <a:rPr lang="en-US" dirty="0" err="1"/>
              <a:t>LogImpl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7F3-F355-4A4C-8092-99BD83E1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Варианты ответа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свёртки, использующей запятую, в пакете должен быть минимум один аргумент</a:t>
            </a:r>
          </a:p>
          <a:p>
            <a:pPr lvl="1"/>
            <a:r>
              <a:rPr lang="ru-RU" dirty="0"/>
              <a:t>После последнего аргумента не должна выводиться запятая.</a:t>
            </a:r>
          </a:p>
          <a:p>
            <a:pPr lvl="1"/>
            <a:r>
              <a:rPr lang="ru-RU" dirty="0"/>
              <a:t>Функция `</a:t>
            </a:r>
            <a:r>
              <a:rPr lang="ru-RU" dirty="0" err="1"/>
              <a:t>Log</a:t>
            </a:r>
            <a:r>
              <a:rPr lang="ru-RU" dirty="0"/>
              <a:t>` должна уметь принимать ноль и более аргументов и не выводить после последнего запятую.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4794B-707F-6FE7-6497-A7DAD54BE56F}"/>
              </a:ext>
            </a:extLst>
          </p:cNvPr>
          <p:cNvSpPr/>
          <p:nvPr/>
        </p:nvSpPr>
        <p:spPr>
          <a:xfrm>
            <a:off x="838200" y="4164955"/>
            <a:ext cx="10803632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300" dirty="0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300" dirty="0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300" dirty="0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(..., (out &lt;&lt; </a:t>
            </a:r>
            <a:r>
              <a:rPr lang="de-DE" sz="13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300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sz="13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3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3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3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3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sizeof...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(vs) != </a:t>
            </a:r>
            <a:r>
              <a:rPr lang="de-DE" sz="13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de-DE" sz="1300" dirty="0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300" dirty="0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(out, vs...); }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sz="13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3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AFB6-3C27-4D40-AF8D-2895BFEB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виды свёртки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D6200-348C-4711-9FEB-EA3A884914E0}"/>
              </a:ext>
            </a:extLst>
          </p:cNvPr>
          <p:cNvSpPr/>
          <p:nvPr/>
        </p:nvSpPr>
        <p:spPr>
          <a:xfrm>
            <a:off x="1055440" y="1988840"/>
            <a:ext cx="1058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 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//(1)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//(2)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//(3)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//(4)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FE255-E785-4CF0-BC6B-750D86CCE359}"/>
              </a:ext>
            </a:extLst>
          </p:cNvPr>
          <p:cNvSpPr/>
          <p:nvPr/>
        </p:nvSpPr>
        <p:spPr>
          <a:xfrm>
            <a:off x="1076287" y="3603503"/>
            <a:ext cx="993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pack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обозначает пакет параметров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op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бинарный оператор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init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начальное значение. Скобки — обязательная часть выражения свёртки.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/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values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+ ...)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+(…+(</m:t>
                    </m:r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(... -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)−…)−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nums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* ... * 5)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∗(…∗(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solidFill>
                          <a:srgbClr val="098658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("Hello, "s + ... +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strings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)`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((("</m:t>
                    </m:r>
                    <m:r>
                      <m:rPr>
                        <m:sty m:val="p"/>
                      </m:rP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Hello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"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)+…)+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  <a:blipFill>
                <a:blip r:embed="rId2"/>
                <a:stretch>
                  <a:fillRect l="-499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7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шаблоны сложнее анализировать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</TotalTime>
  <Words>9694</Words>
  <Application>Microsoft Office PowerPoint</Application>
  <PresentationFormat>Widescreen</PresentationFormat>
  <Paragraphs>1397</Paragraphs>
  <Slides>96</Slides>
  <Notes>69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Consolas</vt:lpstr>
      <vt:lpstr>Courier New</vt:lpstr>
      <vt:lpstr>Impact</vt:lpstr>
      <vt:lpstr>Office Theme</vt:lpstr>
      <vt:lpstr>Обобщенное программирование</vt:lpstr>
      <vt:lpstr>Шаблоны в C++</vt:lpstr>
      <vt:lpstr>Что такое обобщенное программирование?</vt:lpstr>
      <vt:lpstr>Предпосылки использования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Шаблоны функций</vt:lpstr>
      <vt:lpstr>Ограничения</vt:lpstr>
      <vt:lpstr>Пример</vt:lpstr>
      <vt:lpstr>Пример обобщенного алгоритма сортировки трех элементов</vt:lpstr>
      <vt:lpstr>Sort3</vt:lpstr>
      <vt:lpstr>PowerPoint Presentation</vt:lpstr>
      <vt:lpstr>PowerPoint Presentation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PowerPoint Presentation</vt:lpstr>
      <vt:lpstr>Примечания</vt:lpstr>
      <vt:lpstr>Специализация шаблонов</vt:lpstr>
      <vt:lpstr>Специализация шаблона</vt:lpstr>
      <vt:lpstr>Пример – функция maximum</vt:lpstr>
      <vt:lpstr>Совместное использование шаблонных классов и функций</vt:lpstr>
      <vt:lpstr>Задача</vt:lpstr>
      <vt:lpstr>Функция сортировки</vt:lpstr>
      <vt:lpstr>Компараторы</vt:lpstr>
      <vt:lpstr>Сортируем числа</vt:lpstr>
      <vt:lpstr>Сортируем структуры</vt:lpstr>
      <vt:lpstr>Шаблонные методы класса</vt:lpstr>
      <vt:lpstr>Шаблонные методы класса</vt:lpstr>
      <vt:lpstr>Исходный код:</vt:lpstr>
      <vt:lpstr>Сортировка любых объектов</vt:lpstr>
      <vt:lpstr>Определение методов вне шаблонного класса</vt:lpstr>
      <vt:lpstr>Определение методов вне шаблонного класса</vt:lpstr>
      <vt:lpstr>Шаблоны и наследование</vt:lpstr>
      <vt:lpstr>Использование шаблонов при наследовании</vt:lpstr>
      <vt:lpstr>Наследование шаблона от простого класса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Countable</vt:lpstr>
      <vt:lpstr>Countable в действии</vt:lpstr>
      <vt:lpstr>Пример 2 - иерархия фигур</vt:lpstr>
      <vt:lpstr>Реализация без шаблонов</vt:lpstr>
      <vt:lpstr>PowerPoint Presentation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Variadic templates</vt:lpstr>
      <vt:lpstr>Variadic templates (шаблоны с переменным числом аргументов)</vt:lpstr>
      <vt:lpstr>PowerPoint Presentation</vt:lpstr>
      <vt:lpstr>Объявление вариативного шаблона</vt:lpstr>
      <vt:lpstr>Определение количества параметров в пакете</vt:lpstr>
      <vt:lpstr>Распаковка пакета параметров</vt:lpstr>
      <vt:lpstr>Распаковка пакета шаблонных параметров</vt:lpstr>
      <vt:lpstr>PowerPoint Presentation</vt:lpstr>
      <vt:lpstr>Обработка пакета параметров</vt:lpstr>
      <vt:lpstr>Задача – функция с произвольным набором аргументов</vt:lpstr>
      <vt:lpstr>Наивное решение</vt:lpstr>
      <vt:lpstr>Идея рекурсивного решения</vt:lpstr>
      <vt:lpstr>PowerPoint Presentation</vt:lpstr>
      <vt:lpstr>Испытываем функцию на практике</vt:lpstr>
      <vt:lpstr>Паттерн распаковки</vt:lpstr>
      <vt:lpstr>Можно указать паттерн распаковки</vt:lpstr>
      <vt:lpstr>PowerPoint Presentation</vt:lpstr>
      <vt:lpstr>Вопрос</vt:lpstr>
      <vt:lpstr>Вопрос</vt:lpstr>
      <vt:lpstr>Применение variadic template для передачи параметров конструктору</vt:lpstr>
      <vt:lpstr>Выражения свёртки</vt:lpstr>
      <vt:lpstr>Проблема медленной компиляции</vt:lpstr>
      <vt:lpstr>Свёрточные выражения</vt:lpstr>
      <vt:lpstr>Функция, вычисляющая сумму своих аргументов</vt:lpstr>
      <vt:lpstr>Применение выражения свёртки</vt:lpstr>
      <vt:lpstr>Можно использовать для свёртки и другие бинарные операции</vt:lpstr>
      <vt:lpstr>Идея для упрощения LogImpl</vt:lpstr>
      <vt:lpstr>LogImpl на свёрточных выражениях</vt:lpstr>
      <vt:lpstr>Выигрыш от свёрточных выражений</vt:lpstr>
      <vt:lpstr>Зачем нужна вспомогательная функция LogImpl? </vt:lpstr>
      <vt:lpstr>Другие виды свёртки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Алексей Малов</cp:lastModifiedBy>
  <cp:revision>293</cp:revision>
  <dcterms:created xsi:type="dcterms:W3CDTF">2007-05-04T01:58:53Z</dcterms:created>
  <dcterms:modified xsi:type="dcterms:W3CDTF">2024-09-23T23:17:15Z</dcterms:modified>
</cp:coreProperties>
</file>