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95" r:id="rId4"/>
    <p:sldId id="258" r:id="rId5"/>
    <p:sldId id="260" r:id="rId6"/>
    <p:sldId id="319" r:id="rId7"/>
    <p:sldId id="320" r:id="rId8"/>
    <p:sldId id="259" r:id="rId9"/>
    <p:sldId id="316" r:id="rId10"/>
    <p:sldId id="263" r:id="rId11"/>
    <p:sldId id="265" r:id="rId12"/>
    <p:sldId id="272" r:id="rId13"/>
    <p:sldId id="273" r:id="rId14"/>
    <p:sldId id="274" r:id="rId15"/>
    <p:sldId id="275" r:id="rId16"/>
    <p:sldId id="276" r:id="rId17"/>
    <p:sldId id="261" r:id="rId18"/>
    <p:sldId id="264" r:id="rId19"/>
    <p:sldId id="277" r:id="rId20"/>
    <p:sldId id="278" r:id="rId21"/>
    <p:sldId id="268" r:id="rId22"/>
    <p:sldId id="279" r:id="rId23"/>
    <p:sldId id="281" r:id="rId24"/>
    <p:sldId id="280" r:id="rId25"/>
    <p:sldId id="282" r:id="rId26"/>
    <p:sldId id="296" r:id="rId27"/>
    <p:sldId id="297" r:id="rId28"/>
    <p:sldId id="298" r:id="rId29"/>
    <p:sldId id="299" r:id="rId30"/>
    <p:sldId id="300" r:id="rId31"/>
    <p:sldId id="302" r:id="rId32"/>
    <p:sldId id="303" r:id="rId33"/>
    <p:sldId id="304" r:id="rId34"/>
    <p:sldId id="283" r:id="rId35"/>
    <p:sldId id="294" r:id="rId36"/>
    <p:sldId id="284" r:id="rId37"/>
    <p:sldId id="285" r:id="rId38"/>
    <p:sldId id="286" r:id="rId39"/>
    <p:sldId id="288" r:id="rId40"/>
    <p:sldId id="287" r:id="rId41"/>
    <p:sldId id="289" r:id="rId42"/>
    <p:sldId id="290" r:id="rId43"/>
    <p:sldId id="291" r:id="rId44"/>
    <p:sldId id="292" r:id="rId45"/>
    <p:sldId id="293" r:id="rId46"/>
    <p:sldId id="305" r:id="rId47"/>
    <p:sldId id="307" r:id="rId48"/>
    <p:sldId id="306" r:id="rId49"/>
    <p:sldId id="308" r:id="rId50"/>
    <p:sldId id="309" r:id="rId51"/>
    <p:sldId id="310" r:id="rId52"/>
    <p:sldId id="312" r:id="rId53"/>
    <p:sldId id="313" r:id="rId54"/>
    <p:sldId id="314" r:id="rId55"/>
    <p:sldId id="321" r:id="rId56"/>
    <p:sldId id="262" r:id="rId57"/>
  </p:sldIdLst>
  <p:sldSz cx="12192000" cy="6858000"/>
  <p:notesSz cx="6858000" cy="9144000"/>
  <p:custDataLst>
    <p:tags r:id="rId5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146">
          <p15:clr>
            <a:srgbClr val="A4A3A4"/>
          </p15:clr>
        </p15:guide>
        <p15:guide id="4" orient="horz" pos="21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Алексей Малов" initials="АМ" lastIdx="3" clrIdx="0"/>
  <p:cmAuthor id="1" name="Alexey Malov" initials="A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4472C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34" autoAdjust="0"/>
    <p:restoredTop sz="71053" autoAdjust="0"/>
  </p:normalViewPr>
  <p:slideViewPr>
    <p:cSldViewPr snapToGrid="0">
      <p:cViewPr varScale="1">
        <p:scale>
          <a:sx n="67" d="100"/>
          <a:sy n="67" d="100"/>
        </p:scale>
        <p:origin x="2238" y="288"/>
      </p:cViewPr>
      <p:guideLst>
        <p:guide orient="horz" pos="2160"/>
        <p:guide pos="3840"/>
        <p:guide orient="horz" pos="2146"/>
        <p:guide orient="horz" pos="21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5A6A4-124D-48AE-A504-EFAB69A51F73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1D0F8-ED15-4C66-B45E-299497AD89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882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238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Класс,</a:t>
            </a:r>
            <a:r>
              <a:rPr lang="ru-RU" baseline="0" dirty="0"/>
              <a:t> унаследованный от </a:t>
            </a:r>
            <a:r>
              <a:rPr lang="en-US" dirty="0" err="1"/>
              <a:t>enable_shared_from_this</a:t>
            </a:r>
            <a:r>
              <a:rPr lang="ru-RU" dirty="0"/>
              <a:t>, может</a:t>
            </a:r>
            <a:r>
              <a:rPr lang="ru-RU" baseline="0" dirty="0"/>
              <a:t> получить сильную ссылку на самого себя, если вызовет </a:t>
            </a:r>
            <a:r>
              <a:rPr lang="en-US" baseline="0" dirty="0" err="1"/>
              <a:t>shared_from_this</a:t>
            </a:r>
            <a:r>
              <a:rPr lang="ru-RU" baseline="0" dirty="0"/>
              <a:t>. В </a:t>
            </a:r>
            <a:r>
              <a:rPr lang="en-US" baseline="0" dirty="0"/>
              <a:t>C++ 17 </a:t>
            </a:r>
            <a:r>
              <a:rPr lang="ru-RU" baseline="0" dirty="0"/>
              <a:t> можно также вызвать </a:t>
            </a:r>
            <a:r>
              <a:rPr lang="en-US" baseline="0" dirty="0" err="1"/>
              <a:t>weak_from_this</a:t>
            </a:r>
            <a:r>
              <a:rPr lang="ru-RU" baseline="0" dirty="0"/>
              <a:t> (или создать </a:t>
            </a:r>
            <a:r>
              <a:rPr lang="en-US" baseline="0" dirty="0" err="1"/>
              <a:t>weak_ptr</a:t>
            </a:r>
            <a:r>
              <a:rPr lang="ru-RU" baseline="0" dirty="0"/>
              <a:t> из</a:t>
            </a:r>
            <a:r>
              <a:rPr lang="en-US" baseline="0" dirty="0"/>
              <a:t> </a:t>
            </a:r>
            <a:r>
              <a:rPr lang="en-US" baseline="0" dirty="0" err="1"/>
              <a:t>shared_ptr</a:t>
            </a:r>
            <a:r>
              <a:rPr lang="ru-RU" baseline="0" dirty="0"/>
              <a:t>). Эти методы нельзя вызывать когда объект еще не обернут в </a:t>
            </a:r>
            <a:r>
              <a:rPr lang="en-US" baseline="0" dirty="0" err="1"/>
              <a:t>shared_ptr</a:t>
            </a:r>
            <a:r>
              <a:rPr lang="ru-RU" baseline="0" dirty="0"/>
              <a:t>. В частности внутри конструктора и деструктора. Раньше это грозило неопределенным поведением, а в </a:t>
            </a:r>
            <a:r>
              <a:rPr lang="en-US" baseline="0" dirty="0" err="1"/>
              <a:t>c++</a:t>
            </a:r>
            <a:r>
              <a:rPr lang="en-US" baseline="0" dirty="0"/>
              <a:t>17 – </a:t>
            </a:r>
            <a:r>
              <a:rPr lang="ru-RU" baseline="0" dirty="0"/>
              <a:t>выбросом исключения </a:t>
            </a:r>
            <a:r>
              <a:rPr lang="en-US" baseline="0" dirty="0" err="1"/>
              <a:t>bad_weak_ptr</a:t>
            </a:r>
            <a:endParaRPr lang="en-US" baseline="0" dirty="0"/>
          </a:p>
          <a:p>
            <a:endParaRPr lang="ru-RU" baseline="0" dirty="0"/>
          </a:p>
          <a:p>
            <a:r>
              <a:rPr lang="ru-RU" baseline="0" dirty="0"/>
              <a:t>Возможность получить сильную ссылку на самого себя имеет ряд полезных применений, которые хотелось бы проиллюстрировать</a:t>
            </a:r>
          </a:p>
          <a:p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953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Самое</a:t>
            </a:r>
            <a:r>
              <a:rPr lang="ru-RU" baseline="0" dirty="0"/>
              <a:t> простое применение – это необходимость связать текущий экземпляр класса с другим объектом.</a:t>
            </a:r>
          </a:p>
          <a:p>
            <a:r>
              <a:rPr lang="ru-RU" dirty="0"/>
              <a:t>На слайде показано хранение узлов некоторой древовидной структуры, каждый</a:t>
            </a:r>
            <a:r>
              <a:rPr lang="ru-RU" baseline="0" dirty="0"/>
              <a:t> узел которой хранит сильные ссылки на свои дочерние узлы и слабую ссылку на родительский узел.</a:t>
            </a:r>
          </a:p>
          <a:p>
            <a:r>
              <a:rPr lang="ru-RU" dirty="0"/>
              <a:t>Таким</a:t>
            </a:r>
            <a:r>
              <a:rPr lang="ru-RU" baseline="0" dirty="0"/>
              <a:t> образом родительский узел управляет временем жизни дочерних узлов, а те в свою очередь имеют возможность получить доступ к родителю (если он существует)</a:t>
            </a:r>
          </a:p>
          <a:p>
            <a:r>
              <a:rPr lang="ru-RU" baseline="0" dirty="0"/>
              <a:t>При добавлении дочернего узла узел сначала проверяет, не передали ли ему ссылку на самого себя или одного из его предков. Затем добавляем узел к себе, отцепляя его от прежнего родителя.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874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Прежде</a:t>
            </a:r>
            <a:r>
              <a:rPr lang="ru-RU" baseline="0" dirty="0"/>
              <a:t> чем показать, как еще </a:t>
            </a:r>
            <a:r>
              <a:rPr lang="en-US" baseline="0" dirty="0"/>
              <a:t>shared </a:t>
            </a:r>
            <a:r>
              <a:rPr lang="ru-RU" baseline="0" dirty="0"/>
              <a:t>и </a:t>
            </a:r>
            <a:r>
              <a:rPr lang="en-US" baseline="0" dirty="0"/>
              <a:t>weak </a:t>
            </a:r>
            <a:r>
              <a:rPr lang="en-US" baseline="0" dirty="0" err="1"/>
              <a:t>ptr</a:t>
            </a:r>
            <a:r>
              <a:rPr lang="en-US" baseline="0" dirty="0"/>
              <a:t> </a:t>
            </a:r>
            <a:r>
              <a:rPr lang="ru-RU" baseline="0" dirty="0"/>
              <a:t>работают в тандеме, рассмотрим следующую задачу.</a:t>
            </a:r>
          </a:p>
          <a:p>
            <a:r>
              <a:rPr lang="ru-RU" baseline="0" dirty="0"/>
              <a:t>Стоит задача разработать некоторый класс </a:t>
            </a:r>
            <a:r>
              <a:rPr lang="en-US" baseline="0" dirty="0" err="1"/>
              <a:t>ImageView</a:t>
            </a:r>
            <a:r>
              <a:rPr lang="ru-RU" baseline="0" dirty="0"/>
              <a:t>, показывающий картинку, заданную по </a:t>
            </a:r>
            <a:r>
              <a:rPr lang="en-US" baseline="0" dirty="0"/>
              <a:t>URL-</a:t>
            </a:r>
            <a:r>
              <a:rPr lang="ru-RU" baseline="0" dirty="0"/>
              <a:t>у.</a:t>
            </a:r>
          </a:p>
          <a:p>
            <a:r>
              <a:rPr lang="ru-RU" baseline="0" dirty="0"/>
              <a:t>Для своей работы он использует функцию </a:t>
            </a:r>
            <a:r>
              <a:rPr lang="en-US" baseline="0" dirty="0" err="1"/>
              <a:t>LoadImageAsync</a:t>
            </a:r>
            <a:r>
              <a:rPr lang="ru-RU" baseline="0" dirty="0"/>
              <a:t>, которая загружает картинку в фоновом потоке, а по окончании вызывает </a:t>
            </a:r>
            <a:r>
              <a:rPr lang="en-US" baseline="0" dirty="0"/>
              <a:t>callback</a:t>
            </a:r>
            <a:r>
              <a:rPr lang="ru-RU" baseline="0" dirty="0"/>
              <a:t>. Для простоты будем считать, что она умеет вызывать </a:t>
            </a:r>
            <a:r>
              <a:rPr lang="en-US" baseline="0" dirty="0"/>
              <a:t>callback </a:t>
            </a:r>
            <a:r>
              <a:rPr lang="ru-RU" baseline="0" dirty="0"/>
              <a:t>из главного потока.</a:t>
            </a:r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105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слайде показана реализация,</a:t>
            </a:r>
            <a:r>
              <a:rPr lang="ru-RU" baseline="0" dirty="0"/>
              <a:t> которая будет работать. Но не всегда.</a:t>
            </a:r>
          </a:p>
          <a:p>
            <a:endParaRPr lang="ru-RU" baseline="0" dirty="0"/>
          </a:p>
          <a:p>
            <a:r>
              <a:rPr lang="en-US" baseline="0" dirty="0"/>
              <a:t>[</a:t>
            </a:r>
            <a:r>
              <a:rPr lang="ru-RU" baseline="0" dirty="0"/>
              <a:t>Вопрос к залу</a:t>
            </a:r>
            <a:r>
              <a:rPr lang="en-US" baseline="0" dirty="0"/>
              <a:t>]</a:t>
            </a:r>
          </a:p>
          <a:p>
            <a:endParaRPr lang="en-US" baseline="0" dirty="0"/>
          </a:p>
          <a:p>
            <a:r>
              <a:rPr lang="ru-RU" baseline="0" dirty="0"/>
              <a:t>Дело в том, что из-за долгой загрузки картинки </a:t>
            </a:r>
            <a:r>
              <a:rPr lang="en-US" baseline="0" dirty="0"/>
              <a:t>callback</a:t>
            </a:r>
            <a:r>
              <a:rPr lang="ru-RU" baseline="0" dirty="0"/>
              <a:t> может быть вызван после разрушения </a:t>
            </a:r>
            <a:r>
              <a:rPr lang="en-US" baseline="0" dirty="0" err="1"/>
              <a:t>ImageView</a:t>
            </a:r>
            <a:r>
              <a:rPr lang="en-US" baseline="0" dirty="0"/>
              <a:t>. </a:t>
            </a:r>
            <a:r>
              <a:rPr lang="ru-RU" baseline="0" dirty="0"/>
              <a:t>В итоге мы вызовем метод </a:t>
            </a:r>
            <a:r>
              <a:rPr lang="en-US" baseline="0" dirty="0" err="1"/>
              <a:t>OnImageLoaded</a:t>
            </a:r>
            <a:r>
              <a:rPr lang="ru-RU" baseline="0" dirty="0"/>
              <a:t>, когда объект разрушен и будет неопределенное поведение</a:t>
            </a:r>
            <a:r>
              <a:rPr lang="en-US" baseline="0" dirty="0"/>
              <a:t>. </a:t>
            </a:r>
            <a:r>
              <a:rPr lang="ru-RU" baseline="0" dirty="0"/>
              <a:t>Нельзя также использовать в качестве </a:t>
            </a:r>
            <a:r>
              <a:rPr lang="en-US" baseline="0" dirty="0"/>
              <a:t>callback-</a:t>
            </a:r>
            <a:r>
              <a:rPr lang="ru-RU" baseline="0" dirty="0"/>
              <a:t>а и результат </a:t>
            </a:r>
            <a:r>
              <a:rPr lang="en-US" baseline="0" dirty="0" err="1"/>
              <a:t>std</a:t>
            </a:r>
            <a:r>
              <a:rPr lang="en-US" baseline="0" dirty="0"/>
              <a:t>::bind</a:t>
            </a:r>
            <a:r>
              <a:rPr lang="ru-RU" baseline="0" dirty="0"/>
              <a:t>()</a:t>
            </a:r>
            <a:endParaRPr lang="en-US" baseline="0" dirty="0"/>
          </a:p>
          <a:p>
            <a:r>
              <a:rPr lang="ru-RU" baseline="0" dirty="0"/>
              <a:t>Решить проблему можно если </a:t>
            </a:r>
            <a:r>
              <a:rPr lang="en-US" baseline="0" dirty="0" err="1"/>
              <a:t>LoadImageAsync</a:t>
            </a:r>
            <a:r>
              <a:rPr lang="en-US" baseline="0" dirty="0"/>
              <a:t> </a:t>
            </a:r>
            <a:r>
              <a:rPr lang="ru-RU" baseline="0" dirty="0"/>
              <a:t>возвращала бы некоторый объект, позволяющий отменить операцию.</a:t>
            </a:r>
          </a:p>
          <a:p>
            <a:r>
              <a:rPr lang="ru-RU" baseline="0" dirty="0"/>
              <a:t>Но есть способ проще.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980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Идиома</a:t>
            </a:r>
            <a:r>
              <a:rPr lang="ru-RU" baseline="0" dirty="0"/>
              <a:t> </a:t>
            </a:r>
            <a:r>
              <a:rPr lang="en-US" baseline="0" dirty="0"/>
              <a:t>weak this.</a:t>
            </a:r>
            <a:endParaRPr lang="ru-RU" dirty="0"/>
          </a:p>
          <a:p>
            <a:r>
              <a:rPr lang="ru-RU" dirty="0"/>
              <a:t>Если</a:t>
            </a:r>
            <a:r>
              <a:rPr lang="ru-RU" baseline="0" dirty="0"/>
              <a:t> перед вызовом </a:t>
            </a:r>
            <a:r>
              <a:rPr lang="en-US" baseline="0" dirty="0" err="1"/>
              <a:t>LoadImageAsync</a:t>
            </a:r>
            <a:r>
              <a:rPr lang="en-US" baseline="0" dirty="0"/>
              <a:t> </a:t>
            </a:r>
            <a:r>
              <a:rPr lang="ru-RU" baseline="0" dirty="0"/>
              <a:t>сохранить ссылку на самих себя, который захватить по значению в </a:t>
            </a:r>
            <a:r>
              <a:rPr lang="ru-RU" baseline="0" dirty="0" err="1"/>
              <a:t>лябмде</a:t>
            </a:r>
            <a:r>
              <a:rPr lang="ru-RU" baseline="0" dirty="0"/>
              <a:t>, то можно внутри </a:t>
            </a:r>
            <a:r>
              <a:rPr lang="en-US" baseline="0" dirty="0"/>
              <a:t>callback</a:t>
            </a:r>
            <a:r>
              <a:rPr lang="ru-RU" baseline="0" dirty="0"/>
              <a:t>-а узнать, живы ли мы и вызвать </a:t>
            </a:r>
            <a:r>
              <a:rPr lang="en-US" baseline="0" dirty="0" err="1"/>
              <a:t>OnImageLoaded</a:t>
            </a:r>
            <a:r>
              <a:rPr lang="ru-RU" baseline="0" dirty="0"/>
              <a:t>, только если живы. Причем важно удерживать сильную ссылку на самих себя, пока мы не закончили работу с объектом.</a:t>
            </a:r>
          </a:p>
          <a:p>
            <a:r>
              <a:rPr lang="ru-RU" baseline="0" dirty="0"/>
              <a:t>Если последняя ссылка на </a:t>
            </a:r>
            <a:r>
              <a:rPr lang="en-US" baseline="0" dirty="0" err="1"/>
              <a:t>ImageView</a:t>
            </a:r>
            <a:r>
              <a:rPr lang="en-US" baseline="0" dirty="0"/>
              <a:t> </a:t>
            </a:r>
            <a:r>
              <a:rPr lang="ru-RU" baseline="0" dirty="0"/>
              <a:t>будет уничтожена в другом потоке, то объект начнет разрушаться. Хранение </a:t>
            </a:r>
            <a:r>
              <a:rPr lang="en-US" baseline="0" dirty="0" err="1"/>
              <a:t>strongSelf</a:t>
            </a:r>
            <a:r>
              <a:rPr lang="ru-RU" baseline="0" dirty="0"/>
              <a:t> продлевает время жизни</a:t>
            </a:r>
            <a:r>
              <a:rPr lang="en-US" baseline="0" dirty="0"/>
              <a:t> </a:t>
            </a:r>
            <a:r>
              <a:rPr lang="en-US" baseline="0" dirty="0" err="1"/>
              <a:t>ImageView</a:t>
            </a:r>
            <a:r>
              <a:rPr lang="ru-RU" baseline="0" dirty="0"/>
              <a:t> как минимум до конца </a:t>
            </a:r>
            <a:r>
              <a:rPr lang="en-US" baseline="0" dirty="0"/>
              <a:t>if</a:t>
            </a:r>
            <a:endParaRPr lang="ru-RU" baseline="0" dirty="0"/>
          </a:p>
          <a:p>
            <a:endParaRPr lang="ru-RU" baseline="0" dirty="0"/>
          </a:p>
          <a:p>
            <a:r>
              <a:rPr lang="ru-RU" baseline="0" dirty="0"/>
              <a:t>Требуется, чтобы</a:t>
            </a:r>
            <a:r>
              <a:rPr lang="en-US" baseline="0" dirty="0"/>
              <a:t> </a:t>
            </a:r>
            <a:r>
              <a:rPr lang="en-US" baseline="0" dirty="0" err="1"/>
              <a:t>ImageView</a:t>
            </a:r>
            <a:r>
              <a:rPr lang="en-US" baseline="0" dirty="0"/>
              <a:t> </a:t>
            </a:r>
            <a:r>
              <a:rPr lang="ru-RU" baseline="0" dirty="0"/>
              <a:t>бы обернут в </a:t>
            </a:r>
            <a:r>
              <a:rPr lang="en-US" baseline="0" dirty="0" err="1"/>
              <a:t>shared_ptr</a:t>
            </a:r>
            <a:r>
              <a:rPr lang="en-US" baseline="0" dirty="0"/>
              <a:t>.</a:t>
            </a:r>
            <a:r>
              <a:rPr lang="ru-RU" baseline="0" dirty="0"/>
              <a:t> Чтобы гарантировать это, можно сделать конструктор приватным и создавать экземпляры через статический метод</a:t>
            </a:r>
            <a:r>
              <a:rPr lang="en-US" baseline="0" dirty="0"/>
              <a:t> Create</a:t>
            </a:r>
            <a:r>
              <a:rPr lang="ru-RU" baseline="0" dirty="0"/>
              <a:t>()</a:t>
            </a:r>
          </a:p>
          <a:p>
            <a:endParaRPr lang="ru-RU" baseline="0" dirty="0"/>
          </a:p>
          <a:p>
            <a:r>
              <a:rPr lang="en-US" baseline="0" dirty="0"/>
              <a:t>[</a:t>
            </a:r>
            <a:r>
              <a:rPr lang="ru-RU" baseline="0" dirty="0"/>
              <a:t>Вопрос к залу</a:t>
            </a:r>
            <a:r>
              <a:rPr lang="en-US" baseline="0" dirty="0"/>
              <a:t>] </a:t>
            </a:r>
            <a:r>
              <a:rPr lang="ru-RU" baseline="0" dirty="0"/>
              <a:t>Что делать, если по каким-то причинам владеть </a:t>
            </a:r>
            <a:r>
              <a:rPr lang="en-US" baseline="0" dirty="0" err="1"/>
              <a:t>ImageView</a:t>
            </a:r>
            <a:r>
              <a:rPr lang="ru-RU" baseline="0" dirty="0"/>
              <a:t> через </a:t>
            </a:r>
            <a:r>
              <a:rPr lang="en-US" baseline="0" dirty="0" err="1"/>
              <a:t>shared_ptr</a:t>
            </a:r>
            <a:r>
              <a:rPr lang="en-US" baseline="0" dirty="0"/>
              <a:t> </a:t>
            </a:r>
            <a:r>
              <a:rPr lang="ru-RU" baseline="0" dirty="0"/>
              <a:t>недопустимо</a:t>
            </a:r>
            <a:r>
              <a:rPr lang="en-US" baseline="0" dirty="0"/>
              <a:t>?</a:t>
            </a:r>
          </a:p>
          <a:p>
            <a:r>
              <a:rPr lang="ru-RU" baseline="0" dirty="0"/>
              <a:t>Можно использовать идиому </a:t>
            </a:r>
            <a:r>
              <a:rPr lang="en-US" baseline="0" dirty="0" err="1"/>
              <a:t>Pimpl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864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 err="1"/>
              <a:t>c++</a:t>
            </a:r>
            <a:r>
              <a:rPr lang="en-US" dirty="0"/>
              <a:t>17 </a:t>
            </a:r>
            <a:r>
              <a:rPr lang="ru-RU" dirty="0"/>
              <a:t>лучше</a:t>
            </a:r>
            <a:r>
              <a:rPr lang="ru-RU" baseline="0" dirty="0"/>
              <a:t> сразу использовать </a:t>
            </a:r>
            <a:r>
              <a:rPr lang="en-US" baseline="0" dirty="0" err="1"/>
              <a:t>weak_from_this</a:t>
            </a:r>
            <a:r>
              <a:rPr lang="ru-RU" baseline="0" dirty="0"/>
              <a:t>, чтобы избежать промежуточного создания </a:t>
            </a:r>
            <a:r>
              <a:rPr lang="en-US" baseline="0" dirty="0" err="1"/>
              <a:t>shared_ptr</a:t>
            </a:r>
            <a:r>
              <a:rPr lang="en-US" baseline="0" dirty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9377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</a:t>
            </a:r>
            <a:r>
              <a:rPr lang="ru-RU" baseline="0" dirty="0"/>
              <a:t> упрощения использования идиомы</a:t>
            </a:r>
            <a:r>
              <a:rPr lang="en-US" baseline="0" dirty="0"/>
              <a:t> Weak This</a:t>
            </a:r>
            <a:r>
              <a:rPr lang="ru-RU" baseline="0" dirty="0"/>
              <a:t>  можно сделать вспомогательную шаблонную функцию</a:t>
            </a:r>
            <a:r>
              <a:rPr lang="en-US" baseline="0" dirty="0"/>
              <a:t> </a:t>
            </a:r>
            <a:r>
              <a:rPr lang="ru-RU" baseline="0" dirty="0"/>
              <a:t>типа </a:t>
            </a:r>
            <a:r>
              <a:rPr lang="en-US" baseline="0" dirty="0" err="1"/>
              <a:t>BindWeakPtr</a:t>
            </a:r>
            <a:r>
              <a:rPr lang="ru-RU" baseline="0" dirty="0"/>
              <a:t>, позволяющую создать функциональный объект, связывающий вызов метода класса с аргументами вызова. Если в момент вызова метода</a:t>
            </a:r>
            <a:r>
              <a:rPr lang="en-US" baseline="0" dirty="0"/>
              <a:t> </a:t>
            </a:r>
            <a:r>
              <a:rPr lang="en-US" baseline="0" dirty="0" err="1"/>
              <a:t>ImageView</a:t>
            </a:r>
            <a:r>
              <a:rPr lang="ru-RU" baseline="0" dirty="0"/>
              <a:t> будет разрушен, вызова не произойдет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427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Иногда возможна</a:t>
            </a:r>
            <a:r>
              <a:rPr lang="ru-RU" baseline="0" dirty="0"/>
              <a:t> ситуация, когда некоторый объект использует на протяжении своей жизни некоторый ресурс (другой объект) и ему достаточно передачи этого объекта по обычной ссылке.</a:t>
            </a:r>
          </a:p>
          <a:p>
            <a:r>
              <a:rPr lang="ru-RU" baseline="0" dirty="0"/>
              <a:t>Но в этом случае ресурсом должен владеть кто-то другой, чтобы тот не разрушился раньше времени. И это нормально.</a:t>
            </a:r>
          </a:p>
          <a:p>
            <a:r>
              <a:rPr lang="ru-RU" baseline="0" dirty="0"/>
              <a:t>В ряде случае клиентский код может пожелать передать ресурс вместе с уникальными или совместными правами владения.</a:t>
            </a:r>
          </a:p>
          <a:p>
            <a:r>
              <a:rPr lang="ru-RU" baseline="0" dirty="0"/>
              <a:t>Можно воспользоваться тем, что </a:t>
            </a:r>
            <a:r>
              <a:rPr lang="en-US" baseline="0" dirty="0" err="1"/>
              <a:t>shared_ptr</a:t>
            </a:r>
            <a:r>
              <a:rPr lang="ru-RU" baseline="0" dirty="0"/>
              <a:t> инкапсулирует </a:t>
            </a:r>
            <a:r>
              <a:rPr lang="en-US" baseline="0" dirty="0" err="1"/>
              <a:t>deleter</a:t>
            </a:r>
            <a:r>
              <a:rPr lang="ru-RU" baseline="0" dirty="0"/>
              <a:t> внутри себя и сделать умный указатель, инкапсулирующий одну из трех семантик владения ресурсом. Это позволит клиентскому коду решать, с каким правами объекту должен передаваться ресурс.</a:t>
            </a:r>
          </a:p>
          <a:p>
            <a:r>
              <a:rPr lang="ru-RU" baseline="0" dirty="0"/>
              <a:t>Разумеется, объект должен вести себя так, как будто ему этот объект передали по обычной ссылке. То есть, не пытаться искусственно продлить время жизни этому объекту</a:t>
            </a:r>
          </a:p>
          <a:p>
            <a:r>
              <a:rPr lang="ru-RU" baseline="0" dirty="0"/>
              <a:t>Т.к. в основе лежит </a:t>
            </a:r>
            <a:r>
              <a:rPr lang="en-US" baseline="0" dirty="0" err="1"/>
              <a:t>shared_ptr</a:t>
            </a:r>
            <a:r>
              <a:rPr lang="ru-RU" baseline="0" dirty="0"/>
              <a:t>, то это добавляет небольшие накладные расходы на подсчет ссылок при копировании.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612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499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 использования показан на слайде.</a:t>
            </a:r>
          </a:p>
          <a:p>
            <a:r>
              <a:rPr lang="ru-RU" dirty="0"/>
              <a:t>Объект </a:t>
            </a:r>
            <a:r>
              <a:rPr lang="en-US" dirty="0"/>
              <a:t>Painter </a:t>
            </a:r>
            <a:r>
              <a:rPr lang="ru-RU" dirty="0"/>
              <a:t>пользуется</a:t>
            </a:r>
            <a:r>
              <a:rPr lang="ru-RU" baseline="0" dirty="0"/>
              <a:t> фабрикой, передаваемой ему извне через </a:t>
            </a:r>
            <a:r>
              <a:rPr lang="en-US" baseline="0" dirty="0" err="1"/>
              <a:t>UniversalPtr</a:t>
            </a:r>
            <a:r>
              <a:rPr lang="ru-RU" baseline="0" dirty="0"/>
              <a:t> и не пытается продлить ей время жизни.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936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157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Внешний</a:t>
            </a:r>
            <a:r>
              <a:rPr lang="ru-RU" baseline="0" dirty="0"/>
              <a:t> по отношению к</a:t>
            </a:r>
            <a:r>
              <a:rPr lang="en-US" baseline="0" dirty="0"/>
              <a:t> Painter</a:t>
            </a:r>
            <a:r>
              <a:rPr lang="ru-RU" baseline="0" dirty="0"/>
              <a:t>-у код может передать ему фабрику по ссылке, сырому указателю, уникальному или общему указателю</a:t>
            </a:r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2682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6441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C++ 17</a:t>
            </a:r>
            <a:r>
              <a:rPr lang="en-US" baseline="0" dirty="0"/>
              <a:t> </a:t>
            </a:r>
            <a:r>
              <a:rPr lang="ru-RU" baseline="0" dirty="0"/>
              <a:t>появился класс </a:t>
            </a:r>
            <a:r>
              <a:rPr lang="en-US" baseline="0" dirty="0"/>
              <a:t>optional </a:t>
            </a:r>
            <a:r>
              <a:rPr lang="ru-RU" baseline="0" dirty="0"/>
              <a:t>для хранений опциональных значений. Можно сравнить его с некоторой коробкой, которая может быть пустой, либо содержать некоторое значение.</a:t>
            </a:r>
          </a:p>
          <a:p>
            <a:r>
              <a:rPr lang="ru-RU" dirty="0"/>
              <a:t>С</a:t>
            </a:r>
            <a:r>
              <a:rPr lang="ru-RU" baseline="0" dirty="0"/>
              <a:t> небольшими модификациям этот класс перекочевал из </a:t>
            </a:r>
            <a:r>
              <a:rPr lang="en-US" baseline="0" dirty="0"/>
              <a:t>boost</a:t>
            </a:r>
            <a:r>
              <a:rPr lang="ru-RU" baseline="0" dirty="0"/>
              <a:t>.</a:t>
            </a:r>
          </a:p>
          <a:p>
            <a:r>
              <a:rPr lang="ru-RU" baseline="0" dirty="0"/>
              <a:t>Для создания объекта не используется динамическое выделение памяти.</a:t>
            </a:r>
          </a:p>
          <a:p>
            <a:r>
              <a:rPr lang="ru-RU" baseline="0" dirty="0"/>
              <a:t>Области применения этого класса – хранение значений, которые могут отсутствовать, отложенная инициализация полей класса, которые по ряду нельзя/не хочется инициализировать в конструкторе. В простейших ситуациях может использоваться для информирования об ошибке, как альтернатива исключениям и кодам возврата.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97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Векторный графический редакторе фигуры могут иметь опциональную заливку внутренностей и обводку. </a:t>
            </a:r>
            <a:r>
              <a:rPr lang="en-US" baseline="0" dirty="0"/>
              <a:t>Optional </a:t>
            </a:r>
            <a:r>
              <a:rPr lang="ru-RU" baseline="0" dirty="0"/>
              <a:t>приводим к типу </a:t>
            </a:r>
            <a:r>
              <a:rPr lang="en-US" baseline="0" dirty="0"/>
              <a:t>bool</a:t>
            </a:r>
            <a:r>
              <a:rPr lang="ru-RU" baseline="0" dirty="0"/>
              <a:t>, что позволяет узнать, содержится ли в нем значение и получить доступ к нему через </a:t>
            </a:r>
            <a:r>
              <a:rPr lang="en-US" baseline="0" dirty="0"/>
              <a:t>* </a:t>
            </a:r>
            <a:r>
              <a:rPr lang="ru-RU" baseline="0" dirty="0"/>
              <a:t>или </a:t>
            </a:r>
            <a:r>
              <a:rPr lang="en-US" baseline="0" dirty="0"/>
              <a:t>-&gt;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2413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715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Еще один пример использования – откладывание тяжелых вычислений до</a:t>
            </a:r>
            <a:r>
              <a:rPr lang="ru-RU" baseline="0" dirty="0"/>
              <a:t> того момента, когда они понадобятся.</a:t>
            </a:r>
          </a:p>
          <a:p>
            <a:r>
              <a:rPr lang="en-US" baseline="0" dirty="0"/>
              <a:t>Signal</a:t>
            </a:r>
            <a:r>
              <a:rPr lang="ru-RU" baseline="0" dirty="0"/>
              <a:t> хранит достаточно большой набор отсчетов цифрового сигнала. Вычисление максимальной амплитуды сигнала может требовать довольно длительного времени, а потребность в его вычислении возникает довольно редко. </a:t>
            </a:r>
            <a:r>
              <a:rPr lang="en-US" baseline="0" dirty="0"/>
              <a:t>Optional </a:t>
            </a:r>
            <a:r>
              <a:rPr lang="ru-RU" baseline="0" dirty="0"/>
              <a:t>позволяет запомнить вычисленное значение при первом обращении к нему до тех пор, пока цифровые отсчеты не будут изменены.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7828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0416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3595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3202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807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3705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помощи</a:t>
            </a:r>
            <a:r>
              <a:rPr lang="ru-RU" baseline="0" dirty="0"/>
              <a:t> функции </a:t>
            </a:r>
            <a:r>
              <a:rPr lang="en-US" baseline="0" dirty="0"/>
              <a:t>visit</a:t>
            </a:r>
            <a:r>
              <a:rPr lang="ru-RU" baseline="0" dirty="0"/>
              <a:t> можно</a:t>
            </a:r>
            <a:r>
              <a:rPr lang="en-US" baseline="0" dirty="0"/>
              <a:t> </a:t>
            </a:r>
            <a:r>
              <a:rPr lang="ru-RU" baseline="0" dirty="0"/>
              <a:t>обработать значение, содержащееся в </a:t>
            </a:r>
            <a:r>
              <a:rPr lang="en-US" baseline="0" dirty="0"/>
              <a:t>variant</a:t>
            </a:r>
            <a:r>
              <a:rPr lang="ru-RU" baseline="0" dirty="0"/>
              <a:t>, передав класс или структуру с операторами(), принимающими аргументы каждого хранимого в </a:t>
            </a:r>
            <a:r>
              <a:rPr lang="en-US" baseline="0" dirty="0"/>
              <a:t>variant</a:t>
            </a:r>
            <a:r>
              <a:rPr lang="ru-RU" baseline="0" dirty="0"/>
              <a:t> типа.</a:t>
            </a:r>
          </a:p>
          <a:p>
            <a:endParaRPr lang="ru-RU" dirty="0"/>
          </a:p>
          <a:p>
            <a:r>
              <a:rPr lang="ru-RU" dirty="0"/>
              <a:t>Область применения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Нужно</a:t>
            </a:r>
            <a:r>
              <a:rPr lang="ru-RU" baseline="0" dirty="0"/>
              <a:t> обработать все возможные типы, которые может принимать </a:t>
            </a:r>
            <a:r>
              <a:rPr lang="en-US" baseline="0" dirty="0"/>
              <a:t>variant</a:t>
            </a:r>
            <a:r>
              <a:rPr lang="ru-RU" baseline="0" dirty="0"/>
              <a:t>, не забыв ни про один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Логика</a:t>
            </a:r>
            <a:r>
              <a:rPr lang="ru-RU" baseline="0" dirty="0"/>
              <a:t> обработки каждого типа достаточно сложная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Недостатки: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М</a:t>
            </a:r>
            <a:r>
              <a:rPr lang="ru-RU" baseline="0" dirty="0"/>
              <a:t>ногословный синтаксис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6980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Еще один способ получить значение – </a:t>
            </a:r>
            <a:r>
              <a:rPr lang="ru-RU" dirty="0" err="1"/>
              <a:t>воспользоватся</a:t>
            </a:r>
            <a:r>
              <a:rPr lang="ru-RU" dirty="0"/>
              <a:t> функцией </a:t>
            </a:r>
            <a:r>
              <a:rPr lang="en-US" dirty="0" err="1"/>
              <a:t>get_if</a:t>
            </a:r>
            <a:r>
              <a:rPr lang="ru-RU" dirty="0"/>
              <a:t>.</a:t>
            </a:r>
            <a:r>
              <a:rPr lang="ru-RU" baseline="0" dirty="0"/>
              <a:t> </a:t>
            </a:r>
          </a:p>
          <a:p>
            <a:endParaRPr lang="ru-RU" dirty="0"/>
          </a:p>
          <a:p>
            <a:r>
              <a:rPr lang="ru-RU" dirty="0"/>
              <a:t>Применение: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Обработка нужна только для части типов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Логика</a:t>
            </a:r>
            <a:r>
              <a:rPr lang="ru-RU" baseline="0" dirty="0"/>
              <a:t> обработки каждого типа довольно проста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aseline="0" dirty="0"/>
              <a:t>Недостатки: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При добавлении нового типа легко забыть добавить обработчик везде, где такой способ используется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2612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Применение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Логика обработки проста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Необходимо обработать все типы, которые может принимать</a:t>
            </a:r>
            <a:r>
              <a:rPr lang="en-US" baseline="0" dirty="0"/>
              <a:t> variant</a:t>
            </a:r>
            <a:endParaRPr lang="ru-RU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baseline="0" dirty="0"/>
              <a:t>Недостатки: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Сложная запись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393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одном из наших продуктов компонентов </a:t>
            </a:r>
            <a:r>
              <a:rPr lang="ru-RU" baseline="0" dirty="0"/>
              <a:t>учетная запись пользователя может находиться в одном из следующих состояний:</a:t>
            </a:r>
          </a:p>
          <a:p>
            <a:r>
              <a:rPr lang="en-US" baseline="0" dirty="0"/>
              <a:t>Offline – </a:t>
            </a:r>
            <a:r>
              <a:rPr lang="ru-RU" baseline="0" dirty="0"/>
              <a:t>режим, когда по каким-то причинам информацию не удалось получить с нашего сервера</a:t>
            </a:r>
          </a:p>
          <a:p>
            <a:r>
              <a:rPr lang="ru-RU" baseline="0" dirty="0"/>
              <a:t>Режим анонимного использования во время пробного использования продукта</a:t>
            </a:r>
          </a:p>
          <a:p>
            <a:r>
              <a:rPr lang="ru-RU" baseline="0" dirty="0"/>
              <a:t>Режим, когда пользователь ввел свои учетные данные, но продолжает </a:t>
            </a:r>
            <a:r>
              <a:rPr lang="ru-RU" baseline="0" dirty="0" err="1"/>
              <a:t>триалить</a:t>
            </a:r>
            <a:r>
              <a:rPr lang="ru-RU" baseline="0" dirty="0"/>
              <a:t> продукт</a:t>
            </a:r>
          </a:p>
          <a:p>
            <a:r>
              <a:rPr lang="ru-RU" baseline="0" dirty="0"/>
              <a:t>Режим активной подписки. В этом случае доступен максимум информации об учетной записи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2973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0794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Классы-контейнеры</a:t>
            </a:r>
            <a:r>
              <a:rPr lang="ru-RU" baseline="0" dirty="0"/>
              <a:t> составляют важную часть стандартной библиотеки. Их разнообразие связано с: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Разные требования по размещению данных</a:t>
            </a:r>
            <a:r>
              <a:rPr lang="ru-RU" baseline="0" dirty="0"/>
              <a:t> </a:t>
            </a:r>
            <a:r>
              <a:rPr lang="ru-RU" dirty="0"/>
              <a:t>в памяти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Разная алгоритмическая</a:t>
            </a:r>
            <a:r>
              <a:rPr lang="ru-RU" baseline="0" dirty="0"/>
              <a:t> операций вставки, поиска, удаления элементов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Последовательный или ассоциативный доступ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Библиотека</a:t>
            </a:r>
            <a:r>
              <a:rPr lang="ru-RU" baseline="0" dirty="0"/>
              <a:t> алгоритмов содержит около 100 алгоритмов, разработанных умными людьми.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aseline="0" dirty="0"/>
              <a:t>Параллельные версии алгоритмов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aseline="0" dirty="0"/>
              <a:t>Хватит писать велосипеды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Библиотека</a:t>
            </a:r>
            <a:r>
              <a:rPr lang="ru-RU" baseline="0" dirty="0"/>
              <a:t> диапазонов и лямбда-функции позволяет повысить выразительность кода по сравнению с ручными циклами и использованием итераторов.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513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5074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8195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8613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113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</a:t>
            </a:r>
            <a:r>
              <a:rPr lang="en-US" baseline="0" dirty="0"/>
              <a:t>C++ 11 </a:t>
            </a:r>
            <a:r>
              <a:rPr lang="ru-RU" baseline="0" dirty="0"/>
              <a:t>появился </a:t>
            </a:r>
            <a:r>
              <a:rPr lang="en-US" baseline="0" dirty="0" err="1"/>
              <a:t>unique_ptr</a:t>
            </a:r>
            <a:r>
              <a:rPr lang="ru-RU" baseline="0" dirty="0"/>
              <a:t>, который пришел на замену устаревшему </a:t>
            </a:r>
            <a:r>
              <a:rPr lang="en-US" baseline="0" dirty="0" err="1"/>
              <a:t>auto_ptr</a:t>
            </a:r>
            <a:endParaRPr lang="en-US" baseline="0" dirty="0"/>
          </a:p>
          <a:p>
            <a:r>
              <a:rPr lang="ru-RU" baseline="0" dirty="0"/>
              <a:t>Он позволяет управлять объектом, пока указатель не вышел из области видимости</a:t>
            </a:r>
          </a:p>
          <a:p>
            <a:r>
              <a:rPr lang="ru-RU" baseline="0" dirty="0"/>
              <a:t>Поскольку владение единоличное, скопировать </a:t>
            </a:r>
            <a:r>
              <a:rPr lang="en-US" baseline="0" dirty="0" err="1"/>
              <a:t>unique_ptr</a:t>
            </a:r>
            <a:r>
              <a:rPr lang="ru-RU" baseline="0" dirty="0"/>
              <a:t> нельзя, но можно переместить значение другому указателю</a:t>
            </a:r>
          </a:p>
          <a:p>
            <a:r>
              <a:rPr lang="ru-RU" baseline="0" dirty="0"/>
              <a:t>Указатель не добавляет накладных расходов по сравнению с ручным управлением ресурсом ни по памяти, ни по выполняемым операциям, при этом сохраняя следование идиоме </a:t>
            </a:r>
            <a:r>
              <a:rPr lang="en-US" baseline="0" dirty="0"/>
              <a:t>RAII</a:t>
            </a:r>
            <a:endParaRPr lang="ru-RU" baseline="0" dirty="0"/>
          </a:p>
          <a:p>
            <a:r>
              <a:rPr lang="ru-RU" baseline="0" dirty="0"/>
              <a:t>В отличие от </a:t>
            </a:r>
            <a:r>
              <a:rPr lang="en-US" baseline="0" dirty="0" err="1"/>
              <a:t>auto_ptr</a:t>
            </a:r>
            <a:r>
              <a:rPr lang="ru-RU" baseline="0" dirty="0"/>
              <a:t>, уникальные указатели можно хранить в контейнерах </a:t>
            </a:r>
            <a:r>
              <a:rPr lang="en-US" baseline="0" dirty="0"/>
              <a:t>STL</a:t>
            </a:r>
          </a:p>
          <a:p>
            <a:r>
              <a:rPr lang="ru-RU" baseline="0" dirty="0"/>
              <a:t>Кроме одиночных объектов, позволяет управлять массивом переменной длины, удаляя </a:t>
            </a:r>
            <a:r>
              <a:rPr lang="en-US" baseline="0" dirty="0"/>
              <a:t>new[]</a:t>
            </a:r>
            <a:r>
              <a:rPr lang="ru-RU" baseline="0" dirty="0"/>
              <a:t> и </a:t>
            </a:r>
            <a:r>
              <a:rPr lang="en-US" baseline="0" dirty="0"/>
              <a:t>delete []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9860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9517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2763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7562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8774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6394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7747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3164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3711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6960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135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</a:t>
            </a:r>
            <a:r>
              <a:rPr lang="ru-RU" baseline="0" dirty="0"/>
              <a:t> слайде показано применение </a:t>
            </a:r>
            <a:r>
              <a:rPr lang="en-US" baseline="0" dirty="0" err="1"/>
              <a:t>unique_ptr</a:t>
            </a:r>
            <a:r>
              <a:rPr lang="en-US" baseline="0" dirty="0"/>
              <a:t> </a:t>
            </a:r>
            <a:r>
              <a:rPr lang="ru-RU" baseline="0" dirty="0"/>
              <a:t>для реализации идиомы</a:t>
            </a:r>
            <a:r>
              <a:rPr lang="en-US" baseline="0" dirty="0"/>
              <a:t> </a:t>
            </a:r>
            <a:r>
              <a:rPr lang="en-US" baseline="0" dirty="0" err="1"/>
              <a:t>pImpl</a:t>
            </a:r>
            <a:r>
              <a:rPr lang="en-US" baseline="0" dirty="0"/>
              <a:t>. </a:t>
            </a:r>
            <a:r>
              <a:rPr lang="ru-RU" baseline="0" dirty="0"/>
              <a:t>Отмечу необходимость обязательного объявления деструктора внутри класса</a:t>
            </a:r>
            <a:r>
              <a:rPr lang="en-US" baseline="0" dirty="0"/>
              <a:t> </a:t>
            </a:r>
            <a:r>
              <a:rPr lang="ru-RU" baseline="0" dirty="0"/>
              <a:t>файле и его определение в </a:t>
            </a:r>
            <a:r>
              <a:rPr lang="en-US" baseline="0" dirty="0"/>
              <a:t>.</a:t>
            </a:r>
            <a:r>
              <a:rPr lang="en-US" baseline="0" dirty="0" err="1"/>
              <a:t>cpp</a:t>
            </a:r>
            <a:r>
              <a:rPr lang="ru-RU" baseline="0" dirty="0"/>
              <a:t>, пусть даже с пустой реализацией. Смысл идиомы </a:t>
            </a:r>
            <a:r>
              <a:rPr lang="en-US" baseline="0" dirty="0" err="1"/>
              <a:t>pimpl</a:t>
            </a:r>
            <a:r>
              <a:rPr lang="ru-RU" baseline="0" dirty="0"/>
              <a:t> в том, что для клиентского кода, подключающего заголовочный файл, реализация </a:t>
            </a:r>
            <a:r>
              <a:rPr lang="en-US" baseline="0" dirty="0" err="1"/>
              <a:t>Impl</a:t>
            </a:r>
            <a:r>
              <a:rPr lang="ru-RU" baseline="0" dirty="0"/>
              <a:t> не видна (</a:t>
            </a:r>
            <a:r>
              <a:rPr lang="en-US" baseline="0" dirty="0" err="1"/>
              <a:t>unique_ptr</a:t>
            </a:r>
            <a:r>
              <a:rPr lang="ru-RU" baseline="0" dirty="0"/>
              <a:t> не знает, как его удалить). Явно объявляя деструктор внутри класса и определяя его в </a:t>
            </a:r>
            <a:r>
              <a:rPr lang="en-US" baseline="0" dirty="0"/>
              <a:t>.</a:t>
            </a:r>
            <a:r>
              <a:rPr lang="en-US" baseline="0" dirty="0" err="1"/>
              <a:t>cpp</a:t>
            </a:r>
            <a:r>
              <a:rPr lang="ru-RU" baseline="0" dirty="0"/>
              <a:t>-файле мы решаем эту проблему, т.к. компилятор не будет пытаться самостоятельно сгенерировать при включении заголовочного файла.</a:t>
            </a:r>
          </a:p>
          <a:p>
            <a:endParaRPr lang="ru-RU" baseline="0" dirty="0"/>
          </a:p>
          <a:p>
            <a:r>
              <a:rPr lang="ru-RU" baseline="0" dirty="0"/>
              <a:t>Внутри </a:t>
            </a:r>
            <a:r>
              <a:rPr lang="en-US" baseline="0" dirty="0"/>
              <a:t>OpaqueObj.cpp</a:t>
            </a:r>
            <a:r>
              <a:rPr lang="ru-RU" baseline="0" dirty="0"/>
              <a:t> компилятору видна реализация и он уже знает, как сгенерировать код для удаления объекта.</a:t>
            </a:r>
          </a:p>
          <a:p>
            <a:endParaRPr lang="ru-RU" baseline="0" dirty="0"/>
          </a:p>
          <a:p>
            <a:r>
              <a:rPr lang="ru-RU" baseline="0" dirty="0"/>
              <a:t>Использование </a:t>
            </a:r>
            <a:r>
              <a:rPr lang="en-US" baseline="0" dirty="0" err="1"/>
              <a:t>make_unique</a:t>
            </a:r>
            <a:r>
              <a:rPr lang="ru-RU" baseline="0" dirty="0"/>
              <a:t> для создания объекта вместо </a:t>
            </a:r>
            <a:r>
              <a:rPr lang="en-US" baseline="0" dirty="0"/>
              <a:t>new</a:t>
            </a:r>
            <a:r>
              <a:rPr lang="ru-RU" baseline="0" dirty="0"/>
              <a:t> позволяет избежать многословности и обеспечить безопасность кода к возникновению исключений</a:t>
            </a:r>
            <a:r>
              <a:rPr lang="en-US" baseline="0" dirty="0"/>
              <a:t>.</a:t>
            </a:r>
            <a:endParaRPr lang="ru-RU" baseline="0" dirty="0"/>
          </a:p>
          <a:p>
            <a:r>
              <a:rPr lang="ru-RU" baseline="0" dirty="0"/>
              <a:t>У Михаила Матросова есть замечательный доклад </a:t>
            </a:r>
            <a:r>
              <a:rPr lang="en-US" baseline="0" dirty="0"/>
              <a:t>C”++ Without new and delete” </a:t>
            </a:r>
            <a:r>
              <a:rPr lang="ru-RU" baseline="0" dirty="0"/>
              <a:t>с </a:t>
            </a:r>
            <a:r>
              <a:rPr lang="en-US" baseline="0" dirty="0"/>
              <a:t>C++ Russia </a:t>
            </a:r>
            <a:r>
              <a:rPr lang="ru-RU" baseline="0" dirty="0"/>
              <a:t>2</a:t>
            </a:r>
            <a:r>
              <a:rPr lang="en-US" baseline="0" dirty="0"/>
              <a:t>015. </a:t>
            </a:r>
            <a:r>
              <a:rPr lang="ru-RU" baseline="0" dirty="0"/>
              <a:t>Всячески рекомендую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03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03187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2970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1313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67184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87915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8868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833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unique_ptr</a:t>
            </a:r>
            <a:r>
              <a:rPr lang="en-US" dirty="0"/>
              <a:t> </a:t>
            </a:r>
            <a:r>
              <a:rPr lang="ru-RU" dirty="0"/>
              <a:t>может</a:t>
            </a:r>
            <a:r>
              <a:rPr lang="ru-RU" baseline="0" dirty="0"/>
              <a:t> использоваться не только для управления объектами в куче, но и рядом других ресурсов, доступ к которым происходит через указатель. Причем это могут быть даже ресурсы, для управления которыми</a:t>
            </a:r>
            <a:r>
              <a:rPr lang="en-US" baseline="0" dirty="0"/>
              <a:t> </a:t>
            </a:r>
            <a:r>
              <a:rPr lang="ru-RU" baseline="0" dirty="0"/>
              <a:t>используются вызовы функций языка </a:t>
            </a:r>
            <a:r>
              <a:rPr lang="en-US" baseline="0" dirty="0"/>
              <a:t>C.</a:t>
            </a:r>
          </a:p>
          <a:p>
            <a:r>
              <a:rPr lang="ru-RU" baseline="0" dirty="0"/>
              <a:t>В качестве примера рассмотрим задачу по открытию папки в </a:t>
            </a:r>
            <a:r>
              <a:rPr lang="en-US" baseline="0" dirty="0"/>
              <a:t>Windows </a:t>
            </a:r>
            <a:r>
              <a:rPr lang="ru-RU" baseline="0" dirty="0"/>
              <a:t>и выделения файла в ней.</a:t>
            </a:r>
          </a:p>
          <a:p>
            <a:r>
              <a:rPr lang="ru-RU" baseline="0" dirty="0"/>
              <a:t>В</a:t>
            </a:r>
            <a:r>
              <a:rPr lang="en-US" baseline="0" dirty="0"/>
              <a:t> Windows </a:t>
            </a:r>
            <a:r>
              <a:rPr lang="ru-RU" baseline="0" dirty="0"/>
              <a:t>для решения этой задачи служит функция </a:t>
            </a:r>
            <a:r>
              <a:rPr lang="en-US" baseline="0" dirty="0" err="1"/>
              <a:t>SHOpenFolderAndSelectItems</a:t>
            </a:r>
            <a:r>
              <a:rPr lang="ru-RU" baseline="0" dirty="0"/>
              <a:t>. Однако она принимает не пути файлов, а некоторые идентификаторы, используемые оболочкой </a:t>
            </a:r>
            <a:r>
              <a:rPr lang="en-US" baseline="0" dirty="0"/>
              <a:t>Windows</a:t>
            </a:r>
            <a:r>
              <a:rPr lang="ru-RU" baseline="0" dirty="0"/>
              <a:t>. Для создания идентификатора на основе имени файла функция </a:t>
            </a:r>
            <a:r>
              <a:rPr lang="en-US" baseline="0" dirty="0" err="1"/>
              <a:t>ILCreateFromPath</a:t>
            </a:r>
            <a:r>
              <a:rPr lang="ru-RU" baseline="0" dirty="0"/>
              <a:t>. После использования идентификатор должен быть освобожден при помощи функции </a:t>
            </a:r>
            <a:r>
              <a:rPr lang="en-US" baseline="0" dirty="0" err="1"/>
              <a:t>ILFree</a:t>
            </a:r>
            <a:r>
              <a:rPr lang="ru-RU" baseline="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906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Создадим</a:t>
            </a:r>
            <a:r>
              <a:rPr lang="ru-RU" baseline="0" dirty="0"/>
              <a:t> вспомогательную функцию, создающую идентификатор файла, и возвращающую его обернутым в </a:t>
            </a:r>
            <a:r>
              <a:rPr lang="en-US" baseline="0" dirty="0" err="1"/>
              <a:t>unique_ptr</a:t>
            </a:r>
            <a:r>
              <a:rPr lang="en-US" baseline="0" dirty="0"/>
              <a:t>.</a:t>
            </a:r>
            <a:endParaRPr lang="ru-RU" baseline="0" dirty="0"/>
          </a:p>
          <a:p>
            <a:r>
              <a:rPr lang="ru-RU" baseline="0" dirty="0"/>
              <a:t>Простой </a:t>
            </a:r>
            <a:r>
              <a:rPr lang="en-US" baseline="0" dirty="0" err="1"/>
              <a:t>unique_ptr</a:t>
            </a:r>
            <a:r>
              <a:rPr lang="en-US" baseline="0" dirty="0"/>
              <a:t> </a:t>
            </a:r>
            <a:r>
              <a:rPr lang="ru-RU" baseline="0" dirty="0"/>
              <a:t>здесь не подойдет, поэтому воспользуемся вторым параметром шаблона для передачи </a:t>
            </a:r>
            <a:r>
              <a:rPr lang="en-US" baseline="0" dirty="0" err="1"/>
              <a:t>deleter</a:t>
            </a:r>
            <a:r>
              <a:rPr lang="ru-RU" baseline="0" dirty="0"/>
              <a:t>-а </a:t>
            </a:r>
            <a:r>
              <a:rPr lang="en-US" baseline="0" dirty="0"/>
              <a:t>- </a:t>
            </a:r>
            <a:r>
              <a:rPr lang="ru-RU" baseline="0" dirty="0"/>
              <a:t>ссылки на функцию или функциональный объект, который будет вызываться для удаления объекта через указатель. В нашем случае в качестве</a:t>
            </a:r>
            <a:r>
              <a:rPr lang="en-US" baseline="0" dirty="0"/>
              <a:t> </a:t>
            </a:r>
            <a:r>
              <a:rPr lang="en-US" baseline="0" dirty="0" err="1"/>
              <a:t>deleter</a:t>
            </a:r>
            <a:r>
              <a:rPr lang="en-US" baseline="0" dirty="0"/>
              <a:t>-</a:t>
            </a:r>
            <a:r>
              <a:rPr lang="ru-RU" baseline="0" dirty="0"/>
              <a:t>а мы передаем адрес функции </a:t>
            </a:r>
            <a:r>
              <a:rPr lang="en-US" baseline="0" dirty="0" err="1"/>
              <a:t>ILFree</a:t>
            </a:r>
            <a:r>
              <a:rPr lang="en-US" baseline="0" dirty="0"/>
              <a:t>.</a:t>
            </a:r>
          </a:p>
          <a:p>
            <a:endParaRPr lang="ru-RU" baseline="0" dirty="0"/>
          </a:p>
          <a:p>
            <a:r>
              <a:rPr lang="ru-RU" baseline="0" dirty="0"/>
              <a:t>Остается создать идентификатор для папки и файла внутри нее и передать их в качестве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Таким образом, обернутый в </a:t>
            </a:r>
            <a:r>
              <a:rPr lang="en-US" baseline="0" dirty="0" err="1"/>
              <a:t>unique_ptr</a:t>
            </a:r>
            <a:r>
              <a:rPr lang="en-US" baseline="0" dirty="0"/>
              <a:t> </a:t>
            </a:r>
            <a:r>
              <a:rPr lang="ru-RU" baseline="0" dirty="0"/>
              <a:t>идентификатор файла будет автоматически удален при выходе из области видимости.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519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Другой тип умного указателя, пришедший в </a:t>
            </a:r>
            <a:r>
              <a:rPr lang="en-US" dirty="0"/>
              <a:t>C++11</a:t>
            </a:r>
            <a:r>
              <a:rPr lang="ru-RU" dirty="0"/>
              <a:t> из</a:t>
            </a:r>
            <a:r>
              <a:rPr lang="en-US" dirty="0"/>
              <a:t> boost - </a:t>
            </a:r>
            <a:r>
              <a:rPr lang="en-US" dirty="0" err="1"/>
              <a:t>shared_ptr</a:t>
            </a:r>
            <a:r>
              <a:rPr lang="ru-RU" dirty="0"/>
              <a:t>,</a:t>
            </a:r>
            <a:r>
              <a:rPr lang="ru-RU" baseline="0" dirty="0"/>
              <a:t> предназначен для совместного владения объектом.</a:t>
            </a:r>
          </a:p>
          <a:p>
            <a:r>
              <a:rPr lang="ru-RU" baseline="0" dirty="0"/>
              <a:t>Совместное владение означает, что у нас может быть несколько указателей в разных частях программы, ссылающихся на один объект.</a:t>
            </a:r>
          </a:p>
          <a:p>
            <a:r>
              <a:rPr lang="ru-RU" baseline="0" dirty="0"/>
              <a:t>Помимо адреса самого объекта указатель хранит адрес счетчика сильных и слабых ссылок, которые используются для определения продолжительности жизни объекта.</a:t>
            </a:r>
          </a:p>
          <a:p>
            <a:r>
              <a:rPr lang="ru-RU" baseline="0" dirty="0"/>
              <a:t>Каждая новая копия</a:t>
            </a:r>
            <a:r>
              <a:rPr lang="en-US" baseline="0" dirty="0"/>
              <a:t> </a:t>
            </a:r>
            <a:r>
              <a:rPr lang="en-US" baseline="0" dirty="0" err="1"/>
              <a:t>shared_ptr</a:t>
            </a:r>
            <a:r>
              <a:rPr lang="ru-RU" baseline="0" dirty="0"/>
              <a:t> автоматически увеличивает счетчик ссылок, а при разрушении указателя – уменьшает. Последний удаленный указатель удаляет объект.</a:t>
            </a:r>
          </a:p>
          <a:p>
            <a:r>
              <a:rPr lang="ru-RU" baseline="0" dirty="0"/>
              <a:t>В отличие от </a:t>
            </a:r>
            <a:r>
              <a:rPr lang="en-US" baseline="0" dirty="0" err="1"/>
              <a:t>unique_ptr</a:t>
            </a:r>
            <a:r>
              <a:rPr lang="ru-RU" baseline="0" dirty="0"/>
              <a:t>, в котором тип </a:t>
            </a:r>
            <a:r>
              <a:rPr lang="en-US" baseline="0" dirty="0" err="1"/>
              <a:t>deleter</a:t>
            </a:r>
            <a:r>
              <a:rPr lang="en-US" baseline="0" dirty="0"/>
              <a:t>-</a:t>
            </a:r>
            <a:r>
              <a:rPr lang="ru-RU" baseline="0" dirty="0"/>
              <a:t>а привязан к типу указателя, </a:t>
            </a:r>
            <a:r>
              <a:rPr lang="en-US" baseline="0" dirty="0" err="1"/>
              <a:t>shared_ptr</a:t>
            </a:r>
            <a:r>
              <a:rPr lang="en-US" baseline="0" dirty="0"/>
              <a:t> </a:t>
            </a:r>
            <a:r>
              <a:rPr lang="ru-RU" baseline="0" dirty="0"/>
              <a:t>принимает </a:t>
            </a:r>
            <a:r>
              <a:rPr lang="en-US" baseline="0" dirty="0" err="1"/>
              <a:t>deleter</a:t>
            </a:r>
            <a:r>
              <a:rPr lang="ru-RU" baseline="0" dirty="0"/>
              <a:t> при создании умного указателя и инкапсулирует его внутри блока со счетчиками.</a:t>
            </a:r>
          </a:p>
          <a:p>
            <a:endParaRPr lang="ru-RU" baseline="0" dirty="0"/>
          </a:p>
          <a:p>
            <a:r>
              <a:rPr lang="ru-RU" baseline="0" dirty="0"/>
              <a:t>Для управления счетчиками используются атомарные операции, что с одной стороны делает безопасным управление объектом </a:t>
            </a:r>
            <a:r>
              <a:rPr lang="en-US" baseline="0" dirty="0" err="1"/>
              <a:t>shared_ptr</a:t>
            </a:r>
            <a:r>
              <a:rPr lang="en-US" baseline="0" dirty="0"/>
              <a:t>-</a:t>
            </a:r>
            <a:r>
              <a:rPr lang="ru-RU" baseline="0" dirty="0" err="1"/>
              <a:t>ами</a:t>
            </a:r>
            <a:r>
              <a:rPr lang="ru-RU" baseline="0" dirty="0"/>
              <a:t> из разных потоков, но добавляет ощутимый </a:t>
            </a:r>
            <a:r>
              <a:rPr lang="en-US" baseline="0" dirty="0"/>
              <a:t>overhead </a:t>
            </a:r>
            <a:r>
              <a:rPr lang="ru-RU" baseline="0" dirty="0"/>
              <a:t>по сравнению с </a:t>
            </a:r>
            <a:r>
              <a:rPr lang="en-US" baseline="0" dirty="0" err="1"/>
              <a:t>unique_ptr</a:t>
            </a:r>
            <a:endParaRPr lang="en-US" baseline="0" dirty="0"/>
          </a:p>
          <a:p>
            <a:r>
              <a:rPr lang="ru-RU" baseline="0" dirty="0"/>
              <a:t>Поэтому</a:t>
            </a:r>
            <a:r>
              <a:rPr lang="en-US" baseline="0" dirty="0"/>
              <a:t> </a:t>
            </a:r>
            <a:r>
              <a:rPr lang="en-US" baseline="0" dirty="0" err="1"/>
              <a:t>shared_ptr</a:t>
            </a:r>
            <a:r>
              <a:rPr lang="en-US" baseline="0" dirty="0"/>
              <a:t> </a:t>
            </a:r>
            <a:r>
              <a:rPr lang="ru-RU" baseline="0" dirty="0"/>
              <a:t>рекомендуется передавать в функцию по константной ссылке, а не значению, чтобы избежать избыточных инкрементов и декрементов указателя.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364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weak_ptr</a:t>
            </a:r>
            <a:r>
              <a:rPr lang="en-US" dirty="0"/>
              <a:t> </a:t>
            </a:r>
            <a:r>
              <a:rPr lang="ru-RU" dirty="0"/>
              <a:t>выступает</a:t>
            </a:r>
            <a:r>
              <a:rPr lang="ru-RU" baseline="0" dirty="0"/>
              <a:t> в роли </a:t>
            </a:r>
            <a:r>
              <a:rPr lang="ru-RU" dirty="0"/>
              <a:t>компаньона</a:t>
            </a:r>
            <a:r>
              <a:rPr lang="en-US" baseline="0" dirty="0"/>
              <a:t> </a:t>
            </a:r>
            <a:r>
              <a:rPr lang="en-US" baseline="0" dirty="0" err="1"/>
              <a:t>shared_ptr</a:t>
            </a:r>
            <a:r>
              <a:rPr lang="ru-RU" baseline="0" dirty="0"/>
              <a:t>-а, храня «слабую ссылку» на объект.</a:t>
            </a:r>
          </a:p>
          <a:p>
            <a:r>
              <a:rPr lang="ru-RU" baseline="0" dirty="0"/>
              <a:t>Наличие слабой ссылки не влияет на время жизни объекта, но решает проблему висячих указателей. Если объект был удален, то все </a:t>
            </a:r>
            <a:r>
              <a:rPr lang="en-US" baseline="0" dirty="0"/>
              <a:t>weak</a:t>
            </a:r>
            <a:r>
              <a:rPr lang="ru-RU" baseline="0" dirty="0"/>
              <a:t>-ссылки на него с точки зрения внешнего наблюдателя автоматически обнулятся.</a:t>
            </a:r>
          </a:p>
          <a:p>
            <a:r>
              <a:rPr lang="ru-RU" baseline="0" dirty="0"/>
              <a:t>Это не значит, что объект хранит адреса всех слабых ссылок и обнуляет их. Просто </a:t>
            </a:r>
            <a:r>
              <a:rPr lang="en-US" baseline="0" dirty="0" err="1"/>
              <a:t>weak_ptr</a:t>
            </a:r>
            <a:r>
              <a:rPr lang="ru-RU" baseline="0" dirty="0"/>
              <a:t> при попытке получить из него </a:t>
            </a:r>
            <a:r>
              <a:rPr lang="en-US" baseline="0" dirty="0" err="1"/>
              <a:t>shared_ptr</a:t>
            </a:r>
            <a:r>
              <a:rPr lang="ru-RU" baseline="0" dirty="0"/>
              <a:t> проверяет счетчик сильных ссылок и если он обнулился, то возвращает нулевой указатель.</a:t>
            </a:r>
          </a:p>
          <a:p>
            <a:r>
              <a:rPr lang="ru-RU" baseline="0" dirty="0"/>
              <a:t>Но главная причина введения слабых ссылок – решение проблемы циклических ссылок. Дело в том, что когда 2 объекта прямо или косвенно хранят</a:t>
            </a:r>
            <a:r>
              <a:rPr lang="en-US" baseline="0" dirty="0"/>
              <a:t> </a:t>
            </a:r>
            <a:r>
              <a:rPr lang="en-US" baseline="0" dirty="0" err="1"/>
              <a:t>shared_ptr</a:t>
            </a:r>
            <a:r>
              <a:rPr lang="en-US" baseline="0" dirty="0"/>
              <a:t> </a:t>
            </a:r>
            <a:r>
              <a:rPr lang="ru-RU" baseline="0" dirty="0"/>
              <a:t>друг на друга, то автоматически они не удалятся, пока кто-то извне не разорвет одну из связей. Слабые ссылки позволяют одному объекту выступать в роли владельца, который хранит сильную ссылку на подчиненный объект. Подчиненный объект хранит слабую ссылку на своего владельца.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599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C9C6-27FD-4DFD-A182-DB8F03A7321E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E311-6A9F-4707-A052-623B1A02F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60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C9C6-27FD-4DFD-A182-DB8F03A7321E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E311-6A9F-4707-A052-623B1A02F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05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C9C6-27FD-4DFD-A182-DB8F03A7321E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E311-6A9F-4707-A052-623B1A02F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78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C9C6-27FD-4DFD-A182-DB8F03A7321E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E311-6A9F-4707-A052-623B1A02F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89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C9C6-27FD-4DFD-A182-DB8F03A7321E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E311-6A9F-4707-A052-623B1A02F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40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C9C6-27FD-4DFD-A182-DB8F03A7321E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E311-6A9F-4707-A052-623B1A02F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17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C9C6-27FD-4DFD-A182-DB8F03A7321E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E311-6A9F-4707-A052-623B1A02F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80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C9C6-27FD-4DFD-A182-DB8F03A7321E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E311-6A9F-4707-A052-623B1A02F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40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C9C6-27FD-4DFD-A182-DB8F03A7321E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E311-6A9F-4707-A052-623B1A02F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65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C9C6-27FD-4DFD-A182-DB8F03A7321E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E311-6A9F-4707-A052-623B1A02F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5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CC9C6-27FD-4DFD-A182-DB8F03A7321E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E311-6A9F-4707-A052-623B1A02F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167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CC9C6-27FD-4DFD-A182-DB8F03A7321E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CE311-6A9F-4707-A052-623B1A02F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77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5NquD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ey-malov/CppMeeting-Kazan2017/blob/master/UniversalPtr/UniversalPtr.h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yFlql5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2cFj2y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u.cppreference.com/w/cpp/memory/unique_pt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ps-group.github.io/compilers/cxx17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lexey-malov/CppMeeting-Kazan2017" TargetMode="External"/><Relationship Id="rId5" Type="http://schemas.openxmlformats.org/officeDocument/2006/relationships/hyperlink" Target="https://habrahabr.ru/company/aligntechnology/blog/283352/" TargetMode="External"/><Relationship Id="rId4" Type="http://schemas.openxmlformats.org/officeDocument/2006/relationships/hyperlink" Target="https://habrahabr.ru/company/cpp_russia/blog/264201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Применение современного </a:t>
            </a:r>
            <a:r>
              <a:rPr lang="en-US" dirty="0"/>
              <a:t>C++ </a:t>
            </a:r>
            <a:r>
              <a:rPr lang="ru-RU" dirty="0"/>
              <a:t>в повседневной работе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85143" y="4284209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Алексей Малов</a:t>
            </a:r>
          </a:p>
          <a:p>
            <a:pPr algn="r"/>
            <a:r>
              <a:rPr lang="en-US" dirty="0" err="1"/>
              <a:t>iSpring</a:t>
            </a:r>
            <a:r>
              <a:rPr lang="en-US" dirty="0"/>
              <a:t> Solutions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24575"/>
            <a:ext cx="234315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94742" y="6306621"/>
            <a:ext cx="560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www.ispringsolutions.com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1498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enable_shared_from_this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Позволяет объекту, управляемому </a:t>
            </a:r>
            <a:r>
              <a:rPr lang="en-US" dirty="0" err="1"/>
              <a:t>shared_ptr</a:t>
            </a:r>
            <a:r>
              <a:rPr lang="ru-RU" dirty="0"/>
              <a:t>, безопасно создать экземпляр </a:t>
            </a:r>
            <a:r>
              <a:rPr lang="en-US" dirty="0" err="1"/>
              <a:t>shared_ptr</a:t>
            </a:r>
            <a:r>
              <a:rPr lang="ru-RU" dirty="0"/>
              <a:t> на самого себя</a:t>
            </a:r>
            <a:endParaRPr lang="en-US" dirty="0"/>
          </a:p>
          <a:p>
            <a:pPr lvl="1"/>
            <a:r>
              <a:rPr lang="en-US" dirty="0" err="1"/>
              <a:t>shared_from_this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weak_from_this</a:t>
            </a:r>
            <a:r>
              <a:rPr lang="en-US" dirty="0"/>
              <a:t> ()</a:t>
            </a:r>
            <a:r>
              <a:rPr lang="ru-RU" dirty="0"/>
              <a:t> (</a:t>
            </a:r>
            <a:r>
              <a:rPr lang="en-US" dirty="0"/>
              <a:t>C++ 17)</a:t>
            </a:r>
          </a:p>
          <a:p>
            <a:r>
              <a:rPr lang="ru-RU" dirty="0"/>
              <a:t>Нельзя вызывать </a:t>
            </a:r>
            <a:r>
              <a:rPr lang="en-US" dirty="0" err="1"/>
              <a:t>shared_from_this</a:t>
            </a:r>
            <a:r>
              <a:rPr lang="en-US" dirty="0"/>
              <a:t>() </a:t>
            </a:r>
            <a:r>
              <a:rPr lang="ru-RU" dirty="0"/>
              <a:t>из конструктора и деструктора, а также у объекта, не обернутого в </a:t>
            </a:r>
            <a:r>
              <a:rPr lang="en-US" dirty="0" err="1"/>
              <a:t>shared_ptr</a:t>
            </a:r>
            <a:endParaRPr lang="en-US" dirty="0"/>
          </a:p>
          <a:p>
            <a:pPr lvl="1"/>
            <a:r>
              <a:rPr lang="ru-RU" dirty="0"/>
              <a:t>До </a:t>
            </a:r>
            <a:r>
              <a:rPr lang="en-US" dirty="0"/>
              <a:t>C++ 17 </a:t>
            </a:r>
            <a:r>
              <a:rPr lang="ru-RU" dirty="0"/>
              <a:t>грозило </a:t>
            </a:r>
            <a:r>
              <a:rPr lang="en-US" dirty="0"/>
              <a:t>UB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C++17 – </a:t>
            </a:r>
            <a:r>
              <a:rPr lang="ru-RU" dirty="0"/>
              <a:t>исключение</a:t>
            </a:r>
            <a:r>
              <a:rPr lang="en-US" dirty="0"/>
              <a:t> </a:t>
            </a:r>
            <a:r>
              <a:rPr lang="en-US" dirty="0" err="1"/>
              <a:t>bad_weak_ptr</a:t>
            </a:r>
            <a:endParaRPr lang="ru-RU" dirty="0"/>
          </a:p>
          <a:p>
            <a:r>
              <a:rPr lang="ru-RU" dirty="0"/>
              <a:t>Применимость</a:t>
            </a:r>
          </a:p>
          <a:p>
            <a:pPr lvl="1"/>
            <a:r>
              <a:rPr lang="ru-RU" dirty="0"/>
              <a:t>Передача </a:t>
            </a:r>
            <a:r>
              <a:rPr lang="en-US" dirty="0"/>
              <a:t>shared-</a:t>
            </a:r>
            <a:r>
              <a:rPr lang="ru-RU" dirty="0"/>
              <a:t>ссылки на самого себя</a:t>
            </a:r>
          </a:p>
          <a:p>
            <a:pPr lvl="1"/>
            <a:r>
              <a:rPr lang="ru-RU" dirty="0"/>
              <a:t>Реализация идиомы </a:t>
            </a:r>
            <a:r>
              <a:rPr lang="en-US" dirty="0"/>
              <a:t>weak this</a:t>
            </a:r>
          </a:p>
          <a:p>
            <a:pPr lvl="1"/>
            <a:r>
              <a:rPr lang="ru-RU" dirty="0"/>
              <a:t>Защита от преждевременного удаления при вызове внешнего кода</a:t>
            </a:r>
          </a:p>
        </p:txBody>
      </p:sp>
    </p:spTree>
    <p:extLst>
      <p:ext uri="{BB962C8B-B14F-4D97-AF65-F5344CB8AC3E}">
        <p14:creationId xmlns:p14="http://schemas.microsoft.com/office/powerpoint/2010/main" val="49036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/>
          <p:cNvGrpSpPr/>
          <p:nvPr/>
        </p:nvGrpSpPr>
        <p:grpSpPr>
          <a:xfrm>
            <a:off x="275422" y="5508209"/>
            <a:ext cx="9981282" cy="646331"/>
            <a:chOff x="1773716" y="286214"/>
            <a:chExt cx="9981282" cy="646331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1773716" y="561860"/>
              <a:ext cx="3183874" cy="308473"/>
            </a:xfrm>
            <a:prstGeom prst="rect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5266063" y="286214"/>
              <a:ext cx="2280491" cy="220562"/>
            </a:xfrm>
            <a:custGeom>
              <a:avLst/>
              <a:gdLst>
                <a:gd name="connsiteX0" fmla="*/ 2280491 w 2280491"/>
                <a:gd name="connsiteY0" fmla="*/ 187511 h 220562"/>
                <a:gd name="connsiteX1" fmla="*/ 1123720 w 2280491"/>
                <a:gd name="connsiteY1" fmla="*/ 225 h 220562"/>
                <a:gd name="connsiteX2" fmla="*/ 0 w 2280491"/>
                <a:gd name="connsiteY2" fmla="*/ 220562 h 22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0491" h="220562">
                  <a:moveTo>
                    <a:pt x="2280491" y="187511"/>
                  </a:moveTo>
                  <a:cubicBezTo>
                    <a:pt x="1892146" y="91114"/>
                    <a:pt x="1503802" y="-5283"/>
                    <a:pt x="1123720" y="225"/>
                  </a:cubicBezTo>
                  <a:cubicBezTo>
                    <a:pt x="743638" y="5733"/>
                    <a:pt x="220337" y="187512"/>
                    <a:pt x="0" y="220562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46554" y="286214"/>
              <a:ext cx="42084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Слабая ссылка на родителя нужна для устранения циклических связей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1773716" y="286214"/>
            <a:ext cx="9981282" cy="584119"/>
            <a:chOff x="1773716" y="286214"/>
            <a:chExt cx="9981282" cy="584119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1773716" y="561860"/>
              <a:ext cx="3811836" cy="308473"/>
            </a:xfrm>
            <a:prstGeom prst="rect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Полилиния 2"/>
            <p:cNvSpPr/>
            <p:nvPr/>
          </p:nvSpPr>
          <p:spPr>
            <a:xfrm>
              <a:off x="5266063" y="286214"/>
              <a:ext cx="2280491" cy="220562"/>
            </a:xfrm>
            <a:custGeom>
              <a:avLst/>
              <a:gdLst>
                <a:gd name="connsiteX0" fmla="*/ 2280491 w 2280491"/>
                <a:gd name="connsiteY0" fmla="*/ 187511 h 220562"/>
                <a:gd name="connsiteX1" fmla="*/ 1123720 w 2280491"/>
                <a:gd name="connsiteY1" fmla="*/ 225 h 220562"/>
                <a:gd name="connsiteX2" fmla="*/ 0 w 2280491"/>
                <a:gd name="connsiteY2" fmla="*/ 220562 h 22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0491" h="220562">
                  <a:moveTo>
                    <a:pt x="2280491" y="187511"/>
                  </a:moveTo>
                  <a:cubicBezTo>
                    <a:pt x="1892146" y="91114"/>
                    <a:pt x="1503802" y="-5283"/>
                    <a:pt x="1123720" y="225"/>
                  </a:cubicBezTo>
                  <a:cubicBezTo>
                    <a:pt x="743638" y="5733"/>
                    <a:pt x="220337" y="187512"/>
                    <a:pt x="0" y="220562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46554" y="286214"/>
              <a:ext cx="42084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Позволяет получать </a:t>
              </a:r>
              <a:r>
                <a:rPr lang="en-US" dirty="0" err="1"/>
                <a:t>shared_ptr</a:t>
              </a:r>
              <a:r>
                <a:rPr lang="en-US" dirty="0"/>
                <a:t> </a:t>
              </a:r>
              <a:r>
                <a:rPr lang="ru-RU" dirty="0"/>
                <a:t>на себя</a:t>
              </a:r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0" y="0"/>
            <a:ext cx="1142274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NodePtr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shared_ptr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&gt;;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enable_shared_from_this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AddChild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NodePtr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self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shared_from_this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self ||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IsDescendantOf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))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invalid_argument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"Can't add self or ancestor"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m_children.emplace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).second)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oldParent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GetParent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())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oldParent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m_children.erase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self;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}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NodePtr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GetParent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m_parent.lock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 }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IsDescendantOf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NodePtr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self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shared_from_this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x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GetParent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 x; x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x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GetParent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())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(x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self)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weak_ptr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unordered_set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NodePtr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m_children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10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grpSp>
        <p:nvGrpSpPr>
          <p:cNvPr id="32" name="Группа 31"/>
          <p:cNvGrpSpPr/>
          <p:nvPr/>
        </p:nvGrpSpPr>
        <p:grpSpPr>
          <a:xfrm>
            <a:off x="8665132" y="3030647"/>
            <a:ext cx="3011121" cy="2477562"/>
            <a:chOff x="9180879" y="3030647"/>
            <a:chExt cx="2450505" cy="1881312"/>
          </a:xfrm>
        </p:grpSpPr>
        <p:sp>
          <p:nvSpPr>
            <p:cNvPr id="6" name="Овал 5"/>
            <p:cNvSpPr/>
            <p:nvPr/>
          </p:nvSpPr>
          <p:spPr>
            <a:xfrm>
              <a:off x="10522858" y="3030647"/>
              <a:ext cx="449942" cy="449942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9920516" y="3706587"/>
              <a:ext cx="449942" cy="449942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11181442" y="3698305"/>
              <a:ext cx="449942" cy="449942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/>
            <p:cNvSpPr/>
            <p:nvPr/>
          </p:nvSpPr>
          <p:spPr>
            <a:xfrm>
              <a:off x="9806762" y="4462017"/>
              <a:ext cx="449942" cy="449942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10588750" y="4409505"/>
              <a:ext cx="449942" cy="449942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9180879" y="4409505"/>
              <a:ext cx="449942" cy="449942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" name="Прямая со стрелкой 18"/>
            <p:cNvCxnSpPr>
              <a:stCxn id="6" idx="3"/>
              <a:endCxn id="13" idx="7"/>
            </p:cNvCxnSpPr>
            <p:nvPr/>
          </p:nvCxnSpPr>
          <p:spPr>
            <a:xfrm flipH="1">
              <a:off x="10304566" y="3414697"/>
              <a:ext cx="284184" cy="3577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6" idx="5"/>
              <a:endCxn id="14" idx="1"/>
            </p:cNvCxnSpPr>
            <p:nvPr/>
          </p:nvCxnSpPr>
          <p:spPr>
            <a:xfrm>
              <a:off x="10906908" y="3414697"/>
              <a:ext cx="340426" cy="3495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13" idx="3"/>
              <a:endCxn id="17" idx="7"/>
            </p:cNvCxnSpPr>
            <p:nvPr/>
          </p:nvCxnSpPr>
          <p:spPr>
            <a:xfrm flipH="1">
              <a:off x="9564929" y="4090637"/>
              <a:ext cx="421479" cy="384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stCxn id="13" idx="4"/>
              <a:endCxn id="15" idx="0"/>
            </p:cNvCxnSpPr>
            <p:nvPr/>
          </p:nvCxnSpPr>
          <p:spPr>
            <a:xfrm flipH="1">
              <a:off x="10031733" y="4156529"/>
              <a:ext cx="113754" cy="3054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>
              <a:stCxn id="13" idx="5"/>
              <a:endCxn id="16" idx="0"/>
            </p:cNvCxnSpPr>
            <p:nvPr/>
          </p:nvCxnSpPr>
          <p:spPr>
            <a:xfrm>
              <a:off x="10304566" y="4090637"/>
              <a:ext cx="509155" cy="3188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Полилиния 34"/>
          <p:cNvSpPr/>
          <p:nvPr/>
        </p:nvSpPr>
        <p:spPr>
          <a:xfrm>
            <a:off x="8928100" y="4127500"/>
            <a:ext cx="673100" cy="698500"/>
          </a:xfrm>
          <a:custGeom>
            <a:avLst/>
            <a:gdLst>
              <a:gd name="connsiteX0" fmla="*/ 0 w 673100"/>
              <a:gd name="connsiteY0" fmla="*/ 698500 h 698500"/>
              <a:gd name="connsiteX1" fmla="*/ 203200 w 673100"/>
              <a:gd name="connsiteY1" fmla="*/ 152400 h 698500"/>
              <a:gd name="connsiteX2" fmla="*/ 673100 w 673100"/>
              <a:gd name="connsiteY2" fmla="*/ 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3100" h="698500">
                <a:moveTo>
                  <a:pt x="0" y="698500"/>
                </a:moveTo>
                <a:cubicBezTo>
                  <a:pt x="45508" y="483658"/>
                  <a:pt x="91017" y="268817"/>
                  <a:pt x="203200" y="152400"/>
                </a:cubicBezTo>
                <a:cubicBezTo>
                  <a:pt x="315383" y="35983"/>
                  <a:pt x="494241" y="17991"/>
                  <a:pt x="673100" y="0"/>
                </a:cubicBezTo>
              </a:path>
            </a:pathLst>
          </a:custGeom>
          <a:ln>
            <a:solidFill>
              <a:srgbClr val="00B0F0"/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олилиния 35"/>
          <p:cNvSpPr/>
          <p:nvPr/>
        </p:nvSpPr>
        <p:spPr>
          <a:xfrm>
            <a:off x="10109200" y="4305300"/>
            <a:ext cx="698500" cy="520700"/>
          </a:xfrm>
          <a:custGeom>
            <a:avLst/>
            <a:gdLst>
              <a:gd name="connsiteX0" fmla="*/ 698500 w 698500"/>
              <a:gd name="connsiteY0" fmla="*/ 520700 h 520700"/>
              <a:gd name="connsiteX1" fmla="*/ 393700 w 698500"/>
              <a:gd name="connsiteY1" fmla="*/ 139700 h 520700"/>
              <a:gd name="connsiteX2" fmla="*/ 0 w 698500"/>
              <a:gd name="connsiteY2" fmla="*/ 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8500" h="520700">
                <a:moveTo>
                  <a:pt x="698500" y="520700"/>
                </a:moveTo>
                <a:cubicBezTo>
                  <a:pt x="604308" y="373591"/>
                  <a:pt x="510117" y="226483"/>
                  <a:pt x="393700" y="139700"/>
                </a:cubicBezTo>
                <a:cubicBezTo>
                  <a:pt x="277283" y="52917"/>
                  <a:pt x="138641" y="26458"/>
                  <a:pt x="0" y="0"/>
                </a:cubicBezTo>
              </a:path>
            </a:pathLst>
          </a:custGeom>
          <a:ln>
            <a:solidFill>
              <a:srgbClr val="00B0F0"/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олилиния 36"/>
          <p:cNvSpPr/>
          <p:nvPr/>
        </p:nvSpPr>
        <p:spPr>
          <a:xfrm>
            <a:off x="9791700" y="3378200"/>
            <a:ext cx="520700" cy="508000"/>
          </a:xfrm>
          <a:custGeom>
            <a:avLst/>
            <a:gdLst>
              <a:gd name="connsiteX0" fmla="*/ 0 w 520700"/>
              <a:gd name="connsiteY0" fmla="*/ 508000 h 508000"/>
              <a:gd name="connsiteX1" fmla="*/ 165100 w 520700"/>
              <a:gd name="connsiteY1" fmla="*/ 177800 h 508000"/>
              <a:gd name="connsiteX2" fmla="*/ 520700 w 520700"/>
              <a:gd name="connsiteY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700" h="508000">
                <a:moveTo>
                  <a:pt x="0" y="508000"/>
                </a:moveTo>
                <a:cubicBezTo>
                  <a:pt x="39158" y="385233"/>
                  <a:pt x="78317" y="262467"/>
                  <a:pt x="165100" y="177800"/>
                </a:cubicBezTo>
                <a:cubicBezTo>
                  <a:pt x="251883" y="93133"/>
                  <a:pt x="386291" y="46566"/>
                  <a:pt x="520700" y="0"/>
                </a:cubicBezTo>
              </a:path>
            </a:pathLst>
          </a:custGeom>
          <a:ln>
            <a:solidFill>
              <a:srgbClr val="00B0F0"/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олилиния 37"/>
          <p:cNvSpPr/>
          <p:nvPr/>
        </p:nvSpPr>
        <p:spPr>
          <a:xfrm>
            <a:off x="10871200" y="3441700"/>
            <a:ext cx="444500" cy="457200"/>
          </a:xfrm>
          <a:custGeom>
            <a:avLst/>
            <a:gdLst>
              <a:gd name="connsiteX0" fmla="*/ 444500 w 444500"/>
              <a:gd name="connsiteY0" fmla="*/ 457200 h 457200"/>
              <a:gd name="connsiteX1" fmla="*/ 254000 w 444500"/>
              <a:gd name="connsiteY1" fmla="*/ 152400 h 457200"/>
              <a:gd name="connsiteX2" fmla="*/ 0 w 444500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500" h="457200">
                <a:moveTo>
                  <a:pt x="444500" y="457200"/>
                </a:moveTo>
                <a:cubicBezTo>
                  <a:pt x="386291" y="342900"/>
                  <a:pt x="328083" y="228600"/>
                  <a:pt x="254000" y="152400"/>
                </a:cubicBezTo>
                <a:cubicBezTo>
                  <a:pt x="179917" y="76200"/>
                  <a:pt x="0" y="0"/>
                  <a:pt x="0" y="0"/>
                </a:cubicBezTo>
              </a:path>
            </a:pathLst>
          </a:custGeom>
          <a:ln>
            <a:solidFill>
              <a:srgbClr val="00B0F0"/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олилиния 38"/>
          <p:cNvSpPr/>
          <p:nvPr/>
        </p:nvSpPr>
        <p:spPr>
          <a:xfrm>
            <a:off x="9931400" y="4470400"/>
            <a:ext cx="39225" cy="546100"/>
          </a:xfrm>
          <a:custGeom>
            <a:avLst/>
            <a:gdLst>
              <a:gd name="connsiteX0" fmla="*/ 0 w 39225"/>
              <a:gd name="connsiteY0" fmla="*/ 546100 h 546100"/>
              <a:gd name="connsiteX1" fmla="*/ 38100 w 39225"/>
              <a:gd name="connsiteY1" fmla="*/ 241300 h 546100"/>
              <a:gd name="connsiteX2" fmla="*/ 25400 w 39225"/>
              <a:gd name="connsiteY2" fmla="*/ 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25" h="546100">
                <a:moveTo>
                  <a:pt x="0" y="546100"/>
                </a:moveTo>
                <a:cubicBezTo>
                  <a:pt x="16933" y="439208"/>
                  <a:pt x="33867" y="332317"/>
                  <a:pt x="38100" y="241300"/>
                </a:cubicBezTo>
                <a:cubicBezTo>
                  <a:pt x="42333" y="150283"/>
                  <a:pt x="33866" y="75141"/>
                  <a:pt x="25400" y="0"/>
                </a:cubicBezTo>
              </a:path>
            </a:pathLst>
          </a:custGeom>
          <a:ln>
            <a:solidFill>
              <a:srgbClr val="00B0F0"/>
            </a:solidFill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68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817914"/>
            <a:ext cx="121920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/* some image data */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2200" dirty="0">
              <a:solidFill>
                <a:srgbClr val="0000FF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using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Callback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function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string_view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unique_ptr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image)&gt;;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LoadImageAsync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string_view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Callback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callback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2200" dirty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ImageView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ShowImageAtURL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string_view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/* Загрузить изображение асинхронно и вызвать </a:t>
            </a:r>
            <a:r>
              <a:rPr lang="ru-RU" sz="2200" dirty="0" err="1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OnImageLoaded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*/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private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OnImageLoaded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string_view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unique_ptr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9" name="Выноска-облако 8"/>
          <p:cNvSpPr/>
          <p:nvPr/>
        </p:nvSpPr>
        <p:spPr>
          <a:xfrm>
            <a:off x="9557657" y="2891398"/>
            <a:ext cx="2547258" cy="1171456"/>
          </a:xfrm>
          <a:prstGeom prst="cloudCallout">
            <a:avLst>
              <a:gd name="adj1" fmla="val -75534"/>
              <a:gd name="adj2" fmla="val 615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???</a:t>
            </a:r>
            <a:endParaRPr lang="ru-RU" dirty="0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  <a:r>
              <a:rPr lang="en-US" dirty="0"/>
              <a:t>: </a:t>
            </a:r>
            <a:r>
              <a:rPr lang="ru-RU" dirty="0"/>
              <a:t>асинхронная загрузка изображения в </a:t>
            </a:r>
            <a:r>
              <a:rPr lang="en-US" dirty="0"/>
              <a:t>GUI-</a:t>
            </a:r>
            <a:r>
              <a:rPr lang="ru-RU" dirty="0"/>
              <a:t>приложении</a:t>
            </a:r>
          </a:p>
        </p:txBody>
      </p:sp>
    </p:spTree>
    <p:extLst>
      <p:ext uri="{BB962C8B-B14F-4D97-AF65-F5344CB8AC3E}">
        <p14:creationId xmlns:p14="http://schemas.microsoft.com/office/powerpoint/2010/main" val="59948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14400" y="4258733"/>
            <a:ext cx="4809067" cy="356336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Решение, которое (иногда) не работает</a:t>
            </a:r>
            <a:br>
              <a:rPr lang="ru-RU" dirty="0"/>
            </a:br>
            <a:r>
              <a:rPr lang="ru-RU" dirty="0"/>
              <a:t>Почему?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1784125"/>
            <a:ext cx="12192000" cy="4645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using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Callback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function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string_view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unique_ptr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image)&gt;;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LoadImageAsync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string_view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Callback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callback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2200" dirty="0">
              <a:solidFill>
                <a:srgbClr val="0000FF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ImageView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ShowImageAtURL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string_view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LoadImageAsync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[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this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OnImageLoaded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ru-RU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move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ru-RU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img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)); 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private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OnImageLoaded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string_view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unique_ptr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096000" y="4443930"/>
            <a:ext cx="5712178" cy="1131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0000"/>
                </a:solidFill>
              </a:rPr>
              <a:t>UB </a:t>
            </a:r>
            <a:r>
              <a:rPr lang="ru-RU" sz="2400" dirty="0">
                <a:solidFill>
                  <a:srgbClr val="FF0000"/>
                </a:solidFill>
              </a:rPr>
              <a:t>На момент вызова </a:t>
            </a:r>
            <a:r>
              <a:rPr lang="ru-RU" sz="2400" dirty="0" err="1">
                <a:solidFill>
                  <a:srgbClr val="FF0000"/>
                </a:solidFill>
              </a:rPr>
              <a:t>колбека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ImageView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ru-RU" sz="2400" dirty="0">
                <a:solidFill>
                  <a:srgbClr val="FF0000"/>
                </a:solidFill>
              </a:rPr>
              <a:t>может быть разрушен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  <a:r>
              <a:rPr lang="ru-RU" sz="2400" dirty="0">
                <a:solidFill>
                  <a:srgbClr val="FF0000"/>
                </a:solidFill>
              </a:rPr>
              <a:t> Нельзя вызывать </a:t>
            </a:r>
            <a:r>
              <a:rPr lang="en-US" sz="2400" dirty="0" err="1">
                <a:solidFill>
                  <a:srgbClr val="FF0000"/>
                </a:solidFill>
              </a:rPr>
              <a:t>OnImageLoaded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61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Идиома </a:t>
            </a:r>
            <a:r>
              <a:rPr lang="en-US" dirty="0"/>
              <a:t>weak this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" y="1393626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ImageView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enable_shared_from_this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static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Create()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shared_ptr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ShowImageAtURL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string_view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weak_ptr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weakSelf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shared_from_this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LoadImageAsync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[=](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data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strongSelf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weakSelf.lock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())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strongSelf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-&gt;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OnImageLoaded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move(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data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});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private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default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OnImageLoaded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string_view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unique_ptr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5" name="Выноска-облако 4"/>
          <p:cNvSpPr/>
          <p:nvPr/>
        </p:nvSpPr>
        <p:spPr>
          <a:xfrm>
            <a:off x="8077200" y="165100"/>
            <a:ext cx="3949700" cy="1358900"/>
          </a:xfrm>
          <a:prstGeom prst="cloudCallout">
            <a:avLst>
              <a:gd name="adj1" fmla="val -92371"/>
              <a:gd name="adj2" fmla="val 475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 если нельзя владеть </a:t>
            </a:r>
            <a:r>
              <a:rPr lang="en-US" dirty="0" err="1"/>
              <a:t>ImageView</a:t>
            </a:r>
            <a:r>
              <a:rPr lang="ru-RU" dirty="0"/>
              <a:t> через </a:t>
            </a:r>
            <a:r>
              <a:rPr lang="en-US" dirty="0" err="1"/>
              <a:t>shared_ptr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6" name="Пятно 1 5"/>
          <p:cNvSpPr/>
          <p:nvPr/>
        </p:nvSpPr>
        <p:spPr>
          <a:xfrm>
            <a:off x="9512300" y="1524000"/>
            <a:ext cx="2514600" cy="1587500"/>
          </a:xfrm>
          <a:prstGeom prst="irregularSeal1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Pimpl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086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3018622" y="3227718"/>
            <a:ext cx="9088915" cy="923330"/>
            <a:chOff x="1773716" y="286214"/>
            <a:chExt cx="9088915" cy="92333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773716" y="561860"/>
              <a:ext cx="2886419" cy="308473"/>
            </a:xfrm>
            <a:prstGeom prst="rect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олилиния 5"/>
            <p:cNvSpPr/>
            <p:nvPr/>
          </p:nvSpPr>
          <p:spPr>
            <a:xfrm>
              <a:off x="4583017" y="286214"/>
              <a:ext cx="2115239" cy="429882"/>
            </a:xfrm>
            <a:custGeom>
              <a:avLst/>
              <a:gdLst>
                <a:gd name="connsiteX0" fmla="*/ 2280491 w 2280491"/>
                <a:gd name="connsiteY0" fmla="*/ 187511 h 220562"/>
                <a:gd name="connsiteX1" fmla="*/ 1123720 w 2280491"/>
                <a:gd name="connsiteY1" fmla="*/ 225 h 220562"/>
                <a:gd name="connsiteX2" fmla="*/ 0 w 2280491"/>
                <a:gd name="connsiteY2" fmla="*/ 220562 h 22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0491" h="220562">
                  <a:moveTo>
                    <a:pt x="2280491" y="187511"/>
                  </a:moveTo>
                  <a:cubicBezTo>
                    <a:pt x="1892146" y="91114"/>
                    <a:pt x="1503802" y="-5283"/>
                    <a:pt x="1123720" y="225"/>
                  </a:cubicBezTo>
                  <a:cubicBezTo>
                    <a:pt x="743638" y="5733"/>
                    <a:pt x="220337" y="187512"/>
                    <a:pt x="0" y="220562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86390" y="286214"/>
              <a:ext cx="40762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Устраняется создание временного </a:t>
              </a:r>
              <a:r>
                <a:rPr lang="en-US" dirty="0" err="1"/>
                <a:t>shared_ptr</a:t>
              </a:r>
              <a:r>
                <a:rPr lang="ru-RU" dirty="0"/>
                <a:t> (меньше атомарных операций)</a:t>
              </a:r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сахара в </a:t>
            </a:r>
            <a:r>
              <a:rPr lang="en-US" dirty="0"/>
              <a:t>C++17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" y="1393626"/>
            <a:ext cx="121920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ImageView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enable_shared_from_this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static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Create()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shared_ptr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ShowImageAtURL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string_view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weakSelf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weak_from_this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LoadImageAsync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[=](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data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strongSelf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weakSelf.lock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())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strongSelf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-&gt;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OnImageLoaded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move(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data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});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private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default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OnImageLoaded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string_view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unique_ptr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96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больше сахара с </a:t>
            </a:r>
            <a:r>
              <a:rPr lang="en-US" dirty="0" err="1"/>
              <a:t>BindWeakPtr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" y="1393626"/>
            <a:ext cx="121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ImageView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enable_shared_from_this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static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Create()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shared_ptr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ShowImageAtURL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string_view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ru-RU" sz="2200" dirty="0" err="1">
                <a:solidFill>
                  <a:srgbClr val="0000FF"/>
                </a:solidFill>
                <a:latin typeface="Consolas"/>
                <a:ea typeface="Calibri"/>
              </a:rPr>
              <a:t>using</a:t>
            </a:r>
            <a:r>
              <a:rPr lang="ru-RU" sz="2200" dirty="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ru-RU" sz="2200" dirty="0" err="1">
                <a:solidFill>
                  <a:srgbClr val="0000FF"/>
                </a:solidFill>
                <a:latin typeface="Consolas"/>
                <a:ea typeface="Calibri"/>
              </a:rPr>
              <a:t>namespace</a:t>
            </a:r>
            <a:r>
              <a:rPr lang="ru-RU" sz="2200" dirty="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Consolas"/>
                <a:ea typeface="Calibri"/>
              </a:rPr>
              <a:t>std</a:t>
            </a:r>
            <a:r>
              <a:rPr lang="ru-RU" sz="2200" dirty="0">
                <a:solidFill>
                  <a:srgbClr val="000000"/>
                </a:solidFill>
                <a:latin typeface="Consolas"/>
                <a:ea typeface="Calibri"/>
              </a:rPr>
              <a:t>::</a:t>
            </a:r>
            <a:r>
              <a:rPr lang="ru-RU" sz="2200" dirty="0" err="1">
                <a:solidFill>
                  <a:srgbClr val="000000"/>
                </a:solidFill>
                <a:latin typeface="Consolas"/>
                <a:ea typeface="Calibri"/>
              </a:rPr>
              <a:t>placeholders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;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00"/>
                </a:solidFill>
                <a:latin typeface="Consolas"/>
                <a:ea typeface="Calibri"/>
              </a:rPr>
              <a:t>LoadImageAsync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(</a:t>
            </a:r>
            <a:r>
              <a:rPr lang="en-US" sz="2200" dirty="0" err="1">
                <a:solidFill>
                  <a:srgbClr val="808080"/>
                </a:solidFill>
                <a:latin typeface="Consolas"/>
                <a:ea typeface="Calibri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, </a:t>
            </a:r>
            <a:r>
              <a:rPr lang="en-US" sz="2200" dirty="0" err="1">
                <a:solidFill>
                  <a:srgbClr val="000000"/>
                </a:solidFill>
                <a:latin typeface="Consolas"/>
                <a:ea typeface="Calibri"/>
              </a:rPr>
              <a:t>BindWeakPtr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(&amp;</a:t>
            </a:r>
            <a:r>
              <a:rPr lang="en-US" sz="2200" dirty="0">
                <a:solidFill>
                  <a:srgbClr val="2B91AF"/>
                </a:solidFill>
                <a:latin typeface="Consolas"/>
                <a:ea typeface="Calibri"/>
              </a:rPr>
              <a:t>ImageView2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::</a:t>
            </a:r>
            <a:r>
              <a:rPr lang="en-US" sz="2200" dirty="0" err="1">
                <a:solidFill>
                  <a:srgbClr val="000000"/>
                </a:solidFill>
                <a:latin typeface="Consolas"/>
                <a:ea typeface="Calibri"/>
              </a:rPr>
              <a:t>OnImageLoaded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,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                                    </a:t>
            </a:r>
            <a:r>
              <a:rPr lang="en-US" sz="2200" dirty="0" err="1">
                <a:solidFill>
                  <a:srgbClr val="000000"/>
                </a:solidFill>
                <a:latin typeface="Consolas"/>
                <a:ea typeface="Calibri"/>
              </a:rPr>
              <a:t>shared_from_this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(), _1, _2));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private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default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OnImageLoaded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string_view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url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unique_ptr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5" name="Выноска 1 (без границы) 4"/>
          <p:cNvSpPr/>
          <p:nvPr/>
        </p:nvSpPr>
        <p:spPr>
          <a:xfrm>
            <a:off x="8207022" y="4594578"/>
            <a:ext cx="3454400" cy="553155"/>
          </a:xfrm>
          <a:prstGeom prst="callout1">
            <a:avLst>
              <a:gd name="adj1" fmla="val 47322"/>
              <a:gd name="adj2" fmla="val -2124"/>
              <a:gd name="adj3" fmla="val -18112"/>
              <a:gd name="adj4" fmla="val -3121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400" dirty="0"/>
              <a:t>Или </a:t>
            </a:r>
            <a:r>
              <a:rPr lang="en-US" sz="2400" dirty="0" err="1"/>
              <a:t>weak_from_this</a:t>
            </a:r>
            <a:r>
              <a:rPr lang="en-US" sz="2400" dirty="0"/>
              <a:t>()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273777" y="6246047"/>
            <a:ext cx="7021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Bind weak </a:t>
            </a:r>
            <a:r>
              <a:rPr lang="en-US" sz="2800" dirty="0" err="1"/>
              <a:t>ptr</a:t>
            </a:r>
            <a:r>
              <a:rPr lang="en-US" sz="2800" dirty="0"/>
              <a:t>: </a:t>
            </a:r>
            <a:r>
              <a:rPr lang="en-US" sz="2800" dirty="0">
                <a:hlinkClick r:id="rId3"/>
              </a:rPr>
              <a:t>https://goo.gl/5NquDA</a:t>
            </a:r>
            <a:r>
              <a:rPr lang="en-US" sz="2800" dirty="0"/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7089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</a:t>
            </a:r>
            <a:r>
              <a:rPr lang="en-US" dirty="0" err="1">
                <a:hlinkClick r:id="rId3"/>
              </a:rPr>
              <a:t>UniversalPtr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Указатель, инкапсулирующий семантику владения ресурсом</a:t>
            </a:r>
          </a:p>
          <a:p>
            <a:pPr lvl="1"/>
            <a:r>
              <a:rPr lang="en-US" dirty="0"/>
              <a:t>No ownership</a:t>
            </a:r>
            <a:endParaRPr lang="ru-RU" dirty="0"/>
          </a:p>
          <a:p>
            <a:pPr lvl="1"/>
            <a:r>
              <a:rPr lang="en-US" dirty="0"/>
              <a:t>Unique/shared ownership</a:t>
            </a:r>
            <a:endParaRPr lang="ru-RU" dirty="0"/>
          </a:p>
          <a:p>
            <a:r>
              <a:rPr lang="ru-RU" dirty="0"/>
              <a:t>Применимость – альтернатива передаче по ссылке или указателю</a:t>
            </a:r>
          </a:p>
          <a:p>
            <a:pPr lvl="1"/>
            <a:r>
              <a:rPr lang="ru-RU" dirty="0"/>
              <a:t>Объекту нужен</a:t>
            </a:r>
            <a:r>
              <a:rPr lang="en-US" dirty="0"/>
              <a:t> </a:t>
            </a:r>
            <a:r>
              <a:rPr lang="ru-RU" dirty="0"/>
              <a:t>доступ к ресурсу, но не нужны права владения</a:t>
            </a:r>
          </a:p>
          <a:p>
            <a:pPr lvl="1"/>
            <a:r>
              <a:rPr lang="en-US" dirty="0"/>
              <a:t>Lifetime </a:t>
            </a:r>
            <a:r>
              <a:rPr lang="ru-RU" dirty="0"/>
              <a:t>объекта не превышает </a:t>
            </a:r>
            <a:r>
              <a:rPr lang="en-US" dirty="0"/>
              <a:t>lifetime </a:t>
            </a:r>
            <a:r>
              <a:rPr lang="ru-RU" dirty="0"/>
              <a:t>ресурса</a:t>
            </a:r>
          </a:p>
          <a:p>
            <a:pPr lvl="1"/>
            <a:r>
              <a:rPr lang="ru-RU" dirty="0"/>
              <a:t>Клиент может передать объекту ресурс вместе с правами владения</a:t>
            </a:r>
          </a:p>
          <a:p>
            <a:r>
              <a:rPr lang="ru-RU" dirty="0"/>
              <a:t>Накладные расходы</a:t>
            </a:r>
          </a:p>
          <a:p>
            <a:pPr lvl="1"/>
            <a:r>
              <a:rPr lang="ru-RU" dirty="0"/>
              <a:t>Обертка над </a:t>
            </a:r>
            <a:r>
              <a:rPr lang="en-US" dirty="0" err="1"/>
              <a:t>shared_ptr</a:t>
            </a:r>
            <a:r>
              <a:rPr lang="ru-RU" dirty="0"/>
              <a:t> с соответствующими затратами на копирование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2396976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" y="1"/>
            <a:ext cx="121920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template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&lt;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typename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UniversalPtr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constexpr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UniversalPtr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noexcept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default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constexpr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UniversalPtr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nullptr_t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noexcept</a:t>
            </a: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template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typename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UniversalPtr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&amp;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 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template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typename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UniversalPtr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*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template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&lt;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typename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typename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UniversalPtr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unique_ptr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&gt;&amp;&amp;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template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&lt;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typename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UniversalPtr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shared_ptr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&gt;&amp;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noexcept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explicit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operator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bool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noexcept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&amp;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operator*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noexcept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*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operator-&gt;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noexcept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* get()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noexcept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private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constexpr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NoDelete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*)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noexcept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{} 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shared_ptr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94882" y="6263254"/>
            <a:ext cx="7697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Полный фрагмент кода тут</a:t>
            </a:r>
            <a:r>
              <a:rPr lang="en-US" sz="2800" dirty="0"/>
              <a:t>: </a:t>
            </a:r>
            <a:r>
              <a:rPr lang="en-US" sz="2800" dirty="0">
                <a:hlinkClick r:id="rId3"/>
              </a:rPr>
              <a:t>https://goo.gl/yFlql5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8516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352541" y="5581672"/>
            <a:ext cx="11633811" cy="937255"/>
            <a:chOff x="-473724" y="95271"/>
            <a:chExt cx="11633811" cy="937255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-473724" y="561860"/>
              <a:ext cx="5905040" cy="470666"/>
            </a:xfrm>
            <a:prstGeom prst="rect">
              <a:avLst/>
            </a:prstGeom>
            <a:solidFill>
              <a:srgbClr val="FFFFCC">
                <a:alpha val="4980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олилиния 5"/>
            <p:cNvSpPr/>
            <p:nvPr/>
          </p:nvSpPr>
          <p:spPr>
            <a:xfrm>
              <a:off x="5464368" y="450679"/>
              <a:ext cx="1619478" cy="581847"/>
            </a:xfrm>
            <a:custGeom>
              <a:avLst/>
              <a:gdLst>
                <a:gd name="connsiteX0" fmla="*/ 2280491 w 2280491"/>
                <a:gd name="connsiteY0" fmla="*/ 187511 h 220562"/>
                <a:gd name="connsiteX1" fmla="*/ 1123720 w 2280491"/>
                <a:gd name="connsiteY1" fmla="*/ 225 h 220562"/>
                <a:gd name="connsiteX2" fmla="*/ 0 w 2280491"/>
                <a:gd name="connsiteY2" fmla="*/ 220562 h 220562"/>
                <a:gd name="connsiteX0" fmla="*/ 2441847 w 2441847"/>
                <a:gd name="connsiteY0" fmla="*/ 125402 h 223805"/>
                <a:gd name="connsiteX1" fmla="*/ 1123720 w 2441847"/>
                <a:gd name="connsiteY1" fmla="*/ 3468 h 223805"/>
                <a:gd name="connsiteX2" fmla="*/ 0 w 2441847"/>
                <a:gd name="connsiteY2" fmla="*/ 223805 h 223805"/>
                <a:gd name="connsiteX0" fmla="*/ 2441847 w 2441847"/>
                <a:gd name="connsiteY0" fmla="*/ 122676 h 221079"/>
                <a:gd name="connsiteX1" fmla="*/ 1123720 w 2441847"/>
                <a:gd name="connsiteY1" fmla="*/ 742 h 221079"/>
                <a:gd name="connsiteX2" fmla="*/ 0 w 2441847"/>
                <a:gd name="connsiteY2" fmla="*/ 221079 h 221079"/>
                <a:gd name="connsiteX0" fmla="*/ 2441847 w 2441847"/>
                <a:gd name="connsiteY0" fmla="*/ 0 h 206038"/>
                <a:gd name="connsiteX1" fmla="*/ 1403404 w 2441847"/>
                <a:gd name="connsiteY1" fmla="*/ 204825 h 206038"/>
                <a:gd name="connsiteX2" fmla="*/ 0 w 2441847"/>
                <a:gd name="connsiteY2" fmla="*/ 98403 h 206038"/>
                <a:gd name="connsiteX0" fmla="*/ 1581283 w 1581283"/>
                <a:gd name="connsiteY0" fmla="*/ 0 h 209913"/>
                <a:gd name="connsiteX1" fmla="*/ 542840 w 1581283"/>
                <a:gd name="connsiteY1" fmla="*/ 204825 h 209913"/>
                <a:gd name="connsiteX2" fmla="*/ 0 w 1581283"/>
                <a:gd name="connsiteY2" fmla="*/ 167839 h 209913"/>
                <a:gd name="connsiteX0" fmla="*/ 1581283 w 1581283"/>
                <a:gd name="connsiteY0" fmla="*/ 0 h 227690"/>
                <a:gd name="connsiteX1" fmla="*/ 542840 w 1581283"/>
                <a:gd name="connsiteY1" fmla="*/ 204825 h 227690"/>
                <a:gd name="connsiteX2" fmla="*/ 0 w 1581283"/>
                <a:gd name="connsiteY2" fmla="*/ 167839 h 227690"/>
                <a:gd name="connsiteX0" fmla="*/ 1581283 w 1581283"/>
                <a:gd name="connsiteY0" fmla="*/ 0 h 215719"/>
                <a:gd name="connsiteX1" fmla="*/ 801009 w 1581283"/>
                <a:gd name="connsiteY1" fmla="*/ 180318 h 215719"/>
                <a:gd name="connsiteX2" fmla="*/ 0 w 1581283"/>
                <a:gd name="connsiteY2" fmla="*/ 167839 h 215719"/>
                <a:gd name="connsiteX0" fmla="*/ 1581283 w 1581283"/>
                <a:gd name="connsiteY0" fmla="*/ 0 h 215719"/>
                <a:gd name="connsiteX1" fmla="*/ 801009 w 1581283"/>
                <a:gd name="connsiteY1" fmla="*/ 180318 h 215719"/>
                <a:gd name="connsiteX2" fmla="*/ 0 w 1581283"/>
                <a:gd name="connsiteY2" fmla="*/ 167839 h 215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81283" h="215719">
                  <a:moveTo>
                    <a:pt x="1581283" y="0"/>
                  </a:moveTo>
                  <a:cubicBezTo>
                    <a:pt x="1139153" y="148672"/>
                    <a:pt x="1064556" y="152345"/>
                    <a:pt x="801009" y="180318"/>
                  </a:cubicBezTo>
                  <a:cubicBezTo>
                    <a:pt x="537462" y="208291"/>
                    <a:pt x="338664" y="249155"/>
                    <a:pt x="0" y="167839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83846" y="95271"/>
              <a:ext cx="40762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Клиент использует фабрику не дольше, чем живет сам</a:t>
              </a:r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0" y="0"/>
            <a:ext cx="12192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IShape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virtual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~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IShape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default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virtual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Draw()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0;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IShapeFactory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virtual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~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IShapeFactory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default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virtual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unique_ptr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IShape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CreateShape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(string name) = 0;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ShapeFactory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: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IShapeFactory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implementation details */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Painter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Painter(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UniversalPtr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IShapeFactory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factory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: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m_factory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(move(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factory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)) {}</a:t>
            </a:r>
          </a:p>
          <a:p>
            <a:pPr>
              <a:spcAft>
                <a:spcPts val="0"/>
              </a:spcAft>
            </a:pP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WorkWithShapes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m_factory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-&gt;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CreateShape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"circle"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)-&gt;Draw();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UniversalPtr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IShapeFactory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m_factory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100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8004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Умные указатели</a:t>
            </a:r>
          </a:p>
          <a:p>
            <a:r>
              <a:rPr lang="en-US" dirty="0"/>
              <a:t>Optional</a:t>
            </a:r>
          </a:p>
          <a:p>
            <a:r>
              <a:rPr lang="en-US" dirty="0"/>
              <a:t>Variant</a:t>
            </a:r>
          </a:p>
          <a:p>
            <a:r>
              <a:rPr lang="ru-RU" dirty="0"/>
              <a:t>Контейнеры, диапазоны, алгоритмы</a:t>
            </a:r>
          </a:p>
          <a:p>
            <a:r>
              <a:rPr lang="ru-RU" dirty="0"/>
              <a:t>Применение функционального программирования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08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PainterWithoutOwnership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ShapeFactory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factory;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Painter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c1(factory);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Painter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c2(&amp;factory);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c1.WorkWithShapes();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Painter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GetCliPainterWithUniqueAccessToFactory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Painter(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make_unique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ShapeFactory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&gt;());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2200" dirty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vector&lt;Painter&gt;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PainterWithSharedAccessToFactory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f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make_shared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ShapeFactory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&gt;();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Painter c1(f), c2(f), c3(f);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 c1, c2, c3 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62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::optional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060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198" y="1825625"/>
            <a:ext cx="9804095" cy="4351338"/>
          </a:xfrm>
        </p:spPr>
        <p:txBody>
          <a:bodyPr>
            <a:normAutofit/>
          </a:bodyPr>
          <a:lstStyle/>
          <a:p>
            <a:r>
              <a:rPr lang="ru-RU" dirty="0"/>
              <a:t>Опциональное значение</a:t>
            </a:r>
          </a:p>
          <a:p>
            <a:r>
              <a:rPr lang="ru-RU" dirty="0"/>
              <a:t>Не использует динамическое выделение памяти</a:t>
            </a:r>
          </a:p>
          <a:p>
            <a:r>
              <a:rPr lang="ru-RU" dirty="0"/>
              <a:t>Применение</a:t>
            </a:r>
          </a:p>
          <a:p>
            <a:pPr lvl="1"/>
            <a:r>
              <a:rPr lang="ru-RU" dirty="0"/>
              <a:t>Значение, которого может и не быть</a:t>
            </a:r>
          </a:p>
          <a:p>
            <a:pPr lvl="2"/>
            <a:r>
              <a:rPr lang="ru-RU" dirty="0"/>
              <a:t>Результат поиска</a:t>
            </a:r>
          </a:p>
          <a:p>
            <a:pPr lvl="2"/>
            <a:r>
              <a:rPr lang="en-US" dirty="0"/>
              <a:t>Undefined-</a:t>
            </a:r>
            <a:r>
              <a:rPr lang="ru-RU" dirty="0"/>
              <a:t>значение (если сам тип его не имеет)</a:t>
            </a:r>
          </a:p>
          <a:p>
            <a:pPr lvl="1"/>
            <a:r>
              <a:rPr lang="ru-RU" dirty="0"/>
              <a:t>Отложенное конструирование объекта</a:t>
            </a:r>
          </a:p>
          <a:p>
            <a:pPr lvl="2"/>
            <a:r>
              <a:rPr lang="ru-RU" dirty="0"/>
              <a:t>Поле класса не может быть проинициализировано в конструкторе</a:t>
            </a:r>
          </a:p>
          <a:p>
            <a:pPr lvl="2"/>
            <a:r>
              <a:rPr lang="ru-RU" dirty="0"/>
              <a:t>Ленивые вычисления</a:t>
            </a:r>
          </a:p>
          <a:p>
            <a:pPr lvl="1"/>
            <a:r>
              <a:rPr lang="ru-RU" dirty="0"/>
              <a:t>Простейшее информирование об ошибке</a:t>
            </a:r>
            <a:endParaRPr lang="en-US" dirty="0"/>
          </a:p>
        </p:txBody>
      </p:sp>
      <p:pic>
        <p:nvPicPr>
          <p:cNvPr id="1032" name="Коробка (зад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910" y="137418"/>
            <a:ext cx="2982226" cy="230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Шарик" descr="C:\Users\Vivid\AppData\Local\Microsoft\Windows\INetCache\IE\WS3H632O\Blue_sphere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477" y="607946"/>
            <a:ext cx="1033094" cy="103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Коробка (перед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910" y="137417"/>
            <a:ext cx="2982226" cy="230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767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5143" y="38072"/>
            <a:ext cx="10029371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ICanvas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2200" dirty="0">
              <a:solidFill>
                <a:srgbClr val="0000FF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Rect</a:t>
            </a:r>
            <a:endParaRPr lang="en-US" sz="2200" dirty="0">
              <a:solidFill>
                <a:srgbClr val="0000FF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Draw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ICanvas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&amp;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canvas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fillColor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canvas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BeginSolidFill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*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fillColor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canvas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SetLineColor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lineColor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canvas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MoveTo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left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top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canvas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LineTo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left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width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top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canvas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LineTo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left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width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top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height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canvas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LineTo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left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top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height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canvas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LineTo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left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top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fillColor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canvas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EndFill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float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left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0.f,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top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0.f,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width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0.f,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height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0.f;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optional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RGBAColor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fillColor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lineColor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100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88000" y="159657"/>
            <a:ext cx="6386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Прямоугольник с опциональными заливкой и обводкой</a:t>
            </a:r>
          </a:p>
        </p:txBody>
      </p:sp>
    </p:spTree>
    <p:extLst>
      <p:ext uri="{BB962C8B-B14F-4D97-AF65-F5344CB8AC3E}">
        <p14:creationId xmlns:p14="http://schemas.microsoft.com/office/powerpoint/2010/main" val="218285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9813638" y="5004792"/>
            <a:ext cx="2248806" cy="1671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0356285" y="5532772"/>
            <a:ext cx="1109737" cy="606200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0138737" y="5254116"/>
            <a:ext cx="545091" cy="55731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911153" y="5254116"/>
            <a:ext cx="246880" cy="109018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4536" y="0"/>
            <a:ext cx="118572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ICanvas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~</a:t>
            </a:r>
            <a:r>
              <a:rPr lang="en-US" sz="2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ICanvas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=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default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 err="1">
                <a:solidFill>
                  <a:srgbClr val="880000"/>
                </a:solidFill>
                <a:latin typeface="Consolas"/>
                <a:ea typeface="Calibri"/>
                <a:cs typeface="Times New Roman"/>
              </a:rPr>
              <a:t>BeginSolidFill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RGBAColor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2200" dirty="0" err="1">
                <a:solidFill>
                  <a:srgbClr val="000080"/>
                </a:solidFill>
                <a:latin typeface="Consolas"/>
                <a:ea typeface="Calibri"/>
                <a:cs typeface="Times New Roman"/>
              </a:rPr>
              <a:t>fillColor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= 0;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 err="1">
                <a:solidFill>
                  <a:srgbClr val="880000"/>
                </a:solidFill>
                <a:latin typeface="Consolas"/>
                <a:ea typeface="Calibri"/>
                <a:cs typeface="Times New Roman"/>
              </a:rPr>
              <a:t>EndFill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= 0;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 err="1">
                <a:solidFill>
                  <a:srgbClr val="880000"/>
                </a:solidFill>
                <a:latin typeface="Consolas"/>
                <a:ea typeface="Calibri"/>
                <a:cs typeface="Times New Roman"/>
              </a:rPr>
              <a:t>MoveTo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float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/>
                <a:ea typeface="Calibri"/>
                <a:cs typeface="Times New Roman"/>
              </a:rPr>
              <a:t>x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float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/>
                <a:ea typeface="Calibri"/>
                <a:cs typeface="Times New Roman"/>
              </a:rPr>
              <a:t>y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= 0;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 err="1">
                <a:solidFill>
                  <a:srgbClr val="880000"/>
                </a:solidFill>
                <a:latin typeface="Consolas"/>
                <a:ea typeface="Calibri"/>
                <a:cs typeface="Times New Roman"/>
              </a:rPr>
              <a:t>SetLineColor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i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optional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RGBAColor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&gt;&amp; </a:t>
            </a:r>
            <a:r>
              <a:rPr lang="en-US" sz="2200" dirty="0" err="1">
                <a:solidFill>
                  <a:srgbClr val="000080"/>
                </a:solidFill>
                <a:latin typeface="Consolas"/>
                <a:ea typeface="Calibri"/>
                <a:cs typeface="Times New Roman"/>
              </a:rPr>
              <a:t>lineColor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= 0;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 err="1">
                <a:solidFill>
                  <a:srgbClr val="880000"/>
                </a:solidFill>
                <a:latin typeface="Consolas"/>
                <a:ea typeface="Calibri"/>
                <a:cs typeface="Times New Roman"/>
              </a:rPr>
              <a:t>LineTo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float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/>
                <a:ea typeface="Calibri"/>
                <a:cs typeface="Times New Roman"/>
              </a:rPr>
              <a:t>x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float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/>
                <a:ea typeface="Calibri"/>
                <a:cs typeface="Times New Roman"/>
              </a:rPr>
              <a:t>y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= 0;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2200" dirty="0">
              <a:ea typeface="Calibri"/>
              <a:cs typeface="Times New Roman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534" y="3417293"/>
            <a:ext cx="10933507" cy="2428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DrawPicture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ICanvas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&amp;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canvas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 10, 10, 20, 10,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palette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YELLOW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palette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}.</a:t>
            </a:r>
            <a:r>
              <a:rPr lang="en-US" sz="22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Draw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canvas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 5, 5, 10, 10, </a:t>
            </a:r>
            <a:r>
              <a:rPr lang="en-US" sz="22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nullopt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palette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GREEN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}.</a:t>
            </a:r>
            <a:r>
              <a:rPr lang="en-US" sz="22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Draw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canvas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 20, 5, 5, 20,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palette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}.</a:t>
            </a:r>
            <a:r>
              <a:rPr lang="en-US" sz="22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Draw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canvas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86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689429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Signal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 err="1">
                <a:solidFill>
                  <a:srgbClr val="880000"/>
                </a:solidFill>
                <a:latin typeface="Consolas"/>
                <a:ea typeface="Calibri"/>
                <a:cs typeface="Times New Roman"/>
              </a:rPr>
              <a:t>GetMaxAmplitude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2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</a:t>
            </a:r>
            <a:endParaRPr lang="ru-RU" sz="2200" dirty="0">
              <a:ea typeface="Calibri"/>
              <a:cs typeface="Times New Roman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(!</a:t>
            </a:r>
            <a:r>
              <a:rPr lang="en-US" sz="2200" dirty="0" err="1">
                <a:solidFill>
                  <a:srgbClr val="000080"/>
                </a:solidFill>
                <a:latin typeface="Consolas"/>
                <a:ea typeface="Calibri"/>
                <a:cs typeface="Times New Roman"/>
              </a:rPr>
              <a:t>m_maxAmplitude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</a:t>
            </a:r>
            <a:r>
              <a:rPr lang="en-US" sz="2200" dirty="0" err="1">
                <a:solidFill>
                  <a:srgbClr val="000080"/>
                </a:solidFill>
                <a:latin typeface="Consolas"/>
                <a:ea typeface="Calibri"/>
                <a:cs typeface="Times New Roman"/>
              </a:rPr>
              <a:t>m_maxAmplitude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/>
                <a:ea typeface="Calibri"/>
                <a:cs typeface="Times New Roman"/>
              </a:rPr>
              <a:t>m_samples</a:t>
            </a:r>
            <a:r>
              <a:rPr lang="en-US" sz="2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/>
                <a:ea typeface="Calibri"/>
                <a:cs typeface="Times New Roman"/>
              </a:rPr>
              <a:t>empty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? 0.0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</a:t>
            </a:r>
            <a:r>
              <a:rPr lang="ru-RU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         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 </a:t>
            </a:r>
            <a:r>
              <a:rPr lang="en-US" sz="2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*</a:t>
            </a:r>
            <a:r>
              <a:rPr lang="en-US" sz="2200" i="1" dirty="0" err="1">
                <a:solidFill>
                  <a:srgbClr val="880000"/>
                </a:solidFill>
                <a:latin typeface="Consolas"/>
                <a:ea typeface="Calibri"/>
                <a:cs typeface="Times New Roman"/>
              </a:rPr>
              <a:t>max_element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/>
                <a:ea typeface="Calibri"/>
                <a:cs typeface="Times New Roman"/>
              </a:rPr>
              <a:t>m_samples</a:t>
            </a:r>
            <a:r>
              <a:rPr lang="en-US" sz="2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/>
                <a:ea typeface="Calibri"/>
                <a:cs typeface="Times New Roman"/>
              </a:rPr>
              <a:t>begin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(), </a:t>
            </a:r>
            <a:r>
              <a:rPr lang="en-US" sz="2200" dirty="0" err="1">
                <a:solidFill>
                  <a:srgbClr val="000080"/>
                </a:solidFill>
                <a:latin typeface="Consolas"/>
                <a:ea typeface="Calibri"/>
                <a:cs typeface="Times New Roman"/>
              </a:rPr>
              <a:t>m_samples</a:t>
            </a:r>
            <a:r>
              <a:rPr lang="en-US" sz="2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/>
                <a:ea typeface="Calibri"/>
                <a:cs typeface="Times New Roman"/>
              </a:rPr>
              <a:t>end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());</a:t>
            </a:r>
            <a:endParaRPr lang="ru-RU" sz="220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r>
              <a:rPr lang="ru-RU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*</a:t>
            </a:r>
            <a:r>
              <a:rPr lang="en-US" sz="2200" dirty="0" err="1">
                <a:solidFill>
                  <a:srgbClr val="000080"/>
                </a:solidFill>
                <a:latin typeface="Consolas"/>
                <a:ea typeface="Calibri"/>
                <a:cs typeface="Times New Roman"/>
              </a:rPr>
              <a:t>m_maxAmplitude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}</a:t>
            </a:r>
            <a:endParaRPr lang="ru-RU" sz="220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 err="1">
                <a:solidFill>
                  <a:srgbClr val="880000"/>
                </a:solidFill>
                <a:latin typeface="Consolas"/>
                <a:ea typeface="Calibri"/>
                <a:cs typeface="Times New Roman"/>
              </a:rPr>
              <a:t>SetSamples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2200" i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vector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2200" dirty="0">
                <a:solidFill>
                  <a:srgbClr val="000080"/>
                </a:solidFill>
                <a:latin typeface="Consolas"/>
                <a:ea typeface="Calibri"/>
                <a:cs typeface="Times New Roman"/>
              </a:rPr>
              <a:t>samples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en-US" sz="2200" dirty="0" err="1">
                <a:solidFill>
                  <a:srgbClr val="000080"/>
                </a:solidFill>
                <a:latin typeface="Consolas"/>
                <a:ea typeface="Calibri"/>
                <a:cs typeface="Times New Roman"/>
              </a:rPr>
              <a:t>m_samples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dirty="0">
                <a:solidFill>
                  <a:srgbClr val="880000"/>
                </a:solidFill>
                <a:latin typeface="Consolas"/>
                <a:ea typeface="Calibri"/>
                <a:cs typeface="Times New Roman"/>
              </a:rPr>
              <a:t>move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/>
                <a:ea typeface="Calibri"/>
                <a:cs typeface="Times New Roman"/>
              </a:rPr>
              <a:t>samples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en-US" sz="2200" dirty="0" err="1">
                <a:solidFill>
                  <a:srgbClr val="000080"/>
                </a:solidFill>
                <a:latin typeface="Consolas"/>
                <a:ea typeface="Calibri"/>
                <a:cs typeface="Times New Roman"/>
              </a:rPr>
              <a:t>m_maxAmplitude</a:t>
            </a:r>
            <a:r>
              <a:rPr lang="en-US" sz="2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/>
                <a:ea typeface="Calibri"/>
                <a:cs typeface="Times New Roman"/>
              </a:rPr>
              <a:t>reset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}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private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 </a:t>
            </a:r>
            <a:r>
              <a:rPr lang="en-US" sz="2200" i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vector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2200" dirty="0" err="1">
                <a:solidFill>
                  <a:srgbClr val="000080"/>
                </a:solidFill>
                <a:latin typeface="Consolas"/>
                <a:ea typeface="Calibri"/>
                <a:cs typeface="Times New Roman"/>
              </a:rPr>
              <a:t>m_samples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mutable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200" i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optional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2200" dirty="0" err="1">
                <a:solidFill>
                  <a:srgbClr val="000080"/>
                </a:solidFill>
                <a:latin typeface="Consolas"/>
                <a:ea typeface="Calibri"/>
                <a:cs typeface="Times New Roman"/>
              </a:rPr>
              <a:t>m_maxAmplitude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2200" dirty="0"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2200" dirty="0">
              <a:ea typeface="Calibri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828" y="159657"/>
            <a:ext cx="5544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Ленивое вычисление характеристик цифрового сигнала</a:t>
            </a:r>
          </a:p>
        </p:txBody>
      </p:sp>
    </p:spTree>
    <p:extLst>
      <p:ext uri="{BB962C8B-B14F-4D97-AF65-F5344CB8AC3E}">
        <p14:creationId xmlns:p14="http://schemas.microsoft.com/office/powerpoint/2010/main" val="378708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533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Тип, способный хранить значение одного из нескольких типов</a:t>
            </a:r>
            <a:endParaRPr lang="en-US" dirty="0"/>
          </a:p>
          <a:p>
            <a:pPr lvl="1"/>
            <a:r>
              <a:rPr lang="ru-RU" dirty="0"/>
              <a:t>Хранение по значению</a:t>
            </a:r>
          </a:p>
          <a:p>
            <a:pPr lvl="1"/>
            <a:r>
              <a:rPr lang="ru-RU" dirty="0"/>
              <a:t>Примитивные или составные типы</a:t>
            </a:r>
          </a:p>
          <a:p>
            <a:pPr lvl="1"/>
            <a:r>
              <a:rPr lang="ru-RU" dirty="0"/>
              <a:t>Не требуется какая-либо связь между типами</a:t>
            </a:r>
          </a:p>
          <a:p>
            <a:r>
              <a:rPr lang="ru-RU" dirty="0"/>
              <a:t>Достоинства</a:t>
            </a:r>
          </a:p>
          <a:p>
            <a:pPr lvl="1"/>
            <a:r>
              <a:rPr lang="ru-RU" dirty="0" err="1"/>
              <a:t>Типобезопасность</a:t>
            </a:r>
            <a:r>
              <a:rPr lang="ru-RU" dirty="0"/>
              <a:t> по сравнению с </a:t>
            </a:r>
            <a:r>
              <a:rPr lang="en-US" dirty="0"/>
              <a:t>union</a:t>
            </a:r>
            <a:endParaRPr lang="ru-RU" dirty="0"/>
          </a:p>
          <a:p>
            <a:pPr lvl="1"/>
            <a:r>
              <a:rPr lang="ru-RU" dirty="0"/>
              <a:t>Не использует динамическое выделение памяти</a:t>
            </a:r>
            <a:endParaRPr lang="en-US" dirty="0"/>
          </a:p>
          <a:p>
            <a:pPr lvl="1"/>
            <a:r>
              <a:rPr lang="ru-RU" dirty="0"/>
              <a:t>Надежнее по сравнению с наивной реализацией</a:t>
            </a:r>
          </a:p>
        </p:txBody>
      </p:sp>
    </p:spTree>
    <p:extLst>
      <p:ext uri="{BB962C8B-B14F-4D97-AF65-F5344CB8AC3E}">
        <p14:creationId xmlns:p14="http://schemas.microsoft.com/office/powerpoint/2010/main" val="731275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решение квадратного уравнения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6270" y="1956325"/>
            <a:ext cx="1181008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NotAQudaraticEquation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using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QuadraticEquationRoots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variant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monostate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// no roots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    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// one root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pair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&gt;,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// two roots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NotAQudaraticEquation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&gt;;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// not a quadratic equation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510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квадратного уравнения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-1" y="1681082"/>
            <a:ext cx="12192001" cy="5176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QuadraticEquationRoots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Solve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i="1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abs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&lt; 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numeric_limits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&gt;::</a:t>
            </a:r>
            <a:r>
              <a:rPr lang="en-US" sz="2200" i="1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epsilon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())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NotAQudaraticEquation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disc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*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- 4 *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*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disc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&lt; 0)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monostate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disc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&lt; 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numeric_limits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&gt;::</a:t>
            </a:r>
            <a:r>
              <a:rPr lang="en-US" sz="2200" i="1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epsilon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())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-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/ (2 *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sqrtDisc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sqrt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disc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make_pair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((-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-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sqrtDisc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/ (2 *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), (-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+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sqrtDisc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/ (2 *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100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65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Умные указатели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1639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при помощи </a:t>
            </a:r>
            <a:r>
              <a:rPr lang="en-US" dirty="0"/>
              <a:t>visitor class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-1" y="1828034"/>
            <a:ext cx="1110500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ResultPrinter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ru-RU" sz="2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operator()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monostate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"No real roots\n"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sz="2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operator()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"1 root:"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"\n"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sz="2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operator()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0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</a:t>
            </a:r>
            <a:r>
              <a:rPr lang="en-US" sz="2000" i="1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pair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&gt;&amp;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twoRoots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"2 roots: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twoRoots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first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twoRoots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0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second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"\n"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sz="2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operator()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NotAQudaraticEquation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"This is not a quadratic equation\n"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000" i="1" dirty="0" err="1">
                <a:solidFill>
                  <a:srgbClr val="880000"/>
                </a:solidFill>
                <a:latin typeface="Consolas"/>
                <a:ea typeface="Calibri"/>
              </a:rPr>
              <a:t>visit</a:t>
            </a:r>
            <a:r>
              <a:rPr lang="ru-RU" sz="2000" dirty="0">
                <a:solidFill>
                  <a:srgbClr val="000000"/>
                </a:solidFill>
                <a:latin typeface="Consolas"/>
                <a:ea typeface="Calibri"/>
              </a:rPr>
              <a:t>(</a:t>
            </a:r>
            <a:r>
              <a:rPr lang="ru-RU" sz="2000" dirty="0" err="1">
                <a:solidFill>
                  <a:srgbClr val="0000FF"/>
                </a:solidFill>
                <a:latin typeface="Consolas"/>
                <a:ea typeface="Calibri"/>
              </a:rPr>
              <a:t>ResultPrinter</a:t>
            </a:r>
            <a:r>
              <a:rPr lang="ru-RU" sz="2000" dirty="0">
                <a:solidFill>
                  <a:srgbClr val="000000"/>
                </a:solidFill>
                <a:latin typeface="Consolas"/>
                <a:ea typeface="Calibri"/>
              </a:rPr>
              <a:t>(), </a:t>
            </a:r>
            <a:r>
              <a:rPr lang="ru-RU" sz="2000" dirty="0" err="1">
                <a:solidFill>
                  <a:srgbClr val="880000"/>
                </a:solidFill>
                <a:latin typeface="Consolas"/>
                <a:ea typeface="Calibri"/>
              </a:rPr>
              <a:t>Solve</a:t>
            </a:r>
            <a:r>
              <a:rPr lang="ru-RU" sz="2000" dirty="0">
                <a:solidFill>
                  <a:srgbClr val="000000"/>
                </a:solidFill>
                <a:latin typeface="Consolas"/>
                <a:ea typeface="Calibri"/>
              </a:rPr>
              <a:t>(1, 0, -1));</a:t>
            </a:r>
            <a:endParaRPr lang="ru-RU" sz="20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48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при помощи </a:t>
            </a:r>
            <a:r>
              <a:rPr lang="en-US" dirty="0" err="1"/>
              <a:t>get_if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400534"/>
            <a:ext cx="12192000" cy="476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result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Solve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(1, 0, -1);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get_if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monostate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&gt;(&amp;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result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))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"No real roots\n"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singleRoot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get_if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&gt;(&amp;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result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))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2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"1 root:"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*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singleRoot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twoRoots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get_if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pair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&gt;&gt;(&amp;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result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))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2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"2 roots: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twoRoots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-&gt;</a:t>
            </a:r>
            <a:r>
              <a:rPr lang="en-US" sz="2200" i="1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first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",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twoRoots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-&gt;</a:t>
            </a:r>
            <a:r>
              <a:rPr lang="en-US" sz="2200" i="1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second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get_if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NotAQudaraticEquation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&gt;(&amp;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result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))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2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"This is not a quadratic equation\n"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else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2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"Valueless by exception\n"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73601" y="6270916"/>
            <a:ext cx="71845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 </a:t>
            </a:r>
            <a:r>
              <a:rPr lang="en-US" sz="2800" dirty="0" err="1"/>
              <a:t>get_if</a:t>
            </a:r>
            <a:r>
              <a:rPr lang="en-US" sz="2800" dirty="0"/>
              <a:t> </a:t>
            </a:r>
            <a:r>
              <a:rPr lang="ru-RU" sz="2800" dirty="0"/>
              <a:t>для </a:t>
            </a:r>
            <a:r>
              <a:rPr lang="en-US" sz="2800" dirty="0"/>
              <a:t>boost::variant  </a:t>
            </a:r>
            <a:r>
              <a:rPr lang="en-US" sz="2800" dirty="0">
                <a:hlinkClick r:id="rId3"/>
              </a:rPr>
              <a:t>https://goo.gl/2cFj2y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95835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при помощи </a:t>
            </a:r>
            <a:r>
              <a:rPr lang="en-US" dirty="0" err="1"/>
              <a:t>constexpr</a:t>
            </a:r>
            <a:r>
              <a:rPr lang="en-US" dirty="0"/>
              <a:t> if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73585" y="1307834"/>
            <a:ext cx="1164482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template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always_false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: 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false_type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visitor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[](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&amp;&amp;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arg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using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decay_t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decltype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arg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)&gt;;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constexpr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is_same_v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monostate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&gt;)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"No real roots\n"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constexpr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is_same_v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&gt;)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"1 root:"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arg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constexpr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is_same_v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pair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&gt;&gt;)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"Two roots: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arg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first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",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arg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second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constexpr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is_same_v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NotAQudaraticEquation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&gt;)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"This is not a quadratic equation\n"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else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static_assert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always_false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&gt;::</a:t>
            </a:r>
            <a:r>
              <a:rPr lang="en-US" sz="2200" i="1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"non-exhaustive visitor!"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visit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ru-RU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visitor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Solve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(1, 0, 0)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161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хранение состояния учетной записи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1687354"/>
            <a:ext cx="5152571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enum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SubscriptionPeriod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A00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MONTHLY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A00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FORTNIGHT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A00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QUARTERLY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A00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HALF_YEAR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A00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ANNUAL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A00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CENTURY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OfflineState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2200" dirty="0">
              <a:solidFill>
                <a:srgbClr val="0000FF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AnonymousTrialState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2200" dirty="0">
              <a:solidFill>
                <a:srgbClr val="0000FF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LoggedInTrialState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wstring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accountId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wstring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email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096000" y="1687354"/>
            <a:ext cx="6096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SubscribedState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wstring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accountId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wstring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email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SubscriptionPeriod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period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time_point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steady_clock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expTime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unsigned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downloadsLeft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using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AccountState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boost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variant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OfflineState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AnonymousTrialState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LoggedTrialState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SubscribedState</a:t>
            </a:r>
            <a:endParaRPr lang="ru-RU" sz="22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&gt;;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8341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Algoritms</a:t>
            </a:r>
            <a:r>
              <a:rPr lang="en-US" dirty="0"/>
              <a:t>, Ranges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817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Контейнеры</a:t>
            </a:r>
          </a:p>
          <a:p>
            <a:pPr lvl="1"/>
            <a:r>
              <a:rPr lang="ru-RU" dirty="0"/>
              <a:t>Хранят данные</a:t>
            </a:r>
          </a:p>
          <a:p>
            <a:r>
              <a:rPr lang="ru-RU" dirty="0"/>
              <a:t>Алгоритмы (</a:t>
            </a:r>
            <a:r>
              <a:rPr lang="en-US" dirty="0"/>
              <a:t>~</a:t>
            </a:r>
            <a:r>
              <a:rPr lang="ru-RU" dirty="0"/>
              <a:t>100 в </a:t>
            </a:r>
            <a:r>
              <a:rPr lang="en-US" dirty="0"/>
              <a:t>C++17)</a:t>
            </a:r>
            <a:endParaRPr lang="ru-RU" dirty="0"/>
          </a:p>
          <a:p>
            <a:pPr lvl="1"/>
            <a:r>
              <a:rPr lang="ru-RU" dirty="0"/>
              <a:t>Поиск и подсчет элементов</a:t>
            </a:r>
          </a:p>
          <a:p>
            <a:pPr lvl="1"/>
            <a:r>
              <a:rPr lang="ru-RU" dirty="0"/>
              <a:t>Модификация, копирование элементов, перестановки</a:t>
            </a:r>
          </a:p>
          <a:p>
            <a:pPr lvl="1"/>
            <a:r>
              <a:rPr lang="ru-RU" dirty="0"/>
              <a:t>Сортировка и разделение</a:t>
            </a:r>
          </a:p>
          <a:p>
            <a:pPr lvl="1"/>
            <a:r>
              <a:rPr lang="ru-RU" dirty="0"/>
              <a:t>Удаление элементов</a:t>
            </a:r>
          </a:p>
          <a:p>
            <a:pPr lvl="1"/>
            <a:r>
              <a:rPr lang="ru-RU" dirty="0"/>
              <a:t>Сравнение</a:t>
            </a:r>
          </a:p>
          <a:p>
            <a:pPr lvl="1"/>
            <a:r>
              <a:rPr lang="ru-RU" dirty="0"/>
              <a:t>Параллельная обработка (</a:t>
            </a:r>
            <a:r>
              <a:rPr lang="en-US" dirty="0" err="1"/>
              <a:t>c++</a:t>
            </a:r>
            <a:r>
              <a:rPr lang="en-US" dirty="0"/>
              <a:t>17)</a:t>
            </a:r>
            <a:endParaRPr lang="ru-RU" dirty="0"/>
          </a:p>
          <a:p>
            <a:r>
              <a:rPr lang="ru-RU" dirty="0"/>
              <a:t>Диапазоны</a:t>
            </a:r>
            <a:endParaRPr lang="en-US" dirty="0"/>
          </a:p>
          <a:p>
            <a:pPr lvl="1"/>
            <a:r>
              <a:rPr lang="ru-RU" dirty="0"/>
              <a:t>Обещают в </a:t>
            </a:r>
            <a:r>
              <a:rPr lang="en-US" dirty="0"/>
              <a:t>C++20</a:t>
            </a:r>
          </a:p>
          <a:p>
            <a:pPr lvl="1"/>
            <a:r>
              <a:rPr lang="ru-RU" dirty="0"/>
              <a:t>Есть в</a:t>
            </a:r>
            <a:r>
              <a:rPr lang="en-US" dirty="0"/>
              <a:t> </a:t>
            </a:r>
            <a:r>
              <a:rPr lang="ru-RU" dirty="0"/>
              <a:t>библиотеке </a:t>
            </a:r>
            <a:r>
              <a:rPr lang="en-US" dirty="0"/>
              <a:t>boost::range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59746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Исходные данные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68513" y="1644710"/>
            <a:ext cx="11654973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enum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class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: 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uint8_t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 </a:t>
            </a:r>
            <a:r>
              <a:rPr lang="en-US" sz="2200" dirty="0">
                <a:solidFill>
                  <a:srgbClr val="A00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A00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Female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}; 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Person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short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 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ostream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&amp;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operator&lt;&lt;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ostream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&amp;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Person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&amp;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en-US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main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</a:t>
            </a:r>
            <a:r>
              <a:rPr lang="ru-RU" sz="22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vector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Person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{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"Ivan"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25,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dirty="0">
                <a:solidFill>
                  <a:srgbClr val="A00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}, {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"Peter"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35,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dirty="0">
                <a:solidFill>
                  <a:srgbClr val="A00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},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ru-RU" sz="22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/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* some more people*/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…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7929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в </a:t>
            </a:r>
            <a:r>
              <a:rPr lang="en-US" dirty="0" err="1"/>
              <a:t>stdout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72457" y="1935615"/>
            <a:ext cx="9884229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size_t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0;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&lt;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size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 ++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&amp;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person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: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person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i="1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copy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ostream_iterator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Person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&gt;(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72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Вывести самого старого (</a:t>
            </a:r>
            <a:r>
              <a:rPr lang="en-US" dirty="0"/>
              <a:t>raw loop)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14400" y="1977573"/>
            <a:ext cx="10363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(!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empty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size_t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oldest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0;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size_t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1;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&lt;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size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 ++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&gt;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oldest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oldest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"The oldest one is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oldest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"No people\n"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791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Вывести самого старого (</a:t>
            </a:r>
            <a:r>
              <a:rPr lang="en-US" dirty="0" err="1"/>
              <a:t>max_element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45029" y="1977573"/>
            <a:ext cx="109582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orderedByAge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[](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&amp;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lhs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&amp;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rhs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lhs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&lt;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rhs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</a:p>
          <a:p>
            <a:pPr>
              <a:spcAft>
                <a:spcPts val="0"/>
              </a:spcAft>
            </a:pP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oldest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max_element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orderedByAge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oldest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!=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()) 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"The oldest one is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oldest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else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"No people\n"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68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unique_ptr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Единолично владеет объектом через его указатель</a:t>
            </a:r>
          </a:p>
          <a:p>
            <a:r>
              <a:rPr lang="en-US" dirty="0"/>
              <a:t>Move-only</a:t>
            </a:r>
          </a:p>
          <a:p>
            <a:r>
              <a:rPr lang="ru-RU" dirty="0"/>
              <a:t>Нулевой </a:t>
            </a:r>
            <a:r>
              <a:rPr lang="ru-RU" dirty="0" err="1"/>
              <a:t>оверхед</a:t>
            </a:r>
            <a:r>
              <a:rPr lang="en-US" dirty="0"/>
              <a:t> </a:t>
            </a:r>
            <a:r>
              <a:rPr lang="ru-RU" dirty="0"/>
              <a:t>+ </a:t>
            </a:r>
            <a:r>
              <a:rPr lang="en-US" dirty="0"/>
              <a:t>RAII</a:t>
            </a:r>
            <a:endParaRPr lang="ru-RU" dirty="0"/>
          </a:p>
          <a:p>
            <a:r>
              <a:rPr lang="ru-RU" dirty="0"/>
              <a:t>Совместим с </a:t>
            </a:r>
            <a:r>
              <a:rPr lang="en-US" dirty="0" err="1"/>
              <a:t>stl</a:t>
            </a:r>
            <a:r>
              <a:rPr lang="en-US" dirty="0"/>
              <a:t>-</a:t>
            </a:r>
            <a:r>
              <a:rPr lang="ru-RU" dirty="0"/>
              <a:t>контейнерами</a:t>
            </a:r>
          </a:p>
          <a:p>
            <a:r>
              <a:rPr lang="ru-RU" dirty="0"/>
              <a:t>Позволяет управлять массивом объектов в куче</a:t>
            </a:r>
          </a:p>
          <a:p>
            <a:r>
              <a:rPr lang="ru-RU" dirty="0"/>
              <a:t>Поддержка пользовательского </a:t>
            </a:r>
            <a:r>
              <a:rPr lang="en-US" dirty="0" err="1"/>
              <a:t>deleter</a:t>
            </a:r>
            <a:r>
              <a:rPr lang="en-US" dirty="0"/>
              <a:t>-</a:t>
            </a:r>
            <a:r>
              <a:rPr lang="ru-RU" dirty="0"/>
              <a:t>а</a:t>
            </a:r>
          </a:p>
          <a:p>
            <a:endParaRPr lang="ru-RU" dirty="0"/>
          </a:p>
          <a:p>
            <a:r>
              <a:rPr lang="en-US" dirty="0"/>
              <a:t>R.I.P. </a:t>
            </a:r>
            <a:r>
              <a:rPr lang="en-US" dirty="0" err="1"/>
              <a:t>auto_ptr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53464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Вывести самого старого (</a:t>
            </a:r>
            <a:r>
              <a:rPr lang="en-US" dirty="0"/>
              <a:t>C++17)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45029" y="1977573"/>
            <a:ext cx="939074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orderedByAge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[](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&amp;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lhs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&amp;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rhs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lhs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&lt;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rhs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</a:p>
          <a:p>
            <a:pPr>
              <a:spcAft>
                <a:spcPts val="0"/>
              </a:spcAft>
            </a:pP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oldest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!=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end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()) 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"The oldest one is 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oldest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else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"No people\n"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44236" y="3318295"/>
            <a:ext cx="8077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oldest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max_element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orderedByAge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45029" y="3654883"/>
            <a:ext cx="9621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554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22222E-6 L 0.04935 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85185E-6 L -2.08333E-7 -0.0488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Вывести женщин от 20 до 30 лет, а потом мужчин от 25 до 40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41149" y="1993944"/>
            <a:ext cx="927074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size_t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0;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&lt;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size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 ++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dirty="0">
                <a:solidFill>
                  <a:srgbClr val="A00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Female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&amp;&amp;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&gt;= 20 &amp;&amp;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&lt;= 30))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size_t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0;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&lt;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size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 ++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dirty="0">
                <a:solidFill>
                  <a:srgbClr val="A00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&amp;&amp;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&gt;= 25 &amp;&amp;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&lt;= 40))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28302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based for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41149" y="1993944"/>
            <a:ext cx="927074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&amp;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person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: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person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dirty="0">
                <a:solidFill>
                  <a:srgbClr val="A00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Female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&amp;&amp; 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 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person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&gt;= 20 &amp;&amp;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person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&lt;= 30)) {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person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</a:p>
          <a:p>
            <a:pPr lvl="0"/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&amp;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person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: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person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dirty="0">
                <a:solidFill>
                  <a:srgbClr val="A00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&amp;&amp; 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 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person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&gt;= 25 &amp;&amp;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person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&lt;= 40)) {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person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sz="22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88253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Filtered-range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16871" y="1993944"/>
            <a:ext cx="118751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ByGenderAndAge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[](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minAge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maxAge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[=](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&amp;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 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==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&amp;&amp;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&gt;=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minAge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&amp;&amp;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&lt;=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maxAge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 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</a:p>
          <a:p>
            <a:pPr>
              <a:spcAft>
                <a:spcPts val="0"/>
              </a:spcAft>
            </a:pP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ToStdout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ostream_iterator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Person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&gt;(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i="1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copy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|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filtered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ByGenderAndAge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dirty="0">
                <a:solidFill>
                  <a:srgbClr val="A00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Female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20, 30)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ToStdout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copy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|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filtered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ByGenderAndAge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dirty="0">
                <a:solidFill>
                  <a:srgbClr val="A00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25, 40)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ToStdout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251492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Ищем, есть ли женщины за 30 (</a:t>
            </a:r>
            <a:r>
              <a:rPr lang="en-US" dirty="0"/>
              <a:t>raw for)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50202" y="2462057"/>
            <a:ext cx="1077362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bool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hasWomenOlderThan30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false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size_t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0;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&lt;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size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 ++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&gt; 30 &amp;&amp;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]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dirty="0">
                <a:solidFill>
                  <a:srgbClr val="A00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Female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hasWomenOlderThan30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true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break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hasWomenOlderThan30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"There are women older than 30\n"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else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"There are no women above 30\n"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9826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Ищем, есть ли женщины за 30 (</a:t>
            </a:r>
            <a:r>
              <a:rPr lang="en-US" dirty="0" err="1"/>
              <a:t>any_of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50202" y="2462057"/>
            <a:ext cx="1114179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olderThan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[](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[=](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&amp;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&gt;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age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 }; 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isFemale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[](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&amp;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Gender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dirty="0">
                <a:solidFill>
                  <a:srgbClr val="A00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Female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 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2200" dirty="0">
              <a:solidFill>
                <a:srgbClr val="0000FF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(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any_of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people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|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filtered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olderThan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(30)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isFemale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))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"There are women older than 30\n"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else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&lt;&lt;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"There are no women above 30\n"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4790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Паттерны проектирования в функциональном стиле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699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0099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Продукт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96686" y="1790090"/>
            <a:ext cx="683622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IProduct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virtual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~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IProduct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default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virtual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Foo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= 0;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2200" dirty="0">
              <a:solidFill>
                <a:srgbClr val="0000FF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ConcreteProduct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: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IProduct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ConcreteProduct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data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):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m_data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data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Foo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override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private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m_data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1969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1945257" cy="687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IFactory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virtual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~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IFactory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=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default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virtual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unique_ptr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IProduct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1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CreateProduct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= 0;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Client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IFactory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&amp;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factory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product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1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factory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1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CreateProduct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product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-&gt;</a:t>
            </a:r>
            <a:r>
              <a:rPr lang="en-US" sz="21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Foo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ConcreteFactory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: 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IFactory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ConcreteFactory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data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:</a:t>
            </a:r>
            <a:r>
              <a:rPr lang="en-US" sz="21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m_data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data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{}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1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unique_ptr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IProduct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</a:t>
            </a:r>
            <a:r>
              <a:rPr lang="en-US" sz="21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CreateProduct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override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make_unique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ConcreteProduct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&gt;(</a:t>
            </a:r>
            <a:r>
              <a:rPr lang="en-US" sz="21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m_data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private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m_data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</a:p>
          <a:p>
            <a:pPr lvl="0"/>
            <a:endParaRPr lang="en-US" sz="2100" dirty="0">
              <a:solidFill>
                <a:srgbClr val="0000FF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TestClassicFactory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{</a:t>
            </a:r>
            <a:endParaRPr lang="ru-RU" sz="21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ConcreteFactory</a:t>
            </a:r>
            <a:r>
              <a:rPr lang="ru-RU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ru-RU" sz="21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factory</a:t>
            </a:r>
            <a:r>
              <a:rPr lang="ru-RU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(42);</a:t>
            </a:r>
            <a:endParaRPr lang="ru-RU" sz="21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/>
            <a:r>
              <a:rPr lang="ru-RU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1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Client</a:t>
            </a:r>
            <a:r>
              <a:rPr lang="ru-RU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ru-RU" sz="21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factory</a:t>
            </a:r>
            <a:r>
              <a:rPr lang="ru-RU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1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lvl="0">
              <a:spcAft>
                <a:spcPts val="1000"/>
              </a:spcAft>
            </a:pPr>
            <a:r>
              <a:rPr lang="ru-RU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ru-RU" sz="2100" dirty="0">
              <a:solidFill>
                <a:prstClr val="black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428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идиома </a:t>
            </a:r>
            <a:r>
              <a:rPr lang="en-US" dirty="0" err="1"/>
              <a:t>PImpl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858439" y="1336868"/>
            <a:ext cx="6957780" cy="550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#include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OpaqueObj.h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OpaqueObj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Impl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Impl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data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: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m_data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data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{} 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Foo() {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/* do something */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m_data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42;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OpaqueObj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OpaqueObj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data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</a:t>
            </a: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: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m_impl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make_unique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Impl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&gt;(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data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)){}</a:t>
            </a:r>
          </a:p>
          <a:p>
            <a:pPr>
              <a:spcAft>
                <a:spcPts val="0"/>
              </a:spcAft>
            </a:pP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OpaqueObj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::~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OpaqueObj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default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2200" dirty="0">
              <a:solidFill>
                <a:srgbClr val="0000FF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OpaqueObj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::Foo()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m_impl</a:t>
            </a:r>
            <a:r>
              <a:rPr lang="ru-RU" sz="22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-&gt;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Foo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770301" y="1336868"/>
            <a:ext cx="2045918" cy="4833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OpaqueObj.cpp</a:t>
            </a:r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61587" y="1336868"/>
            <a:ext cx="4598548" cy="3816429"/>
            <a:chOff x="0" y="2117498"/>
            <a:chExt cx="4215008" cy="3816429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0" y="2117498"/>
              <a:ext cx="4215008" cy="38164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2200" dirty="0">
                  <a:solidFill>
                    <a:srgbClr val="0000FF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class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 </a:t>
              </a:r>
              <a:r>
                <a:rPr lang="en-US" sz="22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OpaqueObj</a:t>
              </a:r>
              <a:endParaRPr lang="ru-RU" sz="22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{</a:t>
              </a:r>
              <a:endParaRPr lang="ru-RU" sz="22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2200" dirty="0">
                  <a:solidFill>
                    <a:srgbClr val="0000FF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public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:</a:t>
              </a:r>
              <a:endParaRPr lang="ru-RU" sz="22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  </a:t>
              </a:r>
              <a:r>
                <a:rPr lang="en-US" sz="22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OpaqueObj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(</a:t>
              </a:r>
              <a:r>
                <a:rPr lang="en-US" sz="2200" dirty="0" err="1">
                  <a:solidFill>
                    <a:srgbClr val="0000FF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int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 </a:t>
              </a:r>
              <a:r>
                <a:rPr lang="en-US" sz="2200" dirty="0">
                  <a:solidFill>
                    <a:srgbClr val="80808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data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);</a:t>
              </a:r>
              <a:endParaRPr lang="ru-RU" sz="22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  ~</a:t>
              </a:r>
              <a:r>
                <a:rPr lang="en-US" sz="22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OpaqueObj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();</a:t>
              </a:r>
              <a:endParaRPr lang="ru-RU" sz="22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 </a:t>
              </a:r>
              <a:endParaRPr lang="ru-RU" sz="22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  </a:t>
              </a:r>
              <a:r>
                <a:rPr lang="en-US" sz="2200" dirty="0">
                  <a:solidFill>
                    <a:srgbClr val="0000FF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void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 Foo();</a:t>
              </a:r>
              <a:endParaRPr lang="ru-RU" sz="22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2200" dirty="0">
                  <a:solidFill>
                    <a:srgbClr val="0000FF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private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:</a:t>
              </a:r>
              <a:endParaRPr lang="ru-RU" sz="22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  </a:t>
              </a:r>
              <a:r>
                <a:rPr lang="en-US" sz="2200" dirty="0" err="1">
                  <a:solidFill>
                    <a:srgbClr val="0000FF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struct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 </a:t>
              </a:r>
              <a:r>
                <a:rPr lang="en-US" sz="22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Impl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;</a:t>
              </a:r>
              <a:endParaRPr lang="ru-RU" sz="22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2200" dirty="0">
                  <a:solidFill>
                    <a:srgbClr val="2B91AF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  </a:t>
              </a:r>
              <a:r>
                <a:rPr lang="en-US" sz="22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unique_ptr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&lt;</a:t>
              </a:r>
              <a:r>
                <a:rPr lang="en-US" sz="22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Impl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&gt; </a:t>
              </a:r>
              <a:r>
                <a:rPr lang="en-US" sz="22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m_impl</a:t>
              </a:r>
              <a:r>
                <a:rPr lang="en-US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;</a:t>
              </a:r>
              <a:endParaRPr lang="ru-RU" sz="22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endParaRPr>
            </a:p>
            <a:p>
              <a:pPr>
                <a:spcAft>
                  <a:spcPts val="0"/>
                </a:spcAft>
              </a:pPr>
              <a:r>
                <a:rPr lang="ru-RU" sz="2200" dirty="0">
                  <a:solidFill>
                    <a:srgbClr val="000000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</a:rPr>
                <a:t>};</a:t>
              </a:r>
              <a:endParaRPr lang="ru-RU" sz="22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2613267" y="2117498"/>
              <a:ext cx="1601741" cy="48339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OpaqueObj.h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728192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06286" y="2708864"/>
            <a:ext cx="88972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using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Factory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100" dirty="0">
                <a:solidFill>
                  <a:srgbClr val="2B91A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function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1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unique_ptr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IProduct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&gt;()&gt;;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Client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Factory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&amp; </a:t>
            </a:r>
            <a:r>
              <a:rPr lang="en-US" sz="21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makeProduct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product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en-US" sz="21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makeProduct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product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-&gt;</a:t>
            </a:r>
            <a:r>
              <a:rPr lang="en-US" sz="21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Foo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TestFunctionalFactory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{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Client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([] {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make_unique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ConcreteProduct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&gt;(42); });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Фабрика в функциональном стиле</a:t>
            </a:r>
          </a:p>
        </p:txBody>
      </p:sp>
    </p:spTree>
    <p:extLst>
      <p:ext uri="{BB962C8B-B14F-4D97-AF65-F5344CB8AC3E}">
        <p14:creationId xmlns:p14="http://schemas.microsoft.com/office/powerpoint/2010/main" val="40461076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3727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49942" y="2208244"/>
            <a:ext cx="959525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enum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ru-RU" sz="2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  </a:t>
            </a:r>
            <a:r>
              <a:rPr lang="en-US" sz="22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North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East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ru-RU" sz="22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TurnOff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Walk(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direction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void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Stop();</a:t>
            </a: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…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Робот</a:t>
            </a:r>
          </a:p>
        </p:txBody>
      </p:sp>
    </p:spTree>
    <p:extLst>
      <p:ext uri="{BB962C8B-B14F-4D97-AF65-F5344CB8AC3E}">
        <p14:creationId xmlns:p14="http://schemas.microsoft.com/office/powerpoint/2010/main" val="39766487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7007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ICommand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virtual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~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ICommand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=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default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virtual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Execute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= 0;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Menu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AddItem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100" i="1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shortcut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100" i="1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descr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</a:t>
            </a:r>
            <a:r>
              <a:rPr lang="en-US" sz="2100" i="1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unique_ptr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ICommand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 &amp;&amp;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command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…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100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TurnOnCommand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: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public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ICommand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TurnOnCommand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CRobot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&amp;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robot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): </a:t>
            </a:r>
            <a:r>
              <a:rPr lang="en-US" sz="21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m_robot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robot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{}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Execute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override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{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en-US" sz="21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m_robot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1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TurnOn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private</a:t>
            </a:r>
            <a:r>
              <a:rPr lang="ru-RU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Robot</a:t>
            </a:r>
            <a:r>
              <a:rPr lang="ru-RU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&amp; </a:t>
            </a:r>
            <a:r>
              <a:rPr lang="ru-RU" sz="21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m_robot</a:t>
            </a:r>
            <a:r>
              <a:rPr lang="ru-RU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en-US" sz="2100" dirty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Robot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robot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Menu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menu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1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menu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1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AddItem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"on"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"Turns the Robot on"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1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make_unique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TurnOnCommand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&gt;(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robot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));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0157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670628"/>
            <a:ext cx="12192000" cy="3170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struct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MenuFP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{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typedef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100" i="1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function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()&gt;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Command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AddItem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100" i="1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shortcut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1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en-US" sz="2100" i="1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string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descr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Command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&amp;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command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…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};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Robot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robot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MenuFP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menu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1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menu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1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AddItem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"on"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"Turns the Robot on"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[&amp;] { </a:t>
            </a:r>
            <a:r>
              <a:rPr lang="en-US" sz="21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robot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en-US" sz="21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TurnOn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 });</a:t>
            </a:r>
            <a:endParaRPr lang="ru-RU" sz="21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в функциональном стиле</a:t>
            </a:r>
          </a:p>
        </p:txBody>
      </p:sp>
    </p:spTree>
    <p:extLst>
      <p:ext uri="{BB962C8B-B14F-4D97-AF65-F5344CB8AC3E}">
        <p14:creationId xmlns:p14="http://schemas.microsoft.com/office/powerpoint/2010/main" val="38301076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05863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linkClick r:id="rId3"/>
              </a:rPr>
              <a:t>Миграция на современный </a:t>
            </a:r>
            <a:r>
              <a:rPr lang="en-US" dirty="0">
                <a:hlinkClick r:id="rId3"/>
              </a:rPr>
              <a:t>C++ 17</a:t>
            </a:r>
            <a:endParaRPr lang="en-US" dirty="0"/>
          </a:p>
          <a:p>
            <a:r>
              <a:rPr lang="ru-RU" dirty="0">
                <a:hlinkClick r:id="rId4"/>
              </a:rPr>
              <a:t>Интервалы с </a:t>
            </a:r>
            <a:r>
              <a:rPr lang="en-US" dirty="0">
                <a:hlinkClick r:id="rId4"/>
              </a:rPr>
              <a:t>C++</a:t>
            </a:r>
            <a:endParaRPr lang="ru-RU" dirty="0"/>
          </a:p>
          <a:p>
            <a:r>
              <a:rPr lang="ru-RU" dirty="0">
                <a:hlinkClick r:id="rId5"/>
              </a:rPr>
              <a:t>С++</a:t>
            </a:r>
            <a:r>
              <a:rPr lang="en-US" dirty="0">
                <a:hlinkClick r:id="rId5"/>
              </a:rPr>
              <a:t> without new and delete</a:t>
            </a:r>
            <a:endParaRPr lang="ru-RU" dirty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947811" y="5745162"/>
            <a:ext cx="71216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linkClick r:id="rId6"/>
              </a:rPr>
              <a:t>https://github.com/alexey-malov/CppMeeting-Kazan2017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2990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– открыть папку в </a:t>
            </a:r>
            <a:r>
              <a:rPr lang="en-US" dirty="0"/>
              <a:t>Windows Explorer</a:t>
            </a:r>
            <a:r>
              <a:rPr lang="ru-RU" dirty="0"/>
              <a:t> и выделить в ней файл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42371" y="2810443"/>
            <a:ext cx="1131432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i="1" dirty="0">
                <a:solidFill>
                  <a:srgbClr val="A000A0"/>
                </a:solidFill>
                <a:latin typeface="Consolas"/>
                <a:ea typeface="Calibri"/>
              </a:rPr>
              <a:t>HRESULT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-US" sz="2200" i="1" dirty="0" err="1">
                <a:solidFill>
                  <a:srgbClr val="880000"/>
                </a:solidFill>
                <a:latin typeface="Consolas"/>
                <a:ea typeface="Calibri"/>
              </a:rPr>
              <a:t>SHOpenFolderAndSelectItems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(</a:t>
            </a:r>
            <a:endParaRPr lang="ru-RU" sz="2200" dirty="0"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i="1" dirty="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2200" i="1" dirty="0">
                <a:solidFill>
                  <a:srgbClr val="A000A0"/>
                </a:solidFill>
                <a:latin typeface="Consolas"/>
                <a:ea typeface="Calibri"/>
              </a:rPr>
              <a:t>PCIDLIST_ABSOLUTE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/>
                <a:ea typeface="Calibri"/>
              </a:rPr>
              <a:t>pidlFolder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,          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// folder id</a:t>
            </a:r>
            <a:endParaRPr lang="ru-RU" sz="2200" dirty="0"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i="1" dirty="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2200" i="1" dirty="0">
                <a:solidFill>
                  <a:srgbClr val="0000FF"/>
                </a:solidFill>
                <a:latin typeface="Consolas"/>
                <a:ea typeface="Calibri"/>
              </a:rPr>
              <a:t>UINT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/>
                <a:ea typeface="Calibri"/>
              </a:rPr>
              <a:t>cidl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, </a:t>
            </a:r>
            <a:r>
              <a:rPr lang="en-US" sz="2200" i="1" dirty="0">
                <a:solidFill>
                  <a:srgbClr val="A000A0"/>
                </a:solidFill>
                <a:latin typeface="Consolas"/>
                <a:ea typeface="Calibri"/>
              </a:rPr>
              <a:t>PCUITEMID_CHILD_ARRAY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/>
                <a:ea typeface="Calibri"/>
              </a:rPr>
              <a:t>apidl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,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// array of item ids</a:t>
            </a:r>
            <a:endParaRPr lang="ru-RU" sz="2200" dirty="0"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i="1" dirty="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en-US" sz="2200" i="1" dirty="0">
                <a:solidFill>
                  <a:srgbClr val="0000FF"/>
                </a:solidFill>
                <a:latin typeface="Consolas"/>
                <a:ea typeface="Calibri"/>
              </a:rPr>
              <a:t>DWORD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/>
                <a:ea typeface="Calibri"/>
              </a:rPr>
              <a:t>dwFlags</a:t>
            </a:r>
            <a:r>
              <a:rPr lang="en-US" sz="2200" dirty="0">
                <a:solidFill>
                  <a:srgbClr val="000080"/>
                </a:solidFill>
                <a:latin typeface="Consolas"/>
                <a:ea typeface="Calibri"/>
              </a:rPr>
              <a:t>                          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// flags</a:t>
            </a: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 lang="ru-RU" sz="2200" dirty="0">
              <a:solidFill>
                <a:srgbClr val="000000"/>
              </a:solidFill>
              <a:latin typeface="Consolas"/>
              <a:ea typeface="Calibri"/>
            </a:endParaRPr>
          </a:p>
          <a:p>
            <a:pPr>
              <a:spcAft>
                <a:spcPts val="0"/>
              </a:spcAft>
            </a:pPr>
            <a:endParaRPr lang="ru-RU" sz="2200" dirty="0"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i="1" dirty="0">
                <a:solidFill>
                  <a:srgbClr val="A000A0"/>
                </a:solidFill>
                <a:latin typeface="Consolas"/>
                <a:ea typeface="Calibri"/>
              </a:rPr>
              <a:t>PIDLIST_ABSOLUTE </a:t>
            </a:r>
            <a:r>
              <a:rPr lang="en-US" sz="2200" i="1" dirty="0" err="1">
                <a:solidFill>
                  <a:srgbClr val="880000"/>
                </a:solidFill>
                <a:latin typeface="Consolas"/>
                <a:ea typeface="Calibri"/>
              </a:rPr>
              <a:t>ILCreateFromPathW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(</a:t>
            </a:r>
            <a:r>
              <a:rPr lang="en-US" sz="2200" i="1" dirty="0">
                <a:solidFill>
                  <a:srgbClr val="0000FF"/>
                </a:solidFill>
                <a:latin typeface="Consolas"/>
                <a:ea typeface="Calibri"/>
              </a:rPr>
              <a:t>PCWSTR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/>
                <a:ea typeface="Calibri"/>
              </a:rPr>
              <a:t>pszPath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);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создать объект</a:t>
            </a:r>
            <a:endParaRPr lang="ru-RU" sz="2200" dirty="0">
              <a:solidFill>
                <a:srgbClr val="000000"/>
              </a:solidFill>
              <a:latin typeface="Consolas"/>
              <a:ea typeface="Calibri"/>
            </a:endParaRPr>
          </a:p>
          <a:p>
            <a:pPr>
              <a:spcAft>
                <a:spcPts val="0"/>
              </a:spcAft>
            </a:pPr>
            <a:endParaRPr lang="ru-RU" sz="2200" dirty="0"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FF"/>
                </a:solidFill>
                <a:latin typeface="Consolas"/>
                <a:ea typeface="Calibri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-US" sz="2200" i="1" dirty="0" err="1">
                <a:solidFill>
                  <a:srgbClr val="880000"/>
                </a:solidFill>
                <a:latin typeface="Consolas"/>
                <a:ea typeface="Calibri"/>
              </a:rPr>
              <a:t>ILFree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(</a:t>
            </a:r>
            <a:r>
              <a:rPr lang="en-US" sz="2200" i="1" dirty="0">
                <a:solidFill>
                  <a:srgbClr val="A000A0"/>
                </a:solidFill>
                <a:latin typeface="Consolas"/>
                <a:ea typeface="Calibri"/>
              </a:rPr>
              <a:t>PIDLIST_RELATIVE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/>
                <a:ea typeface="Calibri"/>
              </a:rPr>
              <a:t>pidl</a:t>
            </a:r>
            <a:r>
              <a:rPr lang="en-US" sz="2200" dirty="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r>
              <a:rPr lang="ru-RU" sz="2200" dirty="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// 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удалить объект</a:t>
            </a:r>
            <a:endParaRPr lang="ru-RU" sz="2200" dirty="0"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2846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4714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void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OpenFolderAndSelectItem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fs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ru-RU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path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&amp; </a:t>
            </a:r>
            <a:r>
              <a:rPr lang="ru-RU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filePath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createFromPath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[](</a:t>
            </a: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const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fs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::</a:t>
            </a:r>
            <a:r>
              <a:rPr lang="ru-RU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path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&amp; </a:t>
            </a:r>
            <a:r>
              <a:rPr lang="ru-RU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path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using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Ptr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ru-RU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unique_ptr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&lt;</a:t>
            </a:r>
            <a:r>
              <a:rPr lang="ru-RU" sz="2200" i="1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ITEMIDLIST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</a:t>
            </a: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decltype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(&amp;</a:t>
            </a:r>
            <a:r>
              <a:rPr lang="ru-RU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ILFree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)&gt;;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return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Ptr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ru-RU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ILCreateFromPathW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ru-RU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path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ru-RU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c_str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()), &amp;</a:t>
            </a:r>
            <a:r>
              <a:rPr lang="ru-RU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ILFree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};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  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dir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ru-RU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createFromPath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ru-RU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filePath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ru-RU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parent_path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auto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file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ru-RU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createFromPath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ru-RU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filePath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sz="2200" dirty="0">
              <a:solidFill>
                <a:srgbClr val="000000"/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200" i="1" dirty="0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LPCITEMIDLIST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selection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= </a:t>
            </a:r>
            <a:r>
              <a:rPr lang="ru-RU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file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ru-RU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get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i="1" dirty="0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SHOpenFolderAndSelectItems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ru-RU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dir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.</a:t>
            </a:r>
            <a:r>
              <a:rPr lang="ru-RU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get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(), 1, &amp;</a:t>
            </a:r>
            <a:r>
              <a:rPr lang="ru-RU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selection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, 0);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 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int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main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 {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CoInitialize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ru-RU" sz="2200" i="1" dirty="0">
                <a:solidFill>
                  <a:srgbClr val="A000A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NULL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OpenFolderAndSelectItem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</a:t>
            </a:r>
            <a:r>
              <a:rPr lang="ru-RU" sz="2200" dirty="0" err="1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L"c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:\\</a:t>
            </a:r>
            <a:r>
              <a:rPr lang="ru-RU" sz="2200" dirty="0" err="1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windows</a:t>
            </a:r>
            <a:r>
              <a:rPr lang="ru-RU" sz="2200" dirty="0">
                <a:solidFill>
                  <a:srgbClr val="A31515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\\system32\\notepad.exe"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  </a:t>
            </a:r>
            <a:r>
              <a:rPr lang="ru-RU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CoUninitialize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();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/>
                <a:cs typeface="Consolas" panose="020B0609020204030204" pitchFamily="49" charset="0"/>
              </a:rPr>
              <a:t>}</a:t>
            </a:r>
            <a:endParaRPr lang="ru-RU" sz="2200" dirty="0"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79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shared_ptr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Умный указатель, основанный на подсчете ссылок</a:t>
            </a:r>
          </a:p>
          <a:p>
            <a:r>
              <a:rPr lang="ru-RU" dirty="0"/>
              <a:t>Обеспечивает совместное владение объектом</a:t>
            </a:r>
          </a:p>
          <a:p>
            <a:r>
              <a:rPr lang="ru-RU" dirty="0"/>
              <a:t>Возможность управления не только памятью</a:t>
            </a:r>
          </a:p>
          <a:p>
            <a:r>
              <a:rPr lang="ru-RU" dirty="0"/>
              <a:t>Накладные расходы</a:t>
            </a:r>
          </a:p>
          <a:p>
            <a:pPr lvl="1"/>
            <a:r>
              <a:rPr lang="ru-RU" dirty="0"/>
              <a:t>Память для хранения счетчиков</a:t>
            </a:r>
          </a:p>
          <a:p>
            <a:pPr lvl="1"/>
            <a:r>
              <a:rPr lang="en-US" dirty="0"/>
              <a:t>Thread-safe </a:t>
            </a:r>
            <a:r>
              <a:rPr lang="ru-RU" dirty="0"/>
              <a:t>подсчет ссылок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6266872" y="3555634"/>
            <a:ext cx="5510741" cy="2768048"/>
            <a:chOff x="1403928" y="3391123"/>
            <a:chExt cx="4645889" cy="2333633"/>
          </a:xfrm>
        </p:grpSpPr>
        <p:sp>
          <p:nvSpPr>
            <p:cNvPr id="5" name="Овал 4"/>
            <p:cNvSpPr/>
            <p:nvPr/>
          </p:nvSpPr>
          <p:spPr>
            <a:xfrm>
              <a:off x="4562764" y="3391123"/>
              <a:ext cx="1487053" cy="75600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Object</a:t>
              </a:r>
              <a:endParaRPr lang="ru-RU" sz="2200" dirty="0"/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1403928" y="3609254"/>
              <a:ext cx="2105891" cy="1341437"/>
              <a:chOff x="1403928" y="3609254"/>
              <a:chExt cx="2105891" cy="1341437"/>
            </a:xfrm>
          </p:grpSpPr>
          <p:sp>
            <p:nvSpPr>
              <p:cNvPr id="13" name="Прямоугольник 12"/>
              <p:cNvSpPr/>
              <p:nvPr/>
            </p:nvSpPr>
            <p:spPr>
              <a:xfrm>
                <a:off x="1403928" y="3609254"/>
                <a:ext cx="2105891" cy="134143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2200" dirty="0" err="1"/>
                  <a:t>shared_ptr</a:t>
                </a:r>
                <a:r>
                  <a:rPr lang="en-US" sz="2200" dirty="0"/>
                  <a:t>&lt;Object&gt;</a:t>
                </a:r>
                <a:endParaRPr lang="ru-RU" sz="2200" dirty="0"/>
              </a:p>
            </p:txBody>
          </p:sp>
          <p:sp>
            <p:nvSpPr>
              <p:cNvPr id="14" name="Прямоугольник 13"/>
              <p:cNvSpPr/>
              <p:nvPr/>
            </p:nvSpPr>
            <p:spPr>
              <a:xfrm>
                <a:off x="1551710" y="4015655"/>
                <a:ext cx="1810327" cy="38792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err="1"/>
                  <a:t>ptr</a:t>
                </a:r>
                <a:endParaRPr lang="ru-RU" sz="2200" dirty="0"/>
              </a:p>
            </p:txBody>
          </p:sp>
          <p:sp>
            <p:nvSpPr>
              <p:cNvPr id="15" name="Прямоугольник 14"/>
              <p:cNvSpPr/>
              <p:nvPr/>
            </p:nvSpPr>
            <p:spPr>
              <a:xfrm>
                <a:off x="1551709" y="4495945"/>
                <a:ext cx="1810327" cy="38792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err="1"/>
                  <a:t>counterPtr</a:t>
                </a:r>
                <a:endParaRPr lang="ru-RU" sz="2200" dirty="0"/>
              </a:p>
            </p:txBody>
          </p:sp>
        </p:grpSp>
        <p:cxnSp>
          <p:nvCxnSpPr>
            <p:cNvPr id="7" name="Соединительная линия уступом 6"/>
            <p:cNvCxnSpPr>
              <a:stCxn id="14" idx="3"/>
              <a:endCxn id="5" idx="2"/>
            </p:cNvCxnSpPr>
            <p:nvPr/>
          </p:nvCxnSpPr>
          <p:spPr>
            <a:xfrm flipV="1">
              <a:off x="3362037" y="3769125"/>
              <a:ext cx="1200727" cy="44049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Группа 7"/>
            <p:cNvGrpSpPr/>
            <p:nvPr/>
          </p:nvGrpSpPr>
          <p:grpSpPr>
            <a:xfrm>
              <a:off x="4451929" y="4394346"/>
              <a:ext cx="1597888" cy="1330410"/>
              <a:chOff x="4525821" y="5200071"/>
              <a:chExt cx="1597888" cy="1330410"/>
            </a:xfrm>
          </p:grpSpPr>
          <p:sp>
            <p:nvSpPr>
              <p:cNvPr id="10" name="Прямоугольник 9"/>
              <p:cNvSpPr/>
              <p:nvPr/>
            </p:nvSpPr>
            <p:spPr>
              <a:xfrm>
                <a:off x="4525821" y="5200071"/>
                <a:ext cx="1597888" cy="133041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200"/>
              </a:p>
            </p:txBody>
          </p:sp>
          <p:sp>
            <p:nvSpPr>
              <p:cNvPr id="11" name="Прямоугольник 10"/>
              <p:cNvSpPr/>
              <p:nvPr/>
            </p:nvSpPr>
            <p:spPr>
              <a:xfrm>
                <a:off x="4599710" y="5264727"/>
                <a:ext cx="1413163" cy="31403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err="1"/>
                  <a:t>sharedCount</a:t>
                </a:r>
                <a:endParaRPr lang="ru-RU" sz="2200" dirty="0"/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4599709" y="5643418"/>
                <a:ext cx="1413164" cy="31403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err="1"/>
                  <a:t>weakCount</a:t>
                </a:r>
                <a:endParaRPr lang="ru-RU" sz="2200" dirty="0"/>
              </a:p>
            </p:txBody>
          </p:sp>
          <p:sp>
            <p:nvSpPr>
              <p:cNvPr id="18" name="Прямоугольник 17"/>
              <p:cNvSpPr/>
              <p:nvPr/>
            </p:nvSpPr>
            <p:spPr>
              <a:xfrm>
                <a:off x="4587326" y="6059427"/>
                <a:ext cx="1413164" cy="31403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err="1"/>
                  <a:t>deleter</a:t>
                </a:r>
                <a:endParaRPr lang="ru-RU" sz="2200" dirty="0"/>
              </a:p>
            </p:txBody>
          </p:sp>
        </p:grpSp>
        <p:cxnSp>
          <p:nvCxnSpPr>
            <p:cNvPr id="9" name="Соединительная линия уступом 8"/>
            <p:cNvCxnSpPr>
              <a:stCxn id="15" idx="3"/>
              <a:endCxn id="10" idx="1"/>
            </p:cNvCxnSpPr>
            <p:nvPr/>
          </p:nvCxnSpPr>
          <p:spPr>
            <a:xfrm>
              <a:off x="3362036" y="4689909"/>
              <a:ext cx="1089893" cy="369643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6955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Заголовок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weak_ptr</a:t>
            </a:r>
            <a:endParaRPr lang="ru-RU" dirty="0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Слабая ссылка на объект</a:t>
            </a:r>
          </a:p>
          <a:p>
            <a:pPr lvl="1"/>
            <a:r>
              <a:rPr lang="ru-RU" dirty="0"/>
              <a:t>Не влияет на время жизни</a:t>
            </a:r>
          </a:p>
          <a:p>
            <a:pPr lvl="1"/>
            <a:r>
              <a:rPr lang="ru-RU" dirty="0"/>
              <a:t>Автоматически обнуляется после удаления объекта</a:t>
            </a:r>
            <a:endParaRPr lang="en-US" dirty="0"/>
          </a:p>
          <a:p>
            <a:r>
              <a:rPr lang="ru-RU" dirty="0"/>
              <a:t>Пока объект жив, позволяет получить </a:t>
            </a:r>
            <a:r>
              <a:rPr lang="en-US" dirty="0" err="1"/>
              <a:t>shared_ptr</a:t>
            </a:r>
            <a:r>
              <a:rPr lang="ru-RU" dirty="0"/>
              <a:t> на него</a:t>
            </a:r>
            <a:endParaRPr lang="en-US" dirty="0"/>
          </a:p>
          <a:p>
            <a:r>
              <a:rPr lang="ru-RU" dirty="0"/>
              <a:t>Решает проблему циклических ссылок и висячих указателей</a:t>
            </a:r>
            <a:endParaRPr lang="en-US" dirty="0"/>
          </a:p>
          <a:p>
            <a:endParaRPr lang="ru-RU" dirty="0"/>
          </a:p>
        </p:txBody>
      </p:sp>
      <p:grpSp>
        <p:nvGrpSpPr>
          <p:cNvPr id="28" name="Группа 27"/>
          <p:cNvGrpSpPr/>
          <p:nvPr/>
        </p:nvGrpSpPr>
        <p:grpSpPr>
          <a:xfrm>
            <a:off x="2401455" y="4627418"/>
            <a:ext cx="6194519" cy="2230582"/>
            <a:chOff x="1403928" y="3391123"/>
            <a:chExt cx="4645889" cy="2230582"/>
          </a:xfrm>
        </p:grpSpPr>
        <p:sp>
          <p:nvSpPr>
            <p:cNvPr id="29" name="Овал 28"/>
            <p:cNvSpPr/>
            <p:nvPr/>
          </p:nvSpPr>
          <p:spPr>
            <a:xfrm>
              <a:off x="4562764" y="3391123"/>
              <a:ext cx="1487053" cy="756004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</a:t>
              </a:r>
              <a:endParaRPr lang="ru-RU" dirty="0"/>
            </a:p>
          </p:txBody>
        </p:sp>
        <p:grpSp>
          <p:nvGrpSpPr>
            <p:cNvPr id="30" name="Группа 29"/>
            <p:cNvGrpSpPr/>
            <p:nvPr/>
          </p:nvGrpSpPr>
          <p:grpSpPr>
            <a:xfrm>
              <a:off x="1403928" y="3609254"/>
              <a:ext cx="2105891" cy="1341437"/>
              <a:chOff x="1403928" y="3609254"/>
              <a:chExt cx="2105891" cy="1341437"/>
            </a:xfrm>
          </p:grpSpPr>
          <p:sp>
            <p:nvSpPr>
              <p:cNvPr id="37" name="Прямоугольник 36"/>
              <p:cNvSpPr/>
              <p:nvPr/>
            </p:nvSpPr>
            <p:spPr>
              <a:xfrm>
                <a:off x="1403928" y="3609254"/>
                <a:ext cx="2105891" cy="134143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err="1"/>
                  <a:t>weak_ptr</a:t>
                </a:r>
                <a:r>
                  <a:rPr lang="en-US" dirty="0"/>
                  <a:t>&lt;Object&gt;</a:t>
                </a:r>
                <a:endParaRPr lang="ru-RU" dirty="0"/>
              </a:p>
            </p:txBody>
          </p:sp>
          <p:sp>
            <p:nvSpPr>
              <p:cNvPr id="38" name="Прямоугольник 37"/>
              <p:cNvSpPr/>
              <p:nvPr/>
            </p:nvSpPr>
            <p:spPr>
              <a:xfrm>
                <a:off x="1551710" y="4015655"/>
                <a:ext cx="1810327" cy="38792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ptr</a:t>
                </a:r>
                <a:endParaRPr lang="ru-RU" dirty="0"/>
              </a:p>
            </p:txBody>
          </p:sp>
          <p:sp>
            <p:nvSpPr>
              <p:cNvPr id="39" name="Прямоугольник 38"/>
              <p:cNvSpPr/>
              <p:nvPr/>
            </p:nvSpPr>
            <p:spPr>
              <a:xfrm>
                <a:off x="1551709" y="4495945"/>
                <a:ext cx="1810327" cy="38792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counterPtr</a:t>
                </a:r>
                <a:endParaRPr lang="ru-RU" dirty="0"/>
              </a:p>
            </p:txBody>
          </p:sp>
        </p:grpSp>
        <p:cxnSp>
          <p:nvCxnSpPr>
            <p:cNvPr id="31" name="Соединительная линия уступом 30"/>
            <p:cNvCxnSpPr>
              <a:stCxn id="38" idx="3"/>
              <a:endCxn id="29" idx="2"/>
            </p:cNvCxnSpPr>
            <p:nvPr/>
          </p:nvCxnSpPr>
          <p:spPr>
            <a:xfrm flipV="1">
              <a:off x="3362037" y="3769125"/>
              <a:ext cx="1200727" cy="44049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Группа 31"/>
            <p:cNvGrpSpPr/>
            <p:nvPr/>
          </p:nvGrpSpPr>
          <p:grpSpPr>
            <a:xfrm>
              <a:off x="4451929" y="4394347"/>
              <a:ext cx="1597888" cy="1227358"/>
              <a:chOff x="4525821" y="5200072"/>
              <a:chExt cx="1597888" cy="1227358"/>
            </a:xfrm>
          </p:grpSpPr>
          <p:sp>
            <p:nvSpPr>
              <p:cNvPr id="34" name="Прямоугольник 33"/>
              <p:cNvSpPr/>
              <p:nvPr/>
            </p:nvSpPr>
            <p:spPr>
              <a:xfrm>
                <a:off x="4525821" y="5200072"/>
                <a:ext cx="1597888" cy="12273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Прямоугольник 34"/>
              <p:cNvSpPr/>
              <p:nvPr/>
            </p:nvSpPr>
            <p:spPr>
              <a:xfrm>
                <a:off x="4599710" y="5264727"/>
                <a:ext cx="1413163" cy="31403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sharedCount</a:t>
                </a:r>
                <a:endParaRPr lang="ru-RU" dirty="0"/>
              </a:p>
            </p:txBody>
          </p:sp>
          <p:sp>
            <p:nvSpPr>
              <p:cNvPr id="36" name="Прямоугольник 35"/>
              <p:cNvSpPr/>
              <p:nvPr/>
            </p:nvSpPr>
            <p:spPr>
              <a:xfrm>
                <a:off x="4599709" y="5643418"/>
                <a:ext cx="1413164" cy="31403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weakCount</a:t>
                </a:r>
                <a:endParaRPr lang="ru-RU" dirty="0"/>
              </a:p>
            </p:txBody>
          </p:sp>
          <p:sp>
            <p:nvSpPr>
              <p:cNvPr id="17" name="Прямоугольник 16"/>
              <p:cNvSpPr/>
              <p:nvPr/>
            </p:nvSpPr>
            <p:spPr>
              <a:xfrm>
                <a:off x="4599708" y="6008943"/>
                <a:ext cx="1413164" cy="31403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deleter</a:t>
                </a:r>
                <a:endParaRPr lang="ru-RU" dirty="0"/>
              </a:p>
            </p:txBody>
          </p:sp>
        </p:grpSp>
        <p:cxnSp>
          <p:nvCxnSpPr>
            <p:cNvPr id="33" name="Соединительная линия уступом 32"/>
            <p:cNvCxnSpPr>
              <a:stCxn id="39" idx="3"/>
              <a:endCxn id="34" idx="1"/>
            </p:cNvCxnSpPr>
            <p:nvPr/>
          </p:nvCxnSpPr>
          <p:spPr>
            <a:xfrm>
              <a:off x="3362036" y="4689909"/>
              <a:ext cx="1089893" cy="318117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Овал 1"/>
          <p:cNvSpPr/>
          <p:nvPr/>
        </p:nvSpPr>
        <p:spPr>
          <a:xfrm>
            <a:off x="9691445" y="203200"/>
            <a:ext cx="1445109" cy="939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413999" y="1828800"/>
            <a:ext cx="1548055" cy="88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Slave</a:t>
            </a:r>
            <a:endParaRPr lang="ru-RU" dirty="0"/>
          </a:p>
        </p:txBody>
      </p:sp>
      <p:sp>
        <p:nvSpPr>
          <p:cNvPr id="4" name="Полилиния 3"/>
          <p:cNvSpPr/>
          <p:nvPr/>
        </p:nvSpPr>
        <p:spPr>
          <a:xfrm rot="10645717">
            <a:off x="10987539" y="876298"/>
            <a:ext cx="646109" cy="1066800"/>
          </a:xfrm>
          <a:custGeom>
            <a:avLst/>
            <a:gdLst>
              <a:gd name="connsiteX0" fmla="*/ 188909 w 646109"/>
              <a:gd name="connsiteY0" fmla="*/ 0 h 1066800"/>
              <a:gd name="connsiteX1" fmla="*/ 23809 w 646109"/>
              <a:gd name="connsiteY1" fmla="*/ 469900 h 1066800"/>
              <a:gd name="connsiteX2" fmla="*/ 646109 w 646109"/>
              <a:gd name="connsiteY2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6109" h="1066800">
                <a:moveTo>
                  <a:pt x="188909" y="0"/>
                </a:moveTo>
                <a:cubicBezTo>
                  <a:pt x="68259" y="146050"/>
                  <a:pt x="-52391" y="292100"/>
                  <a:pt x="23809" y="469900"/>
                </a:cubicBezTo>
                <a:cubicBezTo>
                  <a:pt x="100009" y="647700"/>
                  <a:pt x="373059" y="857250"/>
                  <a:pt x="646109" y="1066800"/>
                </a:cubicBezTo>
              </a:path>
            </a:pathLst>
          </a:custGeom>
          <a:ln w="28575"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лилиния 19"/>
          <p:cNvSpPr/>
          <p:nvPr/>
        </p:nvSpPr>
        <p:spPr>
          <a:xfrm>
            <a:off x="9880845" y="1028700"/>
            <a:ext cx="646109" cy="1066800"/>
          </a:xfrm>
          <a:custGeom>
            <a:avLst/>
            <a:gdLst>
              <a:gd name="connsiteX0" fmla="*/ 188909 w 646109"/>
              <a:gd name="connsiteY0" fmla="*/ 0 h 1066800"/>
              <a:gd name="connsiteX1" fmla="*/ 23809 w 646109"/>
              <a:gd name="connsiteY1" fmla="*/ 469900 h 1066800"/>
              <a:gd name="connsiteX2" fmla="*/ 646109 w 646109"/>
              <a:gd name="connsiteY2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6109" h="1066800">
                <a:moveTo>
                  <a:pt x="188909" y="0"/>
                </a:moveTo>
                <a:cubicBezTo>
                  <a:pt x="68259" y="146050"/>
                  <a:pt x="-52391" y="292100"/>
                  <a:pt x="23809" y="469900"/>
                </a:cubicBezTo>
                <a:cubicBezTo>
                  <a:pt x="100009" y="647700"/>
                  <a:pt x="373059" y="857250"/>
                  <a:pt x="646109" y="1066800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9676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db9f63d8bedde2571021758885536b4dff2e3"/>
  <p:tag name="ISPRING_SCORM_RATE_SLIDES" val="0"/>
  <p:tag name="ISPRING_SCORM_PASSING_SCORE" val="0.000000"/>
  <p:tag name="ISPRING_ULTRA_SCORM_COURSE_ID" val="BFCDB866-6E99-4E56-8D38-705A386D1F36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DOMAIN" val="https://pro.ispringcloud.ru"/>
  <p:tag name="ISPRING_PLAYERS_CUSTOMIZATION" val="UEsDBBQAAgAIACUElkqpAcR2+wIAALAIAAAUAAAAdW5pdmVyc2FsL3BsYXllci54bWytVU1v2zAMPadA/4Ohe6WkH2sb2C26AsUO61Ag67ZboNqKrcW2PEmum/76UZK/53QrsEMCm+J7pMhH2r9+yVLvmUnFRR6gBZ4jj+WhiHgeB+jx693RBbq+Ojzwi5TumPR4FKAy5wZAU+RFTIWSFxrAD1QnAeoZMDAjr5BcSK53wH0G3G2k41N0eDADl1wFKNG6WBJSVRXmChB5rERaGhKFQ5GRQjLFcs0kcWkgr8Eu9d/R8MtETvSuYKqHLPT7A9ckLceL4gOS6gQLGZPj+XxBftx/XoUJy+gRz5WmeciQB5Wc2VI+0XB7L6IyZcrYZr5LcsW0NklY28zXS764yD0lwwA5h3XGlKIxUzjNY0QclkyA/U1KVVLzqAGt4VVbXvNav7V5XzdutnOkcy7Kp5SrBI76kM46CfTJMKqf2etaBT02CrozTMiT7FfJJYvs67dWjPMFcgFbxdk8sapCOICnOxpqIXe3AAMV1R3EbdOwaxq2oJYDt9FXHQVqbrthVJeSNaWa+c88YuILlZIaWVxpWTKfjIw1lgzBPnFXrpvUNcRPdJae/UNvjN+oNT/VW52xgP/RmE9A1NaE5xF7uePgo1kGNdUMim1sWBcpNjG7nFT5lPV0PTC5HOumwEU8TWXMYAwjqinp7GQflEmqwCUs5QjbO9gLTnicpPDTkwzj0700GZXbSYbewV5wKsLtBLQ1t2Uk4zqOxNQqyCcT68QPS6VFxl+tPAd7Ri+tDt8auebopuDtwfn8j1EcxGgGc4MmVpd56u2r5vDBzKlWnc+6cJaBWmEemC4L59XMQlmMfCK2oWWqb/s5NfuwBx3lPDUd01zfQe+iWvFX5lU8Ml+6xYmpScKMZgL04eKkxwD9hO0yCG9N+yJuRN7UAWNi39y/rWiz5evWua7v67APNXzmrHIYN1MfQR2xFGUejXqIi+4jolLYaTeSUS9lG7jR4hhEKooAncJDfefLs8vuyueLywZr83pwgV0u71jpdcKdgkit6/Yifr0b4PE3UEsDBBQAAgAIAKhIxUrz34BnWQYAACwYAAAdAAAAdW5pdmVyc2FsL2NvbW1vbl9tZXNzYWdlcy5sbmfNWG1v01YU/o7Ef7AiIW3SKDCJappakJPcthaOHWyHwqbJqkaFKpV0otvEvjUtG526QYdAMEZhsGlf2AfTJjRtk/QvXP+F/ZI951w7by2yXVRtHxzZju9zzzn3nOe8jF28fXNe+3b21uLcQnU8d27kbE6brX65cH2uemM8V/EmTn+S0xa/nqlen5lfqM6O56oLOe3ihZMnxuZnqje+mbkxi/uTJzRt7Obs4iIeFy/QU+9Zm7s+nivn/YJdKuvWNd+0J20/b0zmLsjfZEduyU64LJtyX5O7eGzJfRnINl40P/h4dPT2ufOjH46diaDSILsl3TQTsTUGP382BbblObbpYwNh+pa46gH7oVwH/iP5KNtqu+KZhiUA8BLL1+WvAHqdDaLsiCtYv4HVj3E9TFxdcRxheb5rGkXhG65v2R7byxSeKLIqe+F9Te6HSzBQHdeefCsbZCR63cZtR74Jv+c/m7BgJ/o2rNFDuIz7Bn5/0vBiD9bdkXWNcJTF2+EPMkiSsWiXdMPyHeF6jlHwDNuCXOtyE0fXCZc0uQ3YfbUPRNg7IIB60cB3kBvfBNiUjhjSB1r4M8HIFguFFaRaYyRZpGnLtPWir5fLfkm4rj4phozVZ4DgXRKENU1u4q5OZtTClbBGf0KCDr3GfUOTb6BXDY4J4+EF/dVQcFAVD9Fh4OWc+9UtxKRWnp/5TukGkCBc1eZsN1khR582rEnfs23T9YVVjN9Aq8cQaRNSLIWrJBSdJXaHUCSlipdGRnxHd4XDQRiwzk25ewQEX0Xy8/AuiUMwLB08o5ZVoiljcsrE5bFYzyDWEhwUOmeDKQvyzT/5ZFqRbilAEIHCQQS77rTtUNQ9IINTRCkf2Gd5EHukXT2bkyXtbVgFGxxQ8Pr33wAGHzmQ1uTOgARJgKZesQpTft6zcJsXZuRB+5F78xmlxEDUDwbYy666yjKDASQ3D4uM5kBkJEZCtJmft6+CDNkWj+SrLKvsS+SU8mmWNdeEq/JG0iJLv2JM6kSCxNYxJzJVPwjXNLIPaR75zeFMvKwOkhiYTpa+aIQ/srnouBt9XB2ujWSTyBWXK3BnQzf5uLowsWTtwQwRqMNkpjpUNiXgUngfZ7wbriRKgwRYEEWKyMsV4zN/QjdMUfQRoqBs31PpmQ3V7hloFWI2NQ5VeGiUF7omwHenovRoFcXVU5pKHY10tiYYRDKc/x5M3Mxq3CF1BrLzkFZx8uGwbUQpOYgyQZ2JWgVzfyY+NIFvHyT8lLY5ij5EO8enDLEOw6z2uZ7cISI6Dq3cgrB0x7ATHE/5CepPdrwhEQ+an7UJmNW2/qfu2VX8qC56BK/MYpajqpLZO7M65PGr5aryIm9QNvsF2MClgiG8Q0V8egCBMhysLk7fnJmbT7/MsCZstlkHpE5q1KleSy74egiWHYNskN/CwxH8dygtcAaJqvmOKuEH9kguA3u7XIFVba69uvXEQbwgPd60yLuGp6qWgBgnaSkzojrcQXfbyEbSH8WV4Fv2F0jeoP4m8taI+yImxfIVaoMHmDTRqfpasYEqxjM8U3Dxww7GXeLdboNCW3K1tpW2NsU+lZKIbapqjIOMSnZRhSVtsglltslcvTaKYiplT0gFZWw8it4tMnVL2VUGF99H4Mg2LwY66T7phoQJ7yVt1uWp9/CZfq45fr9xhe6grC/oVkGozm05armDlEtBBWRj03O7zcVLPmaa3NQjV9uJEmA75kxyhZQbqDFKUUzo2CQ25gtsQQ3v7j9Lf6XEGZbyd3QRj+Uf6Hj/lq/kOq7XGnCfyydQ4Klc/zQTLnVGyE6ii/8591gtzva7svlFEpqn5wcBeFz0jFodSPMkzfJoWtV3DqlnVp6BIBmc5zzg4+Iw64T3uRuhYGbPax3S73arQPbBd094Ghoz0TYn6lX6X1PQQTxAolZ9JFliRG/kHLrn6YWpEgLc5YMlclhBQNTCtSwwJd25hDTBgwPgPIHkNdIMgdVSehC3DU1akvN1/xZ8wlH/3fWNLAC9ieRzLlaJPvZiQs8C9P7lANnJM8q+XizyIBcYT6l8Bko75v5oNFJn+u+TlV7u9c97icOGJr5p9y9M6RbS3X8igiNEd95L48fefG6L/WabKpQUHMWlTpwwQKnqOQ7kqMjqzlUG0bpPizzXHzvTN+b/F1BLAwQUAAIACACoSMVKkgXBNf8EAACxFAAAJwAAAHVuaXZlcnNhbC9mbGFzaF9wdWJsaXNoaW5nX3NldHRpbmdzLnhtbNVYW08bRxR+968YbZW3xmsClItsowhsBYVb4q2UqqrQ2DvYU/Zi7Y5L6BMEpaEiSlAVlDRpQ5tKfUkfXLAbczH5C7N/ob+kZ3Z2bQyGLgkg8rBgz57zzXe++Wb2eJMj900DfUccl9pWSumJJxRErIKtU6uYUr7UstcHFeQybOnYsC2SUixbQSPpWLJcyRvULeUIYxDqIoCx3OEySyklxsrDqrqwsBCnbtkRd22jwgDfjRdsUy07xCUWI45aNvAi/GOLZeIqAUIEALhM2wrS0rEYQkmJNGnrFYMgqgNzi4qisJE1sFtSVBmWx4X5omNXLH3UNmwHOcV8SvmsN9E71NcTxkioMWoSS2jipmFQDLNhrOtUsMBGjn5PUInQYgnoDvQpaIHqrJRSehM3BAyEq8dhfHBZOxYwozaIYLEA3yQM65hh+VVOyMh95oYDckhftLBJCxrcQUKAlDKmzeYmxscys1PTWiY3e0ubnJAczpCkZe5pZ0jSxrWJzFnio8Lf+momc3difOr2rDY9PaGNz7SzQNEOQZJqp2JJUNauOAXSEizJShUzb2FqgEmPyOgSBjY3sFMkmp2lsIpz2HCJgr4tk+KdCjYoW4TdkIDdME9I+aZbJgV2VyxbSmFOhShtOAkIxGAtW57oH2p5YmCwo3RVzt4uqyvLJGYMF0pgHhjzqSXVw0Nh2JxtdZQmvqO8beitgoiZJ/oUNsmhPZGbp1YWInsUNAeLYECp02VioRy2YB9SBuUXWgBuJe8yyvz9lw2ibzoUGwjw4KAgaDJ3TI5CCTtuh+ot5YX5C+mv+XNe5fu87j3gu7zxjdRF3jsph//krSHvIT+AnAZcdcS3+AF/B9ffvAl/t8Sw9xjx994SRC0DPsR6S3KgDpF13oTEqvcDb/AG8pbDO/9Afp1v8wPkc1oWQSOROP0KeTC/oMVrgLovMN5BbVuAs+StBpQEXQH7eXvGGhTgPYKP+zAmguHjjigNAZkq4jVIXxGc+A4w5XuAucNr8UisnvE972kLNiBXDYEBqQlCrHUAI1+Co6V4KxAhYFaFwoGyAc2wJgnbRoK6rsmNPz41lrl37ZIpn6L++TAVNhQzhz5bBbjoaiC5wHXhtAOwQV06+YhlxbAgLmDqYIUV74n3IxRYP4TsrcXP06L+vSqAH/DtK2DTszrz9IIu3qMfYMvzJ9iypnQSLItvzXOV6vINHMrunz01uPbEtMChIYa7in0Km2CNaiJsF3Ka8DSoRlc3StEPBEfvsYAXbhERdai+HpxhH6LB7+2EkEOzs9Cqz6ABK1vtzkJSWfKeQu273kqkeRM9N3r7+r8YGBwajqv/Lv15/dSkoKmbMTC1wq5u9MSuMVrWkd7xf5JO6SCP5WZtx4SmiujHJu3eFQfd2/HeJqmKvqt7G+Z3i1e1C+O/8Q1oxP7gr/hf/A1fh+st4pv8NX8BhnvJ14cjelP0Xu/BnzW5LeFRIE+IZniECLNGxHoFPH6GPf82UvxziP4FqngDdF9EfByu+1nPIp4968Bog29EjY7IARhHinzNX0aK2+w4HA/1wUfaXu9JxGm3Ibfqn7GPgkUN1hO6bHiuBD30J3GGnLSdP/74uZQj5KN/yckz6IKOkE2wXAMeQLuwshfmhk/iqL5Ima+SavJb6z1Mx4uXpNr1FZe4Y1KLmqClQXXSei+W7u9LJNXut2IxQOt8zZiO/QdQSwMEFAACAAgAqEjFSuInJHjhAgAAdwoAACEAAAB1bml2ZXJzYWwvZmxhc2hfc2tpbl9zZXR0aW5ncy54bWyVVl1vmzAUfd+viLL3soQkLRKNVJJGqpSt1dr13YQbsGJsZJt0+fezwRQ7CYVVqlTfe47vh8+9NBQHTJffRqNwV3IOVL5BXhAkYRQjAU/J/XjzZ7sdezWEEcZfQUpMU6EtjW2EFTAupWT0ZseoVPfcUMZzRMbL75OFv1pMQq9C9rHYEbjiTGfzuyDq4ezRDtowd7crf7MeQjExomAddRN2LC8QPW1Zym5itDuknJU0UbRN9dNFy04FcILpQRcRLB6iaReSYCGfJOROTuvF46r7cpdScBACkt5ufbIIioE0kWb+LJrfDuS0ob6u/ox2xALLijafLaJg1kUrUApuk/0ffjCbdOOput0hTB8XfjD/miDhr+ztsRL/Cbh7+WQ93fjdDFaUxf9opOAs1Q09qyDw534/hzCUqPEbHkQXpAP1johpz4UwzJ/23Id6XDkjL7qvZwtBP3pMYCl5CaHXnGqfyNjHcynVfMByj4hQANvUgl5U0i+oFM01rq3F/YYPTBMLZAwt4p2RModVna8d1HW0hNUqqnaFjf20WRlyOBqjlWJrbJG/VF8vkJaxRb4SnMAzJacL+Lmn5jRvHCHzml+3X3mBInVsGtacGq+OtNWTK6zQxtBgcpbAUuh03nAO+tlCr7LVKXkXOYUUHXGKJGb0p8bFp6oYEXpnDiO168IKJZYErumtylFtafu9qrMrR+N19Vh/Fdri6vNIqiV+P0ZSol2Wq6+SGI8M735c3VN/Dy8pek8qPPAnumdDSTniB+BvjJHBcSiTMBjM6unqgoee1YXQu97n0Fxy7QFomcfAH9W7YWiE49pqXIbTjKhf+Y7hAxKX0OGsmTJT11GEP3VpGYwIAPFd1qi2PtSevCQSEzgCMV7LUBXcVVkolEq7BPcgt7CXtuSMZZAmzapopWLjXMcVwrvK6zqj9vSvYYliUVXmTH6zhdvRd/Zys8209OxFVp2NkpyLlf+yg8qo/+H8B1BLAwQUAAIACACoSMVKYVreNOoEAABCFAAAJgAAAHVuaXZlcnNhbC9odG1sX3B1Ymxpc2hpbmdfc2V0dGluZ3MueG1s1VhbTxtHFH7nV4y2ylvjhUDKRTYoAiNQuDXeSqmqCq29g73NetfaHZfQJwhqQ0WUoCooadKGNpX6kj64YDfmYvIXZv9Cf0m/2VnbGIy7pFzShwX77DnffOfMN2ePNz5yP2+Rr6nrmY6dUHpi3QqhdsYxTDubUD7Txq8PKMRjum3olmPThGI7ChkZ7ooXimnL9HIpyhhcPQIY2xsqsISSY6wwpKqLi4sx0yu44q5jFRnwvVjGyasFl3rUZtRVC5a+hH9sqUA9JUSIAIAr79hh2HBXFyFxiTTtGEWLEtMAc9sUSenWBMtbiiq90nrmXtZ1irYx6liOS9xsOqF81NvdO9jXU/eRSGNmntqiJN4wjMLMhnTDMAUJ3UqZ31CSo2Y2B7b9fQpZNA2WSyi93TcEDNzVkzABuExdFzCjDmpgsxA/T5lu6EyXX+WCjN5nXt0gTcaSrefNjIY7ROSfUMa0+dTU5FhyfmZWS6bmJ7TpKcnhDEFa8q52hiBtUptKnsU/KvzE53PJO1OTM7fntdnZKW1yrhmFirYUJK62ViyOyjpFN0MbBYuzXDGftnXTgkaPldGjDCq3dDdLNWfcxC4u6JZHFfJVgWY/LeqWyZZwGLpxGO5RWrjlFWiG3RHbllCYW6RKE04Cghj2sqGJm4MNTfQPtKSuytWbabVlGdcZ0zM5iAe2gFpcPWqquy04dktq4jtJO5bRSIjm09SY0fMo8Ny4rZAFVN1CbrMFapOUbuPcmQz5ZhoRXjHtMZMF52089L7lmrpFcKbQGCiZTp3IP5PTXa+lzI1SC7Vnhr/gz3iJH/CK/4Dv8eqXshDy3mkx/Ad/nfjf8kPEVHFVCN/mh/wtrj95DX+3hdl/RPg7fxleK8CHr78sDRV4VngNgSX/O17lVeKv1O/8hfgK3+GHJOC0IpxGInH6GXFYX9DiZaAeCIy3yG0bOMv+WkhJ0BWwHzdXLCMB/yE+HsAmnPFxV6RGQKZEeBnhq4IT3wVTvg/MXV6ORWL1lO/7TxqwIblSHRhINRRivQWYBCU4noq/Cg8BsyYqHFY2pFnPScI2kZDXNXnSJ2fGknevXTLlDtU/H6ZChmLlus7WABe9GkRucEUo7RAyqEglH5OsMAviAqYCKaz6j/3vkWDlCLK/HjtPiQb3SgA/5DsfgEzPqszOCV28Rt9DludPsCFNqSRsSyDNcy3V5Qu4Xvag95Rx7YtlwaEqzG2L3YFNuEdl4baHmBqeBqXo1Y2S9APB0X8k4IVahEcF2VfCHvY+Nfi1GVDnUGtNtBQwqGJnS+1ZSCrL/hPkvuevRlq3u+dGb9/NT/oHBodi6t/Lv1/vGBROcXOWbtr1MW701DExWtSxYfFfgjqMjCdixx03jymKGicWbT8Gh+PaydkmropBq/3cFYyHx8au9NXNXfwXvonR6zf+kv/BX/MNXG8I3+Kv+HNI7AXfGIqoRjFtvYMiy/IgovnLnlCrNw0hz4hYL8HjR5zyN5H8n8H7J2TxGnSfR3wAbgRRTyN2mw0w2uSbUb0jcgDjSJ6v+ItIflst7fDI5Hts0PUfR1x2B7GloKs+DDc13E/M1XiShFPz/6JrnHaA/3vDuZSm0fbHmtmxa8g+c0FNYwsiq+Ihs4e9vLD9v7p2fHWV/ZAKJb813qe0vECJq21fVXXB3vreb7jrH1BLAwQUAAIACACoSMVKMMzW4ZgBAAD/BQAAHwAAAHVuaXZlcnNhbC9odG1sX3NraW5fc2V0dGluZ3MuanONlE9vgjAYxu9+CsOuixkWUHYboskSD0u227JDgYrE0jZtZTLjd5+gUwovU0704dfn/VPe7gfD42PF1vB5uK/f6/Wbua41UmlabsmjqdMePa90S9EsIR9ZTmjGiNVCir+tF/lwJSBji9WmUfle2aqGn8WrLytMVRMXgIUENAVoBaB9Q0F2kPhjlHYu61RSo8/RVmvORjFnmjA9YlzmuGasB9tDM89uVtiCeUHkCR077tQPAHSFY2KYTicztAj7yKtj4IeBycU8F5iVS57yUYTjTSr5liUnelE/TXpdCiKPJ745J+h7L8G4CdBM6VdN8nbg0JvPTCuTFJIoRZK+ui8wxRGhDV8HOYE7+Qc1jLsFtegiU5n+o13HC3ynSQuckk6X0BPyHdvE2NGrzY3nHvLdLqfJTvc1SVBcEtmxssPxApkgF1txxwEKydOqI93sfOQiGKUcJxlLb1pWyVa2fb/ktdDzqRkjxFsjtAbGNO+7Oe4Yew0OrmpFXUIzTyERissBTUCbCzAZ3b5FqvXn8OtWKsVFPNkNDr9QSwMEFAACAAgAqUjFSnyC3MNiJQAAaFAAABcAAAB1bml2ZXJzYWwvdW5pdmVyc2FsLnBuZ+18CVRT5/Yv1lbubRXa1+cDIYDWe2uVVorKEKbUWku1VrQKERmOlioVhMgQIOQk0dpKbwXihChTqlZRokSrEoaQYGlzmJKoGKKGJOIhiSQmIQkhOWR6AbS17V3rrffW/73/f63HWg7w7fPt77f3/u3hg3Xyr00bY+e96vOqm5vbvHWffPS5m9srgJvbbNzf5rhWev7VUOL6b1be57EfujXyUSOub15OX/3Zaje3a9TXbDtfcX3/932fJOa5uXl0Tv6dBeEufunmFmdf99HqrUWpGon9uJyUoix0HPps15a2Ow1b9/S8vKVaeOXiL9ZPrtDf8V380q8ZLR+su/LJB8mvsHatXtza2JqxUP3ZR4Nr1w7+7Z2vv1/KWlq6/3DL43mHzn93Vn+sYtmjY+8ZDxINZE/jAoxRHq2LM4/E5PFAAZxoujgykrexME4wpmwgp8jQxu867+E4dr+SdAp82AMYu5cuGT3qNNXPdmF22+ee9ikvJcQsbEmC1UbniLnCc9Jet0df5Kb7SbwBikHICNT9bXKpQz4sLU4D7Z0Yx3GDx+SKG2pJoSh2OO+NrWEvTSmrGUwJ0F8UED4kLJ6SQ90S0xvCeVNfJ5fp509pfrmUMbWwZAc46Ta38Flw4JT+v3sDsya/2NhhmYzC+4TBLXWEol/pZO3ohTBntW++kqt8J9op5phH11F0erlybEWM5lO2dvQXL/bj0dIAB8+XPR5PAYvuMBz/9Ho/Jn0kWDAh7VyMMao4Ac+Of3QBlYIHddaONSUBtkpMIjkb6xhXxvx6u5jn6BZwnNwjKSR2S+Q0xKEHstErYUs+SrmpA7s9K2lwJPILFG3kbto277vklNRXkkhSdPQU+A8sGhkR4o1sEm2OmbfaRJD2BKbOY9Sbn9STMhFEeWNa32qRbG3d7FAa7YbPay2p6H2Ue0tI2QixY2Ta8K8bOaCHRJUXPdw/b+uaRfV6DKiR13l8TV/JnnTvN9YzGMJodIms+FGhh2f0mDIMyAtnwbW6Vn0r8RrGBmOWYkSdlWQos/fokf4uyu3LE6RH+c8sIT/ZFUSRD133N37TGdeuuhlGrlu812G7RqUYymiyw9HapYJ3MTIE+4h+4Eh/D72MLvPc2DkVhte1JYYeEWp73j4/g5IzfiFMxoLaRbV1xQudsy5moIZvGDJglflg//vPQJ7X35vdab+9GIN0Os8scd4e6IQwLLx52sSfd/W+MbZHUMS/EriJNjacjmLb21JzxQurggTYS/ymzhE1RV/GzO6tZJKExtRNMdlR81fjxbVSSszuVf40HCcDb11bPB4GqrNo6liyAu7dPPpW3USQtLjoXj9bOXqUSp4YYlB6juMs94MmLnQaU431AQUyqoPFYOcQHc3tmpEgqySJysh2lqY7Hl0RB1htNLZpQt/6AKJ0MyXj48sIVpCGkOSwEQ+MnRXJxo0sJ8ixhXNhJjPl41R8lJO8L4KLdZmyf99pQ0BLlXOC4sFYCvA3F6ziCljvQb3BP1zQbJook9n8mNn0Q3z9fSQHYXPTmpi70sL9dBSwtJAIkuxB9h6XCVCUmti7ed+u0kp0k+KD09yOKka1zvoUy1IPbEosqzC+XtUEa6K0CbDaFgyO5wFk2J6FuWDLYS3H0WTKImLaJt61QtZyHY1RjVHYLNw0F8iBSruAA4p17vVpU/n1t8qRX2XOxWFzulEblLknan075VEFCkF/1IlySnigO59VHArUxQ5e9gEgNfdiqx8AiX2wdxMCBBnJKRLyHUW9fxcFz/F5Jegxwhm9nYVxPqY4AplzuhET+juFmqsxNp/mvh7x8UCOcE8PPVMpbtDf9MVAP0RglmdBIr0RlasEsCHsclHZTibR6XUUGyCgONDzprOmeQM8MqcpTdmksZyWC5hU+yVs+zhXbYBQ+4xyVJGyCVYXVX1t28aNvy6mpoM1aV0aroiFK+8QN2aCfnHRo0yMeancu+gy6rO80r6cXDLJo94Vi/qlXda+2UrvGOjiafMCZlk9yhtT9wXIo+4CSwnxT0GOxhIxZxi1B2LIG+DMVBLL7vNoYsE0Qdf6Yi9diBffWuVLrQWYfuuM6wdWhXGu2Ly5/f7D25LaafocPq7eF0hHTuXM1+HLGPAl9zrLz9gTaY92lc5aKa/4AZ3L71Q15+KTNRHcXlvOYLo/kHevrxISdzFPM+gf37MhAwVfXvGvVOjxcy8j1/jmdUZLxMcPbUhRxsEc8XhOpZ5KsZkxTzP3q9OnI+j1njs/+PNGH3M14x0/hu+akSLpAGqLEX+p9RjefxukgVX3M0C/c3tSSZEqrgiVbNSUMisOjoLWeEj0Lq340bI49Puls3K7aILFiuYvQmjFC2N7grkKO5fkwpAcXW32FcyvZqi5IgQNKDeHpewGJdIlZWKDA14vst3cixPHaH+KMnWMPHdRtfMoXWP8ic8zV/tOwek50BNVU745fxADPQxWuejavGJcJB1TVDNGIFFwo0KMwj5WiNv4elMb2QJULn4U33dQYYm9zq04W5FDI4B+BzPLm+CWL4x4ieVhGc1rAaAM3M7EZc69nPbf+dYyei4jD+TRj9AZrzRSp8r4wuQLrPWr3LsnUcj3JZadRFqD9+6Gs+S3q9Yo39cy/bZBdqXyqKScASM7jOw8WKOgntO3IjCqU4OnMpwCGpuDmsV4K7YbtRhaiK77YkeU3633P+7NeWXE+0OjCXFl/bsAtuwiYrxXRhPCd4toSykxjV21kHBVzIAt3AAhPQ/VKMC4bFiVeUD9PNGWMt7mrV4hjz+L3nAB9d511LvQwla/ryA49z7K2ZzwMLRu+47Sy7DmvOb1iOxe5mlzADxi2/rSnrlM2PTAG2sMRlpzhGpbZjeNagVuenFa/F8KeovxMk8fHMvbWXoUvUNB4gL9Mg8arBoIvpwNiXJ+zfSZncUu04h9zKdpBTsGKRf9K5vgTJ8AnSX8riUkC8DICvzgzB6K25WJ4kfFz2uwL7aSz624ACvRX/IF5qoyce47vJ2hAP8MXlxUfCC4WEGFr4nrI72ZPGxD6kcJEoxMinceTDoHgErKO7Edh72xN7PlC09jy/nYW4r7rSSbTWRjwmrvdCVUAKv3Rh5J3e1KNkLyUIQWM2dgVd3bO5u1euEWz5qT08FDbSn/AV1UTt8WC+M9Y9Pe5QXQDbDPYnXnnYMUsuuAXm94T8PHCcu1NJvN2stwbyyZ3vf0PJEE8hoN92Ync+KsxxiBnLebI6Yryf1PzZ2WCQUmxnHJvZkMTPgx3vtdeFuiJlFyTPX+j4pJUy0Xf0v4rOVqs52qA8UvDw/pp1r1iwLPqCeX3LX/FFiGZO9yljf7PNela5Nu9TwQFeWPnKYGcULD66bBPdGaV3J0KhGx+03A8r0h8yC84JkmMmU0xjk60D6cCZgguWgONN3PX46OarfwTK93dcJvBpj7DOqD8LOz/5FF7E+SFli6sRzt6AMqJYOQffm5SHJpstOjwaf1UReiIp+1ooXrUhhOGeXmCwv0huvnnvHy2I2GiP9zwW3TLU/y6Gh5IQseHWdy7KMDTPb8+6dtD/kMvW27roFfXj7tgPzo0Y7ZJe4B4OjoAU/wkSLzH5pL/+YpeUXOsXGZKrP99xN2gRX8xVPu7fh7/gLgvLFravLY91IKFzsStWLKWzUfVOrjI6jT48ySv2whckr8i5+MqrCcidGbgPUmE+x1/Rmahyvq5BEvr/xdRSuTOHrL3TMOfPymJ82J0IBixUoawVhHmsby5pPWHsuEmuNQy71PGJZFr8MGMop4OSGcC+SnEPkpVxCL7lEIGQRxIcVcKAM1tc9Vi+K5ogDLgYDmYMfe3mtPDrj7NyMr10EnD2aGNfLhp6pM/nObsAsAI2EJE9us8D6x5nZy+YdrUq+EVQoS0ZzlAP/Wnuwo2S42ee4GAgdBlssQfmHrw4Q29aU4ksrVx04xiiQngTe9WiaEL6ij0zUGpTFvU/nOd4DKtCx2zZqRryLfle9vJYHSJSXnWXdDdxE4+lx2O+qSghmoOWMr7mZUx3u10KZH4pdby11d/2Lre4yNfthH8otVnSNRt/lx8UewDMVXEZXMss34qBhaUkESm8oyhOBWsjIY09TW5qRA5Qz0Twlpcexsm8mJimWaTwdUMnHOhrGopgRqgFx4DWkyOA5hNTf1YKOk36OUYsm2xR2O3DXFs/ADjWmQCHlV2IKsF7Gi3e+2oJIgtWEcIWzP+6i25IJKf44FpOpVhNSbSoNrbEiUOeK+30y+UnqgwIRZ9JwK+KeW7dF+Hd5xsQShynZidqLHBTgH7cNjKm+vwriGccu7QFh2LzXNSi1aR8wopSPpZPZLoRypQf1P3KcEjvbVxOc88lvJVtw/nSYoGOur/3vXrK9WAfIqea9Rg4Rym6uovEV49s84q+WOjZolp8JZitFVMgyGTWDxzDsvCu0JjhZ+IA/qejgyZ9uLCr9DA2cieq7l+8flvdxDNxnYCFzg7cOUq6E0YxbV0MNGfQnBW0JlQbJUaUzdzwvdLwZfVaghaGVjTwhbRX6P4R0AuO8B/YZFXWv/oDkVi35dXnFJsjBCe70VCNVG9tzCR+0mVt+o5Dp/9IYz2TUM8e7nfi7JAyvyo8tmjW/szHy+uBym5/tPR3LjD72WZbWxz3NgBXu98uhzcpQy7hK+/F9uKbaKZeQiV2rhHBvu+vf+OetJowcDoliaLFxbTjzqahwSUgeoU4QP7gRPl8J12+Nr/fymK+yRH+P/Cwq2mQ54OiglAROnncbRMZ3t204vUBIX4G+iOubvo/Uy5LYqPkNj8wF+3/Kk2EyM2Wdprmc9Hb0TZ1u9o96QGcUZaPu9zqYICN2+vdfm3K/8o7daVPP5a8hXCuPTY6HpS1hrw9E59+sbVU+fTDeCD7Eht92s9144rGFO1RjNUQjw+PEc3dMkLL7g2d3vDN3nq8/L83QkHfHBJRFLESLXRVoH/rjzS1ASBqsJqhcwxM/+bAVbW603ReFfhHHg7QWAmWcprmt9wQzhB8dLGdbdYHTc7zH9pjHjh3VcEWklu+5PuP8Bq9kLAMGWP0I8psfLShnKS/Tf+0L8vFXdllYcV2S8NwN3Bu5/bbj8XaB9KtURgV0kz0qKK74lOMngLEdyhqEtkgJm/l+QaO7rTf00PVwCFBnblkd9xR676RQNOS21TnMoMmHTn7q2UkYxTUR2m4OlSlvueWtx83ENtJJTpsmCHFWMf4OhfAGQF26rLbQ/GJLokI5vY3+JnFcOpb5S1Ylz6TntLhLGX5WIOmv3YuoQUWs7bwrO1TXPfFDQZ5mgOh4EDVr0KxY/rtVWY38pX7QK4O8cI6Yi1cw5vaz3KHVcmKIq41CKnDTnr2XM09QFuMyL/scx5foQHC3AXFPJ0g/YjXJEvROMWoP/NcukLzWHSFMdIGs5pQbjJbP9FCYptgqVT/77X2NQUKEEJeXf1UZKCskkdhS5bvae8mOEb7McUXKBkYzkSnHkyM61/is5NXCGRz36HaWaCWeWd6AvljPj22WIZp5RfArYSJCBG9g1uJWyWNc+KLevoqNS+BfCMNvQbMU7VZgLyKt39KEGeU58Vs+iVQEryTHDdiNbLKo/HLWbjIYErFw8W2cp7qInM3Xpg6H0mDqEbOxdqosk89BN0pGmLX9lnbi9QK4ej4HXD7Ai8m0VTlactJAt22s6hcj1IjuU1u9SZy2rf/MUz+xnFrPJrDKNS2E1dQGTh4ssq98Zfv6vjJOoYfURhmDRqpJuEK1LkuAK6qG+IOVoK0nq4tARM73xrKQhpk4f2hRUj4hOS8rqF9z/N8jw5QxCxR7HTScS0znOFqqZ5u7NuXOPI3CbzHjAl1mvAUQBrdCwWCASBCmhGvMCqkCsYJSwspL/VYVjtC67OVGkYB4tC9zXb1P31Ud1BeKhLNhU/9dewqSXMgi/Pon6OGHx8NV2F/c0JIMctawEaUk0ykHJeIMwMvptAKON5NQYCLshOxP7s4IEWdeLzWEuaoKEwZOwqgh0ROmO48IA/upCstUIb/w3xcA1+7ZQZirSDNwZuP8ZcOWWHjLpF5l9wmCuJalfnPYHt6QmlK/qYA+Lil+AokYHEdLQ99ysx14c/r9pLOQoZzeSv639863h8sRUK1sXZHmQe2OWFofcrAXg/7AfbPxBAI1xw9hHa48rXlg6AQ8SZdbUAlUIg8DjyfaMrPnd/PIp72Gz6L+BRR2f8vLDhN/cGf72VDRuXvntyH0bpqKWkfSbT4ZOTUVX2PRbGH8OnmJBQ9bvDkqbcn+8+AVsU2GiN80A+k8CVMCH1Ws87ciQnw4U8WhX2vrsFPUBWQty147905MP9CHuXV4UJxXFVhGCmod8OUikB8XwiJgtLVbmlqKo65BQfy0Xyr+jsDL8rYlUws+8Si3nj6Yw07ginLOxcrD1VddENqspEHoAxTi6SwBifzWu9CTD+WuY1KIf0i6D1aplz35KcBo9aU2KaY/78hU7FKS6seH0QduDkspzT3tTHT2+uaf85F9ZtzCKNWUiZUfkHLFrfqX4MASG7x+iPlaKjcpz+vFDkaSn6Mvl1lImxrndOI6oJLZmyDXfEUAJOcqr5XPL0OU/eqpNZalaA6t6RKgAo+ufGKb8O+RGepRyQHgVMXhH5l3sC8w0KveUXkTvvwCmeDCRJqVYAQ33Lu2lUZmYbDpXZAtXWsuokYC/mQb4c9hIj5QA8gRxHjfhrHidMbXhT+f1WKqw+xRHTp173IB6J+9p39EVscLgk+Vn8lc1evAMbHHuZUnq2mpc2twfEf3w3yKqYu+iVud5+/GYPDkpF5SEyihktMzsXRSbBvrRzrUQ7Uv//mfPQyLU/DxUbUn/4RPU3jO5pdXoDYpeBH5/zt2MHy/P6Sdc5YkV1D1sSqG4KceU6dEE73lJYRUECXSUVTHjLIBcZ2BfJ7b8kb6aU/oQxnbezlz292Mr5DAUfnrNMHhelSxNT14U2bMonxif4ahwID2iyHmXxeYQWUE9t6gKO8h3OYU/hCc7RHv9AWaArj31L2TDz2WgCxRXw4fVed5X5jwASeWV51iCItV+kEDm32fJvJONrz7QzD+fyHYGn1WQjFll9C15r/Oo6SeCqEfzrWxDFhbOZPP0wa6Yk2uFliodkbzsG1YWOyMM58txgESj8nHqn6P+1FI1e3d5eRLcc1tF2M6kds/K91+Y11WLo5X0oHZAaqPmS4IVdCIZA6yX8GQxYgDjM9hRmGzirxlNJCuMJCuZN0ltSBN3ehRUArGmGN35PwWCbjuY9DD9PzPp/WD1YY4z1kNXpGzLdjwdTx03YKU/WOv/EluTmKP+ZxgwsWkyMf0dw7fMg8UI099S6xuUzhVZGX/a8BOcmTo0cR/CIE2b8aWMEXqd+WtfeK/0JEZWzkBaUen93nvxuPg/IvZbySYPpNXty/yAl7vPL03VX6evefa7fcftNRSy2FKFodw9TsvJrOFVzrtqTv2j58TBcZFHYPWgN8AMSjdaqgTzrJm4YmNZ5XUb0vyZeeOfnpagAGMTa0UoZQNBTtebpPQ/MUAMq8FqLe+vuQM6Bu4UgDzK/sxVVAaSFiPcr9X8m9pmU+iaTWOzHkSxFZimirglRxi9lJpMfyDvKg9SZI1co1J+Ctypu/WXnVhN20ynmgH0/xjQCTjQajrJZMkVuhtjZ/6vTKQzghnBjGBGMCOYEcwIZgQzghnBjGBGMCOYEcwIZgQzghnBjGBGMCOYEcwIZgT/3whwxb3ibH7gsbEh+YLNv/22x/IUwphG2Z5R+Xm7j/7IWSY4FLX4tz3NI5tpxm86J9+CD1P+j3URg+FvGvZe5JfO//dvnrvte2nqXLf9b06/1exWs/9/8+X1F1QU/SIrVh32nH4JPug/8ERUCNtRG+S81XmcrQvzAJCewgC2A6+LZD3BOg11xwOwZBDJUUBJ9oipfZ7GuvisdcQTnIExT44zq/IhZGAjp/QWVZZurWNiY0tAajFIunedPDb6NTBhlrsTGT3UMIxWJZr8oIAONumhyPZLNHHWkOSYdRvZv0EgeFeXx8miiBY5weRhY15ipT/AeXqek0Teb261NdMBz32Ffc4SfYTjYOFTocbcA7kM7pAc9RpOgcwU4uj8ICdTrvzqpPmSP9HDIOjGAx2EEb2JnMI2wo3k6I6R2onvEVDshUbpKqguCPvbFgcdI/Dpzhs2f21yPK0+0XQq7xgltdH4uOFTKkPojudcJEdj9YmA/VxJpd0Q6UlzzvPi/AOhEOw6SdGgrbUeVAokRZEYky8lvzOPYsHi2mrVpl+cI/U4EtsIIWaYAnb7ZttjbNex9oGh4+yzji/U2sI7zGvx9gddEHsUkoFqDY8SOum3nCRHqwJKHSMjMQa4j0ok2/Gtvtg+YFg1TpTDk4HTdnHObyPpCvgNgv7LxX0t3ZgwoVLhzRUtlu835Xna2jqDnDIdB35ys2JxVsxu6wTqXu5+3hvvygZ0jgdDnx9cXnmck44gfAGerM071SdSfoImY7Z4XBcufCDRncWlqTe6kFxDQrniXuuwtUtsgPk7QwEapw7kiCGGthIXKCOzJSyBrVmd30P/rAQMEFrrJIEB7i5w9ZUCWSJJVqBtEAinsOk0DDUClDFie94IpDxtDB/sob8WlBuv3iV92wUDhw7lM4i9bc7HA0KaUSeI+k7xCZrbrSVLsmojJ33DXwNKl+iqA3DkQSPJKApxJCu+qqYcSjD3BhhjkMxIuWU7KbruQxM7XZi28UyxzAVhMBoRcaMFmVcmQF4DVHMOnDigcrGIKwps7dsU8TFb1ZSYejrcMzuZlvElilMi1O1K/bYGo9BB3lltVjwTrx1LT7PeR+C+AKVYASR53EBfbtSK2rUR8QC1flO7zkUPjmNp3HKSHuOsMDi8NrfjJl9Zq8tzxJ5LaBCIJs2eKJE5mwx5+QtcpzZwm9an/ivcUUxcwtg7mHq623TpYy6hb9CRmtC5p5BzmF2WaE6H7+vxzU/sDaKUepU6R33J+fhKSWy0hugR4PynrGBsNHHqXLV/6hYT20X35kiH47B0E5nBLdlKuz5J2HF0UFEWQmi9WJIFSsr9vNo1yxoAQXx8WtIuB11aeAwbmF2yohEbsoKfphg3G7JLGRJaWZ43QLN/X+gXM36YPdLEQKAYZ32vtXGrjpgQvZvMwRJk11UkV4rsK6YWD1ClFRQdTE4gSXcL0/iJDkIPBitUqt4qZWC3lmUlwQE7G7J9DSoIJAsOR703C+o9mkfcpV9bZ8QPTNFqm/1B+DgaKDks1Q35ADTna55+MRNG9sSAqJidnIJMrA0qtpeJDSbkFNKUOBVQxfW3ScPnaOS01xu1xM1C6xwX+ccMhAi6rn/5WxwvcKKXbG7SRRrlYIqJ9LjZWcsuQTE9haQ6cxUmCxcnZh7XjsUEnZ1guXiQfG8c3oBkDkpxppZqTNB1PXElGWjiwnRxa/RO+TKBMwNsP3u4lJH2Pj3707QiHnNl30FfUSDUpUd4b+QmL6hi9C7Kn/sI2eqWdqTv6CoKLcGszqZfduwd1hi3RTlqhnuRieAxBRSGwe0lX0ZahfZDJZkg7wwerC3E1ij63+hL/zk9yujeO7u1WHZdY++3hUK96I5U+aZGadhk4lQIBIkkasFmmHgPpeKqDS6jpKGyMLm5HCZ2ISbErhrHFV1gXfwq8iO+TCfd811N0HafBqrybINA4qLc2mFGljXngspqjyRpDwnI2l7MU82Pv1upkInSUFYbw0XInqG9IScUbmGHrq4vpyRJFkLCYd1aj2MIgR+gXLSihKcyLwQwwOrieuuVbPF2+4NP0DXlzLA5j04EFLLtOWKb8n1KzByRlryGLUGyAKZKHcz4wg+A0WCCeYHCuKMpuoNujq7WRQ6LF2Af8gO2OEoM92c1TeVmDf8cx6GKW1R4Wh/ilBzTT9iCKTHZvbp/5r3P0wXmfdSnS4G8IykB1eZq2cfSwsHQXrFBj1wbls31o17SEt8QKnEJ0Yq3uMp/cCABFZ88fMMubbcOzoObwMg9oMMgZ0VT+mhUQe/7/jQmjxqHbenK6MKkC5WXXf16Y+NEMcpZGOQ8eM9vP7zJ3+D8Xn4rxX7zWxVJ0GSOE9eHdzn7T+kWS0acEa4c8HW1hn7k+0qn2GC93nvKnaNvBdEA0y8SMt+Ax20IaB1ovr8E6te3Bv+oyELac/DznxRZ006190N5C54BNRBNtvvcUxFkth8QZGjxxVrLaTgKLoFWwsoi2/Ddf4AGyAonMMROW77bUicjAc/ZOpXz68sbIQ/GpWn3bTS1P9hVdiCIo+ur7G9+nOuPcOfTYWt/Dk3z7Vp0hAf6bYX4lG4lJtsWYtXE/5D2g985TXsUu3wzHsSklDG8kMEyax+HO2UHkHeVL77LChrOgrPmwk30hph018izL1cogi0TdZ5D66V1Tv2CkoLCt6fqgeJsQ2CW7scXcMg/CGPrBqugtpz5agu5YG69mJOIxsQEvdtjpe7MjcKoitpgHCmbdhIHbvBqf2x8q0EgczF1vccF9DcKKDQ1jE0NoNXnHxVILCF82uFIkv9uo/JLYpIPMyXehFZ7AweO09n+kMis6hHtRHVJTk8X38NdsznFPl9HpvglTVXejUo1YGZPxui+B3jJJxKaX0cQ7maTk9sT7SYEBH3WDDd/jU++E9H4nZ+OSFYdsNXlDaaTiUgrArdcVhnD6P7XV5CjjTu2TzkonupLo+mJ1yeihrMutWqWGQSJU2B8nb++yZaPvkGb+LWEo/87sK/alaAJ0XMs+1wOCw9XOr/L5x6owSQw6110aoAul86O5s3e6wh3xuYkPMOZIyNY4+shF8w9kYYyzn+jyTwV6kM2ApvsUBuva4DzATKYj0uLEowUqQ6gVhiVxr+1+Pi5CpiNN6mQSnIMZsXeO0zWchlE8quHWDLbONbFpPfimSlrHWj6ZPwyF5UIUYkYxR2g2OIuG79eEuQ8w5QqXuOMLPFwPqBYvw3Tpn3z7U1Xj7HFH1zlLPlxhWNirY+z8urn0749hRmwUT90gDboTCtlqtWEX2GA8rZe3Z3lGZGj5zVdYY2jg473+MHeCg3h2kZHFEfkx51PQ5pz1qrHH5/Vt6dLCx1iGoEDOveUNqV11ARQNguV2QnRF1bGXFgVw18154Er56PpghR2DAYLWzXIiNOgkaubYLUlai7sICRV4Xy9tvgFOsF4GmM+rOZSTOdlJAvVOSBrD76agEsrcgg4Oi5pclZSZc0K+Jw073zO6/WR866iWeUHwyisfufaDa6BJJ7acpGwvzbefGW6vpoK2TZ3zyDLeQpAphW8gb4tNxMklohDXM2RMHZ6nxhKazI02eoK5tLFhw9zjR3l1vLKSCMc1DAx6PJ+fgM1MxBDoQsk7wJhsnQrMa9eoG+m4MU2a3Eiolz2G1oZeO9ND9rEMG55ANBtVaQ1MF8BPzHdPG7o8OvM6DnYPIE52GnDeiybRlhqO6WgLok306cxmp8wdM7dcsmxNRnlpM5djjeUW+fduq4l3q1QGUPp/v0jMSdtFmNTcGph7im+FTC9KtxiqfFiNdmSU37pDGXHoFwt/2mav/mzsLqNPxTvVY4IyNIhDY5iXW0GnGIBSzsKOMJoG+GjNH2zQS1f0cCoXuScfWMCU4y+LR3BhF+fom7yvYJ3/BusCVMVsA1eJzP7ys0Z5uN5KEAXD4zflb2HifPaBdaCv9ST9WXKIkmMlkcZC/CguG5J3ZVMJkVCtT0cOh9EGuGh48xJwkddmgZGZe99Mm+v3Cnp4WQHY+at9hG8lnfHuWbbNO2a+0erGqzY6ROVaAZ7sOKCucqWGu7eG5nySpWr6H6VQGO4ntxovjYM0ZhZNKWJrDcxiLI7cWHvewNLnHcWY+BRFs1xTuxvvM5xVoYtaeUsc4VK+S2DKBhKFBQP8JLwnPiyskFXqW0pRdTyEw3maLp/3qvTc4WWMHlDWS9wtrpKcqar3CVP3ks+QtCtc2H1MIPUt4RyP017b5wcR3zYny09a72SsXe4QCjq3TVY5nwkt16Ump+mIuGT96F2sI6vsjblYUmNk5PSHRnljm+PQLBrAbCEKzJe9vFtSTGZchcgtnfEjNPqgqPKHS3YmMnPPdOWt+lJj+wXJqImB9dqtU3quAur7cXd42sbP6bXFSykwXjxOAGI1nTYU0JCc9tUrhhutIuiDVnKFwA0E9mGCt1yTklkLIK6IHx2FVpuEHxqIqAHzkMiq8npnfzlNUc1tfhDxDM7evQRMO8qYhgft7kzU22PvWSsEi2z4dpRcTwQVFkhOJ77vctCMasv7+rg9JRfWKKk2AO9HkB8JGNoS/JW/OT9yjabeCdukOKQYXSjwVTHXUNWfp1+0MtfOt7ElNQY8jEmh2fU1vKyDTH6O3LRa5OTepDhi9N5ATuCWqm16m21HMW0qpBaVc+1Lc1PhV85uyGMYvRb2dibcnHDMMkYLBRP3mEfSfdhNIkizU/W+y2kxuVWpKX0HFcUTRzGWMZ9BfYJAmBcI8dxR200iqzM+vs+N36l/uaRtIwYp3pJ1FDLVG0k3x+dOKEjwWX1S7qs3qmTd+f93+tv6jfTzFRPCvwm+9GoKEZxHHec0StugKYuzP94fk+OeqyLTrczaqYu3PtyWtpiHvs6RGEnXvzQOiJlVNfjO/VE+EZtIzX8I5kD5myXTq3s7+1uD2kLZu8OIpiqeyOntwW3XC/PLmM8CLJXF/rXGeIoreDrU+feHIzPA+x0jxJnwLnWLb20+VvAyeV1azd+1Pjhjq//J1BLAwQUAAIACACpSMVKKwvAbUoAAABrAAAAGwAAAHVuaXZlcnNhbC91bml2ZXJzYWwucG5nLnhtbLOxr8jNUShLLSrOzM+zVTLUM1Cyt+PlsikoSi3LTC1XqACKGekZQICSQiUqtzwzpSQDKGRgbowQzEjNTM8osVWyMDCFC+oDzQQAUEsBAgAAFAACAAgAJQSWSqkBxHb7AgAAsAgAABQAAAAAAAAAAQAAAAAAAAAAAHVuaXZlcnNhbC9wbGF5ZXIueG1sUEsBAgAAFAACAAgAqEjFSvPfgGdZBgAALBgAAB0AAAAAAAAAAQAAAAAALQMAAHVuaXZlcnNhbC9jb21tb25fbWVzc2FnZXMubG5nUEsBAgAAFAACAAgAqEjFSpIFwTX/BAAAsRQAACcAAAAAAAAAAQAAAAAAwQkAAHVuaXZlcnNhbC9mbGFzaF9wdWJsaXNoaW5nX3NldHRpbmdzLnhtbFBLAQIAABQAAgAIAKhIxUriJyR44QIAAHcKAAAhAAAAAAAAAAEAAAAAAAUPAAB1bml2ZXJzYWwvZmxhc2hfc2tpbl9zZXR0aW5ncy54bWxQSwECAAAUAAIACACoSMVKYVreNOoEAABCFAAAJgAAAAAAAAABAAAAAAAlEgAAdW5pdmVyc2FsL2h0bWxfcHVibGlzaGluZ19zZXR0aW5ncy54bWxQSwECAAAUAAIACACoSMVKMMzW4ZgBAAD/BQAAHwAAAAAAAAABAAAAAABTFwAAdW5pdmVyc2FsL2h0bWxfc2tpbl9zZXR0aW5ncy5qc1BLAQIAABQAAgAIAKlIxUp8gtzDYiUAAGhQAAAXAAAAAAAAAAAAAAAAACgZAAB1bml2ZXJzYWwvdW5pdmVyc2FsLnBuZ1BLAQIAABQAAgAIAKlIxUorC8BtSgAAAGsAAAAbAAAAAAAAAAEAAAAAAL8+AAB1bml2ZXJzYWwvdW5pdmVyc2FsLnBuZy54bWxQSwUGAAAAAAgACABgAgAAQj8AAAAA"/>
  <p:tag name="ISPRING_PRESENTATION_TITLE" val="Применение современного C++ в повседневной работе"/>
  <p:tag name="ISPRINGCLOUDFOLDERID" val="48"/>
  <p:tag name="ISPRINGCLOUDFOLDERPATH" val="Каталог/Конференции/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3454</TotalTime>
  <Words>6645</Words>
  <Application>Microsoft Office PowerPoint</Application>
  <PresentationFormat>Widescreen</PresentationFormat>
  <Paragraphs>868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Calibri Light</vt:lpstr>
      <vt:lpstr>Consolas</vt:lpstr>
      <vt:lpstr>Times New Roman</vt:lpstr>
      <vt:lpstr>Тема Office</vt:lpstr>
      <vt:lpstr>Применение современного C++ в повседневной работе</vt:lpstr>
      <vt:lpstr>Содержание</vt:lpstr>
      <vt:lpstr>Умные указатели</vt:lpstr>
      <vt:lpstr>unique_ptr</vt:lpstr>
      <vt:lpstr>Пример – идиома PImpl</vt:lpstr>
      <vt:lpstr>Задача – открыть папку в Windows Explorer и выделить в ней файл</vt:lpstr>
      <vt:lpstr>PowerPoint Presentation</vt:lpstr>
      <vt:lpstr>shared_ptr</vt:lpstr>
      <vt:lpstr>weak_ptr</vt:lpstr>
      <vt:lpstr>enable_shared_from_this</vt:lpstr>
      <vt:lpstr>PowerPoint Presentation</vt:lpstr>
      <vt:lpstr>Задача: асинхронная загрузка изображения в GUI-приложении</vt:lpstr>
      <vt:lpstr>Решение, которое (иногда) не работает Почему?</vt:lpstr>
      <vt:lpstr>Идиома weak this</vt:lpstr>
      <vt:lpstr>Немного сахара в C++17</vt:lpstr>
      <vt:lpstr>Еще больше сахара с BindWeakPtr</vt:lpstr>
      <vt:lpstr>Пример - UniversalPtr</vt:lpstr>
      <vt:lpstr>PowerPoint Presentation</vt:lpstr>
      <vt:lpstr>PowerPoint Presentation</vt:lpstr>
      <vt:lpstr>PowerPoint Presentation</vt:lpstr>
      <vt:lpstr>std::optional</vt:lpstr>
      <vt:lpstr>optional</vt:lpstr>
      <vt:lpstr>PowerPoint Presentation</vt:lpstr>
      <vt:lpstr>PowerPoint Presentation</vt:lpstr>
      <vt:lpstr>PowerPoint Presentation</vt:lpstr>
      <vt:lpstr>variant</vt:lpstr>
      <vt:lpstr>variant</vt:lpstr>
      <vt:lpstr>Пример – решение квадратного уравнения</vt:lpstr>
      <vt:lpstr>Решение квадратного уравнения</vt:lpstr>
      <vt:lpstr>Обработка при помощи visitor class</vt:lpstr>
      <vt:lpstr>Обработка при помощи get_if</vt:lpstr>
      <vt:lpstr>Обработка при помощи constexpr if</vt:lpstr>
      <vt:lpstr>Пример – хранение состояния учетной записи</vt:lpstr>
      <vt:lpstr>Algoritms, Ranges</vt:lpstr>
      <vt:lpstr>PowerPoint Presentation</vt:lpstr>
      <vt:lpstr>Исходные данные</vt:lpstr>
      <vt:lpstr>Вывод в stdout</vt:lpstr>
      <vt:lpstr>Вывести самого старого (raw loop)</vt:lpstr>
      <vt:lpstr>Вывести самого старого (max_element)</vt:lpstr>
      <vt:lpstr>Вывести самого старого (C++17)</vt:lpstr>
      <vt:lpstr>Вывести женщин от 20 до 30 лет, а потом мужчин от 25 до 40</vt:lpstr>
      <vt:lpstr>Range based for</vt:lpstr>
      <vt:lpstr>Filtered-range</vt:lpstr>
      <vt:lpstr>Ищем, есть ли женщины за 30 (raw for)</vt:lpstr>
      <vt:lpstr>Ищем, есть ли женщины за 30 (any_of)</vt:lpstr>
      <vt:lpstr>Паттерны проектирования в функциональном стиле</vt:lpstr>
      <vt:lpstr>Abstract Factory</vt:lpstr>
      <vt:lpstr>Продукт</vt:lpstr>
      <vt:lpstr>PowerPoint Presentation</vt:lpstr>
      <vt:lpstr>Фабрика в функциональном стиле</vt:lpstr>
      <vt:lpstr>Команда</vt:lpstr>
      <vt:lpstr>Робот</vt:lpstr>
      <vt:lpstr>PowerPoint Presentation</vt:lpstr>
      <vt:lpstr>Команда в функциональном стиле</vt:lpstr>
      <vt:lpstr>Спасибо за внимание!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современного C++ в повседневной работе</dc:title>
  <dc:creator>Alexey Malov</dc:creator>
  <cp:lastModifiedBy>Алексей Малов</cp:lastModifiedBy>
  <cp:revision>184</cp:revision>
  <dcterms:created xsi:type="dcterms:W3CDTF">2017-05-05T06:34:34Z</dcterms:created>
  <dcterms:modified xsi:type="dcterms:W3CDTF">2025-06-19T22:24:30Z</dcterms:modified>
</cp:coreProperties>
</file>