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06" r:id="rId53"/>
    <p:sldId id="307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267" autoAdjust="0"/>
  </p:normalViewPr>
  <p:slideViewPr>
    <p:cSldViewPr snapToGrid="0" showGuides="1">
      <p:cViewPr varScale="1">
        <p:scale>
          <a:sx n="66" d="100"/>
          <a:sy n="66" d="100"/>
        </p:scale>
        <p:origin x="223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8E7A-66E0-4F3A-B0C1-AE49947FB3F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005B4-F216-4788-933A-81F72935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Интересно, что с ростом мощности процессоров всё больше процессов становятся I/O-зависимыми.</a:t>
            </a:r>
            <a:br>
              <a:rPr lang="ru-RU" dirty="0"/>
            </a:br>
            <a:r>
              <a:rPr lang="ru-RU" dirty="0"/>
              <a:t>Процессоры становятся быстрее, а устройства хранения — не успевают за ними. Даже современные жёсткие диски (HDD) значительно медленнее CPU.</a:t>
            </a:r>
            <a:br>
              <a:rPr lang="ru-RU" dirty="0"/>
            </a:br>
            <a:r>
              <a:rPr lang="ru-RU" dirty="0"/>
              <a:t>Поэтому при планировании нужно давать I/O-</a:t>
            </a:r>
            <a:r>
              <a:rPr lang="ru-RU" dirty="0" err="1"/>
              <a:t>bound</a:t>
            </a:r>
            <a:r>
              <a:rPr lang="ru-RU" dirty="0"/>
              <a:t> процессам приоритет — чтобы они быстрее выполняли запросы и не блокировали работу системы.</a:t>
            </a:r>
            <a:br>
              <a:rPr lang="ru-RU" dirty="0"/>
            </a:br>
            <a:r>
              <a:rPr lang="ru-RU" dirty="0"/>
              <a:t>С переходом на SSD ситуация улучшается, но в крупных дата-центрах жёсткие диски всё ещё доминируют из-за низкой стоимости.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Планирование не универсально. Алгоритм, идеально работающий на ноутбуке с SSD, может быть неэффективным на сервере с десятками жёстких дисков и сотнями параллельных процессов.</a:t>
            </a:r>
            <a:br>
              <a:rPr lang="ru-RU" dirty="0"/>
            </a:br>
            <a:r>
              <a:rPr lang="ru-RU" dirty="0"/>
              <a:t>Контекст и тип устройства играют ключевую роль.</a:t>
            </a:r>
            <a:br>
              <a:rPr lang="ru-RU" dirty="0"/>
            </a:br>
            <a:r>
              <a:rPr lang="ru-RU" dirty="0"/>
              <a:t>Таким образом, грамотный планировщик должен учитывать соотношение между скоростью CPU и временем I/O, а также особенности среды, в которой он работает.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79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Планирование в операционной системе — это не только выбор процесса, но и момент, </a:t>
            </a:r>
            <a:r>
              <a:rPr lang="ru-RU" i="1" dirty="0"/>
              <a:t>когда этот выбор совершается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Существует несколько ситуаций, в которых планировщик должен принять решение:</a:t>
            </a:r>
          </a:p>
          <a:p>
            <a:r>
              <a:rPr lang="ru-RU" dirty="0"/>
              <a:t>Когда создаётся новый процесс — нужно выбрать, кто будет работать дальше: родитель или потомок.</a:t>
            </a:r>
          </a:p>
          <a:p>
            <a:r>
              <a:rPr lang="ru-RU" dirty="0"/>
              <a:t>Когда процесс завершился — необходимо выбрать новый из очереди готовых.</a:t>
            </a:r>
          </a:p>
          <a:p>
            <a:r>
              <a:rPr lang="ru-RU" dirty="0"/>
              <a:t>Когда процесс блокируется, например, ожидая завершения операции ввода-вывода, другой процесс может занять CPU.</a:t>
            </a:r>
          </a:p>
          <a:p>
            <a:r>
              <a:rPr lang="ru-RU" dirty="0"/>
              <a:t>Когда приходит прерывание от устройства ввода-вывода, система может разблокировать процесс, который ждал данных.</a:t>
            </a:r>
          </a:p>
          <a:p>
            <a:r>
              <a:rPr lang="ru-RU" dirty="0"/>
              <a:t>Наконец, при каждом прерывании таймера (обычно десятки раз в секунду) планировщик может оценить состояние системы и при необходимости переключить процессы.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14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По способу реагирования на такие события различают два типа алгоритмов:</a:t>
            </a:r>
          </a:p>
          <a:p>
            <a:r>
              <a:rPr lang="ru-RU" b="0" dirty="0" err="1"/>
              <a:t>Невытесняющее</a:t>
            </a:r>
            <a:r>
              <a:rPr lang="ru-RU" b="0" dirty="0"/>
              <a:t> планирование — процесс получает CPU и работает, пока сам не освободит его: либо завершится, либо заблокируется. Планировщик не вмешивается. Такой подход проще, но может приводить к «монополии» CPU.</a:t>
            </a:r>
          </a:p>
          <a:p>
            <a:endParaRPr lang="ru-RU" b="0" dirty="0"/>
          </a:p>
          <a:p>
            <a:r>
              <a:rPr lang="ru-RU" b="0" dirty="0"/>
              <a:t>Вытесняющее планирование — процессу даётся ограниченный интервал времени, после чего он может быть прерван. Это требует наличия системного таймера, который генерирует прерывания.</a:t>
            </a:r>
          </a:p>
          <a:p>
            <a:r>
              <a:rPr lang="ru-RU" b="0" dirty="0"/>
              <a:t>Современные ОС почти всегда используют вытесняющее планирование, поскольку оно обеспечивает более равномерное распределение ресурсов между процессами и улучшает отзывчивость системы.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91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Даже ядро операционной системы может быть вытесняемым.</a:t>
            </a:r>
            <a:br>
              <a:rPr lang="ru-RU" dirty="0"/>
            </a:br>
            <a:r>
              <a:rPr lang="ru-RU" dirty="0"/>
              <a:t>Если бы это было не так, «медленный» драйвер или неудачно реализованный системный вызов могли бы полностью занять CPU.</a:t>
            </a:r>
            <a:br>
              <a:rPr lang="ru-RU" dirty="0"/>
            </a:br>
            <a:r>
              <a:rPr lang="ru-RU" dirty="0"/>
              <a:t>В вытесняемом ядре планировщик может принудительно прервать такой процесс, выполнить переключение контекста и продолжить работу других задач.</a:t>
            </a:r>
            <a:br>
              <a:rPr lang="ru-RU" dirty="0"/>
            </a:br>
            <a:r>
              <a:rPr lang="ru-RU" dirty="0"/>
              <a:t>Именно благодаря этому современные системы остаются стабильными и отзывчивыми даже при высокой нагрузке.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9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Алгоритмы планирования подбираются в зависимости от среды, где они применяются.</a:t>
            </a:r>
            <a:br>
              <a:rPr lang="ru-RU" b="0" dirty="0"/>
            </a:br>
            <a:r>
              <a:rPr lang="ru-RU" b="0" dirty="0"/>
              <a:t>Цели операционной системы могут различаться: где-то важна скорость отклика, а где-то — эффективность использования ресурсов.</a:t>
            </a:r>
            <a:br>
              <a:rPr lang="ru-RU" b="0" dirty="0"/>
            </a:br>
            <a:r>
              <a:rPr lang="ru-RU" b="0" dirty="0"/>
              <a:t>Выделяют три основных категории: </a:t>
            </a:r>
            <a:r>
              <a:rPr lang="ru-RU" b="0" dirty="0" err="1"/>
              <a:t>batch</a:t>
            </a:r>
            <a:r>
              <a:rPr lang="ru-RU" b="0" dirty="0"/>
              <a:t>, </a:t>
            </a:r>
            <a:r>
              <a:rPr lang="ru-RU" b="0" dirty="0" err="1"/>
              <a:t>interactive</a:t>
            </a:r>
            <a:r>
              <a:rPr lang="ru-RU" b="0" dirty="0"/>
              <a:t> и </a:t>
            </a:r>
            <a:r>
              <a:rPr lang="ru-RU" b="0" dirty="0" err="1"/>
              <a:t>real-time</a:t>
            </a:r>
            <a:r>
              <a:rPr lang="ru-RU" b="0" dirty="0"/>
              <a:t> системы.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8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Начнём с пакетных систем.</a:t>
            </a:r>
            <a:br>
              <a:rPr lang="ru-RU" b="0" dirty="0"/>
            </a:br>
            <a:r>
              <a:rPr lang="ru-RU" b="0" dirty="0"/>
              <a:t>Это среды, где выполняются периодические задачи — например, расчёт зарплаты, формирование отчётов, обработка банковских транзакций.</a:t>
            </a:r>
            <a:br>
              <a:rPr lang="ru-RU" b="0" dirty="0"/>
            </a:br>
            <a:r>
              <a:rPr lang="ru-RU" b="0" dirty="0"/>
              <a:t>Здесь нет интерактивных пользователей, которые ждут ответа прямо сейчас, поэтому можно использовать </a:t>
            </a:r>
            <a:r>
              <a:rPr lang="ru-RU" b="0" dirty="0" err="1"/>
              <a:t>невытесняющее</a:t>
            </a:r>
            <a:r>
              <a:rPr lang="ru-RU" b="0" dirty="0"/>
              <a:t> планирование или делать длинные интервалы между переключениями.</a:t>
            </a:r>
            <a:br>
              <a:rPr lang="ru-RU" b="0" dirty="0"/>
            </a:br>
            <a:r>
              <a:rPr lang="ru-RU" b="0" dirty="0"/>
              <a:t>Такой подход снижает накладные расходы и повышает общую производительность системы.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78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Интерактивные системы — это противоположность.</a:t>
            </a:r>
            <a:br>
              <a:rPr lang="ru-RU" b="0" dirty="0"/>
            </a:br>
            <a:r>
              <a:rPr lang="ru-RU" b="0" dirty="0"/>
              <a:t>В них множество пользователей работают одновременно и ожидают немедленного отклика: нажатие клавиши, клик, сетевой запрос.</a:t>
            </a:r>
            <a:br>
              <a:rPr lang="ru-RU" b="0" dirty="0"/>
            </a:br>
            <a:r>
              <a:rPr lang="ru-RU" b="0" dirty="0"/>
              <a:t>Если один процесс «захватит» процессор, остальные «замрут». Поэтому такие системы обязательно используют вытесняющее планирование.</a:t>
            </a:r>
            <a:br>
              <a:rPr lang="ru-RU" b="0" dirty="0"/>
            </a:br>
            <a:r>
              <a:rPr lang="ru-RU" b="0" dirty="0"/>
              <a:t>Серверы, которые обслуживают сотни клиентов, тоже относятся к этой категории — каждый запрос должен быть обработан быстро, иначе пользователи будут недовольны.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68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И, наконец, системы реального времени.</a:t>
            </a:r>
            <a:br>
              <a:rPr lang="ru-RU" b="0" dirty="0"/>
            </a:br>
            <a:r>
              <a:rPr lang="ru-RU" b="0" dirty="0"/>
              <a:t>В них процессы должны выполняться строго в заданные временные рамки — например, в авиационных системах, медицинских приборах или промышленной автоматике.</a:t>
            </a:r>
            <a:br>
              <a:rPr lang="ru-RU" b="0" dirty="0"/>
            </a:br>
            <a:r>
              <a:rPr lang="ru-RU" b="0" dirty="0"/>
              <a:t>Интересно, что здесь вытеснение не всегда необходимо.</a:t>
            </a:r>
            <a:br>
              <a:rPr lang="ru-RU" b="0" dirty="0"/>
            </a:br>
            <a:r>
              <a:rPr lang="ru-RU" b="0" dirty="0"/>
              <a:t>Программы заранее спроектированы так, чтобы работать коротко и предсказуемо, поэтому они быстро выполняются и уступают CPU другим.</a:t>
            </a:r>
            <a:br>
              <a:rPr lang="ru-RU" b="0" dirty="0"/>
            </a:br>
            <a:r>
              <a:rPr lang="ru-RU" b="0" dirty="0"/>
              <a:t>Главная цель здесь — гарантированное выполнение задачи в срок, а не высокая интерактивность, как в обычных системах.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9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компьютер работает в многопрограммном режиме, в любой момент времени несколько процессов могут быть готовы к выполнению. Но если процессор один, нужно выбрать, какой из них получит CPU. Этим занимается специальный компонент операционной системы — </a:t>
            </a:r>
            <a:r>
              <a:rPr lang="ru-RU" i="1" dirty="0"/>
              <a:t>планировщик</a:t>
            </a:r>
            <a:r>
              <a:rPr lang="ru-RU" dirty="0"/>
              <a:t> или </a:t>
            </a:r>
            <a:r>
              <a:rPr lang="ru-RU" i="1" dirty="0" err="1"/>
              <a:t>scheduler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Он использует алгоритм планирования — набор правил, которые определяют порядок выполнения процессов. Эти же принципы применимы и к потокам (</a:t>
            </a:r>
            <a:r>
              <a:rPr lang="ru-RU" dirty="0" err="1"/>
              <a:t>threads</a:t>
            </a:r>
            <a:r>
              <a:rPr lang="ru-RU" dirty="0"/>
              <a:t>), поскольку каждый поток также требует процессорного времени.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7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4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понять, как проектировать алгоритмы планирования, нужно определить, какие цели они должны достигать.</a:t>
            </a:r>
            <a:br>
              <a:rPr lang="ru-RU" dirty="0"/>
            </a:br>
            <a:r>
              <a:rPr lang="ru-RU" dirty="0"/>
              <a:t>Некоторые цели универсальны для всех систем:</a:t>
            </a:r>
          </a:p>
          <a:p>
            <a:r>
              <a:rPr lang="ru-RU" b="1" dirty="0"/>
              <a:t>Справедливость</a:t>
            </a:r>
            <a:r>
              <a:rPr lang="ru-RU" dirty="0"/>
              <a:t> — процессы одинакового уровня должны получать примерно одинаковое время CPU.</a:t>
            </a:r>
          </a:p>
          <a:p>
            <a:r>
              <a:rPr lang="ru-RU" b="1" dirty="0"/>
              <a:t>Соблюдение политики</a:t>
            </a:r>
            <a:r>
              <a:rPr lang="ru-RU" dirty="0"/>
              <a:t> — планировщик должен подчиняться приоритетам, заданным системой. Например, в системе управления атомным реактором процесс безопасности всегда должен иметь приоритет над бухгалтерией.</a:t>
            </a:r>
          </a:p>
          <a:p>
            <a:r>
              <a:rPr lang="ru-RU" b="1" dirty="0"/>
              <a:t>Баланс</a:t>
            </a:r>
            <a:r>
              <a:rPr lang="ru-RU" dirty="0"/>
              <a:t> — нужно стараться, чтобы все компоненты системы работали параллельно: CPU, диск, сеть. Это повышает общую производительность.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6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пакетных систем важны три показателя:</a:t>
            </a:r>
          </a:p>
          <a:p>
            <a:r>
              <a:rPr lang="ru-RU" b="1" dirty="0"/>
              <a:t>Пропускная способность</a:t>
            </a:r>
            <a:r>
              <a:rPr lang="ru-RU" dirty="0"/>
              <a:t> — сколько задач система завершает в час.</a:t>
            </a:r>
          </a:p>
          <a:p>
            <a:r>
              <a:rPr lang="ru-RU" b="1" dirty="0"/>
              <a:t>Время выполнения (</a:t>
            </a:r>
            <a:r>
              <a:rPr lang="ru-RU" b="1" dirty="0" err="1"/>
              <a:t>turnaround</a:t>
            </a:r>
            <a:r>
              <a:rPr lang="ru-RU" b="1" dirty="0"/>
              <a:t> </a:t>
            </a:r>
            <a:r>
              <a:rPr lang="ru-RU" b="1" dirty="0" err="1"/>
              <a:t>time</a:t>
            </a:r>
            <a:r>
              <a:rPr lang="ru-RU" b="1" dirty="0"/>
              <a:t>)</a:t>
            </a:r>
            <a:r>
              <a:rPr lang="ru-RU" dirty="0"/>
              <a:t> — как быстро пользователь получает результат.</a:t>
            </a:r>
          </a:p>
          <a:p>
            <a:r>
              <a:rPr lang="ru-RU" b="1" dirty="0"/>
              <a:t>Загрузка процессора (CPU </a:t>
            </a:r>
            <a:r>
              <a:rPr lang="ru-RU" b="1" dirty="0" err="1"/>
              <a:t>utilization</a:t>
            </a:r>
            <a:r>
              <a:rPr lang="ru-RU" b="1" dirty="0"/>
              <a:t>)</a:t>
            </a:r>
            <a:r>
              <a:rPr lang="ru-RU" dirty="0"/>
              <a:t> — насколько эффективно используется CPU.</a:t>
            </a:r>
            <a:br>
              <a:rPr lang="ru-RU" dirty="0"/>
            </a:br>
            <a:r>
              <a:rPr lang="ru-RU" dirty="0"/>
              <a:t>Чтобы достичь баланса, планировщик должен совмещать процессы разного типа: CPU-</a:t>
            </a:r>
            <a:r>
              <a:rPr lang="ru-RU" dirty="0" err="1"/>
              <a:t>bound</a:t>
            </a:r>
            <a:r>
              <a:rPr lang="ru-RU" dirty="0"/>
              <a:t> и I/O-</a:t>
            </a:r>
            <a:r>
              <a:rPr lang="ru-RU" dirty="0" err="1"/>
              <a:t>bound</a:t>
            </a:r>
            <a:r>
              <a:rPr lang="ru-RU" dirty="0"/>
              <a:t>. Если сначала выполнить только вычислительные задачи, диск будет простаивать, и наоборот. Смешивание разных процессов позволяет держать систему загруженной равномерно.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70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интерактивных системах важнее всего </a:t>
            </a:r>
            <a:r>
              <a:rPr lang="ru-RU" b="1" dirty="0"/>
              <a:t>время отклика</a:t>
            </a:r>
            <a:r>
              <a:rPr lang="ru-RU" dirty="0"/>
              <a:t>. Пользователь ожидает, что интерфейс будет реагировать мгновенно.</a:t>
            </a:r>
            <a:br>
              <a:rPr lang="ru-RU" dirty="0"/>
            </a:br>
            <a:r>
              <a:rPr lang="ru-RU" dirty="0"/>
              <a:t>Также важно поддерживать </a:t>
            </a:r>
            <a:r>
              <a:rPr lang="ru-RU" b="1" dirty="0"/>
              <a:t>пропорциональность</a:t>
            </a:r>
            <a:r>
              <a:rPr lang="ru-RU" dirty="0"/>
              <a:t> — действия, которые кажутся «лёгкими», должны выполняться быстро. Например, пользователь спокойно примет, что загрузка 5-гигабайтного видео займёт минуту, но если «отключение от сервера» занимает столько же — это вызовет раздражение.</a:t>
            </a:r>
            <a:br>
              <a:rPr lang="ru-RU" dirty="0"/>
            </a:br>
            <a:r>
              <a:rPr lang="ru-RU" dirty="0"/>
              <a:t>Таким образом, планировщик должен </a:t>
            </a:r>
            <a:r>
              <a:rPr lang="ru-RU" dirty="0" err="1"/>
              <a:t>приоритизировать</a:t>
            </a:r>
            <a:r>
              <a:rPr lang="ru-RU" dirty="0"/>
              <a:t> операции, влияющие на восприятие отзывчивости системы.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системах реального времени всё строится вокруг </a:t>
            </a:r>
            <a:r>
              <a:rPr lang="ru-RU" b="1" dirty="0"/>
              <a:t>соблюдения сроков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Если процесс не выполнится вовремя, это может привести к потере данных или сбою — особенно в промышленности, медицине или робототехнике.</a:t>
            </a:r>
            <a:br>
              <a:rPr lang="ru-RU" dirty="0"/>
            </a:br>
            <a:r>
              <a:rPr lang="ru-RU" dirty="0"/>
              <a:t>Кроме того, важна </a:t>
            </a:r>
            <a:r>
              <a:rPr lang="ru-RU" b="1" dirty="0"/>
              <a:t>предсказуемость</a:t>
            </a:r>
            <a:r>
              <a:rPr lang="ru-RU" dirty="0"/>
              <a:t>: даже если редкое опоздание допустимо, частые колебания времени выполнения недопустимы, например, в аудиосистемах, где «дрожание» (</a:t>
            </a:r>
            <a:r>
              <a:rPr lang="ru-RU" dirty="0" err="1"/>
              <a:t>jitter</a:t>
            </a:r>
            <a:r>
              <a:rPr lang="ru-RU" dirty="0"/>
              <a:t>) мгновенно заметно ухом.</a:t>
            </a:r>
            <a:br>
              <a:rPr lang="ru-RU" dirty="0"/>
            </a:br>
            <a:r>
              <a:rPr lang="ru-RU"/>
              <a:t>Поэтому для таких систем критически важно стабильное и детерминированное планирование.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82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пакетных системах процессы не требуют интерактивного взаимодействия, поэтому можно использовать </a:t>
            </a:r>
            <a:r>
              <a:rPr lang="ru-RU" b="1" dirty="0"/>
              <a:t>простые и эффективные алгоритмы планирования</a:t>
            </a:r>
            <a:r>
              <a:rPr lang="ru-RU" dirty="0"/>
              <a:t>. Основная цель — высокая пропускная способность и минимальное среднее время выполнения (</a:t>
            </a:r>
            <a:r>
              <a:rPr lang="ru-RU" dirty="0" err="1"/>
              <a:t>turnaround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).</a:t>
            </a:r>
          </a:p>
          <a:p>
            <a:r>
              <a:rPr lang="ru-RU" dirty="0"/>
              <a:t>Рассмотрим три классических алгоритма: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1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96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из них — </a:t>
            </a:r>
            <a:r>
              <a:rPr lang="ru-RU" b="1" dirty="0"/>
              <a:t>First-</a:t>
            </a:r>
            <a:r>
              <a:rPr lang="ru-RU" b="1" dirty="0" err="1"/>
              <a:t>Come</a:t>
            </a:r>
            <a:r>
              <a:rPr lang="ru-RU" b="1" dirty="0"/>
              <a:t>, First-</a:t>
            </a:r>
            <a:r>
              <a:rPr lang="ru-RU" b="1" dirty="0" err="1"/>
              <a:t>Served</a:t>
            </a:r>
            <a:r>
              <a:rPr lang="ru-RU" dirty="0"/>
              <a:t> («первым пришёл — первым обслужен»).</a:t>
            </a:r>
            <a:br>
              <a:rPr lang="ru-RU" dirty="0"/>
            </a:br>
            <a:r>
              <a:rPr lang="ru-RU" dirty="0"/>
              <a:t>Процессы выполняются строго в порядке поступления, и ни один не прерывается до завершения.</a:t>
            </a:r>
            <a:br>
              <a:rPr lang="ru-RU" dirty="0"/>
            </a:br>
            <a:r>
              <a:rPr lang="ru-RU" dirty="0"/>
              <a:t>Реализация проста: одна очередь, из начала которой берётся следующий процесс.</a:t>
            </a:r>
            <a:br>
              <a:rPr lang="ru-RU" dirty="0"/>
            </a:br>
            <a:r>
              <a:rPr lang="ru-RU" dirty="0"/>
              <a:t>Преимущество — простота и предсказуемость.</a:t>
            </a:r>
            <a:br>
              <a:rPr lang="ru-RU" dirty="0"/>
            </a:br>
            <a:r>
              <a:rPr lang="ru-RU" dirty="0"/>
              <a:t>Но есть и серьёзный недостаток — </a:t>
            </a:r>
            <a:r>
              <a:rPr lang="ru-RU" b="1" dirty="0"/>
              <a:t>эффект конвоя</a:t>
            </a:r>
            <a:r>
              <a:rPr lang="ru-RU" dirty="0"/>
              <a:t>: если первым пришёл долгий процесс, все короткие будут ждать, что снижает общую эффективность.</a:t>
            </a:r>
            <a:br>
              <a:rPr lang="ru-RU" dirty="0"/>
            </a:br>
            <a:r>
              <a:rPr lang="ru-RU" dirty="0"/>
              <a:t>Например, если один процесс выполняется секунду, а остальные ждут чтения с диска, CPU простаивает, пока долгий процесс не освободит очередь.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84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Более эффективный подход — </a:t>
            </a:r>
            <a:r>
              <a:rPr lang="ru-RU" b="1" dirty="0" err="1"/>
              <a:t>Shortest</a:t>
            </a:r>
            <a:r>
              <a:rPr lang="ru-RU" b="1" dirty="0"/>
              <a:t> </a:t>
            </a:r>
            <a:r>
              <a:rPr lang="ru-RU" b="1" dirty="0" err="1"/>
              <a:t>Job</a:t>
            </a:r>
            <a:r>
              <a:rPr lang="ru-RU" b="1" dirty="0"/>
              <a:t> First (SJF)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Он выбирает для выполнения процесс с наименьшим временем работы.</a:t>
            </a:r>
            <a:br>
              <a:rPr lang="ru-RU" dirty="0"/>
            </a:br>
            <a:r>
              <a:rPr lang="ru-RU" dirty="0"/>
              <a:t>Доказано, что SJF даёт </a:t>
            </a:r>
            <a:r>
              <a:rPr lang="ru-RU" b="1" dirty="0"/>
              <a:t>минимальное среднее время завершения</a:t>
            </a:r>
            <a:r>
              <a:rPr lang="ru-RU" dirty="0"/>
              <a:t>, если все задачи известны заранее.</a:t>
            </a:r>
            <a:br>
              <a:rPr lang="ru-RU" dirty="0"/>
            </a:br>
            <a:r>
              <a:rPr lang="ru-RU" dirty="0"/>
              <a:t>Например, если четыре задачи имеют длительность 8, 4, 4 и 4 минуты, то выполнение в порядке длины задач сокращает среднее время завершения с 14 до 11 минут.</a:t>
            </a:r>
            <a:br>
              <a:rPr lang="ru-RU" dirty="0"/>
            </a:br>
            <a:r>
              <a:rPr lang="ru-RU" dirty="0"/>
              <a:t>Недостаток очевиден: система должна </a:t>
            </a:r>
            <a:r>
              <a:rPr lang="ru-RU" b="1" dirty="0"/>
              <a:t>знать заранее</a:t>
            </a:r>
            <a:r>
              <a:rPr lang="ru-RU" dirty="0"/>
              <a:t>, сколько времени займёт каждая задача — что редко возможно в реальной жизни.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8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/>
              <a:t>Shortest</a:t>
            </a:r>
            <a:r>
              <a:rPr lang="ru-RU" b="1" dirty="0"/>
              <a:t> </a:t>
            </a:r>
            <a:r>
              <a:rPr lang="ru-RU" b="1" dirty="0" err="1"/>
              <a:t>Remaining</a:t>
            </a:r>
            <a:r>
              <a:rPr lang="ru-RU" b="1" dirty="0"/>
              <a:t> Time Next (SRTN)</a:t>
            </a:r>
            <a:r>
              <a:rPr lang="ru-RU" dirty="0"/>
              <a:t> — это </a:t>
            </a:r>
            <a:r>
              <a:rPr lang="ru-RU" b="1" dirty="0"/>
              <a:t>вытесняющая версия SJF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Когда новый процесс поступает в систему, планировщик сравнивает его предполагаемое время выполнения с оставшимся временем текущего процесса.</a:t>
            </a:r>
            <a:br>
              <a:rPr lang="ru-RU" dirty="0"/>
            </a:br>
            <a:r>
              <a:rPr lang="ru-RU" dirty="0"/>
              <a:t>Если новый процесс короче, текущий прерывается и CPU передаётся новому.</a:t>
            </a:r>
            <a:br>
              <a:rPr lang="ru-RU" dirty="0"/>
            </a:br>
            <a:r>
              <a:rPr lang="ru-RU" dirty="0"/>
              <a:t>Такой подход улучшает отзывчивость и среднее время завершения коротких задач, но требует точной оценки времени выполнения.</a:t>
            </a:r>
            <a:br>
              <a:rPr lang="ru-RU" dirty="0"/>
            </a:br>
            <a:r>
              <a:rPr lang="ru-RU" dirty="0"/>
              <a:t>Если оценки неточные, система может часто переключаться между задачами, теряя эффективность.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Исторически планирование начиналось очень просто. В пакетных системах выполнялась одна программа за другой, часто просто «следующая на ленте».</a:t>
            </a:r>
            <a:br>
              <a:rPr lang="ru-RU" dirty="0"/>
            </a:br>
            <a:r>
              <a:rPr lang="ru-RU" dirty="0"/>
              <a:t>С появлением </a:t>
            </a:r>
            <a:r>
              <a:rPr lang="ru-RU" dirty="0" err="1"/>
              <a:t>многопрограммирования</a:t>
            </a:r>
            <a:r>
              <a:rPr lang="ru-RU" dirty="0"/>
              <a:t> ситуация усложнилась — несколько пользователей могли одновременно требовать ресурсы. На больших компьютерах нужно было решать, кому отдать процессор: пакетной задаче или интерактивному пользователю.</a:t>
            </a:r>
            <a:br>
              <a:rPr lang="ru-RU" dirty="0"/>
            </a:br>
            <a:r>
              <a:rPr lang="ru-RU" dirty="0"/>
              <a:t>Хороший алгоритм планирования напрямую влияет на эффективность системы и удовлетворённость пользователей.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00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62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интерактивных системах главная цель — </a:t>
            </a:r>
            <a:r>
              <a:rPr lang="ru-RU" b="1" dirty="0"/>
              <a:t>сделать систему отзывчивой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Пользователь не хочет ждать секунды — ему важна мгновенная реакция.</a:t>
            </a:r>
            <a:br>
              <a:rPr lang="ru-RU" dirty="0"/>
            </a:br>
            <a:r>
              <a:rPr lang="ru-RU" dirty="0"/>
              <a:t>Поэтому такие системы применяют вытесняющее планирование, которое динамически переключает процессы, не позволяя одному "захватить" CPU надолго.</a:t>
            </a:r>
            <a:br>
              <a:rPr lang="ru-RU" dirty="0"/>
            </a:br>
            <a:r>
              <a:rPr lang="ru-RU" dirty="0"/>
              <a:t>Давайте рассмотрим основные методы.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892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Первый и самый классический алгоритм — </a:t>
            </a:r>
            <a:r>
              <a:rPr lang="ru-RU" b="1" dirty="0" err="1"/>
              <a:t>Round</a:t>
            </a:r>
            <a:r>
              <a:rPr lang="ru-RU" b="1" dirty="0"/>
              <a:t> </a:t>
            </a:r>
            <a:r>
              <a:rPr lang="ru-RU" b="1" dirty="0" err="1"/>
              <a:t>Robin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Каждый процесс получает квант времени, например 30 миллисекунд.</a:t>
            </a:r>
            <a:br>
              <a:rPr lang="ru-RU" dirty="0"/>
            </a:br>
            <a:r>
              <a:rPr lang="ru-RU" dirty="0"/>
              <a:t>Если он не завершился — планировщик прерывает его и передаёт CPU следующему процессу.</a:t>
            </a:r>
            <a:br>
              <a:rPr lang="ru-RU" dirty="0"/>
            </a:br>
            <a:r>
              <a:rPr lang="ru-RU" dirty="0"/>
              <a:t>Проблема в выборе длины кванта:</a:t>
            </a:r>
            <a:br>
              <a:rPr lang="ru-RU" dirty="0"/>
            </a:br>
            <a:r>
              <a:rPr lang="ru-RU" dirty="0"/>
              <a:t>слишком короткий — теряется производительность на переключениях;</a:t>
            </a:r>
            <a:br>
              <a:rPr lang="ru-RU" dirty="0"/>
            </a:br>
            <a:r>
              <a:rPr lang="ru-RU" dirty="0"/>
              <a:t>слишком длинный — пользователи замечают задержки.</a:t>
            </a:r>
            <a:br>
              <a:rPr lang="ru-RU" dirty="0"/>
            </a:br>
            <a:r>
              <a:rPr lang="ru-RU" dirty="0"/>
              <a:t>На практике разумный компромисс — 20–50 мс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1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/>
              <a:t>Priority</a:t>
            </a:r>
            <a:r>
              <a:rPr lang="ru-RU" b="1" dirty="0"/>
              <a:t> </a:t>
            </a:r>
            <a:r>
              <a:rPr lang="ru-RU" b="1" dirty="0" err="1"/>
              <a:t>Scheduling</a:t>
            </a:r>
            <a:r>
              <a:rPr lang="ru-RU" dirty="0"/>
              <a:t> позволяет учитывать важность задач.</a:t>
            </a:r>
            <a:br>
              <a:rPr lang="ru-RU" dirty="0"/>
            </a:br>
            <a:r>
              <a:rPr lang="ru-RU" dirty="0"/>
              <a:t>Например, система может придавать больший приоритет процессам, связанным с интерфейсом или мультимедиа, и меньший — фоновым службам.</a:t>
            </a:r>
            <a:br>
              <a:rPr lang="ru-RU" dirty="0"/>
            </a:br>
            <a:r>
              <a:rPr lang="ru-RU" dirty="0"/>
              <a:t>Приоритет может снижаться со временем, чтобы избежать «вечных лидеров».</a:t>
            </a:r>
            <a:br>
              <a:rPr lang="ru-RU" dirty="0"/>
            </a:br>
            <a:r>
              <a:rPr lang="ru-RU" dirty="0"/>
              <a:t>Также возможна динамическая корректировка — I/O-</a:t>
            </a:r>
            <a:r>
              <a:rPr lang="ru-RU" dirty="0" err="1"/>
              <a:t>bound</a:t>
            </a:r>
            <a:r>
              <a:rPr lang="ru-RU" dirty="0"/>
              <a:t> процессы получают приоритет, чтобы быстрее освободить CPU.</a:t>
            </a:r>
            <a:br>
              <a:rPr lang="ru-RU" dirty="0"/>
            </a:br>
            <a:r>
              <a:rPr lang="ru-RU" dirty="0"/>
              <a:t>В итоге — баланс между скоростью отклика и справедливостью.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536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/>
              <a:t>Multiple</a:t>
            </a:r>
            <a:r>
              <a:rPr lang="ru-RU" b="1" dirty="0"/>
              <a:t> </a:t>
            </a:r>
            <a:r>
              <a:rPr lang="ru-RU" b="1" dirty="0" err="1"/>
              <a:t>Queues</a:t>
            </a:r>
            <a:r>
              <a:rPr lang="ru-RU" dirty="0"/>
              <a:t> — развитие идеи приоритетов.</a:t>
            </a:r>
            <a:br>
              <a:rPr lang="ru-RU" dirty="0"/>
            </a:br>
            <a:r>
              <a:rPr lang="ru-RU" dirty="0"/>
              <a:t>Процессы разделяются на уровни:</a:t>
            </a:r>
            <a:br>
              <a:rPr lang="ru-RU" dirty="0"/>
            </a:br>
            <a:r>
              <a:rPr lang="ru-RU" dirty="0"/>
              <a:t>интерактивные — в верхних, вычислительные — в нижних.</a:t>
            </a:r>
            <a:br>
              <a:rPr lang="ru-RU" dirty="0"/>
            </a:br>
            <a:r>
              <a:rPr lang="ru-RU" dirty="0"/>
              <a:t>Если процесс часто блокируется (т.е. работает интерактивно), он остаётся в верхних классах;</a:t>
            </a:r>
            <a:br>
              <a:rPr lang="ru-RU" dirty="0"/>
            </a:br>
            <a:r>
              <a:rPr lang="ru-RU" dirty="0"/>
              <a:t>если выполняется долго — постепенно «спускается».</a:t>
            </a:r>
            <a:br>
              <a:rPr lang="ru-RU" dirty="0"/>
            </a:br>
            <a:r>
              <a:rPr lang="ru-RU" dirty="0"/>
              <a:t>Такой подход позволяет поддерживать отзывчивость интерфейса и не тратить ресурсы на фоновую работу.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091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err="1"/>
              <a:t>Shortest</a:t>
            </a:r>
            <a:r>
              <a:rPr lang="ru-RU" b="1" dirty="0"/>
              <a:t> Process Next</a:t>
            </a:r>
            <a:r>
              <a:rPr lang="ru-RU" dirty="0"/>
              <a:t> использует прогноз: как долго будет работать процесс в следующий раз.</a:t>
            </a:r>
            <a:br>
              <a:rPr lang="ru-RU" dirty="0"/>
            </a:br>
            <a:r>
              <a:rPr lang="ru-RU" dirty="0"/>
              <a:t>Если процесс обычно работает коротко — ему дают приоритет.</a:t>
            </a:r>
            <a:br>
              <a:rPr lang="ru-RU" dirty="0"/>
            </a:br>
            <a:r>
              <a:rPr lang="ru-RU" dirty="0"/>
              <a:t>Для прогноза используется техника </a:t>
            </a:r>
            <a:r>
              <a:rPr lang="ru-RU" i="1" dirty="0" err="1"/>
              <a:t>aging</a:t>
            </a:r>
            <a:r>
              <a:rPr lang="ru-RU" dirty="0"/>
              <a:t> — взвешенное среднее прошлых измерений.</a:t>
            </a:r>
            <a:br>
              <a:rPr lang="ru-RU" dirty="0"/>
            </a:br>
            <a:r>
              <a:rPr lang="ru-RU" dirty="0"/>
              <a:t>Это приближает поведение интерактивной системы к оптимальному времени отклика, как у SJF в пакетных системах.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06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46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6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392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3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появлением персональных компьютеров ситуация изменилась. Обычно пользователь работает с одним активным приложением — например, с текстовым редактором. В этом случае планировщику почти нечего делать.</a:t>
            </a:r>
            <a:br>
              <a:rPr lang="ru-RU" dirty="0"/>
            </a:br>
            <a:r>
              <a:rPr lang="ru-RU" dirty="0"/>
              <a:t>Кроме того, современные процессоры настолько быстры, что даже если запущено несколько программ, разницы почти не ощущается. Однако есть исключения — например, при рендеринге видео или выполнении сложных вычислений CPU становится узким местом.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64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Системы реального времени — это особый класс систем, где важно не только </a:t>
            </a:r>
            <a:r>
              <a:rPr lang="ru-RU" i="1" dirty="0"/>
              <a:t>что</a:t>
            </a:r>
            <a:r>
              <a:rPr lang="ru-RU" dirty="0"/>
              <a:t> сделать, но и </a:t>
            </a:r>
            <a:r>
              <a:rPr lang="ru-RU" i="1" dirty="0"/>
              <a:t>когда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Например, автопилот должен корректировать курс строго через определённые интервалы, а медицинский монитор должен вовремя среагировать на изменение пульса пациента.</a:t>
            </a:r>
            <a:br>
              <a:rPr lang="ru-RU" dirty="0"/>
            </a:br>
            <a:r>
              <a:rPr lang="ru-RU" dirty="0"/>
              <a:t>Если ответ получен слишком поздно — система фактически не справилась с задачей.</a:t>
            </a:r>
          </a:p>
          <a:p>
            <a:endParaRPr lang="ru-RU" dirty="0"/>
          </a:p>
          <a:p>
            <a:r>
              <a:rPr lang="ru-RU" dirty="0"/>
              <a:t>Различают два типа таких систем:</a:t>
            </a:r>
          </a:p>
          <a:p>
            <a:r>
              <a:rPr lang="ru-RU" b="1" dirty="0"/>
              <a:t>Жёсткие (Hard Real Time)</a:t>
            </a:r>
            <a:r>
              <a:rPr lang="ru-RU" dirty="0"/>
              <a:t> — где пропуск срока недопустим. Например, если авиасистема не успевает корректировать управление — это катастрофа.</a:t>
            </a:r>
          </a:p>
          <a:p>
            <a:r>
              <a:rPr lang="ru-RU" b="1" dirty="0"/>
              <a:t>Мягкие (Soft Real Time)</a:t>
            </a:r>
            <a:r>
              <a:rPr lang="ru-RU" dirty="0"/>
              <a:t> — допускают редкие опоздания. Например, при воспроизведении видео потеря одного кадра не критична, но регулярные задержки заметны пользователю.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43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События, с которыми работает такая система, могут быть </a:t>
            </a:r>
            <a:r>
              <a:rPr lang="ru-RU" b="1" dirty="0"/>
              <a:t>периодическими</a:t>
            </a:r>
            <a:r>
              <a:rPr lang="ru-RU" dirty="0"/>
              <a:t> — например, каждые 100 миллисекунд опрашивается датчик — и </a:t>
            </a:r>
            <a:r>
              <a:rPr lang="ru-RU" b="1" dirty="0"/>
              <a:t>непериодическими</a:t>
            </a:r>
            <a:r>
              <a:rPr lang="ru-RU" dirty="0"/>
              <a:t>, возникающими случайно, например, сигнал «тревога».</a:t>
            </a:r>
            <a:br>
              <a:rPr lang="ru-RU" dirty="0"/>
            </a:br>
            <a:r>
              <a:rPr lang="ru-RU" dirty="0"/>
              <a:t>Чтобы система была работоспособной, она должна успевать обработать все события за доступное время.</a:t>
            </a:r>
            <a:br>
              <a:rPr lang="ru-RU" dirty="0"/>
            </a:br>
            <a:r>
              <a:rPr lang="ru-RU" dirty="0"/>
              <a:t>Это выражается простым условием: сумма долей времени, требуемых для каждой задачи, должна быть меньше или равна 1.</a:t>
            </a:r>
          </a:p>
          <a:p>
            <a:r>
              <a:rPr lang="ru-RU" dirty="0"/>
              <a:t>Рассмотрим пример.</a:t>
            </a:r>
            <a:br>
              <a:rPr lang="ru-RU" dirty="0"/>
            </a:br>
            <a:r>
              <a:rPr lang="ru-RU" dirty="0"/>
              <a:t>Три задачи выполняются каждые 100, 200 и 500 миллисекунд и занимают соответственно 50, 30 и 100 миллисекунд CPU.</a:t>
            </a:r>
            <a:br>
              <a:rPr lang="ru-RU" dirty="0"/>
            </a:br>
            <a:r>
              <a:rPr lang="ru-RU" dirty="0"/>
              <a:t>Суммарная нагрузка составляет 0.85 — меньше единицы, значит система успевает.</a:t>
            </a:r>
            <a:br>
              <a:rPr lang="ru-RU" dirty="0"/>
            </a:br>
            <a:r>
              <a:rPr lang="ru-RU" dirty="0"/>
              <a:t>Если добавить четвёртую задачу с периодом 1 секунда, то она может занимать максимум 150 миллисекунд, чтобы система оставалась стабильной.</a:t>
            </a:r>
            <a:br>
              <a:rPr lang="ru-RU" dirty="0"/>
            </a:br>
            <a:r>
              <a:rPr lang="ru-RU" dirty="0"/>
              <a:t>Таким образом, мы можем заранее проверить, «вытянет» ли система нагрузку.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31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два основных подхода к планированию в системах реального времени:</a:t>
            </a:r>
          </a:p>
          <a:p>
            <a:r>
              <a:rPr lang="ru-RU" b="1" dirty="0"/>
              <a:t>Статическое планирование</a:t>
            </a:r>
            <a:r>
              <a:rPr lang="ru-RU" dirty="0"/>
              <a:t> — всё рассчитывается заранее. Оно подходит для предсказуемых, строго контролируемых систем — например, для авиации.</a:t>
            </a:r>
          </a:p>
          <a:p>
            <a:r>
              <a:rPr lang="ru-RU" b="1" dirty="0"/>
              <a:t>Динамическое планирование</a:t>
            </a:r>
            <a:r>
              <a:rPr lang="ru-RU" dirty="0"/>
              <a:t> — решения принимаются в реальном времени, когда система уже работает. Оно используется в гибких, «мягких» системах, где нельзя заранее предсказать все события.</a:t>
            </a:r>
          </a:p>
          <a:p>
            <a:r>
              <a:rPr lang="ru-RU" dirty="0"/>
              <a:t>Таким образом, ключевая идея планирования в системах реального времени — </a:t>
            </a:r>
            <a:r>
              <a:rPr lang="ru-RU" b="1" dirty="0"/>
              <a:t>предсказуемость и надёжность реакции</a:t>
            </a:r>
            <a:r>
              <a:rPr lang="ru-RU" dirty="0"/>
              <a:t>, даже при ограниченных ресурсах.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1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2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 этого мы рассматривали различные алгоритмы планирования, но предполагали, что все процессы в системе принадлежат разным пользователям и конкурируют между собой.</a:t>
            </a:r>
            <a:br>
              <a:rPr lang="ru-RU" dirty="0"/>
            </a:br>
            <a:r>
              <a:rPr lang="ru-RU" dirty="0"/>
              <a:t>Однако часто бывает иначе: один процесс, например сервер базы данных, создаёт десятки дочерних процессов или потоков.</a:t>
            </a:r>
            <a:br>
              <a:rPr lang="ru-RU" dirty="0"/>
            </a:br>
            <a:r>
              <a:rPr lang="ru-RU" dirty="0"/>
              <a:t>Он знает, какие из них критичны по времени, а какие — второстепенны.</a:t>
            </a:r>
            <a:br>
              <a:rPr lang="ru-RU" dirty="0"/>
            </a:br>
            <a:r>
              <a:rPr lang="ru-RU" dirty="0"/>
              <a:t>Но стандартный планировщик операционной системы об этом не знает.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846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Возьмём пример: процесс базы данных обрабатывает запросы от множества клиентов.</a:t>
            </a:r>
            <a:br>
              <a:rPr lang="ru-RU" dirty="0"/>
            </a:br>
            <a:r>
              <a:rPr lang="ru-RU" dirty="0"/>
              <a:t>Некоторые из них — важные транзакции, требующие немедленного выполнения, другие — аналитические задачи, которые могут подождать.</a:t>
            </a:r>
            <a:br>
              <a:rPr lang="ru-RU" dirty="0"/>
            </a:br>
            <a:r>
              <a:rPr lang="ru-RU" dirty="0"/>
              <a:t>Если планировщик ОС не получает информации о приоритетах, он может распределять процессорное время случайно, что снижает производительность.</a:t>
            </a:r>
          </a:p>
          <a:p>
            <a:r>
              <a:rPr lang="ru-RU" dirty="0"/>
              <a:t>Решение — </a:t>
            </a:r>
            <a:r>
              <a:rPr lang="ru-RU" b="1" dirty="0"/>
              <a:t>разделить политику и механизм</a:t>
            </a:r>
            <a:r>
              <a:rPr lang="ru-RU" dirty="0"/>
              <a:t>.</a:t>
            </a:r>
          </a:p>
          <a:p>
            <a:r>
              <a:rPr lang="ru-RU" b="1" dirty="0"/>
              <a:t>Механизм</a:t>
            </a:r>
            <a:r>
              <a:rPr lang="ru-RU" dirty="0"/>
              <a:t> — это алгоритм планирования, реализованный в ядре: </a:t>
            </a:r>
            <a:r>
              <a:rPr lang="ru-RU" dirty="0" err="1"/>
              <a:t>round</a:t>
            </a:r>
            <a:r>
              <a:rPr lang="ru-RU" dirty="0"/>
              <a:t> </a:t>
            </a:r>
            <a:r>
              <a:rPr lang="ru-RU" dirty="0" err="1"/>
              <a:t>robin</a:t>
            </a:r>
            <a:r>
              <a:rPr lang="ru-RU" dirty="0"/>
              <a:t>, приоритеты, квоты и т.д.</a:t>
            </a:r>
          </a:p>
          <a:p>
            <a:r>
              <a:rPr lang="ru-RU" b="1" dirty="0"/>
              <a:t>Политика</a:t>
            </a:r>
            <a:r>
              <a:rPr lang="ru-RU" dirty="0"/>
              <a:t> — это стратегия, которую выбирает пользователь или приложение: кому дать приоритет, а кому подождать.</a:t>
            </a:r>
            <a:br>
              <a:rPr lang="ru-RU" dirty="0"/>
            </a:br>
            <a:r>
              <a:rPr lang="ru-RU" dirty="0"/>
              <a:t>Например, ядро может позволить процессу установить приоритеты для своих потомков через системные вызовы.</a:t>
            </a:r>
            <a:br>
              <a:rPr lang="ru-RU" dirty="0"/>
            </a:br>
            <a:r>
              <a:rPr lang="ru-RU" dirty="0"/>
              <a:t>Таким образом, сам процесс управляет распределением CPU в рамках своих задач, не вмешиваясь в общую работу планировщика.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495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Такое разделение делает систему более гибкой.</a:t>
            </a:r>
            <a:br>
              <a:rPr lang="ru-RU" b="0" dirty="0"/>
            </a:br>
            <a:r>
              <a:rPr lang="ru-RU" b="0" dirty="0"/>
              <a:t>Ядро остаётся универсальным — оно не навязывает конкретную стратегию, а предоставляет механизм.</a:t>
            </a:r>
            <a:br>
              <a:rPr lang="ru-RU" b="0" dirty="0"/>
            </a:br>
            <a:r>
              <a:rPr lang="ru-RU" b="0" dirty="0"/>
              <a:t>А пользовательские процессы определяют политику — что для них важнее.</a:t>
            </a:r>
            <a:br>
              <a:rPr lang="ru-RU" b="0" dirty="0"/>
            </a:br>
            <a:r>
              <a:rPr lang="ru-RU" b="0" dirty="0"/>
              <a:t>Это особенно важно для сложных приложений, таких как базы данных, веб-серверы или системы реального времени, где приоритет задач зависит от текущей нагрузки и контекста.</a:t>
            </a:r>
          </a:p>
          <a:p>
            <a:r>
              <a:rPr lang="ru-RU" b="0" dirty="0"/>
              <a:t>Принцип </a:t>
            </a:r>
            <a:r>
              <a:rPr lang="ru-RU" b="0" i="1" dirty="0"/>
              <a:t>разделения политики и механизма</a:t>
            </a:r>
            <a:r>
              <a:rPr lang="ru-RU" b="0" dirty="0"/>
              <a:t> — фундаментальный для проектирования современных операционных систем.</a:t>
            </a:r>
            <a:br>
              <a:rPr lang="ru-RU" b="0" dirty="0"/>
            </a:br>
            <a:r>
              <a:rPr lang="ru-RU" b="0" dirty="0"/>
              <a:t>Он обеспечивает баланс между универсальностью ядра и гибкостью приложений, позволяя адаптировать систему под конкретные сценарии без изменения её внутренней архитектуры.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06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819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современных операционных системах планирование становится сложнее, потому что у нас есть два уровня параллелизма:</a:t>
            </a:r>
            <a:br>
              <a:rPr lang="ru-RU" dirty="0"/>
            </a:br>
            <a:r>
              <a:rPr lang="ru-RU" dirty="0"/>
              <a:t>несколько процессов и потоки внутри каждого процесса.</a:t>
            </a:r>
            <a:br>
              <a:rPr lang="ru-RU" dirty="0"/>
            </a:br>
            <a:r>
              <a:rPr lang="ru-RU" dirty="0"/>
              <a:t>Каждый поток может выполняться независимо, и это требует более гибких алгоритмов планирования.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26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Начнём с потоков уровня пользователя.</a:t>
            </a:r>
            <a:br>
              <a:rPr lang="ru-RU" dirty="0"/>
            </a:br>
            <a:r>
              <a:rPr lang="ru-RU" dirty="0"/>
              <a:t>Ядро ОС ничего не знает о них — оно планирует процесс целиком.</a:t>
            </a:r>
            <a:br>
              <a:rPr lang="ru-RU" dirty="0"/>
            </a:br>
            <a:r>
              <a:rPr lang="ru-RU" dirty="0"/>
              <a:t>Внутри процесса существует собственный планировщик, который решает, какой поток запустить.</a:t>
            </a:r>
            <a:br>
              <a:rPr lang="ru-RU" dirty="0"/>
            </a:br>
            <a:r>
              <a:rPr lang="ru-RU" dirty="0"/>
              <a:t>Например, если у процесса три потока, они могут меняться местами в течение кванта времени, пока работает сам процесс.</a:t>
            </a:r>
            <a:br>
              <a:rPr lang="ru-RU" dirty="0"/>
            </a:br>
            <a:r>
              <a:rPr lang="ru-RU" dirty="0"/>
              <a:t>Переключение потоков здесь очень быстрое, но есть серьёзный минус:</a:t>
            </a:r>
            <a:br>
              <a:rPr lang="ru-RU" dirty="0"/>
            </a:br>
            <a:r>
              <a:rPr lang="ru-RU" dirty="0"/>
              <a:t>если один поток заблокировался, вся программа «застывает».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7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серверных системах планирование снова становится критически важным. Сервер может обслуживать множество клиентов и одновременно выполнять фоновые задачи. Выбор правильного процесса напрямую влияет на отзывчивость системы.</a:t>
            </a:r>
            <a:br>
              <a:rPr lang="ru-RU" dirty="0"/>
            </a:br>
            <a:r>
              <a:rPr lang="ru-RU" dirty="0"/>
              <a:t>В устройствах </a:t>
            </a:r>
            <a:r>
              <a:rPr lang="ru-RU" dirty="0" err="1"/>
              <a:t>IoT</a:t>
            </a:r>
            <a:r>
              <a:rPr lang="ru-RU" dirty="0"/>
              <a:t> и смартфонах к этому добавляется ещё один фактор — энергопотребление. Некоторые алгоритмы специально оптимизируют использование CPU, чтобы продлить время работы батареи.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50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посмотрим на потоки уровня ядра.</a:t>
            </a:r>
            <a:br>
              <a:rPr lang="ru-RU" dirty="0"/>
            </a:br>
            <a:r>
              <a:rPr lang="ru-RU" dirty="0"/>
              <a:t>Здесь ОС знает о каждом потоке и планирует их как отдельные сущности.</a:t>
            </a:r>
            <a:br>
              <a:rPr lang="ru-RU" dirty="0"/>
            </a:br>
            <a:r>
              <a:rPr lang="ru-RU" dirty="0"/>
              <a:t>Это значит, что при блокировке одного потока ядро может немедленно запустить другой — даже из другого процесса.</a:t>
            </a:r>
            <a:br>
              <a:rPr lang="ru-RU" dirty="0"/>
            </a:br>
            <a:r>
              <a:rPr lang="ru-RU" dirty="0"/>
              <a:t>Планирование становится более гибким, но переключение контекста между потоками дороже, ведь ядру нужно обновить таблицы памяти, кэш и регистры.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698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758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сравнить два подхода, видно, что пользовательские потоки выигрывают в скорости и гибкости,</a:t>
            </a:r>
            <a:br>
              <a:rPr lang="ru-RU" dirty="0"/>
            </a:br>
            <a:r>
              <a:rPr lang="ru-RU" dirty="0"/>
              <a:t>а потоки ядра — в стабильности и изоляции.</a:t>
            </a:r>
            <a:br>
              <a:rPr lang="ru-RU" dirty="0"/>
            </a:br>
            <a:r>
              <a:rPr lang="ru-RU" dirty="0"/>
              <a:t>В реальных системах выбор зависит от задачи:</a:t>
            </a:r>
            <a:br>
              <a:rPr lang="ru-RU" dirty="0"/>
            </a:br>
            <a:r>
              <a:rPr lang="ru-RU" dirty="0"/>
              <a:t>высокопроизводительные серверы могут использовать пользовательские библиотеки потоков,</a:t>
            </a:r>
            <a:br>
              <a:rPr lang="ru-RU" dirty="0"/>
            </a:br>
            <a:r>
              <a:rPr lang="ru-RU" dirty="0"/>
              <a:t>а универсальные ОС — ядровые потоки.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2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Многие современные ОС (например, Linux, Solaris, </a:t>
            </a:r>
            <a:r>
              <a:rPr lang="ru-RU" dirty="0" err="1"/>
              <a:t>macOS</a:t>
            </a:r>
            <a:r>
              <a:rPr lang="ru-RU" dirty="0"/>
              <a:t>) используют </a:t>
            </a:r>
            <a:r>
              <a:rPr lang="ru-RU" b="1" dirty="0"/>
              <a:t>гибридную модель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 ней пользовательская библиотека управляет своими потоками, а ядро обеспечивает их выполнение на аппаратных ядрах.</a:t>
            </a:r>
            <a:br>
              <a:rPr lang="ru-RU" dirty="0"/>
            </a:br>
            <a:r>
              <a:rPr lang="ru-RU" dirty="0"/>
              <a:t>Это сочетает лучшее из обоих миров — минимальные затраты при переключении и надёжное вытеснение.</a:t>
            </a:r>
            <a:br>
              <a:rPr lang="ru-RU" dirty="0"/>
            </a:br>
            <a:r>
              <a:rPr lang="ru-RU" dirty="0"/>
              <a:t>Таким образом, планирование потоков — это баланс между эффективностью и контролем.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471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="0" dirty="0"/>
                  <a:t>планировщик распределяет CPU, цель — держать систему отзывчивой и эффективной, избегая бесполезных переключений.</a:t>
                </a:r>
              </a:p>
              <a:p>
                <a:r>
                  <a:rPr lang="ru-RU" b="0" dirty="0"/>
                  <a:t>События планирования: создание/выход/блокировка/I/O/тик таймера; вытеснение защищает систему от «жадных» задач; практичный квант — 20–50 мс.</a:t>
                </a:r>
              </a:p>
              <a:p>
                <a:r>
                  <a:rPr lang="ru-RU" b="0" dirty="0"/>
                  <a:t>CPU-</a:t>
                </a:r>
                <a:r>
                  <a:rPr lang="ru-RU" b="0" dirty="0" err="1"/>
                  <a:t>bound</a:t>
                </a:r>
                <a:r>
                  <a:rPr lang="ru-RU" b="0" dirty="0"/>
                  <a:t> любят длинные кванты; I/O-</a:t>
                </a:r>
                <a:r>
                  <a:rPr lang="ru-RU" b="0" dirty="0" err="1"/>
                  <a:t>bound</a:t>
                </a:r>
                <a:r>
                  <a:rPr lang="ru-RU" b="0" dirty="0"/>
                  <a:t> нужно быстро «пробежать» до следующего I/O, чтобы диск/сеть не простаивали.</a:t>
                </a:r>
              </a:p>
              <a:p>
                <a:r>
                  <a:rPr lang="ru-RU" b="0" dirty="0"/>
                  <a:t>Цели по средам: </a:t>
                </a:r>
                <a:r>
                  <a:rPr lang="ru-RU" b="0" dirty="0" err="1"/>
                  <a:t>Batch</a:t>
                </a:r>
                <a:r>
                  <a:rPr lang="ru-RU" b="0" dirty="0"/>
                  <a:t> — максимум завершённых задач и малый </a:t>
                </a:r>
                <a:r>
                  <a:rPr lang="ru-RU" b="0" dirty="0" err="1"/>
                  <a:t>turnaround</a:t>
                </a:r>
                <a:r>
                  <a:rPr lang="ru-RU" b="0" dirty="0"/>
                  <a:t>; Interactive — минимальный </a:t>
                </a:r>
                <a:r>
                  <a:rPr lang="ru-RU" b="0" dirty="0" err="1"/>
                  <a:t>response</a:t>
                </a:r>
                <a:r>
                  <a:rPr lang="ru-RU" b="0" dirty="0"/>
                  <a:t> </a:t>
                </a:r>
                <a:r>
                  <a:rPr lang="ru-RU" b="0" dirty="0" err="1"/>
                  <a:t>time</a:t>
                </a:r>
                <a:r>
                  <a:rPr lang="ru-RU" b="0" dirty="0"/>
                  <a:t> и «логичное» восприятие скорости; Real-</a:t>
                </a:r>
                <a:r>
                  <a:rPr lang="ru-RU" b="0" dirty="0" err="1"/>
                  <a:t>time</a:t>
                </a:r>
                <a:r>
                  <a:rPr lang="ru-RU" b="0" dirty="0"/>
                  <a:t> — дедлайны и регулярность.</a:t>
                </a:r>
              </a:p>
              <a:p>
                <a:r>
                  <a:rPr lang="ru-RU" b="0" dirty="0"/>
                  <a:t>Алгоритмы: </a:t>
                </a:r>
                <a:r>
                  <a:rPr lang="en-US" b="0" dirty="0"/>
                  <a:t>SJF/SRTN </a:t>
                </a:r>
                <a:r>
                  <a:rPr lang="ru-RU" b="0" dirty="0"/>
                  <a:t>минимизируют среднее время завершения (если есть оценки длительности); </a:t>
                </a:r>
                <a:r>
                  <a:rPr lang="en-US" b="0" dirty="0"/>
                  <a:t>RR/</a:t>
                </a:r>
                <a:r>
                  <a:rPr lang="ru-RU" b="0" dirty="0"/>
                  <a:t>приоритеты/</a:t>
                </a:r>
                <a:r>
                  <a:rPr lang="ru-RU" b="0" dirty="0" err="1"/>
                  <a:t>многоочередность</a:t>
                </a:r>
                <a:r>
                  <a:rPr lang="ru-RU" b="0" dirty="0"/>
                  <a:t> — базис интерактивности; </a:t>
                </a:r>
                <a:r>
                  <a:rPr lang="en-US" b="0" dirty="0"/>
                  <a:t>Guaranteed/CFS, Lottery, Fair-Share — </a:t>
                </a:r>
                <a:r>
                  <a:rPr lang="ru-RU" b="0" dirty="0"/>
                  <a:t>про справедливость; для </a:t>
                </a:r>
                <a:r>
                  <a:rPr lang="en-US" b="0" dirty="0"/>
                  <a:t>real-time </a:t>
                </a:r>
                <a:r>
                  <a:rPr lang="ru-RU" b="0" dirty="0"/>
                  <a:t>проверяем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ar-AE" sz="1200" b="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ar-AE" sz="1200" b="0" i="1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ar-AE" sz="12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lang="ar-AE" sz="12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ar-AE" sz="12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sSub>
                      <m:sSubPr>
                        <m:ctrlPr>
                          <a:rPr lang="ar-AE" sz="1200" b="0" i="1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ar-AE" sz="1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ar-AE" sz="12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≤</m:t>
                    </m:r>
                    <m:r>
                      <a:rPr lang="ar-AE" sz="12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</m:oMath>
                </a14:m>
                <a:r>
                  <a:rPr lang="ar-AE" b="0" dirty="0"/>
                  <a:t>, </a:t>
                </a:r>
                <a:r>
                  <a:rPr lang="ru-RU" b="0" dirty="0"/>
                  <a:t>выбираем статическое/динамическое планирование.</a:t>
                </a:r>
              </a:p>
              <a:p>
                <a:r>
                  <a:rPr lang="ru-RU" b="0" dirty="0"/>
                  <a:t>Политика </a:t>
                </a:r>
                <a:r>
                  <a:rPr lang="ru-RU" b="0" dirty="0" err="1"/>
                  <a:t>vs</a:t>
                </a:r>
                <a:r>
                  <a:rPr lang="ru-RU" b="0" dirty="0"/>
                  <a:t> механизм: ядро — общий механизм, приложение — приоритеты домена (пример: СУБД).</a:t>
                </a:r>
              </a:p>
              <a:p>
                <a:r>
                  <a:rPr lang="ru-RU" b="0" dirty="0"/>
                  <a:t>Потоки: </a:t>
                </a:r>
                <a:r>
                  <a:rPr lang="ru-RU" b="0" dirty="0" err="1"/>
                  <a:t>user-level</a:t>
                </a:r>
                <a:r>
                  <a:rPr lang="ru-RU" b="0" dirty="0"/>
                  <a:t> быстры, но «блокируют весь процесс»; </a:t>
                </a:r>
                <a:r>
                  <a:rPr lang="ru-RU" b="0" dirty="0" err="1"/>
                  <a:t>kernel-level</a:t>
                </a:r>
                <a:r>
                  <a:rPr lang="ru-RU" b="0" dirty="0"/>
                  <a:t> гибки при I/O; гибрид даёт лучшее из обоих подходов.</a:t>
                </a:r>
              </a:p>
              <a:p>
                <a:r>
                  <a:rPr lang="ru-RU" b="0" dirty="0"/>
                  <a:t>Вывод: нет «единственного верного» алгоритма — выбор зависит от среды, целей и характеристик нагрузки</a:t>
                </a:r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="0" dirty="0"/>
                  <a:t>планировщик распределяет CPU, цель — держать систему отзывчивой и эффективной, избегая бесполезных переключений.</a:t>
                </a:r>
              </a:p>
              <a:p>
                <a:r>
                  <a:rPr lang="ru-RU" b="0" dirty="0"/>
                  <a:t>События планирования: создание/выход/блокировка/I/O/тик таймера; вытеснение защищает систему от «жадных» задач; практичный квант — 20–50 мс.</a:t>
                </a:r>
              </a:p>
              <a:p>
                <a:r>
                  <a:rPr lang="ru-RU" b="0" dirty="0"/>
                  <a:t>CPU-</a:t>
                </a:r>
                <a:r>
                  <a:rPr lang="ru-RU" b="0" dirty="0" err="1"/>
                  <a:t>bound</a:t>
                </a:r>
                <a:r>
                  <a:rPr lang="ru-RU" b="0" dirty="0"/>
                  <a:t> любят длинные кванты; I/O-</a:t>
                </a:r>
                <a:r>
                  <a:rPr lang="ru-RU" b="0" dirty="0" err="1"/>
                  <a:t>bound</a:t>
                </a:r>
                <a:r>
                  <a:rPr lang="ru-RU" b="0" dirty="0"/>
                  <a:t> нужно быстро «пробежать» до следующего I/O, чтобы диск/сеть не простаивали.</a:t>
                </a:r>
              </a:p>
              <a:p>
                <a:r>
                  <a:rPr lang="ru-RU" b="0" dirty="0"/>
                  <a:t>Цели по средам: </a:t>
                </a:r>
                <a:r>
                  <a:rPr lang="ru-RU" b="0" dirty="0" err="1"/>
                  <a:t>Batch</a:t>
                </a:r>
                <a:r>
                  <a:rPr lang="ru-RU" b="0" dirty="0"/>
                  <a:t> — максимум завершённых задач и малый </a:t>
                </a:r>
                <a:r>
                  <a:rPr lang="ru-RU" b="0" dirty="0" err="1"/>
                  <a:t>turnaround</a:t>
                </a:r>
                <a:r>
                  <a:rPr lang="ru-RU" b="0" dirty="0"/>
                  <a:t>; Interactive — минимальный </a:t>
                </a:r>
                <a:r>
                  <a:rPr lang="ru-RU" b="0" dirty="0" err="1"/>
                  <a:t>response</a:t>
                </a:r>
                <a:r>
                  <a:rPr lang="ru-RU" b="0" dirty="0"/>
                  <a:t> </a:t>
                </a:r>
                <a:r>
                  <a:rPr lang="ru-RU" b="0" dirty="0" err="1"/>
                  <a:t>time</a:t>
                </a:r>
                <a:r>
                  <a:rPr lang="ru-RU" b="0" dirty="0"/>
                  <a:t> и «логичное» восприятие скорости; Real-</a:t>
                </a:r>
                <a:r>
                  <a:rPr lang="ru-RU" b="0" dirty="0" err="1"/>
                  <a:t>time</a:t>
                </a:r>
                <a:r>
                  <a:rPr lang="ru-RU" b="0" dirty="0"/>
                  <a:t> — дедлайны и регулярность.</a:t>
                </a:r>
              </a:p>
              <a:p>
                <a:r>
                  <a:rPr lang="ru-RU" b="0" dirty="0"/>
                  <a:t>Алгоритмы: </a:t>
                </a:r>
                <a:r>
                  <a:rPr lang="en-US" b="0" dirty="0"/>
                  <a:t>SJF/SRTN </a:t>
                </a:r>
                <a:r>
                  <a:rPr lang="ru-RU" b="0" dirty="0"/>
                  <a:t>минимизируют среднее время завершения (если есть оценки длительности); </a:t>
                </a:r>
                <a:r>
                  <a:rPr lang="en-US" b="0" dirty="0"/>
                  <a:t>RR/</a:t>
                </a:r>
                <a:r>
                  <a:rPr lang="ru-RU" b="0" dirty="0"/>
                  <a:t>приоритеты/</a:t>
                </a:r>
                <a:r>
                  <a:rPr lang="ru-RU" b="0" dirty="0" err="1"/>
                  <a:t>многоочередность</a:t>
                </a:r>
                <a:r>
                  <a:rPr lang="ru-RU" b="0" dirty="0"/>
                  <a:t> — базис интерактивности; </a:t>
                </a:r>
                <a:r>
                  <a:rPr lang="en-US" b="0" dirty="0"/>
                  <a:t>Guaranteed/CFS, Lottery, Fair-Share — </a:t>
                </a:r>
                <a:r>
                  <a:rPr lang="ru-RU" b="0" dirty="0"/>
                  <a:t>про справедливость; для </a:t>
                </a:r>
                <a:r>
                  <a:rPr lang="en-US" b="0" dirty="0"/>
                  <a:t>real-time </a:t>
                </a:r>
                <a:r>
                  <a:rPr lang="ru-RU" b="0" dirty="0"/>
                  <a:t>проверяем 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∑128▒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𝐶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_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/𝑃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_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𝑖≤1</a:t>
                </a:r>
                <a:r>
                  <a:rPr lang="ar-AE" b="0" dirty="0"/>
                  <a:t>, </a:t>
                </a:r>
                <a:r>
                  <a:rPr lang="ru-RU" b="0" dirty="0"/>
                  <a:t>выбираем статическое/динамическое планирование.</a:t>
                </a:r>
              </a:p>
              <a:p>
                <a:r>
                  <a:rPr lang="ru-RU" b="0" dirty="0"/>
                  <a:t>Политика </a:t>
                </a:r>
                <a:r>
                  <a:rPr lang="ru-RU" b="0" dirty="0" err="1"/>
                  <a:t>vs</a:t>
                </a:r>
                <a:r>
                  <a:rPr lang="ru-RU" b="0" dirty="0"/>
                  <a:t> механизм: ядро — общий механизм, приложение — приоритеты домена (пример: СУБД).</a:t>
                </a:r>
              </a:p>
              <a:p>
                <a:r>
                  <a:rPr lang="ru-RU" b="0" dirty="0"/>
                  <a:t>Потоки: </a:t>
                </a:r>
                <a:r>
                  <a:rPr lang="ru-RU" b="0" dirty="0" err="1"/>
                  <a:t>user-level</a:t>
                </a:r>
                <a:r>
                  <a:rPr lang="ru-RU" b="0" dirty="0"/>
                  <a:t> быстры, но «блокируют весь процесс»; </a:t>
                </a:r>
                <a:r>
                  <a:rPr lang="ru-RU" b="0" dirty="0" err="1"/>
                  <a:t>kernel-level</a:t>
                </a:r>
                <a:r>
                  <a:rPr lang="ru-RU" b="0" dirty="0"/>
                  <a:t> гибки при I/O; гибрид даёт лучшее из обоих подходов.</a:t>
                </a:r>
              </a:p>
              <a:p>
                <a:r>
                  <a:rPr lang="ru-RU" b="0" dirty="0"/>
                  <a:t>Вывод: нет «единственного верного» алгоритма — выбор зависит от среды, целей и характеристик нагрузки</a:t>
                </a:r>
              </a:p>
              <a:p>
                <a:endParaRPr lang="en-US" b="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0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Переключение между процессами — это не просто «перейти к другому». Это целый набор операций: переход в режим ядра, сохранение состояния текущего процесса, загрузка состояния нового, обновление таблиц памяти, сброс кэшей. Всё это занимает время.</a:t>
            </a:r>
            <a:br>
              <a:rPr lang="ru-RU" dirty="0"/>
            </a:br>
            <a:r>
              <a:rPr lang="ru-RU" dirty="0"/>
              <a:t>Если переключения происходят слишком часто, значительная часть процессорного времени уходит впустую. Поэтому планировщик должен балансировать — быстро реагировать, но не тратить ресурсы зря.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Каждый процесс в системе чередует периоды активных вычислений и обращения к устройствам ввода-вывода. Например, программа выполняет вычисления, затем делает системный вызов для чтения данных с диска и временно переходит в состояние ожидания, пока операция не завершится.</a:t>
            </a:r>
            <a:br>
              <a:rPr lang="ru-RU" dirty="0"/>
            </a:br>
            <a:r>
              <a:rPr lang="ru-RU" dirty="0"/>
              <a:t>Важно понимать, что во время вычислений процесс использует CPU, а во время ожидания I/O — нет. </a:t>
            </a:r>
            <a:r>
              <a:rPr lang="ru-RU" b="0" dirty="0"/>
              <a:t>Планировщик (</a:t>
            </a:r>
            <a:r>
              <a:rPr lang="ru-RU" b="0" dirty="0" err="1"/>
              <a:t>scheduler</a:t>
            </a:r>
            <a:r>
              <a:rPr lang="ru-RU" b="0" dirty="0"/>
              <a:t>) должен эффективно управлять этими чередованиями, чтобы процессор не простаивал, пока один процесс ждёт I/O. Когда один процесс заблокирован на ввод-выводе, CPU может выполнять другой, тем самым достигается высокая загрузка системы.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процессы можно условно разделить на два типа:</a:t>
            </a:r>
          </a:p>
          <a:p>
            <a:r>
              <a:rPr lang="ru-RU" b="1" dirty="0"/>
              <a:t>CPU-</a:t>
            </a:r>
            <a:r>
              <a:rPr lang="ru-RU" b="1" dirty="0" err="1"/>
              <a:t>bound</a:t>
            </a:r>
            <a:r>
              <a:rPr lang="ru-RU" dirty="0"/>
              <a:t> — те, что большую часть времени проводят в вычислениях. Например, кодировщик видео или программа моделирования.</a:t>
            </a:r>
          </a:p>
          <a:p>
            <a:r>
              <a:rPr lang="ru-RU" b="1" dirty="0"/>
              <a:t>I/O-</a:t>
            </a:r>
            <a:r>
              <a:rPr lang="ru-RU" b="1" dirty="0" err="1"/>
              <a:t>bound</a:t>
            </a:r>
            <a:r>
              <a:rPr lang="ru-RU" dirty="0"/>
              <a:t> — те, что часто ждут данных от внешних устройств, например, веб-сервер или текстовый редактор, загружающий файлы.</a:t>
            </a:r>
            <a:br>
              <a:rPr lang="ru-RU" dirty="0"/>
            </a:br>
            <a:r>
              <a:rPr lang="ru-RU" dirty="0"/>
              <a:t>Разница между ними определяется длиной вычислительных участков. Если процесс делает много коротких вычислений между запросами I/O — он I/O-</a:t>
            </a:r>
            <a:r>
              <a:rPr lang="ru-RU" dirty="0" err="1"/>
              <a:t>bound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6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005B4-F216-4788-933A-81F72935BD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9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4290-46E1-A589-EA74-C802D6149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0AD67-C0D2-07F4-D641-CF83C3B7D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F0A5-DD58-B78A-F041-B277D663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A1BF-A2B1-D895-9486-DA1B2836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02AE0-8C9B-540B-5C0B-5A56542F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EF2B-6071-0C40-AFE2-B81A2CE3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CEA90-46C9-22C2-859C-98CB7C019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32D3-C788-0AC5-1689-1DB1D03D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4066-1494-4C97-CAE4-22586695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63A4-4EAA-B7D3-B877-548483D8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F1F7B-EE5B-CE64-EB0A-6820D0696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91F73-1665-635C-D539-0CD883FA8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14522-BF7A-9554-45AB-F1D8DF0C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E2461-8AD0-A9FC-290D-C7C3B2B5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88E6-02E1-94E5-6F65-358E8DDE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1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D6CE-2DCA-C59F-C312-C6CEE22F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D8AE-E928-FA5A-84AA-3D759126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4B453-7329-DED3-F5FB-913A09A1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9CE3-77B0-29A0-A9AB-11152822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FFEC2-6658-123F-5282-5B7DD7E5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C005-7EB2-5845-BFF8-02A66B17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9199-C7F4-618A-62DD-0A1DF6F78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B47E-E911-E7AF-B079-0DAC020E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2E8F7-F722-BC1A-E6AD-8C480DFA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7C93-BDE6-2195-0FA2-FA5AA4AE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BA07-131B-EEBC-EE29-23C790AE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32D2-7641-6DB4-49C5-08268D041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50DBD-61A1-0B99-2936-57A2AD90F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79D78-257B-6D7D-16EE-65895ED6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C4D7F-3F42-FF4E-873E-9CAF5657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7D1C-ABED-C0D6-500B-E6C6938F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EEA9-2867-A131-7CFE-B391FCF6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A31A8-F6C4-4184-32A7-4B6D9127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17A9A-31E4-788C-96C2-13645B51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52D86-F5ED-6C97-E08E-94B8BFC1D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9E315-1879-4667-57C6-AF5E5EC5A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FD54B-0294-6B06-2947-87A51AF14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C614B-5893-EB32-7ACA-EFF69818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828B2-75F7-DE01-F9DF-4EE670B3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6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3A3D-EDCA-8364-B65C-3E6BBEB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4A95B-5C08-0BDC-572A-85D6BE5F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72738-06E8-33EA-59C7-1E746862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F11F-0FB2-EE28-A6EF-FA89A923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57D4F-8E5E-5561-AD00-14F663BC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4FE85-972A-08C4-10F5-47D01033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ACF1B-C8EC-C632-D17A-1DE4B52E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8429-70A1-D078-49B9-35960DD2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C5F7-52D3-4048-469D-F2FAF1A1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8BFB8-A5BE-CAA5-79B4-4C5FCAD9D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674D-ACB8-BACF-2EF0-E7F04C17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B25E7-FC41-E28D-4796-171A363F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330C7-C89E-C7F4-AFB8-0CA2A27F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1500-3B26-3A27-DA36-063A5B04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7EFE7-5BC2-A091-89C0-6B9FC4E57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97556-D1F6-6359-4B20-2A07B7A38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C011F-7E53-2BB6-CDBA-3B0D8DB1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B425F-4FA9-5719-11BC-50A16A0E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33FB1-B26B-E609-FA51-7BD068D7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2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232C3-452B-BE0F-2715-A23C9673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6155C-9DDA-7CE8-57B4-074786395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772A-81D3-3EB1-EAA0-C7CEBC3FC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347604-CC30-4CB1-A026-20828BA6A76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9A08-D3DA-2D90-C366-F34AE72B8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EDC5-6058-9006-8FD4-230B792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182C1-4820-4458-970C-EB1B5DD2C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3ED0-3E48-3D66-4B02-BCE72117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Планирование задач (</a:t>
            </a:r>
            <a:r>
              <a:rPr lang="en-US" dirty="0"/>
              <a:t>Scheduling)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D9E21-3F39-21F1-FC4B-083A4A78A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7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C960-92EC-AE72-794F-AFB4A7FE1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Влияние производительности оборудования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4E57-5B15-3D51-6B1E-FDAEF733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Увеличение скорости CPU делает процессы более I/O-зависимыми</a:t>
            </a:r>
          </a:p>
          <a:p>
            <a:r>
              <a:rPr lang="ru-RU" dirty="0"/>
              <a:t>I/O остаётся медленным (особенно на HDD)</a:t>
            </a:r>
          </a:p>
          <a:p>
            <a:r>
              <a:rPr lang="ru-RU" dirty="0"/>
              <a:t>SSD ускоряют операции, но не повсюду применяются</a:t>
            </a:r>
          </a:p>
          <a:p>
            <a:r>
              <a:rPr lang="ru-RU" dirty="0"/>
              <a:t>Планирование зависит от среды:</a:t>
            </a:r>
          </a:p>
          <a:p>
            <a:pPr lvl="1"/>
            <a:r>
              <a:rPr lang="ru-RU" dirty="0"/>
              <a:t>ноутбук ≠ дата-центр</a:t>
            </a:r>
          </a:p>
          <a:p>
            <a:pPr lvl="1"/>
            <a:r>
              <a:rPr lang="ru-RU" dirty="0"/>
              <a:t>SSD ≠ HDD</a:t>
            </a:r>
          </a:p>
          <a:p>
            <a:r>
              <a:rPr lang="ru-RU" dirty="0"/>
              <a:t>Алгоритм должен учитывать баланс CPU и I/O</a:t>
            </a:r>
          </a:p>
        </p:txBody>
      </p:sp>
    </p:spTree>
    <p:extLst>
      <p:ext uri="{BB962C8B-B14F-4D97-AF65-F5344CB8AC3E}">
        <p14:creationId xmlns:p14="http://schemas.microsoft.com/office/powerpoint/2010/main" val="264936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C2B67-1562-A0C9-82FE-662200C2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происходит планирование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1179C-5B0D-5075-C91A-AADF9E7C2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3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329EE5-7F1F-618D-6527-94E5FB8F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происходит планирование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094525-2BD2-7170-CBF5-3DF13F0EE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создании нового процесса</a:t>
            </a:r>
          </a:p>
          <a:p>
            <a:r>
              <a:rPr lang="ru-RU" dirty="0"/>
              <a:t>При завершение процесса</a:t>
            </a:r>
          </a:p>
          <a:p>
            <a:r>
              <a:rPr lang="ru-RU" dirty="0"/>
              <a:t>Блокировка (ожидание I/O, семафора и т. д.)</a:t>
            </a:r>
          </a:p>
          <a:p>
            <a:r>
              <a:rPr lang="ru-RU" dirty="0"/>
              <a:t>Прерывание ввода-вывода</a:t>
            </a:r>
          </a:p>
          <a:p>
            <a:r>
              <a:rPr lang="ru-RU" dirty="0"/>
              <a:t>Периодические прерывания таймера</a:t>
            </a:r>
          </a:p>
        </p:txBody>
      </p:sp>
    </p:spTree>
    <p:extLst>
      <p:ext uri="{BB962C8B-B14F-4D97-AF65-F5344CB8AC3E}">
        <p14:creationId xmlns:p14="http://schemas.microsoft.com/office/powerpoint/2010/main" val="250109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2AF9-3BC2-DB90-EE6C-464B66B2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планирования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65B4-FD4E-6109-C03A-7CA70F3B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Nonpreemptive</a:t>
            </a:r>
            <a:r>
              <a:rPr lang="ru-RU" dirty="0"/>
              <a:t> (</a:t>
            </a:r>
            <a:r>
              <a:rPr lang="ru-RU" dirty="0" err="1"/>
              <a:t>невытесняющее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Процесс работает, пока не освободит CPU сам</a:t>
            </a:r>
          </a:p>
          <a:p>
            <a:pPr lvl="1"/>
            <a:r>
              <a:rPr lang="ru-RU" dirty="0"/>
              <a:t>Планировщик не вмешивается</a:t>
            </a:r>
          </a:p>
          <a:p>
            <a:r>
              <a:rPr lang="ru-RU" dirty="0" err="1"/>
              <a:t>Preemptive</a:t>
            </a:r>
            <a:r>
              <a:rPr lang="ru-RU" dirty="0"/>
              <a:t> (вытесняющее)</a:t>
            </a:r>
          </a:p>
          <a:p>
            <a:pPr lvl="1"/>
            <a:r>
              <a:rPr lang="ru-RU" dirty="0"/>
              <a:t>Процесс выполняется ограниченное время (</a:t>
            </a:r>
            <a:r>
              <a:rPr lang="ru-RU" dirty="0" err="1"/>
              <a:t>time</a:t>
            </a:r>
            <a:r>
              <a:rPr lang="ru-RU" dirty="0"/>
              <a:t> </a:t>
            </a:r>
            <a:r>
              <a:rPr lang="ru-RU" dirty="0" err="1"/>
              <a:t>slice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 истечении кванта времени CPU возвращается планировщику</a:t>
            </a:r>
          </a:p>
        </p:txBody>
      </p:sp>
    </p:spTree>
    <p:extLst>
      <p:ext uri="{BB962C8B-B14F-4D97-AF65-F5344CB8AC3E}">
        <p14:creationId xmlns:p14="http://schemas.microsoft.com/office/powerpoint/2010/main" val="50818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0F16-BB55-E367-F1B7-7FC502C6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Вытесняющая многозадачность в современных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1FD2-D7A8-E926-F381-78F4496B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Вытесняющее планирование используется даже в ядрах ОС</a:t>
            </a:r>
          </a:p>
          <a:p>
            <a:r>
              <a:rPr lang="ru-RU" dirty="0"/>
              <a:t>Позволяет прервать драйвер или системный вызов</a:t>
            </a:r>
          </a:p>
          <a:p>
            <a:r>
              <a:rPr lang="ru-RU" dirty="0"/>
              <a:t>Повышает стабильность и отзывчивость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321475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B0DF43-6E49-557B-1820-433C6A1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алгоритмов планирования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4F542-E7FB-63DD-AEED-62B2D8035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5B2206-1F31-ED80-6281-CB17F76B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алгоритмов планирования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C5C38-F269-D055-B4CD-E41821D01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Разные среды подразумевают разные цели и подходы</a:t>
            </a:r>
          </a:p>
          <a:p>
            <a:r>
              <a:rPr lang="ru-RU" dirty="0"/>
              <a:t>Три основных типа:</a:t>
            </a:r>
          </a:p>
          <a:p>
            <a:pPr lvl="1"/>
            <a:r>
              <a:rPr lang="ru-RU" dirty="0" err="1"/>
              <a:t>Batch</a:t>
            </a:r>
            <a:r>
              <a:rPr lang="ru-RU" dirty="0"/>
              <a:t> (пакетные)</a:t>
            </a:r>
          </a:p>
          <a:p>
            <a:pPr lvl="1"/>
            <a:r>
              <a:rPr lang="ru-RU" dirty="0"/>
              <a:t>Interactive (интерактивные)</a:t>
            </a:r>
          </a:p>
          <a:p>
            <a:pPr lvl="1"/>
            <a:r>
              <a:rPr lang="ru-RU" dirty="0"/>
              <a:t>Real-</a:t>
            </a:r>
            <a:r>
              <a:rPr lang="ru-RU" dirty="0" err="1"/>
              <a:t>time</a:t>
            </a:r>
            <a:r>
              <a:rPr lang="ru-RU" dirty="0"/>
              <a:t> (реального времени)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1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9142-C35D-FFDC-15D0-E5D306A4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в пакетных системах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60B2E-481B-28ED-AB3E-E6E92C73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Примеры: расчёт зарплат, бухгалтерия, отчёты</a:t>
            </a:r>
          </a:p>
          <a:p>
            <a:r>
              <a:rPr lang="ru-RU" dirty="0"/>
              <a:t>Нет пользователей, ожидающих ответа</a:t>
            </a:r>
          </a:p>
          <a:p>
            <a:r>
              <a:rPr lang="ru-RU" dirty="0"/>
              <a:t>Используются </a:t>
            </a:r>
            <a:r>
              <a:rPr lang="ru-RU" dirty="0" err="1"/>
              <a:t>nonpreemptive</a:t>
            </a:r>
            <a:r>
              <a:rPr lang="ru-RU" dirty="0"/>
              <a:t> или долгие кванты времени</a:t>
            </a:r>
          </a:p>
          <a:p>
            <a:r>
              <a:rPr lang="ru-RU" dirty="0"/>
              <a:t>Меньше переключений процессов → выше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6583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1913-A71E-2698-B1E4-9B35FED3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в интерактивных системах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CCC3-7F6E-0B38-9B5D-06A0B0E0C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Примеры: рабочие станции, серверы, многопользовательские системы</a:t>
            </a:r>
          </a:p>
          <a:p>
            <a:r>
              <a:rPr lang="ru-RU" dirty="0"/>
              <a:t>Пользователи ожидают быстрого отклика</a:t>
            </a:r>
          </a:p>
          <a:p>
            <a:r>
              <a:rPr lang="ru-RU" dirty="0"/>
              <a:t>Требуется вытесняющее планирование</a:t>
            </a:r>
          </a:p>
          <a:p>
            <a:r>
              <a:rPr lang="ru-RU" dirty="0"/>
              <a:t>Защита от зависших или «жадных»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17707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7315-1B6E-2171-8823-BF26052A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в системах реального времени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2A51-6D08-A7E8-7892-5D3AA567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Примеры: авиационные системы, медицинское оборудование, робототехника</a:t>
            </a:r>
          </a:p>
          <a:p>
            <a:r>
              <a:rPr lang="ru-RU" dirty="0"/>
              <a:t>Задачи заранее определены и контролируются</a:t>
            </a:r>
          </a:p>
          <a:p>
            <a:r>
              <a:rPr lang="ru-RU" dirty="0"/>
              <a:t>Иногда вытеснение не требуется</a:t>
            </a:r>
          </a:p>
          <a:p>
            <a:r>
              <a:rPr lang="ru-RU" dirty="0"/>
              <a:t>Главное — выполнение задач в нужный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53526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02A9-7FC9-96DB-B071-7DFCA57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планирование (</a:t>
            </a:r>
            <a:r>
              <a:rPr lang="ru-RU" dirty="0" err="1"/>
              <a:t>Scheduling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45E1-B26C-AF1B-890D-9E4D99B70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Многопрограммные системы: несколько процессов ждут CPU</a:t>
            </a:r>
          </a:p>
          <a:p>
            <a:r>
              <a:rPr lang="ru-RU" dirty="0"/>
              <a:t>Планировщик (</a:t>
            </a:r>
            <a:r>
              <a:rPr lang="ru-RU" dirty="0" err="1"/>
              <a:t>scheduler</a:t>
            </a:r>
            <a:r>
              <a:rPr lang="ru-RU" dirty="0"/>
              <a:t>) выбирает, кто получит процессор</a:t>
            </a:r>
          </a:p>
          <a:p>
            <a:r>
              <a:rPr lang="ru-RU" dirty="0"/>
              <a:t>Алгоритм выбора — </a:t>
            </a:r>
            <a:r>
              <a:rPr lang="ru-RU" dirty="0" err="1"/>
              <a:t>scheduling</a:t>
            </a:r>
            <a:r>
              <a:rPr lang="ru-RU" dirty="0"/>
              <a:t> </a:t>
            </a:r>
            <a:r>
              <a:rPr lang="ru-RU" dirty="0" err="1"/>
              <a:t>algorithm</a:t>
            </a:r>
            <a:endParaRPr lang="ru-RU" dirty="0"/>
          </a:p>
          <a:p>
            <a:r>
              <a:rPr lang="ru-RU" dirty="0"/>
              <a:t>Применяется к процессам и потокам</a:t>
            </a:r>
          </a:p>
        </p:txBody>
      </p:sp>
    </p:spTree>
    <p:extLst>
      <p:ext uri="{BB962C8B-B14F-4D97-AF65-F5344CB8AC3E}">
        <p14:creationId xmlns:p14="http://schemas.microsoft.com/office/powerpoint/2010/main" val="1326738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D4844-CF44-62E6-B0BC-50CDF008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алгоритмов планирования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A63BC9-EB3E-5DE3-D414-0B5175C7B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5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89777F-1ABA-F9CB-416B-9CA3B153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алгоритмов планирования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0C9EF7-DBA1-7C85-8748-D9EB3A76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Разные среды отдают приоритет разным аспектам</a:t>
            </a:r>
          </a:p>
          <a:p>
            <a:r>
              <a:rPr lang="ru-RU" dirty="0"/>
              <a:t>Общие цели для всех систем:</a:t>
            </a:r>
          </a:p>
          <a:p>
            <a:pPr lvl="1"/>
            <a:r>
              <a:rPr lang="ru-RU" dirty="0"/>
              <a:t>Справедливость</a:t>
            </a:r>
          </a:p>
          <a:p>
            <a:pPr lvl="1"/>
            <a:r>
              <a:rPr lang="ru-RU" dirty="0"/>
              <a:t>Соблюдение политики приоритетов</a:t>
            </a:r>
          </a:p>
          <a:p>
            <a:pPr lvl="1"/>
            <a:r>
              <a:rPr lang="ru-RU" dirty="0"/>
              <a:t>Баланс загрузки</a:t>
            </a:r>
          </a:p>
        </p:txBody>
      </p:sp>
    </p:spTree>
    <p:extLst>
      <p:ext uri="{BB962C8B-B14F-4D97-AF65-F5344CB8AC3E}">
        <p14:creationId xmlns:p14="http://schemas.microsoft.com/office/powerpoint/2010/main" val="918437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2DED-A85A-0FD7-FF29-B82064CF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планирования в пакетных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0EAD-6A5B-218D-3ED7-5C60E700C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Throughput</a:t>
            </a:r>
            <a:r>
              <a:rPr lang="ru-RU" dirty="0"/>
              <a:t>: максимум задач в час</a:t>
            </a:r>
          </a:p>
          <a:p>
            <a:r>
              <a:rPr lang="ru-RU" dirty="0" err="1"/>
              <a:t>Turnaround</a:t>
            </a:r>
            <a:r>
              <a:rPr lang="ru-RU" dirty="0"/>
              <a:t> </a:t>
            </a:r>
            <a:r>
              <a:rPr lang="ru-RU" dirty="0" err="1"/>
              <a:t>time</a:t>
            </a:r>
            <a:r>
              <a:rPr lang="ru-RU" dirty="0"/>
              <a:t>: минимальное время между запуском и завершением</a:t>
            </a:r>
          </a:p>
          <a:p>
            <a:r>
              <a:rPr lang="ru-RU" dirty="0"/>
              <a:t>CPU </a:t>
            </a:r>
            <a:r>
              <a:rPr lang="ru-RU" dirty="0" err="1"/>
              <a:t>utilization</a:t>
            </a:r>
            <a:r>
              <a:rPr lang="ru-RU" dirty="0"/>
              <a:t>: процессор всегда занят</a:t>
            </a:r>
          </a:p>
          <a:p>
            <a:r>
              <a:rPr lang="ru-RU" dirty="0"/>
              <a:t>Важно сочетать задачи CPU-</a:t>
            </a:r>
            <a:r>
              <a:rPr lang="ru-RU" dirty="0" err="1"/>
              <a:t>bound</a:t>
            </a:r>
            <a:r>
              <a:rPr lang="ru-RU" dirty="0"/>
              <a:t> и I/O-</a:t>
            </a:r>
            <a:r>
              <a:rPr lang="ru-RU" dirty="0" err="1"/>
              <a:t>bound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54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1E3D-F359-AE5D-FA4F-60DBB0DF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для интерактивных систем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0CFF-88AD-BC8F-0424-1002BF37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Быстрый отклик на действия пользователя</a:t>
            </a:r>
          </a:p>
          <a:p>
            <a:r>
              <a:rPr lang="ru-RU" dirty="0"/>
              <a:t>Пропорциональность: выполнение задач в соответствии с ожиданиями</a:t>
            </a:r>
          </a:p>
          <a:p>
            <a:r>
              <a:rPr lang="ru-RU" dirty="0"/>
              <a:t>Пример: открытие файла должно быть быстрее, чем загрузка 5-GB видео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4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4F5B-1D7C-832D-E9B2-0F7718E8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для систем реального времени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698E-1AFD-2FD2-81DA-A43DB876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Meeting</a:t>
            </a:r>
            <a:r>
              <a:rPr lang="ru-RU" dirty="0"/>
              <a:t> </a:t>
            </a:r>
            <a:r>
              <a:rPr lang="ru-RU" dirty="0" err="1"/>
              <a:t>deadlines</a:t>
            </a:r>
            <a:r>
              <a:rPr lang="ru-RU" dirty="0"/>
              <a:t>: выполнение задач к заданному сроку</a:t>
            </a:r>
          </a:p>
          <a:p>
            <a:r>
              <a:rPr lang="ru-RU" dirty="0"/>
              <a:t>Предсказуемость: стабильность выполнения (особенно в аудио/видео)</a:t>
            </a:r>
          </a:p>
          <a:p>
            <a:pPr lvl="1"/>
            <a:r>
              <a:rPr lang="ru-RU" dirty="0"/>
              <a:t>Пример: </a:t>
            </a:r>
            <a:r>
              <a:rPr lang="ru-RU" dirty="0" err="1"/>
              <a:t>аудиопроцесс</a:t>
            </a:r>
            <a:r>
              <a:rPr lang="ru-RU" dirty="0"/>
              <a:t> должен работать ритмично, без "провалов"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5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31F0D9-E6DA-E084-7776-403C763E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в пакетных системах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51A5B-9429-8BDB-3C07-2DF95F7A4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1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36D639-2323-BBB2-9145-637BCCA4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в пакетных системах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1188F4-33D5-BEDE-107E-26674739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Нет интерактивных пользователей → можно использовать простые алгоритмы</a:t>
            </a:r>
          </a:p>
          <a:p>
            <a:r>
              <a:rPr lang="ru-RU" dirty="0"/>
              <a:t>Основные цели:</a:t>
            </a:r>
          </a:p>
          <a:p>
            <a:pPr lvl="1"/>
            <a:r>
              <a:rPr lang="ru-RU" dirty="0"/>
              <a:t>высокая пропускная способность</a:t>
            </a:r>
          </a:p>
          <a:p>
            <a:pPr lvl="1"/>
            <a:r>
              <a:rPr lang="ru-RU" dirty="0"/>
              <a:t>минимальное время выполнения</a:t>
            </a:r>
          </a:p>
          <a:p>
            <a:r>
              <a:rPr lang="ru-RU" dirty="0"/>
              <a:t>Классические алгоритмы:</a:t>
            </a:r>
          </a:p>
          <a:p>
            <a:pPr lvl="1"/>
            <a:r>
              <a:rPr lang="ru-RU" dirty="0"/>
              <a:t>FCFS (</a:t>
            </a:r>
            <a:r>
              <a:rPr lang="en-US" dirty="0"/>
              <a:t>First Come, First Served)</a:t>
            </a:r>
            <a:endParaRPr lang="ru-RU" dirty="0"/>
          </a:p>
          <a:p>
            <a:pPr lvl="1"/>
            <a:r>
              <a:rPr lang="ru-RU" dirty="0"/>
              <a:t>SJF</a:t>
            </a:r>
            <a:r>
              <a:rPr lang="en-US" dirty="0"/>
              <a:t> (Shortest Job First)</a:t>
            </a:r>
            <a:endParaRPr lang="ru-RU" dirty="0"/>
          </a:p>
          <a:p>
            <a:pPr lvl="1"/>
            <a:r>
              <a:rPr lang="ru-RU" dirty="0"/>
              <a:t>SRTN</a:t>
            </a:r>
            <a:r>
              <a:rPr lang="en-US" dirty="0"/>
              <a:t> (Shortest Remaining Time Next)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21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69B9F0-5162-262E-9517-FE43CD5C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First-</a:t>
            </a:r>
            <a:r>
              <a:rPr lang="ru-RU" dirty="0" err="1"/>
              <a:t>Come</a:t>
            </a:r>
            <a:r>
              <a:rPr lang="ru-RU" dirty="0"/>
              <a:t>, First-</a:t>
            </a:r>
            <a:r>
              <a:rPr lang="ru-RU" dirty="0" err="1"/>
              <a:t>Served</a:t>
            </a:r>
            <a:r>
              <a:rPr lang="ru-RU" dirty="0"/>
              <a:t> (FCFS)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262BEB-2AD2-F67C-2176-07B4E9F8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Принцип:</a:t>
            </a:r>
            <a:r>
              <a:rPr lang="ru-RU" dirty="0"/>
              <a:t> процессы выполняются в порядке поступления.</a:t>
            </a:r>
          </a:p>
          <a:p>
            <a:r>
              <a:rPr lang="ru-RU" b="1" dirty="0"/>
              <a:t>Тип:</a:t>
            </a:r>
            <a:r>
              <a:rPr lang="ru-RU" dirty="0"/>
              <a:t> </a:t>
            </a:r>
            <a:r>
              <a:rPr lang="ru-RU" dirty="0" err="1"/>
              <a:t>невытесняющий</a:t>
            </a:r>
            <a:r>
              <a:rPr lang="ru-RU" dirty="0"/>
              <a:t> (</a:t>
            </a:r>
            <a:r>
              <a:rPr lang="ru-RU" dirty="0" err="1"/>
              <a:t>nonpreemptive</a:t>
            </a:r>
            <a:r>
              <a:rPr lang="ru-RU" dirty="0"/>
              <a:t>).</a:t>
            </a:r>
          </a:p>
          <a:p>
            <a:r>
              <a:rPr lang="ru-RU" b="1" dirty="0"/>
              <a:t>Реализация:</a:t>
            </a:r>
            <a:r>
              <a:rPr lang="ru-RU" dirty="0"/>
              <a:t> одна очередь готовых процессов; первый пришёл — первый обслужен.</a:t>
            </a:r>
          </a:p>
          <a:p>
            <a:r>
              <a:rPr lang="ru-RU" b="1" dirty="0"/>
              <a:t>Преимущества:</a:t>
            </a:r>
            <a:r>
              <a:rPr lang="ru-RU" dirty="0"/>
              <a:t> простота, прозрачность, "справедливость" по порядку.</a:t>
            </a:r>
          </a:p>
          <a:p>
            <a:r>
              <a:rPr lang="ru-RU" b="1" dirty="0"/>
              <a:t>Недостатки:</a:t>
            </a:r>
            <a:r>
              <a:rPr lang="ru-RU" dirty="0"/>
              <a:t> может приводить к </a:t>
            </a:r>
            <a:r>
              <a:rPr lang="ru-RU" b="1" dirty="0"/>
              <a:t>эффекту конвоя</a:t>
            </a:r>
            <a:r>
              <a:rPr lang="ru-RU" dirty="0"/>
              <a:t> — долгие задачи задерживают короткие.</a:t>
            </a:r>
            <a:br>
              <a:rPr lang="ru-RU" dirty="0"/>
            </a:br>
            <a:r>
              <a:rPr lang="ru-RU" dirty="0"/>
              <a:t>Пример: один длинный CPU-</a:t>
            </a:r>
            <a:r>
              <a:rPr lang="ru-RU" dirty="0" err="1"/>
              <a:t>bound</a:t>
            </a:r>
            <a:r>
              <a:rPr lang="ru-RU" dirty="0"/>
              <a:t> процесс замедляет десятки I/O-</a:t>
            </a:r>
            <a:r>
              <a:rPr lang="ru-RU" dirty="0" err="1"/>
              <a:t>bound</a:t>
            </a:r>
            <a:r>
              <a:rPr lang="ru-RU" dirty="0"/>
              <a:t> задач.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0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3F67-CEFD-DE10-2BFF-C58861EF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Shortest</a:t>
            </a:r>
            <a:r>
              <a:rPr lang="ru-RU" dirty="0"/>
              <a:t> </a:t>
            </a:r>
            <a:r>
              <a:rPr lang="ru-RU" dirty="0" err="1"/>
              <a:t>Job</a:t>
            </a:r>
            <a:r>
              <a:rPr lang="ru-RU" dirty="0"/>
              <a:t> First (SJF)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504F-5F9C-8C31-E2AE-5F256715E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Принцип:</a:t>
            </a:r>
            <a:r>
              <a:rPr lang="ru-RU" dirty="0"/>
              <a:t> сначала выполняется процесс с наименьшим временем выполнения.</a:t>
            </a:r>
          </a:p>
          <a:p>
            <a:r>
              <a:rPr lang="ru-RU" b="1" dirty="0"/>
              <a:t>Тип:</a:t>
            </a:r>
            <a:r>
              <a:rPr lang="ru-RU" dirty="0"/>
              <a:t> </a:t>
            </a:r>
            <a:r>
              <a:rPr lang="ru-RU" dirty="0" err="1"/>
              <a:t>невытесняющий</a:t>
            </a:r>
            <a:r>
              <a:rPr lang="ru-RU" dirty="0"/>
              <a:t>.</a:t>
            </a:r>
          </a:p>
          <a:p>
            <a:r>
              <a:rPr lang="ru-RU" b="1" dirty="0"/>
              <a:t>Преимущества:</a:t>
            </a:r>
            <a:r>
              <a:rPr lang="ru-RU" dirty="0"/>
              <a:t> минимизирует среднее время выполнения (доказано математически).</a:t>
            </a:r>
            <a:endParaRPr lang="en-US" dirty="0"/>
          </a:p>
          <a:p>
            <a:pPr lvl="1"/>
            <a:r>
              <a:rPr lang="ru-RU" dirty="0"/>
              <a:t>8, 4, 4, 4 -</a:t>
            </a:r>
            <a:r>
              <a:rPr lang="en-US" dirty="0"/>
              <a:t>&gt; (8 + 12 + 16 + 20) / 4 = 14</a:t>
            </a:r>
          </a:p>
          <a:p>
            <a:pPr lvl="1"/>
            <a:r>
              <a:rPr lang="en-US" dirty="0"/>
              <a:t>4, 4, 4, 8 -&gt; (4 + 8 + 12 + 20) / 4 = 11</a:t>
            </a:r>
            <a:endParaRPr lang="ru-RU" dirty="0"/>
          </a:p>
          <a:p>
            <a:r>
              <a:rPr lang="ru-RU" b="1" dirty="0"/>
              <a:t>Недостатки:</a:t>
            </a:r>
            <a:endParaRPr lang="ru-RU" dirty="0"/>
          </a:p>
          <a:p>
            <a:pPr lvl="1"/>
            <a:r>
              <a:rPr lang="ru-RU" dirty="0"/>
              <a:t>Требует </a:t>
            </a:r>
            <a:r>
              <a:rPr lang="ru-RU" b="1" dirty="0"/>
              <a:t>предварительного знания времени выполнения</a:t>
            </a:r>
            <a:r>
              <a:rPr lang="ru-RU" dirty="0"/>
              <a:t> (невозможно для произвольных программ).</a:t>
            </a:r>
          </a:p>
          <a:p>
            <a:pPr lvl="1"/>
            <a:r>
              <a:rPr lang="ru-RU" dirty="0"/>
              <a:t>Не всегда оптимален, если процессы поступают в разное время.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45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1B19A2-EBB0-4B66-9623-68B4F6B1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Shortest</a:t>
            </a:r>
            <a:r>
              <a:rPr lang="ru-RU" dirty="0"/>
              <a:t> </a:t>
            </a:r>
            <a:r>
              <a:rPr lang="ru-RU" dirty="0" err="1"/>
              <a:t>Remaining</a:t>
            </a:r>
            <a:r>
              <a:rPr lang="ru-RU" dirty="0"/>
              <a:t> Time Next (SRTN)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DC6EA8-9923-21C3-B1CA-75DEE6F2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Принцип:</a:t>
            </a:r>
            <a:r>
              <a:rPr lang="ru-RU" dirty="0"/>
              <a:t> вытесняющая версия SJF — всегда выполняется процесс с наименьшим оставшимся временем.</a:t>
            </a:r>
          </a:p>
          <a:p>
            <a:r>
              <a:rPr lang="ru-RU" b="1" dirty="0"/>
              <a:t>Тип:</a:t>
            </a:r>
            <a:r>
              <a:rPr lang="ru-RU" dirty="0"/>
              <a:t> вытесняющий (</a:t>
            </a:r>
            <a:r>
              <a:rPr lang="ru-RU" dirty="0" err="1"/>
              <a:t>preemptive</a:t>
            </a:r>
            <a:r>
              <a:rPr lang="ru-RU" dirty="0"/>
              <a:t>).</a:t>
            </a:r>
          </a:p>
          <a:p>
            <a:r>
              <a:rPr lang="ru-RU" b="1" dirty="0"/>
              <a:t>Преимущества:</a:t>
            </a:r>
            <a:r>
              <a:rPr lang="ru-RU" dirty="0"/>
              <a:t> новые короткие задачи получают приоритет, уменьшается среднее время отклика.</a:t>
            </a:r>
          </a:p>
          <a:p>
            <a:r>
              <a:rPr lang="ru-RU" b="1" dirty="0"/>
              <a:t>Недостатки:</a:t>
            </a:r>
            <a:r>
              <a:rPr lang="ru-RU" dirty="0"/>
              <a:t> требует точной оценки оставшегося времени.</a:t>
            </a:r>
            <a:br>
              <a:rPr lang="ru-RU" dirty="0"/>
            </a:br>
            <a:r>
              <a:rPr lang="ru-RU" dirty="0"/>
              <a:t>Если оценки неверны — может привести к лишним переключениям контекста.</a:t>
            </a:r>
          </a:p>
        </p:txBody>
      </p:sp>
    </p:spTree>
    <p:extLst>
      <p:ext uri="{BB962C8B-B14F-4D97-AF65-F5344CB8AC3E}">
        <p14:creationId xmlns:p14="http://schemas.microsoft.com/office/powerpoint/2010/main" val="2867382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300F-EF82-8585-B4D1-F5566501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 планирования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EBD2-ADDF-F6FE-DB5F-0F81F5AC0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ранних пакетных системах программы выполнялись одна за другой</a:t>
            </a:r>
          </a:p>
          <a:p>
            <a:r>
              <a:rPr lang="ru-RU" dirty="0"/>
              <a:t>Многозадачные ОС приводят к необходимости разработки более сложных алгоритмов планирования</a:t>
            </a:r>
          </a:p>
          <a:p>
            <a:r>
              <a:rPr lang="ru-RU" dirty="0"/>
              <a:t>Совмещение пакетных и интерактивных задач на мейнфреймах</a:t>
            </a:r>
          </a:p>
          <a:p>
            <a:r>
              <a:rPr lang="ru-RU" dirty="0"/>
              <a:t>Важность для производительности и удовлетворённости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090686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CD45D2-2F52-87C1-3468-D971BBF9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в интерактивных системах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C9C0B-FF4B-CDBE-7E47-1A762BD7C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2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A0CBE-06C5-139E-8554-7B909896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Планирование в интерактивных системах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0DF74-22AD-8DDF-AD64-05B9B833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высокая отзывчивость</a:t>
            </a:r>
          </a:p>
          <a:p>
            <a:r>
              <a:rPr lang="ru-RU" dirty="0"/>
              <a:t>Применяются вытесняющие алгоритмы</a:t>
            </a:r>
          </a:p>
          <a:p>
            <a:r>
              <a:rPr lang="ru-RU" dirty="0"/>
              <a:t>Основные методы:</a:t>
            </a:r>
          </a:p>
          <a:p>
            <a:pPr lvl="1"/>
            <a:r>
              <a:rPr lang="en-US" dirty="0"/>
              <a:t>Round Robin</a:t>
            </a:r>
          </a:p>
          <a:p>
            <a:pPr lvl="1"/>
            <a:r>
              <a:rPr lang="en-US" dirty="0"/>
              <a:t>Priority Scheduling</a:t>
            </a:r>
          </a:p>
          <a:p>
            <a:pPr lvl="1"/>
            <a:r>
              <a:rPr lang="en-US" dirty="0"/>
              <a:t>Multiple Queues</a:t>
            </a:r>
          </a:p>
          <a:p>
            <a:pPr lvl="1"/>
            <a:r>
              <a:rPr lang="en-US" dirty="0"/>
              <a:t>Shortest Process Next</a:t>
            </a:r>
          </a:p>
          <a:p>
            <a:pPr lvl="1"/>
            <a:r>
              <a:rPr lang="en-US" dirty="0"/>
              <a:t>Guaranteed / Lottery / Fair-Share</a:t>
            </a:r>
          </a:p>
        </p:txBody>
      </p:sp>
    </p:spTree>
    <p:extLst>
      <p:ext uri="{BB962C8B-B14F-4D97-AF65-F5344CB8AC3E}">
        <p14:creationId xmlns:p14="http://schemas.microsoft.com/office/powerpoint/2010/main" val="167399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3256-A1CC-B6C9-6B7B-46C73E2B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Round-Robin</a:t>
            </a:r>
            <a:r>
              <a:rPr lang="ru-RU" dirty="0"/>
              <a:t> </a:t>
            </a:r>
            <a:r>
              <a:rPr lang="ru-RU" dirty="0" err="1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C19D-93FE-7947-03F7-38B5436B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Квант времени (обычно 20–50 мс)</a:t>
            </a:r>
          </a:p>
          <a:p>
            <a:r>
              <a:rPr lang="ru-RU" dirty="0"/>
              <a:t>Если квант истёк → процесс вытесняется</a:t>
            </a:r>
          </a:p>
          <a:p>
            <a:r>
              <a:rPr lang="ru-RU" dirty="0"/>
              <a:t>Слишком короткий квант → потери CPU</a:t>
            </a:r>
          </a:p>
          <a:p>
            <a:r>
              <a:rPr lang="ru-RU" dirty="0"/>
              <a:t>Слишком длинный → задержка отклика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51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D10B-3E64-94F6-94DF-528BAA8F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Priority</a:t>
            </a:r>
            <a:r>
              <a:rPr lang="ru-RU" dirty="0"/>
              <a:t> </a:t>
            </a:r>
            <a:r>
              <a:rPr lang="ru-RU" dirty="0" err="1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9C45-A8C3-2AD8-9616-2ACCFC17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процесс имеет приоритет</a:t>
            </a:r>
          </a:p>
          <a:p>
            <a:r>
              <a:rPr lang="ru-RU" dirty="0"/>
              <a:t>Высший приоритет → выполняется первым</a:t>
            </a:r>
          </a:p>
          <a:p>
            <a:r>
              <a:rPr lang="ru-RU" dirty="0"/>
              <a:t>Возможна деградация приоритета</a:t>
            </a:r>
          </a:p>
          <a:p>
            <a:r>
              <a:rPr lang="ru-RU" dirty="0"/>
              <a:t>Динамическое повышение для I/O-</a:t>
            </a:r>
            <a:r>
              <a:rPr lang="ru-RU" dirty="0" err="1"/>
              <a:t>bound</a:t>
            </a:r>
            <a:r>
              <a:rPr lang="ru-RU" dirty="0"/>
              <a:t> процессов</a:t>
            </a:r>
          </a:p>
          <a:p>
            <a:r>
              <a:rPr lang="ru-RU" dirty="0"/>
              <a:t>Часто: приоритет между классами + RR внутри класса</a:t>
            </a:r>
          </a:p>
        </p:txBody>
      </p:sp>
    </p:spTree>
    <p:extLst>
      <p:ext uri="{BB962C8B-B14F-4D97-AF65-F5344CB8AC3E}">
        <p14:creationId xmlns:p14="http://schemas.microsoft.com/office/powerpoint/2010/main" val="250485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70F3-42F7-55F3-2487-A43B5D53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Multiple</a:t>
            </a:r>
            <a:r>
              <a:rPr lang="ru-RU" dirty="0"/>
              <a:t> </a:t>
            </a:r>
            <a:r>
              <a:rPr lang="ru-RU" dirty="0" err="1"/>
              <a:t>Queues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1147-D8E8-5293-82ED-539EA581C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Несколько уровней приоритета</a:t>
            </a:r>
          </a:p>
          <a:p>
            <a:r>
              <a:rPr lang="ru-RU" dirty="0"/>
              <a:t>Высший класс → короткий квант, частый запуск</a:t>
            </a:r>
          </a:p>
          <a:p>
            <a:r>
              <a:rPr lang="ru-RU" dirty="0"/>
              <a:t>Процесс "спускается" при долгом выполнении</a:t>
            </a:r>
          </a:p>
          <a:p>
            <a:r>
              <a:rPr lang="ru-RU" dirty="0"/>
              <a:t>При интерактивных действиях — возвращается вверх</a:t>
            </a:r>
          </a:p>
        </p:txBody>
      </p:sp>
    </p:spTree>
    <p:extLst>
      <p:ext uri="{BB962C8B-B14F-4D97-AF65-F5344CB8AC3E}">
        <p14:creationId xmlns:p14="http://schemas.microsoft.com/office/powerpoint/2010/main" val="43980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E7B-E85F-DC92-55A5-9F558282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Shortest</a:t>
            </a:r>
            <a:r>
              <a:rPr lang="ru-RU" dirty="0"/>
              <a:t> Process Next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DA51B-6B20-B124-7F19-7D5FEB673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Предсказывает длину следующего CPU-</a:t>
                </a:r>
                <a:r>
                  <a:rPr lang="ru-RU" dirty="0" err="1"/>
                  <a:t>бёрста</a:t>
                </a:r>
                <a:endParaRPr lang="ru-RU" dirty="0"/>
              </a:p>
              <a:p>
                <a:r>
                  <a:rPr lang="ru-RU" dirty="0"/>
                  <a:t>Использует </a:t>
                </a:r>
                <a:r>
                  <a:rPr lang="ru-RU" b="1" dirty="0"/>
                  <a:t>экспоненциальное сглаживание (</a:t>
                </a:r>
                <a:r>
                  <a:rPr lang="ru-RU" b="1" dirty="0" err="1"/>
                  <a:t>aging</a:t>
                </a:r>
                <a:r>
                  <a:rPr lang="ru-RU" b="1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𝑚𝑒𝑎𝑠𝑢𝑟𝑒𝑑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ru-RU" b="0" dirty="0"/>
                  <a:t>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/>
                  <a:t> </a:t>
                </a:r>
              </a:p>
              <a:p>
                <a:r>
                  <a:rPr lang="ru-RU" dirty="0"/>
                  <a:t>Реагирует на поведение процессов в реальном времени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5DA51B-6B20-B124-7F19-7D5FEB673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491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325A-3AC1-6F87-8D19-9D3FD3E2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Guaranteed</a:t>
            </a:r>
            <a:r>
              <a:rPr lang="ru-RU" dirty="0"/>
              <a:t> </a:t>
            </a:r>
            <a:r>
              <a:rPr lang="ru-RU" dirty="0" err="1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CCB4-FA8D-21C8-B270-B473F4B4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Идея: </a:t>
            </a:r>
            <a:r>
              <a:rPr lang="ru-RU" b="1" dirty="0"/>
              <a:t>каждый процесс получает равную долю CPU</a:t>
            </a:r>
            <a:r>
              <a:rPr lang="ru-RU" dirty="0"/>
              <a:t> (примерно 1/n от общего времени).</a:t>
            </a:r>
          </a:p>
          <a:p>
            <a:r>
              <a:rPr lang="ru-RU" dirty="0"/>
              <a:t>Система отслеживает фактически использованное время и выбирает процесс с </a:t>
            </a:r>
            <a:r>
              <a:rPr lang="ru-RU" b="1" dirty="0"/>
              <a:t>наименьшей долей относительно положенной</a:t>
            </a:r>
            <a:endParaRPr lang="ru-RU" dirty="0"/>
          </a:p>
          <a:p>
            <a:r>
              <a:rPr lang="ru-RU" dirty="0"/>
              <a:t>Пример реализации — </a:t>
            </a:r>
            <a:r>
              <a:rPr lang="ru-RU" b="1" dirty="0"/>
              <a:t>CFS (</a:t>
            </a:r>
            <a:r>
              <a:rPr lang="ru-RU" b="1" dirty="0" err="1"/>
              <a:t>Completely</a:t>
            </a:r>
            <a:r>
              <a:rPr lang="ru-RU" b="1" dirty="0"/>
              <a:t> Fair </a:t>
            </a:r>
            <a:r>
              <a:rPr lang="ru-RU" b="1" dirty="0" err="1"/>
              <a:t>Scheduler</a:t>
            </a:r>
            <a:r>
              <a:rPr lang="ru-RU" b="1" dirty="0"/>
              <a:t>)</a:t>
            </a:r>
            <a:r>
              <a:rPr lang="ru-RU" dirty="0"/>
              <a:t> в Linux:</a:t>
            </a:r>
          </a:p>
          <a:p>
            <a:pPr lvl="1"/>
            <a:r>
              <a:rPr lang="ru-RU" dirty="0"/>
              <a:t>хранит процессы в красно-чёрном дереве по «потраченному времени»;</a:t>
            </a:r>
          </a:p>
          <a:p>
            <a:pPr lvl="1"/>
            <a:r>
              <a:rPr lang="ru-RU" dirty="0"/>
              <a:t>выбирает процесс, который получил меньше всего CPU.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38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E0B0-B9EB-CBCB-A276-11F1E77D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Lottery</a:t>
            </a:r>
            <a:r>
              <a:rPr lang="ru-RU" dirty="0"/>
              <a:t> </a:t>
            </a:r>
            <a:r>
              <a:rPr lang="ru-RU" dirty="0" err="1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537A-AB46-1665-90C9-1D1C621E8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Каждый процесс получает определённое число «лотерейных билетов».</a:t>
            </a:r>
          </a:p>
          <a:p>
            <a:r>
              <a:rPr lang="ru-RU" dirty="0"/>
              <a:t>Планировщик разыгрывает «лотерею» (например, 50 раз в секунду) — победитель получает квант CPU.</a:t>
            </a:r>
          </a:p>
          <a:p>
            <a:r>
              <a:rPr lang="ru-RU" dirty="0"/>
              <a:t>Вероятность пропорциональна количеству билетов → «честное» распределение ресурсов.</a:t>
            </a:r>
          </a:p>
          <a:p>
            <a:r>
              <a:rPr lang="ru-RU" dirty="0"/>
              <a:t>Процессы могут обмениваться билетами (например, клиент → сервер).</a:t>
            </a:r>
          </a:p>
          <a:p>
            <a:r>
              <a:rPr lang="ru-RU" dirty="0"/>
              <a:t>Простая, адаптивная и гибкая схема, хорошо подходит для мультимедиа и облаков.</a:t>
            </a:r>
          </a:p>
        </p:txBody>
      </p:sp>
    </p:spTree>
    <p:extLst>
      <p:ext uri="{BB962C8B-B14F-4D97-AF65-F5344CB8AC3E}">
        <p14:creationId xmlns:p14="http://schemas.microsoft.com/office/powerpoint/2010/main" val="728955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6B4E-576C-6C37-94B2-3D6253C6C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Fair-</a:t>
            </a:r>
            <a:r>
              <a:rPr lang="ru-RU" dirty="0" err="1"/>
              <a:t>Share</a:t>
            </a:r>
            <a:r>
              <a:rPr lang="ru-RU" dirty="0"/>
              <a:t> </a:t>
            </a:r>
            <a:r>
              <a:rPr lang="ru-RU" dirty="0" err="1"/>
              <a:t>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628F-C324-8935-BA21-5381FD38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Учитывает не только процессы, но и </a:t>
            </a:r>
            <a:r>
              <a:rPr lang="ru-RU" b="1" dirty="0"/>
              <a:t>их владельцев (пользователей)</a:t>
            </a:r>
            <a:r>
              <a:rPr lang="ru-RU" dirty="0"/>
              <a:t>.</a:t>
            </a:r>
          </a:p>
          <a:p>
            <a:r>
              <a:rPr lang="ru-RU" dirty="0"/>
              <a:t>Каждый пользователь получает свою долю CPU, независимо от числа его процессов.</a:t>
            </a:r>
          </a:p>
          <a:p>
            <a:r>
              <a:rPr lang="ru-RU" dirty="0"/>
              <a:t>Например:</a:t>
            </a:r>
          </a:p>
          <a:p>
            <a:pPr lvl="1"/>
            <a:r>
              <a:rPr lang="ru-RU" dirty="0"/>
              <a:t>Два пользователя имеют по 50% CPU;</a:t>
            </a:r>
          </a:p>
          <a:p>
            <a:pPr lvl="1"/>
            <a:r>
              <a:rPr lang="ru-RU" dirty="0"/>
              <a:t>Один запустил 4 процесса, другой — 1;</a:t>
            </a:r>
          </a:p>
          <a:p>
            <a:pPr lvl="1"/>
            <a:r>
              <a:rPr lang="ru-RU" dirty="0"/>
              <a:t>Каждый пользователь получает свои 50%, а процессы внутри делят их между собой.</a:t>
            </a:r>
          </a:p>
          <a:p>
            <a:r>
              <a:rPr lang="ru-RU" dirty="0"/>
              <a:t>Реализует справедливость на уровне пользователей, а не отдельных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2571101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2A146E-55FF-EEAA-459F-37B1B357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в системах реального времени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8D2258-83FF-B435-B20C-2665382D2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D5DD-054A-55CB-DC71-A4CAB85A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Планирование на персональных компьютерах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079D9-2C57-21E5-B358-E98F36EFF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Обычно пользователь работает с одним активным процессом</a:t>
            </a:r>
          </a:p>
          <a:p>
            <a:r>
              <a:rPr lang="ru-RU" dirty="0"/>
              <a:t>В современных компьютерах CPU редко становится «узким местом» и планирование не критично для производительности</a:t>
            </a:r>
          </a:p>
          <a:p>
            <a:r>
              <a:rPr lang="ru-RU" dirty="0"/>
              <a:t>Исключения: ресурсоёмкие задачи (рендеринг видео, вычисления, игры)</a:t>
            </a:r>
          </a:p>
        </p:txBody>
      </p:sp>
    </p:spTree>
    <p:extLst>
      <p:ext uri="{BB962C8B-B14F-4D97-AF65-F5344CB8AC3E}">
        <p14:creationId xmlns:p14="http://schemas.microsoft.com/office/powerpoint/2010/main" val="1038781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8BD16-1343-B671-0FAC-5F5000D6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реального времени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DB729-2FDE-60CE-E809-505513827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Реакция на внешние события в ограниченное время</a:t>
            </a:r>
          </a:p>
          <a:p>
            <a:pPr lvl="1"/>
            <a:r>
              <a:rPr lang="ru-RU" dirty="0"/>
              <a:t>Опоздание = ошибка</a:t>
            </a:r>
          </a:p>
          <a:p>
            <a:r>
              <a:rPr lang="ru-RU" dirty="0"/>
              <a:t>Примеры: автопилот, медицинские приборы, аудиопроигрыватели</a:t>
            </a:r>
          </a:p>
          <a:p>
            <a:r>
              <a:rPr lang="ru-RU" b="1" dirty="0"/>
              <a:t>Типы систем реального времени</a:t>
            </a:r>
          </a:p>
          <a:p>
            <a:pPr lvl="1"/>
            <a:r>
              <a:rPr lang="ru-RU" b="1" dirty="0"/>
              <a:t>Hard Real Time:</a:t>
            </a:r>
            <a:r>
              <a:rPr lang="ru-RU" dirty="0"/>
              <a:t> жёсткие дедлайны, пропуск недопустим</a:t>
            </a:r>
          </a:p>
          <a:p>
            <a:pPr lvl="2"/>
            <a:r>
              <a:rPr lang="ru-RU" dirty="0"/>
              <a:t>Управление самолётом</a:t>
            </a:r>
          </a:p>
          <a:p>
            <a:pPr lvl="1"/>
            <a:r>
              <a:rPr lang="ru-RU" b="1" dirty="0"/>
              <a:t>Soft Real Time:</a:t>
            </a:r>
            <a:r>
              <a:rPr lang="ru-RU" dirty="0"/>
              <a:t> редкие задержки допустимы</a:t>
            </a:r>
          </a:p>
          <a:p>
            <a:pPr lvl="2"/>
            <a:r>
              <a:rPr lang="ru-RU" dirty="0"/>
              <a:t>Потоковое видео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2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FA20-12BA-F950-29CE-054044DB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Периодические и непериодические события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7192-4150-8BAC-EA32-6438A888D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Периодические:</a:t>
                </a:r>
                <a:r>
                  <a:rPr lang="ru-RU" dirty="0"/>
                  <a:t> происходят регулярно (опрос датчиков)</a:t>
                </a:r>
              </a:p>
              <a:p>
                <a:r>
                  <a:rPr lang="ru-RU" b="1" dirty="0"/>
                  <a:t>Непериодические:</a:t>
                </a:r>
                <a:r>
                  <a:rPr lang="ru-RU" dirty="0"/>
                  <a:t> случайные (тревожный сигнал)</a:t>
                </a:r>
              </a:p>
              <a:p>
                <a:r>
                  <a:rPr lang="ru-RU" dirty="0"/>
                  <a:t>Система планируема, если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время обработки события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период появления события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Пример:</a:t>
                </a:r>
              </a:p>
              <a:p>
                <a:pPr lvl="2"/>
                <a:r>
                  <a:rPr lang="ru-RU" dirty="0"/>
                  <a:t>3 задачи с периодами 100, 200 и 500мс и временем обработки 50, 30 и 100мс</a:t>
                </a:r>
                <a:r>
                  <a:rPr lang="en-US" dirty="0"/>
                  <a:t>:</a:t>
                </a: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система планируема</a:t>
                </a:r>
              </a:p>
              <a:p>
                <a:pPr lvl="3"/>
                <a:r>
                  <a:rPr lang="ru-RU" dirty="0"/>
                  <a:t>Если добавить задачу с периодом 1000мс, то она должна занимать не более 150 мс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C7192-4150-8BAC-EA32-6438A888D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490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1DFE-4192-2F71-1439-77F6E3AB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планирования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996D-2059-80C9-A606-818FA133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Static</a:t>
            </a:r>
            <a:r>
              <a:rPr lang="ru-RU" b="1" dirty="0"/>
              <a:t> </a:t>
            </a:r>
            <a:r>
              <a:rPr lang="ru-RU" b="1" dirty="0" err="1"/>
              <a:t>Scheduling</a:t>
            </a:r>
            <a:r>
              <a:rPr lang="ru-RU" b="1" dirty="0"/>
              <a:t>:</a:t>
            </a:r>
            <a:r>
              <a:rPr lang="ru-RU" dirty="0"/>
              <a:t> всё рассчитано заранее</a:t>
            </a:r>
          </a:p>
          <a:p>
            <a:pPr lvl="1"/>
            <a:r>
              <a:rPr lang="ru-RU" dirty="0"/>
              <a:t>подходит для предсказуемых и строго контролируемых систем, например, для авиации</a:t>
            </a:r>
          </a:p>
          <a:p>
            <a:r>
              <a:rPr lang="ru-RU" b="1" dirty="0"/>
              <a:t>Dynamic </a:t>
            </a:r>
            <a:r>
              <a:rPr lang="ru-RU" b="1" dirty="0" err="1"/>
              <a:t>Scheduling</a:t>
            </a:r>
            <a:r>
              <a:rPr lang="ru-RU" b="1" dirty="0"/>
              <a:t>:</a:t>
            </a:r>
            <a:r>
              <a:rPr lang="ru-RU" dirty="0"/>
              <a:t> решения принимаются во время работы</a:t>
            </a:r>
          </a:p>
          <a:p>
            <a:pPr lvl="1"/>
            <a:r>
              <a:rPr lang="ru-RU" dirty="0"/>
              <a:t>подходит для систем с неопределёнными событиями</a:t>
            </a:r>
          </a:p>
        </p:txBody>
      </p:sp>
    </p:spTree>
    <p:extLst>
      <p:ext uri="{BB962C8B-B14F-4D97-AF65-F5344CB8AC3E}">
        <p14:creationId xmlns:p14="http://schemas.microsoft.com/office/powerpoint/2010/main" val="3542727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14CCC-4198-C212-610B-4476B09B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Политика против механизма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C988F-7957-8A7B-DE9A-31007DA4B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34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1145D1-A54D-564A-5488-052B0522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Политика </a:t>
            </a:r>
            <a:r>
              <a:rPr lang="ru-RU" dirty="0" err="1"/>
              <a:t>vs</a:t>
            </a:r>
            <a:r>
              <a:rPr lang="ru-RU" dirty="0"/>
              <a:t>. Механизм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462E1E-2F65-0B37-C652-F96B69BC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Механизм:</a:t>
            </a:r>
            <a:r>
              <a:rPr lang="ru-RU" dirty="0"/>
              <a:t> как выполняется планирование</a:t>
            </a:r>
          </a:p>
          <a:p>
            <a:r>
              <a:rPr lang="ru-RU" b="1" dirty="0"/>
              <a:t>Политика:</a:t>
            </a:r>
            <a:r>
              <a:rPr lang="ru-RU" dirty="0"/>
              <a:t> что считать приоритетным</a:t>
            </a:r>
          </a:p>
          <a:p>
            <a:r>
              <a:rPr lang="ru-RU" dirty="0"/>
              <a:t>Разделение этих понятий = гибкость и универсальность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962988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F3B7-73B2-CDB8-E3D5-9C144B56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6755-9610-9F44-5274-57D63782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Проблема</a:t>
            </a:r>
          </a:p>
          <a:p>
            <a:pPr lvl="1"/>
            <a:r>
              <a:rPr lang="ru-RU" dirty="0"/>
              <a:t>Один процесс может иметь много дочерних</a:t>
            </a:r>
          </a:p>
          <a:p>
            <a:pPr lvl="1"/>
            <a:r>
              <a:rPr lang="ru-RU" dirty="0"/>
              <a:t>Родитель знает, какие задачи важнее</a:t>
            </a:r>
          </a:p>
          <a:p>
            <a:pPr lvl="1"/>
            <a:r>
              <a:rPr lang="ru-RU" dirty="0"/>
              <a:t>Планировщик ОС этого не знает</a:t>
            </a:r>
          </a:p>
          <a:p>
            <a:pPr lvl="1"/>
            <a:r>
              <a:rPr lang="ru-RU" dirty="0"/>
              <a:t>Результат — неоптимальное использование CPU</a:t>
            </a:r>
          </a:p>
          <a:p>
            <a:r>
              <a:rPr lang="ru-RU" b="1" dirty="0"/>
              <a:t>Решение — разделение</a:t>
            </a:r>
          </a:p>
          <a:p>
            <a:pPr lvl="1"/>
            <a:r>
              <a:rPr lang="ru-RU" dirty="0"/>
              <a:t>Ядро реализует </a:t>
            </a:r>
            <a:r>
              <a:rPr lang="ru-RU" b="1" dirty="0"/>
              <a:t>механизм планирования</a:t>
            </a:r>
            <a:endParaRPr lang="ru-RU" dirty="0"/>
          </a:p>
          <a:p>
            <a:pPr lvl="1"/>
            <a:r>
              <a:rPr lang="ru-RU" dirty="0"/>
              <a:t>Пользователь или процесс задаёт </a:t>
            </a:r>
            <a:r>
              <a:rPr lang="ru-RU" b="1" dirty="0"/>
              <a:t>политику</a:t>
            </a:r>
            <a:endParaRPr lang="ru-RU" dirty="0"/>
          </a:p>
          <a:p>
            <a:pPr lvl="1"/>
            <a:r>
              <a:rPr lang="ru-RU" dirty="0"/>
              <a:t>Пример:</a:t>
            </a:r>
          </a:p>
          <a:p>
            <a:pPr lvl="2"/>
            <a:r>
              <a:rPr lang="ru-RU" dirty="0"/>
              <a:t>Механизм: приоритетное планирование</a:t>
            </a:r>
          </a:p>
          <a:p>
            <a:pPr lvl="2"/>
            <a:r>
              <a:rPr lang="ru-RU" dirty="0"/>
              <a:t>Политика: родитель сам задаёт приоритеты своим потомкам</a:t>
            </a:r>
          </a:p>
        </p:txBody>
      </p:sp>
    </p:spTree>
    <p:extLst>
      <p:ext uri="{BB962C8B-B14F-4D97-AF65-F5344CB8AC3E}">
        <p14:creationId xmlns:p14="http://schemas.microsoft.com/office/powerpoint/2010/main" val="2890574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C1B2-A53E-EDE9-FF45-101E847A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подхода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1D64-92A3-21DF-1F32-949837B1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Гибкость и адаптивность</a:t>
            </a:r>
          </a:p>
          <a:p>
            <a:r>
              <a:rPr lang="ru-RU" dirty="0"/>
              <a:t>Контроль на уровне приложений</a:t>
            </a:r>
          </a:p>
          <a:p>
            <a:r>
              <a:rPr lang="ru-RU" dirty="0"/>
              <a:t>Универсальность ядра</a:t>
            </a:r>
          </a:p>
          <a:p>
            <a:r>
              <a:rPr lang="ru-RU" dirty="0"/>
              <a:t>Пример: СУБД или веб-сервер управляет своими потоками по приоритету</a:t>
            </a:r>
          </a:p>
        </p:txBody>
      </p:sp>
    </p:spTree>
    <p:extLst>
      <p:ext uri="{BB962C8B-B14F-4D97-AF65-F5344CB8AC3E}">
        <p14:creationId xmlns:p14="http://schemas.microsoft.com/office/powerpoint/2010/main" val="2076418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FCE9B-ABC5-33D0-C84F-CDF4D3EA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потоков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80801-96C0-C6AA-ECA5-26FD4B339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69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552F5-747D-9883-9AA4-56EBE30C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Планирование потоков (</a:t>
            </a:r>
            <a:r>
              <a:rPr lang="ru-RU" dirty="0" err="1"/>
              <a:t>Thread</a:t>
            </a:r>
            <a:r>
              <a:rPr lang="ru-RU" dirty="0"/>
              <a:t> </a:t>
            </a:r>
            <a:r>
              <a:rPr lang="ru-RU" dirty="0" err="1"/>
              <a:t>Scheduling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081D47-0672-B0C6-8922-1FAF0996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уровня параллелизма:</a:t>
            </a:r>
          </a:p>
          <a:p>
            <a:pPr lvl="1"/>
            <a:r>
              <a:rPr lang="ru-RU" dirty="0"/>
              <a:t>процессы;</a:t>
            </a:r>
          </a:p>
          <a:p>
            <a:pPr lvl="1"/>
            <a:r>
              <a:rPr lang="ru-RU" dirty="0"/>
              <a:t>потоки внутри процессов.</a:t>
            </a:r>
          </a:p>
          <a:p>
            <a:r>
              <a:rPr lang="ru-RU" dirty="0"/>
              <a:t>Поведение зависит от уровня поддержки:</a:t>
            </a:r>
          </a:p>
          <a:p>
            <a:pPr lvl="1"/>
            <a:r>
              <a:rPr lang="ru-RU" dirty="0"/>
              <a:t>User-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/>
              <a:t>threads</a:t>
            </a:r>
            <a:endParaRPr lang="ru-RU" dirty="0"/>
          </a:p>
          <a:p>
            <a:pPr lvl="1"/>
            <a:r>
              <a:rPr lang="ru-RU" dirty="0" err="1"/>
              <a:t>Kernel-level</a:t>
            </a:r>
            <a:r>
              <a:rPr lang="ru-RU" dirty="0"/>
              <a:t> </a:t>
            </a:r>
            <a:r>
              <a:rPr lang="ru-RU" dirty="0" err="1"/>
              <a:t>threads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8085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92E7-7F9D-9BE2-4BF5-CC575AAD3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User-Level </a:t>
            </a:r>
            <a:r>
              <a:rPr lang="ru-RU" dirty="0" err="1"/>
              <a:t>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475F-5A4B-85DA-DE2E-E4FC15CAC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Планировщик ядра видит только процесс</a:t>
            </a:r>
          </a:p>
          <a:p>
            <a:r>
              <a:rPr lang="ru-RU" dirty="0"/>
              <a:t>Потоки управляются </a:t>
            </a:r>
            <a:r>
              <a:rPr lang="ru-RU" b="1" dirty="0"/>
              <a:t>внутри процесса</a:t>
            </a:r>
            <a:endParaRPr lang="ru-RU" dirty="0"/>
          </a:p>
          <a:p>
            <a:r>
              <a:rPr lang="ru-RU" dirty="0"/>
              <a:t>Без таймерного вытеснения → потоки кооперативные</a:t>
            </a:r>
          </a:p>
          <a:p>
            <a:r>
              <a:rPr lang="ru-RU" dirty="0"/>
              <a:t>Быстрое переключение, но блокировка одного — блокирует всех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8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269D-BD02-118B-03B7-976CA5D8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Современные сценарии, где планирование важно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C0DAA-3970-F9DB-0BA9-13750EC8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Серверы</a:t>
            </a:r>
          </a:p>
          <a:p>
            <a:pPr lvl="1"/>
            <a:r>
              <a:rPr lang="ru-RU" dirty="0"/>
              <a:t>Множество процессов конкурируют за CPU</a:t>
            </a:r>
          </a:p>
          <a:p>
            <a:pPr lvl="1"/>
            <a:r>
              <a:rPr lang="ru-RU" dirty="0"/>
              <a:t>К серверу подключаются множество клиентов</a:t>
            </a:r>
          </a:p>
          <a:p>
            <a:r>
              <a:rPr lang="ru-RU" dirty="0" err="1"/>
              <a:t>IoT</a:t>
            </a:r>
            <a:r>
              <a:rPr lang="ru-RU" dirty="0"/>
              <a:t> и смартфоны</a:t>
            </a:r>
          </a:p>
          <a:p>
            <a:pPr lvl="1"/>
            <a:r>
              <a:rPr lang="ru-RU" dirty="0"/>
              <a:t>Экономия заряда батареи</a:t>
            </a:r>
          </a:p>
          <a:p>
            <a:pPr lvl="1"/>
            <a:r>
              <a:rPr lang="ru-RU" dirty="0"/>
              <a:t>Некоторые алгоритмы учитывают энергопотребление</a:t>
            </a:r>
          </a:p>
        </p:txBody>
      </p:sp>
    </p:spTree>
    <p:extLst>
      <p:ext uri="{BB962C8B-B14F-4D97-AF65-F5344CB8AC3E}">
        <p14:creationId xmlns:p14="http://schemas.microsoft.com/office/powerpoint/2010/main" val="1121693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58A4-DCC1-757D-B2DF-60F80FCC3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Kernel</a:t>
            </a:r>
            <a:r>
              <a:rPr lang="ru-RU" dirty="0"/>
              <a:t>-Level </a:t>
            </a:r>
            <a:r>
              <a:rPr lang="ru-RU" dirty="0" err="1"/>
              <a:t>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6CEB-2A08-D349-2652-BE9BA641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Ядро планирует </a:t>
            </a:r>
            <a:r>
              <a:rPr lang="ru-RU" b="1" dirty="0"/>
              <a:t>каждый поток отдельно</a:t>
            </a:r>
            <a:endParaRPr lang="ru-RU" dirty="0"/>
          </a:p>
          <a:p>
            <a:r>
              <a:rPr lang="ru-RU" dirty="0"/>
              <a:t>Поддерживается вытеснение по таймеру</a:t>
            </a:r>
          </a:p>
          <a:p>
            <a:r>
              <a:rPr lang="ru-RU" dirty="0"/>
              <a:t>Блокировка одного не мешает другим</a:t>
            </a:r>
          </a:p>
          <a:p>
            <a:r>
              <a:rPr lang="ru-RU" dirty="0"/>
              <a:t>Переключение контекста медленное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0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6769-AD44-2EC7-7CA2-F8A08310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884B57-0B19-F2E3-8D3B-8CB9FCC00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4486" y="1825625"/>
            <a:ext cx="75430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6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67E5-190A-A491-667E-381BEE82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уровней потоков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E75ECE-B2C4-322B-8C79-4F844B4A3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366342"/>
              </p:ext>
            </p:extLst>
          </p:nvPr>
        </p:nvGraphicFramePr>
        <p:xfrm>
          <a:off x="838200" y="1825625"/>
          <a:ext cx="10515597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619141065"/>
                    </a:ext>
                  </a:extLst>
                </a:gridCol>
                <a:gridCol w="3970868">
                  <a:extLst>
                    <a:ext uri="{9D8B030D-6E8A-4147-A177-3AD203B41FA5}">
                      <a16:colId xmlns:a16="http://schemas.microsoft.com/office/drawing/2014/main" val="3787275357"/>
                    </a:ext>
                  </a:extLst>
                </a:gridCol>
                <a:gridCol w="3039530">
                  <a:extLst>
                    <a:ext uri="{9D8B030D-6E8A-4147-A177-3AD203B41FA5}">
                      <a16:colId xmlns:a16="http://schemas.microsoft.com/office/drawing/2014/main" val="24529085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Критерий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Kernel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5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Видимость для ОС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Нет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Да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155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Скорость переключения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Очень высокая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Низкая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4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Реакция на </a:t>
                      </a:r>
                      <a:r>
                        <a:rPr lang="en-US" sz="2400" dirty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Блокирует весь процесс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Только поток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7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Вытеснение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Нет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Есть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/>
                        <a:t>Настройка под приложение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Гибкая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Ограниченная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7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320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96BA-17D1-D62D-D555-853D9046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Гибридный подход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54C4-1F09-281C-7242-226D5A94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Современные ОС комбинируют оба типа</a:t>
            </a:r>
          </a:p>
          <a:p>
            <a:r>
              <a:rPr lang="ru-RU" dirty="0"/>
              <a:t>Пример: пользовательская библиотека планирует потоки, а ядро управляет процессами</a:t>
            </a:r>
          </a:p>
          <a:p>
            <a:r>
              <a:rPr lang="ru-RU" dirty="0"/>
              <a:t>Позволяет:</a:t>
            </a:r>
          </a:p>
          <a:p>
            <a:pPr lvl="1"/>
            <a:r>
              <a:rPr lang="ru-RU" dirty="0"/>
              <a:t>снизить накладные расходы;</a:t>
            </a:r>
          </a:p>
          <a:p>
            <a:pPr lvl="1"/>
            <a:r>
              <a:rPr lang="ru-RU" dirty="0"/>
              <a:t>сохранять отзывчивость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446426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A246-8E69-5B06-1397-74E8299E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694D-CB6D-6D88-EB64-0985F8A6F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планирования – найти баланс между откликом, пропускной способностью и справедливостью</a:t>
            </a:r>
          </a:p>
          <a:p>
            <a:r>
              <a:rPr lang="ru-RU" dirty="0"/>
              <a:t>Виды планирования: вытесняющее и </a:t>
            </a:r>
            <a:r>
              <a:rPr lang="ru-RU" dirty="0" err="1"/>
              <a:t>невытесняющее</a:t>
            </a:r>
            <a:endParaRPr lang="ru-RU" dirty="0"/>
          </a:p>
          <a:p>
            <a:r>
              <a:rPr lang="ru-RU" dirty="0"/>
              <a:t>Процессы: </a:t>
            </a:r>
            <a:r>
              <a:rPr lang="en-US" dirty="0"/>
              <a:t>CPU-bound, I/O-bound</a:t>
            </a:r>
          </a:p>
          <a:p>
            <a:r>
              <a:rPr lang="ru-RU" dirty="0"/>
              <a:t>Разные виды ОС (пакетные, интерактивные, реального времени) требуют разных подходов к планированию</a:t>
            </a:r>
          </a:p>
          <a:p>
            <a:r>
              <a:rPr lang="ru-RU" dirty="0"/>
              <a:t>Ядро обеспечивает механизм, приложение задаёт политику</a:t>
            </a:r>
          </a:p>
          <a:p>
            <a:r>
              <a:rPr lang="ru-RU" dirty="0"/>
              <a:t>Планирование потоков: </a:t>
            </a:r>
            <a:r>
              <a:rPr lang="en-US" dirty="0"/>
              <a:t>user-level, kernel-level, </a:t>
            </a:r>
            <a:r>
              <a:rPr lang="ru-RU" dirty="0"/>
              <a:t>гибрид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9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4B3-7B39-B536-00BC-88CD4D11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контекста (</a:t>
            </a:r>
            <a:r>
              <a:rPr lang="en-US" dirty="0"/>
              <a:t>Context Switch)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F175-B744-CF62-EF90-22C855F6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Смена выполняемого процесса требует:</a:t>
            </a:r>
          </a:p>
          <a:p>
            <a:pPr lvl="1"/>
            <a:r>
              <a:rPr lang="ru-RU" dirty="0"/>
              <a:t>перехода в режим ядра</a:t>
            </a:r>
          </a:p>
          <a:p>
            <a:pPr lvl="1"/>
            <a:r>
              <a:rPr lang="ru-RU" dirty="0"/>
              <a:t>сохранения регистров и состояния</a:t>
            </a:r>
          </a:p>
          <a:p>
            <a:pPr lvl="1"/>
            <a:r>
              <a:rPr lang="ru-RU" dirty="0"/>
              <a:t>загрузки состояния нового процесса</a:t>
            </a:r>
          </a:p>
          <a:p>
            <a:pPr lvl="1"/>
            <a:r>
              <a:rPr lang="ru-RU" dirty="0"/>
              <a:t>возможного сброса кэша</a:t>
            </a:r>
          </a:p>
          <a:p>
            <a:r>
              <a:rPr lang="ru-RU" dirty="0"/>
              <a:t>Частые переключения приводит к потерям производительности</a:t>
            </a:r>
          </a:p>
          <a:p>
            <a:pPr lvl="1"/>
            <a:r>
              <a:rPr lang="ru-RU" dirty="0"/>
              <a:t>Нужен баланс</a:t>
            </a:r>
          </a:p>
        </p:txBody>
      </p:sp>
    </p:spTree>
    <p:extLst>
      <p:ext uri="{BB962C8B-B14F-4D97-AF65-F5344CB8AC3E}">
        <p14:creationId xmlns:p14="http://schemas.microsoft.com/office/powerpoint/2010/main" val="139596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9CB755-DE3F-80AE-3A08-CB3FBAED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CPU-bound </a:t>
            </a:r>
            <a:r>
              <a:rPr lang="ru-RU" dirty="0"/>
              <a:t>и </a:t>
            </a:r>
            <a:r>
              <a:rPr lang="en-US" dirty="0"/>
              <a:t>I/O-bound</a:t>
            </a:r>
            <a:r>
              <a:rPr lang="ru-RU" dirty="0"/>
              <a:t> процессы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54147-3443-3A2B-823E-17D847698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593A8-0E44-2B32-3AE0-DDFD4DE3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процессов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6C6D2A-8B35-FB78-DE72-4C365AFE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Поведение процессов</a:t>
            </a:r>
          </a:p>
          <a:p>
            <a:pPr lvl="1"/>
            <a:r>
              <a:rPr lang="ru-RU" dirty="0"/>
              <a:t>Процессы чередуют вычисления и операции ввода-вывода</a:t>
            </a:r>
          </a:p>
          <a:p>
            <a:pPr lvl="1"/>
            <a:r>
              <a:rPr lang="ru-RU" dirty="0"/>
              <a:t>В моменты ожидания I/O процесс блокируется</a:t>
            </a:r>
          </a:p>
          <a:p>
            <a:pPr lvl="1"/>
            <a:r>
              <a:rPr lang="ru-RU" dirty="0"/>
              <a:t>CPU работает только во время вычислительных «всплесков»</a:t>
            </a:r>
            <a:r>
              <a:rPr lang="en-US" dirty="0"/>
              <a:t> (CPU Burst)</a:t>
            </a:r>
            <a:endParaRPr lang="ru-RU" dirty="0"/>
          </a:p>
          <a:p>
            <a:r>
              <a:rPr lang="ru-RU" dirty="0"/>
              <a:t>Типы процессов</a:t>
            </a:r>
          </a:p>
          <a:p>
            <a:pPr lvl="1"/>
            <a:r>
              <a:rPr lang="ru-RU" b="1" dirty="0"/>
              <a:t>CPU-</a:t>
            </a:r>
            <a:r>
              <a:rPr lang="ru-RU" b="1" dirty="0" err="1"/>
              <a:t>bound</a:t>
            </a:r>
            <a:r>
              <a:rPr lang="ru-RU" dirty="0"/>
              <a:t> — длинные вычислительные участки, редкие I/O</a:t>
            </a:r>
          </a:p>
          <a:p>
            <a:pPr lvl="1"/>
            <a:r>
              <a:rPr lang="ru-RU" b="1" dirty="0"/>
              <a:t>I/O-</a:t>
            </a:r>
            <a:r>
              <a:rPr lang="ru-RU" b="1" dirty="0" err="1"/>
              <a:t>bound</a:t>
            </a:r>
            <a:r>
              <a:rPr lang="ru-RU" dirty="0"/>
              <a:t> — короткие вычислительные участки, частые I/O</a:t>
            </a:r>
          </a:p>
          <a:p>
            <a:pPr lvl="1"/>
            <a:r>
              <a:rPr lang="ru-RU" dirty="0"/>
              <a:t>Ключевой фактор — длина CPU </a:t>
            </a:r>
            <a:r>
              <a:rPr lang="ru-RU" dirty="0" err="1"/>
              <a:t>burst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97BA08-A60F-4850-96EB-1FFB1C81A94D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838200" y="2590800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55BA7FE-1C30-C088-BE1B-8ACB2C13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CPU-bound vs I/O-bound </a:t>
            </a:r>
            <a:r>
              <a:rPr lang="ru-RU" dirty="0"/>
              <a:t>процессы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95683-D5F9-35C7-E51C-76D05B92EED0}"/>
              </a:ext>
            </a:extLst>
          </p:cNvPr>
          <p:cNvSpPr/>
          <p:nvPr/>
        </p:nvSpPr>
        <p:spPr>
          <a:xfrm>
            <a:off x="838200" y="2438400"/>
            <a:ext cx="10160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A4CC3F-F486-B6AA-0C91-21B6B9220AA1}"/>
              </a:ext>
            </a:extLst>
          </p:cNvPr>
          <p:cNvSpPr/>
          <p:nvPr/>
        </p:nvSpPr>
        <p:spPr>
          <a:xfrm>
            <a:off x="2354942" y="2438400"/>
            <a:ext cx="2452007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FD1BB9-784D-8541-9C00-9773AC1F6253}"/>
              </a:ext>
            </a:extLst>
          </p:cNvPr>
          <p:cNvSpPr/>
          <p:nvPr/>
        </p:nvSpPr>
        <p:spPr>
          <a:xfrm>
            <a:off x="5511798" y="2438400"/>
            <a:ext cx="2452007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CD8108-4CBE-8516-8887-613910A8B80E}"/>
              </a:ext>
            </a:extLst>
          </p:cNvPr>
          <p:cNvSpPr/>
          <p:nvPr/>
        </p:nvSpPr>
        <p:spPr>
          <a:xfrm>
            <a:off x="8901793" y="2460171"/>
            <a:ext cx="2452007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AA36BF-3003-AE7D-6BFD-F1683A9955A8}"/>
              </a:ext>
            </a:extLst>
          </p:cNvPr>
          <p:cNvCxnSpPr>
            <a:cxnSpLocks/>
          </p:cNvCxnSpPr>
          <p:nvPr/>
        </p:nvCxnSpPr>
        <p:spPr>
          <a:xfrm>
            <a:off x="838200" y="4278085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40C227-6B3C-DB4F-E302-35A3AE0361EC}"/>
              </a:ext>
            </a:extLst>
          </p:cNvPr>
          <p:cNvSpPr/>
          <p:nvPr/>
        </p:nvSpPr>
        <p:spPr>
          <a:xfrm>
            <a:off x="838200" y="4125685"/>
            <a:ext cx="28956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7A9A2-D4FE-880C-315D-F0B5F8D12493}"/>
              </a:ext>
            </a:extLst>
          </p:cNvPr>
          <p:cNvSpPr/>
          <p:nvPr/>
        </p:nvSpPr>
        <p:spPr>
          <a:xfrm>
            <a:off x="2766061" y="4125685"/>
            <a:ext cx="28956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F0813E-322A-7CD1-5E91-F70B8990B05B}"/>
              </a:ext>
            </a:extLst>
          </p:cNvPr>
          <p:cNvSpPr/>
          <p:nvPr/>
        </p:nvSpPr>
        <p:spPr>
          <a:xfrm>
            <a:off x="6385561" y="4125685"/>
            <a:ext cx="39624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66CEC-29A8-D57A-0C2D-102A1B463648}"/>
              </a:ext>
            </a:extLst>
          </p:cNvPr>
          <p:cNvSpPr/>
          <p:nvPr/>
        </p:nvSpPr>
        <p:spPr>
          <a:xfrm>
            <a:off x="7618193" y="4125685"/>
            <a:ext cx="478057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DC5641-EE6F-A486-4912-9EADA3E8AC1A}"/>
              </a:ext>
            </a:extLst>
          </p:cNvPr>
          <p:cNvSpPr/>
          <p:nvPr/>
        </p:nvSpPr>
        <p:spPr>
          <a:xfrm>
            <a:off x="4284250" y="4125685"/>
            <a:ext cx="28956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2B531-7BC9-DAA3-7E4C-B8A61DB1EDD9}"/>
              </a:ext>
            </a:extLst>
          </p:cNvPr>
          <p:cNvSpPr/>
          <p:nvPr/>
        </p:nvSpPr>
        <p:spPr>
          <a:xfrm>
            <a:off x="10875743" y="4125685"/>
            <a:ext cx="478057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C89187-1245-846D-FB2C-1EBB27FB95B4}"/>
              </a:ext>
            </a:extLst>
          </p:cNvPr>
          <p:cNvSpPr txBox="1"/>
          <p:nvPr/>
        </p:nvSpPr>
        <p:spPr>
          <a:xfrm>
            <a:off x="2736032" y="2988911"/>
            <a:ext cx="168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Burst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FD4871-7B4A-9084-3CB4-CA3DDE95B838}"/>
              </a:ext>
            </a:extLst>
          </p:cNvPr>
          <p:cNvCxnSpPr>
            <a:cxnSpLocks/>
          </p:cNvCxnSpPr>
          <p:nvPr/>
        </p:nvCxnSpPr>
        <p:spPr>
          <a:xfrm flipH="1" flipV="1">
            <a:off x="2569029" y="2764971"/>
            <a:ext cx="197032" cy="233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D5ED325-ED85-660A-D3F9-F5D74ED254AF}"/>
              </a:ext>
            </a:extLst>
          </p:cNvPr>
          <p:cNvSpPr txBox="1"/>
          <p:nvPr/>
        </p:nvSpPr>
        <p:spPr>
          <a:xfrm>
            <a:off x="4871624" y="4980995"/>
            <a:ext cx="168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I/O Burst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84CC36-F798-F82C-7910-C1F2E80E5254}"/>
              </a:ext>
            </a:extLst>
          </p:cNvPr>
          <p:cNvCxnSpPr>
            <a:cxnSpLocks/>
          </p:cNvCxnSpPr>
          <p:nvPr/>
        </p:nvCxnSpPr>
        <p:spPr>
          <a:xfrm flipH="1" flipV="1">
            <a:off x="5381625" y="4430485"/>
            <a:ext cx="114934" cy="539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2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5105</Words>
  <Application>Microsoft Office PowerPoint</Application>
  <PresentationFormat>Widescreen</PresentationFormat>
  <Paragraphs>424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Aptos</vt:lpstr>
      <vt:lpstr>Aptos Display</vt:lpstr>
      <vt:lpstr>Arial</vt:lpstr>
      <vt:lpstr>Cambria Math</vt:lpstr>
      <vt:lpstr>Office Theme</vt:lpstr>
      <vt:lpstr>Планирование задач (Scheduling)</vt:lpstr>
      <vt:lpstr>Введение в планирование (Scheduling)</vt:lpstr>
      <vt:lpstr>Эволюция планирования</vt:lpstr>
      <vt:lpstr>Планирование на персональных компьютерах</vt:lpstr>
      <vt:lpstr>Современные сценарии, где планирование важно</vt:lpstr>
      <vt:lpstr>Переключение контекста (Context Switch)</vt:lpstr>
      <vt:lpstr>CPU-bound и I/O-bound процессы</vt:lpstr>
      <vt:lpstr>Виды процессов</vt:lpstr>
      <vt:lpstr>CPU-bound vs I/O-bound процессы</vt:lpstr>
      <vt:lpstr>Влияние производительности оборудования</vt:lpstr>
      <vt:lpstr>Когда происходит планирование</vt:lpstr>
      <vt:lpstr>Когда происходит планирование</vt:lpstr>
      <vt:lpstr>Виды планирования</vt:lpstr>
      <vt:lpstr>Вытесняющая многозадачность в современных ОС</vt:lpstr>
      <vt:lpstr>Категории алгоритмов планирования</vt:lpstr>
      <vt:lpstr>Категории алгоритмов планирования</vt:lpstr>
      <vt:lpstr>Планирование в пакетных системах</vt:lpstr>
      <vt:lpstr>Планирование в интерактивных системах</vt:lpstr>
      <vt:lpstr>Планирование в системах реального времени</vt:lpstr>
      <vt:lpstr>Цели алгоритмов планирования</vt:lpstr>
      <vt:lpstr>Цели алгоритмов планирования</vt:lpstr>
      <vt:lpstr>Цели планирования в пакетных ОС</vt:lpstr>
      <vt:lpstr>Цели для интерактивных систем</vt:lpstr>
      <vt:lpstr>Цели для систем реального времени</vt:lpstr>
      <vt:lpstr>Планирование в пакетных системах</vt:lpstr>
      <vt:lpstr>Планирование в пакетных системах</vt:lpstr>
      <vt:lpstr>First-Come, First-Served (FCFS)</vt:lpstr>
      <vt:lpstr>Shortest Job First (SJF)</vt:lpstr>
      <vt:lpstr>Shortest Remaining Time Next (SRTN)</vt:lpstr>
      <vt:lpstr>Планирование в интерактивных системах</vt:lpstr>
      <vt:lpstr>Планирование в интерактивных системах</vt:lpstr>
      <vt:lpstr>Round-Robin Scheduling</vt:lpstr>
      <vt:lpstr>Priority Scheduling</vt:lpstr>
      <vt:lpstr>Multiple Queues</vt:lpstr>
      <vt:lpstr>Shortest Process Next</vt:lpstr>
      <vt:lpstr>Guaranteed Scheduling</vt:lpstr>
      <vt:lpstr>Lottery Scheduling</vt:lpstr>
      <vt:lpstr>Fair-Share Scheduling</vt:lpstr>
      <vt:lpstr>Планирование в системах реального времени</vt:lpstr>
      <vt:lpstr>Системы реального времени</vt:lpstr>
      <vt:lpstr>Периодические и непериодические события</vt:lpstr>
      <vt:lpstr>Типы планирования</vt:lpstr>
      <vt:lpstr>Политика против механизма</vt:lpstr>
      <vt:lpstr>Политика vs. Механизм</vt:lpstr>
      <vt:lpstr>Пример проблемы</vt:lpstr>
      <vt:lpstr>Преимущества подхода</vt:lpstr>
      <vt:lpstr>Планирование потоков</vt:lpstr>
      <vt:lpstr>Планирование потоков (Thread Scheduling)</vt:lpstr>
      <vt:lpstr>User-Level Threads</vt:lpstr>
      <vt:lpstr>Kernel-Level Threads</vt:lpstr>
      <vt:lpstr>User-level threads</vt:lpstr>
      <vt:lpstr>Сравнение уровней потоков</vt:lpstr>
      <vt:lpstr>Гибридный подход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9</cp:revision>
  <dcterms:created xsi:type="dcterms:W3CDTF">2025-10-16T20:28:03Z</dcterms:created>
  <dcterms:modified xsi:type="dcterms:W3CDTF">2025-10-17T18:18:02Z</dcterms:modified>
</cp:coreProperties>
</file>