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95" r:id="rId2"/>
    <p:sldId id="37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18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9" r:id="rId35"/>
    <p:sldId id="330" r:id="rId36"/>
    <p:sldId id="331" r:id="rId37"/>
    <p:sldId id="332" r:id="rId38"/>
    <p:sldId id="333" r:id="rId39"/>
    <p:sldId id="334" r:id="rId40"/>
    <p:sldId id="328" r:id="rId41"/>
    <p:sldId id="335" r:id="rId42"/>
    <p:sldId id="336" r:id="rId43"/>
    <p:sldId id="337" r:id="rId44"/>
    <p:sldId id="338" r:id="rId45"/>
    <p:sldId id="339" r:id="rId46"/>
    <p:sldId id="340" r:id="rId47"/>
    <p:sldId id="343" r:id="rId48"/>
    <p:sldId id="341" r:id="rId49"/>
    <p:sldId id="342" r:id="rId50"/>
    <p:sldId id="344" r:id="rId51"/>
    <p:sldId id="345" r:id="rId52"/>
    <p:sldId id="369" r:id="rId53"/>
    <p:sldId id="370" r:id="rId54"/>
    <p:sldId id="371" r:id="rId55"/>
    <p:sldId id="372" r:id="rId56"/>
    <p:sldId id="373" r:id="rId57"/>
    <p:sldId id="374" r:id="rId58"/>
    <p:sldId id="376" r:id="rId59"/>
    <p:sldId id="377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2" autoAdjust="0"/>
    <p:restoredTop sz="71550" autoAdjust="0"/>
  </p:normalViewPr>
  <p:slideViewPr>
    <p:cSldViewPr snapToGrid="0" showGuides="1">
      <p:cViewPr>
        <p:scale>
          <a:sx n="75" d="100"/>
          <a:sy n="75" d="100"/>
        </p:scale>
        <p:origin x="108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D8CABC-4D06-4A5B-9773-EE99B82DA016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A1CFC0-EF44-4B8C-92CE-F1AB7C675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1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8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Всё, что относится к ресурсам, — общее для всех нитей процесса: одна виртуальная память, одни глобальные переменные, одна таблица открытых файлов. Зато у каждой нити свой контекст исполнения: PC, регистры и </a:t>
            </a:r>
            <a:r>
              <a:rPr lang="ru-RU" b="1" dirty="0"/>
              <a:t>собственный стек</a:t>
            </a:r>
            <a:r>
              <a:rPr lang="ru-RU" dirty="0"/>
              <a:t>. Именно поэтому поток — минимальная единица, которой управляет планировщик, а процесс остаётся единицей ресурсного управления.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7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одном ядре мы лишь имитируем параллельность быстрыми переключениями. На многоядерных машинах потоки реально бегут одновременно. Но важный момент: </a:t>
            </a:r>
            <a:r>
              <a:rPr lang="ru-RU" b="1" dirty="0"/>
              <a:t>изоляции между потоками нет</a:t>
            </a:r>
            <a:r>
              <a:rPr lang="ru-RU" dirty="0"/>
              <a:t> — они в одной памяти. Один неверный указатель — и вы портите память другого потока. Поэтому многопоточное программирование требует строгой дисциплины и синхронизации.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каждого потока свой стек вызовов с кадрами активных функций. Когда один поток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блокируется, планировщик переключает CPU на другой поток — так же, как с процессами. Состояния те же: </a:t>
            </a:r>
            <a:r>
              <a:rPr lang="ru-RU" dirty="0" err="1"/>
              <a:t>running</a:t>
            </a:r>
            <a:r>
              <a:rPr lang="ru-RU" dirty="0"/>
              <a:t>, </a:t>
            </a:r>
            <a:r>
              <a:rPr lang="ru-RU" dirty="0" err="1"/>
              <a:t>ready</a:t>
            </a:r>
            <a:r>
              <a:rPr lang="ru-RU" dirty="0"/>
              <a:t>, </a:t>
            </a:r>
            <a:r>
              <a:rPr lang="ru-RU" dirty="0" err="1"/>
              <a:t>blocked</a:t>
            </a:r>
            <a:r>
              <a:rPr lang="ru-RU" dirty="0"/>
              <a:t>, </a:t>
            </a:r>
            <a:r>
              <a:rPr lang="ru-RU" dirty="0" err="1"/>
              <a:t>terminated</a:t>
            </a:r>
            <a:r>
              <a:rPr lang="ru-RU" dirty="0"/>
              <a:t>. Это помогает нам мыслить потоками как «маленькими процессами», но внутри общего адресного пространства.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98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Обычно процесс стартует с одной нити, которая порождает другие: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thread_create</a:t>
            </a:r>
            <a:r>
              <a:rPr lang="ru-RU" dirty="0"/>
              <a:t> выбирает функцию и аргументы. Завершение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thread_exit</a:t>
            </a:r>
            <a:r>
              <a:rPr lang="ru-RU" dirty="0"/>
              <a:t>, ожидание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thread_join</a:t>
            </a:r>
            <a:r>
              <a:rPr lang="ru-RU" dirty="0"/>
              <a:t>. Полезный вызов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thread_yield</a:t>
            </a:r>
            <a:r>
              <a:rPr lang="ru-RU" dirty="0"/>
              <a:t>: добровольно уступить процессор, если система не использует вытесняющую многозадачность на уровне нитей. Эти примитивы очень похожи на процессные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</a:t>
            </a:r>
            <a:r>
              <a:rPr lang="ru-RU" dirty="0"/>
              <a:t>), но работают быстрее и в рамках одного адресного пространства.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8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в многопоточной программе — источник тонких багов. В Linux после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в ребёнке остаётся </a:t>
            </a:r>
            <a:r>
              <a:rPr lang="ru-RU" b="1" dirty="0"/>
              <a:t>только вызывавшая нить</a:t>
            </a:r>
            <a:r>
              <a:rPr lang="ru-RU" dirty="0"/>
              <a:t> — это прагматичное решение, упрощающее жизнь. Если нужно подготовиться — используем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pthread_atfork</a:t>
            </a:r>
            <a:r>
              <a:rPr lang="ru-RU" dirty="0"/>
              <a:t>: зарегистрировать обработчики, остановить/возобновить подсистемы, пересоздать рабочие нити. Но в целом помните: отношение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сложнее, чем кажется, и различается между системами.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61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Поскольку потоки разделяют память и ресурсы, ошибки координации дают тяжёлые эффекты: поток A закрывает </a:t>
            </a:r>
            <a:r>
              <a:rPr lang="ru-RU" dirty="0" err="1"/>
              <a:t>fd</a:t>
            </a:r>
            <a:r>
              <a:rPr lang="ru-RU" dirty="0"/>
              <a:t>, поток B продолжает читать; два потока одновременно «чинят» нехватку памяти; кэш-структуры обновляются без синхронизации. Лекарство — грамотные протоколы и примитивы: мьютексы, RW-</a:t>
            </a:r>
            <a:r>
              <a:rPr lang="ru-RU" dirty="0" err="1"/>
              <a:t>локи</a:t>
            </a:r>
            <a:r>
              <a:rPr lang="ru-RU" dirty="0"/>
              <a:t>, условные переменные, барьеры, а также чёткие правила владения ресурсами. Тогда многопоточность даёт выигрыш без сюрпризов.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088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7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18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382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Атрибуты потока.</a:t>
            </a:r>
            <a:br>
              <a:rPr lang="ru-RU" dirty="0"/>
            </a:br>
            <a:r>
              <a:rPr lang="ru-RU" dirty="0"/>
              <a:t>В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main()</a:t>
            </a:r>
            <a:r>
              <a:rPr lang="en-US" dirty="0"/>
              <a:t> </a:t>
            </a:r>
            <a:r>
              <a:rPr lang="ru-RU" dirty="0"/>
              <a:t>инициализируем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pthread_attr_t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en-US" dirty="0"/>
              <a:t> </a:t>
            </a:r>
            <a:r>
              <a:rPr lang="ru-RU" dirty="0"/>
              <a:t>через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pthread_attr_init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(&amp;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en-US" dirty="0"/>
              <a:t> </a:t>
            </a:r>
            <a:r>
              <a:rPr lang="ru-RU" dirty="0"/>
              <a:t>и, для примера, задаём размер стека: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pthread_attr_setstacksize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(&amp;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1&lt;&lt;20)</a:t>
            </a:r>
            <a:r>
              <a:rPr lang="en-US" dirty="0"/>
              <a:t>. </a:t>
            </a:r>
            <a:r>
              <a:rPr lang="ru-RU" dirty="0"/>
              <a:t>Если указать меньше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PTHREAD_STACK_MIN</a:t>
            </a:r>
            <a:r>
              <a:rPr lang="en-US" dirty="0"/>
              <a:t>, </a:t>
            </a:r>
            <a:r>
              <a:rPr lang="ru-RU" dirty="0"/>
              <a:t>получите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EINVAL</a:t>
            </a:r>
            <a:r>
              <a:rPr lang="en-US" dirty="0"/>
              <a:t>. </a:t>
            </a:r>
            <a:r>
              <a:rPr lang="ru-RU" dirty="0"/>
              <a:t>В реальных задачах меняют ещё «</a:t>
            </a:r>
            <a:r>
              <a:rPr lang="en-US" dirty="0"/>
              <a:t>joinable/detached» </a:t>
            </a:r>
            <a:r>
              <a:rPr lang="ru-RU" dirty="0"/>
              <a:t>и политику планирования (требует прав).</a:t>
            </a:r>
          </a:p>
          <a:p>
            <a:r>
              <a:rPr lang="ru-RU" b="1" dirty="0"/>
              <a:t>Создаём N потоков.</a:t>
            </a:r>
            <a:br>
              <a:rPr lang="ru-RU" dirty="0"/>
            </a:br>
            <a:r>
              <a:rPr lang="ru-RU" dirty="0"/>
              <a:t>Держим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[N]</a:t>
            </a:r>
            <a:r>
              <a:rPr lang="ru-RU" dirty="0"/>
              <a:t> и массив идентификаторов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[N]</a:t>
            </a:r>
            <a:r>
              <a:rPr lang="ru-RU" dirty="0"/>
              <a:t>. Заполняем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[i]=i</a:t>
            </a:r>
            <a:r>
              <a:rPr lang="ru-RU" dirty="0"/>
              <a:t> — опять же, важно, чтобы </a:t>
            </a:r>
            <a:r>
              <a:rPr lang="ru-RU" b="1" dirty="0"/>
              <a:t>буфер аргументов жил дольше, чем поток</a:t>
            </a:r>
            <a:r>
              <a:rPr lang="ru-RU" dirty="0"/>
              <a:t>. На каждый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pthread_create</a:t>
            </a:r>
            <a:r>
              <a:rPr lang="ru-RU" dirty="0"/>
              <a:t> проверяем код ошибки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</a:t>
            </a:r>
            <a:r>
              <a:rPr lang="ru-RU" dirty="0"/>
              <a:t> и переводим его в строку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strerror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rc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 Успех создания мы </a:t>
            </a:r>
            <a:r>
              <a:rPr lang="ru-RU" dirty="0" err="1"/>
              <a:t>логируем</a:t>
            </a:r>
            <a:r>
              <a:rPr lang="ru-RU" dirty="0"/>
              <a:t>: это помогает увидеть недетерминированное перемешивание строк при запуске.</a:t>
            </a:r>
            <a:endParaRPr lang="ru-RU" b="1" dirty="0"/>
          </a:p>
          <a:p>
            <a:r>
              <a:rPr lang="ru-RU" b="1" dirty="0"/>
              <a:t>Функция потока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/>
              <a:t>Она принимает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</a:t>
            </a:r>
            <a:r>
              <a:rPr lang="ru-RU" dirty="0"/>
              <a:t> — это традиционный «сырой» указатель. Мы приводим его 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 читаем номер потока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ru-RU" dirty="0"/>
              <a:t>). Обратите внимание на </a:t>
            </a:r>
            <a:r>
              <a:rPr lang="ru-RU" b="1" dirty="0"/>
              <a:t>срок жизни аргумента</a:t>
            </a:r>
            <a:r>
              <a:rPr lang="ru-RU" dirty="0"/>
              <a:t>: мы передаём адрес </a:t>
            </a:r>
            <a:r>
              <a:rPr lang="ru-RU" i="1" dirty="0"/>
              <a:t>элемента массива</a:t>
            </a:r>
            <a:r>
              <a:rPr lang="ru-RU" dirty="0"/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ids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</a:t>
            </a:r>
            <a:r>
              <a:rPr lang="ru-RU" dirty="0"/>
              <a:t>, а не адрес счётчика цикла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ru-RU" dirty="0"/>
              <a:t>. Типичная ошибка — передавать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&amp;i</a:t>
            </a:r>
            <a:r>
              <a:rPr lang="ru-RU" dirty="0"/>
              <a:t>: к моменту запуска потока цикл уже ушёл дальше, и все потоки увидят одно и то же значение.</a:t>
            </a:r>
          </a:p>
          <a:p>
            <a:r>
              <a:rPr lang="ru-RU" dirty="0"/>
              <a:t>Внутри цикла потока вызываем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sched_yield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Это не «магический переключатель», а </a:t>
            </a:r>
            <a:r>
              <a:rPr lang="ru-RU" b="1" dirty="0"/>
              <a:t>намёк планировщику</a:t>
            </a:r>
            <a:r>
              <a:rPr lang="ru-RU" dirty="0"/>
              <a:t>: «я сделал часть работы, можно запустить других». Гарантий нет, но на практике это помогает продемонстрировать чередование выводов. Исторический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pthread_yield</a:t>
            </a:r>
            <a:r>
              <a:rPr lang="ru-RU" dirty="0"/>
              <a:t> встречается не везде;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sched_yield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— POSIX-переносимый вариант.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nullptr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</a:t>
            </a:r>
            <a:r>
              <a:rPr lang="en-US" dirty="0"/>
              <a:t> </a:t>
            </a:r>
            <a:r>
              <a:rPr lang="ru-RU" dirty="0"/>
              <a:t>эквивалентен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pthread_exit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nullptr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  <a:r>
              <a:rPr lang="en-US" dirty="0"/>
              <a:t> — </a:t>
            </a:r>
            <a:r>
              <a:rPr lang="ru-RU" dirty="0"/>
              <a:t>стек потока освобождается, статус завершения можно считать через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pthread_join</a:t>
            </a:r>
            <a:r>
              <a:rPr lang="en-US" dirty="0"/>
              <a:t>.</a:t>
            </a:r>
            <a:br>
              <a:rPr lang="ru-RU" dirty="0"/>
            </a:br>
            <a:r>
              <a:rPr lang="ru-RU" b="1" dirty="0"/>
              <a:t>Уничтожаем атрибуты.</a:t>
            </a:r>
            <a:br>
              <a:rPr lang="ru-RU" dirty="0"/>
            </a:b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pthread_attr_destroy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(&amp;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 освобождает внутренние ресурсы </a:t>
            </a:r>
            <a:r>
              <a:rPr lang="ru-RU" i="1" dirty="0"/>
              <a:t>структуры атрибутов</a:t>
            </a:r>
            <a:r>
              <a:rPr lang="ru-RU" dirty="0"/>
              <a:t>. Это </a:t>
            </a:r>
            <a:r>
              <a:rPr lang="ru-RU" b="1" dirty="0"/>
              <a:t>не влияет</a:t>
            </a:r>
            <a:r>
              <a:rPr lang="ru-RU" dirty="0"/>
              <a:t> на уже запущенные потоки — они продолжают работать.</a:t>
            </a:r>
            <a:br>
              <a:rPr lang="ru-RU" dirty="0"/>
            </a:br>
            <a:r>
              <a:rPr lang="ru-RU" b="1" dirty="0"/>
              <a:t>Ожидание завершения: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pthread_join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/>
              <a:t>Главный поток обязан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ru-RU" dirty="0"/>
              <a:t>-ить каждый </a:t>
            </a:r>
            <a:r>
              <a:rPr lang="ru-RU" b="1" dirty="0" err="1"/>
              <a:t>joinable</a:t>
            </a:r>
            <a:r>
              <a:rPr lang="ru-RU" dirty="0"/>
              <a:t> поток, иначе утечёт TCB/стек потока. Возможные ошибки:</a:t>
            </a:r>
            <a:br>
              <a:rPr lang="ru-RU" dirty="0"/>
            </a:br>
            <a:r>
              <a:rPr lang="ru-RU" dirty="0"/>
              <a:t>•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ESRCH</a:t>
            </a:r>
            <a:r>
              <a:rPr lang="ru-RU" dirty="0"/>
              <a:t> — такого потока нет;</a:t>
            </a:r>
            <a:br>
              <a:rPr lang="ru-RU" dirty="0"/>
            </a:br>
            <a:r>
              <a:rPr lang="ru-RU" dirty="0"/>
              <a:t>•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EINVAL</a:t>
            </a:r>
            <a:r>
              <a:rPr lang="ru-RU" dirty="0"/>
              <a:t> — поток не </a:t>
            </a:r>
            <a:r>
              <a:rPr lang="ru-RU" dirty="0" err="1"/>
              <a:t>joinable</a:t>
            </a:r>
            <a:r>
              <a:rPr lang="ru-RU" dirty="0"/>
              <a:t> или по нему уже делали </a:t>
            </a:r>
            <a:r>
              <a:rPr lang="ru-RU" dirty="0" err="1"/>
              <a:t>join</a:t>
            </a:r>
            <a:r>
              <a:rPr lang="ru-RU" dirty="0"/>
              <a:t>;</a:t>
            </a:r>
            <a:br>
              <a:rPr lang="ru-RU" dirty="0"/>
            </a:br>
            <a:r>
              <a:rPr lang="ru-RU" dirty="0"/>
              <a:t>•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EDEADLK</a:t>
            </a:r>
            <a:r>
              <a:rPr lang="ru-RU" dirty="0"/>
              <a:t> — попытка подождать самого себя или повторный </a:t>
            </a:r>
            <a:r>
              <a:rPr lang="ru-RU" dirty="0" err="1"/>
              <a:t>join</a:t>
            </a:r>
            <a:r>
              <a:rPr lang="ru-RU" dirty="0"/>
              <a:t>, ведущий к </a:t>
            </a:r>
            <a:r>
              <a:rPr lang="ru-RU" dirty="0" err="1"/>
              <a:t>дедлоку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Порядок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ru-RU" dirty="0"/>
              <a:t> не важен — можно ждать в любом.</a:t>
            </a:r>
            <a:br>
              <a:rPr lang="ru-RU" dirty="0"/>
            </a:br>
            <a:r>
              <a:rPr lang="ru-RU" b="1" dirty="0"/>
              <a:t>Про </a:t>
            </a:r>
            <a:r>
              <a:rPr lang="ru-RU" b="1" dirty="0" err="1"/>
              <a:t>межпоточный</a:t>
            </a:r>
            <a:r>
              <a:rPr lang="ru-RU" b="1" dirty="0"/>
              <a:t> вывод.</a:t>
            </a:r>
            <a:br>
              <a:rPr lang="ru-RU" dirty="0"/>
            </a:b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cout</a:t>
            </a:r>
            <a:r>
              <a:rPr lang="ru-RU" dirty="0"/>
              <a:t> </a:t>
            </a:r>
            <a:r>
              <a:rPr lang="ru-RU" dirty="0" err="1"/>
              <a:t>потокобезопасен</a:t>
            </a:r>
            <a:r>
              <a:rPr lang="ru-RU" dirty="0"/>
              <a:t> с точки зрения целостности внутренних структур, но </a:t>
            </a:r>
            <a:r>
              <a:rPr lang="ru-RU" b="1" dirty="0"/>
              <a:t>строки могут вперемежку</a:t>
            </a:r>
            <a:r>
              <a:rPr lang="ru-RU" dirty="0"/>
              <a:t>. Если нужна атомарность строк — используйте мьютекс вокруг вывода или буферизуйте в строку и печатайте одной операцией.</a:t>
            </a:r>
            <a:br>
              <a:rPr lang="ru-RU" dirty="0"/>
            </a:br>
            <a:r>
              <a:rPr lang="ru-RU" b="1" dirty="0"/>
              <a:t>Варианты завершения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/>
              <a:t>Мы корректно ждём все потоки и возвращаем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ru-RU" dirty="0"/>
              <a:t>. Альтернатива для программ-демонов — вызвать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pthread_exit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nullptr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 из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: тогда процесс останется жить, пока живы другие потоки. Но в учебном примере правильнее — явно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ru-RU" dirty="0"/>
              <a:t>-ить.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58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7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05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Windows потоки можно создавать через общий вызов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CreateThread</a:t>
            </a:r>
            <a:r>
              <a:rPr lang="ru-RU" dirty="0"/>
              <a:t>, но для приложений, использующих </a:t>
            </a:r>
            <a:r>
              <a:rPr lang="ru-RU" b="1" dirty="0"/>
              <a:t>C </a:t>
            </a:r>
            <a:r>
              <a:rPr lang="ru-RU" b="1" dirty="0" err="1"/>
              <a:t>Runtime</a:t>
            </a:r>
            <a:r>
              <a:rPr lang="ru-RU" dirty="0"/>
              <a:t>, правильный путь — 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beginthreadex</a:t>
            </a:r>
            <a:r>
              <a:rPr lang="ru-RU" dirty="0"/>
              <a:t>. Причина в том, что CRT хранит часть состояния </a:t>
            </a:r>
            <a:r>
              <a:rPr lang="ru-RU" b="1" dirty="0"/>
              <a:t>на уровне нити</a:t>
            </a:r>
            <a:r>
              <a:rPr lang="ru-RU" dirty="0"/>
              <a:t> (переменная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errno</a:t>
            </a:r>
            <a:r>
              <a:rPr lang="ru-RU" dirty="0"/>
              <a:t>, настройки локали, буферы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stdio</a:t>
            </a:r>
            <a:r>
              <a:rPr lang="ru-RU" dirty="0"/>
              <a:t>, внутренние структуры </a:t>
            </a:r>
            <a:r>
              <a:rPr lang="ru-RU" dirty="0" err="1"/>
              <a:t>аллокатора</a:t>
            </a:r>
            <a:r>
              <a:rPr lang="ru-RU" dirty="0"/>
              <a:t> и т.д.).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CreateThread</a:t>
            </a:r>
            <a:r>
              <a:rPr lang="ru-RU" dirty="0"/>
              <a:t> эти структуры </a:t>
            </a:r>
            <a:r>
              <a:rPr lang="ru-RU" b="1" dirty="0"/>
              <a:t>не</a:t>
            </a:r>
            <a:r>
              <a:rPr lang="ru-RU" dirty="0"/>
              <a:t> инициализирует и не очищает — в результате возможны утечки и некорректное поведение при использовании стандартной библиотеки C/C++.</a:t>
            </a:r>
          </a:p>
          <a:p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beginthreadex</a:t>
            </a:r>
            <a:r>
              <a:rPr lang="ru-RU" dirty="0"/>
              <a:t> делает всё необходимое для CRT, возвращает обычный </a:t>
            </a:r>
            <a:r>
              <a:rPr lang="ru-RU" b="1" dirty="0"/>
              <a:t>HANDLE</a:t>
            </a:r>
            <a:r>
              <a:rPr lang="ru-RU" dirty="0"/>
              <a:t> — им можно пользоваться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WaitForSingleObject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WaitForMultipleObjects</a:t>
            </a:r>
            <a:r>
              <a:rPr lang="ru-RU" dirty="0"/>
              <a:t>, а также его </a:t>
            </a:r>
            <a:r>
              <a:rPr lang="ru-RU" b="1" dirty="0"/>
              <a:t>нужно закрывать</a:t>
            </a:r>
            <a:r>
              <a:rPr lang="ru-RU" dirty="0"/>
              <a:t>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CloseHandle</a:t>
            </a:r>
            <a:r>
              <a:rPr lang="ru-RU" dirty="0"/>
              <a:t>, когда поток завершился. Сигнатура функции потока отличается: это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unsigned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__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stdcall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*)</a:t>
            </a:r>
            <a:r>
              <a:rPr lang="ru-RU" dirty="0"/>
              <a:t>. Завершить поток можно простым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</a:t>
            </a:r>
            <a:r>
              <a:rPr lang="ru-RU" dirty="0"/>
              <a:t> — CRT сама вызовет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endthreadex</a:t>
            </a:r>
            <a:r>
              <a:rPr lang="ru-RU" dirty="0"/>
              <a:t>, — либо явно вызвать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endthreadex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code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</a:t>
            </a:r>
          </a:p>
          <a:p>
            <a:r>
              <a:rPr lang="ru-RU" dirty="0"/>
              <a:t>Есть ещё старый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beginthread</a:t>
            </a:r>
            <a:r>
              <a:rPr lang="ru-RU" dirty="0"/>
              <a:t>: он проще, но не возвращает пригодный HANDLE, и им неудобно управлять из Win32-кода. Поэтому в реальных приложениях выбираем 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beginthreadex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801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нас есть функция потока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. Она объявлена с модификатором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stdcall</a:t>
            </a:r>
            <a:r>
              <a:rPr lang="ru-RU" dirty="0"/>
              <a:t> и возвращает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unsigned</a:t>
            </a:r>
            <a:r>
              <a:rPr lang="ru-RU" dirty="0"/>
              <a:t>, что требуется соглашением вызова для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beginthreadex</a:t>
            </a:r>
            <a:r>
              <a:rPr lang="ru-RU" dirty="0"/>
              <a:t>. На вход она принимает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void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</a:t>
            </a:r>
            <a:r>
              <a:rPr lang="ru-RU" dirty="0"/>
              <a:t>, который мы приводим 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dirty="0"/>
              <a:t> и используем как идентификатор потока. В теле функции просто печатаем сообщение и возвращаем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lang="ru-RU" dirty="0"/>
              <a:t>. Здесь можно было бы вызвать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endthreadex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(0)</a:t>
            </a:r>
            <a:r>
              <a:rPr lang="ru-RU" dirty="0"/>
              <a:t>, но возврат тоже считается корректным — CRT сама завершит поток.</a:t>
            </a:r>
          </a:p>
          <a:p>
            <a:r>
              <a:rPr lang="ru-RU" dirty="0"/>
              <a:t>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main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мы создаём переменную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ru-RU" dirty="0"/>
              <a:t> и передаём её адрес в поток. Обратите внимание: очень важно, чтобы объект, на который указывает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</a:t>
            </a:r>
            <a:r>
              <a:rPr lang="ru-RU" dirty="0"/>
              <a:t>, жил дольше, чем поток. Если бы мы передали адрес локальной переменной цикла, которая выходит из области видимости, возникла бы ошибка.</a:t>
            </a:r>
          </a:p>
          <a:p>
            <a:r>
              <a:rPr lang="ru-RU" dirty="0"/>
              <a:t>Затем вызывается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beginthreadex</a:t>
            </a:r>
            <a:r>
              <a:rPr lang="ru-RU" dirty="0"/>
              <a:t>:</a:t>
            </a:r>
          </a:p>
          <a:p>
            <a:r>
              <a:rPr lang="ru-RU" dirty="0"/>
              <a:t>- первый параметр — защита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nullptr</a:t>
            </a:r>
            <a:r>
              <a:rPr lang="ru-RU" dirty="0"/>
              <a:t>, значит по умолчанию),</a:t>
            </a:r>
          </a:p>
          <a:p>
            <a:r>
              <a:rPr lang="ru-RU" dirty="0"/>
              <a:t>- второй — размер стека (0, значит стандартный),</a:t>
            </a:r>
          </a:p>
          <a:p>
            <a:r>
              <a:rPr lang="ru-RU" dirty="0"/>
              <a:t>- третий — указатель на функцию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worker</a:t>
            </a:r>
            <a:r>
              <a:rPr lang="ru-RU" dirty="0"/>
              <a:t>,</a:t>
            </a:r>
          </a:p>
          <a:p>
            <a:r>
              <a:rPr lang="ru-RU" dirty="0"/>
              <a:t>- четвёртый — аргумент (адрес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</a:t>
            </a:r>
            <a:r>
              <a:rPr lang="ru-RU" dirty="0"/>
              <a:t>),</a:t>
            </a:r>
          </a:p>
          <a:p>
            <a:r>
              <a:rPr lang="ru-RU" dirty="0"/>
              <a:t>- пятый — флаги (0, поток сразу запускается),</a:t>
            </a:r>
          </a:p>
          <a:p>
            <a:r>
              <a:rPr lang="ru-RU" dirty="0"/>
              <a:t>шестой — указатель на переменную для </a:t>
            </a:r>
            <a:r>
              <a:rPr lang="ru-RU" dirty="0" err="1"/>
              <a:t>thread</a:t>
            </a:r>
            <a:r>
              <a:rPr lang="ru-RU" dirty="0"/>
              <a:t> ID.</a:t>
            </a:r>
          </a:p>
          <a:p>
            <a:r>
              <a:rPr lang="ru-RU" dirty="0"/>
              <a:t>Возвращается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HANDLE</a:t>
            </a:r>
            <a:r>
              <a:rPr lang="ru-RU" dirty="0"/>
              <a:t> потока, совместимый с </a:t>
            </a:r>
            <a:r>
              <a:rPr lang="ru-RU" dirty="0" err="1"/>
              <a:t>WinAPI</a:t>
            </a:r>
            <a:r>
              <a:rPr lang="ru-RU" dirty="0"/>
              <a:t>. Это удобно: мы можем ждать завершения потока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WaitForSingleObject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(h, INFINITE)</a:t>
            </a:r>
            <a:r>
              <a:rPr lang="ru-RU" dirty="0"/>
              <a:t>.</a:t>
            </a:r>
          </a:p>
          <a:p>
            <a:r>
              <a:rPr lang="ru-RU" dirty="0"/>
              <a:t>После завершения мы обязательно вызываем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CloseHandle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(h)</a:t>
            </a:r>
            <a:r>
              <a:rPr lang="ru-RU" dirty="0"/>
              <a:t>. Важно помнить, что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endthreadex</a:t>
            </a:r>
            <a:r>
              <a:rPr lang="ru-RU" dirty="0"/>
              <a:t> не закрывает дескриптор потока — это обязанность вызывающего кода. Если этого не сделать, будут утечки дескрипторов.</a:t>
            </a:r>
          </a:p>
          <a:p>
            <a:r>
              <a:rPr lang="ru-RU" dirty="0"/>
              <a:t>Таким образом,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beginthreadex</a:t>
            </a:r>
            <a:r>
              <a:rPr lang="ru-RU" dirty="0"/>
              <a:t> сочетает правильную интеграцию с C </a:t>
            </a:r>
            <a:r>
              <a:rPr lang="ru-RU" dirty="0" err="1"/>
              <a:t>Runtime</a:t>
            </a:r>
            <a:r>
              <a:rPr lang="ru-RU" dirty="0"/>
              <a:t> и полную совместимость с </a:t>
            </a:r>
            <a:r>
              <a:rPr lang="ru-RU" dirty="0" err="1"/>
              <a:t>WinAPI</a:t>
            </a:r>
            <a:r>
              <a:rPr lang="ru-RU" dirty="0"/>
              <a:t>. Это правильный способ создавать потоки в Windows-программах на C и C++, где используется стандартная библиотека и динамическая память. Использование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CreateThread</a:t>
            </a:r>
            <a:r>
              <a:rPr lang="ru-RU" dirty="0"/>
              <a:t> для таких задач может приводить к трудноуловимым багам, поэтому его следует избегать.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2954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89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C++11 стандартная библиотека предоставляет класс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ru-RU" dirty="0"/>
              <a:t>. Он создаёт поток прямо в конструкторе и позволяет передать любую вызываемую сущность — функцию, лямбду или метод класса. Главное помнить: перед уничтожением объекта нужно вызвать либо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либо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detach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иначе программа </a:t>
            </a:r>
            <a:r>
              <a:rPr lang="ru-RU" dirty="0" err="1"/>
              <a:t>аварийно</a:t>
            </a:r>
            <a:r>
              <a:rPr lang="ru-RU" dirty="0"/>
              <a:t> завершится.</a:t>
            </a:r>
          </a:p>
          <a:p>
            <a:r>
              <a:rPr lang="ru-RU" dirty="0"/>
              <a:t>В C++20 появился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jthread</a:t>
            </a:r>
            <a:r>
              <a:rPr lang="ru-RU" dirty="0"/>
              <a:t>. Его идея — безопаснее управление временем жизни потоков: деструктор сам вызывает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поэтому утечки потоков исключены. Кроме того, у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jthread</a:t>
            </a:r>
            <a:r>
              <a:rPr lang="ru-RU" dirty="0"/>
              <a:t> есть встроенная поддержка механизма отмены через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stop_token</a:t>
            </a:r>
            <a:r>
              <a:rPr lang="ru-RU" dirty="0"/>
              <a:t>, что сильно упрощает корректное завершение работы потоков.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457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Рекомендация простая: если вы пишете кроссплатформенный код на C++, используйте именно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</a:t>
            </a:r>
            <a:r>
              <a:rPr lang="ru-RU" dirty="0"/>
              <a:t> или лучше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jthread</a:t>
            </a:r>
            <a:r>
              <a:rPr lang="ru-RU" dirty="0"/>
              <a:t>, если доступен стандарт C++20. К системным вызовам вроде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pthread_create</a:t>
            </a:r>
            <a:r>
              <a:rPr lang="ru-RU" dirty="0"/>
              <a:t> или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beginthreadex</a:t>
            </a:r>
            <a:r>
              <a:rPr lang="ru-RU" dirty="0"/>
              <a:t> стоит обращаться только тогда, когда вам нужен низкоуровневый контроль за планировщиком или интеграция с ОС на системном уровне.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65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0D86D-1409-43B0-8811-9A559436DA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311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31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445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модель потоков в пользовательском пространстве. В этом случае ядро считает, что управляет обычным процессом, а всё остальное делает библиотека внутри процесса. Она хранит таблицу потоков, в которой записаны регистры, стек, состояние каждого потока. Переключение потоков происходит прямо в библиотеке, всего за несколько инструкций процессора — гораздо быстрее, чем если бы пришлось вызывать ядро.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0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Поток — это способ разделить выполнение программы на несколько параллельных «нитей» в рамках одного процесса.</a:t>
            </a:r>
          </a:p>
          <a:p>
            <a:r>
              <a:rPr lang="ru-RU" dirty="0"/>
              <a:t>У потоков общее адресное пространство, что позволяет им совместно использовать данные. Это делает модель проще, чем работа с отдельными процессами, которые не могут разделять память так напрямую.</a:t>
            </a:r>
          </a:p>
          <a:p>
            <a:r>
              <a:rPr lang="ru-RU" dirty="0"/>
              <a:t>Кроме того, потоки гораздо «дешевле»: создать или уничтожить поток на порядки быстрее, чем процесс. Это критично в приложениях, где количество активных задач быстро меняется.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15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Какие здесь плюсы? Во-первых, такие потоки можно реализовать даже в ОС, где поддержки потоков нет. Во-вторых, переключение потоков в десятки раз быстрее, чем переключение процессов или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. Приложение может само задать планировщик, оптимизированный под свои задачи. И наконец, если у нас тысячи потоков, это не нагружает ядро — оно вообще не знает, что они существуют.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91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есть и серьёзные минусы. Если один поток вызвал блокирующий системный вызов — например,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ru-RU" dirty="0"/>
              <a:t> с клавиатуры — то ядро заблокирует весь процесс, а значит и все остальные потоки. То же самое с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: если нужна страница из диска, то ядро блокирует весь процесс. Кроме того, внутри процесса нет аппаратного таймера: если поток не вызовет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yield</a:t>
            </a:r>
            <a:r>
              <a:rPr lang="ru-RU" dirty="0"/>
              <a:t>, то другие потоки не получат управление. В реальных задачах — например, в многопоточном веб-сервере — такие потоки часто блокируются, и удобнее, когда поддержка потоков есть на уровне ядра.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13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обходные приёмы. Например, можно заменить блокирующие вызовы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poll</a:t>
            </a:r>
            <a:r>
              <a:rPr lang="ru-RU" dirty="0"/>
              <a:t> или более современные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epoll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kqueue</a:t>
            </a:r>
            <a:r>
              <a:rPr lang="ru-RU" dirty="0"/>
              <a:t>, чтобы проверить, можно ли читать или писать. Системные вызовы оборачивают в специальные </a:t>
            </a:r>
            <a:r>
              <a:rPr lang="ru-RU" dirty="0" err="1"/>
              <a:t>wrapper</a:t>
            </a:r>
            <a:r>
              <a:rPr lang="ru-RU" dirty="0"/>
              <a:t>-функции, чтобы не блокировать весь процесс. Можно заводить таймеры, которые периодически прерывают работу и возвращают управление библиотеке планировщика. Но все эти методы усложняют код и добавляют накладные расходы. Поэтому пользовательские потоки чаще применяются в учебных ОС или в специализированных библиотеках, но для промышленных систем обычно выбирают потоковую модель ядра.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9241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User-</a:t>
            </a:r>
            <a:r>
              <a:rPr lang="ru-RU" dirty="0" err="1"/>
              <a:t>level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часто использовались в системах, где ядро ещё не умело работать с потоками. Например, в ранних версиях Java были так называемые зелёные потоки, которыми управляла сама JVM. Подобный подход используется и сегодня в языках Go или </a:t>
            </a:r>
            <a:r>
              <a:rPr lang="ru-RU" dirty="0" err="1"/>
              <a:t>Erlang</a:t>
            </a:r>
            <a:r>
              <a:rPr lang="ru-RU" dirty="0"/>
              <a:t>: там тысячи </a:t>
            </a:r>
            <a:r>
              <a:rPr lang="ru-RU" dirty="0" err="1"/>
              <a:t>горутин</a:t>
            </a:r>
            <a:r>
              <a:rPr lang="ru-RU" dirty="0"/>
              <a:t> или акторов планируются в пользовательском пространстве библиотекой или виртуальной машиной.</a:t>
            </a:r>
          </a:p>
          <a:p>
            <a:r>
              <a:rPr lang="ru-RU" dirty="0"/>
              <a:t>Игровые движки и высокопроизводительные симуляторы тоже нередко используют свои «</a:t>
            </a:r>
            <a:r>
              <a:rPr lang="ru-RU" dirty="0" err="1"/>
              <a:t>файбер</a:t>
            </a:r>
            <a:r>
              <a:rPr lang="ru-RU" dirty="0"/>
              <a:t>»-потоки для разделения логики, физики и AI-вычислений. Ещё один пример — асинхронные библиотеки, такие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libuv</a:t>
            </a:r>
            <a:r>
              <a:rPr lang="ru-RU" dirty="0"/>
              <a:t> в Node.js, где создаётся впечатление тысяч конкурентных задач без настоящих потоков ядра.</a:t>
            </a:r>
          </a:p>
          <a:p>
            <a:r>
              <a:rPr lang="ru-RU" dirty="0"/>
              <a:t>Таким образом, </a:t>
            </a:r>
            <a:r>
              <a:rPr lang="ru-RU" dirty="0" err="1"/>
              <a:t>user-level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удобны в случаях, когда нужно огромное число лёгких задач и мы можем сами контролировать их планирование, а блокирующие системные вызовы используются редко или оборачиваются в неблокирующие аналоги.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613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7100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мы переходим к потокам уровня ядра. В этой модели ядро хранит глобальную таблицу потоков, где фиксируются регистры, состояние и контекст каждого потока. Все операции с потоками идут через системные вызовы. Если поток блокируется, ядро может тут же переключиться на другой поток того же процесса или даже другого процесса. Это главное отличие от </a:t>
            </a:r>
            <a:r>
              <a:rPr lang="ru-RU" dirty="0" err="1"/>
              <a:t>user-level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, где ядро не знает о внутренних потоках.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684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Основные преимущества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очевидны: реальный параллелизм на многоядерных системах, отсутствие проблем с блокирующими вызовами или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, так как ядро может переключать задачи правильно. В результате приложение может использовать традиционные системные вызовы, не опасаясь, что вся программа встанет из-за одного заблокированного потока.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37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Но и здесь есть недостатки. Так как управление полностью в ядре, каждый вызов — это системный вызов, а они дороже, чем вызовы библиотек. Создание и завершение потоков требует больше накладных расходов. Кроме того, остаются вопросы совместимости: например, что делать при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fork</a:t>
            </a:r>
            <a:r>
              <a:rPr lang="ru-RU" dirty="0"/>
              <a:t> </a:t>
            </a:r>
            <a:r>
              <a:rPr lang="ru-RU" dirty="0" err="1"/>
              <a:t>многопроцессного</a:t>
            </a:r>
            <a:r>
              <a:rPr lang="ru-RU" dirty="0"/>
              <a:t> приложения — копировать все потоки или только один? Аналогично с сигналами: они доставляются процессу в целом, и ядро должно выбрать поток-обработчик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5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Некоторые ОС применяют рециклинг потоков: вместо уничтожения поток помечается как неактивный и позже </a:t>
            </a:r>
            <a:r>
              <a:rPr lang="ru-RU" dirty="0" err="1"/>
              <a:t>переиспользуется</a:t>
            </a:r>
            <a:r>
              <a:rPr lang="ru-RU" dirty="0"/>
              <a:t>, что экономит ресурсы. В Linux сигнал может быть обработан любым потоком, если несколько зарегистрированы на него, либо только одним, если остальные его блокируют. Но всё это делает проектирование многопоточного кода сложнее — программист должен внимательно следить за корректной обработкой сигналов и созданием новых процессов.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287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1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Представим текстовый процессор. Если сделать его однопоточным, то во время </a:t>
            </a:r>
            <a:r>
              <a:rPr lang="ru-RU" dirty="0" err="1"/>
              <a:t>автосохранения</a:t>
            </a:r>
            <a:r>
              <a:rPr lang="ru-RU" dirty="0"/>
              <a:t> пользовательский ввод «замораживается». С потоками всё проще: один поток обрабатывает ввод и интерфейс, второй в фоне занимается форматированием большого документа, третий — периодически сохраняет его на диск. Благодаря общей памяти все они работают с одним и тем же файлом. Пользователь видит отзывчивую программу даже при тяжёлых операциях.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906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5455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75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Гибридная модель потоков пытается объединить лучшее от двух миров. ОС знает только о </a:t>
            </a:r>
            <a:r>
              <a:rPr lang="ru-RU" dirty="0" err="1"/>
              <a:t>kernel-level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и планирует их так же, как любые другие задачи. Но поверх каждого из них может быть запущено множество </a:t>
            </a:r>
            <a:r>
              <a:rPr lang="ru-RU" dirty="0" err="1"/>
              <a:t>user-level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, которыми управляет библиотека </a:t>
            </a:r>
            <a:r>
              <a:rPr lang="ru-RU" dirty="0" err="1"/>
              <a:t>рантайма</a:t>
            </a:r>
            <a:r>
              <a:rPr lang="ru-RU" dirty="0"/>
              <a:t>. Таким образом, ядро занимается тяжёлой частью — параллелизмом и блокировками, а библиотека — лёгкими переключениями.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762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Ключевое преимущество этой модели — гибкость. Мы получаем реальный параллелизм на многоядерных машинах, поскольку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исполняются на разных ядрах. Внутри одного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</a:t>
            </a:r>
            <a:r>
              <a:rPr lang="ru-RU" dirty="0"/>
              <a:t> можно быстро переключать десятки или сотни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без затрат на системные вызовы. Программист может сам выбирать баланс: сколько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выделить и сколько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мультиплексировать на каждый.»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262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подобных подходов можно увидеть в реальных языках и системах. Это модель M:N, где M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мультиплексируются на N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. Так устроены </a:t>
            </a:r>
            <a:r>
              <a:rPr lang="ru-RU" dirty="0" err="1"/>
              <a:t>goroutines</a:t>
            </a:r>
            <a:r>
              <a:rPr lang="ru-RU" dirty="0"/>
              <a:t> в языке Go, акторы в </a:t>
            </a:r>
            <a:r>
              <a:rPr lang="ru-RU" dirty="0" err="1"/>
              <a:t>Erlang</a:t>
            </a:r>
            <a:r>
              <a:rPr lang="ru-RU" dirty="0"/>
              <a:t>, виртуальные потоки в Java </a:t>
            </a:r>
            <a:r>
              <a:rPr lang="ru-RU" dirty="0" err="1"/>
              <a:t>Loom</a:t>
            </a:r>
            <a:r>
              <a:rPr lang="ru-RU" dirty="0"/>
              <a:t>. В прошлом в некоторых Unix-подобных системах тоже пытались реализовать M:N модель. Таким образом, гибридная модель — это современный компромисс, позволяющий масштабироваться и при этом оставаться эффективной.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901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55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берём однопоточную программу и пытаемся сделать её многопоточной, всплывает масса проблем. Самая простая — глобальные переменные. В UNIX есть переменная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errno</a:t>
            </a:r>
            <a:r>
              <a:rPr lang="ru-RU" dirty="0"/>
              <a:t>. Если один поток вызывает системный вызов и получает ошибку, значение записывается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errno</a:t>
            </a:r>
            <a:r>
              <a:rPr lang="ru-RU" dirty="0"/>
              <a:t>. Но если в этот момент ОС переключается на другой поток, который тоже вызывает системный вызов,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errno</a:t>
            </a:r>
            <a:r>
              <a:rPr lang="ru-RU" dirty="0"/>
              <a:t> будет перезаписано, и первый поток получит неправильное значение. Аналогично, многие библиотеки писались без учёта параллелизма — например,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malloc</a:t>
            </a:r>
            <a:r>
              <a:rPr lang="ru-RU" dirty="0"/>
              <a:t> временно оставляет свои таблицы в </a:t>
            </a:r>
            <a:r>
              <a:rPr lang="ru-RU" dirty="0" err="1"/>
              <a:t>неконсистентном</a:t>
            </a:r>
            <a:r>
              <a:rPr lang="ru-RU" dirty="0"/>
              <a:t> виде. Переключение потоков в этот момент может привести к краху.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656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2845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с этим делать? Для глобальных переменных можно использовать </a:t>
            </a:r>
            <a:r>
              <a:rPr lang="ru-RU" b="1" dirty="0" err="1"/>
              <a:t>thread-local</a:t>
            </a:r>
            <a:r>
              <a:rPr lang="ru-RU" b="1" dirty="0"/>
              <a:t> </a:t>
            </a:r>
            <a:r>
              <a:rPr lang="ru-RU" b="1" dirty="0" err="1"/>
              <a:t>storage</a:t>
            </a:r>
            <a:r>
              <a:rPr lang="ru-RU" dirty="0"/>
              <a:t>, чтобы у каждого потока была своя копия. Библиотеки можно переписать на </a:t>
            </a:r>
            <a:r>
              <a:rPr lang="ru-RU" dirty="0" err="1"/>
              <a:t>потокобезопасные</a:t>
            </a:r>
            <a:r>
              <a:rPr lang="ru-RU" dirty="0"/>
              <a:t>, но это огромная работа. Проще сделать обёртки, которые блокируют доступ, пока функция не завершилась — это снижает параллелизм, но сохраняет корректность. Сигналы — отдельная головная боль: некоторые должны доставляться конкретному потоку, другие — процессу в целом. В итоге, чтобы многопоточность действительно работала, приходится перепроектировать библиотеки, системные вызовы и саму ОС.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9325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1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Другой пример — веб-сервер. Один поток-диспетчер получает запросы и раздаёт их свободным рабочим потокам. Рабочие потоки проверяют кэш, и если нужная страница есть — быстро возвращают её. Если страницы нет, поток запускает чтение с диска и блокируется, а в это время другие потоки продолжают обслуживать запросы. Такой сервер может обрабатывать тысячи клиентов одновременно, и при этом код каждого потока остаётся линейным и простым.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8897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мы видим два варианта переменных: обычную глобальную и переменную с модификатором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thread_local</a:t>
            </a:r>
            <a:r>
              <a:rPr lang="ru-RU" dirty="0"/>
              <a:t>.</a:t>
            </a:r>
          </a:p>
          <a:p>
            <a:r>
              <a:rPr lang="ru-RU" dirty="0"/>
              <a:t>В исходном коде разница минимальна: обе переменные инкрементируются почти одинаково. Но на уровне ассемблера есть нюанс:</a:t>
            </a:r>
          </a:p>
          <a:p>
            <a:r>
              <a:rPr lang="ru-RU" dirty="0"/>
              <a:t>Для глобальной переменной компилятор сгенерировал простую инструкцию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DWORD PTR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g_var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rip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], 1</a:t>
            </a:r>
            <a:r>
              <a:rPr lang="ru-RU" dirty="0"/>
              <a:t>, то есть обращение идёт напрямую по фиксированному адресу.</a:t>
            </a:r>
          </a:p>
          <a:p>
            <a:r>
              <a:rPr lang="ru-RU" dirty="0"/>
              <a:t>Для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thread_local</a:t>
            </a:r>
            <a:r>
              <a:rPr lang="ru-RU" dirty="0"/>
              <a:t> используется инструкция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DWORD PTR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fs:g_tlVar@tpoff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1</a:t>
            </a:r>
            <a:r>
              <a:rPr lang="ru-RU" dirty="0"/>
              <a:t>, где задействован сегментный регистр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fs</a:t>
            </a:r>
            <a:r>
              <a:rPr lang="ru-RU" dirty="0"/>
              <a:t> и смещение внутри таблицы потоков. Это косвенный доступ, и теоретически он должен быть немного дороже.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609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наш бенчмарк показывает, что в реальности разница </a:t>
            </a:r>
            <a:r>
              <a:rPr lang="ru-RU" b="1" dirty="0"/>
              <a:t>практически отсутствует</a:t>
            </a:r>
            <a:r>
              <a:rPr lang="ru-RU" dirty="0"/>
              <a:t>: время инкремента глобальной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thread_local</a:t>
            </a:r>
            <a:r>
              <a:rPr lang="ru-RU" dirty="0"/>
              <a:t> переменной оказалось почти одинаковым. Более того, иногда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thread_local</a:t>
            </a:r>
            <a:r>
              <a:rPr lang="ru-RU" dirty="0"/>
              <a:t> даже показывал чуть меньшие задержки за счёт лучшей локальности и отсутствия конфликтов между потоками.</a:t>
            </a:r>
          </a:p>
          <a:p>
            <a:r>
              <a:rPr lang="ru-RU" dirty="0"/>
              <a:t>Главный вывод такой:</a:t>
            </a:r>
          </a:p>
          <a:p>
            <a:r>
              <a:rPr lang="ru-RU" dirty="0"/>
              <a:t>Стоимость доступа 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thread_local</a:t>
            </a:r>
            <a:r>
              <a:rPr lang="ru-RU" dirty="0"/>
              <a:t> переменной сопоставима с глобальной.</a:t>
            </a:r>
          </a:p>
          <a:p>
            <a:r>
              <a:rPr lang="ru-RU" dirty="0"/>
              <a:t>Выигрыш здесь не в скорости, а в </a:t>
            </a:r>
            <a:r>
              <a:rPr lang="ru-RU" b="1" dirty="0"/>
              <a:t>безопасности многопоточности</a:t>
            </a:r>
            <a:r>
              <a:rPr lang="ru-RU" dirty="0"/>
              <a:t> — каждая нить получает свою независимую копию переменной, что устраняет гонки данных.</a:t>
            </a:r>
          </a:p>
          <a:p>
            <a:r>
              <a:rPr lang="ru-RU" dirty="0"/>
              <a:t>Таким образом, можно спокойно использовать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thread_local</a:t>
            </a:r>
            <a:r>
              <a:rPr lang="ru-RU" dirty="0"/>
              <a:t>, не опасаясь серьёзных потерь производительности, и получать при этом корректное поведение программы в многопоточной среде.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820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414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альтернативу многопоточному серверу. Если система не поддерживает потоки или они слишком затратны, можно использовать </a:t>
            </a:r>
            <a:r>
              <a:rPr lang="ru-RU" b="1" dirty="0"/>
              <a:t>событийный подход</a:t>
            </a:r>
            <a:r>
              <a:rPr lang="ru-RU" dirty="0"/>
              <a:t>. Сервер выполняется в одном потоке и применяет </a:t>
            </a:r>
            <a:r>
              <a:rPr lang="ru-RU" b="1" dirty="0"/>
              <a:t>неблокирующие системные вызовы</a:t>
            </a:r>
            <a:r>
              <a:rPr lang="ru-RU" dirty="0"/>
              <a:t>, такие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read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write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  <a:r>
              <a:rPr lang="ru-RU" dirty="0"/>
              <a:t>. Это позволяет серверу не «зависать» в ожидании завершения операции. Каждое событие — новое соединение, приход данных или завершение операции — обрабатывается по мере поступления. Так сервер может обслуживать множество клиентов одновременно, оставаясь однопоточным.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2080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Ключ к пониманию событийной модели — это концепция </a:t>
            </a:r>
            <a:r>
              <a:rPr lang="ru-RU" b="1" dirty="0"/>
              <a:t>конечного автомата</a:t>
            </a:r>
            <a:r>
              <a:rPr lang="ru-RU" dirty="0"/>
              <a:t>. Каждый запрос или соединение хранит своё </a:t>
            </a:r>
            <a:r>
              <a:rPr lang="ru-RU" b="1" dirty="0"/>
              <a:t>состояние</a:t>
            </a:r>
            <a:r>
              <a:rPr lang="ru-RU" dirty="0"/>
              <a:t>: ожидание данных, чтение, запись и т.д. При наступлении события сервер восстанавливает это состояние из таблицы и делает следующий шаг. По сути, мы вручную эмулируем работу потоков, но без реального параллелизма. Этот подход значительно эффективнее, так как не требует переключений контекста и лишних затрат на управление потоками.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395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реальных системах используются специальные высокоэффективные интерфейсы: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epoll</a:t>
            </a:r>
            <a:r>
              <a:rPr lang="ru-RU" dirty="0"/>
              <a:t> в Linux,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kqueue</a:t>
            </a:r>
            <a:r>
              <a:rPr lang="ru-RU" dirty="0"/>
              <a:t> в FreeBSD, а в Windows — механизмы I/O </a:t>
            </a:r>
            <a:r>
              <a:rPr lang="ru-RU" dirty="0" err="1"/>
              <a:t>Completion</a:t>
            </a:r>
            <a:r>
              <a:rPr lang="ru-RU" dirty="0"/>
              <a:t> </a:t>
            </a:r>
            <a:r>
              <a:rPr lang="ru-RU" dirty="0" err="1"/>
              <a:t>Ports</a:t>
            </a:r>
            <a:r>
              <a:rPr lang="ru-RU" dirty="0"/>
              <a:t>. Именно на этой архитектуре построены такие высокопроизводительные серверы, как </a:t>
            </a:r>
            <a:r>
              <a:rPr lang="ru-RU" b="1" dirty="0" err="1"/>
              <a:t>nginx</a:t>
            </a:r>
            <a:r>
              <a:rPr lang="ru-RU" dirty="0"/>
              <a:t> и </a:t>
            </a:r>
            <a:r>
              <a:rPr lang="ru-RU" b="1" dirty="0" err="1"/>
              <a:t>memcached</a:t>
            </a:r>
            <a:r>
              <a:rPr lang="ru-RU" dirty="0"/>
              <a:t>. Благодаря этому они способны решать задачу </a:t>
            </a:r>
            <a:r>
              <a:rPr lang="ru-RU" b="1" dirty="0"/>
              <a:t>C10k</a:t>
            </a:r>
            <a:r>
              <a:rPr lang="ru-RU" dirty="0"/>
              <a:t> — обслуживать десятки тысяч одновременных соединений. Такой подход особенно ценен там, где важна масштабируемость и минимальные накладные расходы.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834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Однопоточный сервер прост в реализации и использует привычные блокирующие вызовы, но производительность быстро упирается в пределы — он обслуживает клиентов последовательно.</a:t>
            </a:r>
          </a:p>
          <a:p>
            <a:r>
              <a:rPr lang="ru-RU" dirty="0"/>
              <a:t>Многопоточный сервер решает проблему за счёт параллелизма: несколько клиентов обрабатываются одновременно. При этом можно продолжать использовать простые блокирующие вызовы, что делает модель удобной. Минус — накладные расходы на потоки и синхронизацию.</a:t>
            </a:r>
          </a:p>
          <a:p>
            <a:r>
              <a:rPr lang="ru-RU" dirty="0"/>
              <a:t>Событийный сервер опирается на неблокирующие вызовы и обработку событий. Он может обслуживать тысячи клиентов в одном потоке, но требует сложной логики и управления состоянием соединений.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5662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Однопоточный вариант — самый простой, но и самый слабый по производительности.</a:t>
            </a:r>
          </a:p>
          <a:p>
            <a:r>
              <a:rPr lang="ru-RU" dirty="0"/>
              <a:t>Многопоточный балансирует удобство программирования и производительность, но страдает от накладных расходов.</a:t>
            </a:r>
          </a:p>
          <a:p>
            <a:r>
              <a:rPr lang="ru-RU" dirty="0"/>
              <a:t>Событийный сервер даёт лучшую масштабируемость и производительность, особенно на высоконагруженных системах, но требует больше усилий со стороны программиста.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9931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Главный вывод — потоки дают удобный параллелизм, когда нужно делить память и ресурсы внутри одного процесса. Но они не единственный путь: событийные FSM-сервера часто выигрывают в масштабируемости. Поэтому выбираем архитектуру под задачу: простые сервисы — однопоточные; CPU+I/O-перекрытие — многопоточные; десятки тысяч соединений — событийная модель. В C++ у нас есть инструменты, повышающие надёжность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jthread</a:t>
            </a:r>
            <a:r>
              <a:rPr lang="ru-RU" dirty="0"/>
              <a:t>, </a:t>
            </a:r>
            <a:r>
              <a:rPr lang="ru-RU" dirty="0" err="1"/>
              <a:t>thread-local</a:t>
            </a:r>
            <a:r>
              <a:rPr lang="ru-RU" dirty="0"/>
              <a:t>, RAII), но без аккуратности они не спасут. На следующей лекции мы перейдём к критически важной теме — синхронизации и IPC. Это позволит не только ускорять программы, но и делать их корректными: без гонок данных, </a:t>
            </a:r>
            <a:r>
              <a:rPr lang="ru-RU" dirty="0" err="1"/>
              <a:t>дедлоков</a:t>
            </a:r>
            <a:r>
              <a:rPr lang="ru-RU" dirty="0"/>
              <a:t> и странных “призраков” в логах. Именно там раскрывается практическая сила всех сегодняшних идей.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15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Потоки часто используют для конвейеров. Один поток читает данные, второй обрабатывает их, третий пишет результат. В итоге, пока одни данные читаются, другие уже обрабатываются, а третьи записываются. Это позволяет максимально загрузить систему, избегая простоев процессора. Конечно, важно, чтобы блокирующие системные вызовы «замораживали» только конкретный поток, а не весь процесс — иначе эффект теряется.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4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слайде показан пример </a:t>
            </a:r>
            <a:r>
              <a:rPr lang="ru-RU" b="1" dirty="0"/>
              <a:t>многопоточного транскодирования видео</a:t>
            </a:r>
            <a:r>
              <a:rPr lang="ru-RU" dirty="0"/>
              <a:t>. Такая схема позволяет эффективно использовать ресурсы процессора, особенно если у нас несколько ядер.</a:t>
            </a:r>
          </a:p>
          <a:p>
            <a:r>
              <a:rPr lang="ru-RU" dirty="0"/>
              <a:t>Первый поток, </a:t>
            </a:r>
            <a:r>
              <a:rPr lang="ru-RU" i="1" dirty="0" err="1"/>
              <a:t>Demux</a:t>
            </a:r>
            <a:r>
              <a:rPr lang="ru-RU" dirty="0"/>
              <a:t>, отвечает за чтение исходного файла и разделение его на аудио- и </a:t>
            </a:r>
            <a:r>
              <a:rPr lang="ru-RU" dirty="0" err="1"/>
              <a:t>видеопакеты</a:t>
            </a:r>
            <a:r>
              <a:rPr lang="ru-RU" dirty="0"/>
              <a:t>. Эти пакеты передаются дальше по разным потокам.</a:t>
            </a:r>
            <a:br>
              <a:rPr lang="ru-RU" dirty="0"/>
            </a:br>
            <a:r>
              <a:rPr lang="ru-RU" dirty="0" err="1"/>
              <a:t>Аудиопакеты</a:t>
            </a:r>
            <a:r>
              <a:rPr lang="ru-RU" dirty="0"/>
              <a:t> идут в поток </a:t>
            </a:r>
            <a:r>
              <a:rPr lang="ru-RU" i="1" dirty="0" err="1"/>
              <a:t>ADecoder</a:t>
            </a:r>
            <a:r>
              <a:rPr lang="ru-RU" dirty="0"/>
              <a:t>, который их декодирует, а затем в поток </a:t>
            </a:r>
            <a:r>
              <a:rPr lang="ru-RU" i="1" dirty="0" err="1"/>
              <a:t>AFilter</a:t>
            </a:r>
            <a:r>
              <a:rPr lang="ru-RU" dirty="0"/>
              <a:t> для обработки — например, нормализации громкости или фильтрации шума. После фильтрации данные поступают в поток </a:t>
            </a:r>
            <a:r>
              <a:rPr lang="ru-RU" i="1" dirty="0" err="1"/>
              <a:t>AEncoder</a:t>
            </a:r>
            <a:r>
              <a:rPr lang="ru-RU" dirty="0"/>
              <a:t>, где они кодируются в новый формат, и в конце попадают в поток </a:t>
            </a:r>
            <a:r>
              <a:rPr lang="ru-RU" i="1" dirty="0" err="1"/>
              <a:t>Muxer</a:t>
            </a:r>
            <a:r>
              <a:rPr lang="ru-RU" dirty="0"/>
              <a:t>, записывающий результат в выходной файл.</a:t>
            </a:r>
          </a:p>
          <a:p>
            <a:r>
              <a:rPr lang="ru-RU" dirty="0"/>
              <a:t>С </a:t>
            </a:r>
            <a:r>
              <a:rPr lang="ru-RU" dirty="0" err="1"/>
              <a:t>видеопакетами</a:t>
            </a:r>
            <a:r>
              <a:rPr lang="ru-RU" dirty="0"/>
              <a:t> всё аналогично: </a:t>
            </a:r>
            <a:r>
              <a:rPr lang="ru-RU" i="1" dirty="0" err="1"/>
              <a:t>VDecoder</a:t>
            </a:r>
            <a:r>
              <a:rPr lang="ru-RU" dirty="0"/>
              <a:t> декодирует их, затем </a:t>
            </a:r>
            <a:r>
              <a:rPr lang="ru-RU" i="1" dirty="0" err="1"/>
              <a:t>VFilter</a:t>
            </a:r>
            <a:r>
              <a:rPr lang="ru-RU" dirty="0"/>
              <a:t> применяет преобразования — например, изменение разрешения или цветокоррекцию. После этого поток </a:t>
            </a:r>
            <a:r>
              <a:rPr lang="ru-RU" i="1" dirty="0" err="1"/>
              <a:t>VEncoder</a:t>
            </a:r>
            <a:r>
              <a:rPr lang="ru-RU" dirty="0"/>
              <a:t> кодирует обработанные кадры в новый формат и также передаёт в </a:t>
            </a:r>
            <a:r>
              <a:rPr lang="ru-RU" i="1" dirty="0" err="1"/>
              <a:t>Muxer</a:t>
            </a:r>
            <a:r>
              <a:rPr lang="ru-RU" dirty="0"/>
              <a:t>.</a:t>
            </a:r>
          </a:p>
          <a:p>
            <a:r>
              <a:rPr lang="ru-RU" dirty="0"/>
              <a:t>Таким образом, у нас формируется целый конвейер, где каждый этап выполняется в своём потоке. Пока один поток читает новые данные, другой одновременно декодирует предыдущие, третий фильтрует, а четвёртый уже кодирует. Благодаря этому достигается </a:t>
            </a:r>
            <a:r>
              <a:rPr lang="ru-RU" b="1" dirty="0"/>
              <a:t>перекрытие вычислений и операций ввода-вывода</a:t>
            </a:r>
            <a:r>
              <a:rPr lang="ru-RU" dirty="0"/>
              <a:t>, и общая скорость транскодирования значительно возрастает.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845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971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разделяем процесс на два аспекта: ресурсы и исполнение. Процесс держит память, файлы, сигналы, а поток — это «живая» нить выполнения с собственным PC, регистрами и стеком. Добавив несколько нитей в один процесс, мы получаем параллельные «микро-процессы», но с общими ресурсами. Это позволяет проще строить приложения, где несколько активностей должны тесно кооперироваться.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A1CFC0-EF44-4B8C-92CE-F1AB7C6750B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2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2826B-BF1A-7008-4551-18C2B0D31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9BC6F-3908-0FED-002A-FDCFEBAA3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827CB-18B8-759A-DF37-75BEA117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45AB-F163-390B-A478-FA07837A3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70949-24A9-F37A-2C74-DCD1319BA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0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89B98-F9F4-76E8-5C8F-21F03711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7650EA-DD08-B047-2D85-509B69990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23320-3DB4-A264-DF96-DE699B32A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DAB4D-6773-05E7-A310-9046F4DA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FCBE-320B-8C28-0015-8E7701A30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8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93F64-835F-18D5-94C8-40752724D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C7075-1629-90ED-334F-BF7F7C06C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A5BB9-094F-0101-E386-0525E0DA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3CF7E-C135-A41F-E4C4-0F1F30535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25AB-A6B8-BE29-957C-9B880FF6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9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3E89-3A32-E999-1071-22D51E9A8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F427B-5AAA-4369-6F16-7922754CC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9D458-A975-C3D7-334C-01BEFEAE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1807-184D-3633-A924-96654D64B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7435C-7078-E11B-A7D7-B8D5912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11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7AB5-84FD-B84C-11CE-F998224A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04170-E34C-ACF6-164B-53366853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EF66D-6BB8-C802-BC8B-33482160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E298-A23A-5F01-B921-172DE3AD0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BD1A1-B2EA-CF46-6D7A-4CB0EF37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55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C0A2-1DFA-A944-04A7-FC1BE76B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D00C-7037-7E3E-41EE-FB9073BDE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1D700-EBF9-7ADE-087B-2BDC3829B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AEDF8-8B8C-CE7A-8666-59FEDF925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4EBFA-80C1-937C-4BAB-488AAA23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C4ED9-55D8-8218-6150-3EDF0C4D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0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22285-105C-4C5C-025A-4ACBE039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7A08F-566F-887C-800C-58A6CE716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A9A17-2CBE-34EC-4291-927F9C8B4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92392-0990-9266-1A62-3A80653E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DD3A8-0979-6DFC-91E6-AF4CF1148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F1ABA-7C27-04E7-959F-D756015D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F8868-19F1-5111-7BCB-8DACD2FD1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CE05C5-1927-0979-0C5E-6E6859C7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BA3DB-6272-2C6B-A3FF-22FD33CB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4B07A-9892-F36B-D90A-395604AD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07714-05BA-16FB-1898-9FB11A760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C477F5-65F8-B419-3FB4-925DB27F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CBCB9-B550-28D2-4FE2-770C8E48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9D94A-04DF-4C0E-DA9C-82770BA8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96EC9-D574-DD27-4CC1-DC8F19F2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4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0C4-7A33-711E-E6BF-17D775597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69890-D923-4B14-87C9-A986DE2BA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D40DF-1B14-38A2-F46E-69A50DEC4B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FE13A-E505-4C46-42C9-88C837036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371C7-53FC-FBDF-D8B7-1E6A6944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69FB0-4345-D643-AB4A-4066FFE11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28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615D-FC92-F328-9E53-A2514150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F58452-F7A0-B1EF-C561-AC2D31575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3FD14-C067-5C95-939F-5DBD9F1BF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E6C81-7912-E9CB-401E-5D117248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0ECB4-2E1D-0616-0103-D76A4D5B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BB17C-3CA0-D37D-1D19-83882F12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F90C5-5697-B4A5-5B42-F21B2792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4D5F13-4074-0E89-63E9-897E86F69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4210-2AE7-DD54-3103-6759F10F2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C5D73-0869-4BC2-AC56-17788AF4573A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A6CAB-4DEE-9674-F8FD-516E7350D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BCFF-68D3-5230-D1F2-8701F017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AC36C7-710D-47E6-BB4F-1DD32B34B5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94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youtube.com/playlist?list=PLQqfYAyM3W1JuiTgGa3Vqt5-MliHeTyQS&amp;si=5Kw9Pcq67vzXmpC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https://youtu.be/qCCr_1-wAhk?si=EKQodyhSbbwGho3o" TargetMode="Externa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c4WdfdsWa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375FC5-BBC3-FEBF-6EAE-6E4BD7823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Потоки</a:t>
            </a:r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FED8DAB5-24EF-A6B9-373D-5C5FAD892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3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CDA0-308A-7353-5BD1-A4B402D2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и индивидуальные ресурсы процессов и потоков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72BB-A106-4E3D-5F72-56AFF283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Общее для потоков процесса:</a:t>
            </a:r>
            <a:r>
              <a:rPr lang="ru-RU" dirty="0"/>
              <a:t> адресное пространство, глобальные данные, открытые файлы, сигналы, таймеры</a:t>
            </a:r>
          </a:p>
          <a:p>
            <a:r>
              <a:rPr lang="ru-RU" b="1" dirty="0"/>
              <a:t>У каждого потока своё:</a:t>
            </a:r>
            <a:r>
              <a:rPr lang="ru-RU" dirty="0"/>
              <a:t> PC/регистры, </a:t>
            </a:r>
            <a:r>
              <a:rPr lang="ru-RU" b="1" dirty="0"/>
              <a:t>стек вызовов</a:t>
            </a:r>
            <a:r>
              <a:rPr lang="ru-RU" dirty="0"/>
              <a:t>, состояние (</a:t>
            </a:r>
            <a:r>
              <a:rPr lang="ru-RU" dirty="0" err="1"/>
              <a:t>running</a:t>
            </a:r>
            <a:r>
              <a:rPr lang="en-US" dirty="0"/>
              <a:t>, </a:t>
            </a:r>
            <a:r>
              <a:rPr lang="ru-RU" dirty="0" err="1"/>
              <a:t>ready</a:t>
            </a:r>
            <a:r>
              <a:rPr lang="en-US" dirty="0"/>
              <a:t>, </a:t>
            </a:r>
            <a:r>
              <a:rPr lang="ru-RU" dirty="0" err="1"/>
              <a:t>blocked</a:t>
            </a:r>
            <a:r>
              <a:rPr lang="en-US" dirty="0"/>
              <a:t>, </a:t>
            </a:r>
            <a:r>
              <a:rPr lang="ru-RU" dirty="0" err="1"/>
              <a:t>terminated</a:t>
            </a:r>
            <a:r>
              <a:rPr lang="ru-RU" dirty="0"/>
              <a:t>)</a:t>
            </a:r>
          </a:p>
          <a:p>
            <a:r>
              <a:rPr lang="ru-RU" dirty="0"/>
              <a:t>Процесс — единица </a:t>
            </a:r>
            <a:r>
              <a:rPr lang="ru-RU" b="1" dirty="0"/>
              <a:t>ресурсного управления</a:t>
            </a:r>
            <a:r>
              <a:rPr lang="ru-RU" dirty="0"/>
              <a:t>, поток — единица </a:t>
            </a:r>
            <a:r>
              <a:rPr lang="ru-RU" b="1" dirty="0"/>
              <a:t>планирования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0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C7B0-3BDD-5FC7-B8A0-71F54C6D8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Параллелизм и изоляция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8BA6-20FB-1A05-2BC7-91FF635A7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1 CPU возможен лишь </a:t>
            </a:r>
            <a:r>
              <a:rPr lang="ru-RU" dirty="0" err="1"/>
              <a:t>псевдопараллелизм</a:t>
            </a:r>
            <a:r>
              <a:rPr lang="ru-RU" dirty="0"/>
              <a:t> – быстрые переключения</a:t>
            </a:r>
          </a:p>
          <a:p>
            <a:r>
              <a:rPr lang="ru-RU" dirty="0"/>
              <a:t>На многопроцессорных системах — реальный параллелизм</a:t>
            </a:r>
          </a:p>
          <a:p>
            <a:r>
              <a:rPr lang="ru-RU" b="1" dirty="0"/>
              <a:t>Нет защиты между потоками</a:t>
            </a:r>
            <a:r>
              <a:rPr lang="ru-RU" dirty="0"/>
              <a:t>: любой поток может испортить память другого (в рамках процесса)</a:t>
            </a:r>
          </a:p>
          <a:p>
            <a:r>
              <a:rPr lang="ru-RU" dirty="0"/>
              <a:t>Требуются соблюдать правила и обеспечивать синхронизацию доступа к общим данным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60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2F49-A48E-1F03-4163-0A0285D14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и состояние потока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EB3D-FC7D-81D6-2C5D-285ED6E45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потока </a:t>
            </a:r>
            <a:r>
              <a:rPr lang="ru-RU" b="1" dirty="0"/>
              <a:t>свой стек</a:t>
            </a:r>
            <a:r>
              <a:rPr lang="ru-RU" dirty="0"/>
              <a:t> (кадры X→Y→Z)</a:t>
            </a:r>
          </a:p>
          <a:p>
            <a:r>
              <a:rPr lang="ru-RU" dirty="0"/>
              <a:t>Состояния потока: </a:t>
            </a:r>
            <a:r>
              <a:rPr lang="ru-RU" dirty="0" err="1"/>
              <a:t>running</a:t>
            </a:r>
            <a:r>
              <a:rPr lang="ru-RU" dirty="0"/>
              <a:t> / </a:t>
            </a:r>
            <a:r>
              <a:rPr lang="ru-RU" dirty="0" err="1"/>
              <a:t>ready</a:t>
            </a:r>
            <a:r>
              <a:rPr lang="ru-RU" dirty="0"/>
              <a:t> / </a:t>
            </a:r>
            <a:r>
              <a:rPr lang="ru-RU" dirty="0" err="1"/>
              <a:t>blocked</a:t>
            </a:r>
            <a:r>
              <a:rPr lang="ru-RU" dirty="0"/>
              <a:t> / </a:t>
            </a:r>
            <a:r>
              <a:rPr lang="ru-RU" dirty="0" err="1"/>
              <a:t>terminated</a:t>
            </a:r>
            <a:endParaRPr lang="ru-RU" dirty="0"/>
          </a:p>
          <a:p>
            <a:r>
              <a:rPr lang="ru-RU" dirty="0"/>
              <a:t>Переходы аналогичны процессам (ожидание ввода, планировщик, событие)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659F7-68A4-B0AC-7F10-23582B5880FA}"/>
              </a:ext>
            </a:extLst>
          </p:cNvPr>
          <p:cNvSpPr/>
          <p:nvPr/>
        </p:nvSpPr>
        <p:spPr>
          <a:xfrm>
            <a:off x="1257300" y="3857625"/>
            <a:ext cx="2114550" cy="2814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B4A92F-3EA4-BCD7-5A4C-4580228D5E83}"/>
              </a:ext>
            </a:extLst>
          </p:cNvPr>
          <p:cNvSpPr/>
          <p:nvPr/>
        </p:nvSpPr>
        <p:spPr>
          <a:xfrm>
            <a:off x="1371600" y="4029075"/>
            <a:ext cx="1871663" cy="3429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Стек потока 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2C56A-212E-C0D3-B7AE-09FF40D40DC3}"/>
              </a:ext>
            </a:extLst>
          </p:cNvPr>
          <p:cNvSpPr/>
          <p:nvPr/>
        </p:nvSpPr>
        <p:spPr>
          <a:xfrm>
            <a:off x="1371599" y="4760118"/>
            <a:ext cx="1871663" cy="2881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Стек потока 2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19A6770-D252-6E95-72E3-487B56F38EED}"/>
              </a:ext>
            </a:extLst>
          </p:cNvPr>
          <p:cNvSpPr/>
          <p:nvPr/>
        </p:nvSpPr>
        <p:spPr>
          <a:xfrm>
            <a:off x="2096690" y="4335462"/>
            <a:ext cx="435770" cy="3429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64B34371-5CEB-95FA-E693-6305C86DF2B5}"/>
              </a:ext>
            </a:extLst>
          </p:cNvPr>
          <p:cNvSpPr/>
          <p:nvPr/>
        </p:nvSpPr>
        <p:spPr>
          <a:xfrm>
            <a:off x="2089545" y="5011736"/>
            <a:ext cx="435770" cy="3429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C7C2E-0382-C9DA-996F-213B85066AA1}"/>
              </a:ext>
            </a:extLst>
          </p:cNvPr>
          <p:cNvSpPr/>
          <p:nvPr/>
        </p:nvSpPr>
        <p:spPr>
          <a:xfrm>
            <a:off x="1371599" y="5354636"/>
            <a:ext cx="1871663" cy="28813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Стек потока 3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12508CE-56B8-6406-8BB1-749E65DE116A}"/>
              </a:ext>
            </a:extLst>
          </p:cNvPr>
          <p:cNvSpPr/>
          <p:nvPr/>
        </p:nvSpPr>
        <p:spPr>
          <a:xfrm>
            <a:off x="2089545" y="5606254"/>
            <a:ext cx="435770" cy="24805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3EBA2-5DA9-7A89-8DDE-A1DA4C77D3C7}"/>
              </a:ext>
            </a:extLst>
          </p:cNvPr>
          <p:cNvSpPr/>
          <p:nvPr/>
        </p:nvSpPr>
        <p:spPr>
          <a:xfrm>
            <a:off x="1378743" y="6142435"/>
            <a:ext cx="1871663" cy="457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Куча</a:t>
            </a:r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4F22D1D2-CE30-6053-1283-F0705BD671BC}"/>
              </a:ext>
            </a:extLst>
          </p:cNvPr>
          <p:cNvSpPr/>
          <p:nvPr/>
        </p:nvSpPr>
        <p:spPr>
          <a:xfrm rot="10800000">
            <a:off x="2089545" y="5943603"/>
            <a:ext cx="435770" cy="2849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01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B005-EA74-D223-603F-CD8EF4BD4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ru-RU" dirty="0"/>
              <a:t>жизненного цикла потоков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1F35D-E2B4-7D68-39F9-3BF9F5940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thread_create</a:t>
            </a:r>
            <a:r>
              <a:rPr lang="en-US" dirty="0"/>
              <a:t>(</a:t>
            </a:r>
            <a:r>
              <a:rPr lang="en-US" dirty="0" err="1"/>
              <a:t>fn</a:t>
            </a:r>
            <a:r>
              <a:rPr lang="en-US" dirty="0"/>
              <a:t>, </a:t>
            </a:r>
            <a:r>
              <a:rPr lang="en-US" dirty="0" err="1"/>
              <a:t>arg</a:t>
            </a:r>
            <a:r>
              <a:rPr lang="en-US" dirty="0"/>
              <a:t>) — </a:t>
            </a:r>
            <a:r>
              <a:rPr lang="ru-RU" dirty="0"/>
              <a:t>запуск новой нити (в том же адресном пространстве)</a:t>
            </a:r>
          </a:p>
          <a:p>
            <a:r>
              <a:rPr lang="en-US" dirty="0" err="1"/>
              <a:t>thread_exit</a:t>
            </a:r>
            <a:r>
              <a:rPr lang="en-US" dirty="0"/>
              <a:t>() — </a:t>
            </a:r>
            <a:r>
              <a:rPr lang="ru-RU" dirty="0"/>
              <a:t>завершение нити</a:t>
            </a:r>
          </a:p>
          <a:p>
            <a:r>
              <a:rPr lang="en-US" dirty="0" err="1"/>
              <a:t>thread_join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) — </a:t>
            </a:r>
            <a:r>
              <a:rPr lang="ru-RU" dirty="0"/>
              <a:t>ожидание завершения конкретной нити</a:t>
            </a:r>
          </a:p>
          <a:p>
            <a:r>
              <a:rPr lang="en-US" dirty="0" err="1"/>
              <a:t>thread_yield</a:t>
            </a:r>
            <a:r>
              <a:rPr lang="en-US" dirty="0"/>
              <a:t>() — </a:t>
            </a:r>
            <a:r>
              <a:rPr lang="ru-RU" dirty="0"/>
              <a:t>добровольно уступить </a:t>
            </a:r>
            <a:r>
              <a:rPr lang="en-US" dirty="0"/>
              <a:t>CPU (</a:t>
            </a:r>
            <a:r>
              <a:rPr lang="ru-RU" dirty="0"/>
              <a:t>полезно без тайм-кванта)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517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6B40C-5094-ABF0-5B36-C1A0601A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работы </a:t>
            </a:r>
            <a:r>
              <a:rPr lang="en-US" dirty="0"/>
              <a:t>fork</a:t>
            </a:r>
            <a:r>
              <a:rPr lang="ru-RU" dirty="0"/>
              <a:t> в многопоточном приложении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D116-3F81-80FB-E96D-ACDD00EDC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Linux: </a:t>
            </a:r>
            <a:r>
              <a:rPr lang="ru-RU" dirty="0" err="1"/>
              <a:t>fork</a:t>
            </a:r>
            <a:r>
              <a:rPr lang="ru-RU" dirty="0"/>
              <a:t>() из многопоточного процесса ⇒ </a:t>
            </a:r>
            <a:r>
              <a:rPr lang="ru-RU" b="1" dirty="0"/>
              <a:t>в ребёнке одна нить</a:t>
            </a:r>
            <a:endParaRPr lang="ru-RU" dirty="0"/>
          </a:p>
          <a:p>
            <a:r>
              <a:rPr lang="ru-RU" dirty="0" err="1"/>
              <a:t>pthread_atfork</a:t>
            </a:r>
            <a:r>
              <a:rPr lang="ru-RU" dirty="0"/>
              <a:t>() — зарегистрировать </a:t>
            </a:r>
            <a:r>
              <a:rPr lang="ru-RU" dirty="0" err="1"/>
              <a:t>хендлеры</a:t>
            </a:r>
            <a:r>
              <a:rPr lang="ru-RU" dirty="0"/>
              <a:t> до/после </a:t>
            </a:r>
            <a:r>
              <a:rPr lang="ru-RU" dirty="0" err="1"/>
              <a:t>fork</a:t>
            </a:r>
            <a:endParaRPr lang="ru-RU" dirty="0"/>
          </a:p>
          <a:p>
            <a:r>
              <a:rPr lang="ru-RU" dirty="0"/>
              <a:t>Вопросы семантики: кто владеет открытыми дескрипторами, кто «завис» на вводе?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0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8368-50D0-7B7E-B761-7CB77691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общими данными из нескольких потоков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F1BFF-5405-9760-AFCA-A4BA53BF8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Закрытие файла в потоке A, пока поток B читает → ошибки</a:t>
            </a:r>
          </a:p>
          <a:p>
            <a:r>
              <a:rPr lang="ru-RU" dirty="0"/>
              <a:t>Одновременное выделение/перераспределение памяти разными потоками → дублирование/коррупция</a:t>
            </a:r>
          </a:p>
          <a:p>
            <a:r>
              <a:rPr lang="ru-RU" dirty="0"/>
              <a:t>Решения: </a:t>
            </a:r>
            <a:r>
              <a:rPr lang="ru-RU" b="1" dirty="0"/>
              <a:t>мьютексы, RW-</a:t>
            </a:r>
            <a:r>
              <a:rPr lang="ru-RU" b="1" dirty="0" err="1"/>
              <a:t>локи</a:t>
            </a:r>
            <a:r>
              <a:rPr lang="ru-RU" b="1" dirty="0"/>
              <a:t>, условные переменные, барьеры</a:t>
            </a:r>
            <a:r>
              <a:rPr lang="ru-RU" dirty="0"/>
              <a:t>, аккуратный дизайн протоколов доступа</a:t>
            </a:r>
          </a:p>
        </p:txBody>
      </p:sp>
    </p:spTree>
    <p:extLst>
      <p:ext uri="{BB962C8B-B14F-4D97-AF65-F5344CB8AC3E}">
        <p14:creationId xmlns:p14="http://schemas.microsoft.com/office/powerpoint/2010/main" val="972263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CE77-B06B-2F4F-9339-51D27BC8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Threads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4A8FE-4CEE-04C1-2CB8-A44C04988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8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70FE39-DDA0-70B6-7F37-D87F5799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вызовы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5F5DD-199C-F8FD-7DD9-4C0FA5593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*, </a:t>
            </a:r>
            <a:r>
              <a:rPr lang="en-US" dirty="0" err="1"/>
              <a:t>attr</a:t>
            </a:r>
            <a:r>
              <a:rPr lang="en-US" dirty="0"/>
              <a:t>*, </a:t>
            </a:r>
            <a:r>
              <a:rPr lang="en-US" dirty="0" err="1"/>
              <a:t>start_routine</a:t>
            </a:r>
            <a:r>
              <a:rPr lang="en-US" dirty="0"/>
              <a:t>, </a:t>
            </a:r>
            <a:r>
              <a:rPr lang="en-US" dirty="0" err="1"/>
              <a:t>arg</a:t>
            </a:r>
            <a:r>
              <a:rPr lang="en-US" dirty="0"/>
              <a:t>)</a:t>
            </a:r>
          </a:p>
          <a:p>
            <a:r>
              <a:rPr lang="en-US" dirty="0" err="1"/>
              <a:t>pthread_exit</a:t>
            </a:r>
            <a:r>
              <a:rPr lang="en-US" dirty="0"/>
              <a:t>(</a:t>
            </a:r>
            <a:r>
              <a:rPr lang="en-US" dirty="0" err="1"/>
              <a:t>retval</a:t>
            </a:r>
            <a:r>
              <a:rPr lang="en-US" dirty="0"/>
              <a:t>) / </a:t>
            </a:r>
            <a:r>
              <a:rPr lang="ru-RU" dirty="0"/>
              <a:t>возврат из </a:t>
            </a:r>
            <a:r>
              <a:rPr lang="en-US" dirty="0" err="1"/>
              <a:t>start_routine</a:t>
            </a:r>
            <a:endParaRPr lang="en-US" dirty="0"/>
          </a:p>
          <a:p>
            <a:r>
              <a:rPr lang="en-US" dirty="0" err="1"/>
              <a:t>pthread_join</a:t>
            </a:r>
            <a:r>
              <a:rPr lang="en-US" dirty="0"/>
              <a:t>(</a:t>
            </a:r>
            <a:r>
              <a:rPr lang="en-US" dirty="0" err="1"/>
              <a:t>tid</a:t>
            </a:r>
            <a:r>
              <a:rPr lang="en-US" dirty="0"/>
              <a:t>, &amp;</a:t>
            </a:r>
            <a:r>
              <a:rPr lang="en-US" dirty="0" err="1"/>
              <a:t>retval</a:t>
            </a:r>
            <a:r>
              <a:rPr lang="en-US" dirty="0"/>
              <a:t>)</a:t>
            </a:r>
          </a:p>
          <a:p>
            <a:r>
              <a:rPr lang="en-US" dirty="0" err="1"/>
              <a:t>pthread_yield</a:t>
            </a:r>
            <a:r>
              <a:rPr lang="en-US" dirty="0"/>
              <a:t>() / </a:t>
            </a:r>
            <a:r>
              <a:rPr lang="en-US" dirty="0" err="1"/>
              <a:t>sched_yield</a:t>
            </a:r>
            <a:r>
              <a:rPr lang="en-US" dirty="0"/>
              <a:t>()</a:t>
            </a:r>
          </a:p>
          <a:p>
            <a:r>
              <a:rPr lang="en-US" dirty="0" err="1"/>
              <a:t>pthread_attr_init</a:t>
            </a:r>
            <a:r>
              <a:rPr lang="en-US" dirty="0"/>
              <a:t>(&amp;</a:t>
            </a:r>
            <a:r>
              <a:rPr lang="en-US" dirty="0" err="1"/>
              <a:t>attr</a:t>
            </a:r>
            <a:r>
              <a:rPr lang="en-US" dirty="0"/>
              <a:t>) / </a:t>
            </a:r>
            <a:r>
              <a:rPr lang="en-US" dirty="0" err="1"/>
              <a:t>pthread_attr_destroy</a:t>
            </a:r>
            <a:r>
              <a:rPr lang="en-US" dirty="0"/>
              <a:t>(&amp;</a:t>
            </a:r>
            <a:r>
              <a:rPr lang="en-US" dirty="0" err="1"/>
              <a:t>attr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15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296E-ABB5-57CD-D0B2-FC6B1EE04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Атрибуты потока (</a:t>
            </a:r>
            <a:r>
              <a:rPr lang="en-US" dirty="0" err="1"/>
              <a:t>ptread_attr_t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E43C-7C4C-802F-C74F-98A66152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Размер стека (</a:t>
            </a:r>
            <a:r>
              <a:rPr lang="en-US" dirty="0" err="1"/>
              <a:t>pthread_attr_setstacksize</a:t>
            </a:r>
            <a:r>
              <a:rPr lang="en-US" dirty="0"/>
              <a:t>)</a:t>
            </a:r>
          </a:p>
          <a:p>
            <a:r>
              <a:rPr lang="ru-RU" dirty="0"/>
              <a:t>Состояние присоединения: </a:t>
            </a:r>
            <a:r>
              <a:rPr lang="en-US" dirty="0"/>
              <a:t>joinable/detached</a:t>
            </a:r>
          </a:p>
          <a:p>
            <a:r>
              <a:rPr lang="ru-RU" dirty="0"/>
              <a:t>Политика/параметры планирования (требуют привилегий)</a:t>
            </a:r>
          </a:p>
          <a:p>
            <a:r>
              <a:rPr lang="ru-RU" dirty="0"/>
              <a:t>Значения по умолчанию → можно не задавать</a:t>
            </a:r>
          </a:p>
        </p:txBody>
      </p:sp>
    </p:spTree>
    <p:extLst>
      <p:ext uri="{BB962C8B-B14F-4D97-AF65-F5344CB8AC3E}">
        <p14:creationId xmlns:p14="http://schemas.microsoft.com/office/powerpoint/2010/main" val="3810085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4F69FB-AB33-041F-E1D5-73A6F95632BD}"/>
              </a:ext>
            </a:extLst>
          </p:cNvPr>
          <p:cNvSpPr txBox="1"/>
          <p:nvPr/>
        </p:nvSpPr>
        <p:spPr>
          <a:xfrm>
            <a:off x="0" y="0"/>
            <a:ext cx="8810171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pthread_attr_t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pthread_attr_init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pthread_attr_setstacksize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pthread_t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&amp;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sz="16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1F377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pthread_create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main: started thread #</a:t>
            </a:r>
            <a:r>
              <a:rPr lang="en-US" sz="1600" b="0" dirty="0">
                <a:solidFill>
                  <a:srgbClr val="E21F1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1F377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ids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] &lt;&lt; </a:t>
            </a:r>
            <a:r>
              <a:rPr lang="en-US" sz="1600" b="0" dirty="0">
                <a:solidFill>
                  <a:srgbClr val="E21F1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pthread_attr_destroy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th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std::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pthread_join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6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strerror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std::</a:t>
            </a:r>
            <a:r>
              <a:rPr lang="en-US" sz="1600" b="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 &lt;&lt; </a:t>
            </a:r>
            <a:r>
              <a:rPr lang="en-US" sz="1600" b="0" dirty="0">
                <a:solidFill>
                  <a:srgbClr val="E21F1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main: all threads joined</a:t>
            </a:r>
            <a:r>
              <a:rPr lang="en-US" sz="1600" b="0" dirty="0">
                <a:solidFill>
                  <a:srgbClr val="B776FB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\n</a:t>
            </a:r>
            <a:r>
              <a:rPr lang="en-US" sz="1600" b="0" dirty="0">
                <a:solidFill>
                  <a:srgbClr val="E21F1F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A24DD-9BF8-E5F5-CB0B-6E386B54CE64}"/>
              </a:ext>
            </a:extLst>
          </p:cNvPr>
          <p:cNvSpPr txBox="1"/>
          <p:nvPr/>
        </p:nvSpPr>
        <p:spPr>
          <a:xfrm>
            <a:off x="5747658" y="0"/>
            <a:ext cx="64443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4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sz="1400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static_cast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*&gt;(</a:t>
            </a:r>
            <a:r>
              <a:rPr lang="en-US" sz="1400" b="0" dirty="0" err="1">
                <a:solidFill>
                  <a:srgbClr val="8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14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std::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worker </a:t>
            </a:r>
            <a:r>
              <a:rPr lang="en-US" sz="1400" b="0" dirty="0">
                <a:solidFill>
                  <a:srgbClr val="E21F1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1F377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iteration </a:t>
            </a:r>
            <a:r>
              <a:rPr lang="en-US" sz="1400" b="0" dirty="0">
                <a:solidFill>
                  <a:srgbClr val="E21F1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1F377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k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E21F1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776F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\n</a:t>
            </a:r>
            <a:r>
              <a:rPr lang="en-US" sz="1400" b="0" dirty="0">
                <a:solidFill>
                  <a:srgbClr val="E21F1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sched_yield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передаём время другим потокам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эквивалент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pthread_exit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D3CAD5-F1BB-F182-FDC3-D09706460AC5}"/>
              </a:ext>
            </a:extLst>
          </p:cNvPr>
          <p:cNvSpPr txBox="1"/>
          <p:nvPr/>
        </p:nvSpPr>
        <p:spPr>
          <a:xfrm>
            <a:off x="7719786" y="3295487"/>
            <a:ext cx="4368800" cy="34932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</a:t>
            </a:r>
            <a:r>
              <a:rPr lang="en-US" sz="1300" dirty="0">
                <a:highlight>
                  <a:srgbClr val="00FF00"/>
                </a:highlight>
                <a:latin typeface="Consolas" panose="020B0609020204030204" pitchFamily="49" charset="0"/>
              </a:rPr>
              <a:t>main: started thread #</a:t>
            </a:r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0</a:t>
            </a:r>
            <a:r>
              <a:rPr lang="ru-RU" sz="1300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iteration 0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0 iteration 1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0 iteration 2</a:t>
            </a:r>
          </a:p>
          <a:p>
            <a:r>
              <a:rPr lang="en-US" sz="1300" dirty="0">
                <a:highlight>
                  <a:srgbClr val="00FF00"/>
                </a:highlight>
                <a:latin typeface="Consolas" panose="020B0609020204030204" pitchFamily="49" charset="0"/>
              </a:rPr>
              <a:t>0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1 iteration 0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1 iteration 1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1 iteration 2</a:t>
            </a:r>
          </a:p>
          <a:p>
            <a:r>
              <a:rPr lang="en-US" sz="1300" dirty="0">
                <a:highlight>
                  <a:srgbClr val="00FF00"/>
                </a:highlight>
                <a:latin typeface="Consolas" panose="020B0609020204030204" pitchFamily="49" charset="0"/>
              </a:rPr>
              <a:t>main: started thread #1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2 iteration 0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2 iteration 1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2 iteration 2</a:t>
            </a:r>
          </a:p>
          <a:p>
            <a:r>
              <a:rPr lang="en-US" sz="1300" dirty="0">
                <a:highlight>
                  <a:srgbClr val="00FF00"/>
                </a:highlight>
                <a:latin typeface="Consolas" panose="020B0609020204030204" pitchFamily="49" charset="0"/>
              </a:rPr>
              <a:t>main: started thread #2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3 iteration 0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3 iteration 1</a:t>
            </a:r>
          </a:p>
          <a:p>
            <a:r>
              <a:rPr lang="en-US" sz="1300" dirty="0">
                <a:highlight>
                  <a:srgbClr val="00FFFF"/>
                </a:highlight>
                <a:latin typeface="Consolas" panose="020B0609020204030204" pitchFamily="49" charset="0"/>
              </a:rPr>
              <a:t>worker 3 iteration 2</a:t>
            </a:r>
          </a:p>
          <a:p>
            <a:r>
              <a:rPr lang="en-US" sz="1300" dirty="0">
                <a:highlight>
                  <a:srgbClr val="00FF00"/>
                </a:highlight>
                <a:latin typeface="Consolas" panose="020B0609020204030204" pitchFamily="49" charset="0"/>
              </a:rPr>
              <a:t>main: started thread #3</a:t>
            </a:r>
          </a:p>
          <a:p>
            <a:r>
              <a:rPr lang="en-US" sz="1300" dirty="0">
                <a:highlight>
                  <a:srgbClr val="C0C0C0"/>
                </a:highlight>
                <a:latin typeface="Consolas" panose="020B0609020204030204" pitchFamily="49" charset="0"/>
              </a:rPr>
              <a:t>main: all threads joined</a:t>
            </a:r>
          </a:p>
        </p:txBody>
      </p:sp>
    </p:spTree>
    <p:extLst>
      <p:ext uri="{BB962C8B-B14F-4D97-AF65-F5344CB8AC3E}">
        <p14:creationId xmlns:p14="http://schemas.microsoft.com/office/powerpoint/2010/main" val="2301492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9F02-5B98-3EA2-CCD7-9B2483AD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708EB-0439-631C-1220-CA047067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Зачем нужны потоки</a:t>
            </a:r>
          </a:p>
          <a:p>
            <a:r>
              <a:rPr lang="ru-RU" dirty="0"/>
              <a:t>Классическая модель потоков</a:t>
            </a:r>
          </a:p>
          <a:p>
            <a:r>
              <a:rPr lang="ru-RU" dirty="0"/>
              <a:t>Примеры использования многопоточности</a:t>
            </a:r>
          </a:p>
          <a:p>
            <a:r>
              <a:rPr lang="ru-RU" dirty="0"/>
              <a:t>Потоки </a:t>
            </a:r>
            <a:r>
              <a:rPr lang="en-US" dirty="0"/>
              <a:t>POSIX </a:t>
            </a:r>
            <a:r>
              <a:rPr lang="ru-RU" dirty="0"/>
              <a:t>и </a:t>
            </a:r>
            <a:r>
              <a:rPr lang="en-US" dirty="0"/>
              <a:t>C++</a:t>
            </a:r>
          </a:p>
          <a:p>
            <a:r>
              <a:rPr lang="ru-RU" dirty="0"/>
              <a:t>Потоки в </a:t>
            </a:r>
            <a:r>
              <a:rPr lang="en-US" dirty="0"/>
              <a:t>user space, </a:t>
            </a:r>
            <a:r>
              <a:rPr lang="ru-RU" dirty="0"/>
              <a:t>ядре ОС и гибридные модели</a:t>
            </a:r>
          </a:p>
          <a:p>
            <a:r>
              <a:rPr lang="ru-RU" dirty="0"/>
              <a:t>Событийные серверы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59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12DA-E18B-F845-E6C2-307AB759B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потоков в </a:t>
            </a:r>
            <a:r>
              <a:rPr lang="en-US" dirty="0"/>
              <a:t>Windows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2E877-A2D7-FE8F-1935-A547FCE51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95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405A19-ADE7-FD5E-39F3-AF23DD35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потока в </a:t>
            </a:r>
            <a:r>
              <a:rPr lang="en-US" dirty="0"/>
              <a:t>Windows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F93C97-245C-D7A7-7E06-DC0BC2211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CreateThread</a:t>
            </a:r>
            <a:r>
              <a:rPr lang="en-US" dirty="0"/>
              <a:t> – </a:t>
            </a:r>
            <a:r>
              <a:rPr lang="ru-RU" dirty="0" err="1"/>
              <a:t>низкоуровнывый</a:t>
            </a:r>
            <a:r>
              <a:rPr lang="ru-RU" dirty="0"/>
              <a:t> </a:t>
            </a:r>
            <a:r>
              <a:rPr lang="en-US" dirty="0"/>
              <a:t>API</a:t>
            </a:r>
          </a:p>
          <a:p>
            <a:r>
              <a:rPr lang="en-US" dirty="0"/>
              <a:t>_</a:t>
            </a:r>
            <a:r>
              <a:rPr lang="en-US" dirty="0" err="1"/>
              <a:t>beginthreadex</a:t>
            </a:r>
            <a:r>
              <a:rPr lang="en-US" dirty="0"/>
              <a:t>, _</a:t>
            </a:r>
            <a:r>
              <a:rPr lang="en-US" dirty="0" err="1"/>
              <a:t>endthreadex</a:t>
            </a:r>
            <a:r>
              <a:rPr lang="en-US" dirty="0"/>
              <a:t> – </a:t>
            </a:r>
            <a:r>
              <a:rPr lang="ru-RU" dirty="0"/>
              <a:t>для программ с </a:t>
            </a:r>
            <a:r>
              <a:rPr lang="en-US" dirty="0"/>
              <a:t>C Runtime</a:t>
            </a:r>
          </a:p>
          <a:p>
            <a:pPr lvl="1"/>
            <a:r>
              <a:rPr lang="ru-RU" dirty="0"/>
              <a:t>Инициализирует </a:t>
            </a:r>
            <a:r>
              <a:rPr lang="en-US" dirty="0"/>
              <a:t>per-thread </a:t>
            </a:r>
            <a:r>
              <a:rPr lang="ru-RU" dirty="0"/>
              <a:t>структуры </a:t>
            </a:r>
            <a:r>
              <a:rPr lang="en-US" dirty="0"/>
              <a:t>CRT</a:t>
            </a:r>
          </a:p>
          <a:p>
            <a:pPr lvl="1"/>
            <a:r>
              <a:rPr lang="ru-RU" dirty="0"/>
              <a:t>Обеспечивает корректную работу </a:t>
            </a:r>
            <a:r>
              <a:rPr lang="en-US" dirty="0" err="1"/>
              <a:t>printf</a:t>
            </a:r>
            <a:r>
              <a:rPr lang="en-US" dirty="0"/>
              <a:t>/malloc/iostream</a:t>
            </a:r>
          </a:p>
          <a:p>
            <a:pPr lvl="1"/>
            <a:r>
              <a:rPr lang="ru-RU" dirty="0"/>
              <a:t>Возвращает </a:t>
            </a:r>
            <a:r>
              <a:rPr lang="en-US" dirty="0"/>
              <a:t>HANDLE</a:t>
            </a:r>
          </a:p>
          <a:p>
            <a:r>
              <a:rPr lang="ru-RU" dirty="0"/>
              <a:t>Есть еще </a:t>
            </a:r>
            <a:r>
              <a:rPr lang="en-US" dirty="0"/>
              <a:t>_</a:t>
            </a:r>
            <a:r>
              <a:rPr lang="en-US" dirty="0" err="1"/>
              <a:t>beginthread</a:t>
            </a:r>
            <a:r>
              <a:rPr lang="ru-RU" dirty="0"/>
              <a:t>, но с его помощью неудобно управлять потоком</a:t>
            </a:r>
          </a:p>
          <a:p>
            <a:r>
              <a:rPr lang="ru-RU" dirty="0"/>
              <a:t>Сигнатуры</a:t>
            </a:r>
          </a:p>
          <a:p>
            <a:pPr lvl="1"/>
            <a:r>
              <a:rPr lang="en-US" dirty="0"/>
              <a:t>unsigned __</a:t>
            </a:r>
            <a:r>
              <a:rPr lang="en-US" dirty="0" err="1"/>
              <a:t>stdcall</a:t>
            </a:r>
            <a:r>
              <a:rPr lang="en-US" dirty="0"/>
              <a:t> </a:t>
            </a:r>
            <a:r>
              <a:rPr lang="en-US" dirty="0" err="1"/>
              <a:t>ThreadProc</a:t>
            </a:r>
            <a:r>
              <a:rPr lang="en-US" dirty="0"/>
              <a:t>(void* </a:t>
            </a:r>
            <a:r>
              <a:rPr lang="en-US" dirty="0" err="1"/>
              <a:t>arg</a:t>
            </a:r>
            <a:r>
              <a:rPr lang="en-US" dirty="0"/>
              <a:t>);</a:t>
            </a:r>
            <a:endParaRPr lang="ru-RU" dirty="0"/>
          </a:p>
          <a:p>
            <a:pPr lvl="1"/>
            <a:r>
              <a:rPr lang="en-US" dirty="0"/>
              <a:t>HANDLE _</a:t>
            </a:r>
            <a:r>
              <a:rPr lang="en-US" dirty="0" err="1"/>
              <a:t>beginthreadex</a:t>
            </a:r>
            <a:r>
              <a:rPr lang="en-US" dirty="0"/>
              <a:t>(sec, stack, </a:t>
            </a:r>
            <a:r>
              <a:rPr lang="en-US" dirty="0" err="1"/>
              <a:t>ThreadProc</a:t>
            </a:r>
            <a:r>
              <a:rPr lang="en-US" dirty="0"/>
              <a:t>, </a:t>
            </a:r>
            <a:r>
              <a:rPr lang="en-US" dirty="0" err="1"/>
              <a:t>arg</a:t>
            </a:r>
            <a:r>
              <a:rPr lang="en-US" dirty="0"/>
              <a:t>, flags, &amp;</a:t>
            </a:r>
            <a:r>
              <a:rPr lang="en-US" dirty="0" err="1"/>
              <a:t>tid</a:t>
            </a:r>
            <a:r>
              <a:rPr lang="en-US" dirty="0"/>
              <a:t>);</a:t>
            </a:r>
            <a:endParaRPr lang="ru-RU" dirty="0"/>
          </a:p>
          <a:p>
            <a:pPr lvl="1"/>
            <a:r>
              <a:rPr lang="ru-RU" dirty="0"/>
              <a:t>Для завершения вызвать </a:t>
            </a:r>
            <a:r>
              <a:rPr lang="en-US" dirty="0"/>
              <a:t>return code</a:t>
            </a:r>
            <a:r>
              <a:rPr lang="ru-RU" dirty="0"/>
              <a:t> или</a:t>
            </a:r>
            <a:r>
              <a:rPr lang="en-US" dirty="0"/>
              <a:t> _</a:t>
            </a:r>
            <a:r>
              <a:rPr lang="en-US" dirty="0" err="1"/>
              <a:t>endthreadex</a:t>
            </a:r>
            <a:r>
              <a:rPr lang="en-US" dirty="0"/>
              <a:t>(code)</a:t>
            </a:r>
          </a:p>
          <a:p>
            <a:pPr lvl="1"/>
            <a:r>
              <a:rPr lang="ru-RU" dirty="0"/>
              <a:t>Не забыть вызвать </a:t>
            </a:r>
            <a:r>
              <a:rPr lang="en-US" dirty="0" err="1"/>
              <a:t>CloseHandle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98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5C1D67-EE82-9604-A49A-34A8114F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потока в </a:t>
            </a:r>
            <a:r>
              <a:rPr lang="en-US" dirty="0"/>
              <a:t>Windows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46B1A-F045-4556-6988-486D1BC7C01C}"/>
              </a:ext>
            </a:extLst>
          </p:cNvPr>
          <p:cNvSpPr txBox="1"/>
          <p:nvPr/>
        </p:nvSpPr>
        <p:spPr>
          <a:xfrm>
            <a:off x="0" y="1704976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stdcall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W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orker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*&gt;(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arg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 from thread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id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или: _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endthreadex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(0);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id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важно, чтобы эта переменная жила дольше, чем использующий её поток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HANDLE h = </a:t>
            </a:r>
            <a:r>
              <a:rPr lang="en-US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HANDLE&gt;(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beginthreadex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security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stackSize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threadProc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&amp;Worker,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initFlag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threadIdPtr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*/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(!h)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beginthreadex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failed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WaitForSingleObject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(h, INFINITE);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CloseHandle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важно: _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endthreadex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хэндл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НЕ закрывает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08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B7685-9A2C-1D73-6E9C-33C0D04E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потоков в </a:t>
            </a:r>
            <a:r>
              <a:rPr lang="en-US" dirty="0"/>
              <a:t>C++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C56AE-92DF-D778-6FE6-5FA8EA1F3C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5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BAC3C3-C557-B13E-8A7B-4EE7CDA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std::thread </a:t>
            </a:r>
            <a:r>
              <a:rPr lang="ru-RU" dirty="0"/>
              <a:t>и </a:t>
            </a:r>
            <a:r>
              <a:rPr lang="en-US" dirty="0"/>
              <a:t>std::</a:t>
            </a:r>
            <a:r>
              <a:rPr lang="en-US" dirty="0" err="1"/>
              <a:t>jthread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13FBB4-8DDD-B6C0-5C99-E1D87F42F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std::thread (C++11)</a:t>
            </a:r>
            <a:endParaRPr lang="en-US" dirty="0"/>
          </a:p>
          <a:p>
            <a:pPr lvl="1"/>
            <a:r>
              <a:rPr lang="ru-RU" dirty="0"/>
              <a:t>Обёртка над потоками ОС</a:t>
            </a:r>
          </a:p>
          <a:p>
            <a:pPr lvl="1"/>
            <a:r>
              <a:rPr lang="ru-RU" dirty="0"/>
              <a:t>Автоматически запускает функцию/лямбду</a:t>
            </a:r>
          </a:p>
          <a:p>
            <a:pPr lvl="1"/>
            <a:r>
              <a:rPr lang="ru-RU" dirty="0"/>
              <a:t>Нужно явно вызывать .</a:t>
            </a:r>
            <a:r>
              <a:rPr lang="en-US" dirty="0"/>
              <a:t>join() </a:t>
            </a:r>
            <a:r>
              <a:rPr lang="ru-RU" dirty="0"/>
              <a:t>или .</a:t>
            </a:r>
            <a:r>
              <a:rPr lang="en-US" dirty="0"/>
              <a:t>detach()</a:t>
            </a:r>
          </a:p>
          <a:p>
            <a:pPr lvl="1"/>
            <a:r>
              <a:rPr lang="ru-RU" dirty="0"/>
              <a:t>Без </a:t>
            </a:r>
            <a:r>
              <a:rPr lang="en-US" dirty="0"/>
              <a:t>join/detach → </a:t>
            </a:r>
            <a:r>
              <a:rPr lang="ru-RU" dirty="0"/>
              <a:t>аварийное завершение программы</a:t>
            </a:r>
          </a:p>
          <a:p>
            <a:r>
              <a:rPr lang="en-US" b="1" dirty="0"/>
              <a:t>std::</a:t>
            </a:r>
            <a:r>
              <a:rPr lang="en-US" b="1" dirty="0" err="1"/>
              <a:t>jthread</a:t>
            </a:r>
            <a:r>
              <a:rPr lang="en-US" b="1" dirty="0"/>
              <a:t> (C++20)</a:t>
            </a:r>
            <a:endParaRPr lang="en-US" dirty="0"/>
          </a:p>
          <a:p>
            <a:pPr lvl="1"/>
            <a:r>
              <a:rPr lang="ru-RU" dirty="0"/>
              <a:t>Упрощённая версия </a:t>
            </a:r>
            <a:r>
              <a:rPr lang="en-US" dirty="0"/>
              <a:t>std::thread</a:t>
            </a:r>
          </a:p>
          <a:p>
            <a:pPr lvl="1"/>
            <a:r>
              <a:rPr lang="ru-RU" dirty="0"/>
              <a:t>Автоматически вызывает .</a:t>
            </a:r>
            <a:r>
              <a:rPr lang="en-US" dirty="0"/>
              <a:t>join()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Поддерживает отмену через </a:t>
            </a:r>
            <a:r>
              <a:rPr lang="en-US" dirty="0"/>
              <a:t>std::</a:t>
            </a:r>
            <a:r>
              <a:rPr lang="en-US" dirty="0" err="1"/>
              <a:t>stop_token</a:t>
            </a:r>
            <a:endParaRPr lang="en-US" dirty="0"/>
          </a:p>
          <a:p>
            <a:pPr lvl="1"/>
            <a:r>
              <a:rPr lang="ru-RU" dirty="0"/>
              <a:t>Снижает риск утечек/зависших потоков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92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07BC4-2703-87AE-DE2E-833F383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2173F-7524-C4AC-DCBC-E1DC8ABD6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Всегда предпочтительно в C++ коде, особенно кроссплатформенном</a:t>
            </a:r>
          </a:p>
          <a:p>
            <a:r>
              <a:rPr lang="ru-RU" dirty="0"/>
              <a:t>Упрощают синтаксис и управление временем жизни потоков</a:t>
            </a:r>
          </a:p>
          <a:p>
            <a:r>
              <a:rPr lang="ru-RU" dirty="0"/>
              <a:t>Используйте </a:t>
            </a:r>
            <a:r>
              <a:rPr lang="ru-RU" dirty="0" err="1"/>
              <a:t>платформоспецифичные</a:t>
            </a:r>
            <a:r>
              <a:rPr lang="ru-RU" dirty="0"/>
              <a:t> API  только если:</a:t>
            </a:r>
          </a:p>
          <a:p>
            <a:pPr lvl="1"/>
            <a:r>
              <a:rPr lang="ru-RU" dirty="0"/>
              <a:t>Требуется низкоуровневый контроль (атрибуты планировщика, </a:t>
            </a:r>
            <a:r>
              <a:rPr lang="ru-RU" dirty="0" err="1"/>
              <a:t>affinity</a:t>
            </a:r>
            <a:r>
              <a:rPr lang="ru-RU" dirty="0"/>
              <a:t>, стек и т.д.)</a:t>
            </a:r>
          </a:p>
          <a:p>
            <a:pPr lvl="1"/>
            <a:r>
              <a:rPr lang="ru-RU" dirty="0"/>
              <a:t>Нужно интегрироваться с системными вызовами ОС напрямую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74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18228C-EB53-0FA5-8B02-4F69B4400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Параллельная сортировка массивов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1C12E6-B45B-C486-3A58-DF28614B5B0A}"/>
              </a:ext>
            </a:extLst>
          </p:cNvPr>
          <p:cNvSpPr txBox="1"/>
          <p:nvPr/>
        </p:nvSpPr>
        <p:spPr>
          <a:xfrm>
            <a:off x="838200" y="1690687"/>
            <a:ext cx="10515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SortVector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[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 };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"four"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"five"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SortVector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SortVector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 выходе из блока массивы будут отсортированы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is_sorted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numbers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is_sorted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083BBAFF-4ABC-998C-D5A4-8E1F3B8DDC7A}"/>
              </a:ext>
            </a:extLst>
          </p:cNvPr>
          <p:cNvSpPr/>
          <p:nvPr/>
        </p:nvSpPr>
        <p:spPr>
          <a:xfrm>
            <a:off x="8291245" y="4911047"/>
            <a:ext cx="3554857" cy="1181528"/>
          </a:xfrm>
          <a:prstGeom prst="wedgeEllipseCallout">
            <a:avLst>
              <a:gd name="adj1" fmla="val -83778"/>
              <a:gd name="adj2" fmla="val -19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 что если не сохранять результат </a:t>
            </a:r>
            <a:r>
              <a:rPr lang="en-US" dirty="0" err="1"/>
              <a:t>SortVectors</a:t>
            </a:r>
            <a:r>
              <a:rPr lang="en-US" dirty="0"/>
              <a:t> </a:t>
            </a:r>
            <a:r>
              <a:rPr lang="ru-RU" dirty="0"/>
              <a:t>в переменную</a:t>
            </a:r>
            <a:r>
              <a:rPr lang="en-US" dirty="0"/>
              <a:t>?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5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5752-D013-28F4-8DDF-4B6F1359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Многопоточность в </a:t>
            </a:r>
            <a:r>
              <a:rPr lang="en-US" dirty="0"/>
              <a:t>C++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6AC6F-A22B-F4BE-726B-87CABF42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16685"/>
            <a:ext cx="3296110" cy="246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9FC30E-050C-EBD4-6918-39CF10EF1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638" y="1663965"/>
            <a:ext cx="2134185" cy="2119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3809A6-806C-FDF5-237C-52ED2040D8D6}"/>
              </a:ext>
            </a:extLst>
          </p:cNvPr>
          <p:cNvSpPr txBox="1"/>
          <p:nvPr/>
        </p:nvSpPr>
        <p:spPr>
          <a:xfrm>
            <a:off x="6439823" y="22833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https://youtu.be/qCCr_1-wAhk?si=EKQodyhSbbwGho3o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2F8823-B1F3-F8C3-E819-BFDCFE6A9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434" y="4179243"/>
            <a:ext cx="3088033" cy="25243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46909C-B077-F4C4-6E3F-6AEE8F2C85D4}"/>
              </a:ext>
            </a:extLst>
          </p:cNvPr>
          <p:cNvSpPr txBox="1"/>
          <p:nvPr/>
        </p:nvSpPr>
        <p:spPr>
          <a:xfrm>
            <a:off x="6439823" y="5082117"/>
            <a:ext cx="55828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https://youtube.com/playlist?list=PLQqfYAyM3W1JuiTgGa3Vqt5-MliHeTyQS&amp;si=5Kw9Pcq67vzXmpCi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D9EF50-5DF1-EAA2-E70A-3EF2488C1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4310" y="4336380"/>
            <a:ext cx="2134186" cy="215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9261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87A211-39F4-753B-37DA-5CB1211A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в </a:t>
            </a:r>
            <a:r>
              <a:rPr lang="en-US" dirty="0"/>
              <a:t>User Space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970BE-BC5E-9E85-B47E-7D6284997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A953A4-D28D-3824-A2D4-5EDCD349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организации потоков в </a:t>
            </a:r>
            <a:r>
              <a:rPr lang="en-US" dirty="0"/>
              <a:t>user space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50C155-E431-352F-92CA-C535141A9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через библиотеку (ядро «не в курсе»)</a:t>
            </a:r>
          </a:p>
          <a:p>
            <a:r>
              <a:rPr lang="ru-RU" dirty="0"/>
              <a:t>Каждое приложение имеет </a:t>
            </a:r>
            <a:r>
              <a:rPr lang="ru-RU" b="1" dirty="0"/>
              <a:t>свою таблицу потоков</a:t>
            </a:r>
            <a:endParaRPr lang="ru-RU" dirty="0"/>
          </a:p>
          <a:p>
            <a:r>
              <a:rPr lang="ru-RU" dirty="0"/>
              <a:t>Переключение выполняется библиотечными процедурами</a:t>
            </a:r>
          </a:p>
          <a:p>
            <a:r>
              <a:rPr lang="ru-RU" dirty="0"/>
              <a:t>Быстро: без системного вызова, без </a:t>
            </a:r>
            <a:r>
              <a:rPr lang="ru-RU" dirty="0" err="1"/>
              <a:t>trap</a:t>
            </a:r>
            <a:r>
              <a:rPr lang="ru-RU" dirty="0"/>
              <a:t> и </a:t>
            </a:r>
            <a:r>
              <a:rPr lang="ru-RU" dirty="0" err="1"/>
              <a:t>flush</a:t>
            </a:r>
            <a:r>
              <a:rPr lang="ru-RU" dirty="0"/>
              <a:t> кэшей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072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674E-C0A5-0EEC-A0A5-BAE537C1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идеи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A0197-7472-9C34-72D1-F3E5A1AE0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Поток = «процесс внутри процесса»</a:t>
            </a:r>
          </a:p>
          <a:p>
            <a:r>
              <a:rPr lang="ru-RU" dirty="0"/>
              <a:t>Делят общее адресное пространство и ресурсы</a:t>
            </a:r>
          </a:p>
          <a:p>
            <a:r>
              <a:rPr lang="ru-RU" dirty="0"/>
              <a:t>Лёгкие: быстрее создавать и уничтожать, чем процессы</a:t>
            </a:r>
          </a:p>
          <a:p>
            <a:r>
              <a:rPr lang="ru-RU" dirty="0"/>
              <a:t>Упрощают модель программирования</a:t>
            </a:r>
          </a:p>
          <a:p>
            <a:r>
              <a:rPr lang="ru-RU" dirty="0"/>
              <a:t>Используются для перекрытия I/O и вычислений</a:t>
            </a:r>
          </a:p>
        </p:txBody>
      </p:sp>
    </p:spTree>
    <p:extLst>
      <p:ext uri="{BB962C8B-B14F-4D97-AF65-F5344CB8AC3E}">
        <p14:creationId xmlns:p14="http://schemas.microsoft.com/office/powerpoint/2010/main" val="3687446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BCB5-FE9E-757F-3070-9F5DF46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  <a:r>
              <a:rPr lang="en-US" dirty="0"/>
              <a:t> user level </a:t>
            </a:r>
            <a:r>
              <a:rPr lang="ru-RU" dirty="0"/>
              <a:t>потоков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A1525-8C02-E0A6-96C4-EF9A74E9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Работают даже в ОС без поддержки потоков</a:t>
            </a:r>
          </a:p>
          <a:p>
            <a:r>
              <a:rPr lang="ru-RU" dirty="0"/>
              <a:t>Переключение потоков в </a:t>
            </a:r>
            <a:r>
              <a:rPr lang="ru-RU" b="1" dirty="0"/>
              <a:t>10–100 раз быстрее</a:t>
            </a:r>
            <a:r>
              <a:rPr lang="ru-RU" dirty="0"/>
              <a:t> чем у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threads</a:t>
            </a:r>
            <a:endParaRPr lang="ru-RU" dirty="0"/>
          </a:p>
          <a:p>
            <a:r>
              <a:rPr lang="ru-RU" dirty="0"/>
              <a:t>Возможность настроить </a:t>
            </a:r>
            <a:r>
              <a:rPr lang="ru-RU" b="1" dirty="0"/>
              <a:t>свой планировщик</a:t>
            </a:r>
            <a:r>
              <a:rPr lang="ru-RU" dirty="0"/>
              <a:t> в приложении</a:t>
            </a:r>
          </a:p>
          <a:p>
            <a:r>
              <a:rPr lang="ru-RU" dirty="0"/>
              <a:t>Хорошо масштабируются при тысячах потоков (нет нагрузки на ядро)</a:t>
            </a:r>
          </a:p>
        </p:txBody>
      </p:sp>
    </p:spTree>
    <p:extLst>
      <p:ext uri="{BB962C8B-B14F-4D97-AF65-F5344CB8AC3E}">
        <p14:creationId xmlns:p14="http://schemas.microsoft.com/office/powerpoint/2010/main" val="343313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EB9C2-7B20-6FA1-5C30-6A51EFF8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</a:t>
            </a:r>
            <a:r>
              <a:rPr lang="en-US" dirty="0"/>
              <a:t>user-level</a:t>
            </a:r>
            <a:r>
              <a:rPr lang="ru-RU" dirty="0"/>
              <a:t> потоков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2913-1F42-76B4-6830-0DF534929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Блокирующие системные вызовы блокируют весь процесс</a:t>
            </a:r>
          </a:p>
          <a:p>
            <a:r>
              <a:rPr lang="ru-RU" dirty="0"/>
              <a:t>Page </a:t>
            </a:r>
            <a:r>
              <a:rPr lang="ru-RU" dirty="0" err="1"/>
              <a:t>fault</a:t>
            </a:r>
            <a:r>
              <a:rPr lang="ru-RU" dirty="0"/>
              <a:t> останавливает процесс целиком</a:t>
            </a:r>
          </a:p>
          <a:p>
            <a:r>
              <a:rPr lang="ru-RU" dirty="0"/>
              <a:t>Нет таймерных прерываний: без добровольного </a:t>
            </a:r>
            <a:r>
              <a:rPr lang="ru-RU" dirty="0" err="1"/>
              <a:t>yield</a:t>
            </a:r>
            <a:r>
              <a:rPr lang="ru-RU" dirty="0"/>
              <a:t> один поток может «захватить» CPU</a:t>
            </a:r>
          </a:p>
          <a:p>
            <a:r>
              <a:rPr lang="ru-RU" dirty="0"/>
              <a:t>В многопоточных приложениях (например, Web-сервер) эффективность падает — ядро всё равно нужно для I/O</a:t>
            </a:r>
          </a:p>
        </p:txBody>
      </p:sp>
    </p:spTree>
    <p:extLst>
      <p:ext uri="{BB962C8B-B14F-4D97-AF65-F5344CB8AC3E}">
        <p14:creationId xmlns:p14="http://schemas.microsoft.com/office/powerpoint/2010/main" val="7393718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2230-A05F-17BC-45BD-2631E83A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Обходные решения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B0E90-D0EC-4A00-5817-39D2C113D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select</a:t>
            </a:r>
            <a:r>
              <a:rPr lang="ru-RU" b="1" dirty="0"/>
              <a:t>/</a:t>
            </a:r>
            <a:r>
              <a:rPr lang="ru-RU" b="1" dirty="0" err="1"/>
              <a:t>poll</a:t>
            </a:r>
            <a:r>
              <a:rPr lang="ru-RU" b="1" dirty="0"/>
              <a:t>/</a:t>
            </a:r>
            <a:r>
              <a:rPr lang="ru-RU" b="1" dirty="0" err="1"/>
              <a:t>epoll</a:t>
            </a:r>
            <a:r>
              <a:rPr lang="ru-RU" b="1" dirty="0"/>
              <a:t>/</a:t>
            </a:r>
            <a:r>
              <a:rPr lang="ru-RU" b="1" dirty="0" err="1"/>
              <a:t>kqueue</a:t>
            </a:r>
            <a:r>
              <a:rPr lang="ru-RU" dirty="0"/>
              <a:t>: проверять, можно ли читать/писать без блокировки</a:t>
            </a:r>
          </a:p>
          <a:p>
            <a:r>
              <a:rPr lang="ru-RU" dirty="0"/>
              <a:t>Оборачивание системных вызовов в </a:t>
            </a:r>
            <a:r>
              <a:rPr lang="ru-RU" b="1" dirty="0" err="1"/>
              <a:t>wrapper’ы</a:t>
            </a:r>
            <a:endParaRPr lang="ru-RU" dirty="0"/>
          </a:p>
          <a:p>
            <a:r>
              <a:rPr lang="ru-RU" dirty="0"/>
              <a:t>Периодические сигналы/таймеры для искусственных переключений</a:t>
            </a:r>
          </a:p>
          <a:p>
            <a:r>
              <a:rPr lang="ru-RU" dirty="0"/>
              <a:t>Все эти решения добавляют накладные расходы и усложняют код</a:t>
            </a:r>
          </a:p>
        </p:txBody>
      </p:sp>
    </p:spTree>
    <p:extLst>
      <p:ext uri="{BB962C8B-B14F-4D97-AF65-F5344CB8AC3E}">
        <p14:creationId xmlns:p14="http://schemas.microsoft.com/office/powerpoint/2010/main" val="4191443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4DE2-9B33-4A9E-26A2-78CAD78D4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использования </a:t>
            </a:r>
            <a:r>
              <a:rPr lang="en-US" dirty="0"/>
              <a:t>User-Level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A21A1-1208-A6D8-6EF8-251674090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Green Threads </a:t>
            </a:r>
            <a:r>
              <a:rPr lang="ru-RU" dirty="0"/>
              <a:t>в </a:t>
            </a:r>
            <a:r>
              <a:rPr lang="en-US" dirty="0"/>
              <a:t>Java (</a:t>
            </a:r>
            <a:r>
              <a:rPr lang="ru-RU" dirty="0"/>
              <a:t>управлялись виртуальной машиной)</a:t>
            </a:r>
          </a:p>
          <a:p>
            <a:r>
              <a:rPr lang="en-US" dirty="0"/>
              <a:t>Goroutines </a:t>
            </a:r>
            <a:r>
              <a:rPr lang="ru-RU" dirty="0"/>
              <a:t> в </a:t>
            </a:r>
            <a:r>
              <a:rPr lang="en-US" dirty="0"/>
              <a:t>Go</a:t>
            </a:r>
            <a:r>
              <a:rPr lang="ru-RU" dirty="0"/>
              <a:t> и </a:t>
            </a:r>
            <a:r>
              <a:rPr lang="ru-RU" dirty="0" err="1"/>
              <a:t>корутины</a:t>
            </a:r>
            <a:r>
              <a:rPr lang="ru-RU" dirty="0"/>
              <a:t> в языках высокого уровня</a:t>
            </a:r>
          </a:p>
          <a:p>
            <a:pPr lvl="1"/>
            <a:r>
              <a:rPr lang="ru-RU" dirty="0"/>
              <a:t>Реализованы в </a:t>
            </a:r>
            <a:r>
              <a:rPr lang="en-US" dirty="0"/>
              <a:t>runtime</a:t>
            </a:r>
            <a:r>
              <a:rPr lang="ru-RU" dirty="0"/>
              <a:t>б переключение происходит в </a:t>
            </a:r>
            <a:r>
              <a:rPr lang="en-US" dirty="0"/>
              <a:t>user space</a:t>
            </a:r>
          </a:p>
          <a:p>
            <a:r>
              <a:rPr lang="ru-RU" dirty="0"/>
              <a:t>Легкие планировщики в приложениях</a:t>
            </a:r>
          </a:p>
          <a:p>
            <a:pPr lvl="1"/>
            <a:r>
              <a:rPr lang="ru-RU" dirty="0"/>
              <a:t>Библиотеки асинхронного ввода-вывода, например </a:t>
            </a:r>
            <a:r>
              <a:rPr lang="en-US" dirty="0" err="1"/>
              <a:t>libuv</a:t>
            </a:r>
            <a:r>
              <a:rPr lang="ru-RU" dirty="0"/>
              <a:t> (</a:t>
            </a:r>
            <a:r>
              <a:rPr lang="en-US" dirty="0"/>
              <a:t>Node.js)</a:t>
            </a:r>
          </a:p>
          <a:p>
            <a:pPr lvl="1"/>
            <a:r>
              <a:rPr lang="ru-RU" dirty="0"/>
              <a:t>Планировщики акторов в </a:t>
            </a:r>
            <a:r>
              <a:rPr lang="en-US" dirty="0"/>
              <a:t>Erlang/Elixir</a:t>
            </a:r>
          </a:p>
          <a:p>
            <a:r>
              <a:rPr lang="ru-RU" dirty="0"/>
              <a:t>Игровые движки и симуляторы:</a:t>
            </a:r>
            <a:r>
              <a:rPr lang="en-US" dirty="0"/>
              <a:t> fiber-</a:t>
            </a:r>
            <a:r>
              <a:rPr lang="ru-RU" dirty="0"/>
              <a:t>потоки для задач логики и физики</a:t>
            </a:r>
          </a:p>
          <a:p>
            <a:r>
              <a:rPr lang="ru-RU" dirty="0"/>
              <a:t>Когда уместно использовать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Огромное число </a:t>
            </a:r>
            <a:r>
              <a:rPr lang="ru-RU" dirty="0" err="1"/>
              <a:t>микропотоков</a:t>
            </a:r>
            <a:endParaRPr lang="ru-RU" dirty="0"/>
          </a:p>
          <a:p>
            <a:pPr lvl="1"/>
            <a:r>
              <a:rPr lang="ru-RU" dirty="0"/>
              <a:t>Когда задачи вычислительные и редко блокируются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843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C2A659-720B-0992-5770-E00AEA89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в </a:t>
            </a:r>
            <a:r>
              <a:rPr lang="en-US" dirty="0"/>
              <a:t>Kernel Space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F30541-315F-9891-E1A6-E8525406D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80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1FFB29-E841-B39D-13C9-DC8C47F0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в ядре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0AFBEA-54EA-1A0D-BB67-F3C88884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Ядро хранит </a:t>
            </a:r>
            <a:r>
              <a:rPr lang="ru-RU" b="1" dirty="0"/>
              <a:t>таблицу потоков</a:t>
            </a:r>
            <a:r>
              <a:rPr lang="ru-RU" dirty="0"/>
              <a:t> для всей системы</a:t>
            </a:r>
          </a:p>
          <a:p>
            <a:r>
              <a:rPr lang="ru-RU" dirty="0"/>
              <a:t>Создание/удаление потоков = </a:t>
            </a:r>
            <a:r>
              <a:rPr lang="ru-RU" b="1" dirty="0"/>
              <a:t>системные вызовы</a:t>
            </a:r>
            <a:endParaRPr lang="ru-RU" dirty="0"/>
          </a:p>
          <a:p>
            <a:r>
              <a:rPr lang="ru-RU" dirty="0"/>
              <a:t>Блокировка одного потока ≠ блокировка всего процесса</a:t>
            </a:r>
          </a:p>
          <a:p>
            <a:r>
              <a:rPr lang="ru-RU" dirty="0"/>
              <a:t>Поддержка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и сигналов на уровне ядра</a:t>
            </a:r>
          </a:p>
        </p:txBody>
      </p:sp>
    </p:spTree>
    <p:extLst>
      <p:ext uri="{BB962C8B-B14F-4D97-AF65-F5344CB8AC3E}">
        <p14:creationId xmlns:p14="http://schemas.microsoft.com/office/powerpoint/2010/main" val="983435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465D9-C9BD-21AA-4E2F-E2097702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потоков в ядре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5946-F60A-8BFC-B7B5-27F06600F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Реальный параллелизм на разных ядрах</a:t>
            </a:r>
          </a:p>
          <a:p>
            <a:r>
              <a:rPr lang="ru-RU" dirty="0"/>
              <a:t>Нет проблемы блокирующих системных вызовов</a:t>
            </a:r>
          </a:p>
          <a:p>
            <a:r>
              <a:rPr lang="ru-RU" dirty="0"/>
              <a:t>Page </a:t>
            </a:r>
            <a:r>
              <a:rPr lang="ru-RU" dirty="0" err="1"/>
              <a:t>fault</a:t>
            </a:r>
            <a:r>
              <a:rPr lang="ru-RU" dirty="0"/>
              <a:t> останавливает только поток, остальные работают</a:t>
            </a:r>
          </a:p>
          <a:p>
            <a:r>
              <a:rPr lang="ru-RU" dirty="0"/>
              <a:t>Унифицированная модель для всех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3818817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AA59-06F6-B891-4F6E-EEF5C47D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</a:t>
            </a:r>
            <a:r>
              <a:rPr lang="en-US" dirty="0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8F3C4-8F2B-C7D4-07AE-5E95C7A40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Системные вызовы дороже вызова библиотек → выше накладные расходы</a:t>
            </a:r>
          </a:p>
          <a:p>
            <a:r>
              <a:rPr lang="ru-RU" dirty="0"/>
              <a:t>Создание/удаление потоков занимает больше времени</a:t>
            </a:r>
          </a:p>
          <a:p>
            <a:r>
              <a:rPr lang="ru-RU" dirty="0"/>
              <a:t>Решение задач </a:t>
            </a:r>
            <a:r>
              <a:rPr lang="ru-RU" dirty="0" err="1"/>
              <a:t>fork</a:t>
            </a:r>
            <a:r>
              <a:rPr lang="ru-RU" dirty="0"/>
              <a:t> + многопоточность: копировать все потоки или только один?</a:t>
            </a:r>
          </a:p>
          <a:p>
            <a:r>
              <a:rPr lang="ru-RU" dirty="0"/>
              <a:t>Сигналы: доставляются процессу, нужно выбирать поток-обработчик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47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A57E-B1D2-3F52-6421-BA31EC736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Практические детали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9D40-73E0-F58C-E210-7E2D6A3C6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Переиспользование потоков: вместо уничтожения поток помечается как «не </a:t>
            </a:r>
            <a:r>
              <a:rPr lang="ru-RU" dirty="0" err="1"/>
              <a:t>runnable</a:t>
            </a:r>
            <a:r>
              <a:rPr lang="ru-RU" dirty="0"/>
              <a:t>» и позже </a:t>
            </a:r>
            <a:r>
              <a:rPr lang="ru-RU" dirty="0" err="1"/>
              <a:t>переиспользуется</a:t>
            </a:r>
            <a:endParaRPr lang="ru-RU" dirty="0"/>
          </a:p>
          <a:p>
            <a:r>
              <a:rPr lang="ru-RU" dirty="0"/>
              <a:t>В Linux: сигнал может быть обработан любым потоком, либо только одним, если остальные блокируют сигнал</a:t>
            </a:r>
          </a:p>
          <a:p>
            <a:r>
              <a:rPr lang="ru-RU" dirty="0"/>
              <a:t>Для правильного использования требуется аккуратное проектирование многопоточного кода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36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7A03B-FEAA-8F73-8678-C81FFAB5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User-space vs Kernel-space threads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40C9A9-0791-A796-92E3-D02430617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7515" y="1825625"/>
            <a:ext cx="88769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1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118D-923D-C0A4-A754-D790ACC2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текстовый процессор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9B855-B510-5906-A5CB-EE56A422D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Поток 1 — UI (клавиатура, мышь, экран)</a:t>
            </a:r>
          </a:p>
          <a:p>
            <a:r>
              <a:rPr lang="ru-RU" dirty="0"/>
              <a:t>Поток 2 — фоновое форматирование текста</a:t>
            </a:r>
          </a:p>
          <a:p>
            <a:r>
              <a:rPr lang="ru-RU" dirty="0"/>
              <a:t>Поток 3 — </a:t>
            </a:r>
            <a:r>
              <a:rPr lang="ru-RU" dirty="0" err="1"/>
              <a:t>автосохранение</a:t>
            </a:r>
            <a:r>
              <a:rPr lang="ru-RU" dirty="0"/>
              <a:t> документа</a:t>
            </a:r>
          </a:p>
          <a:p>
            <a:r>
              <a:rPr lang="ru-RU" dirty="0"/>
              <a:t>Все работают с общим документом в памяти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02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96E35-1A84-C1DA-E38B-9705B410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видов потоков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822C7A9-4B24-886B-64ED-FC30B5EAA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9635086"/>
              </p:ext>
            </p:extLst>
          </p:nvPr>
        </p:nvGraphicFramePr>
        <p:xfrm>
          <a:off x="838200" y="1825625"/>
          <a:ext cx="10515600" cy="449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300">
                  <a:extLst>
                    <a:ext uri="{9D8B030D-6E8A-4147-A177-3AD203B41FA5}">
                      <a16:colId xmlns:a16="http://schemas.microsoft.com/office/drawing/2014/main" val="333930070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502337226"/>
                    </a:ext>
                  </a:extLst>
                </a:gridCol>
                <a:gridCol w="2651369">
                  <a:extLst>
                    <a:ext uri="{9D8B030D-6E8A-4147-A177-3AD203B41FA5}">
                      <a16:colId xmlns:a16="http://schemas.microsoft.com/office/drawing/2014/main" val="3674282486"/>
                    </a:ext>
                  </a:extLst>
                </a:gridCol>
                <a:gridCol w="3241431">
                  <a:extLst>
                    <a:ext uri="{9D8B030D-6E8A-4147-A177-3AD203B41FA5}">
                      <a16:colId xmlns:a16="http://schemas.microsoft.com/office/drawing/2014/main" val="41543922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Характеристика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User-level threads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Kernel threads</a:t>
                      </a:r>
                      <a:endParaRPr lang="en-US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Goroutines / Coroutines</a:t>
                      </a:r>
                      <a:endParaRPr lang="en-US" sz="16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165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b="1" dirty="0"/>
                        <a:t>Кто управляет</a:t>
                      </a:r>
                      <a:endParaRPr lang="ru-RU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Библиотека в </a:t>
                      </a:r>
                      <a:r>
                        <a:rPr lang="en-US" sz="1500"/>
                        <a:t>user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Планировщик ядра ОС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Рантайм языка / библиотека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836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b="1" dirty="0"/>
                        <a:t>Видимость для ОС</a:t>
                      </a:r>
                      <a:endParaRPr lang="ru-RU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dirty="0"/>
                        <a:t>ОС видит 1 процесс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ОС видит каждый поток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ОС видит только пул потоков (goroutines/корутины — невидимы)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00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b="1"/>
                        <a:t>Переключение</a:t>
                      </a:r>
                      <a:endParaRPr lang="ru-RU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dirty="0"/>
                        <a:t>В </a:t>
                      </a:r>
                      <a:r>
                        <a:rPr lang="ru-RU" sz="1500" dirty="0" err="1"/>
                        <a:t>user</a:t>
                      </a:r>
                      <a:r>
                        <a:rPr lang="ru-RU" sz="1500" dirty="0"/>
                        <a:t> </a:t>
                      </a:r>
                      <a:r>
                        <a:rPr lang="ru-RU" sz="1500" dirty="0" err="1"/>
                        <a:t>space</a:t>
                      </a:r>
                      <a:r>
                        <a:rPr lang="ru-RU" sz="1500" dirty="0"/>
                        <a:t>, очень быстро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В ядре (системный вызов, дороже)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В рантайме; обычно дешевле, чем kernel threads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4697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b="1"/>
                        <a:t>Параллелизм</a:t>
                      </a:r>
                      <a:endParaRPr lang="ru-RU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Нет (только псевдопараллельность на 1 ядре)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dirty="0"/>
                        <a:t>Реальный (могут идти на разных ядрах)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Реальный (через пул ОС-потоков)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107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b="1"/>
                        <a:t>Блокирующие вызовы</a:t>
                      </a:r>
                      <a:endParaRPr lang="ru-RU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Блокируют весь процесс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Блокируют только текущий поток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dirty="0" err="1"/>
                        <a:t>Рантайм</a:t>
                      </a:r>
                      <a:r>
                        <a:rPr lang="ru-RU" sz="1500" dirty="0"/>
                        <a:t> оборачивает в неблокирующие (</a:t>
                      </a:r>
                      <a:r>
                        <a:rPr lang="ru-RU" sz="1500" dirty="0" err="1"/>
                        <a:t>epoll</a:t>
                      </a:r>
                      <a:r>
                        <a:rPr lang="ru-RU" sz="1500" dirty="0"/>
                        <a:t>, IOCP)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1645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b="1"/>
                        <a:t>Применение</a:t>
                      </a:r>
                      <a:endParaRPr lang="ru-RU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Учебные ОС, зелёные потоки, fibers, игровые движки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Большинство современных ОС (Linux, Windows, macOS)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Go (goroutines), C++20 (coroutines), async/await </a:t>
                      </a:r>
                      <a:r>
                        <a:rPr lang="ru-RU" sz="1500" dirty="0"/>
                        <a:t>в языках высокого уровня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83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b="1"/>
                        <a:t>Масштабируемость</a:t>
                      </a:r>
                      <a:endParaRPr lang="ru-RU" sz="15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Высокая (тысячи), но с ограничениями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/>
                        <a:t>Ограничена памятью ядра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500" dirty="0"/>
                        <a:t>Очень высокая (сотни тысяч, миллионы «лёгких задач»)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723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0177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B45DD-C7F3-FBB5-A637-CCF11B10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Гибридная модель потоков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872047-0C58-5D35-E338-1592DAE73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48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82F58F-225B-8F11-56A3-E69F4EEAE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Гибридная модель потоков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67DBFD-45C6-F38F-5B40-8F0B062B4D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Использует </a:t>
            </a:r>
            <a:r>
              <a:rPr lang="en-US" b="1" dirty="0"/>
              <a:t>kernel threads</a:t>
            </a:r>
            <a:r>
              <a:rPr lang="en-US" dirty="0"/>
              <a:t> </a:t>
            </a:r>
            <a:r>
              <a:rPr lang="ru-RU" dirty="0"/>
              <a:t>как основу</a:t>
            </a:r>
          </a:p>
          <a:p>
            <a:r>
              <a:rPr lang="ru-RU" dirty="0"/>
              <a:t>Несколько </a:t>
            </a:r>
            <a:r>
              <a:rPr lang="en-US" b="1" dirty="0"/>
              <a:t>user threads</a:t>
            </a:r>
            <a:r>
              <a:rPr lang="en-US" dirty="0"/>
              <a:t> </a:t>
            </a:r>
            <a:r>
              <a:rPr lang="ru-RU" dirty="0"/>
              <a:t>мультиплексируются на каждый </a:t>
            </a:r>
            <a:r>
              <a:rPr lang="en-US" dirty="0"/>
              <a:t>kernel thread</a:t>
            </a:r>
          </a:p>
          <a:p>
            <a:r>
              <a:rPr lang="ru-RU" dirty="0"/>
              <a:t>ОС планирует </a:t>
            </a:r>
            <a:r>
              <a:rPr lang="en-US" dirty="0"/>
              <a:t>kernel threads, </a:t>
            </a:r>
            <a:r>
              <a:rPr lang="ru-RU" dirty="0"/>
              <a:t>библиотека — </a:t>
            </a:r>
            <a:r>
              <a:rPr lang="en-US" dirty="0"/>
              <a:t>user threads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908696-716C-06BD-2C30-CBC6B19589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490573"/>
            <a:ext cx="5181600" cy="302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725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728850-E368-D9D2-96E9-6F79BAF1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гибридного подхода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17C29-ECA1-98FF-D4A6-3B76059C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Реальный параллелизм на многоядерных системах</a:t>
            </a:r>
          </a:p>
          <a:p>
            <a:r>
              <a:rPr lang="ru-RU" dirty="0"/>
              <a:t>Быстрое переключение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внутри одного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</a:t>
            </a:r>
            <a:endParaRPr lang="ru-RU" dirty="0"/>
          </a:p>
          <a:p>
            <a:r>
              <a:rPr lang="ru-RU" dirty="0"/>
              <a:t>Гибкость: можно регулировать число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и нагрузку на них</a:t>
            </a:r>
          </a:p>
          <a:p>
            <a:r>
              <a:rPr lang="ru-RU" dirty="0"/>
              <a:t>Позволяет сочетать лёгкость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и надёжность 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threads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4104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7D19-267F-8831-A596-17B3890A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и аналоги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8B761-9C96-3442-2C39-08B79B9F5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Модель </a:t>
            </a:r>
            <a:r>
              <a:rPr lang="ru-RU" b="1" dirty="0"/>
              <a:t>M:N</a:t>
            </a:r>
            <a:r>
              <a:rPr lang="ru-RU" dirty="0"/>
              <a:t> («много-ко-многим») в научных ОС и ранних Unix-подобных системах</a:t>
            </a:r>
          </a:p>
          <a:p>
            <a:r>
              <a:rPr lang="ru-RU" dirty="0"/>
              <a:t>Языки и </a:t>
            </a:r>
            <a:r>
              <a:rPr lang="ru-RU" dirty="0" err="1"/>
              <a:t>рантаймы</a:t>
            </a:r>
            <a:r>
              <a:rPr lang="ru-RU" dirty="0"/>
              <a:t>: Go (</a:t>
            </a:r>
            <a:r>
              <a:rPr lang="ru-RU" dirty="0" err="1"/>
              <a:t>goroutines</a:t>
            </a:r>
            <a:r>
              <a:rPr lang="ru-RU" dirty="0"/>
              <a:t>), </a:t>
            </a:r>
            <a:r>
              <a:rPr lang="ru-RU" dirty="0" err="1"/>
              <a:t>Erlang</a:t>
            </a:r>
            <a:r>
              <a:rPr lang="ru-RU" dirty="0"/>
              <a:t> (акторы), Java </a:t>
            </a:r>
            <a:r>
              <a:rPr lang="ru-RU" dirty="0" err="1"/>
              <a:t>Loom</a:t>
            </a:r>
            <a:r>
              <a:rPr lang="ru-RU" dirty="0"/>
              <a:t> (виртуальные потоки)</a:t>
            </a:r>
          </a:p>
          <a:p>
            <a:r>
              <a:rPr lang="ru-RU" dirty="0"/>
              <a:t>Концепция </a:t>
            </a:r>
            <a:r>
              <a:rPr lang="ru-RU" dirty="0" err="1"/>
              <a:t>green</a:t>
            </a:r>
            <a:r>
              <a:rPr lang="ru-RU" dirty="0"/>
              <a:t> </a:t>
            </a:r>
            <a:r>
              <a:rPr lang="ru-RU" dirty="0" err="1"/>
              <a:t>threads</a:t>
            </a:r>
            <a:r>
              <a:rPr lang="ru-RU" dirty="0"/>
              <a:t> поверх пула потоков ОС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207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5BF8-D231-ABD8-1879-1F9B791E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однопоточной программы в многопоточную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57979-0663-C5E3-C9F3-3EAF0D0173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08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A3C4E8-DEAE-9881-4F1E-D678AC5C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Подводные камни многопоточности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E48AA6-9A74-5378-FB0E-CE01B6EB5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Глобальные переменные</a:t>
            </a:r>
          </a:p>
          <a:p>
            <a:pPr lvl="1"/>
            <a:r>
              <a:rPr lang="ru-RU" dirty="0"/>
              <a:t>перезапись значений между потоками</a:t>
            </a:r>
          </a:p>
          <a:p>
            <a:r>
              <a:rPr lang="ru-RU" dirty="0" err="1"/>
              <a:t>Нерентерабельные</a:t>
            </a:r>
            <a:r>
              <a:rPr lang="ru-RU" dirty="0"/>
              <a:t> библиотеки</a:t>
            </a:r>
          </a:p>
          <a:p>
            <a:pPr lvl="1"/>
            <a:r>
              <a:rPr lang="ru-RU" dirty="0"/>
              <a:t>общий буфер, состояние </a:t>
            </a:r>
            <a:r>
              <a:rPr lang="ru-RU" dirty="0" err="1"/>
              <a:t>malloc</a:t>
            </a:r>
            <a:endParaRPr lang="ru-RU" dirty="0"/>
          </a:p>
          <a:p>
            <a:r>
              <a:rPr lang="ru-RU" b="1" dirty="0"/>
              <a:t>Сигналы</a:t>
            </a:r>
          </a:p>
          <a:p>
            <a:pPr lvl="1"/>
            <a:r>
              <a:rPr lang="ru-RU" dirty="0"/>
              <a:t>часть поток-специфичные, часть процесс-специфичные</a:t>
            </a:r>
          </a:p>
          <a:p>
            <a:r>
              <a:rPr lang="ru-RU" b="1" dirty="0"/>
              <a:t>Стек</a:t>
            </a:r>
          </a:p>
          <a:p>
            <a:pPr lvl="1"/>
            <a:r>
              <a:rPr lang="ru-RU" dirty="0"/>
              <a:t>у каждого потока свой, ядро должно уметь их расширять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88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A7907-EDCF-B105-1138-50709ED2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как не надо делать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0E9491-CBB4-46CA-26DA-9F4161D4AF05}"/>
              </a:ext>
            </a:extLst>
          </p:cNvPr>
          <p:cNvSpPr txBox="1"/>
          <p:nvPr/>
        </p:nvSpPr>
        <p:spPr>
          <a:xfrm>
            <a:off x="838200" y="1690688"/>
            <a:ext cx="103759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g_lastError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ОДНА глобальная переменная для всех потоков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work_ms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g_lastError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Устанавливаем ошибку для данного потока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work_ms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[bad] thread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sees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g_lastError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g_lastError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jthread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сам делает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join()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деструкторе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37BA14-4A84-6A8A-CAE5-F67E7FFA7A2C}"/>
              </a:ext>
            </a:extLst>
          </p:cNvPr>
          <p:cNvSpPr txBox="1"/>
          <p:nvPr/>
        </p:nvSpPr>
        <p:spPr>
          <a:xfrm>
            <a:off x="7251700" y="5533846"/>
            <a:ext cx="48387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[bad] thread 1 sees </a:t>
            </a:r>
            <a:r>
              <a:rPr lang="en-US" dirty="0" err="1">
                <a:latin typeface="Consolas" panose="020B0609020204030204" pitchFamily="49" charset="0"/>
              </a:rPr>
              <a:t>g_lastError</a:t>
            </a:r>
            <a:r>
              <a:rPr lang="en-US" dirty="0">
                <a:latin typeface="Consolas" panose="020B0609020204030204" pitchFamily="49" charset="0"/>
              </a:rPr>
              <a:t>=4</a:t>
            </a:r>
          </a:p>
          <a:p>
            <a:r>
              <a:rPr lang="en-US" dirty="0">
                <a:latin typeface="Consolas" panose="020B0609020204030204" pitchFamily="49" charset="0"/>
              </a:rPr>
              <a:t>[bad] thread 2 sees </a:t>
            </a:r>
            <a:r>
              <a:rPr lang="en-US" dirty="0" err="1">
                <a:latin typeface="Consolas" panose="020B0609020204030204" pitchFamily="49" charset="0"/>
              </a:rPr>
              <a:t>g_lastError</a:t>
            </a:r>
            <a:r>
              <a:rPr lang="en-US" dirty="0">
                <a:latin typeface="Consolas" panose="020B0609020204030204" pitchFamily="49" charset="0"/>
              </a:rPr>
              <a:t>=4</a:t>
            </a:r>
          </a:p>
          <a:p>
            <a:r>
              <a:rPr lang="en-US" dirty="0">
                <a:latin typeface="Consolas" panose="020B0609020204030204" pitchFamily="49" charset="0"/>
              </a:rPr>
              <a:t>[bad] thread 3 sees </a:t>
            </a:r>
            <a:r>
              <a:rPr lang="en-US" dirty="0" err="1">
                <a:latin typeface="Consolas" panose="020B0609020204030204" pitchFamily="49" charset="0"/>
              </a:rPr>
              <a:t>g_lastError</a:t>
            </a:r>
            <a:r>
              <a:rPr lang="en-US" dirty="0">
                <a:latin typeface="Consolas" panose="020B0609020204030204" pitchFamily="49" charset="0"/>
              </a:rPr>
              <a:t>=4</a:t>
            </a:r>
          </a:p>
          <a:p>
            <a:r>
              <a:rPr lang="en-US" dirty="0">
                <a:latin typeface="Consolas" panose="020B0609020204030204" pitchFamily="49" charset="0"/>
              </a:rPr>
              <a:t>[bad] thread 4 sees </a:t>
            </a:r>
            <a:r>
              <a:rPr lang="en-US" dirty="0" err="1">
                <a:latin typeface="Consolas" panose="020B0609020204030204" pitchFamily="49" charset="0"/>
              </a:rPr>
              <a:t>g_lastError</a:t>
            </a:r>
            <a:r>
              <a:rPr lang="en-US" dirty="0">
                <a:latin typeface="Consolas" panose="020B0609020204030204" pitchFamily="49" charset="0"/>
              </a:rPr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212022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AEC8-1F2A-C3F7-A5DD-D60CA055F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решению проблем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DEA-4D75-5947-95D7-7A6B98037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Thread-local</a:t>
            </a:r>
            <a:r>
              <a:rPr lang="ru-RU" dirty="0"/>
              <a:t> </a:t>
            </a:r>
            <a:r>
              <a:rPr lang="ru-RU" dirty="0" err="1"/>
              <a:t>storage</a:t>
            </a:r>
            <a:r>
              <a:rPr lang="ru-RU" dirty="0"/>
              <a:t> (TLS) для «глобальных» переменных потока</a:t>
            </a:r>
          </a:p>
          <a:p>
            <a:r>
              <a:rPr lang="ru-RU" dirty="0"/>
              <a:t>Переписывание библиотек или обёртки для функций (но это снижает параллелизм)</a:t>
            </a:r>
          </a:p>
          <a:p>
            <a:r>
              <a:rPr lang="ru-RU" dirty="0"/>
              <a:t>Новые соглашения о доставке сигналов в многопоточном окружении</a:t>
            </a:r>
          </a:p>
          <a:p>
            <a:r>
              <a:rPr lang="ru-RU" dirty="0"/>
              <a:t>Поддержка множества стеков ядром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0782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11D36A-A2FE-7633-8E2A-7104F7B8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 </a:t>
            </a:r>
            <a:r>
              <a:rPr lang="en-US" dirty="0"/>
              <a:t>thread-local </a:t>
            </a:r>
            <a:r>
              <a:rPr lang="ru-RU" dirty="0"/>
              <a:t>переменными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1A0EA-8819-37A0-B080-C099B2ECE2A3}"/>
              </a:ext>
            </a:extLst>
          </p:cNvPr>
          <p:cNvSpPr txBox="1"/>
          <p:nvPr/>
        </p:nvSpPr>
        <p:spPr>
          <a:xfrm>
            <a:off x="838200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thread_local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g_lastError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 КАЖДОГО потока — СВОЯ копия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work_ms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g_lastError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this_thread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sleep_for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(std::chrono::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milliseconds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work_ms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osyncstream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[good] thread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sees 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g_lastError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g_lastError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B776FB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emplace_back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Worker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jthread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сам делает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join()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деструкторе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A9931-921C-9A66-E340-A20B1540B630}"/>
              </a:ext>
            </a:extLst>
          </p:cNvPr>
          <p:cNvSpPr txBox="1"/>
          <p:nvPr/>
        </p:nvSpPr>
        <p:spPr>
          <a:xfrm>
            <a:off x="7251700" y="5533846"/>
            <a:ext cx="4838700" cy="120032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[good] thread 1 sees </a:t>
            </a:r>
            <a:r>
              <a:rPr lang="en-US" dirty="0" err="1">
                <a:latin typeface="Consolas" panose="020B0609020204030204" pitchFamily="49" charset="0"/>
              </a:rPr>
              <a:t>g_lastError</a:t>
            </a:r>
            <a:r>
              <a:rPr lang="en-US" dirty="0">
                <a:latin typeface="Consolas" panose="020B0609020204030204" pitchFamily="49" charset="0"/>
              </a:rPr>
              <a:t>=1</a:t>
            </a:r>
          </a:p>
          <a:p>
            <a:r>
              <a:rPr lang="en-US" dirty="0">
                <a:latin typeface="Consolas" panose="020B0609020204030204" pitchFamily="49" charset="0"/>
              </a:rPr>
              <a:t>[good] thread 2 sees </a:t>
            </a:r>
            <a:r>
              <a:rPr lang="en-US" dirty="0" err="1">
                <a:latin typeface="Consolas" panose="020B0609020204030204" pitchFamily="49" charset="0"/>
              </a:rPr>
              <a:t>g_lastError</a:t>
            </a:r>
            <a:r>
              <a:rPr lang="en-US" dirty="0">
                <a:latin typeface="Consolas" panose="020B0609020204030204" pitchFamily="49" charset="0"/>
              </a:rPr>
              <a:t>=2</a:t>
            </a:r>
          </a:p>
          <a:p>
            <a:r>
              <a:rPr lang="en-US" dirty="0">
                <a:latin typeface="Consolas" panose="020B0609020204030204" pitchFamily="49" charset="0"/>
              </a:rPr>
              <a:t>[good] thread 3 sees </a:t>
            </a:r>
            <a:r>
              <a:rPr lang="en-US" dirty="0" err="1">
                <a:latin typeface="Consolas" panose="020B0609020204030204" pitchFamily="49" charset="0"/>
              </a:rPr>
              <a:t>g_lastError</a:t>
            </a:r>
            <a:r>
              <a:rPr lang="en-US" dirty="0">
                <a:latin typeface="Consolas" panose="020B0609020204030204" pitchFamily="49" charset="0"/>
              </a:rPr>
              <a:t>=3</a:t>
            </a:r>
          </a:p>
          <a:p>
            <a:r>
              <a:rPr lang="en-US" dirty="0">
                <a:latin typeface="Consolas" panose="020B0609020204030204" pitchFamily="49" charset="0"/>
              </a:rPr>
              <a:t>[good] thread 4 sees </a:t>
            </a:r>
            <a:r>
              <a:rPr lang="en-US" dirty="0" err="1">
                <a:latin typeface="Consolas" panose="020B0609020204030204" pitchFamily="49" charset="0"/>
              </a:rPr>
              <a:t>g_lastError</a:t>
            </a:r>
            <a:r>
              <a:rPr lang="en-US" dirty="0">
                <a:latin typeface="Consolas" panose="020B0609020204030204" pitchFamily="49" charset="0"/>
              </a:rPr>
              <a:t>=4</a:t>
            </a:r>
          </a:p>
        </p:txBody>
      </p:sp>
    </p:spTree>
    <p:extLst>
      <p:ext uri="{BB962C8B-B14F-4D97-AF65-F5344CB8AC3E}">
        <p14:creationId xmlns:p14="http://schemas.microsoft.com/office/powerpoint/2010/main" val="148740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3D7E3-F05B-6288-51D9-E5549CB8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веб-сервер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3DB7A-ABAA-F600-62FE-9189B3E66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Диспетчер (</a:t>
            </a:r>
            <a:r>
              <a:rPr lang="ru-RU" dirty="0" err="1"/>
              <a:t>dispatcher</a:t>
            </a:r>
            <a:r>
              <a:rPr lang="ru-RU" dirty="0"/>
              <a:t>) принимает запросы</a:t>
            </a:r>
          </a:p>
          <a:p>
            <a:r>
              <a:rPr lang="ru-RU" dirty="0"/>
              <a:t>Рабочие потоки обрабатывают:</a:t>
            </a:r>
          </a:p>
          <a:p>
            <a:pPr lvl="1"/>
            <a:r>
              <a:rPr lang="ru-RU" dirty="0"/>
              <a:t>Проверка кэша</a:t>
            </a:r>
          </a:p>
          <a:p>
            <a:pPr lvl="1"/>
            <a:r>
              <a:rPr lang="ru-RU" dirty="0"/>
              <a:t>Чтение с диска при необходимости</a:t>
            </a:r>
          </a:p>
          <a:p>
            <a:r>
              <a:rPr lang="ru-RU" dirty="0"/>
              <a:t>Запросы обслуживаются параллельно, CPU не простаивает</a:t>
            </a:r>
          </a:p>
        </p:txBody>
      </p:sp>
    </p:spTree>
    <p:extLst>
      <p:ext uri="{BB962C8B-B14F-4D97-AF65-F5344CB8AC3E}">
        <p14:creationId xmlns:p14="http://schemas.microsoft.com/office/powerpoint/2010/main" val="951050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975D-84B1-5D20-6704-A32303B3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Стоимость доступа к </a:t>
            </a:r>
            <a:r>
              <a:rPr lang="en-US" dirty="0"/>
              <a:t>thread-local </a:t>
            </a:r>
            <a:r>
              <a:rPr lang="ru-RU" dirty="0"/>
              <a:t>переменным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E82E57-5C12-5C2A-7154-422477B8D2BF}"/>
              </a:ext>
            </a:extLst>
          </p:cNvPr>
          <p:cNvSpPr txBox="1"/>
          <p:nvPr/>
        </p:nvSpPr>
        <p:spPr>
          <a:xfrm>
            <a:off x="838200" y="1690688"/>
            <a:ext cx="5257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UseGlobalVariable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thread_local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g_tlVar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UseThreadLocalVariable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g_tlVar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2134B-ABFC-6335-0543-53B253062A1B}"/>
              </a:ext>
            </a:extLst>
          </p:cNvPr>
          <p:cNvSpPr txBox="1"/>
          <p:nvPr/>
        </p:nvSpPr>
        <p:spPr>
          <a:xfrm>
            <a:off x="6096000" y="169068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UseGlobalVariable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g_var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rip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UseThreadLocalVariable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DWORD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864AA"/>
                </a:solidFill>
                <a:effectLst/>
                <a:latin typeface="Consolas" panose="020B0609020204030204" pitchFamily="49" charset="0"/>
              </a:rPr>
              <a:t>fs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008080"/>
                </a:solidFill>
                <a:effectLst/>
                <a:latin typeface="Consolas" panose="020B0609020204030204" pitchFamily="49" charset="0"/>
              </a:rPr>
              <a:t>g_tlVar@tpoff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g_tlVar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g_var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.long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323F2C-824C-A847-A9CF-2C9E226BAA45}"/>
              </a:ext>
            </a:extLst>
          </p:cNvPr>
          <p:cNvSpPr txBox="1"/>
          <p:nvPr/>
        </p:nvSpPr>
        <p:spPr>
          <a:xfrm>
            <a:off x="4281488" y="6308209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https://godbolt.org/z/c4WdfdsWa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B70E1A-12F3-7C1F-038E-925647911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680" y="4181101"/>
            <a:ext cx="2648320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2489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F204-DEB2-265C-17C3-239ACF31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бенчмарка (</a:t>
            </a:r>
            <a:r>
              <a:rPr lang="en-US" dirty="0"/>
              <a:t>MSVC 2022, Intel Core i7-12650H, 2300 MHz)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28D620-2778-3F93-93CF-F3DFE6CC4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711952"/>
              </p:ext>
            </p:extLst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2463">
                  <a:extLst>
                    <a:ext uri="{9D8B030D-6E8A-4147-A177-3AD203B41FA5}">
                      <a16:colId xmlns:a16="http://schemas.microsoft.com/office/drawing/2014/main" val="3069556713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1566511388"/>
                    </a:ext>
                  </a:extLst>
                </a:gridCol>
                <a:gridCol w="2795584">
                  <a:extLst>
                    <a:ext uri="{9D8B030D-6E8A-4147-A177-3AD203B41FA5}">
                      <a16:colId xmlns:a16="http://schemas.microsoft.com/office/drawing/2014/main" val="5242209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Тест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/>
                        <a:t>Среднее время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std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691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Increment global variable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~21.76 мс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~2.0 мс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326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</a:rPr>
                        <a:t>Increment </a:t>
                      </a:r>
                      <a:r>
                        <a:rPr lang="en-US" dirty="0" err="1">
                          <a:latin typeface="Courier New" panose="02070309020205020404" pitchFamily="49" charset="0"/>
                        </a:rPr>
                        <a:t>thread_local</a:t>
                      </a:r>
                      <a:r>
                        <a:rPr lang="en-US" dirty="0">
                          <a:latin typeface="Courier New" panose="02070309020205020404" pitchFamily="49" charset="0"/>
                        </a:rPr>
                        <a:t> var.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~21.47 мс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~1.6 мс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03327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886329-F18C-3C73-6F35-7339804E6CC9}"/>
              </a:ext>
            </a:extLst>
          </p:cNvPr>
          <p:cNvSpPr txBox="1"/>
          <p:nvPr/>
        </p:nvSpPr>
        <p:spPr>
          <a:xfrm>
            <a:off x="838200" y="3073082"/>
            <a:ext cx="609361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thread_local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volatile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g_tlVar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10'000'000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UseGlobalVariable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UseThreadLocalVariable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N;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g_tlVar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44650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F1E7E-16C9-47E5-953B-DC9DA9D7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Серверы, основанные на событийной модели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9C314-49B2-3791-62F3-BF8C034CC8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01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FD3930-752D-4DEF-1A6B-65316F9B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Альтернатива многопоточности – событийная модель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583688-D5C5-43A8-46D7-12CE0A73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нет потоков или они нежелательны</a:t>
            </a:r>
          </a:p>
          <a:p>
            <a:r>
              <a:rPr lang="ru-RU" dirty="0"/>
              <a:t>Используем неблокирующие системные вызовы (</a:t>
            </a:r>
            <a:r>
              <a:rPr lang="ru-RU" dirty="0" err="1"/>
              <a:t>read</a:t>
            </a:r>
            <a:r>
              <a:rPr lang="ru-RU" dirty="0"/>
              <a:t>, </a:t>
            </a:r>
            <a:r>
              <a:rPr lang="ru-RU" dirty="0" err="1"/>
              <a:t>write</a:t>
            </a:r>
            <a:r>
              <a:rPr lang="ru-RU" dirty="0"/>
              <a:t>, </a:t>
            </a:r>
            <a:r>
              <a:rPr lang="ru-RU" dirty="0" err="1"/>
              <a:t>select</a:t>
            </a:r>
            <a:r>
              <a:rPr lang="ru-RU" dirty="0"/>
              <a:t>)</a:t>
            </a:r>
          </a:p>
          <a:p>
            <a:r>
              <a:rPr lang="ru-RU" dirty="0"/>
              <a:t>Однопоточный сервер обслуживает много клиентов</a:t>
            </a:r>
          </a:p>
          <a:p>
            <a:r>
              <a:rPr lang="ru-RU" dirty="0"/>
              <a:t>Каждое событие: новое соединение, запрос, завершение I/O</a:t>
            </a:r>
          </a:p>
          <a:p>
            <a:r>
              <a:rPr lang="ru-RU" dirty="0"/>
              <a:t>Сервер управляет состояниями запросов вручную</a:t>
            </a:r>
          </a:p>
        </p:txBody>
      </p:sp>
    </p:spTree>
    <p:extLst>
      <p:ext uri="{BB962C8B-B14F-4D97-AF65-F5344CB8AC3E}">
        <p14:creationId xmlns:p14="http://schemas.microsoft.com/office/powerpoint/2010/main" val="2216627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0FF3-B6B7-2E97-9E9B-06BFEAA76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Конечный автомат (</a:t>
            </a:r>
            <a:r>
              <a:rPr lang="en-US" dirty="0"/>
              <a:t>FSM)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DE81A-225C-32B6-8812-CC9798BFD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каждой операции есть </a:t>
            </a:r>
            <a:r>
              <a:rPr lang="ru-RU" b="1" dirty="0"/>
              <a:t>состояние</a:t>
            </a:r>
            <a:r>
              <a:rPr lang="ru-RU" dirty="0"/>
              <a:t> (ожидание данных, чтение, запись и т.п.)</a:t>
            </a:r>
          </a:p>
          <a:p>
            <a:r>
              <a:rPr lang="ru-RU" dirty="0"/>
              <a:t>Все состояния хранятся в таблице (</a:t>
            </a:r>
            <a:r>
              <a:rPr lang="ru-RU" dirty="0" err="1"/>
              <a:t>state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)</a:t>
            </a:r>
          </a:p>
          <a:p>
            <a:r>
              <a:rPr lang="ru-RU" dirty="0"/>
              <a:t>При событии сервер обновляет состояние и выполняет шаг</a:t>
            </a:r>
          </a:p>
          <a:p>
            <a:r>
              <a:rPr lang="ru-RU" dirty="0"/>
              <a:t>Потоки как бы «эмулируются» вручную</a:t>
            </a:r>
          </a:p>
          <a:p>
            <a:r>
              <a:rPr lang="ru-RU" dirty="0"/>
              <a:t>Высокая эффективность: нет блокировок и переключений контекста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256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3BAA8-D583-E264-8BB2-2E1F4738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Эффективность и реальные применения </a:t>
            </a:r>
            <a:r>
              <a:rPr lang="en-US" dirty="0"/>
              <a:t>FSM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2D7E-5FBE-F776-91AB-CDF86914C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Используются спец. интерфейсы:</a:t>
            </a:r>
          </a:p>
          <a:p>
            <a:pPr lvl="1"/>
            <a:r>
              <a:rPr lang="en-US" dirty="0" err="1"/>
              <a:t>epoll</a:t>
            </a:r>
            <a:r>
              <a:rPr lang="en-US" dirty="0"/>
              <a:t> (Linux)</a:t>
            </a:r>
          </a:p>
          <a:p>
            <a:pPr lvl="1"/>
            <a:r>
              <a:rPr lang="en-US" dirty="0" err="1"/>
              <a:t>kqueue</a:t>
            </a:r>
            <a:r>
              <a:rPr lang="en-US" dirty="0"/>
              <a:t> (FreeBSD)</a:t>
            </a:r>
          </a:p>
          <a:p>
            <a:pPr lvl="1"/>
            <a:r>
              <a:rPr lang="en-US" dirty="0"/>
              <a:t>I/O Completion Ports (Windows)</a:t>
            </a:r>
          </a:p>
          <a:p>
            <a:r>
              <a:rPr lang="ru-RU" dirty="0"/>
              <a:t>Подход применён в высоконагруженных серверах, например:</a:t>
            </a:r>
          </a:p>
          <a:p>
            <a:pPr lvl="1"/>
            <a:r>
              <a:rPr lang="en-US" b="1" dirty="0"/>
              <a:t>nginx</a:t>
            </a:r>
            <a:endParaRPr lang="en-US" dirty="0"/>
          </a:p>
          <a:p>
            <a:pPr lvl="1"/>
            <a:r>
              <a:rPr lang="en-US" b="1" dirty="0" err="1"/>
              <a:t>memcached</a:t>
            </a:r>
            <a:endParaRPr lang="en-US" dirty="0"/>
          </a:p>
          <a:p>
            <a:r>
              <a:rPr lang="ru-RU" dirty="0"/>
              <a:t>Решение проблемы </a:t>
            </a:r>
            <a:r>
              <a:rPr lang="en-US" b="1" dirty="0"/>
              <a:t>C10k</a:t>
            </a:r>
            <a:r>
              <a:rPr lang="en-US" dirty="0"/>
              <a:t> (10 000+ </a:t>
            </a:r>
            <a:r>
              <a:rPr lang="ru-RU" dirty="0"/>
              <a:t>соединений)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7018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875D-4585-444F-199F-E58D2605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моделей к построению серверов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0A42-EBC9-4396-16F3-F9195EC39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Однопоточный сервер</a:t>
            </a:r>
            <a:endParaRPr lang="ru-RU" dirty="0"/>
          </a:p>
          <a:p>
            <a:pPr lvl="1"/>
            <a:r>
              <a:rPr lang="ru-RU" dirty="0"/>
              <a:t>Простая реализация</a:t>
            </a:r>
          </a:p>
          <a:p>
            <a:pPr lvl="1"/>
            <a:r>
              <a:rPr lang="ru-RU" dirty="0"/>
              <a:t>Использует блокирующие вызовы</a:t>
            </a:r>
          </a:p>
          <a:p>
            <a:pPr lvl="1"/>
            <a:r>
              <a:rPr lang="ru-RU" dirty="0"/>
              <a:t>Сильно ограничен по производительности</a:t>
            </a:r>
          </a:p>
          <a:p>
            <a:r>
              <a:rPr lang="ru-RU" b="1" dirty="0"/>
              <a:t>Многопоточный сервер</a:t>
            </a:r>
            <a:endParaRPr lang="ru-RU" dirty="0"/>
          </a:p>
          <a:p>
            <a:pPr lvl="1"/>
            <a:r>
              <a:rPr lang="ru-RU" dirty="0"/>
              <a:t>Поддержка параллелизма</a:t>
            </a:r>
          </a:p>
          <a:p>
            <a:pPr lvl="1"/>
            <a:r>
              <a:rPr lang="ru-RU" dirty="0"/>
              <a:t>Удобное использование блокирующих вызовов</a:t>
            </a:r>
          </a:p>
          <a:p>
            <a:pPr lvl="1"/>
            <a:r>
              <a:rPr lang="ru-RU" dirty="0"/>
              <a:t>Увеличенные накладные расходы на переключение контекста</a:t>
            </a:r>
          </a:p>
          <a:p>
            <a:r>
              <a:rPr lang="ru-RU" b="1" dirty="0"/>
              <a:t>Событийный (</a:t>
            </a:r>
            <a:r>
              <a:rPr lang="ru-RU" b="1" dirty="0" err="1"/>
              <a:t>event-driven</a:t>
            </a:r>
            <a:r>
              <a:rPr lang="ru-RU" b="1" dirty="0"/>
              <a:t>)</a:t>
            </a:r>
            <a:endParaRPr lang="ru-RU" dirty="0"/>
          </a:p>
          <a:p>
            <a:pPr lvl="1"/>
            <a:r>
              <a:rPr lang="ru-RU" dirty="0"/>
              <a:t>Высокая производительность</a:t>
            </a:r>
          </a:p>
          <a:p>
            <a:pPr lvl="1"/>
            <a:r>
              <a:rPr lang="ru-RU" dirty="0"/>
              <a:t>Использует неблокирующие вызовы и события</a:t>
            </a:r>
          </a:p>
          <a:p>
            <a:pPr lvl="1"/>
            <a:r>
              <a:rPr lang="ru-RU" dirty="0"/>
              <a:t>Сложнее программировать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7025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143D7-E124-4813-E1B1-D8C5E1D56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Краткое сравнение моделей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8B248E-C757-09A5-F8B2-0270C97751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8988302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805972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7680298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202033459"/>
                    </a:ext>
                  </a:extLst>
                </a:gridCol>
                <a:gridCol w="1471507">
                  <a:extLst>
                    <a:ext uri="{9D8B030D-6E8A-4147-A177-3AD203B41FA5}">
                      <a16:colId xmlns:a16="http://schemas.microsoft.com/office/drawing/2014/main" val="1842183428"/>
                    </a:ext>
                  </a:extLst>
                </a:gridCol>
                <a:gridCol w="2734733">
                  <a:extLst>
                    <a:ext uri="{9D8B030D-6E8A-4147-A177-3AD203B41FA5}">
                      <a16:colId xmlns:a16="http://schemas.microsoft.com/office/drawing/2014/main" val="1558213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Модель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Параллелизм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Вызовы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Производительность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7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Однопоточный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Блокирующие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⭐⭐⭐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59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Многопоточный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Блокирующие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⭐⭐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⭐⭐⭐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37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Событийный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Неблокирующие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⭐⭐⭐⭐⭐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474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1693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DFA2-8483-8510-AC9B-D7A8E37D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5143-2BCE-0744-1170-29AE12CEA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= простой способ параллелизма в общем адресном пространстве</a:t>
            </a:r>
          </a:p>
          <a:p>
            <a:r>
              <a:rPr lang="ru-RU" dirty="0"/>
              <a:t>Модель важнее инструмента: процесс/поток, FSM, события</a:t>
            </a:r>
          </a:p>
          <a:p>
            <a:r>
              <a:rPr lang="ru-RU" dirty="0"/>
              <a:t>Выбор архитектуры зависит от нагрузки и типа задач</a:t>
            </a:r>
          </a:p>
          <a:p>
            <a:r>
              <a:rPr lang="ru-RU" dirty="0"/>
              <a:t>C++ даёт безопасные абстракции (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jthread</a:t>
            </a:r>
            <a:r>
              <a:rPr lang="ru-RU" dirty="0"/>
              <a:t>, TLS), но требует дисциплины</a:t>
            </a:r>
          </a:p>
        </p:txBody>
      </p:sp>
    </p:spTree>
    <p:extLst>
      <p:ext uri="{BB962C8B-B14F-4D97-AF65-F5344CB8AC3E}">
        <p14:creationId xmlns:p14="http://schemas.microsoft.com/office/powerpoint/2010/main" val="28477295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8006-80FE-A6E5-EA48-AFE48652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литературы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4075-7E61-D064-6E90-59FAD544A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Tanenbaum, H. Bos “Modern Operating Systems 5</a:t>
            </a:r>
            <a:r>
              <a:rPr lang="en-US" baseline="30000" dirty="0"/>
              <a:t>th</a:t>
            </a:r>
            <a:r>
              <a:rPr lang="en-US" dirty="0"/>
              <a:t> edition</a:t>
            </a:r>
            <a:r>
              <a:rPr lang="en-US"/>
              <a:t>”, 2023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85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720A-E83E-E0B7-909A-18AD0D47F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конвейер обработки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F48DC-7FFF-6A5D-086A-849D0D613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Поток ввода читает данные в буфер</a:t>
            </a:r>
          </a:p>
          <a:p>
            <a:r>
              <a:rPr lang="ru-RU" dirty="0"/>
              <a:t>Поток обработки извлекает и преобразует</a:t>
            </a:r>
          </a:p>
          <a:p>
            <a:r>
              <a:rPr lang="ru-RU" dirty="0"/>
              <a:t>Поток вывода записывает результаты на диск</a:t>
            </a:r>
          </a:p>
          <a:p>
            <a:r>
              <a:rPr lang="ru-RU" dirty="0"/>
              <a:t>Все стадии идут одновременно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1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052D8-F8D0-9B26-DE6B-4AF9080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многопоточное транскодирование видео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56961D-E96A-0201-3F4B-5219DC0F6A8E}"/>
              </a:ext>
            </a:extLst>
          </p:cNvPr>
          <p:cNvSpPr/>
          <p:nvPr/>
        </p:nvSpPr>
        <p:spPr>
          <a:xfrm>
            <a:off x="1016000" y="2140833"/>
            <a:ext cx="758825" cy="393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ARead</a:t>
            </a:r>
            <a:endParaRPr 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54363-B9B7-E692-D844-6B2B5BF452E8}"/>
              </a:ext>
            </a:extLst>
          </p:cNvPr>
          <p:cNvSpPr/>
          <p:nvPr/>
        </p:nvSpPr>
        <p:spPr>
          <a:xfrm>
            <a:off x="1943100" y="2822575"/>
            <a:ext cx="1104900" cy="393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ADecode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28F0A-4618-D625-058F-5DFFE219952B}"/>
              </a:ext>
            </a:extLst>
          </p:cNvPr>
          <p:cNvSpPr/>
          <p:nvPr/>
        </p:nvSpPr>
        <p:spPr>
          <a:xfrm>
            <a:off x="2889250" y="3541812"/>
            <a:ext cx="1739900" cy="393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VDecode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7AC4AD-B5F3-B0E0-5EA4-56FF516A7D1B}"/>
              </a:ext>
            </a:extLst>
          </p:cNvPr>
          <p:cNvSpPr/>
          <p:nvPr/>
        </p:nvSpPr>
        <p:spPr>
          <a:xfrm>
            <a:off x="3048000" y="4089242"/>
            <a:ext cx="1104900" cy="393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AFilter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901D53-843E-868A-AE2B-040FB146C74D}"/>
              </a:ext>
            </a:extLst>
          </p:cNvPr>
          <p:cNvSpPr/>
          <p:nvPr/>
        </p:nvSpPr>
        <p:spPr>
          <a:xfrm>
            <a:off x="4826000" y="4797071"/>
            <a:ext cx="1409700" cy="393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VFilter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5FD529-5069-7FF8-C6B9-8D9FAD3AECAA}"/>
              </a:ext>
            </a:extLst>
          </p:cNvPr>
          <p:cNvSpPr/>
          <p:nvPr/>
        </p:nvSpPr>
        <p:spPr>
          <a:xfrm>
            <a:off x="4311650" y="5301052"/>
            <a:ext cx="1104900" cy="393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AEncode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B19DB-2485-44A5-E3BA-2712CCED6215}"/>
              </a:ext>
            </a:extLst>
          </p:cNvPr>
          <p:cNvSpPr/>
          <p:nvPr/>
        </p:nvSpPr>
        <p:spPr>
          <a:xfrm>
            <a:off x="6330950" y="5861885"/>
            <a:ext cx="1346200" cy="393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VEncode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97F8D5-D18A-E2AD-0B8B-026CF828B92A}"/>
              </a:ext>
            </a:extLst>
          </p:cNvPr>
          <p:cNvSpPr/>
          <p:nvPr/>
        </p:nvSpPr>
        <p:spPr>
          <a:xfrm>
            <a:off x="5568950" y="6397766"/>
            <a:ext cx="1104900" cy="3937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AWrite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2C186-4417-1162-3F3E-1421F1454B71}"/>
              </a:ext>
            </a:extLst>
          </p:cNvPr>
          <p:cNvSpPr/>
          <p:nvPr/>
        </p:nvSpPr>
        <p:spPr>
          <a:xfrm>
            <a:off x="1912938" y="2140833"/>
            <a:ext cx="758825" cy="393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VRead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74F579-D75B-C715-A60C-3EFA490B5605}"/>
              </a:ext>
            </a:extLst>
          </p:cNvPr>
          <p:cNvSpPr/>
          <p:nvPr/>
        </p:nvSpPr>
        <p:spPr>
          <a:xfrm>
            <a:off x="7778750" y="6397766"/>
            <a:ext cx="1104900" cy="3937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VWrite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DD7CA0-C597-BA49-6DAF-7BAF382D2730}"/>
              </a:ext>
            </a:extLst>
          </p:cNvPr>
          <p:cNvSpPr/>
          <p:nvPr/>
        </p:nvSpPr>
        <p:spPr>
          <a:xfrm>
            <a:off x="2809876" y="2140833"/>
            <a:ext cx="758825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ARead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C4E0C2-3563-A7A3-EC01-FC6BB4D1D559}"/>
              </a:ext>
            </a:extLst>
          </p:cNvPr>
          <p:cNvSpPr/>
          <p:nvPr/>
        </p:nvSpPr>
        <p:spPr>
          <a:xfrm>
            <a:off x="3587750" y="2822575"/>
            <a:ext cx="110490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ADecode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47FFBE-E9AB-8982-18A6-E248A18ACA97}"/>
              </a:ext>
            </a:extLst>
          </p:cNvPr>
          <p:cNvSpPr/>
          <p:nvPr/>
        </p:nvSpPr>
        <p:spPr>
          <a:xfrm>
            <a:off x="4718050" y="4089242"/>
            <a:ext cx="110490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AFilter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5049E2-C247-ECD2-9C31-530469A6990C}"/>
              </a:ext>
            </a:extLst>
          </p:cNvPr>
          <p:cNvSpPr/>
          <p:nvPr/>
        </p:nvSpPr>
        <p:spPr>
          <a:xfrm>
            <a:off x="5937250" y="5301052"/>
            <a:ext cx="110490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AEncode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5FF9C8-A766-C32D-DB83-581A362D56AC}"/>
              </a:ext>
            </a:extLst>
          </p:cNvPr>
          <p:cNvSpPr/>
          <p:nvPr/>
        </p:nvSpPr>
        <p:spPr>
          <a:xfrm>
            <a:off x="9048750" y="6397766"/>
            <a:ext cx="1104900" cy="3937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AWrite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2DDFF6-8F49-76C4-FF5B-983CA08DF7BF}"/>
              </a:ext>
            </a:extLst>
          </p:cNvPr>
          <p:cNvSpPr/>
          <p:nvPr/>
        </p:nvSpPr>
        <p:spPr>
          <a:xfrm>
            <a:off x="3705225" y="2140833"/>
            <a:ext cx="758825" cy="3937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VRead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3EE33-3745-442B-D458-6E150E62A86E}"/>
              </a:ext>
            </a:extLst>
          </p:cNvPr>
          <p:cNvSpPr/>
          <p:nvPr/>
        </p:nvSpPr>
        <p:spPr>
          <a:xfrm>
            <a:off x="4730750" y="3541812"/>
            <a:ext cx="1498600" cy="3937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VDecode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15A70C-32C7-5CC8-4EA9-7822239D4DDA}"/>
              </a:ext>
            </a:extLst>
          </p:cNvPr>
          <p:cNvSpPr/>
          <p:nvPr/>
        </p:nvSpPr>
        <p:spPr>
          <a:xfrm>
            <a:off x="6330950" y="4797071"/>
            <a:ext cx="1498600" cy="3937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VFilter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5DE980-A589-17C0-FAC9-88EFF2AB3DF0}"/>
              </a:ext>
            </a:extLst>
          </p:cNvPr>
          <p:cNvSpPr/>
          <p:nvPr/>
        </p:nvSpPr>
        <p:spPr>
          <a:xfrm>
            <a:off x="7829550" y="5861885"/>
            <a:ext cx="1498600" cy="3937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VEncode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64F6D6-B0AC-BE76-6B8C-9FBBC8C5373C}"/>
              </a:ext>
            </a:extLst>
          </p:cNvPr>
          <p:cNvSpPr/>
          <p:nvPr/>
        </p:nvSpPr>
        <p:spPr>
          <a:xfrm>
            <a:off x="10274300" y="6397766"/>
            <a:ext cx="1104900" cy="3937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VWrite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6C7EB7-E4CD-73A6-CD18-FDA64515EB5B}"/>
              </a:ext>
            </a:extLst>
          </p:cNvPr>
          <p:cNvSpPr txBox="1"/>
          <p:nvPr/>
        </p:nvSpPr>
        <p:spPr>
          <a:xfrm>
            <a:off x="0" y="2153017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Demux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6F703B-BBD3-8365-EEDF-5F85E261F0FD}"/>
              </a:ext>
            </a:extLst>
          </p:cNvPr>
          <p:cNvSpPr txBox="1"/>
          <p:nvPr/>
        </p:nvSpPr>
        <p:spPr>
          <a:xfrm>
            <a:off x="0" y="283475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ADecoder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B3DD3B-1466-8AB8-759A-0A0530447690}"/>
              </a:ext>
            </a:extLst>
          </p:cNvPr>
          <p:cNvSpPr txBox="1"/>
          <p:nvPr/>
        </p:nvSpPr>
        <p:spPr>
          <a:xfrm>
            <a:off x="0" y="3553996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VDecoder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DC0A0E-3FFF-BF48-D3DC-CAB8C68B8FB9}"/>
              </a:ext>
            </a:extLst>
          </p:cNvPr>
          <p:cNvSpPr txBox="1"/>
          <p:nvPr/>
        </p:nvSpPr>
        <p:spPr>
          <a:xfrm>
            <a:off x="0" y="4101426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AFilter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81C5BE-5C67-02D3-5C9C-BBDBFE2CEAB7}"/>
              </a:ext>
            </a:extLst>
          </p:cNvPr>
          <p:cNvSpPr txBox="1"/>
          <p:nvPr/>
        </p:nvSpPr>
        <p:spPr>
          <a:xfrm>
            <a:off x="25400" y="4809255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VFilter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E8EEFB-0FC9-D494-3A91-B7E820B9D2BB}"/>
              </a:ext>
            </a:extLst>
          </p:cNvPr>
          <p:cNvSpPr txBox="1"/>
          <p:nvPr/>
        </p:nvSpPr>
        <p:spPr>
          <a:xfrm>
            <a:off x="25400" y="5313236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AEncoder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DBB6DF-EA8F-44C2-F5EA-654095CD908A}"/>
              </a:ext>
            </a:extLst>
          </p:cNvPr>
          <p:cNvSpPr txBox="1"/>
          <p:nvPr/>
        </p:nvSpPr>
        <p:spPr>
          <a:xfrm>
            <a:off x="0" y="5874069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VEncoder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8E912E-C3BC-8A50-707A-D8F44190AD9C}"/>
              </a:ext>
            </a:extLst>
          </p:cNvPr>
          <p:cNvSpPr txBox="1"/>
          <p:nvPr/>
        </p:nvSpPr>
        <p:spPr>
          <a:xfrm>
            <a:off x="25400" y="6409950"/>
            <a:ext cx="123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Muxer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BFA07C-7939-88FF-AB95-3917C74572D5}"/>
              </a:ext>
            </a:extLst>
          </p:cNvPr>
          <p:cNvCxnSpPr/>
          <p:nvPr/>
        </p:nvCxnSpPr>
        <p:spPr>
          <a:xfrm>
            <a:off x="25400" y="3424039"/>
            <a:ext cx="11595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70F080A-E4F2-B2B4-2D2D-CA9AB925124C}"/>
              </a:ext>
            </a:extLst>
          </p:cNvPr>
          <p:cNvCxnSpPr/>
          <p:nvPr/>
        </p:nvCxnSpPr>
        <p:spPr>
          <a:xfrm>
            <a:off x="25400" y="2674739"/>
            <a:ext cx="11595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E13DA68-E24B-1E5B-19FD-CFCE2A30B205}"/>
              </a:ext>
            </a:extLst>
          </p:cNvPr>
          <p:cNvCxnSpPr/>
          <p:nvPr/>
        </p:nvCxnSpPr>
        <p:spPr>
          <a:xfrm>
            <a:off x="12700" y="4018697"/>
            <a:ext cx="11595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3B1646C-E937-38B8-5C89-AD22956086EF}"/>
              </a:ext>
            </a:extLst>
          </p:cNvPr>
          <p:cNvCxnSpPr/>
          <p:nvPr/>
        </p:nvCxnSpPr>
        <p:spPr>
          <a:xfrm>
            <a:off x="25400" y="4637030"/>
            <a:ext cx="11595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798EE20-DCE8-BFDA-8EE8-BBE3D80DF0E4}"/>
              </a:ext>
            </a:extLst>
          </p:cNvPr>
          <p:cNvCxnSpPr/>
          <p:nvPr/>
        </p:nvCxnSpPr>
        <p:spPr>
          <a:xfrm>
            <a:off x="0" y="5243398"/>
            <a:ext cx="11595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703A78B-907D-C8E9-1CB6-096144A5D7DF}"/>
              </a:ext>
            </a:extLst>
          </p:cNvPr>
          <p:cNvCxnSpPr/>
          <p:nvPr/>
        </p:nvCxnSpPr>
        <p:spPr>
          <a:xfrm>
            <a:off x="0" y="5751242"/>
            <a:ext cx="11595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2EE1054-F726-0194-A0A4-D10273111774}"/>
              </a:ext>
            </a:extLst>
          </p:cNvPr>
          <p:cNvCxnSpPr/>
          <p:nvPr/>
        </p:nvCxnSpPr>
        <p:spPr>
          <a:xfrm>
            <a:off x="0" y="6315739"/>
            <a:ext cx="115951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FAFE11-A719-F23E-5A0D-55A3150E4422}"/>
              </a:ext>
            </a:extLst>
          </p:cNvPr>
          <p:cNvSpPr txBox="1"/>
          <p:nvPr/>
        </p:nvSpPr>
        <p:spPr>
          <a:xfrm>
            <a:off x="4629150" y="2153017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9C7F1F-8C90-4F69-FAF1-2DFA0A974569}"/>
              </a:ext>
            </a:extLst>
          </p:cNvPr>
          <p:cNvSpPr txBox="1"/>
          <p:nvPr/>
        </p:nvSpPr>
        <p:spPr>
          <a:xfrm>
            <a:off x="4768850" y="276431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F3E8D2-E3AE-1D45-3856-A0677B6343F2}"/>
              </a:ext>
            </a:extLst>
          </p:cNvPr>
          <p:cNvSpPr txBox="1"/>
          <p:nvPr/>
        </p:nvSpPr>
        <p:spPr>
          <a:xfrm>
            <a:off x="6286500" y="3526113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4A12B2-A18D-62D2-CBB0-0826AE8146AA}"/>
              </a:ext>
            </a:extLst>
          </p:cNvPr>
          <p:cNvSpPr txBox="1"/>
          <p:nvPr/>
        </p:nvSpPr>
        <p:spPr>
          <a:xfrm>
            <a:off x="5895975" y="4083509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7CB4343-84CF-7558-F4B9-1747F165CBE0}"/>
              </a:ext>
            </a:extLst>
          </p:cNvPr>
          <p:cNvSpPr txBox="1"/>
          <p:nvPr/>
        </p:nvSpPr>
        <p:spPr>
          <a:xfrm>
            <a:off x="7880350" y="4768214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3D2794-CECD-F9B7-7671-325CBE3F461B}"/>
              </a:ext>
            </a:extLst>
          </p:cNvPr>
          <p:cNvSpPr txBox="1"/>
          <p:nvPr/>
        </p:nvSpPr>
        <p:spPr>
          <a:xfrm>
            <a:off x="7112000" y="5313236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A86B6A-97CF-4E87-5BE1-B1A14383B0D2}"/>
              </a:ext>
            </a:extLst>
          </p:cNvPr>
          <p:cNvSpPr txBox="1"/>
          <p:nvPr/>
        </p:nvSpPr>
        <p:spPr>
          <a:xfrm>
            <a:off x="9480550" y="5848825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A29ECD-BBB1-95B5-BFBC-6BFE04FF6A05}"/>
              </a:ext>
            </a:extLst>
          </p:cNvPr>
          <p:cNvSpPr txBox="1"/>
          <p:nvPr/>
        </p:nvSpPr>
        <p:spPr>
          <a:xfrm>
            <a:off x="11499850" y="6396451"/>
            <a:ext cx="666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5FD926-01F2-0729-01ED-36C40D69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модель потоков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877586-32D4-8372-D821-D06210D57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6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DEA0C-49E8-B1D3-8CD6-B416DA7C9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модель потоков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4A0B78-D673-056A-62E3-47BD8563B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= </a:t>
            </a:r>
            <a:r>
              <a:rPr lang="ru-RU" b="1" dirty="0"/>
              <a:t>ресурсы</a:t>
            </a:r>
            <a:r>
              <a:rPr lang="ru-RU" dirty="0"/>
              <a:t> (адресное пространство, файлы, сигналы, дети…)</a:t>
            </a:r>
          </a:p>
          <a:p>
            <a:r>
              <a:rPr lang="ru-RU" dirty="0"/>
              <a:t>Поток = </a:t>
            </a:r>
            <a:r>
              <a:rPr lang="ru-RU" b="1" dirty="0"/>
              <a:t>исполнение</a:t>
            </a:r>
            <a:r>
              <a:rPr lang="ru-RU" dirty="0"/>
              <a:t> (PC, регистры, </a:t>
            </a:r>
            <a:r>
              <a:rPr lang="ru-RU" b="1" dirty="0"/>
              <a:t>собственный стек</a:t>
            </a:r>
            <a:r>
              <a:rPr lang="ru-RU" dirty="0"/>
              <a:t>)</a:t>
            </a:r>
          </a:p>
          <a:p>
            <a:r>
              <a:rPr lang="ru-RU" dirty="0"/>
              <a:t>Несколько потоков в одном процессе ⇒ совместно используют ресурсы</a:t>
            </a:r>
          </a:p>
          <a:p>
            <a:r>
              <a:rPr lang="ru-RU" dirty="0"/>
              <a:t>Потоки часто называют </a:t>
            </a:r>
            <a:r>
              <a:rPr lang="ru-RU" b="1" dirty="0"/>
              <a:t>«лёгкими процессами»</a:t>
            </a:r>
            <a:endParaRPr lang="ru-RU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634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7245</Words>
  <Application>Microsoft Office PowerPoint</Application>
  <PresentationFormat>Widescreen</PresentationFormat>
  <Paragraphs>641</Paragraphs>
  <Slides>59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5" baseType="lpstr">
      <vt:lpstr>Aptos</vt:lpstr>
      <vt:lpstr>Aptos Display</vt:lpstr>
      <vt:lpstr>Arial</vt:lpstr>
      <vt:lpstr>Consolas</vt:lpstr>
      <vt:lpstr>Courier New</vt:lpstr>
      <vt:lpstr>Office Theme</vt:lpstr>
      <vt:lpstr>Потоки</vt:lpstr>
      <vt:lpstr>План лекции</vt:lpstr>
      <vt:lpstr>Основные идеи</vt:lpstr>
      <vt:lpstr>Пример: текстовый процессор</vt:lpstr>
      <vt:lpstr>Пример: веб-сервер</vt:lpstr>
      <vt:lpstr>Пример: конвейер обработки данных</vt:lpstr>
      <vt:lpstr>Пример: многопоточное транскодирование видео</vt:lpstr>
      <vt:lpstr>Классическая модель потоков</vt:lpstr>
      <vt:lpstr>Классическая модель потоков</vt:lpstr>
      <vt:lpstr>Общие и индивидуальные ресурсы процессов и потоков</vt:lpstr>
      <vt:lpstr>Параллелизм и изоляция</vt:lpstr>
      <vt:lpstr>Стек и состояние потока</vt:lpstr>
      <vt:lpstr>API жизненного цикла потоков</vt:lpstr>
      <vt:lpstr>Особенности работы fork в многопоточном приложении</vt:lpstr>
      <vt:lpstr>Работа с общими данными из нескольких потоков</vt:lpstr>
      <vt:lpstr>POSIX Threads</vt:lpstr>
      <vt:lpstr>Основные вызовы</vt:lpstr>
      <vt:lpstr>Атрибуты потока (ptread_attr_t)</vt:lpstr>
      <vt:lpstr>PowerPoint Presentation</vt:lpstr>
      <vt:lpstr>Создание потоков в Windows</vt:lpstr>
      <vt:lpstr>Создание потока в Windows</vt:lpstr>
      <vt:lpstr>Создание потока в Windows</vt:lpstr>
      <vt:lpstr>Создание потоков в C++</vt:lpstr>
      <vt:lpstr>std::thread и std::jthread</vt:lpstr>
      <vt:lpstr>Когда использовать</vt:lpstr>
      <vt:lpstr>Параллельная сортировка массивов</vt:lpstr>
      <vt:lpstr>Многопоточность в C++</vt:lpstr>
      <vt:lpstr>Потоки в User Space</vt:lpstr>
      <vt:lpstr>Принцип организации потоков в user space</vt:lpstr>
      <vt:lpstr>Преимущества user level потоков</vt:lpstr>
      <vt:lpstr>Проблемы user-level потоков</vt:lpstr>
      <vt:lpstr>Обходные решения</vt:lpstr>
      <vt:lpstr>Примеры использования User-Level Threads</vt:lpstr>
      <vt:lpstr>Потоки в Kernel Space</vt:lpstr>
      <vt:lpstr>Потоки в ядре</vt:lpstr>
      <vt:lpstr>Преимущества потоков в ядре</vt:lpstr>
      <vt:lpstr>Недостатки Kernel Threads</vt:lpstr>
      <vt:lpstr>Практические детали</vt:lpstr>
      <vt:lpstr>User-space vs Kernel-space threads</vt:lpstr>
      <vt:lpstr>Сравнение видов потоков</vt:lpstr>
      <vt:lpstr>Гибридная модель потоков</vt:lpstr>
      <vt:lpstr>Гибридная модель потоков</vt:lpstr>
      <vt:lpstr>Преимущества гибридного подхода</vt:lpstr>
      <vt:lpstr>Примеры и аналоги</vt:lpstr>
      <vt:lpstr>Преобразование однопоточной программы в многопоточную</vt:lpstr>
      <vt:lpstr>Подводные камни многопоточности</vt:lpstr>
      <vt:lpstr>Пример как не надо делать</vt:lpstr>
      <vt:lpstr>Подходы к решению проблем</vt:lpstr>
      <vt:lpstr>Решение с thread-local переменными</vt:lpstr>
      <vt:lpstr>Стоимость доступа к thread-local переменным</vt:lpstr>
      <vt:lpstr>Результаты бенчмарка (MSVC 2022, Intel Core i7-12650H, 2300 MHz)</vt:lpstr>
      <vt:lpstr>Серверы, основанные на событийной модели</vt:lpstr>
      <vt:lpstr>Альтернатива многопоточности – событийная модель</vt:lpstr>
      <vt:lpstr>Конечный автомат (FSM)</vt:lpstr>
      <vt:lpstr>Эффективность и реальные применения FSM</vt:lpstr>
      <vt:lpstr>Сравнение моделей к построению серверов</vt:lpstr>
      <vt:lpstr>Краткое сравнение моделей</vt:lpstr>
      <vt:lpstr>Итоги</vt:lpstr>
      <vt:lpstr>Список литературы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25</cp:revision>
  <dcterms:created xsi:type="dcterms:W3CDTF">2025-09-15T14:44:40Z</dcterms:created>
  <dcterms:modified xsi:type="dcterms:W3CDTF">2025-09-26T20:49:56Z</dcterms:modified>
</cp:coreProperties>
</file>