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89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321" r:id="rId20"/>
    <p:sldId id="272" r:id="rId21"/>
    <p:sldId id="273" r:id="rId22"/>
    <p:sldId id="274" r:id="rId23"/>
    <p:sldId id="275" r:id="rId24"/>
    <p:sldId id="277" r:id="rId25"/>
    <p:sldId id="276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90" r:id="rId36"/>
    <p:sldId id="291" r:id="rId37"/>
    <p:sldId id="300" r:id="rId38"/>
    <p:sldId id="292" r:id="rId39"/>
    <p:sldId id="293" r:id="rId40"/>
    <p:sldId id="295" r:id="rId41"/>
    <p:sldId id="294" r:id="rId42"/>
    <p:sldId id="296" r:id="rId43"/>
    <p:sldId id="297" r:id="rId44"/>
    <p:sldId id="298" r:id="rId45"/>
    <p:sldId id="29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2" r:id="rId66"/>
    <p:sldId id="323" r:id="rId67"/>
    <p:sldId id="320" r:id="rId68"/>
    <p:sldId id="325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2D086C-95E1-41FB-9C20-4F6008A0E895}">
          <p14:sldIdLst>
            <p14:sldId id="256"/>
            <p14:sldId id="289"/>
            <p14:sldId id="28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История операционных систем" id="{ED308550-7CFC-4781-A923-A947B5E70D2D}">
          <p14:sldIdLst>
            <p14:sldId id="267"/>
            <p14:sldId id="268"/>
            <p14:sldId id="269"/>
            <p14:sldId id="270"/>
            <p14:sldId id="271"/>
            <p14:sldId id="321"/>
            <p14:sldId id="272"/>
            <p14:sldId id="273"/>
            <p14:sldId id="274"/>
            <p14:sldId id="275"/>
            <p14:sldId id="277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Обзор аппаратуры компьютера" id="{FFE767BE-5CAD-4C06-9E2D-FFDCE851D080}">
          <p14:sldIdLst>
            <p14:sldId id="286"/>
            <p14:sldId id="290"/>
            <p14:sldId id="291"/>
            <p14:sldId id="300"/>
            <p14:sldId id="292"/>
            <p14:sldId id="293"/>
            <p14:sldId id="295"/>
            <p14:sldId id="294"/>
            <p14:sldId id="296"/>
            <p14:sldId id="297"/>
            <p14:sldId id="298"/>
            <p14:sldId id="299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Процесс загрузки компьютера" id="{3AD4FED8-D535-42DC-8D71-9699DFE0534B}">
          <p14:sldIdLst>
            <p14:sldId id="316"/>
            <p14:sldId id="317"/>
            <p14:sldId id="318"/>
            <p14:sldId id="319"/>
            <p14:sldId id="322"/>
            <p14:sldId id="323"/>
            <p14:sldId id="320"/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0" autoAdjust="0"/>
    <p:restoredTop sz="68281" autoAdjust="0"/>
  </p:normalViewPr>
  <p:slideViewPr>
    <p:cSldViewPr snapToGrid="0" showGuides="1">
      <p:cViewPr varScale="1">
        <p:scale>
          <a:sx n="64" d="100"/>
          <a:sy n="64" d="100"/>
        </p:scale>
        <p:origin x="2100" y="2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405FD-1719-4A7C-8220-910DC615F49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DE116-ED10-4BC0-824A-03E33701B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9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3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35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76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46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4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Во время Второй мировой войны появились первые рабочие компьютеры:</a:t>
            </a:r>
          </a:p>
          <a:p>
            <a:r>
              <a:rPr lang="ru-RU" b="0" dirty="0"/>
              <a:t>Все машины были примитивными и медленными: простые расчёты занимали секунды.</a:t>
            </a:r>
          </a:p>
          <a:p>
            <a:r>
              <a:rPr lang="ru-RU" b="0" dirty="0"/>
              <a:t>Программирование велось на машинном языке или через подключение кабелей.</a:t>
            </a:r>
          </a:p>
          <a:p>
            <a:r>
              <a:rPr lang="ru-RU" b="0" dirty="0"/>
              <a:t>Языков программирования и ОС ещё не существовало.</a:t>
            </a:r>
          </a:p>
          <a:p>
            <a:r>
              <a:rPr lang="ru-RU" b="0" dirty="0"/>
              <a:t>Работой с машинами занимались инженеры: проектировали, строили, программировали и обслуживали.</a:t>
            </a:r>
          </a:p>
          <a:p>
            <a:r>
              <a:rPr lang="ru-RU" b="0" dirty="0"/>
              <a:t>Основные задачи: математические вычисления (таблицы функций, баллистика).</a:t>
            </a:r>
          </a:p>
          <a:p>
            <a:r>
              <a:rPr lang="ru-RU" b="0" dirty="0"/>
              <a:t>В начале 1950-х появились перфокарты, которые упростили ввод программ.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2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Переход от вакуумных ламп к транзисторам в середине 1950-х резко повысил надёжность и время наработки на отказ, снизил тепло- и энергопотребление. Компьютеры стало реально продавать заказчикам с ожиданием стабильной работы.</a:t>
            </a:r>
          </a:p>
          <a:p>
            <a:r>
              <a:rPr lang="ru-RU" b="0" dirty="0"/>
              <a:t>Впервые возникло чёткое разделение ролей: одни проектируют и собирают, другие эксплуатируют, третьи пишут программы, отдельные команды обслуживают и ремонтируют.</a:t>
            </a:r>
          </a:p>
          <a:p>
            <a:r>
              <a:rPr lang="ru-RU" b="0" dirty="0"/>
              <a:t>Мэйнфреймы устанавливали в больших кондиционируемых залах; доступ к ним шёл через операторов, которые управляли очередями заданий.</a:t>
            </a:r>
          </a:p>
          <a:p>
            <a:r>
              <a:rPr lang="ru-RU" b="0" dirty="0"/>
              <a:t>Типичный цикл работы программиста: набросать код на бумаге (FORTRAN или ассемблер) → пробить перфокарты → сдать «колоду» в входную комнату → ждать, пока операторы прогонят задание и принесут вывод.</a:t>
            </a:r>
          </a:p>
          <a:p>
            <a:r>
              <a:rPr lang="ru-RU" b="0" dirty="0"/>
              <a:t>Компиляторы (напр. FORTRAN) хранились на системных носителях; при необходимости оператор отдельно загружал компилятор, что добавляло накладные расходы.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786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Проблема: дорогой процессор простаивает, пока операторы ходят между принтерами, кардридерами и шкафами с лентами/компиляторами.</a:t>
            </a:r>
          </a:p>
          <a:p>
            <a:r>
              <a:rPr lang="ru-RU" b="0" dirty="0"/>
              <a:t>Решение: пакетные системы и разделение I/O и вычислений. Дешёвый I/O-компьютер (IBM 1401) в течение ~часа читает колоды и пишет их на входную магнитную ленту; позже он же печатает результаты </a:t>
            </a:r>
            <a:r>
              <a:rPr lang="ru-RU" b="0" dirty="0" err="1"/>
              <a:t>off-line</a:t>
            </a:r>
            <a:r>
              <a:rPr lang="ru-RU" b="0" dirty="0"/>
              <a:t>.</a:t>
            </a:r>
          </a:p>
          <a:p>
            <a:r>
              <a:rPr lang="ru-RU" b="0" dirty="0"/>
              <a:t>Вычислительный мэйнфрейм (IBM 7094) монтирует входную ленту, загружает специальную управляющую программу (предтечу ОС), которая автоматически:</a:t>
            </a:r>
          </a:p>
          <a:p>
            <a:r>
              <a:rPr lang="ru-RU" b="0" dirty="0"/>
              <a:t>- считывает следующее задание с ленты;</a:t>
            </a:r>
          </a:p>
          <a:p>
            <a:r>
              <a:rPr lang="ru-RU" b="0" dirty="0"/>
              <a:t>- при необходимости подгружает компилятор;</a:t>
            </a:r>
          </a:p>
          <a:p>
            <a:r>
              <a:rPr lang="ru-RU" b="0" dirty="0"/>
              <a:t>- исполняет программу;</a:t>
            </a:r>
          </a:p>
          <a:p>
            <a:r>
              <a:rPr lang="ru-RU" b="0" dirty="0"/>
              <a:t>- пишет вывод на выходную ленту.</a:t>
            </a:r>
            <a:br>
              <a:rPr lang="ru-RU" b="0" dirty="0"/>
            </a:br>
            <a:r>
              <a:rPr lang="ru-RU" b="0" dirty="0"/>
              <a:t>По завершении «пачки» оператор просто меняет ленты.</a:t>
            </a:r>
          </a:p>
          <a:p>
            <a:r>
              <a:rPr lang="ru-RU" b="0" dirty="0"/>
              <a:t>Ключевой эффект: минимизация простоев и рост пропускной способности (</a:t>
            </a:r>
            <a:r>
              <a:rPr lang="ru-RU" b="0" dirty="0" err="1"/>
              <a:t>throughput</a:t>
            </a:r>
            <a:r>
              <a:rPr lang="ru-RU" b="0" dirty="0"/>
              <a:t>). Цена — увеличившееся время оборота (</a:t>
            </a:r>
            <a:r>
              <a:rPr lang="ru-RU" b="0" dirty="0" err="1"/>
              <a:t>turnaround</a:t>
            </a:r>
            <a:r>
              <a:rPr lang="ru-RU" b="0" dirty="0"/>
              <a:t>) для отдельного задания, но общая эффективность выше.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1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1960-х компьютеры делились на научные (7094) и коммерческие (1401). IBM решила объединить оба направления.</a:t>
            </a:r>
          </a:p>
          <a:p>
            <a:r>
              <a:rPr lang="ru-RU" dirty="0"/>
              <a:t>System/360 — единая архитектура, разные мощности, но совместимость по программам. Это было революцией для рынка.</a:t>
            </a:r>
          </a:p>
          <a:p>
            <a:r>
              <a:rPr lang="ru-RU" dirty="0"/>
              <a:t>ОС OS/360 должна была работать на всех моделях: от самых маленьких до суперкомпьютеров. Это сделало её чрезвычайно сложной (миллионы строк ассемблера).</a:t>
            </a:r>
          </a:p>
          <a:p>
            <a:r>
              <a:rPr lang="ru-RU" dirty="0"/>
              <a:t>Появились важные концепции: мультипрограммирование (разделение памяти на области → CPU всегда занят) и </a:t>
            </a:r>
            <a:r>
              <a:rPr lang="ru-RU" dirty="0" err="1"/>
              <a:t>spooling</a:t>
            </a:r>
            <a:r>
              <a:rPr lang="ru-RU" dirty="0"/>
              <a:t> (использование дисков для очередей заданий и вывода).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785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Операционная система — это основа работы любого компьютера, от ноутбуков и серверов до смартфонов и встраиваемых устройств. Сети позволяют этим устройствам взаимодействовать между собой, создавая мир взаимосвязанных вычислений.</a:t>
            </a:r>
          </a:p>
          <a:p>
            <a:r>
              <a:rPr lang="ru-RU" b="0" dirty="0"/>
              <a:t>В этом курсе вы:</a:t>
            </a:r>
          </a:p>
          <a:p>
            <a:r>
              <a:rPr lang="ru-RU" b="0" dirty="0"/>
              <a:t>Поймёте, как работает ОС изнутри: процессы, потоки, память, файлы, ввод-вывод, синхронизация.</a:t>
            </a:r>
          </a:p>
          <a:p>
            <a:r>
              <a:rPr lang="ru-RU" b="0" dirty="0"/>
              <a:t>Научитесь писать системный код под Linux и Windows.</a:t>
            </a:r>
          </a:p>
          <a:p>
            <a:r>
              <a:rPr lang="ru-RU" b="0" dirty="0"/>
              <a:t>Получите практический опыт в настройке, сборке и отладке программ на низком уровне.</a:t>
            </a:r>
          </a:p>
          <a:p>
            <a:r>
              <a:rPr lang="ru-RU" b="0" dirty="0"/>
              <a:t>Познакомитесь с тем, как работают сетевые приложения и протоколы обмена данными.</a:t>
            </a:r>
          </a:p>
          <a:p>
            <a:r>
              <a:rPr lang="ru-RU" b="0" dirty="0"/>
              <a:t>По желанию — попробуете создать свою простую ОС с нуля!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70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пакетных системах время отклика могло быть часами. Программисты страдали от «мелких ошибок», которые обнаруживались слишком поздно.</a:t>
            </a:r>
          </a:p>
          <a:p>
            <a:r>
              <a:rPr lang="ru-RU" dirty="0" err="1"/>
              <a:t>Таймшеринг</a:t>
            </a:r>
            <a:r>
              <a:rPr lang="ru-RU" dirty="0"/>
              <a:t> позволил десяткам пользователей работать через терминалы и получать быстрый отклик.</a:t>
            </a:r>
          </a:p>
          <a:p>
            <a:r>
              <a:rPr lang="ru-RU" dirty="0"/>
              <a:t>CTSS стал первой системой с этой моделью. MULTICS попытался реализовать «компьютер как коммунальную услугу» (аналог электричества).</a:t>
            </a:r>
          </a:p>
          <a:p>
            <a:r>
              <a:rPr lang="ru-RU" dirty="0"/>
              <a:t>MULTICS оказался слишком амбициозным и технически трудным, но внёс ключевые идеи в ОС. Работал у лояльных пользователей до 2000 года (!).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76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/>
              <a:t>Разработка UNIX началась на маленьком PDP-7, как упрощённый MULTICS. Благодаря доступности исходников, он быстро распространился.</a:t>
            </a:r>
          </a:p>
          <a:p>
            <a:r>
              <a:rPr lang="ru-RU" b="0" i="0" dirty="0"/>
              <a:t>Возникли несовместимые ветви UNIX (System V и BSD), позже принят стандарт POSIX.</a:t>
            </a:r>
          </a:p>
          <a:p>
            <a:r>
              <a:rPr lang="ru-RU" b="0" i="0" dirty="0"/>
              <a:t>MINIX (учебный клон UNIX) показал возможности модульного ядра, вдохновил создание Linux.</a:t>
            </a:r>
          </a:p>
          <a:p>
            <a:r>
              <a:rPr lang="ru-RU" b="0" i="0" dirty="0"/>
              <a:t>Linux вырос из студенческого проекта в мировую ОС: серверы, смартфоны (</a:t>
            </a:r>
            <a:r>
              <a:rPr lang="ru-RU" b="0" i="0" dirty="0" err="1"/>
              <a:t>Android</a:t>
            </a:r>
            <a:r>
              <a:rPr lang="ru-RU" b="0" i="0" dirty="0"/>
              <a:t>), суперкомпьютеры.</a:t>
            </a:r>
          </a:p>
          <a:p>
            <a:r>
              <a:rPr lang="ru-RU" b="0" i="0" dirty="0"/>
              <a:t>Даже Intel использует MINIX скрыто в своих чипах для служебного процессора.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22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67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3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1970-х благодаря технологии LSI (</a:t>
            </a:r>
            <a:r>
              <a:rPr lang="ru-RU" b="0" dirty="0" err="1"/>
              <a:t>Large</a:t>
            </a:r>
            <a:r>
              <a:rPr lang="ru-RU" b="0" dirty="0"/>
              <a:t> </a:t>
            </a:r>
            <a:r>
              <a:rPr lang="ru-RU" b="0" dirty="0" err="1"/>
              <a:t>Scale</a:t>
            </a:r>
            <a:r>
              <a:rPr lang="ru-RU" b="0" dirty="0"/>
              <a:t> </a:t>
            </a:r>
            <a:r>
              <a:rPr lang="ru-RU" b="0" dirty="0" err="1"/>
              <a:t>Integration</a:t>
            </a:r>
            <a:r>
              <a:rPr lang="ru-RU" b="0" dirty="0"/>
              <a:t>) стало возможным разместить тысячи транзисторов на одном кристалле. Это радикально удешевило и упростило производство микропроцессоров.</a:t>
            </a:r>
          </a:p>
          <a:p>
            <a:r>
              <a:rPr lang="ru-RU" b="0" dirty="0"/>
              <a:t>Если раньше </a:t>
            </a:r>
            <a:r>
              <a:rPr lang="ru-RU" b="0" dirty="0" err="1"/>
              <a:t>миникомпьютеры</a:t>
            </a:r>
            <a:r>
              <a:rPr lang="ru-RU" b="0" dirty="0"/>
              <a:t> (например, PDP-11) могли позволить себе только университетские отделы или компании, то теперь появился шанс упростить архитектуру и сделать компьютер доступным для одного человека.</a:t>
            </a:r>
          </a:p>
          <a:p>
            <a:r>
              <a:rPr lang="ru-RU" b="0" dirty="0"/>
              <a:t>Важный шаг — процессор Intel 8080 (1974). Intel хотела иметь ОС для тестирования процессора, и программист Гэри </a:t>
            </a:r>
            <a:r>
              <a:rPr lang="ru-RU" b="0" dirty="0" err="1"/>
              <a:t>Килдалл</a:t>
            </a:r>
            <a:r>
              <a:rPr lang="ru-RU" b="0" dirty="0"/>
              <a:t> написал CP/M — первую массовую дисковую ОС для микрокомпьютеров.</a:t>
            </a:r>
          </a:p>
          <a:p>
            <a:r>
              <a:rPr lang="ru-RU" b="0" dirty="0"/>
              <a:t>В 1977 CP/M была адаптирована под разные процессоры (8080, Z80 и др.) и стала доминирующей системой для микрокомпьютеров.</a:t>
            </a:r>
          </a:p>
          <a:p>
            <a:r>
              <a:rPr lang="ru-RU" b="0" dirty="0"/>
              <a:t>Когда IBM выпустила IBM PC (1981), они обратились к Digital Research за лицензией, но компания упустила сделку. Тогда Microsoft предложила IBM систему MS-DOS, купленную у </a:t>
            </a:r>
            <a:r>
              <a:rPr lang="ru-RU" b="0" dirty="0" err="1"/>
              <a:t>Seattle</a:t>
            </a:r>
            <a:r>
              <a:rPr lang="ru-RU" b="0" dirty="0"/>
              <a:t> Computer Products и доработанную.</a:t>
            </a:r>
          </a:p>
          <a:p>
            <a:r>
              <a:rPr lang="ru-RU" b="0" dirty="0"/>
              <a:t>Ключевое решение Билла Гейтса: продавать MS-DOS производителям компьютеров для предустановки, а не конечным пользователям. Это дало Microsoft огромный рыночный охват и вытеснило CP/M.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21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/>
              <a:t>Первые персональные компьютеры работали через командную строку: пользователи печатали команды с клавиатуры. Но это было неудобно для «массового» пользователя.</a:t>
            </a:r>
          </a:p>
          <a:p>
            <a:r>
              <a:rPr lang="ru-RU" b="0" i="0" dirty="0"/>
              <a:t>В 1960-х Дуг </a:t>
            </a:r>
            <a:r>
              <a:rPr lang="ru-RU" b="0" i="0" dirty="0" err="1"/>
              <a:t>Энгельбарт</a:t>
            </a:r>
            <a:r>
              <a:rPr lang="ru-RU" b="0" i="0" dirty="0"/>
              <a:t> придумал прототип GUI (</a:t>
            </a:r>
            <a:r>
              <a:rPr lang="ru-RU" b="0" i="0" dirty="0" err="1"/>
              <a:t>Graphical</a:t>
            </a:r>
            <a:r>
              <a:rPr lang="ru-RU" b="0" i="0" dirty="0"/>
              <a:t> User Interface) с окнами, иконками, меню и мышью. Эти идеи были развиты в лаборатории Xerox PARC.</a:t>
            </a:r>
          </a:p>
          <a:p>
            <a:r>
              <a:rPr lang="ru-RU" b="0" i="0" dirty="0"/>
              <a:t>Руководство Xerox не увидело в GUI коммерческой ценности. Но Стив Джобс, посетивший PARC, сразу понял потенциал и решил внедрить GUI в продукты Apple.</a:t>
            </a:r>
          </a:p>
          <a:p>
            <a:r>
              <a:rPr lang="ru-RU" b="0" i="0" dirty="0"/>
              <a:t>Первый опыт — Apple </a:t>
            </a:r>
            <a:r>
              <a:rPr lang="ru-RU" b="0" i="0" dirty="0" err="1"/>
              <a:t>Lisa</a:t>
            </a:r>
            <a:r>
              <a:rPr lang="ru-RU" b="0" i="0" dirty="0"/>
              <a:t> (1983). Она была технически интересной, но слишком дорогой и провалилась.</a:t>
            </a:r>
          </a:p>
          <a:p>
            <a:r>
              <a:rPr lang="ru-RU" b="0" i="0" dirty="0"/>
              <a:t>Второй опыт — Apple Macintosh (1984). Он оказался дешевле, </a:t>
            </a:r>
            <a:r>
              <a:rPr lang="ru-RU" b="0" i="0" dirty="0" err="1"/>
              <a:t>интуитивнее</a:t>
            </a:r>
            <a:r>
              <a:rPr lang="ru-RU" b="0" i="0" dirty="0"/>
              <a:t> и стал огромным успехом. Слоган «компьютер для всех» оказался правдой: Macintosh сделали компьютеры доступными не только для специалистов. Macintosh особенно полюбили дизайнеры, фотографы и создатели мультимедиа — сферы, где графический интерфейс был естественным.</a:t>
            </a:r>
          </a:p>
          <a:p>
            <a:r>
              <a:rPr lang="ru-RU" b="0" i="0" dirty="0"/>
              <a:t>Позже Apple перешла на ядро, построенное на UNIX (</a:t>
            </a:r>
            <a:r>
              <a:rPr lang="ru-RU" b="0" i="0" dirty="0" err="1"/>
              <a:t>Mach</a:t>
            </a:r>
            <a:r>
              <a:rPr lang="ru-RU" b="0" i="0" dirty="0"/>
              <a:t> + BSD), создав современный </a:t>
            </a:r>
            <a:r>
              <a:rPr lang="ru-RU" b="0" i="0" dirty="0" err="1"/>
              <a:t>macOS</a:t>
            </a:r>
            <a:r>
              <a:rPr lang="ru-RU" b="0" i="0" dirty="0"/>
              <a:t> — сочетание удобного интерфейса и надёжной UNIX-основы.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10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Вдохновившись успехом Apple, Microsoft решила создать аналогичный продукт. Первые версии Windows (1985) были не самостоятельной ОС, а всего лишь «оболочкой» поверх MS-DOS.</a:t>
            </a:r>
            <a:r>
              <a:rPr lang="en-US" b="0" dirty="0"/>
              <a:t> </a:t>
            </a:r>
            <a:r>
              <a:rPr lang="ru-RU" b="0" dirty="0"/>
              <a:t>Пользователь получал окна и иконки, но сама система всё ещё работала на DOS. Такой режим сохранялся до середины 1990-х.</a:t>
            </a:r>
          </a:p>
          <a:p>
            <a:r>
              <a:rPr lang="ru-RU" b="0" dirty="0"/>
              <a:t>С выходом Windows 95 Microsoft превратила Windows в полноценную ОС: DOS использовался только для запуска и совместимости со старыми программами.</a:t>
            </a:r>
          </a:p>
          <a:p>
            <a:r>
              <a:rPr lang="ru-RU" b="0" dirty="0"/>
              <a:t>В параллельной ветке Microsoft разрабатывала Windows NT — надёжную 32-битную систему. Архитектор проекта — Дэвид Катлер, ранее работавший над ОС VMS. Многие идеи из VMS перекочевали в NT.</a:t>
            </a:r>
          </a:p>
          <a:p>
            <a:r>
              <a:rPr lang="ru-RU" b="0" dirty="0"/>
              <a:t>Windows XP (2001) стала одной из самых удачных версий, долго удерживавшей лидерство. Позже появились Windows 7, 8, 10, 11.</a:t>
            </a:r>
            <a:r>
              <a:rPr lang="en-US" b="0" dirty="0"/>
              <a:t> </a:t>
            </a:r>
          </a:p>
          <a:p>
            <a:r>
              <a:rPr lang="ru-RU" b="0" dirty="0"/>
              <a:t>Благодаря Windows Microsoft заняла ведущую позицию в массовом сегменте — от домашних ПК до корпоративных сетей.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95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Вторая важная ветвь развития ОС — семейство UNIX. UNIX появился в конце 1960-х, но в 1980-х обрёл новую жизнь.</a:t>
            </a:r>
          </a:p>
          <a:p>
            <a:r>
              <a:rPr lang="ru-RU" b="0" dirty="0"/>
              <a:t>FreeBSD (разработанный в Беркли) стал одной из ключевых ветвей. На его основе работает </a:t>
            </a:r>
            <a:r>
              <a:rPr lang="ru-RU" b="0" dirty="0" err="1"/>
              <a:t>macOS</a:t>
            </a:r>
            <a:r>
              <a:rPr lang="ru-RU" b="0" dirty="0"/>
              <a:t>.</a:t>
            </a:r>
          </a:p>
          <a:p>
            <a:r>
              <a:rPr lang="ru-RU" b="0" dirty="0"/>
              <a:t>Linux (1991, Линус Торвальдс): вдохновлён учебной ОС MINIX, быстро завоевал популярность как свободная альтернатива.</a:t>
            </a:r>
          </a:p>
          <a:p>
            <a:r>
              <a:rPr lang="ru-RU" b="0" dirty="0"/>
              <a:t>Linux стал ядром серверных систем, затем мобильных устройств (</a:t>
            </a:r>
            <a:r>
              <a:rPr lang="ru-RU" b="0" dirty="0" err="1"/>
              <a:t>Android</a:t>
            </a:r>
            <a:r>
              <a:rPr lang="ru-RU" b="0" dirty="0"/>
              <a:t>), а позже и встраиваемых решений.</a:t>
            </a:r>
          </a:p>
          <a:p>
            <a:r>
              <a:rPr lang="ru-RU" b="0" dirty="0"/>
              <a:t>UNIX/ Linux используются на суперкомпьютерах, в дата-центрах, смартфонах и даже внутри чипов (например, MINIX встроен в процессоры Intel).</a:t>
            </a:r>
          </a:p>
          <a:p>
            <a:r>
              <a:rPr lang="ru-RU" b="0" dirty="0"/>
              <a:t>В UNIX-системах традиционно популярен CLI (командная строка), но они поддерживают и графические среды: X11, </a:t>
            </a:r>
            <a:r>
              <a:rPr lang="ru-RU" b="0" dirty="0" err="1"/>
              <a:t>Gnome</a:t>
            </a:r>
            <a:r>
              <a:rPr lang="ru-RU" b="0" dirty="0"/>
              <a:t>, KDE.</a:t>
            </a:r>
          </a:p>
          <a:p>
            <a:r>
              <a:rPr lang="ru-RU" b="0" dirty="0"/>
              <a:t>Таким образом, UNIX и Linux стали универсальными: от серверов до мобильных устройств.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середине 1980-х компьютеры начали соединяться в сети. Это породило новые типы ОС.</a:t>
            </a:r>
          </a:p>
          <a:p>
            <a:r>
              <a:rPr lang="ru-RU" b="1" dirty="0"/>
              <a:t>Сетевые ОС</a:t>
            </a:r>
            <a:r>
              <a:rPr lang="ru-RU" dirty="0"/>
              <a:t>: каждая машина остаётся отдельной, но пользователь может подключаться к другим, выполнять удалённый вход (</a:t>
            </a:r>
            <a:r>
              <a:rPr lang="ru-RU" dirty="0" err="1"/>
              <a:t>login</a:t>
            </a:r>
            <a:r>
              <a:rPr lang="ru-RU" dirty="0"/>
              <a:t>), копировать файлы. Это удобно, но ощущается как работа с «множеством компьютеров».</a:t>
            </a:r>
          </a:p>
          <a:p>
            <a:r>
              <a:rPr lang="ru-RU" b="1" dirty="0"/>
              <a:t>Распределённые ОС</a:t>
            </a:r>
            <a:r>
              <a:rPr lang="ru-RU" dirty="0"/>
              <a:t>: идея в том, чтобы скрыть множество машин за единой оболочкой. Пользователь не должен знать, на каком именно компьютере выполняется программа или где хранится файл. Всё выглядит как работа с одним компьютером.</a:t>
            </a:r>
          </a:p>
          <a:p>
            <a:r>
              <a:rPr lang="ru-RU" dirty="0"/>
              <a:t>Такие системы сложнее, потому что требуют защиты, синхронизации и распределённого планирования. Сеть вносит задержки, информация о состоянии системы часто неполная или устаревшая.</a:t>
            </a:r>
          </a:p>
          <a:p>
            <a:r>
              <a:rPr lang="ru-RU" dirty="0"/>
              <a:t>Хотя полностью распределённые ОС не стали массовыми, сама идея легла в основу современных </a:t>
            </a:r>
            <a:r>
              <a:rPr lang="ru-RU" b="1" dirty="0"/>
              <a:t>облачных вычислений</a:t>
            </a:r>
            <a:r>
              <a:rPr lang="ru-RU" dirty="0"/>
              <a:t>. Теперь пользователи работают с «облаком» (дата-центрами), а не управляют локальными машинами.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24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2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Важно понимать: операционные системы — это не «обязательный компонент» любого устройства.</a:t>
            </a:r>
          </a:p>
          <a:p>
            <a:r>
              <a:rPr lang="ru-RU" b="0" dirty="0"/>
              <a:t>Если устройство выполняет одну-единственную задачу (например, управление мотором в стиральной машине или считывание температуры), то полноценная ОС только усложнит систему и сделает её дороже.</a:t>
            </a:r>
          </a:p>
          <a:p>
            <a:r>
              <a:rPr lang="ru-RU" b="0" dirty="0"/>
              <a:t>В таких случаях программное обеспечение пишется напрямую под микроконтроллер, и оно работает без всякого ядра, драйверов или файловой системы.</a:t>
            </a:r>
          </a:p>
          <a:p>
            <a:r>
              <a:rPr lang="ru-RU" b="0" dirty="0"/>
              <a:t>Однако как только появляется необходимость в параллельных задачах, взаимодействии с пользователем, защите данных или подключении к сети, роль ОС становится критически важной.</a:t>
            </a:r>
          </a:p>
          <a:p>
            <a:r>
              <a:rPr lang="ru-RU" b="0" dirty="0"/>
              <a:t>Это объясняет, почему мы изучаем ОС: даже если «маленькие устройства» обходятся без них, все сложные системы — ПК, смартфоны, серверы, облака — без ОС существовать не могут.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081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Первый реальный мобильный телефон (1946) был очень тяжёлым — 40 кг. Это был скорее автомобильный аксессуар.</a:t>
            </a:r>
          </a:p>
          <a:p>
            <a:r>
              <a:rPr lang="ru-RU" dirty="0"/>
              <a:t>В 1970-х появились первые настоящие портативные устройства весом около 1 кг. Их называли «кирпичами». Несмотря на габариты, это был технологический прорыв.</a:t>
            </a:r>
          </a:p>
          <a:p>
            <a:r>
              <a:rPr lang="ru-RU" dirty="0"/>
              <a:t>В 1990-х впервые появились </a:t>
            </a:r>
            <a:r>
              <a:rPr lang="ru-RU" b="1" dirty="0"/>
              <a:t>смартфоны</a:t>
            </a:r>
            <a:r>
              <a:rPr lang="ru-RU" dirty="0"/>
              <a:t> — устройства, совмещавшие функции телефона и компьютера (или PDA).</a:t>
            </a:r>
          </a:p>
          <a:p>
            <a:r>
              <a:rPr lang="ru-RU" dirty="0"/>
              <a:t>Примеры: Nokia N9000 (1996) и Ericsson GS88 (1997), где впервые использован термин «</a:t>
            </a:r>
            <a:r>
              <a:rPr lang="ru-RU" dirty="0" err="1"/>
              <a:t>smartphone</a:t>
            </a:r>
            <a:r>
              <a:rPr lang="ru-RU" dirty="0"/>
              <a:t>».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94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конца 1990-х и до 2010-х </a:t>
            </a:r>
            <a:r>
              <a:rPr lang="ru-RU" b="1" dirty="0"/>
              <a:t>Symbian OS</a:t>
            </a:r>
            <a:r>
              <a:rPr lang="ru-RU" dirty="0"/>
              <a:t> была стандартом де-факто. Nokia и партнёры использовали её во всех популярных моделях.</a:t>
            </a:r>
          </a:p>
          <a:p>
            <a:r>
              <a:rPr lang="ru-RU" b="1" dirty="0"/>
              <a:t>BlackBerry OS (2002)</a:t>
            </a:r>
            <a:r>
              <a:rPr lang="ru-RU" dirty="0"/>
              <a:t> обеспечила бизнесу удобную почту и безопасность, заняв корпоративный сегмент.</a:t>
            </a:r>
          </a:p>
          <a:p>
            <a:r>
              <a:rPr lang="ru-RU" dirty="0"/>
              <a:t>Переломный момент — 2007 год: </a:t>
            </a:r>
            <a:r>
              <a:rPr lang="ru-RU" b="1" dirty="0"/>
              <a:t>Apple iPhone с </a:t>
            </a:r>
            <a:r>
              <a:rPr lang="ru-RU" b="1" dirty="0" err="1"/>
              <a:t>iOS</a:t>
            </a:r>
            <a:r>
              <a:rPr lang="ru-RU" dirty="0"/>
              <a:t>. Смартфон стал устройством «для всех», с интуитивным интерфейсом, мультимедиа и интернетом.</a:t>
            </a:r>
          </a:p>
          <a:p>
            <a:r>
              <a:rPr lang="ru-RU" dirty="0"/>
              <a:t>С этого момента рынок мобильных ОС стал очень конкурентным.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574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2008 Google представил </a:t>
            </a:r>
            <a:r>
              <a:rPr lang="ru-RU" b="0" dirty="0" err="1"/>
              <a:t>Android</a:t>
            </a:r>
            <a:r>
              <a:rPr lang="ru-RU" b="0" dirty="0"/>
              <a:t> — открытую ОС на базе Linux.</a:t>
            </a:r>
          </a:p>
          <a:p>
            <a:r>
              <a:rPr lang="ru-RU" b="0" dirty="0"/>
              <a:t>Производители получили возможность свободно адаптировать систему под свои устройства. Это обеспечило </a:t>
            </a:r>
            <a:r>
              <a:rPr lang="ru-RU" b="0" dirty="0" err="1"/>
              <a:t>Android</a:t>
            </a:r>
            <a:r>
              <a:rPr lang="ru-RU" b="0" dirty="0"/>
              <a:t> стремительное распространение.</a:t>
            </a:r>
          </a:p>
          <a:p>
            <a:r>
              <a:rPr lang="ru-RU" b="0" dirty="0"/>
              <a:t>Сообщество разработчиков создало миллионы приложений (Java → </a:t>
            </a:r>
            <a:r>
              <a:rPr lang="ru-RU" b="0" dirty="0" err="1"/>
              <a:t>Android</a:t>
            </a:r>
            <a:r>
              <a:rPr lang="ru-RU" b="0" dirty="0"/>
              <a:t> SDK).</a:t>
            </a:r>
          </a:p>
          <a:p>
            <a:r>
              <a:rPr lang="ru-RU" b="0" dirty="0"/>
              <a:t>Сегодня </a:t>
            </a:r>
            <a:r>
              <a:rPr lang="ru-RU" b="0" dirty="0" err="1"/>
              <a:t>Android</a:t>
            </a:r>
            <a:r>
              <a:rPr lang="ru-RU" b="0" dirty="0"/>
              <a:t> — самая распространённая мобильная ОС, а </a:t>
            </a:r>
            <a:r>
              <a:rPr lang="ru-RU" b="0" dirty="0" err="1"/>
              <a:t>iOS</a:t>
            </a:r>
            <a:r>
              <a:rPr lang="ru-RU" b="0" dirty="0"/>
              <a:t> уверенно держит второе место.</a:t>
            </a:r>
          </a:p>
          <a:p>
            <a:r>
              <a:rPr lang="ru-RU" b="0" dirty="0"/>
              <a:t>Однако история показывает: лидерство может быть недолгим. Symbian и BlackBerry уже исчезли, а новые платформы могут появиться.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32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4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Операционная система — это не абстрактный софт, а прослойка, работающая поверх конкретного железа.</a:t>
            </a:r>
          </a:p>
          <a:p>
            <a:r>
              <a:rPr lang="ru-RU" b="0" dirty="0"/>
              <a:t>Она должна понимать, как выглядит аппаратная часть «глазами программиста»: какие есть инструкции, как организована память, как происходит ввод-вывод.</a:t>
            </a:r>
          </a:p>
          <a:p>
            <a:r>
              <a:rPr lang="ru-RU" b="0" dirty="0"/>
              <a:t>ОС фактически расширяет возможности процессора, предоставляя прикладным программам удобные функции, которые напрямую «железо» не умеет делать.</a:t>
            </a:r>
          </a:p>
          <a:p>
            <a:r>
              <a:rPr lang="ru-RU" b="0" dirty="0"/>
              <a:t>На абстрактной схеме компьютер выглядит просто: процессор, память и устройства ввода-вывода связаны одной системной шиной. Всё взаимодействие идёт через неё.</a:t>
            </a:r>
          </a:p>
          <a:p>
            <a:r>
              <a:rPr lang="ru-RU" b="0" dirty="0"/>
              <a:t>В реальных ПК архитектура значительно сложнее: есть несколько шин (</a:t>
            </a:r>
            <a:r>
              <a:rPr lang="ru-RU" b="0" dirty="0" err="1"/>
              <a:t>PCIe</a:t>
            </a:r>
            <a:r>
              <a:rPr lang="ru-RU" b="0" dirty="0"/>
              <a:t>, USB, SATA и т.д.), специализированные контроллеры. Но для целей изучения ОС достаточно базовой модели.</a:t>
            </a:r>
          </a:p>
          <a:p>
            <a:r>
              <a:rPr lang="ru-RU" b="0" dirty="0"/>
              <a:t>Зачем это нужно студенту: чтобы понимать, почему ОС устроена именно так, какие ограничения накладывает «железо» и как ОС эти ограничения обходит или абстрагирует.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0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358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082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CPU — центральный элемент вычислений. Его цикл прост: достать инструкцию из памяти, понять её смысл, выполнить и перейти к следующей.</a:t>
            </a:r>
          </a:p>
          <a:p>
            <a:r>
              <a:rPr lang="ru-RU" b="0" dirty="0"/>
              <a:t>У разных процессоров разные наборы инструкций: например, x86 и ARM несовместимы.</a:t>
            </a:r>
          </a:p>
          <a:p>
            <a:r>
              <a:rPr lang="ru-RU" b="0" dirty="0"/>
              <a:t>Чтобы не ждать медленную память, процессор хранит данные во внутренних регистрах.</a:t>
            </a:r>
          </a:p>
          <a:p>
            <a:r>
              <a:rPr lang="ru-RU" b="0" dirty="0"/>
              <a:t>Есть специальные регистры: PC (Program Counter) указывает на следующую команду, SP (</a:t>
            </a:r>
            <a:r>
              <a:rPr lang="ru-RU" b="0" dirty="0" err="1"/>
              <a:t>Stack</a:t>
            </a:r>
            <a:r>
              <a:rPr lang="ru-RU" b="0" dirty="0"/>
              <a:t> </a:t>
            </a:r>
            <a:r>
              <a:rPr lang="ru-RU" b="0" dirty="0" err="1"/>
              <a:t>Pointer</a:t>
            </a:r>
            <a:r>
              <a:rPr lang="ru-RU" b="0" dirty="0"/>
              <a:t>) хранит адрес вершины стека, а PSW (Program </a:t>
            </a:r>
            <a:r>
              <a:rPr lang="ru-RU" b="0" dirty="0" err="1"/>
              <a:t>Status</a:t>
            </a:r>
            <a:r>
              <a:rPr lang="ru-RU" b="0" dirty="0"/>
              <a:t> Word) хранит биты состояния (режим работы, флаги).</a:t>
            </a:r>
          </a:p>
          <a:p>
            <a:r>
              <a:rPr lang="ru-RU" b="0" dirty="0"/>
              <a:t>При переключении задач ОС обязана сохранить все эти регистры, чтобы позже восстановить состояние программы.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428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Нужно отличать архитектуру (то, что видит программист: инструкции, регистры) и микроархитектуру (реализацию внутри процессора: кэши, буферы).</a:t>
            </a:r>
          </a:p>
          <a:p>
            <a:r>
              <a:rPr lang="ru-RU" b="0" dirty="0"/>
              <a:t>Чтобы ускорить работу, процессоры используют конвейеры: пока одна инструкция выполняется, следующая уже декодируется, а третья загружается. Это сильно повышает производительность, но усложняет жизнь компиляторам и ОС.</a:t>
            </a:r>
          </a:p>
          <a:p>
            <a:r>
              <a:rPr lang="ru-RU" b="0" dirty="0"/>
              <a:t>Более продвинутый уровень — </a:t>
            </a:r>
            <a:r>
              <a:rPr lang="ru-RU" b="0" dirty="0" err="1"/>
              <a:t>суперскалярность</a:t>
            </a:r>
            <a:r>
              <a:rPr lang="ru-RU" b="0" dirty="0"/>
              <a:t>: несколько исполнительных блоков работают параллельно. Это позволяет выполнять несколько инструкций за такт, но иногда инструкции выполняются не по порядку.</a:t>
            </a:r>
          </a:p>
          <a:p>
            <a:r>
              <a:rPr lang="ru-RU" b="0" dirty="0"/>
              <a:t>ОС и компиляторы должны учитывать такие особенности.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456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5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0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У процессоров есть два режима:</a:t>
            </a:r>
          </a:p>
          <a:p>
            <a:r>
              <a:rPr lang="ru-RU" b="0" dirty="0"/>
              <a:t>Режим ядра — полный доступ, ОС работает именно здесь.</a:t>
            </a:r>
          </a:p>
          <a:p>
            <a:r>
              <a:rPr lang="ru-RU" b="0" dirty="0"/>
              <a:t>Режим пользователя — ограниченный набор команд, чтобы пользовательские программы не могли навредить системе.</a:t>
            </a:r>
          </a:p>
          <a:p>
            <a:r>
              <a:rPr lang="ru-RU" b="0" dirty="0"/>
              <a:t>Переход из </a:t>
            </a:r>
            <a:r>
              <a:rPr lang="ru-RU" b="0" dirty="0" err="1"/>
              <a:t>user</a:t>
            </a:r>
            <a:r>
              <a:rPr lang="ru-RU" b="0" dirty="0"/>
              <a:t> </a:t>
            </a:r>
            <a:r>
              <a:rPr lang="ru-RU" b="0" dirty="0" err="1"/>
              <a:t>mode</a:t>
            </a:r>
            <a:r>
              <a:rPr lang="ru-RU" b="0" dirty="0"/>
              <a:t> в </a:t>
            </a:r>
            <a:r>
              <a:rPr lang="ru-RU" b="0" dirty="0" err="1"/>
              <a:t>kernel</a:t>
            </a:r>
            <a:r>
              <a:rPr lang="ru-RU" b="0" dirty="0"/>
              <a:t> </a:t>
            </a:r>
            <a:r>
              <a:rPr lang="ru-RU" b="0" dirty="0" err="1"/>
              <a:t>mode</a:t>
            </a:r>
            <a:r>
              <a:rPr lang="ru-RU" b="0" dirty="0"/>
              <a:t> осуществляется через системные вызовы (например, </a:t>
            </a:r>
            <a:r>
              <a:rPr lang="ru-RU" b="0" dirty="0" err="1"/>
              <a:t>read</a:t>
            </a:r>
            <a:r>
              <a:rPr lang="ru-RU" b="0" dirty="0"/>
              <a:t>). Это как особый вызов функции, который переключает процессор в режим ядра.</a:t>
            </a:r>
          </a:p>
          <a:p>
            <a:r>
              <a:rPr lang="ru-RU" b="0" dirty="0"/>
              <a:t>Есть и аппаратные ловушки (</a:t>
            </a:r>
            <a:r>
              <a:rPr lang="ru-RU" b="0" dirty="0" err="1"/>
              <a:t>traps</a:t>
            </a:r>
            <a:r>
              <a:rPr lang="ru-RU" b="0" dirty="0"/>
              <a:t>): деление на ноль, ошибки памяти, переполнения. В этих случаях управление также передаётся ОС, которая решает:</a:t>
            </a:r>
          </a:p>
          <a:p>
            <a:r>
              <a:rPr lang="ru-RU" b="0" dirty="0"/>
              <a:t>завершить программу с ошибкой,</a:t>
            </a:r>
          </a:p>
          <a:p>
            <a:r>
              <a:rPr lang="ru-RU" b="0" dirty="0"/>
              <a:t>игнорировать ситуацию (например, установить результат в 0),</a:t>
            </a:r>
          </a:p>
          <a:p>
            <a:r>
              <a:rPr lang="ru-RU" b="0" dirty="0"/>
              <a:t>или вернуть управление программе, если она умеет обрабатывать такие исключения.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74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течение десятилетий рост производительности обеспечивался за счёт увеличения числа транзисторов.</a:t>
            </a:r>
          </a:p>
          <a:p>
            <a:r>
              <a:rPr lang="ru-RU" dirty="0"/>
              <a:t>Первые решения: делать больше кэшей и функциональных блоков внутри процессора. Но у этого подхода есть предел: слишком большие кэши дают всё меньше прироста.</a:t>
            </a:r>
          </a:p>
          <a:p>
            <a:r>
              <a:rPr lang="ru-RU" dirty="0"/>
              <a:t>Поэтому инженеры начали искать новые способы использовать транзисторы: в многопоточности, </a:t>
            </a:r>
            <a:r>
              <a:rPr lang="ru-RU" dirty="0" err="1"/>
              <a:t>многоядерности</a:t>
            </a:r>
            <a:r>
              <a:rPr lang="ru-RU" dirty="0"/>
              <a:t> и параллельных вычислениях (GPU).</a:t>
            </a:r>
          </a:p>
          <a:p>
            <a:r>
              <a:rPr lang="ru-RU" dirty="0"/>
              <a:t>Важно понимать: этот переход — не просто инженерный, он повлиял и на ОС, которые теперь должны уметь работать в мультипроцессорных условиях.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17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Введена в процессорах вроде Pentium 4 (Intel назвала технологию Hyper-</a:t>
            </a:r>
            <a:r>
              <a:rPr lang="ru-RU" b="0" dirty="0" err="1"/>
              <a:t>Threading</a:t>
            </a:r>
            <a:r>
              <a:rPr lang="ru-RU" b="0" dirty="0"/>
              <a:t>).</a:t>
            </a:r>
          </a:p>
          <a:p>
            <a:r>
              <a:rPr lang="ru-RU" b="0" dirty="0"/>
              <a:t>Суть: процессор хранит состояния двух (или больше) потоков и моментально переключается между ними, чтобы скрыть задержки.</a:t>
            </a:r>
          </a:p>
          <a:p>
            <a:r>
              <a:rPr lang="ru-RU" b="0" dirty="0"/>
              <a:t>Пример: если один поток ждёт данные из памяти, CPU мгновенно переключается на другой поток.</a:t>
            </a:r>
          </a:p>
          <a:p>
            <a:r>
              <a:rPr lang="ru-RU" b="0" dirty="0"/>
              <a:t>ОС «видит» каждый поток как отдельный CPU. Если планировщик работает неоптимально, можно загрузить один физический процессор двумя потоками, а другой оставить незадействованным → падает эффективность.</a:t>
            </a:r>
          </a:p>
          <a:p>
            <a:r>
              <a:rPr lang="ru-RU" b="0" dirty="0"/>
              <a:t>Это создаёт новые задачи для ОС-разработчиков.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090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Многоядерные процессоры (</a:t>
            </a:r>
            <a:r>
              <a:rPr lang="ru-RU" b="0" dirty="0" err="1"/>
              <a:t>multicore</a:t>
            </a:r>
            <a:r>
              <a:rPr lang="ru-RU" b="0" dirty="0"/>
              <a:t>) — естественный шаг после многопоточности. Один кристалл содержит несколько полноценных CPU. Сегодня это десятки ядер, а в GPU — тысячи.</a:t>
            </a:r>
          </a:p>
          <a:p>
            <a:r>
              <a:rPr lang="ru-RU" b="0" dirty="0"/>
              <a:t>ОС должна поддерживать мультипроцессорность: параллельное выполнение, синхронизацию, защиту памяти.</a:t>
            </a:r>
          </a:p>
          <a:p>
            <a:r>
              <a:rPr lang="ru-RU" b="0" dirty="0"/>
              <a:t>GPU (Graphics Processing Unit): пример экстремального параллелизма. Тысячи маленьких ядер выполняют простые операции параллельно. Отлично подходит для рендеринга 3D-графики, обучения нейросетей, криптографии.</a:t>
            </a:r>
          </a:p>
          <a:p>
            <a:r>
              <a:rPr lang="ru-RU" b="0" dirty="0"/>
              <a:t>Минус: GPU сложно программировать, они неэффективны для последовательных задач. ОС редко запускает на GPU «системный код», но может использовать GPU для вспомогательных функций (например, шифрование).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522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70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Регистры — самые быстрые, прямо внутри CPU, но их очень мало.</a:t>
            </a:r>
          </a:p>
          <a:p>
            <a:r>
              <a:rPr lang="ru-RU" dirty="0"/>
              <a:t>Кэш решает проблему разрыва скорости между CPU и RAM: хранит копии часто используемых данных.</a:t>
            </a:r>
          </a:p>
          <a:p>
            <a:r>
              <a:rPr lang="ru-RU" dirty="0"/>
              <a:t>RAM — основная рабочая память для программ.</a:t>
            </a:r>
          </a:p>
          <a:p>
            <a:r>
              <a:rPr lang="ru-RU" dirty="0" err="1"/>
              <a:t>Неволатильные</a:t>
            </a:r>
            <a:r>
              <a:rPr lang="ru-RU" dirty="0"/>
              <a:t> типы (ROM, Flash, SSD) сохраняют данные даже без питания.</a:t>
            </a:r>
          </a:p>
          <a:p>
            <a:r>
              <a:rPr lang="ru-RU" dirty="0"/>
              <a:t>Такая многоуровневая структура существует, чтобы балансировать скорость и стоимость.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706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Кэширование используется не только в железе, но и в ОС (например, кэширование файловой системы или DNS).</a:t>
            </a:r>
          </a:p>
          <a:p>
            <a:r>
              <a:rPr lang="ru-RU" dirty="0"/>
              <a:t>Принцип: хранить маленький поднабор часто используемых данных для ускорения доступа.</a:t>
            </a:r>
          </a:p>
          <a:p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hit</a:t>
            </a:r>
            <a:r>
              <a:rPr lang="ru-RU" dirty="0"/>
              <a:t> → мгновенный доступ.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miss</a:t>
            </a:r>
            <a:r>
              <a:rPr lang="ru-RU" dirty="0"/>
              <a:t> → нужно идти в RAM или даже на диск.</a:t>
            </a:r>
          </a:p>
          <a:p>
            <a:r>
              <a:rPr lang="ru-RU" dirty="0"/>
              <a:t>В многоядерных CPU кэш может быть общим или отдельным. ОС должна учитывать эту архитектуру для эффективной работы.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78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ROM хранит постоянные данные, например, базовый загрузчик.</a:t>
            </a:r>
          </a:p>
          <a:p>
            <a:r>
              <a:rPr lang="ru-RU" dirty="0"/>
              <a:t>EEPROM — похожа, но может обновляться, хотя и медленно.</a:t>
            </a:r>
          </a:p>
          <a:p>
            <a:r>
              <a:rPr lang="ru-RU" dirty="0"/>
              <a:t>Flash — самая распространённая: используется в SSD, USB, смартфонах. Но у неё ограниченное количество циклов перезаписи.</a:t>
            </a:r>
          </a:p>
          <a:p>
            <a:r>
              <a:rPr lang="ru-RU" dirty="0"/>
              <a:t>CMOS — крошечный энергонезависимый блок, сохраняющий дату, время и настройки BIOS благодаря батарейке. При её разряде компьютер может «забывать» настройки.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15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Виртуальная память делает вид, что у программы больше памяти, чем реально установлено. Для этого часть данных временно хранится на диске/SSD.</a:t>
            </a:r>
          </a:p>
          <a:p>
            <a:r>
              <a:rPr lang="ru-RU" dirty="0"/>
              <a:t>ОС решает, какие страницы оставить в RAM, а какие выгрузить.</a:t>
            </a:r>
          </a:p>
          <a:p>
            <a:r>
              <a:rPr lang="ru-RU" dirty="0"/>
              <a:t>MMU занимается трансляцией виртуальных адресов в физические.</a:t>
            </a:r>
          </a:p>
          <a:p>
            <a:r>
              <a:rPr lang="ru-RU" dirty="0"/>
              <a:t>При переключении процессов (</a:t>
            </a:r>
            <a:r>
              <a:rPr lang="ru-RU" dirty="0" err="1"/>
              <a:t>context</a:t>
            </a:r>
            <a:r>
              <a:rPr lang="ru-RU" dirty="0"/>
              <a:t> </a:t>
            </a:r>
            <a:r>
              <a:rPr lang="ru-RU" dirty="0" err="1"/>
              <a:t>switch</a:t>
            </a:r>
            <a:r>
              <a:rPr lang="ru-RU" dirty="0"/>
              <a:t>) ОС должна менять таблицы адресов, что может замедлять работу.</a:t>
            </a:r>
          </a:p>
          <a:p>
            <a:r>
              <a:rPr lang="ru-RU" dirty="0"/>
              <a:t>Несмотря на издержки, виртуальная память значительно упрощает разработку программ и использование ресурсов.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29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873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Жёсткий диск работает по принципу старого проигрывателя: пластины вращаются, головка перемещается для чтения.</a:t>
            </a:r>
          </a:p>
          <a:p>
            <a:r>
              <a:rPr lang="ru-RU" b="0" dirty="0"/>
              <a:t>Структура: дорожки (</a:t>
            </a:r>
            <a:r>
              <a:rPr lang="ru-RU" b="0" dirty="0" err="1"/>
              <a:t>tracks</a:t>
            </a:r>
            <a:r>
              <a:rPr lang="ru-RU" b="0" dirty="0"/>
              <a:t>) → сектора (обычно 512 байт).</a:t>
            </a:r>
          </a:p>
          <a:p>
            <a:r>
              <a:rPr lang="ru-RU" b="0" dirty="0"/>
              <a:t>Время доступа складывается из:</a:t>
            </a:r>
          </a:p>
          <a:p>
            <a:r>
              <a:rPr lang="ru-RU" b="0" dirty="0"/>
              <a:t>перемещения головки (5–10 мс);</a:t>
            </a:r>
          </a:p>
          <a:p>
            <a:r>
              <a:rPr lang="ru-RU" b="0" dirty="0"/>
              <a:t>ожидания сектора (ещё 5–10 мс);</a:t>
            </a:r>
          </a:p>
          <a:p>
            <a:r>
              <a:rPr lang="ru-RU" b="0" dirty="0"/>
              <a:t>собственно чтения/записи.</a:t>
            </a:r>
          </a:p>
          <a:p>
            <a:r>
              <a:rPr lang="ru-RU" b="0" dirty="0"/>
              <a:t>Поэтому HDD хорош для хранения больших объёмов данных (архивы, резервные копии), но медленен для случайного доступа.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98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SSD используют микросхемы Flash-памяти, поэтому данные считываются намного быстрее: десятки микросекунд вместо миллисекунд.</a:t>
            </a:r>
          </a:p>
          <a:p>
            <a:r>
              <a:rPr lang="ru-RU" b="0" dirty="0"/>
              <a:t>Преимущество: отсутствие механики делает SSD менее уязвимыми.</a:t>
            </a:r>
          </a:p>
          <a:p>
            <a:r>
              <a:rPr lang="ru-RU" b="0" dirty="0"/>
              <a:t>Недостатки: высокая цена и ограниченное количество циклов перезаписи (устраняется частично через алгоритмы выравнивания износа).</a:t>
            </a:r>
          </a:p>
          <a:p>
            <a:r>
              <a:rPr lang="ru-RU" b="0" dirty="0"/>
              <a:t>Важный момент: операции записи сложнее, чем чтения, потому что нужно сначала стереть блок целиком.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16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86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I/O-девайс имеет контроллер — «мини-компьютер», который берёт на себя всю низкоуровневую работу. Например, для HDD он сам переводит сектор в координаты (цилиндр, головка), двигает головку, проверяет контрольные суммы.</a:t>
            </a:r>
          </a:p>
          <a:p>
            <a:r>
              <a:rPr lang="ru-RU" dirty="0"/>
              <a:t>ОС видит только контроллер, а не само устройство. Это делает интерфейс более единообразным.</a:t>
            </a:r>
          </a:p>
          <a:p>
            <a:r>
              <a:rPr lang="ru-RU" dirty="0"/>
              <a:t>Для общения с контроллером используются драйверы — без них ОС не сможет работать с устройством.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5277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Драйвер — это мост между ОС и контроллером. Каждому устройству нужны свои драйверы для каждой ОС. Поэтому новые устройства обычно поставляются с набором драйверов (Windows, Linux, </a:t>
            </a:r>
            <a:r>
              <a:rPr lang="ru-RU" b="0" dirty="0" err="1"/>
              <a:t>macOS</a:t>
            </a:r>
            <a:r>
              <a:rPr lang="ru-RU" b="0" dirty="0"/>
              <a:t>).</a:t>
            </a:r>
          </a:p>
          <a:p>
            <a:r>
              <a:rPr lang="ru-RU" b="0" dirty="0"/>
              <a:t>Изначально драйверы встраивались в ядро при компиляции. Позже их стали загружать при старте системы. Современные ОС поддерживают динамическую установку, что необходимо для USB и </a:t>
            </a:r>
            <a:r>
              <a:rPr lang="ru-RU" b="0" dirty="0" err="1"/>
              <a:t>Thunderbolt</a:t>
            </a:r>
            <a:r>
              <a:rPr lang="ru-RU" b="0" dirty="0"/>
              <a:t>.</a:t>
            </a:r>
          </a:p>
          <a:p>
            <a:r>
              <a:rPr lang="ru-RU" b="0" dirty="0"/>
              <a:t>В редких ОС (например, MINIX 3) драйверы работают в пользовательском режиме для повышения надёжности, но это требует поддержки аппаратуры.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2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err="1"/>
              <a:t>Busy</a:t>
            </a:r>
            <a:r>
              <a:rPr lang="ru-RU" b="0" dirty="0"/>
              <a:t> </a:t>
            </a:r>
            <a:r>
              <a:rPr lang="ru-RU" b="0" dirty="0" err="1"/>
              <a:t>waiting</a:t>
            </a:r>
            <a:r>
              <a:rPr lang="ru-RU" b="0" dirty="0"/>
              <a:t>: самый простой метод, но крайне неэффективный. CPU занят только ожиданием.</a:t>
            </a:r>
          </a:p>
          <a:p>
            <a:r>
              <a:rPr lang="ru-RU" b="0" dirty="0" err="1"/>
              <a:t>Interrupts</a:t>
            </a:r>
            <a:r>
              <a:rPr lang="ru-RU" b="0" dirty="0"/>
              <a:t>: ОС получает сигнал только тогда, когда устройство закончило работу. Это позволяет CPU обрабатывать другие задачи. Все современные ОС активно используют прерывания.</a:t>
            </a:r>
          </a:p>
          <a:p>
            <a:r>
              <a:rPr lang="ru-RU" b="0" dirty="0"/>
              <a:t>DMA: самый эффективный вариант. Контроллер DMA сам управляет передачей данных, а CPU получает прерывание только по факту завершения. Это снижает нагрузку на систему и ускоряет работу.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632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9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2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первых ПК и </a:t>
            </a:r>
            <a:r>
              <a:rPr lang="ru-RU" dirty="0" err="1"/>
              <a:t>миникомпьютерах</a:t>
            </a:r>
            <a:r>
              <a:rPr lang="ru-RU" dirty="0"/>
              <a:t> всё работало через одну шину. Но когда CPU и память ускорились, шина стала «узким местом».</a:t>
            </a:r>
          </a:p>
          <a:p>
            <a:r>
              <a:rPr lang="ru-RU" dirty="0"/>
              <a:t>Решение — разделить трафик: быстрые устройства получили свои каналы связи.</a:t>
            </a:r>
          </a:p>
          <a:p>
            <a:r>
              <a:rPr lang="ru-RU" dirty="0"/>
              <a:t>В итоге современный ПК имеет набор разных шин: для памяти, </a:t>
            </a:r>
            <a:r>
              <a:rPr lang="ru-RU" dirty="0" err="1"/>
              <a:t>PCIe</a:t>
            </a:r>
            <a:r>
              <a:rPr lang="ru-RU" dirty="0"/>
              <a:t> для графики и сетей, USB для периферии и т.д.</a:t>
            </a:r>
          </a:p>
          <a:p>
            <a:r>
              <a:rPr lang="ru-RU" dirty="0"/>
              <a:t>ОС должна знать все эти интерфейсы, чтобы корректно их настраивать и управлять обменом.</a:t>
            </a:r>
          </a:p>
          <a:p>
            <a:r>
              <a:rPr lang="ru-RU" dirty="0" err="1"/>
              <a:t>PCIe</a:t>
            </a:r>
            <a:r>
              <a:rPr lang="ru-RU" dirty="0"/>
              <a:t> — центральный интерфейс для высокоскоростных устройств. Он заменил старые PCI и ISA.</a:t>
            </a:r>
          </a:p>
          <a:p>
            <a:r>
              <a:rPr lang="ru-RU" dirty="0"/>
              <a:t>Главное отличие: старые шины были параллельные и общие, то есть все устройства делили одни и те же линии → нужна была арбитражная логика. </a:t>
            </a:r>
            <a:r>
              <a:rPr lang="ru-RU" dirty="0" err="1"/>
              <a:t>PCIe</a:t>
            </a:r>
            <a:r>
              <a:rPr lang="ru-RU" dirty="0"/>
              <a:t> работает по принципу точка-точка: каждое устройство получает собственное соединение. Это уменьшает задержки и увеличивает скорость.</a:t>
            </a:r>
          </a:p>
          <a:p>
            <a:r>
              <a:rPr lang="ru-RU" dirty="0"/>
              <a:t>Шина масштабируется: можно использовать одну линию или десятки. Чем больше линий, тем выше скорость.</a:t>
            </a:r>
          </a:p>
          <a:p>
            <a:r>
              <a:rPr lang="ru-RU" dirty="0"/>
              <a:t>Новые версии </a:t>
            </a:r>
            <a:r>
              <a:rPr lang="ru-RU" dirty="0" err="1"/>
              <a:t>PCIe</a:t>
            </a:r>
            <a:r>
              <a:rPr lang="ru-RU" dirty="0"/>
              <a:t> удваивают пропускную способность каждые несколько лет, подстраиваясь под рост скоростей графики и сетей.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133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CPU ↔ RAM соединяются отдельной шиной (DDR4/DDR5).</a:t>
            </a:r>
          </a:p>
          <a:p>
            <a:r>
              <a:rPr lang="ru-RU" b="0" dirty="0"/>
              <a:t>DMI соединяет CPU с «чипсетом» (</a:t>
            </a:r>
            <a:r>
              <a:rPr lang="ru-RU" b="0" dirty="0" err="1"/>
              <a:t>hub</a:t>
            </a:r>
            <a:r>
              <a:rPr lang="ru-RU" b="0" dirty="0"/>
              <a:t>). Через него работают SATA-диски, USB, Ethernet.</a:t>
            </a:r>
          </a:p>
          <a:p>
            <a:r>
              <a:rPr lang="ru-RU" b="0" dirty="0"/>
              <a:t>SATA — интерфейс для накопителей. Хотя его постепенно вытесняет </a:t>
            </a:r>
            <a:r>
              <a:rPr lang="ru-RU" b="0" dirty="0" err="1"/>
              <a:t>NVMe</a:t>
            </a:r>
            <a:r>
              <a:rPr lang="ru-RU" b="0" dirty="0"/>
              <a:t> (работающий поверх </a:t>
            </a:r>
            <a:r>
              <a:rPr lang="ru-RU" b="0" dirty="0" err="1"/>
              <a:t>PCIe</a:t>
            </a:r>
            <a:r>
              <a:rPr lang="ru-RU" b="0" dirty="0"/>
              <a:t>).</a:t>
            </a:r>
          </a:p>
          <a:p>
            <a:r>
              <a:rPr lang="ru-RU" b="0" dirty="0"/>
              <a:t>USB — универсальная шина, изначально созданная для «медленных» устройств вроде клавиатуры и мыши. Сегодня USB4 поддерживает скорость до 40 Гбит/с.</a:t>
            </a:r>
          </a:p>
          <a:p>
            <a:r>
              <a:rPr lang="ru-RU" b="0" dirty="0"/>
              <a:t>Большое удобство USB — это «горячее» подключение: устройство можно вставить и использовать без перезагрузки, чего раньше не было.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7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773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8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включения компьютера питание должно стабилизироваться. CPU стартует с жёстко зашитого адреса (</a:t>
            </a:r>
            <a:r>
              <a:rPr lang="ru-RU" dirty="0" err="1"/>
              <a:t>reset</a:t>
            </a:r>
            <a:r>
              <a:rPr lang="ru-RU" dirty="0"/>
              <a:t> </a:t>
            </a:r>
            <a:r>
              <a:rPr lang="ru-RU" dirty="0" err="1"/>
              <a:t>vector</a:t>
            </a:r>
            <a:r>
              <a:rPr lang="ru-RU" dirty="0"/>
              <a:t>).</a:t>
            </a:r>
          </a:p>
          <a:p>
            <a:r>
              <a:rPr lang="ru-RU" dirty="0"/>
              <a:t>Этот адрес указывает на код BIOS/UEFI, находящийся во </a:t>
            </a:r>
            <a:r>
              <a:rPr lang="ru-RU" dirty="0" err="1"/>
              <a:t>флеш</a:t>
            </a:r>
            <a:r>
              <a:rPr lang="ru-RU" dirty="0"/>
              <a:t>-памяти на материнской плате.</a:t>
            </a:r>
          </a:p>
          <a:p>
            <a:r>
              <a:rPr lang="ru-RU" dirty="0"/>
              <a:t>Задачи прошивки: проверить и инициализировать память, шины, контроллеры, устройства.</a:t>
            </a:r>
          </a:p>
          <a:p>
            <a:r>
              <a:rPr lang="ru-RU" dirty="0"/>
              <a:t>Далее прошивка определяет, с какого устройства загружать ОС (USB, диск, сеть).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662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BIOS использует MBR: загрузочный сектор всего 512 байт, в котором хранится код для загрузки второго уровня.</a:t>
            </a:r>
          </a:p>
          <a:p>
            <a:r>
              <a:rPr lang="ru-RU" b="0" dirty="0"/>
              <a:t>Ограничение BIOS: диски ≤2 ТБ, только старые интерфейсы, медленный старт.</a:t>
            </a:r>
          </a:p>
          <a:p>
            <a:r>
              <a:rPr lang="ru-RU" b="0" dirty="0"/>
              <a:t>UEFI — гибкая замена BIOS. Может читать файловые системы (FAT12/16/32), запускать полноценные исполняемые файлы (PE).</a:t>
            </a:r>
          </a:p>
          <a:p>
            <a:r>
              <a:rPr lang="ru-RU" b="0" dirty="0"/>
              <a:t>В UEFI используется ESP — отдельный раздел диска с загрузчиками и настройками.</a:t>
            </a:r>
          </a:p>
          <a:p>
            <a:r>
              <a:rPr lang="ru-RU" b="0" dirty="0"/>
              <a:t>Boot Manager в UEFI даёт удобное меню выбора ОС, порядок загрузки легко меняется из самой ОС.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0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BIOS:</a:t>
            </a:r>
          </a:p>
          <a:p>
            <a:r>
              <a:rPr lang="ru-RU" dirty="0"/>
              <a:t>сначала считывается MBR (512 байт),</a:t>
            </a:r>
          </a:p>
          <a:p>
            <a:r>
              <a:rPr lang="ru-RU" dirty="0"/>
              <a:t>он ищет активный раздел и запускает вторичный загрузчик (например, GRUB или NTLDR).</a:t>
            </a:r>
          </a:p>
          <a:p>
            <a:r>
              <a:rPr lang="ru-RU" dirty="0"/>
              <a:t>В UEFI:</a:t>
            </a:r>
          </a:p>
          <a:p>
            <a:r>
              <a:rPr lang="ru-RU" dirty="0"/>
              <a:t>прошивка сразу ищет загрузчики в EFI-разделе,</a:t>
            </a:r>
          </a:p>
          <a:p>
            <a:r>
              <a:rPr lang="ru-RU" dirty="0"/>
              <a:t>загружает их напрямую, минуя ограничения MBR.</a:t>
            </a:r>
          </a:p>
          <a:p>
            <a:r>
              <a:rPr lang="ru-RU" dirty="0"/>
              <a:t>После выбора загрузчика он загружает ядро ОС.</a:t>
            </a:r>
          </a:p>
          <a:p>
            <a:r>
              <a:rPr lang="ru-RU" dirty="0"/>
              <a:t>ОС инициализирует драйверы устройств, таблицы, системные службы, после чего запускается графическая оболочка или приглашение входа.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78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с вами посмотрели на то, какой путь прошли компьютеры и операционные системы за последние восемьдесят лет. С развитием аппаратного обеспечения всё большую роль стала играть эффективная организация ресурсов — именно этим и занимаются операционные системы.</a:t>
            </a:r>
          </a:p>
          <a:p>
            <a:r>
              <a:rPr lang="ru-RU" dirty="0"/>
              <a:t>ОС создаёт среду, в которой живут прикладные программы: она абстрагирует сложность железа, распределяет процессорное время, управляет памятью, дисками, сетью и другими устройствами.</a:t>
            </a:r>
          </a:p>
          <a:p>
            <a:r>
              <a:rPr lang="ru-RU" dirty="0"/>
              <a:t>Мы познакомились с базовым устройством современного компьютера и разобрали, как загружается операционная система — от включения питания и работы BIOS или UEFI до запуска ядра и драйверов.</a:t>
            </a:r>
          </a:p>
          <a:p>
            <a:r>
              <a:rPr lang="ru-RU" dirty="0"/>
              <a:t>Дальше, на следующих занятиях, мы будем более детально рассматривать внутреннее устройство ОС: как они управляют процессами и потоками, как реализована виртуальная память, каким образом устроены файловые системы и механизмы ввода-вывода. Также мы затронем сетевые возможности и вопросы безопасности.</a:t>
            </a:r>
          </a:p>
          <a:p>
            <a:r>
              <a:rPr lang="ru-RU" dirty="0"/>
              <a:t>Наша цель — не только понять теорию, но и научиться использовать эти механизмы на практике, чтобы наши программы работали быстрее, надёжнее и безопаснее.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97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Операционные системы — это не просто ещё один обязательный предмет в учебном плане. Это фундамент, на котором держится весь современный цифровой мир.</a:t>
            </a:r>
          </a:p>
          <a:p>
            <a:r>
              <a:rPr lang="ru-RU" dirty="0"/>
              <a:t>Каждая программа, будь то веб-приложение, мобильное приложение, игра или даже скрипт для автоматизации, работает поверх операционной системы. Понимание принципов её работы позволяет глубже осознавать, что происходит внутри компьютера, и решать задачи эффективнее.</a:t>
            </a:r>
          </a:p>
          <a:p>
            <a:r>
              <a:rPr lang="ru-RU" dirty="0"/>
              <a:t>Изучая ОС, вы получаете универсальные навыки: от оптимизации программ и работы с железом до понимания современных технологий — облаков, мобильных устройств, интернета вещей и кибербезопасности.</a:t>
            </a:r>
          </a:p>
          <a:p>
            <a:r>
              <a:rPr lang="ru-RU" dirty="0"/>
              <a:t>Даже если вы никогда не будете писать свою собственную ОС, знания из этого курса сделают вас более гибкими и востребованными специалистами. Это инвестиция, которая обязательно окупится — и в вашей учёбе, и в будущей карьере.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9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56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DE116-ED10-4BC0-824A-03E33701B5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86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9842-45D5-2AA1-EAF9-12E257C4A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C6594-6FC8-D8E2-2C9F-381ADB756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08B7-51CE-7AD0-8F7C-9621D614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02D03-620B-6B71-A07B-2260A930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D264B-6B66-6129-1B36-D5A682C7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25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5C62-48F7-A275-28E3-3F281C61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18545-2DAC-8FA2-699C-DAB1CB770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EED8-3C57-462D-1190-727A86A1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9C96-DEF9-3F5C-9594-63D82E5F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93BD-BEBF-51FA-ECF8-180ADC84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7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E719B-477E-8D0E-3163-979BEEBD7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CDA4B-1152-558D-3AF6-85DB7341B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D950-C671-54F0-3017-C90F7A39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CD43-D857-B4A0-A94D-C53E3E14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5BB7-039C-227E-FA89-D1322C20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6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E7F1B-CA82-F79B-A5F4-A23F3B98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F92AC-6A28-6A78-27C0-3BF12F7B6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2DAF-CA77-BD96-6292-CF066FD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39F6-E002-7236-3BA5-C848CA40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92353-24CC-ED16-CB82-49822CA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2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C8696-0C6E-E48F-1653-AD2BCE252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FCDC-7E3A-0754-119B-8BCC47983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4999-4B00-C390-FB64-CCF34AE5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21513-0A5C-5719-CB44-A2FF50F3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EEA55-C9EE-3E2E-6962-65F238AF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7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1D7E-93DC-963E-E30D-24A63A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B516-D8AD-2F7A-FB7C-B9F87AE16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1352-61F9-1CD3-5DC6-638679B8A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3CD3E-77B1-FAEA-80B0-3AA2FF17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EC55-1656-5982-136F-71F243AF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83B9D-EC2E-DDAC-05DA-DC4321BA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8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18628-5971-0408-358D-286F7101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2CCB-FA4C-CCB3-057E-CF33F4DB7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9D74B-CAD2-B206-8E54-08DCF7EE9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96C91-8B4B-02B3-1554-C4E5C4186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E5AD1-404F-941A-5C0A-DF4A61C3E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5C46-6F7E-3AD7-B35D-130CB85A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135E7-FA1A-A615-242E-46A43CE3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3EB95-D1E3-05D6-09B2-34E7B7B75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29FA9-4BD1-81F4-22D9-51D22653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02CABE-B958-FC0B-1C84-371EBA4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0EC75-AA3D-0529-5825-A0959456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F67C9-3C0B-41D9-8569-26DDD1C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2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E1275-B0EF-4B23-EB36-00529E2BB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7CAC6-AD54-7B9F-6B94-1BEA93F1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67F63-908A-2B08-01AB-68A89324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CF9A-F0C4-9C2E-4A0F-80BD9A2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EF386-FFB8-6FD9-B300-6AA480093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FDAF1-7935-1F3D-1319-DA7862346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F4AE7-16D7-1CE1-67FD-37D1B1DF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6A5C7-EC25-1CA1-5F89-7F087A1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B508-5C06-1FA3-9DAB-1DACA21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A6C94-6F70-B6C9-FA91-269EA2B0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26B10-B01E-E77C-7D1E-9E78AA27B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A90B4-3B6C-8958-C49B-F00B0C9C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8730B-361C-BBC1-27D2-71663ED7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4AE51-931F-3FE4-59E8-45EAB8A3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0AAE-CAC5-0712-9AFB-5BEF15AF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8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9D841-4140-2203-8DC3-87E5051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4C8FB-3074-F49E-32A3-311894A8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FB5AB-BBE8-09FA-500A-7224AB4DA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1D6D5-74DC-44BC-AC30-72F8FE164EC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29D81-0EAB-6440-1BEA-4ACEAEE2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6176-3C95-FD55-9193-47264CF6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B2257-723C-4D81-A609-F82297A28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8.svg"/><Relationship Id="rId4" Type="http://schemas.openxmlformats.org/officeDocument/2006/relationships/image" Target="../media/image9.sv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lanix.com/articles/analiticheskaya-mashina-bebbidzha-proobraz-kompyuter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lassic_RISC_pipelin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jp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jp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0535-2D4A-A4B8-E316-A392B490A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3125787"/>
          </a:xfrm>
        </p:spPr>
        <p:txBody>
          <a:bodyPr/>
          <a:lstStyle/>
          <a:p>
            <a:r>
              <a:rPr lang="ru-RU" dirty="0"/>
              <a:t>Операционные системы и сети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D9B8A-B627-90F9-E4AC-67B048663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/>
          <a:lstStyle/>
          <a:p>
            <a:r>
              <a:rPr lang="ru-RU" sz="3600" dirty="0"/>
              <a:t>Введение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37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4EE0-AF8A-45C8-4926-89B1BB12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 как менеджер ресурсов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1A75-5296-BA7E-D51F-E93091D3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Решает задачу упорядоченного распределения ресурсов между программами и пользователями</a:t>
            </a:r>
          </a:p>
          <a:p>
            <a:r>
              <a:rPr lang="ru-RU" dirty="0"/>
              <a:t>Пример: одновременная печать</a:t>
            </a:r>
          </a:p>
          <a:p>
            <a:r>
              <a:rPr lang="ru-RU" dirty="0"/>
              <a:t>Защита ресурсов при многопользовательской работе</a:t>
            </a:r>
          </a:p>
          <a:p>
            <a:pPr lvl="1"/>
            <a:r>
              <a:rPr lang="ru-RU" dirty="0"/>
              <a:t>Отслеживать, кто какой ресурс использует</a:t>
            </a:r>
          </a:p>
          <a:p>
            <a:pPr lvl="1"/>
            <a:r>
              <a:rPr lang="ru-RU" dirty="0"/>
              <a:t>Разрешать конфликты при одновременных обращениях</a:t>
            </a:r>
          </a:p>
          <a:p>
            <a:pPr lvl="1"/>
            <a:r>
              <a:rPr lang="ru-RU" dirty="0"/>
              <a:t>Выдавать ресурсов по требованию</a:t>
            </a:r>
          </a:p>
        </p:txBody>
      </p:sp>
    </p:spTree>
    <p:extLst>
      <p:ext uri="{BB962C8B-B14F-4D97-AF65-F5344CB8AC3E}">
        <p14:creationId xmlns:p14="http://schemas.microsoft.com/office/powerpoint/2010/main" val="316451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AB70-6F82-7869-5B1B-305F0CD1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Мультиплексирование ресурсов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E586-825A-9400-E2C7-E4CDD677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Мультиплексирование во времени – доступ к ресурсам предоставляется по очереди</a:t>
            </a:r>
          </a:p>
          <a:p>
            <a:pPr lvl="1"/>
            <a:r>
              <a:rPr lang="ru-RU" dirty="0"/>
              <a:t>Программы по очереди получают время процессора</a:t>
            </a:r>
          </a:p>
          <a:p>
            <a:pPr lvl="1"/>
            <a:r>
              <a:rPr lang="ru-RU" dirty="0"/>
              <a:t>Очередь печати документов</a:t>
            </a:r>
          </a:p>
          <a:p>
            <a:r>
              <a:rPr lang="ru-RU" dirty="0"/>
              <a:t>Мультиплексирование в пространстве</a:t>
            </a:r>
          </a:p>
          <a:p>
            <a:pPr lvl="1"/>
            <a:r>
              <a:rPr lang="ru-RU" dirty="0"/>
              <a:t>Разделение оперативной памяти между программами</a:t>
            </a:r>
          </a:p>
          <a:p>
            <a:pPr lvl="1"/>
            <a:r>
              <a:rPr lang="ru-RU" dirty="0"/>
              <a:t>Разделение экрана между программами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3BA9F4B-F7B2-D349-2E2C-278A52E820E5}"/>
              </a:ext>
            </a:extLst>
          </p:cNvPr>
          <p:cNvGrpSpPr/>
          <p:nvPr/>
        </p:nvGrpSpPr>
        <p:grpSpPr>
          <a:xfrm>
            <a:off x="4015235" y="5636356"/>
            <a:ext cx="928914" cy="419100"/>
            <a:chOff x="2477837" y="5757863"/>
            <a:chExt cx="928914" cy="4191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B8CA4D-4BC7-9F52-25BA-4B7A5737D9CB}"/>
                </a:ext>
              </a:extLst>
            </p:cNvPr>
            <p:cNvSpPr/>
            <p:nvPr/>
          </p:nvSpPr>
          <p:spPr>
            <a:xfrm>
              <a:off x="2477837" y="5757863"/>
              <a:ext cx="928914" cy="419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9D0E55D-7840-926C-FFA4-FF553CDA2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5178" y="5795963"/>
              <a:ext cx="387475" cy="36048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79963B-0C31-6EEB-2142-FF78349F1182}"/>
              </a:ext>
            </a:extLst>
          </p:cNvPr>
          <p:cNvGrpSpPr/>
          <p:nvPr/>
        </p:nvGrpSpPr>
        <p:grpSpPr>
          <a:xfrm>
            <a:off x="2646903" y="5636356"/>
            <a:ext cx="928914" cy="419100"/>
            <a:chOff x="1109505" y="5757863"/>
            <a:chExt cx="928914" cy="419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55CE98-BC51-E24C-D8F0-8F11AF48CFCD}"/>
                </a:ext>
              </a:extLst>
            </p:cNvPr>
            <p:cNvSpPr/>
            <p:nvPr/>
          </p:nvSpPr>
          <p:spPr>
            <a:xfrm>
              <a:off x="1109505" y="5757863"/>
              <a:ext cx="928914" cy="419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F5C873-B079-0E12-6F8C-AA096BAD3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80224" y="5757863"/>
              <a:ext cx="387475" cy="38747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B256E6-0AE9-BE84-5FD6-B1A82B2EFA35}"/>
              </a:ext>
            </a:extLst>
          </p:cNvPr>
          <p:cNvGrpSpPr/>
          <p:nvPr/>
        </p:nvGrpSpPr>
        <p:grpSpPr>
          <a:xfrm>
            <a:off x="5208935" y="5636356"/>
            <a:ext cx="1507047" cy="419100"/>
            <a:chOff x="3671537" y="5757863"/>
            <a:chExt cx="1507047" cy="4191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1EC617-6742-418E-17C9-4951B9C25916}"/>
                </a:ext>
              </a:extLst>
            </p:cNvPr>
            <p:cNvSpPr/>
            <p:nvPr/>
          </p:nvSpPr>
          <p:spPr>
            <a:xfrm>
              <a:off x="3671537" y="5757863"/>
              <a:ext cx="1507047" cy="419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1F72D3-54A2-70AD-2D8C-265D2D1B4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244815" y="5787168"/>
              <a:ext cx="360489" cy="360489"/>
            </a:xfrm>
            <a:prstGeom prst="rect">
              <a:avLst/>
            </a:prstGeom>
          </p:spPr>
        </p:pic>
      </p:grpSp>
      <p:pic>
        <p:nvPicPr>
          <p:cNvPr id="12" name="Graphic 11" descr="Processor with solid fill">
            <a:extLst>
              <a:ext uri="{FF2B5EF4-FFF2-40B4-BE49-F238E27FC236}">
                <a16:creationId xmlns:a16="http://schemas.microsoft.com/office/drawing/2014/main" id="{AEA65A27-431D-78BE-8D50-BFE20ABF71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96851" y="5397500"/>
            <a:ext cx="914400" cy="9144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4E2A033-548C-8480-6D17-84C707C8DEFB}"/>
              </a:ext>
            </a:extLst>
          </p:cNvPr>
          <p:cNvGrpSpPr/>
          <p:nvPr/>
        </p:nvGrpSpPr>
        <p:grpSpPr>
          <a:xfrm>
            <a:off x="6899112" y="5636356"/>
            <a:ext cx="928914" cy="419100"/>
            <a:chOff x="5361714" y="5757863"/>
            <a:chExt cx="928914" cy="4191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1513AA-2F33-0E42-B662-D8B64403B832}"/>
                </a:ext>
              </a:extLst>
            </p:cNvPr>
            <p:cNvSpPr/>
            <p:nvPr/>
          </p:nvSpPr>
          <p:spPr>
            <a:xfrm>
              <a:off x="5361714" y="5757863"/>
              <a:ext cx="928914" cy="419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BCB16E1-D229-5D70-E7E8-53F05C090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539055" y="5795963"/>
              <a:ext cx="387475" cy="360489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B32727F-ABDB-F5D9-6FA3-55233A35FFC9}"/>
              </a:ext>
            </a:extLst>
          </p:cNvPr>
          <p:cNvGrpSpPr/>
          <p:nvPr/>
        </p:nvGrpSpPr>
        <p:grpSpPr>
          <a:xfrm>
            <a:off x="8099041" y="5636356"/>
            <a:ext cx="2039746" cy="419100"/>
            <a:chOff x="6561643" y="5737352"/>
            <a:chExt cx="2039746" cy="4191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DC5CEC6-D1D7-BAEB-DF53-6D8D8CD09EDF}"/>
                </a:ext>
              </a:extLst>
            </p:cNvPr>
            <p:cNvSpPr/>
            <p:nvPr/>
          </p:nvSpPr>
          <p:spPr>
            <a:xfrm>
              <a:off x="6561643" y="5737352"/>
              <a:ext cx="2039746" cy="4191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D251AF7-5645-0881-F1F1-48ED18237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313198" y="5766657"/>
              <a:ext cx="360489" cy="3604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46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1FD8-56CE-1AF9-FB80-336EA0CC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4020-0050-5D7E-7063-7DAEDC00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ОС делит память между несколькими программами</a:t>
            </a:r>
          </a:p>
          <a:p>
            <a:r>
              <a:rPr lang="ru-RU" dirty="0"/>
              <a:t>Можно держать в памяти несколько процессов одновременно</a:t>
            </a:r>
          </a:p>
          <a:p>
            <a:r>
              <a:rPr lang="ru-RU" dirty="0"/>
              <a:t>Виртуальная память позволяет использовать больше памяти, чем имеется физически</a:t>
            </a:r>
          </a:p>
          <a:p>
            <a:r>
              <a:rPr lang="ru-RU" dirty="0"/>
              <a:t>Решаемые вопросы:</a:t>
            </a:r>
          </a:p>
          <a:p>
            <a:pPr lvl="1"/>
            <a:r>
              <a:rPr lang="ru-RU" dirty="0"/>
              <a:t>Справедливость, защита, безопасность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F8DFF-1475-1FDD-64B3-0AF348E2D93E}"/>
              </a:ext>
            </a:extLst>
          </p:cNvPr>
          <p:cNvSpPr/>
          <p:nvPr/>
        </p:nvSpPr>
        <p:spPr>
          <a:xfrm>
            <a:off x="7975599" y="1690689"/>
            <a:ext cx="3861357" cy="11228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931BD5-5334-F9C6-9988-F266D5D47A49}"/>
              </a:ext>
            </a:extLst>
          </p:cNvPr>
          <p:cNvSpPr/>
          <p:nvPr/>
        </p:nvSpPr>
        <p:spPr>
          <a:xfrm>
            <a:off x="7975600" y="3155182"/>
            <a:ext cx="3861358" cy="33376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EF9AA-E9AB-E48E-DAD8-B0071A727FFC}"/>
              </a:ext>
            </a:extLst>
          </p:cNvPr>
          <p:cNvSpPr txBox="1"/>
          <p:nvPr/>
        </p:nvSpPr>
        <p:spPr>
          <a:xfrm>
            <a:off x="6988977" y="1972137"/>
            <a:ext cx="8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C4CDB-F45D-AB6D-5919-823A4CBBACDC}"/>
              </a:ext>
            </a:extLst>
          </p:cNvPr>
          <p:cNvSpPr txBox="1"/>
          <p:nvPr/>
        </p:nvSpPr>
        <p:spPr>
          <a:xfrm>
            <a:off x="6988976" y="3244334"/>
            <a:ext cx="80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2D1A27-6CB5-BACB-C1F7-2D7B3AD51460}"/>
              </a:ext>
            </a:extLst>
          </p:cNvPr>
          <p:cNvSpPr/>
          <p:nvPr/>
        </p:nvSpPr>
        <p:spPr>
          <a:xfrm>
            <a:off x="8189407" y="1825625"/>
            <a:ext cx="854109" cy="666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8B010-6C5B-284B-B486-006B5D0FA55F}"/>
              </a:ext>
            </a:extLst>
          </p:cNvPr>
          <p:cNvSpPr/>
          <p:nvPr/>
        </p:nvSpPr>
        <p:spPr>
          <a:xfrm>
            <a:off x="9159072" y="1823620"/>
            <a:ext cx="1261069" cy="666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DA66D2-DB0D-7309-7F70-E4B0C65E8DEF}"/>
              </a:ext>
            </a:extLst>
          </p:cNvPr>
          <p:cNvSpPr/>
          <p:nvPr/>
        </p:nvSpPr>
        <p:spPr>
          <a:xfrm>
            <a:off x="10701495" y="1823620"/>
            <a:ext cx="1057588" cy="666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AB7287D-985F-B4BA-2736-59712B268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2723" y="1972137"/>
            <a:ext cx="387475" cy="38747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63B45EE7-A513-91BF-8C8F-2E409F43C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36083" y="1972136"/>
            <a:ext cx="387475" cy="36048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1325A46F-9614-B563-5DF8-D964476C15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50044" y="1972137"/>
            <a:ext cx="360489" cy="3604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78CA19-7B82-648A-A417-7F5C8C15F78E}"/>
              </a:ext>
            </a:extLst>
          </p:cNvPr>
          <p:cNvSpPr/>
          <p:nvPr/>
        </p:nvSpPr>
        <p:spPr>
          <a:xfrm>
            <a:off x="9953836" y="3429000"/>
            <a:ext cx="1761598" cy="955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8BE28D-05CA-3BB1-B22B-64AA1BF50BCA}"/>
              </a:ext>
            </a:extLst>
          </p:cNvPr>
          <p:cNvSpPr/>
          <p:nvPr/>
        </p:nvSpPr>
        <p:spPr>
          <a:xfrm>
            <a:off x="9101051" y="3412754"/>
            <a:ext cx="761895" cy="955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1004AD-70ED-71C2-3F4E-8F0EBBD12E5E}"/>
              </a:ext>
            </a:extLst>
          </p:cNvPr>
          <p:cNvSpPr/>
          <p:nvPr/>
        </p:nvSpPr>
        <p:spPr>
          <a:xfrm>
            <a:off x="8094626" y="3429000"/>
            <a:ext cx="960980" cy="9558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B4344C9-F776-2B2C-4035-E7A65EBC8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1378" y="3673828"/>
            <a:ext cx="387475" cy="38747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84E979E-AF33-5FB7-A53A-83E7EE537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2527" y="3726665"/>
            <a:ext cx="387475" cy="36048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02FE858-D791-A880-06D5-799B681E50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580931" y="3728698"/>
            <a:ext cx="360489" cy="3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52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182C-9845-C99A-509C-A901316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дисками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BEDD2-5564-720B-512B-88420F715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HDD </a:t>
            </a:r>
            <a:r>
              <a:rPr lang="ru-RU" dirty="0"/>
              <a:t>и </a:t>
            </a:r>
            <a:r>
              <a:rPr lang="en-US" dirty="0"/>
              <a:t>SSD </a:t>
            </a:r>
            <a:r>
              <a:rPr lang="ru-RU" dirty="0"/>
              <a:t>используются многими пользователями и программами</a:t>
            </a:r>
          </a:p>
          <a:p>
            <a:r>
              <a:rPr lang="ru-RU" dirty="0"/>
              <a:t>ОС распределяет пространство и ведёт учет занятых блоков</a:t>
            </a:r>
          </a:p>
          <a:p>
            <a:r>
              <a:rPr lang="ru-RU" dirty="0"/>
              <a:t>Упорядочивает обращения к дискам</a:t>
            </a:r>
          </a:p>
          <a:p>
            <a:r>
              <a:rPr lang="ru-RU" dirty="0"/>
              <a:t>Предоставляет абстракцию в виде файловой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2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8D037-BC58-2B42-2D7D-CBEF6A22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операционных систем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B5599-1CF4-61B5-D02C-243697946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4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A3581-D8B8-2617-B49F-1E15345E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Аналитическая машина Бэббиджа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F90294-99A0-421F-0C5B-7310C9E8B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93048" cy="4351338"/>
          </a:xfrm>
        </p:spPr>
        <p:txBody>
          <a:bodyPr>
            <a:normAutofit/>
          </a:bodyPr>
          <a:lstStyle/>
          <a:p>
            <a:r>
              <a:rPr lang="ru-RU" dirty="0"/>
              <a:t>Чарльз Беббидж спроектировал первую концепцию компьютера – «Аналитическую машину»</a:t>
            </a:r>
          </a:p>
          <a:p>
            <a:pPr lvl="1"/>
            <a:r>
              <a:rPr lang="ru-RU" dirty="0"/>
              <a:t>Механическая машина, которая так и не была реализована из-за технических ограничений того времени</a:t>
            </a:r>
          </a:p>
          <a:p>
            <a:r>
              <a:rPr lang="ru-RU" dirty="0"/>
              <a:t>Ада Лавлейс, дочь поэта Байрона, стала первой программисткой в истории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C792B6-FF89-0EAD-9A26-332E0CC2D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7425" y="2510822"/>
            <a:ext cx="3810000" cy="2980944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1C2ACBF-BEBE-5C20-5B87-8352F1A0D20D}"/>
              </a:ext>
            </a:extLst>
          </p:cNvPr>
          <p:cNvSpPr txBox="1"/>
          <p:nvPr/>
        </p:nvSpPr>
        <p:spPr>
          <a:xfrm>
            <a:off x="838200" y="6311900"/>
            <a:ext cx="9547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https://galanix.com/articles/analiticheskaya-mashina-bebbidzha-proobraz-kompyutera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2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F5D5-20C0-4383-AAB9-35FAF933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поколение компьютеров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52-0055-026B-46DF-E0939C5A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6876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1930-1940-е годы. Первые цифровые машины</a:t>
            </a:r>
            <a:endParaRPr lang="en-US" dirty="0"/>
          </a:p>
          <a:p>
            <a:pPr lvl="1"/>
            <a:r>
              <a:rPr lang="en-US" dirty="0"/>
              <a:t>Atanasoff–Berry Computer (300 </a:t>
            </a:r>
            <a:r>
              <a:rPr lang="ru-RU" dirty="0"/>
              <a:t>вакуумных ламп, США),</a:t>
            </a:r>
          </a:p>
          <a:p>
            <a:pPr lvl="1"/>
            <a:r>
              <a:rPr lang="en-US" dirty="0"/>
              <a:t>Z3 (</a:t>
            </a:r>
            <a:r>
              <a:rPr lang="ru-RU" dirty="0"/>
              <a:t>реле, Германия),</a:t>
            </a:r>
          </a:p>
          <a:p>
            <a:pPr lvl="1"/>
            <a:r>
              <a:rPr lang="en-US" dirty="0"/>
              <a:t>Colossus (</a:t>
            </a:r>
            <a:r>
              <a:rPr lang="ru-RU" dirty="0"/>
              <a:t>Англия, Тьюринг и др.),</a:t>
            </a:r>
          </a:p>
          <a:p>
            <a:pPr lvl="1"/>
            <a:r>
              <a:rPr lang="en-US" dirty="0"/>
              <a:t>Mark I (</a:t>
            </a:r>
            <a:r>
              <a:rPr lang="ru-RU" dirty="0"/>
              <a:t>Гарвард),</a:t>
            </a:r>
          </a:p>
          <a:p>
            <a:pPr lvl="1"/>
            <a:r>
              <a:rPr lang="en-US" dirty="0"/>
              <a:t>ENIAC (20 000 </a:t>
            </a:r>
            <a:r>
              <a:rPr lang="ru-RU" dirty="0"/>
              <a:t>ламп, США).</a:t>
            </a:r>
          </a:p>
          <a:p>
            <a:r>
              <a:rPr lang="ru-RU" dirty="0"/>
              <a:t>Примитивные и медленные</a:t>
            </a:r>
          </a:p>
          <a:p>
            <a:pPr lvl="1"/>
            <a:r>
              <a:rPr lang="ru-RU" dirty="0"/>
              <a:t>Программирование в машинных кодах или соединением проводов</a:t>
            </a:r>
          </a:p>
          <a:p>
            <a:r>
              <a:rPr lang="ru-RU" dirty="0"/>
              <a:t>ОС тогда не существовало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9D41C5-C4A2-E6D2-6985-79B2C5E1F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8563" y="2547353"/>
            <a:ext cx="3805237" cy="2907882"/>
          </a:xfrm>
        </p:spPr>
      </p:pic>
    </p:spTree>
    <p:extLst>
      <p:ext uri="{BB962C8B-B14F-4D97-AF65-F5344CB8AC3E}">
        <p14:creationId xmlns:p14="http://schemas.microsoft.com/office/powerpoint/2010/main" val="1649511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4E3C2-99F5-94EA-C536-5DBB1F0E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Второе поколение (1955-1965)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1FA2A-B8AC-ADEC-45C7-F7FEEF05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 на транзисторы сделала компьютеры надёжными и пригодными для массовой эксплуатации</a:t>
            </a:r>
          </a:p>
          <a:p>
            <a:r>
              <a:rPr lang="ru-RU" dirty="0"/>
              <a:t>Разделение ролей: проектировщики, сборщики, операторы, программисты, обслуживающих персонал</a:t>
            </a:r>
          </a:p>
          <a:p>
            <a:r>
              <a:rPr lang="ru-RU" dirty="0"/>
              <a:t>Настала эпоха </a:t>
            </a:r>
            <a:r>
              <a:rPr lang="ru-RU" dirty="0" err="1"/>
              <a:t>мейнфреймвов</a:t>
            </a:r>
            <a:r>
              <a:rPr lang="ru-RU" dirty="0"/>
              <a:t>, обеспечивающих работу множества пользователей</a:t>
            </a:r>
          </a:p>
          <a:p>
            <a:r>
              <a:rPr lang="ru-RU" dirty="0"/>
              <a:t>Типичный цикл работы программиста:</a:t>
            </a:r>
            <a:endParaRPr lang="en-US" dirty="0"/>
          </a:p>
          <a:p>
            <a:pPr lvl="1"/>
            <a:r>
              <a:rPr lang="ru-RU" dirty="0"/>
              <a:t>Написать программу на </a:t>
            </a:r>
            <a:r>
              <a:rPr lang="en-US" dirty="0"/>
              <a:t>FORTRAN </a:t>
            </a:r>
            <a:r>
              <a:rPr lang="ru-RU" dirty="0"/>
              <a:t>или </a:t>
            </a:r>
            <a:r>
              <a:rPr lang="en-US" dirty="0"/>
              <a:t>Assembler</a:t>
            </a:r>
          </a:p>
          <a:p>
            <a:pPr lvl="1"/>
            <a:r>
              <a:rPr lang="ru-RU" dirty="0"/>
              <a:t>Пробить перфокарты и передать их оператору</a:t>
            </a:r>
          </a:p>
          <a:p>
            <a:pPr lvl="1"/>
            <a:r>
              <a:rPr lang="ru-RU" dirty="0"/>
              <a:t>Дождаться результата</a:t>
            </a:r>
          </a:p>
        </p:txBody>
      </p:sp>
    </p:spTree>
    <p:extLst>
      <p:ext uri="{BB962C8B-B14F-4D97-AF65-F5344CB8AC3E}">
        <p14:creationId xmlns:p14="http://schemas.microsoft.com/office/powerpoint/2010/main" val="735436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BBD8-31E6-64EF-E0E2-C8F83220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обработка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6B6D-3573-8A5E-F5AD-5D7B8CD4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1995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Проблема: дорогие ресурсы простаивают, пока операторы носят колоды и запускают компиляторы</a:t>
            </a:r>
          </a:p>
          <a:p>
            <a:r>
              <a:rPr lang="ru-RU" dirty="0"/>
              <a:t>Решение – пакетные системы</a:t>
            </a:r>
          </a:p>
          <a:p>
            <a:pPr lvl="1"/>
            <a:r>
              <a:rPr lang="ru-RU" dirty="0"/>
              <a:t>Дешевый компьютер считывает перфокарты и записывает входные данные на магнитную ленту, а затем печатает выходную ленту</a:t>
            </a:r>
          </a:p>
          <a:p>
            <a:pPr lvl="1"/>
            <a:r>
              <a:rPr lang="ru-RU" dirty="0"/>
              <a:t>Мейнфрейм считывает ленту, загружает программу, берет следующую задачу и пишет вывод на отдельную ленту</a:t>
            </a:r>
          </a:p>
          <a:p>
            <a:r>
              <a:rPr lang="ru-RU" dirty="0"/>
              <a:t>Итог: снижение простоев, выше загрузка процессора</a:t>
            </a:r>
          </a:p>
          <a:p>
            <a:endParaRPr lang="en-US" dirty="0"/>
          </a:p>
        </p:txBody>
      </p:sp>
      <p:pic>
        <p:nvPicPr>
          <p:cNvPr id="5" name="Picture 4" descr="A group of people standing in a room&#10;&#10;AI-generated content may be incorrect.">
            <a:extLst>
              <a:ext uri="{FF2B5EF4-FFF2-40B4-BE49-F238E27FC236}">
                <a16:creationId xmlns:a16="http://schemas.microsoft.com/office/drawing/2014/main" id="{176E8424-DC2A-0725-27AF-128A93D28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960" y="4029701"/>
            <a:ext cx="2979860" cy="2330251"/>
          </a:xfrm>
          <a:prstGeom prst="rect">
            <a:avLst/>
          </a:prstGeom>
        </p:spPr>
      </p:pic>
      <p:pic>
        <p:nvPicPr>
          <p:cNvPr id="7" name="Picture 6" descr="A room with several blue and white machines&#10;&#10;AI-generated content may be incorrect.">
            <a:extLst>
              <a:ext uri="{FF2B5EF4-FFF2-40B4-BE49-F238E27FC236}">
                <a16:creationId xmlns:a16="http://schemas.microsoft.com/office/drawing/2014/main" id="{CD18D8F4-1A12-239A-25A8-62A10498F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940" y="1499187"/>
            <a:ext cx="2979860" cy="20620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BB9B45-1840-2CE9-1F51-E5390350E376}"/>
              </a:ext>
            </a:extLst>
          </p:cNvPr>
          <p:cNvSpPr txBox="1"/>
          <p:nvPr/>
        </p:nvSpPr>
        <p:spPr>
          <a:xfrm>
            <a:off x="7459541" y="3561250"/>
            <a:ext cx="297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dirty="0"/>
              <a:t>IBM 1401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F5409-606E-20F7-7B0D-DC4FFEEE1308}"/>
              </a:ext>
            </a:extLst>
          </p:cNvPr>
          <p:cNvSpPr txBox="1"/>
          <p:nvPr/>
        </p:nvSpPr>
        <p:spPr>
          <a:xfrm>
            <a:off x="8388960" y="6308209"/>
            <a:ext cx="2979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dirty="0"/>
              <a:t>IBM </a:t>
            </a:r>
            <a:r>
              <a:rPr lang="en-US" b="0" dirty="0"/>
              <a:t>7090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36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090AEA-DA69-D971-2622-9C38B028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поколение ОС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31BD8-2970-39CE-07C8-C70603D00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5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6F42-780B-D13F-B51C-4A830015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курс «Операционные системы и сети»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A583D-C8A2-E75F-B22E-C9ADF0F0F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Операционная система — это основа работы компьютеров от ноутбуков и телефонов до серверов и встраиваемых устройств</a:t>
            </a:r>
          </a:p>
          <a:p>
            <a:r>
              <a:rPr lang="ru-RU" dirty="0"/>
              <a:t>Сети позволяют этим устройствам взаимодействовать между собой</a:t>
            </a:r>
          </a:p>
          <a:p>
            <a:r>
              <a:rPr lang="ru-RU" dirty="0"/>
              <a:t>В этом курсе вы:</a:t>
            </a:r>
          </a:p>
          <a:p>
            <a:pPr lvl="1"/>
            <a:r>
              <a:rPr lang="ru-RU" dirty="0"/>
              <a:t>Поймёте, как работает ОС изнутри</a:t>
            </a:r>
          </a:p>
          <a:p>
            <a:pPr lvl="1"/>
            <a:r>
              <a:rPr lang="ru-RU" dirty="0"/>
              <a:t>Научитесь писать код под Linux и Windows.</a:t>
            </a:r>
          </a:p>
          <a:p>
            <a:pPr lvl="1"/>
            <a:r>
              <a:rPr lang="ru-RU" dirty="0"/>
              <a:t>Получите практический опыт в настройке, сборке и отладке программ на низком уровне.</a:t>
            </a:r>
          </a:p>
          <a:p>
            <a:pPr lvl="1"/>
            <a:r>
              <a:rPr lang="ru-RU" dirty="0"/>
              <a:t>Познакомитесь с тем, как работают сетевые приложения и протоколы обмена данными.</a:t>
            </a:r>
          </a:p>
          <a:p>
            <a:pPr lvl="1"/>
            <a:r>
              <a:rPr lang="ru-RU" dirty="0"/>
              <a:t>Если всё получится, то попробуете создать свою простую ОС с нуля</a:t>
            </a:r>
          </a:p>
        </p:txBody>
      </p:sp>
    </p:spTree>
    <p:extLst>
      <p:ext uri="{BB962C8B-B14F-4D97-AF65-F5344CB8AC3E}">
        <p14:creationId xmlns:p14="http://schemas.microsoft.com/office/powerpoint/2010/main" val="35255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D0E1-C5E4-84AC-FC47-7FF4351E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Третье поколение (1965-1980)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6C89-CFD4-E547-6E87-5562E1B04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Семейство IBM System/360: совместимость от малых до больших машин</a:t>
            </a:r>
          </a:p>
          <a:p>
            <a:r>
              <a:rPr lang="ru-RU" dirty="0"/>
              <a:t>Первое массовое использование интегральных схем (</a:t>
            </a:r>
            <a:r>
              <a:rPr lang="ru-RU" dirty="0" err="1"/>
              <a:t>ICs</a:t>
            </a:r>
            <a:r>
              <a:rPr lang="ru-RU" dirty="0"/>
              <a:t>).</a:t>
            </a:r>
          </a:p>
          <a:p>
            <a:r>
              <a:rPr lang="ru-RU" dirty="0"/>
              <a:t>ОС OS/360: огромная, сложная, с тысячами багов, но популярная.</a:t>
            </a:r>
          </a:p>
          <a:p>
            <a:r>
              <a:rPr lang="ru-RU" dirty="0"/>
              <a:t>Новые идеи:</a:t>
            </a:r>
          </a:p>
          <a:p>
            <a:pPr lvl="1"/>
            <a:r>
              <a:rPr lang="ru-RU" dirty="0"/>
              <a:t>Мультипрограммирование — CPU используется почти на 100%.</a:t>
            </a:r>
          </a:p>
          <a:p>
            <a:pPr lvl="1"/>
            <a:r>
              <a:rPr lang="ru-RU" dirty="0" err="1"/>
              <a:t>Spooling</a:t>
            </a:r>
            <a:r>
              <a:rPr lang="ru-RU" dirty="0"/>
              <a:t> — хранение заданий и вывода на диске.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0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49B9-3587-5F5A-2161-66C4337A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Таймшеринг</a:t>
            </a:r>
            <a:r>
              <a:rPr lang="ru-RU" dirty="0"/>
              <a:t> и </a:t>
            </a:r>
            <a:r>
              <a:rPr lang="en-US" dirty="0"/>
              <a:t>MULTICS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DAE60-EF3F-5296-27D5-C202BFF2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Проблема: длинное ожидание результатов в пакетных системах</a:t>
            </a:r>
            <a:endParaRPr lang="en-US" dirty="0"/>
          </a:p>
          <a:p>
            <a:r>
              <a:rPr lang="ru-RU" dirty="0"/>
              <a:t>Решение: </a:t>
            </a:r>
            <a:r>
              <a:rPr lang="ru-RU" dirty="0" err="1"/>
              <a:t>таймшеринг</a:t>
            </a:r>
            <a:r>
              <a:rPr lang="ru-RU" dirty="0"/>
              <a:t> — интерактивный доступ через терминалы</a:t>
            </a:r>
            <a:endParaRPr lang="en-US" dirty="0"/>
          </a:p>
          <a:p>
            <a:r>
              <a:rPr lang="ru-RU" dirty="0"/>
              <a:t>CTSS (MIT) — первая система с </a:t>
            </a:r>
            <a:r>
              <a:rPr lang="ru-RU" dirty="0" err="1"/>
              <a:t>таймшерингом</a:t>
            </a:r>
            <a:endParaRPr lang="en-US" dirty="0"/>
          </a:p>
          <a:p>
            <a:r>
              <a:rPr lang="ru-RU" dirty="0"/>
              <a:t>MULTICS: амбициозный проект MIT, Bell Labs и GE, предтеча идеи «компьютерных утилит» → прообраз облачных вычислений</a:t>
            </a:r>
            <a:endParaRPr lang="en-US" dirty="0"/>
          </a:p>
          <a:p>
            <a:r>
              <a:rPr lang="ru-RU" dirty="0"/>
              <a:t>Влияние: породил концепции безопасности, виртуальной памяти, и вдохновил UNIX.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1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41F6-72ED-7A1C-C22A-65FFC1DF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MINIX,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D9CA-42C3-A5E1-715B-2DA9E471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UNIX (1969, </a:t>
            </a:r>
            <a:r>
              <a:rPr lang="ru-RU" dirty="0"/>
              <a:t>Кен Томпсон, </a:t>
            </a:r>
            <a:r>
              <a:rPr lang="en-US" dirty="0"/>
              <a:t>PDP-7): </a:t>
            </a:r>
            <a:r>
              <a:rPr lang="ru-RU" dirty="0"/>
              <a:t>простой клон </a:t>
            </a:r>
            <a:r>
              <a:rPr lang="en-US" dirty="0"/>
              <a:t>MULTICS, </a:t>
            </a:r>
            <a:r>
              <a:rPr lang="ru-RU" dirty="0"/>
              <a:t>быстро завоевал академию и бизнес</a:t>
            </a:r>
            <a:endParaRPr lang="en-US" dirty="0"/>
          </a:p>
          <a:p>
            <a:r>
              <a:rPr lang="ru-RU" dirty="0"/>
              <a:t>Ответвления: </a:t>
            </a:r>
            <a:r>
              <a:rPr lang="en-US" dirty="0"/>
              <a:t>System V (AT&amp;T) </a:t>
            </a:r>
            <a:r>
              <a:rPr lang="ru-RU" dirty="0"/>
              <a:t>и </a:t>
            </a:r>
            <a:r>
              <a:rPr lang="en-US" dirty="0"/>
              <a:t>BSD (</a:t>
            </a:r>
            <a:r>
              <a:rPr lang="ru-RU" dirty="0"/>
              <a:t>Берли) → позже стандарт </a:t>
            </a:r>
            <a:r>
              <a:rPr lang="en-US" dirty="0"/>
              <a:t>POSIX</a:t>
            </a:r>
            <a:endParaRPr lang="ru-RU" dirty="0"/>
          </a:p>
          <a:p>
            <a:r>
              <a:rPr lang="en-US" dirty="0"/>
              <a:t>MINIX (</a:t>
            </a:r>
            <a:r>
              <a:rPr lang="ru-RU" dirty="0"/>
              <a:t>Таненбаум, 1987): учебный клон </a:t>
            </a:r>
            <a:r>
              <a:rPr lang="en-US" dirty="0"/>
              <a:t>UNIX, </a:t>
            </a:r>
            <a:r>
              <a:rPr lang="ru-RU" dirty="0"/>
              <a:t>модульная надёжная ОС</a:t>
            </a:r>
          </a:p>
          <a:p>
            <a:r>
              <a:rPr lang="en-US" dirty="0"/>
              <a:t>Linux (</a:t>
            </a:r>
            <a:r>
              <a:rPr lang="ru-RU" dirty="0"/>
              <a:t>Торвальдс, 1991): вдохновлён </a:t>
            </a:r>
            <a:r>
              <a:rPr lang="en-US" dirty="0"/>
              <a:t>MINIX, </a:t>
            </a:r>
            <a:r>
              <a:rPr lang="ru-RU" dirty="0"/>
              <a:t>бесплатная альтернатива, сегодня — основа серверов, </a:t>
            </a:r>
            <a:r>
              <a:rPr lang="en-US" dirty="0"/>
              <a:t>Android </a:t>
            </a:r>
            <a:r>
              <a:rPr lang="ru-RU" dirty="0"/>
              <a:t>и встроенных систем.</a:t>
            </a:r>
            <a:endParaRPr lang="en-US" dirty="0"/>
          </a:p>
        </p:txBody>
      </p:sp>
      <p:pic>
        <p:nvPicPr>
          <p:cNvPr id="5" name="Picture 4" descr="PDP 7">
            <a:extLst>
              <a:ext uri="{FF2B5EF4-FFF2-40B4-BE49-F238E27FC236}">
                <a16:creationId xmlns:a16="http://schemas.microsoft.com/office/drawing/2014/main" id="{46C7D3C4-9598-B974-B6EF-6C9EE546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825625"/>
            <a:ext cx="4762500" cy="3762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B5876-4604-1040-5B6C-49904E93732D}"/>
              </a:ext>
            </a:extLst>
          </p:cNvPr>
          <p:cNvSpPr txBox="1"/>
          <p:nvPr/>
        </p:nvSpPr>
        <p:spPr>
          <a:xfrm>
            <a:off x="8763000" y="5644634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PDP-7</a:t>
            </a:r>
          </a:p>
        </p:txBody>
      </p:sp>
    </p:spTree>
    <p:extLst>
      <p:ext uri="{BB962C8B-B14F-4D97-AF65-F5344CB8AC3E}">
        <p14:creationId xmlns:p14="http://schemas.microsoft.com/office/powerpoint/2010/main" val="340222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A284-4232-3C9E-89AE-38A73EDF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B15B8-9A30-8D34-7412-92C603013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Portable Operating System Interface –</a:t>
            </a:r>
            <a:r>
              <a:rPr lang="ru-RU" dirty="0"/>
              <a:t> переносимый интерфейс операционной системы</a:t>
            </a:r>
            <a:endParaRPr lang="en-US" dirty="0"/>
          </a:p>
          <a:p>
            <a:pPr lvl="1"/>
            <a:r>
              <a:rPr lang="ru-RU" dirty="0"/>
              <a:t>Стандартизован в 80-х годах</a:t>
            </a:r>
          </a:p>
          <a:p>
            <a:r>
              <a:rPr lang="ru-RU" dirty="0"/>
              <a:t>Основная идея: разные версии </a:t>
            </a:r>
            <a:r>
              <a:rPr lang="en-US" dirty="0"/>
              <a:t>UNIX-</a:t>
            </a:r>
            <a:r>
              <a:rPr lang="ru-RU" dirty="0"/>
              <a:t>систем были несовместимы</a:t>
            </a:r>
          </a:p>
          <a:p>
            <a:r>
              <a:rPr lang="en-US" dirty="0"/>
              <a:t>POSIX </a:t>
            </a:r>
            <a:r>
              <a:rPr lang="ru-RU" dirty="0"/>
              <a:t>ввёл минимальный набор системных вызовов и утилит, который должна поддерживать каждая совместимая ОС</a:t>
            </a:r>
          </a:p>
          <a:p>
            <a:pPr lvl="1"/>
            <a:r>
              <a:rPr lang="ru-RU" dirty="0"/>
              <a:t>Системные вызовы, утилиты и команды оболочки, библиотечные функции</a:t>
            </a:r>
          </a:p>
          <a:p>
            <a:r>
              <a:rPr lang="ru-RU" dirty="0"/>
              <a:t>Упростил переносимость программ между </a:t>
            </a:r>
            <a:r>
              <a:rPr lang="en-US" dirty="0"/>
              <a:t>UNIX, Linux, macOS, BSD</a:t>
            </a:r>
            <a:r>
              <a:rPr lang="ru-RU" dirty="0"/>
              <a:t> и другими системами</a:t>
            </a:r>
          </a:p>
          <a:p>
            <a:pPr lvl="1"/>
            <a:r>
              <a:rPr lang="ru-RU" dirty="0"/>
              <a:t>Поддерживается и не </a:t>
            </a:r>
            <a:r>
              <a:rPr lang="en-US" dirty="0"/>
              <a:t>UNIX </a:t>
            </a:r>
            <a:r>
              <a:rPr lang="ru-RU" dirty="0"/>
              <a:t>ОС (</a:t>
            </a:r>
            <a:r>
              <a:rPr lang="en-US" dirty="0"/>
              <a:t>WSL, QNX, </a:t>
            </a:r>
            <a:r>
              <a:rPr lang="en-US" dirty="0" err="1"/>
              <a:t>VXWorks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53041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6487B7-6307-2AB4-3E8D-F7534F03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 поколение ОС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947C3-EFCB-3E82-35D0-CFD7C1430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4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F74B-0386-D95D-9C55-63204A42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Рождение персональных компьютеров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0B6B-41D0-E91E-3E6A-B72459AC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7050" cy="4351338"/>
          </a:xfrm>
        </p:spPr>
        <p:txBody>
          <a:bodyPr/>
          <a:lstStyle/>
          <a:p>
            <a:r>
              <a:rPr lang="ru-RU" dirty="0"/>
              <a:t>БИС (большие интегральные схемы) позволили создавать доступные </a:t>
            </a:r>
            <a:r>
              <a:rPr lang="ru-RU" dirty="0" err="1"/>
              <a:t>миникомпьютеры</a:t>
            </a:r>
            <a:endParaRPr lang="ru-RU" dirty="0"/>
          </a:p>
          <a:p>
            <a:r>
              <a:rPr lang="en-US" dirty="0"/>
              <a:t>CP/M </a:t>
            </a:r>
            <a:r>
              <a:rPr lang="ru-RU" dirty="0"/>
              <a:t>– первая успешная ОС для 8-битных процессоров (</a:t>
            </a:r>
            <a:r>
              <a:rPr lang="en-US" dirty="0"/>
              <a:t>Intel 8080, Z80)</a:t>
            </a:r>
            <a:endParaRPr lang="ru-RU" dirty="0"/>
          </a:p>
          <a:p>
            <a:pPr lvl="1"/>
            <a:r>
              <a:rPr lang="ru-RU" dirty="0"/>
              <a:t>Разработана Гэри </a:t>
            </a:r>
            <a:r>
              <a:rPr lang="ru-RU" dirty="0" err="1"/>
              <a:t>Килдаллом</a:t>
            </a:r>
            <a:endParaRPr lang="en-US" dirty="0"/>
          </a:p>
          <a:p>
            <a:r>
              <a:rPr lang="en-US" dirty="0"/>
              <a:t>IBM PC (1981)</a:t>
            </a:r>
            <a:r>
              <a:rPr lang="ru-RU" dirty="0"/>
              <a:t> и</a:t>
            </a:r>
            <a:r>
              <a:rPr lang="en-US" dirty="0"/>
              <a:t> MS DOS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DB678-3935-A80A-C744-788C149DD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664" y="1690689"/>
            <a:ext cx="4292585" cy="3871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64D00-796A-CFF1-1D0E-E556CF5FFD4C}"/>
              </a:ext>
            </a:extLst>
          </p:cNvPr>
          <p:cNvSpPr txBox="1"/>
          <p:nvPr/>
        </p:nvSpPr>
        <p:spPr>
          <a:xfrm>
            <a:off x="7962900" y="5734050"/>
            <a:ext cx="339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Altair 8800</a:t>
            </a:r>
          </a:p>
        </p:txBody>
      </p:sp>
    </p:spTree>
    <p:extLst>
      <p:ext uri="{BB962C8B-B14F-4D97-AF65-F5344CB8AC3E}">
        <p14:creationId xmlns:p14="http://schemas.microsoft.com/office/powerpoint/2010/main" val="824080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E04F-493E-3C48-EE57-8D1AB26B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Графический интерфейс и </a:t>
            </a:r>
            <a:r>
              <a:rPr lang="en-US" dirty="0"/>
              <a:t>Apple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C32C-D223-9CF7-EA08-92C42D48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045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Взаимодействовать с первыми ПК можно было только через командную строку – неудобно для массового пользователя</a:t>
            </a:r>
          </a:p>
          <a:p>
            <a:r>
              <a:rPr lang="en-US" dirty="0"/>
              <a:t>GUI: </a:t>
            </a:r>
            <a:r>
              <a:rPr lang="ru-RU" dirty="0"/>
              <a:t>изобретён </a:t>
            </a:r>
            <a:r>
              <a:rPr lang="ru-RU" dirty="0" err="1"/>
              <a:t>Дугом</a:t>
            </a:r>
            <a:r>
              <a:rPr lang="ru-RU" dirty="0"/>
              <a:t> </a:t>
            </a:r>
            <a:r>
              <a:rPr lang="ru-RU" dirty="0" err="1"/>
              <a:t>Энгельбартом</a:t>
            </a:r>
            <a:r>
              <a:rPr lang="ru-RU" dirty="0"/>
              <a:t> → развит в </a:t>
            </a:r>
            <a:r>
              <a:rPr lang="en-US" dirty="0"/>
              <a:t>Xerox PARC</a:t>
            </a:r>
            <a:endParaRPr lang="ru-RU" dirty="0"/>
          </a:p>
          <a:p>
            <a:r>
              <a:rPr lang="en-US" dirty="0"/>
              <a:t>Apple Lisa (</a:t>
            </a:r>
            <a:r>
              <a:rPr lang="ru-RU" dirty="0"/>
              <a:t>неудача) → </a:t>
            </a:r>
            <a:r>
              <a:rPr lang="en-US" dirty="0"/>
              <a:t>Apple Macintosh (1984): </a:t>
            </a:r>
            <a:r>
              <a:rPr lang="ru-RU" dirty="0"/>
              <a:t>дешевле, удобнее, «компьютер для всех»</a:t>
            </a:r>
          </a:p>
          <a:p>
            <a:r>
              <a:rPr lang="en-US" dirty="0"/>
              <a:t>Macintosh </a:t>
            </a:r>
            <a:r>
              <a:rPr lang="ru-RU" dirty="0"/>
              <a:t>завоевал рынок креативных профессий</a:t>
            </a:r>
          </a:p>
          <a:p>
            <a:r>
              <a:rPr lang="ru-RU" dirty="0"/>
              <a:t>В 1999 </a:t>
            </a:r>
            <a:r>
              <a:rPr lang="en-US" dirty="0"/>
              <a:t>Apple </a:t>
            </a:r>
            <a:r>
              <a:rPr lang="ru-RU" dirty="0"/>
              <a:t>перешла на ядро, основанное на </a:t>
            </a:r>
            <a:r>
              <a:rPr lang="en-US" dirty="0"/>
              <a:t>UNIX (Mach + BSD) → macOS.</a:t>
            </a:r>
          </a:p>
        </p:txBody>
      </p:sp>
      <p:pic>
        <p:nvPicPr>
          <p:cNvPr id="5" name="Picture 4" descr="A collage of different computers&#10;&#10;AI-generated content may be incorrect.">
            <a:extLst>
              <a:ext uri="{FF2B5EF4-FFF2-40B4-BE49-F238E27FC236}">
                <a16:creationId xmlns:a16="http://schemas.microsoft.com/office/drawing/2014/main" id="{671C60FB-6C6D-CCE2-A4DD-6F7E3B946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430" y="1825626"/>
            <a:ext cx="3481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1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375D2-803F-F857-B8DE-BB7B836B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3A32-A0F9-BC93-B18E-F5200A412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1250" cy="4351338"/>
          </a:xfrm>
        </p:spPr>
        <p:txBody>
          <a:bodyPr>
            <a:normAutofit/>
          </a:bodyPr>
          <a:lstStyle/>
          <a:p>
            <a:r>
              <a:rPr lang="en-US" dirty="0"/>
              <a:t>Windows (1985) –</a:t>
            </a:r>
            <a:r>
              <a:rPr lang="ru-RU" dirty="0"/>
              <a:t> изначально графическая оболочка для </a:t>
            </a:r>
            <a:r>
              <a:rPr lang="en-US" dirty="0"/>
              <a:t>MS DOS</a:t>
            </a:r>
          </a:p>
          <a:p>
            <a:r>
              <a:rPr lang="en-US" dirty="0"/>
              <a:t>Windows 95 – </a:t>
            </a:r>
            <a:r>
              <a:rPr lang="ru-RU" dirty="0"/>
              <a:t>большой коммерческий успех </a:t>
            </a:r>
            <a:r>
              <a:rPr lang="en-US" dirty="0"/>
              <a:t>Microsoft</a:t>
            </a:r>
          </a:p>
          <a:p>
            <a:r>
              <a:rPr lang="en-US" dirty="0"/>
              <a:t>Windows NT – 32-</a:t>
            </a:r>
            <a:r>
              <a:rPr lang="ru-RU" dirty="0"/>
              <a:t>битная, надёжная ОС, идеи которой серверной ОС </a:t>
            </a:r>
            <a:r>
              <a:rPr lang="en-US" dirty="0"/>
              <a:t>VMS (</a:t>
            </a:r>
            <a:r>
              <a:rPr lang="ru-RU" dirty="0"/>
              <a:t>от компании </a:t>
            </a:r>
            <a:r>
              <a:rPr lang="en-US" dirty="0"/>
              <a:t>DEC)</a:t>
            </a:r>
            <a:endParaRPr lang="ru-RU" dirty="0"/>
          </a:p>
          <a:p>
            <a:r>
              <a:rPr lang="ru-RU" dirty="0"/>
              <a:t>Популярные версии</a:t>
            </a:r>
            <a:r>
              <a:rPr lang="en-US" dirty="0"/>
              <a:t>: Windows XP, 7, 10, 11</a:t>
            </a:r>
          </a:p>
        </p:txBody>
      </p:sp>
      <p:pic>
        <p:nvPicPr>
          <p:cNvPr id="8" name="Picture 7" descr="A computer screen with a green arrow pointing to a computer monitor&#10;&#10;AI-generated content may be incorrect.">
            <a:extLst>
              <a:ext uri="{FF2B5EF4-FFF2-40B4-BE49-F238E27FC236}">
                <a16:creationId xmlns:a16="http://schemas.microsoft.com/office/drawing/2014/main" id="{54DD69FD-3726-EC99-99F5-97672D502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771" y="1825625"/>
            <a:ext cx="4823229" cy="361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24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8A103-AB6F-9A42-D74D-FD3F96FD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UNIX, Linux</a:t>
            </a:r>
            <a:r>
              <a:rPr lang="ru-RU" dirty="0"/>
              <a:t> и открытый мир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E3A7-EEE6-9C2B-89B4-FB2F7808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/>
              <a:t>UNIX – </a:t>
            </a:r>
            <a:r>
              <a:rPr lang="ru-RU" dirty="0"/>
              <a:t>семейство ОС (</a:t>
            </a:r>
            <a:r>
              <a:rPr lang="en-US" dirty="0"/>
              <a:t>FreeBSD, macOS, Android)</a:t>
            </a:r>
          </a:p>
          <a:p>
            <a:r>
              <a:rPr lang="ru-RU" dirty="0"/>
              <a:t>В 1991 году Линус Торвальдс, вдохновившись </a:t>
            </a:r>
            <a:r>
              <a:rPr lang="en-US" dirty="0"/>
              <a:t>MINIX </a:t>
            </a:r>
            <a:r>
              <a:rPr lang="ru-RU" dirty="0"/>
              <a:t>создаёт ОС </a:t>
            </a:r>
            <a:r>
              <a:rPr lang="en-US" dirty="0"/>
              <a:t>Linux</a:t>
            </a:r>
            <a:endParaRPr lang="ru-RU" dirty="0"/>
          </a:p>
          <a:p>
            <a:r>
              <a:rPr lang="ru-RU" dirty="0"/>
              <a:t>Сегодня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UNIX –</a:t>
            </a:r>
            <a:r>
              <a:rPr lang="ru-RU" dirty="0"/>
              <a:t> основа интернета, серверов и смартфонов</a:t>
            </a:r>
          </a:p>
          <a:p>
            <a:r>
              <a:rPr lang="ru-RU" dirty="0"/>
              <a:t>Поддержка </a:t>
            </a:r>
            <a:r>
              <a:rPr lang="en-US" dirty="0"/>
              <a:t>GUI</a:t>
            </a:r>
            <a:r>
              <a:rPr lang="ru-RU" dirty="0"/>
              <a:t> через </a:t>
            </a:r>
            <a:r>
              <a:rPr lang="en-US" dirty="0"/>
              <a:t>X11, Gnome, KDE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26F1A8-D255-D59B-7181-63FBA2646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7" y="2209800"/>
            <a:ext cx="5655733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74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FA37-04CE-4297-65E0-C1AB3EF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Сети и распределённые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1BBE-A867-8AC5-E287-7D1D29C9B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Сетевые ОС: позволяют </a:t>
            </a:r>
            <a:r>
              <a:rPr lang="ru-RU" dirty="0" err="1"/>
              <a:t>логиниться</a:t>
            </a:r>
            <a:r>
              <a:rPr lang="ru-RU" dirty="0"/>
              <a:t> на удалённые машины, копировать файлы</a:t>
            </a:r>
          </a:p>
          <a:p>
            <a:pPr lvl="1"/>
            <a:r>
              <a:rPr lang="en-US" dirty="0"/>
              <a:t>Novell NetWare, Windows Server, Unix + NFS</a:t>
            </a:r>
          </a:p>
          <a:p>
            <a:pPr lvl="1"/>
            <a:r>
              <a:rPr lang="ru-RU" dirty="0"/>
              <a:t>Пользователь знает, что работает с удалённой машиной</a:t>
            </a:r>
          </a:p>
          <a:p>
            <a:r>
              <a:rPr lang="ru-RU" dirty="0"/>
              <a:t>Распределённые ОС: несколько компьютеров выглядят как одна система</a:t>
            </a:r>
            <a:endParaRPr lang="en-US" dirty="0"/>
          </a:p>
          <a:p>
            <a:pPr lvl="1"/>
            <a:r>
              <a:rPr lang="en-US" dirty="0"/>
              <a:t>Amoeba (1980), MOSIX, Google Fuchsia</a:t>
            </a:r>
            <a:endParaRPr lang="ru-RU" dirty="0"/>
          </a:p>
          <a:p>
            <a:pPr lvl="1"/>
            <a:r>
              <a:rPr lang="ru-RU" dirty="0"/>
              <a:t>Ресурсы распределены но пользователь видит одну виртуальную машину</a:t>
            </a:r>
          </a:p>
          <a:p>
            <a:r>
              <a:rPr lang="ru-RU" dirty="0"/>
              <a:t>Проблемы: синхронизация, сетевые задержки, планирование процессов</a:t>
            </a:r>
          </a:p>
          <a:p>
            <a:r>
              <a:rPr lang="ru-RU" dirty="0"/>
              <a:t>Идея обрела новую жизнь в виде облачных вычислений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4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1CC6-5CC4-B4EC-AD8A-D69F74EC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компьютеры имеют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BC12-8E18-6F79-5764-8DF0049A4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встраиваемых устройствах программы работают напрямую с «железом»</a:t>
            </a:r>
          </a:p>
          <a:p>
            <a:pPr lvl="1"/>
            <a:r>
              <a:rPr lang="ru-RU" dirty="0"/>
              <a:t>Микроконтроллеры</a:t>
            </a:r>
          </a:p>
          <a:p>
            <a:r>
              <a:rPr lang="ru-RU" dirty="0"/>
              <a:t>В таких системах нет многозадачности, сложного управления памятью или файловой системы</a:t>
            </a:r>
          </a:p>
          <a:p>
            <a:r>
              <a:rPr lang="ru-RU" dirty="0"/>
              <a:t>Иногда применяются не полноценные ОС, а </a:t>
            </a:r>
            <a:r>
              <a:rPr lang="en-US" dirty="0"/>
              <a:t>RTOS </a:t>
            </a:r>
            <a:r>
              <a:rPr lang="ru-RU" dirty="0"/>
              <a:t>– легкие системы для работы в «реальном времени» </a:t>
            </a:r>
          </a:p>
          <a:p>
            <a:pPr lvl="1"/>
            <a:r>
              <a:rPr lang="ru-RU" dirty="0"/>
              <a:t>авиация, робототехника, медтехника</a:t>
            </a:r>
          </a:p>
          <a:p>
            <a:r>
              <a:rPr lang="ru-RU" dirty="0"/>
              <a:t>ОС нужны там, где требуется многозадачность, защита, работа с пользователями и большим количеством ресурсов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577EFBD-77BD-8C01-ED9F-5160989EF6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44990" y="2274094"/>
            <a:ext cx="3808809" cy="2539206"/>
          </a:xfrm>
        </p:spPr>
      </p:pic>
    </p:spTree>
    <p:extLst>
      <p:ext uri="{BB962C8B-B14F-4D97-AF65-F5344CB8AC3E}">
        <p14:creationId xmlns:p14="http://schemas.microsoft.com/office/powerpoint/2010/main" val="416908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320656-2D9D-243D-9E89-E423BBBF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поколение – мобильные компьютеры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74722-BB08-187E-6A80-8ACAF7EE7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1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1991A5-CF2D-F051-66F7-EB83FA8C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Начало мобильных компьютеров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153BC0-0BC5-AEC4-7362-D48349D1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1946 – первый мобильный телефон</a:t>
            </a:r>
          </a:p>
          <a:p>
            <a:pPr lvl="1"/>
            <a:r>
              <a:rPr lang="ru-RU" dirty="0"/>
              <a:t>40 кг, только в авто</a:t>
            </a:r>
            <a:r>
              <a:rPr lang="ru-RU" b="1" dirty="0"/>
              <a:t>мобиле</a:t>
            </a:r>
          </a:p>
          <a:p>
            <a:r>
              <a:rPr lang="ru-RU" dirty="0"/>
              <a:t>1970-е – первые телефоны весом около 1 кг</a:t>
            </a:r>
          </a:p>
          <a:p>
            <a:r>
              <a:rPr lang="ru-RU" dirty="0"/>
              <a:t>Конец </a:t>
            </a:r>
            <a:r>
              <a:rPr lang="en-US" dirty="0"/>
              <a:t>XX </a:t>
            </a:r>
            <a:r>
              <a:rPr lang="ru-RU" dirty="0"/>
              <a:t>века – смартфоны совмещают телефон и </a:t>
            </a:r>
            <a:r>
              <a:rPr lang="en-US" dirty="0"/>
              <a:t>PDA (personal digital assistant)</a:t>
            </a:r>
          </a:p>
          <a:p>
            <a:pPr lvl="1"/>
            <a:r>
              <a:rPr lang="en-US" dirty="0"/>
              <a:t>Nokia N9000 (1996)</a:t>
            </a:r>
          </a:p>
          <a:p>
            <a:pPr lvl="1"/>
            <a:r>
              <a:rPr lang="en-US" dirty="0"/>
              <a:t>Ericsson GS88 (1997)</a:t>
            </a:r>
          </a:p>
        </p:txBody>
      </p:sp>
    </p:spTree>
    <p:extLst>
      <p:ext uri="{BB962C8B-B14F-4D97-AF65-F5344CB8AC3E}">
        <p14:creationId xmlns:p14="http://schemas.microsoft.com/office/powerpoint/2010/main" val="3683695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5174B-E149-D13D-DA14-A6B34DCB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мобильных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419A-43B4-88DC-161D-BD0BEF80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Symbian OS</a:t>
            </a:r>
            <a:r>
              <a:rPr lang="ru-RU" dirty="0"/>
              <a:t> – доминировал в 2000-х на телефонах </a:t>
            </a:r>
            <a:r>
              <a:rPr lang="en-US" dirty="0"/>
              <a:t>Nokia, Samsung, Motorola</a:t>
            </a:r>
          </a:p>
          <a:p>
            <a:r>
              <a:rPr lang="en-US" dirty="0"/>
              <a:t>Blackberry OS (2002) – </a:t>
            </a:r>
            <a:r>
              <a:rPr lang="ru-RU" dirty="0"/>
              <a:t>ОС, ориентированная на бизнес-сегмент</a:t>
            </a:r>
          </a:p>
          <a:p>
            <a:r>
              <a:rPr lang="en-US" dirty="0"/>
              <a:t>iOS (2007) – </a:t>
            </a:r>
            <a:r>
              <a:rPr lang="ru-RU" dirty="0"/>
              <a:t>революция с </a:t>
            </a:r>
            <a:r>
              <a:rPr lang="en-US" dirty="0"/>
              <a:t>iPhone</a:t>
            </a:r>
            <a:r>
              <a:rPr lang="ru-RU" dirty="0"/>
              <a:t>, фокус на массовом удобстве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F55602-1867-E033-98C5-02FA05588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523" y="2142537"/>
            <a:ext cx="5924551" cy="3372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15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2083-7D4F-8928-F51E-3D7C461B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ru-RU" dirty="0"/>
              <a:t>и настоящее время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F200-0201-49F7-F994-1AFC09AF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Представлен в </a:t>
            </a:r>
            <a:r>
              <a:rPr lang="en-US" dirty="0"/>
              <a:t>2008</a:t>
            </a:r>
            <a:r>
              <a:rPr lang="ru-RU" dirty="0"/>
              <a:t> компанией </a:t>
            </a:r>
            <a:r>
              <a:rPr lang="en-US" dirty="0"/>
              <a:t>Google</a:t>
            </a:r>
          </a:p>
          <a:p>
            <a:pPr lvl="1"/>
            <a:r>
              <a:rPr lang="ru-RU" dirty="0"/>
              <a:t>Основан 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Открытый исходный код, гибкая адаптация под устройство</a:t>
            </a:r>
          </a:p>
          <a:p>
            <a:pPr lvl="1"/>
            <a:r>
              <a:rPr lang="ru-RU" dirty="0"/>
              <a:t>Приложения в основном используют технологию </a:t>
            </a:r>
            <a:r>
              <a:rPr lang="en-US" dirty="0"/>
              <a:t>Java</a:t>
            </a:r>
            <a:endParaRPr lang="ru-RU" dirty="0"/>
          </a:p>
          <a:p>
            <a:r>
              <a:rPr lang="ru-RU" dirty="0"/>
              <a:t>Огромное сообщество разработчиков</a:t>
            </a:r>
            <a:endParaRPr lang="en-US" dirty="0"/>
          </a:p>
          <a:p>
            <a:r>
              <a:rPr lang="ru-RU" dirty="0"/>
              <a:t>Сейчас </a:t>
            </a:r>
            <a:r>
              <a:rPr lang="en-US" dirty="0"/>
              <a:t>Android</a:t>
            </a:r>
            <a:r>
              <a:rPr lang="ru-RU" dirty="0"/>
              <a:t> занимает 1 место по популярности</a:t>
            </a:r>
            <a:r>
              <a:rPr lang="en-US" dirty="0"/>
              <a:t> iOS – </a:t>
            </a:r>
            <a:r>
              <a:rPr lang="ru-RU" dirty="0"/>
              <a:t>2-е</a:t>
            </a:r>
          </a:p>
        </p:txBody>
      </p:sp>
    </p:spTree>
    <p:extLst>
      <p:ext uri="{BB962C8B-B14F-4D97-AF65-F5344CB8AC3E}">
        <p14:creationId xmlns:p14="http://schemas.microsoft.com/office/powerpoint/2010/main" val="3325733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DEF9B-A752-7808-B8C4-5ED10A28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аппаратуры компьютера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029DD-66C7-E7DC-8DF4-1777067B5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81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CCEE21-52F4-61F0-A33C-10E7DB13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аппаратного обеспечения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B3DD8F-F696-102C-6E45-DAA4EDE38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тесно связана с оборудованием, на котором работает</a:t>
            </a:r>
          </a:p>
          <a:p>
            <a:pPr lvl="1"/>
            <a:r>
              <a:rPr lang="ru-RU" dirty="0"/>
              <a:t>Расширяет набор инструкций процессора и управляет ресурсами</a:t>
            </a:r>
          </a:p>
          <a:p>
            <a:pPr lvl="1"/>
            <a:r>
              <a:rPr lang="ru-RU" dirty="0"/>
              <a:t>Для этого ОС должна «знать» особенности аппаратуры</a:t>
            </a:r>
          </a:p>
          <a:p>
            <a:r>
              <a:rPr lang="ru-RU" dirty="0"/>
              <a:t>Базовая модель ПК: CPU + память + устройства ввода-вывода, соединённые системной шиной</a:t>
            </a:r>
          </a:p>
          <a:p>
            <a:r>
              <a:rPr lang="ru-RU" dirty="0"/>
              <a:t>В реальности архитектура сложнее (несколько шин, контроллеры и т.д.)</a:t>
            </a:r>
          </a:p>
        </p:txBody>
      </p:sp>
    </p:spTree>
    <p:extLst>
      <p:ext uri="{BB962C8B-B14F-4D97-AF65-F5344CB8AC3E}">
        <p14:creationId xmlns:p14="http://schemas.microsoft.com/office/powerpoint/2010/main" val="174459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3B4363-8C34-2DCB-0ECC-446EC30F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ПК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E312B-75B4-8E4A-7901-263E174655C4}"/>
              </a:ext>
            </a:extLst>
          </p:cNvPr>
          <p:cNvSpPr/>
          <p:nvPr/>
        </p:nvSpPr>
        <p:spPr>
          <a:xfrm>
            <a:off x="1169009" y="4039029"/>
            <a:ext cx="989351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ABBCF-F83E-245E-398E-A4F2437EB729}"/>
              </a:ext>
            </a:extLst>
          </p:cNvPr>
          <p:cNvSpPr/>
          <p:nvPr/>
        </p:nvSpPr>
        <p:spPr>
          <a:xfrm>
            <a:off x="2233311" y="4039029"/>
            <a:ext cx="989351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Память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22377F-9118-04F7-C176-11004BA8E51A}"/>
              </a:ext>
            </a:extLst>
          </p:cNvPr>
          <p:cNvSpPr/>
          <p:nvPr/>
        </p:nvSpPr>
        <p:spPr>
          <a:xfrm>
            <a:off x="3297613" y="4039029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Видео контроллер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F2610-2E40-AC43-295B-98E56EC3A8F4}"/>
              </a:ext>
            </a:extLst>
          </p:cNvPr>
          <p:cNvSpPr/>
          <p:nvPr/>
        </p:nvSpPr>
        <p:spPr>
          <a:xfrm>
            <a:off x="4980055" y="4039028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клавиатуры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D86C8C-C03C-7737-6A11-8A7CDFD46E76}"/>
              </a:ext>
            </a:extLst>
          </p:cNvPr>
          <p:cNvSpPr/>
          <p:nvPr/>
        </p:nvSpPr>
        <p:spPr>
          <a:xfrm>
            <a:off x="6662497" y="4039027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</a:t>
            </a:r>
            <a:r>
              <a:rPr lang="en-US" dirty="0"/>
              <a:t> USB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C0BC9-1BBF-219E-7BB7-7D14470957DB}"/>
              </a:ext>
            </a:extLst>
          </p:cNvPr>
          <p:cNvSpPr/>
          <p:nvPr/>
        </p:nvSpPr>
        <p:spPr>
          <a:xfrm>
            <a:off x="8344939" y="4030713"/>
            <a:ext cx="1528996" cy="629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 диска</a:t>
            </a:r>
            <a:endParaRPr lang="en-US" dirty="0"/>
          </a:p>
        </p:txBody>
      </p:sp>
      <p:pic>
        <p:nvPicPr>
          <p:cNvPr id="14" name="Graphic 13" descr="Printer outline">
            <a:extLst>
              <a:ext uri="{FF2B5EF4-FFF2-40B4-BE49-F238E27FC236}">
                <a16:creationId xmlns:a16="http://schemas.microsoft.com/office/drawing/2014/main" id="{DD0F1187-28A5-59AE-F036-B707137AF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9795" y="2361339"/>
            <a:ext cx="914400" cy="914400"/>
          </a:xfrm>
          <a:prstGeom prst="rect">
            <a:avLst/>
          </a:prstGeom>
        </p:spPr>
      </p:pic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068093DD-D888-C281-2BF8-45B633C7C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2237" y="2360919"/>
            <a:ext cx="914400" cy="914400"/>
          </a:xfrm>
          <a:prstGeom prst="rect">
            <a:avLst/>
          </a:prstGeom>
        </p:spPr>
      </p:pic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D06AEA2B-B3C0-E260-191B-57B6B1C155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9242" y="2403501"/>
            <a:ext cx="914400" cy="914400"/>
          </a:xfrm>
          <a:prstGeom prst="rect">
            <a:avLst/>
          </a:prstGeom>
        </p:spPr>
      </p:pic>
      <p:pic>
        <p:nvPicPr>
          <p:cNvPr id="20" name="Graphic 19" descr="Television outline">
            <a:extLst>
              <a:ext uri="{FF2B5EF4-FFF2-40B4-BE49-F238E27FC236}">
                <a16:creationId xmlns:a16="http://schemas.microsoft.com/office/drawing/2014/main" id="{AE8D9A27-2845-825B-0447-28A47A9962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91349" y="2403501"/>
            <a:ext cx="914400" cy="914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6266E8-74A8-613A-902B-39EA92F00B97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4048549" y="3275319"/>
            <a:ext cx="13562" cy="763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7D28D4D-A19A-14D7-2EA7-A2FFEA34846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729339" y="3275319"/>
            <a:ext cx="15214" cy="763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2A3FF1-93D2-98EB-C848-B38E6884A9B8}"/>
              </a:ext>
            </a:extLst>
          </p:cNvPr>
          <p:cNvCxnSpPr>
            <a:cxnSpLocks/>
            <a:stCxn id="11" idx="0"/>
            <a:endCxn id="14" idx="2"/>
          </p:cNvCxnSpPr>
          <p:nvPr/>
        </p:nvCxnSpPr>
        <p:spPr>
          <a:xfrm flipV="1">
            <a:off x="7426995" y="3275739"/>
            <a:ext cx="0" cy="7632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BB5B6F-7E0A-5224-1C34-E618C4C2C2F7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>
            <a:off x="9109437" y="3275319"/>
            <a:ext cx="0" cy="755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2B8457-224A-A034-6851-B3181013F22D}"/>
              </a:ext>
            </a:extLst>
          </p:cNvPr>
          <p:cNvSpPr/>
          <p:nvPr/>
        </p:nvSpPr>
        <p:spPr>
          <a:xfrm>
            <a:off x="1391988" y="5363785"/>
            <a:ext cx="7975600" cy="68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8D2F23-6778-9AC0-5E2A-7DD638E43096}"/>
              </a:ext>
            </a:extLst>
          </p:cNvPr>
          <p:cNvSpPr/>
          <p:nvPr/>
        </p:nvSpPr>
        <p:spPr>
          <a:xfrm>
            <a:off x="1635828" y="4668614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1EFDBE-079C-D2D0-49D1-4F5CC1BD2577}"/>
              </a:ext>
            </a:extLst>
          </p:cNvPr>
          <p:cNvSpPr/>
          <p:nvPr/>
        </p:nvSpPr>
        <p:spPr>
          <a:xfrm>
            <a:off x="2659406" y="4676930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EF0DBD8-6C89-D811-4C4E-9DE0CE7C7015}"/>
              </a:ext>
            </a:extLst>
          </p:cNvPr>
          <p:cNvSpPr/>
          <p:nvPr/>
        </p:nvSpPr>
        <p:spPr>
          <a:xfrm>
            <a:off x="4048549" y="4694573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CCF12C9-1531-096D-0023-D7A1877D8A3D}"/>
              </a:ext>
            </a:extLst>
          </p:cNvPr>
          <p:cNvSpPr/>
          <p:nvPr/>
        </p:nvSpPr>
        <p:spPr>
          <a:xfrm>
            <a:off x="5653113" y="4694571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1292D8-A07C-CFEF-5B0D-1ECDF1AD1F5C}"/>
              </a:ext>
            </a:extLst>
          </p:cNvPr>
          <p:cNvSpPr/>
          <p:nvPr/>
        </p:nvSpPr>
        <p:spPr>
          <a:xfrm>
            <a:off x="7400942" y="4694570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517CC67-0C58-C0A5-A076-C39A605C11B5}"/>
              </a:ext>
            </a:extLst>
          </p:cNvPr>
          <p:cNvSpPr/>
          <p:nvPr/>
        </p:nvSpPr>
        <p:spPr>
          <a:xfrm>
            <a:off x="8983888" y="4668614"/>
            <a:ext cx="91440" cy="695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C689B1-EAB8-6A30-B7BF-17D545665781}"/>
              </a:ext>
            </a:extLst>
          </p:cNvPr>
          <p:cNvSpPr txBox="1"/>
          <p:nvPr/>
        </p:nvSpPr>
        <p:spPr>
          <a:xfrm>
            <a:off x="7884195" y="5569525"/>
            <a:ext cx="12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90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0364E-6445-72C9-C185-C07ADA89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5C7C9-740B-D3B6-0C3C-776A6E051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63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9E3A-4CB8-5AC8-FE69-1CEE44CD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Процессор – мозг компьютера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5FEE9-7BB6-13DD-7D79-94414D05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Выполняет цикл: выборка → декодирование → выполнение</a:t>
            </a:r>
          </a:p>
          <a:p>
            <a:r>
              <a:rPr lang="ru-RU" dirty="0"/>
              <a:t>Архитектура процессора определяет </a:t>
            </a:r>
          </a:p>
          <a:p>
            <a:pPr lvl="1"/>
            <a:r>
              <a:rPr lang="ru-RU" dirty="0"/>
              <a:t>набор инструкций (x86, ARM</a:t>
            </a:r>
            <a:r>
              <a:rPr lang="en-US" dirty="0"/>
              <a:t>, RISC V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Регистры:</a:t>
            </a:r>
          </a:p>
          <a:p>
            <a:pPr lvl="2"/>
            <a:r>
              <a:rPr lang="ru-RU" dirty="0"/>
              <a:t>общие (данные, переменные)</a:t>
            </a:r>
            <a:endParaRPr lang="en-US" dirty="0"/>
          </a:p>
          <a:p>
            <a:pPr lvl="2"/>
            <a:r>
              <a:rPr lang="ru-RU" dirty="0"/>
              <a:t>специальные: PC, SP, PSW.</a:t>
            </a:r>
          </a:p>
          <a:p>
            <a:r>
              <a:rPr lang="ru-RU" dirty="0"/>
              <a:t>ОС должна сохранять и восстанавливать состояние регистров при переключении задач</a:t>
            </a:r>
            <a:endParaRPr lang="en-US" dirty="0"/>
          </a:p>
        </p:txBody>
      </p:sp>
      <p:pic>
        <p:nvPicPr>
          <p:cNvPr id="5" name="Picture 4" descr="A close-up of a cpu&#10;&#10;AI-generated content may be incorrect.">
            <a:extLst>
              <a:ext uri="{FF2B5EF4-FFF2-40B4-BE49-F238E27FC236}">
                <a16:creationId xmlns:a16="http://schemas.microsoft.com/office/drawing/2014/main" id="{64CFEC9B-7C52-FE2A-2EAD-33736AEA4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391" y="2291532"/>
            <a:ext cx="4843959" cy="269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82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F23-2C12-17A1-9A08-5DE95555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и микроархитектура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CB5C8-F054-303F-8AC1-887BB433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Архитектура: инструкции и регистры, доступные программисту</a:t>
            </a:r>
          </a:p>
          <a:p>
            <a:r>
              <a:rPr lang="ru-RU" dirty="0"/>
              <a:t>Микроархитектура: кэши, TLB, предсказатели переходов, конвейеры</a:t>
            </a:r>
          </a:p>
          <a:p>
            <a:r>
              <a:rPr lang="ru-RU" dirty="0"/>
              <a:t>Современные процессоры используют:</a:t>
            </a:r>
          </a:p>
          <a:p>
            <a:pPr lvl="1"/>
            <a:r>
              <a:rPr lang="ru-RU" dirty="0"/>
              <a:t>Конвейерную обработку команд — несколько стадий одновременно (выборка, декодирование, исполнение)</a:t>
            </a:r>
          </a:p>
          <a:p>
            <a:pPr lvl="1"/>
            <a:r>
              <a:rPr lang="ru-RU" dirty="0" err="1"/>
              <a:t>Суперскалярная</a:t>
            </a:r>
            <a:r>
              <a:rPr lang="ru-RU" dirty="0"/>
              <a:t> архитектура — несколько блоков исполнения, внеочередное выполнение.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B453-1F1B-3AA2-7F14-44951BCB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современного компьютера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B112-0D05-8ED0-6B14-2BA935EB53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Материнская плата</a:t>
            </a:r>
          </a:p>
          <a:p>
            <a:r>
              <a:rPr lang="ru-RU" dirty="0"/>
              <a:t>Процессор</a:t>
            </a:r>
          </a:p>
          <a:p>
            <a:r>
              <a:rPr lang="ru-RU" dirty="0"/>
              <a:t>Память ОЗУ, ПЗУ</a:t>
            </a:r>
          </a:p>
          <a:p>
            <a:r>
              <a:rPr lang="ru-RU" dirty="0"/>
              <a:t>Хранилище данных</a:t>
            </a:r>
          </a:p>
          <a:p>
            <a:r>
              <a:rPr lang="ru-RU" dirty="0"/>
              <a:t>Сетевые интерфейсы</a:t>
            </a:r>
          </a:p>
          <a:p>
            <a:r>
              <a:rPr lang="ru-RU" dirty="0"/>
              <a:t>Клавиатура, мышь</a:t>
            </a:r>
          </a:p>
          <a:p>
            <a:r>
              <a:rPr lang="ru-RU" dirty="0"/>
              <a:t>Видеоадаптер</a:t>
            </a:r>
          </a:p>
          <a:p>
            <a:r>
              <a:rPr lang="ru-RU" dirty="0"/>
              <a:t>Звуковая карта</a:t>
            </a:r>
          </a:p>
        </p:txBody>
      </p:sp>
      <p:pic>
        <p:nvPicPr>
          <p:cNvPr id="9" name="Content Placeholder 8" descr="A computer with a computer monitor and keyboard&#10;&#10;AI-generated content may be incorrect.">
            <a:extLst>
              <a:ext uri="{FF2B5EF4-FFF2-40B4-BE49-F238E27FC236}">
                <a16:creationId xmlns:a16="http://schemas.microsoft.com/office/drawing/2014/main" id="{3549F943-75F4-977E-6150-04200A8861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74094"/>
            <a:ext cx="5181600" cy="3454399"/>
          </a:xfrm>
        </p:spPr>
      </p:pic>
    </p:spTree>
    <p:extLst>
      <p:ext uri="{BB962C8B-B14F-4D97-AF65-F5344CB8AC3E}">
        <p14:creationId xmlns:p14="http://schemas.microsoft.com/office/powerpoint/2010/main" val="26001643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2E99-F648-E90D-40AC-C7F46F1D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Классический конвейер архитектуры </a:t>
            </a:r>
            <a:r>
              <a:rPr lang="en-US" dirty="0"/>
              <a:t>RISC</a:t>
            </a:r>
          </a:p>
        </p:txBody>
      </p:sp>
      <p:pic>
        <p:nvPicPr>
          <p:cNvPr id="7" name="Content Placeholder 6" descr="A green and black rectangular box with white text&#10;&#10;AI-generated content may be incorrect.">
            <a:extLst>
              <a:ext uri="{FF2B5EF4-FFF2-40B4-BE49-F238E27FC236}">
                <a16:creationId xmlns:a16="http://schemas.microsoft.com/office/drawing/2014/main" id="{D0A8D6F5-EE00-B2CA-8DB6-61A10320F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28" y="2658437"/>
            <a:ext cx="9257143" cy="268571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CBE081-A363-4BF6-54CA-5635EEC6CC0E}"/>
              </a:ext>
            </a:extLst>
          </p:cNvPr>
          <p:cNvSpPr txBox="1"/>
          <p:nvPr/>
        </p:nvSpPr>
        <p:spPr>
          <a:xfrm>
            <a:off x="972458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https://en.wikipedia.org/wiki/Classic_RISC_pipeline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68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4BB0-DE93-A7BC-04E0-A1EACFB02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работы и системные вызовы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ACB4-7FC1-AFB9-32E2-239FE33C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mode</a:t>
            </a:r>
            <a:r>
              <a:rPr lang="ru-RU" dirty="0"/>
              <a:t>: полный доступ к инструкциям и устройствам</a:t>
            </a:r>
          </a:p>
          <a:p>
            <a:pPr lvl="1"/>
            <a:r>
              <a:rPr lang="ru-RU" dirty="0"/>
              <a:t>Многие компоненты ОС работают в режиме ядра</a:t>
            </a:r>
          </a:p>
          <a:p>
            <a:r>
              <a:rPr lang="ru-RU" dirty="0"/>
              <a:t>User </a:t>
            </a:r>
            <a:r>
              <a:rPr lang="ru-RU" dirty="0" err="1"/>
              <a:t>mode</a:t>
            </a:r>
            <a:r>
              <a:rPr lang="ru-RU" dirty="0"/>
              <a:t>: ограниченный доступ, запрет на I/O и управление памятью</a:t>
            </a:r>
          </a:p>
          <a:p>
            <a:r>
              <a:rPr lang="ru-RU" dirty="0"/>
              <a:t>Переход между режимами:</a:t>
            </a:r>
          </a:p>
          <a:p>
            <a:pPr lvl="1"/>
            <a:r>
              <a:rPr lang="ru-RU" dirty="0"/>
              <a:t>системный вызов (</a:t>
            </a:r>
            <a:r>
              <a:rPr lang="ru-RU" dirty="0" err="1"/>
              <a:t>syscall</a:t>
            </a:r>
            <a:r>
              <a:rPr lang="ru-RU" dirty="0"/>
              <a:t>) — «ловушка» в ядро;</a:t>
            </a:r>
          </a:p>
          <a:p>
            <a:pPr lvl="1"/>
            <a:r>
              <a:rPr lang="ru-RU" dirty="0"/>
              <a:t>аппаратные </a:t>
            </a:r>
            <a:r>
              <a:rPr lang="ru-RU" dirty="0" err="1"/>
              <a:t>traps</a:t>
            </a:r>
            <a:r>
              <a:rPr lang="ru-RU" dirty="0"/>
              <a:t> (деление на 0, переполнение и др.)</a:t>
            </a:r>
          </a:p>
          <a:p>
            <a:r>
              <a:rPr lang="ru-RU" dirty="0"/>
              <a:t>ОС решает: завершить программу, игнорировать ошибку или передать управление программе для обработки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14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ACB4-F2DB-F57D-2495-0976AFC9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Закон Мура и новые вызовы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BE5B-D411-49AB-67AA-1151C8CFB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07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Закон Мура: удвоение числа транзисторов каждую пару лет</a:t>
            </a:r>
          </a:p>
          <a:p>
            <a:r>
              <a:rPr lang="ru-RU" dirty="0"/>
              <a:t>Ограничение: скоро транзисторы станут настолько малы, что вступят в силу квантовые эффекты</a:t>
            </a:r>
          </a:p>
          <a:p>
            <a:r>
              <a:rPr lang="ru-RU" dirty="0"/>
              <a:t>Использование транзисторов:</a:t>
            </a:r>
          </a:p>
          <a:p>
            <a:pPr lvl="1"/>
            <a:r>
              <a:rPr lang="ru-RU" dirty="0"/>
              <a:t>кэши, функциональные блоки, новые архитектуры (многопоточность, </a:t>
            </a:r>
            <a:r>
              <a:rPr lang="ru-RU" dirty="0" err="1"/>
              <a:t>многоядерность</a:t>
            </a:r>
            <a:r>
              <a:rPr lang="ru-RU" dirty="0"/>
              <a:t>, GPU)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00BD0-8D55-6AB0-1807-2B00B7882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1350" y="1825625"/>
            <a:ext cx="4943598" cy="3657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965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61731-94FB-EB67-2067-C409D834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74C6-C073-4F2F-0C8F-5AD6B672F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Pentium 4</a:t>
            </a:r>
            <a:r>
              <a:rPr lang="ru-RU" dirty="0"/>
              <a:t> ввёл технологию </a:t>
            </a:r>
            <a:r>
              <a:rPr lang="en-US" dirty="0"/>
              <a:t>Hyper Threading</a:t>
            </a:r>
          </a:p>
          <a:p>
            <a:r>
              <a:rPr lang="ru-RU" dirty="0"/>
              <a:t>CPU хранит состояния нескольких потоков.</a:t>
            </a:r>
          </a:p>
          <a:p>
            <a:r>
              <a:rPr lang="ru-RU" dirty="0"/>
              <a:t>Быстро переключается между ними при задержках (например, ожидание памяти)</a:t>
            </a:r>
          </a:p>
          <a:p>
            <a:r>
              <a:rPr lang="ru-RU" dirty="0"/>
              <a:t>Выигрыш: меньше простоев, выше загрузка CPU.</a:t>
            </a:r>
          </a:p>
          <a:p>
            <a:r>
              <a:rPr lang="ru-RU" dirty="0"/>
              <a:t>Недостаток: нет истинного параллелизма, выполняется только один поток за такт.</a:t>
            </a:r>
          </a:p>
          <a:p>
            <a:pPr lvl="1"/>
            <a:r>
              <a:rPr lang="ru-RU" dirty="0"/>
              <a:t>Для ОС каждый поток выглядит как отдельный процессор, нужны умные алгоритмы планирования</a:t>
            </a:r>
            <a:endParaRPr lang="en-US" dirty="0"/>
          </a:p>
          <a:p>
            <a:pPr lvl="1"/>
            <a:r>
              <a:rPr lang="ru-RU" dirty="0"/>
              <a:t>Для некоторых задач</a:t>
            </a:r>
            <a:r>
              <a:rPr lang="en-US" dirty="0"/>
              <a:t> hyperthreading </a:t>
            </a:r>
            <a:r>
              <a:rPr lang="ru-RU" dirty="0"/>
              <a:t>негативно влияет на производительность и его рекомендуют отключать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6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0E65-B624-F0E8-7306-D8406A61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Многоядерные и графические процессоры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B6F0-60C5-D2A4-74CD-43522F43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02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Многоядерные CPU: 4, 8, 50+ ядер (Intel Xeon, AMD </a:t>
            </a:r>
            <a:r>
              <a:rPr lang="ru-RU" dirty="0" err="1"/>
              <a:t>Ryzen</a:t>
            </a:r>
            <a:r>
              <a:rPr lang="ru-RU" dirty="0"/>
              <a:t>)</a:t>
            </a:r>
          </a:p>
          <a:p>
            <a:r>
              <a:rPr lang="ru-RU" dirty="0"/>
              <a:t>Требуют мультипроцессорных ОС для эффективного использования</a:t>
            </a:r>
          </a:p>
          <a:p>
            <a:r>
              <a:rPr lang="ru-RU" dirty="0"/>
              <a:t>GPU: тысячи мини-ядер, идеально для массового параллелизма (графика, криптография, ML)</a:t>
            </a:r>
          </a:p>
          <a:p>
            <a:pPr lvl="1"/>
            <a:r>
              <a:rPr lang="ru-RU" dirty="0"/>
              <a:t>Недостаток: сложно программировать, плохо подходят для последовательных задач.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3B1C14-B6B7-D334-81D3-BC0A2AE47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3006" y="2513806"/>
            <a:ext cx="5669544" cy="282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899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A6C8B-4663-0826-2C9E-63BB900E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9A5ADA-839C-6BA6-B704-A8C8C04F6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72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41EBBB-DCF6-80A5-EABC-DF885B939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памяти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7FDF5-A548-BCC8-777F-A2EDD283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Технологий, позволяющий сделать память одновременно очень быстрой, дешёвой и большой нет.</a:t>
            </a:r>
          </a:p>
          <a:p>
            <a:r>
              <a:rPr lang="ru-RU" dirty="0"/>
              <a:t>Поэтому используется иерархия памяти: </a:t>
            </a:r>
          </a:p>
          <a:p>
            <a:pPr lvl="1"/>
            <a:r>
              <a:rPr lang="ru-RU" dirty="0"/>
              <a:t>Регистры (наносекунды, байты)</a:t>
            </a:r>
          </a:p>
          <a:p>
            <a:pPr lvl="1"/>
            <a:r>
              <a:rPr lang="ru-RU" dirty="0"/>
              <a:t>Кэш </a:t>
            </a:r>
            <a:r>
              <a:rPr lang="en-US" dirty="0"/>
              <a:t>L1/L2/L3 (</a:t>
            </a:r>
            <a:r>
              <a:rPr lang="ru-RU" dirty="0"/>
              <a:t>быстрая память рядом с </a:t>
            </a:r>
            <a:r>
              <a:rPr lang="en-US" dirty="0"/>
              <a:t>CPU)</a:t>
            </a:r>
            <a:endParaRPr lang="ru-RU" dirty="0"/>
          </a:p>
          <a:p>
            <a:pPr lvl="1"/>
            <a:r>
              <a:rPr lang="ru-RU" dirty="0"/>
              <a:t>Оперативная память (</a:t>
            </a:r>
            <a:r>
              <a:rPr lang="en-US" dirty="0"/>
              <a:t>RAM) (</a:t>
            </a:r>
            <a:r>
              <a:rPr lang="ru-RU" dirty="0"/>
              <a:t>гигабайты, медленнее)</a:t>
            </a:r>
          </a:p>
          <a:p>
            <a:pPr lvl="1"/>
            <a:r>
              <a:rPr lang="ru-RU" dirty="0" err="1"/>
              <a:t>Неволатильная</a:t>
            </a:r>
            <a:r>
              <a:rPr lang="ru-RU" dirty="0"/>
              <a:t> память (</a:t>
            </a:r>
            <a:r>
              <a:rPr lang="en-US" dirty="0"/>
              <a:t>ROM, Flash, SSD, HDD).</a:t>
            </a:r>
          </a:p>
        </p:txBody>
      </p:sp>
    </p:spTree>
    <p:extLst>
      <p:ext uri="{BB962C8B-B14F-4D97-AF65-F5344CB8AC3E}">
        <p14:creationId xmlns:p14="http://schemas.microsoft.com/office/powerpoint/2010/main" val="8199047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F463-ABF4-98B9-E85F-F07A6280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Кэширование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BDB8-EE78-15A4-2A38-774EA0B4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Кэш хранит часто используемые данные → ускоряет работу</a:t>
            </a:r>
          </a:p>
          <a:p>
            <a:r>
              <a:rPr lang="ru-RU" dirty="0"/>
              <a:t>Термины:</a:t>
            </a:r>
          </a:p>
          <a:p>
            <a:pPr lvl="1"/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hit</a:t>
            </a:r>
            <a:r>
              <a:rPr lang="ru-RU" dirty="0"/>
              <a:t> — данные найдены в кэше</a:t>
            </a:r>
          </a:p>
          <a:p>
            <a:pPr lvl="1"/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miss</a:t>
            </a:r>
            <a:r>
              <a:rPr lang="ru-RU" dirty="0"/>
              <a:t> — обращение к более медленной памяти</a:t>
            </a:r>
          </a:p>
          <a:p>
            <a:r>
              <a:rPr lang="ru-RU" dirty="0"/>
              <a:t>Несколько уровней кэша:</a:t>
            </a:r>
          </a:p>
          <a:p>
            <a:pPr lvl="1"/>
            <a:r>
              <a:rPr lang="ru-RU" dirty="0"/>
              <a:t>L1 (~32 КБ, внутри CPU).</a:t>
            </a:r>
          </a:p>
          <a:p>
            <a:pPr lvl="1"/>
            <a:r>
              <a:rPr lang="ru-RU" dirty="0"/>
              <a:t>L2 (МБ, отдельный или общий).</a:t>
            </a:r>
          </a:p>
          <a:p>
            <a:pPr lvl="1"/>
            <a:r>
              <a:rPr lang="ru-RU" dirty="0"/>
              <a:t>L3 (десятки МБ, общий для всех ядер)</a:t>
            </a:r>
          </a:p>
          <a:p>
            <a:r>
              <a:rPr lang="ru-RU" dirty="0"/>
              <a:t>ОС тоже активно использует кэш (файлы, пути, адреса).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97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A0A1-B4AE-064B-4325-6975D88A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Разновидности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843E-A683-5BC1-92EC-99BA35D57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ROM — прошивается на заводе, нельзя менять</a:t>
            </a:r>
          </a:p>
          <a:p>
            <a:r>
              <a:rPr lang="ru-RU" dirty="0"/>
              <a:t>EEPROM — можно перепрошить, но медленно</a:t>
            </a:r>
          </a:p>
          <a:p>
            <a:r>
              <a:rPr lang="ru-RU" dirty="0"/>
              <a:t>Flash — переписываемая, основа SSD и прошивок</a:t>
            </a:r>
          </a:p>
          <a:p>
            <a:r>
              <a:rPr lang="ru-RU" dirty="0"/>
              <a:t>CMOS — хранит дату, время и настройки BIOS (питается батарейкой)</a:t>
            </a:r>
          </a:p>
          <a:p>
            <a:r>
              <a:rPr lang="ru-RU" dirty="0"/>
              <a:t>Все вместе обеспечивают старт, конфигурацию и хранение данных.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76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B454E-CCDF-F219-3EA3-93E649D6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 и </a:t>
            </a:r>
            <a:r>
              <a:rPr lang="en-US" dirty="0"/>
              <a:t>MMU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BA6A3-83DA-7348-C9C4-9DA1F592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Виртуальная память: программа может работать с объёмом большим, чем есть физической памяти</a:t>
            </a:r>
            <a:endParaRPr lang="en-US" dirty="0"/>
          </a:p>
          <a:p>
            <a:pPr lvl="1"/>
            <a:r>
              <a:rPr lang="ru-RU" dirty="0"/>
              <a:t>Использует SSD/</a:t>
            </a:r>
            <a:r>
              <a:rPr lang="en-US" dirty="0"/>
              <a:t>HDD</a:t>
            </a:r>
            <a:r>
              <a:rPr lang="ru-RU" dirty="0"/>
              <a:t> как «расширение» памяти</a:t>
            </a:r>
            <a:endParaRPr lang="en-US" dirty="0"/>
          </a:p>
          <a:p>
            <a:r>
              <a:rPr lang="ru-RU" dirty="0"/>
              <a:t>MMU (Memory Management Unit)</a:t>
            </a:r>
            <a:endParaRPr lang="en-US" dirty="0"/>
          </a:p>
          <a:p>
            <a:pPr lvl="1"/>
            <a:r>
              <a:rPr lang="ru-RU" dirty="0"/>
              <a:t>преобразует виртуальные адреса в физические;</a:t>
            </a:r>
            <a:endParaRPr lang="en-US" dirty="0"/>
          </a:p>
          <a:p>
            <a:pPr lvl="1"/>
            <a:r>
              <a:rPr lang="ru-RU" dirty="0"/>
              <a:t>управляет таблицами страниц;</a:t>
            </a:r>
            <a:endParaRPr lang="en-US" dirty="0"/>
          </a:p>
          <a:p>
            <a:pPr lvl="1"/>
            <a:r>
              <a:rPr lang="ru-RU" dirty="0"/>
              <a:t>поддерживает защиту памяти.</a:t>
            </a:r>
            <a:endParaRPr lang="en-US" dirty="0"/>
          </a:p>
          <a:p>
            <a:r>
              <a:rPr lang="ru-RU" dirty="0"/>
              <a:t>Минусы:</a:t>
            </a:r>
            <a:endParaRPr lang="en-US" dirty="0"/>
          </a:p>
          <a:p>
            <a:pPr lvl="1"/>
            <a:r>
              <a:rPr lang="ru-RU" dirty="0"/>
              <a:t>доступ к диску медленнее, чем к RAM;</a:t>
            </a:r>
            <a:endParaRPr lang="en-US" dirty="0"/>
          </a:p>
          <a:p>
            <a:pPr lvl="1"/>
            <a:r>
              <a:rPr lang="ru-RU" dirty="0"/>
              <a:t>переключение процессов требует смены таблиц и может быть затратным.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7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221F-75D7-A7A5-BE81-DE21E33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операционной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7AC29-1EEC-E536-FE38-172872507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Современный компьютер слишком сложен, чтобы прикладные программы работали напрямую с железом</a:t>
            </a:r>
            <a:endParaRPr lang="en-US" dirty="0"/>
          </a:p>
          <a:p>
            <a:pPr lvl="1"/>
            <a:r>
              <a:rPr lang="ru-RU" dirty="0"/>
              <a:t>Без ОС в каждой прикладной программе пришлось бы реализовывать непростую работу со всем «зоопарком» устройств</a:t>
            </a:r>
          </a:p>
          <a:p>
            <a:r>
              <a:rPr lang="ru-RU" dirty="0"/>
              <a:t>Операционная система создаёт упрощённую, надёжную модель и управляет ресурсами компьютера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37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5432E1-ED76-EC0A-C8BE-B95C6C03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постоянного хранения данных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22EAC-DC15-0D66-88AE-B8D2F27F7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F43BD-AB2A-2E72-D6AE-8ACD97461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Жёсткие диски </a:t>
            </a:r>
            <a:r>
              <a:rPr lang="en-US" dirty="0"/>
              <a:t>(HDD)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47F18E-CEA8-00B9-79B8-5C11600003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Основаны на вращающихся магнитных пластинах.</a:t>
            </a:r>
          </a:p>
          <a:p>
            <a:r>
              <a:rPr lang="ru-RU" dirty="0"/>
              <a:t>Диск разбивается на концентрические дорожки, дорожки – на </a:t>
            </a:r>
            <a:r>
              <a:rPr lang="ru-RU" dirty="0" err="1"/>
              <a:t>цили</a:t>
            </a:r>
            <a:endParaRPr lang="en-US" dirty="0"/>
          </a:p>
          <a:p>
            <a:r>
              <a:rPr lang="ru-RU" dirty="0"/>
              <a:t>Головки считывают дорожки → цилиндры → секторы</a:t>
            </a:r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дешёвые, большой объём.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медленные (доступ ~мс);чувствительны к механическим повреждениям.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AE6638-EC1E-48E5-7C06-2A54995DE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9453"/>
            <a:ext cx="5181600" cy="3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29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82A30F-F279-D3D1-7A81-D405F4BF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Твердотельные накопители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7E66A5-5D36-92D3-D89A-D88FBD942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38849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Хранят данные в Flash-памяти</a:t>
            </a:r>
          </a:p>
          <a:p>
            <a:r>
              <a:rPr lang="ru-RU" dirty="0"/>
              <a:t>Достоинства:</a:t>
            </a:r>
          </a:p>
          <a:p>
            <a:pPr lvl="1"/>
            <a:r>
              <a:rPr lang="ru-RU" dirty="0"/>
              <a:t>быстрый доступ (микросекунды);</a:t>
            </a:r>
          </a:p>
          <a:p>
            <a:pPr lvl="1"/>
            <a:r>
              <a:rPr lang="ru-RU" dirty="0"/>
              <a:t>отсутствие движущихся частей → надёжнее,</a:t>
            </a:r>
          </a:p>
          <a:p>
            <a:pPr lvl="1"/>
            <a:r>
              <a:rPr lang="ru-RU" dirty="0"/>
              <a:t>меньше задержек при случайном доступе.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дороже HDD по цене за байт;</a:t>
            </a:r>
          </a:p>
          <a:p>
            <a:pPr lvl="1"/>
            <a:r>
              <a:rPr lang="ru-RU" dirty="0"/>
              <a:t>ограниченный ресурс перезаписи;</a:t>
            </a:r>
          </a:p>
          <a:p>
            <a:pPr lvl="1"/>
            <a:r>
              <a:rPr lang="ru-RU" dirty="0"/>
              <a:t>запись медленнее чтения.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EEA430-CCDF-3B12-C3E0-8B36CEA75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43751" y="2002545"/>
            <a:ext cx="4627697" cy="308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544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EEB3C3-7150-5CEF-F2A1-E7CFA234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ввода-вывода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3C289-DBA9-7103-37E9-894C70E1E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7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E12E01-3198-7F5F-4EB5-02EE3185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Устройства ввода-вывода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9B9C4-F784-4F80-3A84-964ECF51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Состоят из:</a:t>
            </a:r>
          </a:p>
          <a:p>
            <a:pPr lvl="1"/>
            <a:r>
              <a:rPr lang="ru-RU" dirty="0"/>
              <a:t>Контроллера — чип управляет устройством, скрывает сложность</a:t>
            </a:r>
          </a:p>
          <a:p>
            <a:pPr lvl="1"/>
            <a:r>
              <a:rPr lang="ru-RU" dirty="0"/>
              <a:t>Устройства — диск, клавиатура, принтер и др.</a:t>
            </a:r>
          </a:p>
          <a:p>
            <a:r>
              <a:rPr lang="ru-RU" dirty="0"/>
              <a:t>ОС взаимодействует с контроллером через </a:t>
            </a:r>
            <a:r>
              <a:rPr lang="ru-RU" b="1" dirty="0"/>
              <a:t>драйверы</a:t>
            </a:r>
          </a:p>
          <a:p>
            <a:r>
              <a:rPr lang="ru-RU" dirty="0"/>
              <a:t>Примеры интерфейсов:</a:t>
            </a:r>
          </a:p>
          <a:p>
            <a:pPr lvl="1"/>
            <a:r>
              <a:rPr lang="ru-RU" dirty="0"/>
              <a:t>SATA, USB, </a:t>
            </a:r>
            <a:r>
              <a:rPr lang="ru-RU" dirty="0" err="1"/>
              <a:t>Thunderbolt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0320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D018-BF80-A2CA-944C-3CB718B3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Драйвер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9EA4-EEE0-1D6D-5A1E-647E2CD37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модуль, управляющий контроллером.</a:t>
            </a:r>
          </a:p>
          <a:p>
            <a:r>
              <a:rPr lang="ru-RU" dirty="0"/>
              <a:t>Работает обычно в режиме ядра.</a:t>
            </a:r>
          </a:p>
          <a:p>
            <a:r>
              <a:rPr lang="ru-RU" dirty="0"/>
              <a:t>Способы установки:</a:t>
            </a:r>
          </a:p>
          <a:p>
            <a:pPr lvl="1"/>
            <a:r>
              <a:rPr lang="ru-RU" dirty="0"/>
              <a:t>пересборка ядра;</a:t>
            </a:r>
          </a:p>
          <a:p>
            <a:pPr lvl="1"/>
            <a:r>
              <a:rPr lang="ru-RU" dirty="0"/>
              <a:t>загрузка при старте системы;</a:t>
            </a:r>
          </a:p>
          <a:p>
            <a:pPr lvl="1"/>
            <a:r>
              <a:rPr lang="ru-RU" dirty="0"/>
              <a:t>динамическая установка (</a:t>
            </a:r>
            <a:r>
              <a:rPr lang="ru-RU" dirty="0" err="1"/>
              <a:t>hotplug</a:t>
            </a:r>
            <a:r>
              <a:rPr lang="ru-RU" dirty="0"/>
              <a:t>).</a:t>
            </a:r>
          </a:p>
          <a:p>
            <a:r>
              <a:rPr lang="ru-RU" dirty="0"/>
              <a:t>Современные ОС поддерживают «горячее» подключение (USB).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407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72C5-A632-C05A-FBC1-7D36F0AE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ввода-вывода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18C85-6B00-524E-1E67-BE41C3E3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Опрос (</a:t>
            </a:r>
            <a:r>
              <a:rPr lang="ru-RU" dirty="0" err="1"/>
              <a:t>busy</a:t>
            </a:r>
            <a:r>
              <a:rPr lang="ru-RU" dirty="0"/>
              <a:t> </a:t>
            </a:r>
            <a:r>
              <a:rPr lang="ru-RU" dirty="0" err="1"/>
              <a:t>waiting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CPU ждёт окончания работы устройства.</a:t>
            </a:r>
          </a:p>
          <a:p>
            <a:pPr lvl="1"/>
            <a:r>
              <a:rPr lang="ru-RU" dirty="0"/>
              <a:t>Минус: простаивание процессора.</a:t>
            </a:r>
          </a:p>
          <a:p>
            <a:r>
              <a:rPr lang="ru-RU" dirty="0"/>
              <a:t>Прерывания (</a:t>
            </a:r>
            <a:r>
              <a:rPr lang="ru-RU" dirty="0" err="1"/>
              <a:t>interrupts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устройство сигнализирует о завершении;</a:t>
            </a:r>
          </a:p>
          <a:p>
            <a:pPr lvl="1"/>
            <a:r>
              <a:rPr lang="ru-RU" dirty="0"/>
              <a:t>ОС вызывает обработчик из таблицы прерываний;</a:t>
            </a:r>
          </a:p>
          <a:p>
            <a:pPr lvl="1"/>
            <a:r>
              <a:rPr lang="ru-RU" dirty="0"/>
              <a:t>позволяет CPU выполнять другие задачи.</a:t>
            </a:r>
          </a:p>
          <a:p>
            <a:r>
              <a:rPr lang="ru-RU" dirty="0"/>
              <a:t>DMA (Direct Memory Access):</a:t>
            </a:r>
          </a:p>
          <a:p>
            <a:pPr lvl="1"/>
            <a:r>
              <a:rPr lang="ru-RU" dirty="0"/>
              <a:t>отдельный чип управляет обменом данными между памятью и устройством;</a:t>
            </a:r>
          </a:p>
          <a:p>
            <a:pPr lvl="1"/>
            <a:r>
              <a:rPr lang="ru-RU" dirty="0"/>
              <a:t>CPU разгружается, вмешивается только по завершении.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7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CB2B-62A0-841E-55F9-F4302AFB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16B09-18A9-EA75-40BD-4B972413D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68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EAA812-4A9F-72E2-48E2-29C992D4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Шина (</a:t>
            </a:r>
            <a:r>
              <a:rPr lang="en-US" dirty="0"/>
              <a:t>Bus)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5EFC2C-9D4E-2F7F-738B-26AA1AAA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Шина (</a:t>
            </a:r>
            <a:r>
              <a:rPr lang="ru-RU" b="1" dirty="0" err="1"/>
              <a:t>bus</a:t>
            </a:r>
            <a:r>
              <a:rPr lang="ru-RU" b="1" dirty="0"/>
              <a:t>)</a:t>
            </a:r>
            <a:r>
              <a:rPr lang="ru-RU" dirty="0"/>
              <a:t> в архитектуре компьютера — это общий канал передачи данных, который соединяет между собой компоненты системы (CPU, память, устройства ввода-вывода) и позволяет им обмениваться информацией.</a:t>
            </a:r>
            <a:endParaRPr lang="en-US" dirty="0"/>
          </a:p>
          <a:p>
            <a:r>
              <a:rPr lang="ru-RU" dirty="0"/>
              <a:t>Шина — это </a:t>
            </a:r>
            <a:r>
              <a:rPr lang="ru-RU" b="1" dirty="0"/>
              <a:t>«дорога» внутри компьютера</a:t>
            </a:r>
            <a:r>
              <a:rPr lang="ru-RU" dirty="0"/>
              <a:t>, по которой идут данные, адреса и управляющие сигналы между всеми его частями.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23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DE35-1F39-A40C-A053-38F9182B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Эволюция шин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137DD-2EAD-2B10-F72D-4E33A0718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Ранние ПК: одна системная шина для CPU, RAM и I/O</a:t>
            </a:r>
          </a:p>
          <a:p>
            <a:r>
              <a:rPr lang="ru-RU" dirty="0"/>
              <a:t>Современные системы: несколько шин для разных задач</a:t>
            </a:r>
          </a:p>
          <a:p>
            <a:r>
              <a:rPr lang="en-US" dirty="0"/>
              <a:t>PCIe (PCI Express)</a:t>
            </a:r>
          </a:p>
          <a:p>
            <a:pPr lvl="1"/>
            <a:r>
              <a:rPr lang="ru-RU" dirty="0"/>
              <a:t>Заменила PCI и ISA</a:t>
            </a:r>
            <a:endParaRPr lang="en-US" dirty="0"/>
          </a:p>
          <a:p>
            <a:pPr lvl="1"/>
            <a:r>
              <a:rPr lang="ru-RU" dirty="0" err="1"/>
              <a:t>Отличия:старые</a:t>
            </a:r>
            <a:r>
              <a:rPr lang="ru-RU" dirty="0"/>
              <a:t> шины — параллельные, общие;</a:t>
            </a:r>
            <a:endParaRPr lang="en-US" dirty="0"/>
          </a:p>
          <a:p>
            <a:pPr lvl="1"/>
            <a:r>
              <a:rPr lang="ru-RU" dirty="0" err="1"/>
              <a:t>PCIe</a:t>
            </a:r>
            <a:r>
              <a:rPr lang="ru-RU" dirty="0"/>
              <a:t> — последовательные, </a:t>
            </a:r>
            <a:r>
              <a:rPr lang="ru-RU" dirty="0" err="1"/>
              <a:t>point-to-point</a:t>
            </a:r>
            <a:r>
              <a:rPr lang="ru-RU" dirty="0"/>
              <a:t>.</a:t>
            </a:r>
            <a:endParaRPr lang="en-US" dirty="0"/>
          </a:p>
          <a:p>
            <a:pPr lvl="1"/>
            <a:r>
              <a:rPr lang="ru-RU" dirty="0"/>
              <a:t>Масштабируется по линиям (x1, x4, x16).</a:t>
            </a:r>
            <a:endParaRPr lang="en-US" dirty="0"/>
          </a:p>
          <a:p>
            <a:pPr lvl="1"/>
            <a:r>
              <a:rPr lang="ru-RU" dirty="0"/>
              <a:t>Скорость:</a:t>
            </a:r>
            <a:endParaRPr lang="en-US" dirty="0"/>
          </a:p>
          <a:p>
            <a:pPr lvl="1"/>
            <a:r>
              <a:rPr lang="ru-RU" dirty="0" err="1"/>
              <a:t>PCIe</a:t>
            </a:r>
            <a:r>
              <a:rPr lang="ru-RU" dirty="0"/>
              <a:t> 4.0 (16 линий) → 256 Гбит/с, </a:t>
            </a:r>
            <a:r>
              <a:rPr lang="ru-RU" dirty="0" err="1"/>
              <a:t>PCIe</a:t>
            </a:r>
            <a:r>
              <a:rPr lang="ru-RU" dirty="0"/>
              <a:t> 5.0 и 6.0 ещё быстрее.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2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72E767-10FF-F930-2730-96ED1BAE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Место ОС в компьютере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1A1577-3000-89FC-6C5A-6A660C14BFF6}"/>
              </a:ext>
            </a:extLst>
          </p:cNvPr>
          <p:cNvSpPr/>
          <p:nvPr/>
        </p:nvSpPr>
        <p:spPr>
          <a:xfrm>
            <a:off x="2212049" y="3335304"/>
            <a:ext cx="7847345" cy="11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3343DF-A371-D47E-6965-CDA98E952D51}"/>
              </a:ext>
            </a:extLst>
          </p:cNvPr>
          <p:cNvSpPr/>
          <p:nvPr/>
        </p:nvSpPr>
        <p:spPr>
          <a:xfrm>
            <a:off x="2212051" y="1991441"/>
            <a:ext cx="7847344" cy="11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omputer motherboard with many slots&#10;&#10;AI-generated content may be incorrect.">
            <a:extLst>
              <a:ext uri="{FF2B5EF4-FFF2-40B4-BE49-F238E27FC236}">
                <a16:creationId xmlns:a16="http://schemas.microsoft.com/office/drawing/2014/main" id="{C7FCD224-FBDD-F37B-A76E-F1D6A60DD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2" y="4887681"/>
            <a:ext cx="2823555" cy="1628974"/>
          </a:xfrm>
          <a:prstGeom prst="rect">
            <a:avLst/>
          </a:prstGeom>
        </p:spPr>
      </p:pic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AC13650A-CF9F-17F0-C1D4-539AE2AB38B0}"/>
              </a:ext>
            </a:extLst>
          </p:cNvPr>
          <p:cNvSpPr/>
          <p:nvPr/>
        </p:nvSpPr>
        <p:spPr>
          <a:xfrm>
            <a:off x="6433956" y="2841742"/>
            <a:ext cx="682171" cy="928797"/>
          </a:xfrm>
          <a:prstGeom prst="upDownArrow">
            <a:avLst>
              <a:gd name="adj1" fmla="val 40964"/>
              <a:gd name="adj2" fmla="val 259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D3CB303-5F8B-F167-35CC-BE19E09C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1184" y="3554823"/>
            <a:ext cx="682947" cy="809419"/>
          </a:xfrm>
          <a:prstGeom prst="rect">
            <a:avLst/>
          </a:prstGeom>
        </p:spPr>
      </p:pic>
      <p:grpSp>
        <p:nvGrpSpPr>
          <p:cNvPr id="17" name="Graphic 15">
            <a:extLst>
              <a:ext uri="{FF2B5EF4-FFF2-40B4-BE49-F238E27FC236}">
                <a16:creationId xmlns:a16="http://schemas.microsoft.com/office/drawing/2014/main" id="{5216B087-73C4-DA4F-A367-770E4F4519FB}"/>
              </a:ext>
            </a:extLst>
          </p:cNvPr>
          <p:cNvGrpSpPr/>
          <p:nvPr/>
        </p:nvGrpSpPr>
        <p:grpSpPr>
          <a:xfrm>
            <a:off x="4097186" y="3508559"/>
            <a:ext cx="860157" cy="855683"/>
            <a:chOff x="3616326" y="3732573"/>
            <a:chExt cx="860157" cy="855683"/>
          </a:xfrm>
          <a:solidFill>
            <a:srgbClr val="0078D4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6640D81-157A-DFE0-89DD-2051A1BE0DE7}"/>
                </a:ext>
              </a:extLst>
            </p:cNvPr>
            <p:cNvSpPr/>
            <p:nvPr/>
          </p:nvSpPr>
          <p:spPr>
            <a:xfrm>
              <a:off x="3616326" y="3732573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80D97E2-ED9B-0EAF-7709-144D38B57B91}"/>
                </a:ext>
              </a:extLst>
            </p:cNvPr>
            <p:cNvSpPr/>
            <p:nvPr/>
          </p:nvSpPr>
          <p:spPr>
            <a:xfrm>
              <a:off x="4068771" y="3732573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A06F60A-74AD-0052-BB03-E88EA66B9F17}"/>
                </a:ext>
              </a:extLst>
            </p:cNvPr>
            <p:cNvSpPr/>
            <p:nvPr/>
          </p:nvSpPr>
          <p:spPr>
            <a:xfrm>
              <a:off x="3616326" y="4182681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5493072-93D3-A95B-F4B5-342D70944827}"/>
                </a:ext>
              </a:extLst>
            </p:cNvPr>
            <p:cNvSpPr/>
            <p:nvPr/>
          </p:nvSpPr>
          <p:spPr>
            <a:xfrm>
              <a:off x="4068771" y="4182681"/>
              <a:ext cx="407712" cy="405575"/>
            </a:xfrm>
            <a:custGeom>
              <a:avLst/>
              <a:gdLst>
                <a:gd name="connsiteX0" fmla="*/ 0 w 407712"/>
                <a:gd name="connsiteY0" fmla="*/ 0 h 405575"/>
                <a:gd name="connsiteX1" fmla="*/ 407713 w 407712"/>
                <a:gd name="connsiteY1" fmla="*/ 0 h 405575"/>
                <a:gd name="connsiteX2" fmla="*/ 407713 w 407712"/>
                <a:gd name="connsiteY2" fmla="*/ 405575 h 405575"/>
                <a:gd name="connsiteX3" fmla="*/ 0 w 407712"/>
                <a:gd name="connsiteY3" fmla="*/ 405575 h 40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712" h="405575">
                  <a:moveTo>
                    <a:pt x="0" y="0"/>
                  </a:moveTo>
                  <a:lnTo>
                    <a:pt x="407713" y="0"/>
                  </a:lnTo>
                  <a:lnTo>
                    <a:pt x="407713" y="405575"/>
                  </a:lnTo>
                  <a:lnTo>
                    <a:pt x="0" y="405575"/>
                  </a:lnTo>
                  <a:close/>
                </a:path>
              </a:pathLst>
            </a:custGeom>
            <a:solidFill>
              <a:srgbClr val="0078D4"/>
            </a:solidFill>
            <a:ln w="1760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0" name="Graphic 29">
            <a:extLst>
              <a:ext uri="{FF2B5EF4-FFF2-40B4-BE49-F238E27FC236}">
                <a16:creationId xmlns:a16="http://schemas.microsoft.com/office/drawing/2014/main" id="{649E2B78-EA92-0986-7901-CE76C3452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3772" y="3505459"/>
            <a:ext cx="846246" cy="846246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373B67A5-3314-6B07-40DA-2760A11AAA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47787" y="2148690"/>
            <a:ext cx="928346" cy="863692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E74D042C-A457-B757-7D70-BEEBC857B5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0699" y="2094285"/>
            <a:ext cx="928346" cy="928346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5CDAABE-D152-9402-D117-6F838B88E6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0138" y="2094285"/>
            <a:ext cx="863692" cy="863692"/>
          </a:xfrm>
          <a:prstGeom prst="rect">
            <a:avLst/>
          </a:prstGeom>
        </p:spPr>
      </p:pic>
      <p:pic>
        <p:nvPicPr>
          <p:cNvPr id="77" name="Picture 76" descr="A black and silver computer mouse&#10;&#10;AI-generated content may be incorrect.">
            <a:extLst>
              <a:ext uri="{FF2B5EF4-FFF2-40B4-BE49-F238E27FC236}">
                <a16:creationId xmlns:a16="http://schemas.microsoft.com/office/drawing/2014/main" id="{1436EE96-F222-FCFD-0F63-16C565AA0A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951" y="4967921"/>
            <a:ext cx="2291498" cy="1523846"/>
          </a:xfrm>
          <a:prstGeom prst="rect">
            <a:avLst/>
          </a:prstGeom>
        </p:spPr>
      </p:pic>
      <p:pic>
        <p:nvPicPr>
          <p:cNvPr id="79" name="Picture 78" descr="A white keyboard on a grey surface&#10;&#10;AI-generated content may be incorrect.">
            <a:extLst>
              <a:ext uri="{FF2B5EF4-FFF2-40B4-BE49-F238E27FC236}">
                <a16:creationId xmlns:a16="http://schemas.microsoft.com/office/drawing/2014/main" id="{D87B6866-F832-2765-4175-47598802C4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287" y="4846424"/>
            <a:ext cx="2502218" cy="1670231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6F0094-306B-F43C-BD1A-3FEACF07B0A7}"/>
              </a:ext>
            </a:extLst>
          </p:cNvPr>
          <p:cNvSpPr/>
          <p:nvPr/>
        </p:nvSpPr>
        <p:spPr>
          <a:xfrm>
            <a:off x="2212050" y="4716145"/>
            <a:ext cx="7847344" cy="1962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Arrow: Up-Down 80">
            <a:extLst>
              <a:ext uri="{FF2B5EF4-FFF2-40B4-BE49-F238E27FC236}">
                <a16:creationId xmlns:a16="http://schemas.microsoft.com/office/drawing/2014/main" id="{F80B5EB6-0D94-8B83-974F-CF73B0F61B91}"/>
              </a:ext>
            </a:extLst>
          </p:cNvPr>
          <p:cNvSpPr/>
          <p:nvPr/>
        </p:nvSpPr>
        <p:spPr>
          <a:xfrm>
            <a:off x="6432990" y="4228548"/>
            <a:ext cx="682171" cy="739373"/>
          </a:xfrm>
          <a:prstGeom prst="upDownArrow">
            <a:avLst>
              <a:gd name="adj1" fmla="val 40964"/>
              <a:gd name="adj2" fmla="val 259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0CA419-CC8C-A1A5-D480-988CCB18E58A}"/>
              </a:ext>
            </a:extLst>
          </p:cNvPr>
          <p:cNvSpPr txBox="1"/>
          <p:nvPr/>
        </p:nvSpPr>
        <p:spPr>
          <a:xfrm>
            <a:off x="0" y="5496873"/>
            <a:ext cx="172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Оборудование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A725BA-1230-8111-488B-D63A90513665}"/>
              </a:ext>
            </a:extLst>
          </p:cNvPr>
          <p:cNvSpPr txBox="1"/>
          <p:nvPr/>
        </p:nvSpPr>
        <p:spPr>
          <a:xfrm>
            <a:off x="57847" y="2962208"/>
            <a:ext cx="172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Программное обеспечение</a:t>
            </a:r>
            <a:endParaRPr lang="en-US" dirty="0"/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2B1249B3-2683-5A25-C2E0-8FF249A65CA6}"/>
              </a:ext>
            </a:extLst>
          </p:cNvPr>
          <p:cNvSpPr/>
          <p:nvPr/>
        </p:nvSpPr>
        <p:spPr>
          <a:xfrm>
            <a:off x="1829814" y="1991441"/>
            <a:ext cx="222110" cy="24888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e 84">
            <a:extLst>
              <a:ext uri="{FF2B5EF4-FFF2-40B4-BE49-F238E27FC236}">
                <a16:creationId xmlns:a16="http://schemas.microsoft.com/office/drawing/2014/main" id="{DD726750-378F-6546-6CAC-BE1565415A6C}"/>
              </a:ext>
            </a:extLst>
          </p:cNvPr>
          <p:cNvSpPr/>
          <p:nvPr/>
        </p:nvSpPr>
        <p:spPr>
          <a:xfrm>
            <a:off x="1819300" y="4760876"/>
            <a:ext cx="232624" cy="196205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BD58045-BE4F-A3FE-F577-29ED4B9B61C1}"/>
              </a:ext>
            </a:extLst>
          </p:cNvPr>
          <p:cNvSpPr txBox="1"/>
          <p:nvPr/>
        </p:nvSpPr>
        <p:spPr>
          <a:xfrm>
            <a:off x="10206215" y="3743916"/>
            <a:ext cx="161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Режим ядра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AD3B11-7945-75DA-5E51-7EBDA7FB9ADC}"/>
              </a:ext>
            </a:extLst>
          </p:cNvPr>
          <p:cNvSpPr txBox="1"/>
          <p:nvPr/>
        </p:nvSpPr>
        <p:spPr>
          <a:xfrm>
            <a:off x="10059394" y="2202965"/>
            <a:ext cx="2278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Пользовательский режим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539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45E8-4B73-E763-22CF-31CB1227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Прочие шины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218AE-3AC2-46B5-6CE8-C2BAC122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bus (DDR4/5): CPU ↔ RAM</a:t>
            </a:r>
            <a:endParaRPr lang="ru-RU" dirty="0"/>
          </a:p>
          <a:p>
            <a:r>
              <a:rPr lang="en-US" dirty="0"/>
              <a:t>DMI: CPU ↔ </a:t>
            </a:r>
            <a:r>
              <a:rPr lang="ru-RU" dirty="0"/>
              <a:t>чипсет, который управляет устройствами.</a:t>
            </a:r>
          </a:p>
          <a:p>
            <a:r>
              <a:rPr lang="en-US" dirty="0"/>
              <a:t>SATA: </a:t>
            </a:r>
            <a:r>
              <a:rPr lang="ru-RU" dirty="0"/>
              <a:t>жёсткие диски, </a:t>
            </a:r>
            <a:r>
              <a:rPr lang="en-US" dirty="0"/>
              <a:t>DVD.</a:t>
            </a:r>
            <a:endParaRPr lang="ru-RU" dirty="0"/>
          </a:p>
          <a:p>
            <a:r>
              <a:rPr lang="en-US" dirty="0"/>
              <a:t>USB: </a:t>
            </a:r>
            <a:r>
              <a:rPr lang="ru-RU" dirty="0"/>
              <a:t>универсальная периферия.</a:t>
            </a:r>
          </a:p>
          <a:p>
            <a:pPr lvl="1"/>
            <a:r>
              <a:rPr lang="ru-RU" dirty="0"/>
              <a:t>«Горячее» подключение, автонастройка.</a:t>
            </a:r>
          </a:p>
          <a:p>
            <a:pPr lvl="1"/>
            <a:r>
              <a:rPr lang="ru-RU" dirty="0"/>
              <a:t>Скорость: 12 Мбит/с (</a:t>
            </a:r>
            <a:r>
              <a:rPr lang="en-US" dirty="0"/>
              <a:t>USB 1.0) → 40 </a:t>
            </a:r>
            <a:r>
              <a:rPr lang="ru-RU" dirty="0"/>
              <a:t>Гбит/с (</a:t>
            </a:r>
            <a:r>
              <a:rPr lang="en-US" dirty="0"/>
              <a:t>USB4).</a:t>
            </a:r>
          </a:p>
        </p:txBody>
      </p:sp>
    </p:spTree>
    <p:extLst>
      <p:ext uri="{BB962C8B-B14F-4D97-AF65-F5344CB8AC3E}">
        <p14:creationId xmlns:p14="http://schemas.microsoft.com/office/powerpoint/2010/main" val="3153243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E0AD9D-9D77-0AFB-A982-E53CB09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компьютера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ABD4E-2336-90AE-96BA-C9562FE95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67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8D2B5B-441A-310A-8B45-CF9BD574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(</a:t>
            </a:r>
            <a:r>
              <a:rPr lang="en-US" dirty="0"/>
              <a:t>booting)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55FAA-0414-B099-16EC-19A19C97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запуска системы после включения питания</a:t>
            </a:r>
            <a:endParaRPr lang="en-US" dirty="0"/>
          </a:p>
          <a:p>
            <a:r>
              <a:rPr lang="ru-RU" dirty="0"/>
              <a:t>Основные этапы:</a:t>
            </a:r>
            <a:endParaRPr lang="en-US" dirty="0"/>
          </a:p>
          <a:p>
            <a:pPr lvl="1"/>
            <a:r>
              <a:rPr lang="ru-RU" dirty="0"/>
              <a:t>Выполнение кода BIOS/UEFI из </a:t>
            </a:r>
            <a:r>
              <a:rPr lang="ru-RU" dirty="0" err="1"/>
              <a:t>флеш</a:t>
            </a:r>
            <a:r>
              <a:rPr lang="ru-RU" dirty="0"/>
              <a:t>-памяти</a:t>
            </a:r>
            <a:endParaRPr lang="en-US" dirty="0"/>
          </a:p>
          <a:p>
            <a:pPr lvl="1"/>
            <a:r>
              <a:rPr lang="ru-RU" dirty="0"/>
              <a:t>Инициализация устройств</a:t>
            </a:r>
            <a:endParaRPr lang="en-US" dirty="0"/>
          </a:p>
          <a:p>
            <a:pPr lvl="1"/>
            <a:r>
              <a:rPr lang="ru-RU" dirty="0"/>
              <a:t>Поиск загрузчика ОС</a:t>
            </a:r>
            <a:endParaRPr lang="en-US" dirty="0"/>
          </a:p>
          <a:p>
            <a:pPr lvl="1"/>
            <a:r>
              <a:rPr lang="ru-RU" dirty="0"/>
              <a:t>Загрузка и запуск ядра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203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3EF09-7564-8FBB-3FCE-FEFC503A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 vs UEFI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15E94-0C3B-D6F8-2E73-03B0C1FB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94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BIOS </a:t>
            </a:r>
            <a:r>
              <a:rPr lang="ru-RU" dirty="0"/>
              <a:t>(</a:t>
            </a:r>
            <a:r>
              <a:rPr lang="en-US" dirty="0"/>
              <a:t>Basic Input/Output System)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ru-RU" dirty="0"/>
              <a:t>Прошивка на материнской плате, которая запускается при включении компьютера</a:t>
            </a:r>
          </a:p>
          <a:p>
            <a:pPr lvl="2"/>
            <a:r>
              <a:rPr lang="ru-RU" dirty="0"/>
              <a:t>Инициализирует оборудование, ищет загрузчик ОС</a:t>
            </a:r>
            <a:endParaRPr lang="en-US" dirty="0"/>
          </a:p>
          <a:p>
            <a:pPr lvl="1"/>
            <a:r>
              <a:rPr lang="ru-RU" dirty="0"/>
              <a:t>загрузка с </a:t>
            </a:r>
            <a:r>
              <a:rPr lang="en-US" dirty="0"/>
              <a:t>MBR (Master Boot Record) (512 </a:t>
            </a:r>
            <a:r>
              <a:rPr lang="ru-RU" dirty="0"/>
              <a:t>байт);</a:t>
            </a:r>
            <a:endParaRPr lang="en-US" dirty="0"/>
          </a:p>
          <a:p>
            <a:pPr lvl="1"/>
            <a:r>
              <a:rPr lang="ru-RU" dirty="0"/>
              <a:t>ограничение дисков ≤ 2 ТБ;</a:t>
            </a:r>
            <a:endParaRPr lang="en-US" dirty="0"/>
          </a:p>
          <a:p>
            <a:pPr lvl="1"/>
            <a:r>
              <a:rPr lang="ru-RU" dirty="0"/>
              <a:t>простая, но медленная.</a:t>
            </a:r>
            <a:endParaRPr lang="en-US" dirty="0"/>
          </a:p>
          <a:p>
            <a:r>
              <a:rPr lang="en-US" dirty="0"/>
              <a:t>UEFI (Unified Extensible Firmware Interface</a:t>
            </a:r>
            <a:r>
              <a:rPr lang="ru-RU" dirty="0"/>
              <a:t>):</a:t>
            </a:r>
            <a:endParaRPr lang="en-US" dirty="0"/>
          </a:p>
          <a:p>
            <a:pPr lvl="1"/>
            <a:r>
              <a:rPr lang="ru-RU" dirty="0"/>
              <a:t>Современная замена BIOS: быстрее, гибче, поддерживает большие диски (до 8 </a:t>
            </a:r>
            <a:r>
              <a:rPr lang="ru-RU" dirty="0" err="1"/>
              <a:t>ZiB</a:t>
            </a:r>
            <a:r>
              <a:rPr lang="ru-RU" dirty="0"/>
              <a:t>), файловые системы, несколько ОС</a:t>
            </a:r>
            <a:endParaRPr lang="en-US" dirty="0"/>
          </a:p>
          <a:p>
            <a:pPr lvl="1"/>
            <a:r>
              <a:rPr lang="ru-RU" dirty="0"/>
              <a:t>Мини ОС, встроенная в материнскую плату</a:t>
            </a:r>
            <a:endParaRPr lang="en-US" dirty="0"/>
          </a:p>
          <a:p>
            <a:pPr lvl="1"/>
            <a:r>
              <a:rPr lang="en-US" dirty="0"/>
              <a:t>GPT (General Partition Table) (</a:t>
            </a:r>
            <a:r>
              <a:rPr lang="ru-RU" dirty="0"/>
              <a:t>поддержка до 8 </a:t>
            </a:r>
            <a:r>
              <a:rPr lang="en-US" dirty="0"/>
              <a:t>ZiB);</a:t>
            </a:r>
          </a:p>
          <a:p>
            <a:pPr lvl="1"/>
            <a:r>
              <a:rPr lang="ru-RU" dirty="0"/>
              <a:t>может читать файловые системы (</a:t>
            </a:r>
            <a:r>
              <a:rPr lang="en-US" dirty="0"/>
              <a:t>FAT32);</a:t>
            </a:r>
          </a:p>
        </p:txBody>
      </p:sp>
      <p:pic>
        <p:nvPicPr>
          <p:cNvPr id="5" name="Picture 4" descr="A computer screen shot of a password&#10;&#10;AI-generated content may be incorrect.">
            <a:extLst>
              <a:ext uri="{FF2B5EF4-FFF2-40B4-BE49-F238E27FC236}">
                <a16:creationId xmlns:a16="http://schemas.microsoft.com/office/drawing/2014/main" id="{AFDFE392-628F-BE52-CA18-F19D80CBF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531" y="1825625"/>
            <a:ext cx="4370918" cy="3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25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4167-0452-E4FF-6D52-04444807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DCDF-D2B8-1708-36E2-978EBAEB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Используется </a:t>
            </a:r>
            <a:r>
              <a:rPr lang="en-US" dirty="0"/>
              <a:t>BIOS</a:t>
            </a:r>
          </a:p>
          <a:p>
            <a:pPr lvl="1"/>
            <a:r>
              <a:rPr lang="en-US" dirty="0"/>
              <a:t>BIOS </a:t>
            </a:r>
            <a:r>
              <a:rPr lang="ru-RU" dirty="0"/>
              <a:t>считывает </a:t>
            </a:r>
            <a:r>
              <a:rPr lang="en-US" dirty="0"/>
              <a:t>MBR</a:t>
            </a:r>
          </a:p>
          <a:p>
            <a:pPr lvl="1"/>
            <a:r>
              <a:rPr lang="en-US" dirty="0"/>
              <a:t>MBR </a:t>
            </a:r>
            <a:r>
              <a:rPr lang="ru-RU" dirty="0"/>
              <a:t>загружает вторичный загрузчик</a:t>
            </a:r>
          </a:p>
          <a:p>
            <a:pPr lvl="1"/>
            <a:r>
              <a:rPr lang="ru-RU" dirty="0"/>
              <a:t>Вторичный загрузчик загружает ОС</a:t>
            </a:r>
          </a:p>
          <a:p>
            <a:r>
              <a:rPr lang="ru-RU" dirty="0"/>
              <a:t>Используется </a:t>
            </a:r>
            <a:r>
              <a:rPr lang="en-US" dirty="0"/>
              <a:t>UEFI</a:t>
            </a:r>
          </a:p>
          <a:p>
            <a:pPr lvl="1"/>
            <a:r>
              <a:rPr lang="ru-RU" dirty="0"/>
              <a:t>Ищет загрузчик в </a:t>
            </a:r>
            <a:r>
              <a:rPr lang="en-US" dirty="0"/>
              <a:t>ESP (FAT32)</a:t>
            </a:r>
          </a:p>
          <a:p>
            <a:pPr lvl="1"/>
            <a:r>
              <a:rPr lang="ru-RU" dirty="0"/>
              <a:t>Запускает его как </a:t>
            </a:r>
            <a:r>
              <a:rPr lang="en-US" dirty="0"/>
              <a:t>PE-</a:t>
            </a:r>
            <a:r>
              <a:rPr lang="ru-RU" dirty="0"/>
              <a:t>файл</a:t>
            </a:r>
          </a:p>
          <a:p>
            <a:pPr lvl="1"/>
            <a:r>
              <a:rPr lang="en-US" dirty="0"/>
              <a:t>Boot Manager </a:t>
            </a:r>
            <a:r>
              <a:rPr lang="ru-RU" dirty="0"/>
              <a:t>позволяет выбрать ОС</a:t>
            </a:r>
          </a:p>
          <a:p>
            <a:r>
              <a:rPr lang="ru-RU" dirty="0"/>
              <a:t>ОС</a:t>
            </a:r>
          </a:p>
          <a:p>
            <a:pPr lvl="1"/>
            <a:r>
              <a:rPr lang="ru-RU" dirty="0"/>
              <a:t>Загружает драйверы</a:t>
            </a:r>
          </a:p>
          <a:p>
            <a:pPr lvl="1"/>
            <a:r>
              <a:rPr lang="ru-RU" dirty="0"/>
              <a:t>Инициализирует службы</a:t>
            </a:r>
          </a:p>
          <a:p>
            <a:pPr lvl="1"/>
            <a:r>
              <a:rPr lang="ru-RU" dirty="0"/>
              <a:t>Запускает интерфейс </a:t>
            </a:r>
            <a:r>
              <a:rPr lang="en-US" dirty="0"/>
              <a:t>(</a:t>
            </a:r>
            <a:r>
              <a:rPr lang="ru-RU" dirty="0"/>
              <a:t>командная строка или </a:t>
            </a:r>
            <a:r>
              <a:rPr lang="en-US" dirty="0"/>
              <a:t>GUI)</a:t>
            </a:r>
          </a:p>
        </p:txBody>
      </p:sp>
    </p:spTree>
    <p:extLst>
      <p:ext uri="{BB962C8B-B14F-4D97-AF65-F5344CB8AC3E}">
        <p14:creationId xmlns:p14="http://schemas.microsoft.com/office/powerpoint/2010/main" val="15139685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1A8EE-C2C9-B3F0-5C7B-F917FE6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7E6A1-CFE4-442F-0B9A-6CFC07356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53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FF8D29-4187-C4FF-D92B-8928337A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DABD8D-E6E2-9D48-EF0B-D549C6AE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 последние 80+ лет компьютеры и ОС прошли большой путь</a:t>
            </a:r>
          </a:p>
          <a:p>
            <a:r>
              <a:rPr lang="ru-RU" dirty="0"/>
              <a:t>Разобрали базовую архитектуру ПК и процесс загрузки</a:t>
            </a:r>
          </a:p>
          <a:p>
            <a:r>
              <a:rPr lang="ru-RU" dirty="0"/>
              <a:t>Ключевой становится задача эффективного управления ресурсами</a:t>
            </a:r>
          </a:p>
          <a:p>
            <a:r>
              <a:rPr lang="ru-RU" dirty="0"/>
              <a:t>ОС – среда для выполнения прикладных программ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71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31F9-8052-9940-655E-9A00630F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важно изучать ОС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541E-F8C9-4F08-F85E-5B061F8C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 – основа современного программного обеспечения</a:t>
            </a:r>
          </a:p>
          <a:p>
            <a:r>
              <a:rPr lang="ru-RU" dirty="0"/>
              <a:t>Понимание принципов работы ОС помогает эффективнее решать задачи</a:t>
            </a:r>
          </a:p>
          <a:p>
            <a:r>
              <a:rPr lang="ru-RU" dirty="0"/>
              <a:t>Вы получаете навыки, которые пригодятся в любой области </a:t>
            </a:r>
            <a:r>
              <a:rPr lang="en-US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36517874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7CB7-77DD-F1E8-ACDF-46C46E36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8191-10EF-1B55-681E-ABEFC1ED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Tanenbaum, H. Bos “Modern Operating Systems 5</a:t>
            </a:r>
            <a:r>
              <a:rPr lang="en-US" baseline="30000" dirty="0"/>
              <a:t>th</a:t>
            </a:r>
            <a:r>
              <a:rPr lang="en-US" dirty="0"/>
              <a:t> edition”, 2023</a:t>
            </a:r>
          </a:p>
        </p:txBody>
      </p:sp>
    </p:spTree>
    <p:extLst>
      <p:ext uri="{BB962C8B-B14F-4D97-AF65-F5344CB8AC3E}">
        <p14:creationId xmlns:p14="http://schemas.microsoft.com/office/powerpoint/2010/main" val="33565519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F46CC5-1289-744F-F37B-740A9E37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40EBC-BFF4-FEEA-825B-3B27BCC3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6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3AE038-03A4-3FB5-C052-BB101549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 ядра и режим пользователя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A6E5379-17BD-12EC-DBE3-4870456332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79740"/>
              </p:ext>
            </p:extLst>
          </p:nvPr>
        </p:nvGraphicFramePr>
        <p:xfrm>
          <a:off x="838200" y="1825625"/>
          <a:ext cx="1051559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41472895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990151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36607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Характеристика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Режим ядра (</a:t>
                      </a:r>
                      <a:r>
                        <a:rPr lang="en-US" sz="2000" dirty="0"/>
                        <a:t>Kernel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Режим пользователя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78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Доступ к аппаратуре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Полный доступ ко всем устройствам и памяти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Ограниченный, только через ОС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Инструкции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Может выполнять все инструкции процессора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Запрещены команды управления системой и вводом-выводом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9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Безопасность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Критически важные функции, защищены от вмешательства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Ограничения предотвращают сбои и угрозы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353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Программное обеспечение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 и её ключевые компоненты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Прикладные программы и компоненты ОС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370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Риск ошибки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Ошибка может «повалить» всю систему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Ошибка затрагивает только конкретное приложение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024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738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C71D-266C-35F3-0F27-6DC0CD7D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ОС скрывает сложность работы с железом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0CA1-B862-D675-F3BA-2C4B193D8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Драйверы устройств скрывают от ОС технические детали и предоставляют простые операции</a:t>
            </a:r>
          </a:p>
          <a:p>
            <a:pPr lvl="1"/>
            <a:r>
              <a:rPr lang="ru-RU" dirty="0"/>
              <a:t>Например, драйверы</a:t>
            </a:r>
            <a:r>
              <a:rPr lang="en-US" dirty="0"/>
              <a:t> SSD/HDD</a:t>
            </a:r>
            <a:r>
              <a:rPr lang="ru-RU" dirty="0"/>
              <a:t> операции чтения и записи блоков</a:t>
            </a:r>
          </a:p>
          <a:p>
            <a:r>
              <a:rPr lang="ru-RU" dirty="0"/>
              <a:t>ОС предоставляет более высокий уровень абстракции – файлы</a:t>
            </a:r>
          </a:p>
          <a:p>
            <a:pPr lvl="1"/>
            <a:r>
              <a:rPr lang="ru-RU" dirty="0"/>
              <a:t>Программы могут создавать, читать и писать файлы не вникая в детали работы дисков</a:t>
            </a:r>
          </a:p>
          <a:p>
            <a:r>
              <a:rPr lang="ru-RU" dirty="0"/>
              <a:t>ОС превращает хаотичный и сложный мир аппаратуры в удобную модель</a:t>
            </a:r>
          </a:p>
        </p:txBody>
      </p:sp>
    </p:spTree>
    <p:extLst>
      <p:ext uri="{BB962C8B-B14F-4D97-AF65-F5344CB8AC3E}">
        <p14:creationId xmlns:p14="http://schemas.microsoft.com/office/powerpoint/2010/main" val="156111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E0C3-F6FE-2F98-C416-D18EA149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 ОС – прикладные программы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8BFDE9-8543-7E37-71D8-8459D8053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7825" y="1825625"/>
            <a:ext cx="72963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1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6937</Words>
  <Application>Microsoft Office PowerPoint</Application>
  <PresentationFormat>Widescreen</PresentationFormat>
  <Paragraphs>670</Paragraphs>
  <Slides>69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Aptos</vt:lpstr>
      <vt:lpstr>Aptos Display</vt:lpstr>
      <vt:lpstr>Arial</vt:lpstr>
      <vt:lpstr>Office Theme</vt:lpstr>
      <vt:lpstr>Операционные системы и сети</vt:lpstr>
      <vt:lpstr>О чём курс «Операционные системы и сети»</vt:lpstr>
      <vt:lpstr>Не все компьютеры имеют ОС</vt:lpstr>
      <vt:lpstr>Устройство современного компьютера</vt:lpstr>
      <vt:lpstr>Роль операционной системы</vt:lpstr>
      <vt:lpstr>Место ОС в компьютере</vt:lpstr>
      <vt:lpstr>Режим ядра и режим пользователя</vt:lpstr>
      <vt:lpstr>Как ОС скрывает сложность работы с железом?</vt:lpstr>
      <vt:lpstr>Клиенты ОС – прикладные программы</vt:lpstr>
      <vt:lpstr>ОС как менеджер ресурсов</vt:lpstr>
      <vt:lpstr>Мультиплексирование ресурсов</vt:lpstr>
      <vt:lpstr>Управление памятью</vt:lpstr>
      <vt:lpstr>Управление дисками</vt:lpstr>
      <vt:lpstr>История операционных систем</vt:lpstr>
      <vt:lpstr>Аналитическая машина Бэббиджа</vt:lpstr>
      <vt:lpstr>1 поколение компьютеров</vt:lpstr>
      <vt:lpstr>Второе поколение (1955-1965)</vt:lpstr>
      <vt:lpstr>Пакетная обработка</vt:lpstr>
      <vt:lpstr>3 поколение ОС</vt:lpstr>
      <vt:lpstr>Третье поколение (1965-1980)</vt:lpstr>
      <vt:lpstr>Таймшеринг и MULTICS</vt:lpstr>
      <vt:lpstr>UNIX, MINIX, Linux</vt:lpstr>
      <vt:lpstr>POSIX</vt:lpstr>
      <vt:lpstr>4 поколение ОС</vt:lpstr>
      <vt:lpstr>Рождение персональных компьютеров</vt:lpstr>
      <vt:lpstr>Графический интерфейс и Apple</vt:lpstr>
      <vt:lpstr>Microsoft Windows</vt:lpstr>
      <vt:lpstr>UNIX, Linux и открытый мир</vt:lpstr>
      <vt:lpstr>Сети и распределённые системы</vt:lpstr>
      <vt:lpstr>5 поколение – мобильные компьютеры</vt:lpstr>
      <vt:lpstr>Начало мобильных компьютеров</vt:lpstr>
      <vt:lpstr>Эволюция мобильных ОС</vt:lpstr>
      <vt:lpstr>Android и настоящее время</vt:lpstr>
      <vt:lpstr>Обзор аппаратуры компьютера</vt:lpstr>
      <vt:lpstr>Обзор аппаратного обеспечения</vt:lpstr>
      <vt:lpstr>Компоненты ПК</vt:lpstr>
      <vt:lpstr>Процессор</vt:lpstr>
      <vt:lpstr>Процессор – мозг компьютера</vt:lpstr>
      <vt:lpstr>Архитектура и микроархитектура</vt:lpstr>
      <vt:lpstr>Классический конвейер архитектуры RISC</vt:lpstr>
      <vt:lpstr>Режимы работы и системные вызовы</vt:lpstr>
      <vt:lpstr>Закон Мура и новые вызовы</vt:lpstr>
      <vt:lpstr>Многопоточность</vt:lpstr>
      <vt:lpstr>Многоядерные и графические процессоры</vt:lpstr>
      <vt:lpstr>Память</vt:lpstr>
      <vt:lpstr>Иерархия памяти</vt:lpstr>
      <vt:lpstr>Кэширование</vt:lpstr>
      <vt:lpstr>Разновидности памяти</vt:lpstr>
      <vt:lpstr>Виртуальная память и MMU</vt:lpstr>
      <vt:lpstr>Устройства постоянного хранения данных</vt:lpstr>
      <vt:lpstr>Жёсткие диски (HDD)</vt:lpstr>
      <vt:lpstr>Твердотельные накопители</vt:lpstr>
      <vt:lpstr>Устройства ввода-вывода</vt:lpstr>
      <vt:lpstr>Устройства ввода-вывода</vt:lpstr>
      <vt:lpstr>Драйвер</vt:lpstr>
      <vt:lpstr>Методы ввода-вывода</vt:lpstr>
      <vt:lpstr>Шина</vt:lpstr>
      <vt:lpstr>Шина (Bus)</vt:lpstr>
      <vt:lpstr>Эволюция шин</vt:lpstr>
      <vt:lpstr>Прочие шины</vt:lpstr>
      <vt:lpstr>Загрузка компьютера</vt:lpstr>
      <vt:lpstr>Загрузка (booting)</vt:lpstr>
      <vt:lpstr>BIOS vs UEFI</vt:lpstr>
      <vt:lpstr>Загрузка ОС</vt:lpstr>
      <vt:lpstr>Заключение</vt:lpstr>
      <vt:lpstr>Итоги</vt:lpstr>
      <vt:lpstr>Почему важно изучать ОС</vt:lpstr>
      <vt:lpstr>Список литературы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19</cp:revision>
  <dcterms:created xsi:type="dcterms:W3CDTF">2025-09-01T19:26:08Z</dcterms:created>
  <dcterms:modified xsi:type="dcterms:W3CDTF">2025-09-05T21:15:50Z</dcterms:modified>
</cp:coreProperties>
</file>