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257" r:id="rId3"/>
    <p:sldId id="258" r:id="rId4"/>
    <p:sldId id="269" r:id="rId5"/>
    <p:sldId id="259" r:id="rId6"/>
    <p:sldId id="270" r:id="rId7"/>
    <p:sldId id="260" r:id="rId8"/>
    <p:sldId id="272" r:id="rId9"/>
    <p:sldId id="271" r:id="rId10"/>
    <p:sldId id="274" r:id="rId11"/>
    <p:sldId id="273" r:id="rId12"/>
    <p:sldId id="261" r:id="rId13"/>
    <p:sldId id="262" r:id="rId14"/>
    <p:sldId id="275" r:id="rId15"/>
    <p:sldId id="276" r:id="rId16"/>
    <p:sldId id="277" r:id="rId17"/>
    <p:sldId id="263" r:id="rId18"/>
    <p:sldId id="278" r:id="rId19"/>
    <p:sldId id="279" r:id="rId20"/>
    <p:sldId id="280" r:id="rId21"/>
    <p:sldId id="281" r:id="rId22"/>
    <p:sldId id="264" r:id="rId23"/>
    <p:sldId id="282" r:id="rId24"/>
    <p:sldId id="265" r:id="rId25"/>
    <p:sldId id="266" r:id="rId26"/>
    <p:sldId id="267" r:id="rId27"/>
    <p:sldId id="268" r:id="rId28"/>
    <p:sldId id="283" r:id="rId29"/>
    <p:sldId id="284" r:id="rId30"/>
    <p:sldId id="285" r:id="rId31"/>
    <p:sldId id="286" r:id="rId32"/>
    <p:sldId id="287" r:id="rId33"/>
    <p:sldId id="288" r:id="rId34"/>
    <p:sldId id="289" r:id="rId35"/>
    <p:sldId id="290" r:id="rId36"/>
    <p:sldId id="291" r:id="rId37"/>
    <p:sldId id="292" r:id="rId38"/>
    <p:sldId id="294" r:id="rId39"/>
    <p:sldId id="293" r:id="rId40"/>
    <p:sldId id="295" r:id="rId41"/>
    <p:sldId id="296" r:id="rId42"/>
    <p:sldId id="297" r:id="rId43"/>
    <p:sldId id="298" r:id="rId44"/>
    <p:sldId id="301" r:id="rId45"/>
    <p:sldId id="299" r:id="rId46"/>
    <p:sldId id="300"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7" r:id="rId72"/>
    <p:sldId id="326"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0169" autoAdjust="0"/>
  </p:normalViewPr>
  <p:slideViewPr>
    <p:cSldViewPr snapToGrid="0" showGuides="1">
      <p:cViewPr varScale="1">
        <p:scale>
          <a:sx n="55" d="100"/>
          <a:sy n="55" d="100"/>
        </p:scale>
        <p:origin x="1968" y="2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007189-F2C6-4E51-86A4-75829F5C114B}"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8F9B8CD-5CEC-45E9-953A-89C8A1F37D3B}">
      <dgm:prSet phldrT="[Text]"/>
      <dgm:spPr/>
      <dgm:t>
        <a:bodyPr/>
        <a:lstStyle/>
        <a:p>
          <a:r>
            <a:rPr lang="en-US" dirty="0"/>
            <a:t>A</a:t>
          </a:r>
        </a:p>
      </dgm:t>
    </dgm:pt>
    <dgm:pt modelId="{52653BB8-3AEE-4C70-8E0B-621B318094F6}" type="parTrans" cxnId="{77E41377-E287-4B86-95F7-7F712E882C6F}">
      <dgm:prSet/>
      <dgm:spPr/>
      <dgm:t>
        <a:bodyPr/>
        <a:lstStyle/>
        <a:p>
          <a:endParaRPr lang="en-US"/>
        </a:p>
      </dgm:t>
    </dgm:pt>
    <dgm:pt modelId="{6E0FFA13-0D17-48C0-8091-8A6F55B64339}" type="sibTrans" cxnId="{77E41377-E287-4B86-95F7-7F712E882C6F}">
      <dgm:prSet/>
      <dgm:spPr/>
      <dgm:t>
        <a:bodyPr/>
        <a:lstStyle/>
        <a:p>
          <a:endParaRPr lang="en-US"/>
        </a:p>
      </dgm:t>
    </dgm:pt>
    <dgm:pt modelId="{83997076-2D55-4460-9842-79A17A574D5E}">
      <dgm:prSet phldrT="[Text]"/>
      <dgm:spPr/>
      <dgm:t>
        <a:bodyPr/>
        <a:lstStyle/>
        <a:p>
          <a:r>
            <a:rPr lang="en-US" dirty="0"/>
            <a:t>B</a:t>
          </a:r>
        </a:p>
      </dgm:t>
    </dgm:pt>
    <dgm:pt modelId="{7512C0C8-F509-4068-B7D5-C4EDD50E60E2}" type="parTrans" cxnId="{2CEFD156-5F44-4D40-8027-2B79A957B994}">
      <dgm:prSet/>
      <dgm:spPr/>
      <dgm:t>
        <a:bodyPr/>
        <a:lstStyle/>
        <a:p>
          <a:endParaRPr lang="en-US"/>
        </a:p>
      </dgm:t>
    </dgm:pt>
    <dgm:pt modelId="{F4B58CA5-44B1-4805-84ED-C0177602AB9A}" type="sibTrans" cxnId="{2CEFD156-5F44-4D40-8027-2B79A957B994}">
      <dgm:prSet/>
      <dgm:spPr/>
      <dgm:t>
        <a:bodyPr/>
        <a:lstStyle/>
        <a:p>
          <a:endParaRPr lang="en-US"/>
        </a:p>
      </dgm:t>
    </dgm:pt>
    <dgm:pt modelId="{22EF977B-8658-4FF0-9327-A9BF97B80762}">
      <dgm:prSet phldrT="[Text]"/>
      <dgm:spPr/>
      <dgm:t>
        <a:bodyPr/>
        <a:lstStyle/>
        <a:p>
          <a:r>
            <a:rPr lang="en-US" dirty="0"/>
            <a:t>D</a:t>
          </a:r>
        </a:p>
      </dgm:t>
    </dgm:pt>
    <dgm:pt modelId="{ABDD1817-AF43-4A1B-A24A-9B3CE2BE755E}" type="parTrans" cxnId="{50B01BFD-420E-4279-A432-D7F75FED36C5}">
      <dgm:prSet/>
      <dgm:spPr/>
      <dgm:t>
        <a:bodyPr/>
        <a:lstStyle/>
        <a:p>
          <a:endParaRPr lang="en-US"/>
        </a:p>
      </dgm:t>
    </dgm:pt>
    <dgm:pt modelId="{898F11AA-E4F9-4DEF-BC8C-1EDAE9E5D810}" type="sibTrans" cxnId="{50B01BFD-420E-4279-A432-D7F75FED36C5}">
      <dgm:prSet/>
      <dgm:spPr/>
      <dgm:t>
        <a:bodyPr/>
        <a:lstStyle/>
        <a:p>
          <a:endParaRPr lang="en-US"/>
        </a:p>
      </dgm:t>
    </dgm:pt>
    <dgm:pt modelId="{6B2575D1-531C-48FD-B5CE-AFF217788668}">
      <dgm:prSet phldrT="[Text]"/>
      <dgm:spPr/>
      <dgm:t>
        <a:bodyPr/>
        <a:lstStyle/>
        <a:p>
          <a:r>
            <a:rPr lang="en-US" dirty="0"/>
            <a:t>E</a:t>
          </a:r>
        </a:p>
      </dgm:t>
    </dgm:pt>
    <dgm:pt modelId="{5441FBBD-C9F0-41D5-A354-1751FEA8C5B6}" type="parTrans" cxnId="{BCF28973-77F5-4FD0-979D-E7CD925B3956}">
      <dgm:prSet/>
      <dgm:spPr/>
      <dgm:t>
        <a:bodyPr/>
        <a:lstStyle/>
        <a:p>
          <a:endParaRPr lang="en-US"/>
        </a:p>
      </dgm:t>
    </dgm:pt>
    <dgm:pt modelId="{AE95C022-BCC9-40B3-AC0C-E8D7ECE66306}" type="sibTrans" cxnId="{BCF28973-77F5-4FD0-979D-E7CD925B3956}">
      <dgm:prSet/>
      <dgm:spPr/>
      <dgm:t>
        <a:bodyPr/>
        <a:lstStyle/>
        <a:p>
          <a:endParaRPr lang="en-US"/>
        </a:p>
      </dgm:t>
    </dgm:pt>
    <dgm:pt modelId="{69A8F7D1-9580-4DC0-9C85-08A5F7FF3B43}">
      <dgm:prSet phldrT="[Text]"/>
      <dgm:spPr/>
      <dgm:t>
        <a:bodyPr/>
        <a:lstStyle/>
        <a:p>
          <a:r>
            <a:rPr lang="en-US" dirty="0"/>
            <a:t>C</a:t>
          </a:r>
        </a:p>
      </dgm:t>
    </dgm:pt>
    <dgm:pt modelId="{ECFD6968-5A34-47BB-8822-1B44CFB19A60}" type="parTrans" cxnId="{BF5753B9-42B9-47A7-9102-19DF756EEC08}">
      <dgm:prSet/>
      <dgm:spPr/>
      <dgm:t>
        <a:bodyPr/>
        <a:lstStyle/>
        <a:p>
          <a:endParaRPr lang="en-US"/>
        </a:p>
      </dgm:t>
    </dgm:pt>
    <dgm:pt modelId="{67111451-2C86-4336-9F68-E2BFBBCEA9D7}" type="sibTrans" cxnId="{BF5753B9-42B9-47A7-9102-19DF756EEC08}">
      <dgm:prSet/>
      <dgm:spPr/>
      <dgm:t>
        <a:bodyPr/>
        <a:lstStyle/>
        <a:p>
          <a:endParaRPr lang="en-US"/>
        </a:p>
      </dgm:t>
    </dgm:pt>
    <dgm:pt modelId="{7C49497C-DA4F-4428-BA34-A90A8CA86ECA}">
      <dgm:prSet phldrT="[Text]"/>
      <dgm:spPr/>
      <dgm:t>
        <a:bodyPr/>
        <a:lstStyle/>
        <a:p>
          <a:r>
            <a:rPr lang="en-US" dirty="0"/>
            <a:t>F</a:t>
          </a:r>
        </a:p>
      </dgm:t>
    </dgm:pt>
    <dgm:pt modelId="{AEDBDFCB-247E-446A-A4C0-146954BC810A}" type="parTrans" cxnId="{D93504D1-2E3E-4FCF-97D5-C838E9973779}">
      <dgm:prSet/>
      <dgm:spPr/>
      <dgm:t>
        <a:bodyPr/>
        <a:lstStyle/>
        <a:p>
          <a:endParaRPr lang="en-US"/>
        </a:p>
      </dgm:t>
    </dgm:pt>
    <dgm:pt modelId="{2E1F0CE3-6A9A-4F1A-93DC-26852A7B6A8B}" type="sibTrans" cxnId="{D93504D1-2E3E-4FCF-97D5-C838E9973779}">
      <dgm:prSet/>
      <dgm:spPr/>
      <dgm:t>
        <a:bodyPr/>
        <a:lstStyle/>
        <a:p>
          <a:endParaRPr lang="en-US"/>
        </a:p>
      </dgm:t>
    </dgm:pt>
    <dgm:pt modelId="{95523247-E460-4532-8702-570CE94DC5BD}" type="pres">
      <dgm:prSet presAssocID="{A3007189-F2C6-4E51-86A4-75829F5C114B}" presName="hierChild1" presStyleCnt="0">
        <dgm:presLayoutVars>
          <dgm:chPref val="1"/>
          <dgm:dir/>
          <dgm:animOne val="branch"/>
          <dgm:animLvl val="lvl"/>
          <dgm:resizeHandles/>
        </dgm:presLayoutVars>
      </dgm:prSet>
      <dgm:spPr/>
    </dgm:pt>
    <dgm:pt modelId="{1D4B1588-8C98-4A2A-9794-63A8E6D20DBD}" type="pres">
      <dgm:prSet presAssocID="{C8F9B8CD-5CEC-45E9-953A-89C8A1F37D3B}" presName="hierRoot1" presStyleCnt="0"/>
      <dgm:spPr/>
    </dgm:pt>
    <dgm:pt modelId="{71BAD71B-5889-4853-8B3E-7720CB3C8D5A}" type="pres">
      <dgm:prSet presAssocID="{C8F9B8CD-5CEC-45E9-953A-89C8A1F37D3B}" presName="composite" presStyleCnt="0"/>
      <dgm:spPr/>
    </dgm:pt>
    <dgm:pt modelId="{609F6719-6D4B-46A7-9B23-ADE900CD46D8}" type="pres">
      <dgm:prSet presAssocID="{C8F9B8CD-5CEC-45E9-953A-89C8A1F37D3B}" presName="background" presStyleLbl="node0" presStyleIdx="0" presStyleCnt="1"/>
      <dgm:spPr/>
    </dgm:pt>
    <dgm:pt modelId="{E57C4752-A76B-437D-87A5-2766F5E3C24A}" type="pres">
      <dgm:prSet presAssocID="{C8F9B8CD-5CEC-45E9-953A-89C8A1F37D3B}" presName="text" presStyleLbl="fgAcc0" presStyleIdx="0" presStyleCnt="1">
        <dgm:presLayoutVars>
          <dgm:chPref val="3"/>
        </dgm:presLayoutVars>
      </dgm:prSet>
      <dgm:spPr/>
    </dgm:pt>
    <dgm:pt modelId="{68082E88-E06D-4C6B-8FAF-7CC50BEE153C}" type="pres">
      <dgm:prSet presAssocID="{C8F9B8CD-5CEC-45E9-953A-89C8A1F37D3B}" presName="hierChild2" presStyleCnt="0"/>
      <dgm:spPr/>
    </dgm:pt>
    <dgm:pt modelId="{102C11FF-D74E-434F-B067-AF3D179B2E40}" type="pres">
      <dgm:prSet presAssocID="{7512C0C8-F509-4068-B7D5-C4EDD50E60E2}" presName="Name10" presStyleLbl="parChTrans1D2" presStyleIdx="0" presStyleCnt="2"/>
      <dgm:spPr/>
    </dgm:pt>
    <dgm:pt modelId="{7CBB6BD1-45A2-4D49-B6E4-82C2D2DD18E8}" type="pres">
      <dgm:prSet presAssocID="{83997076-2D55-4460-9842-79A17A574D5E}" presName="hierRoot2" presStyleCnt="0"/>
      <dgm:spPr/>
    </dgm:pt>
    <dgm:pt modelId="{3076B698-6F28-4B3F-9883-4A5D3251F74E}" type="pres">
      <dgm:prSet presAssocID="{83997076-2D55-4460-9842-79A17A574D5E}" presName="composite2" presStyleCnt="0"/>
      <dgm:spPr/>
    </dgm:pt>
    <dgm:pt modelId="{7712E170-FAEF-4FC4-AC88-EBEB1E9AB00D}" type="pres">
      <dgm:prSet presAssocID="{83997076-2D55-4460-9842-79A17A574D5E}" presName="background2" presStyleLbl="node2" presStyleIdx="0" presStyleCnt="2"/>
      <dgm:spPr/>
    </dgm:pt>
    <dgm:pt modelId="{030D6078-44F8-4FAC-847E-08370294E5BC}" type="pres">
      <dgm:prSet presAssocID="{83997076-2D55-4460-9842-79A17A574D5E}" presName="text2" presStyleLbl="fgAcc2" presStyleIdx="0" presStyleCnt="2">
        <dgm:presLayoutVars>
          <dgm:chPref val="3"/>
        </dgm:presLayoutVars>
      </dgm:prSet>
      <dgm:spPr/>
    </dgm:pt>
    <dgm:pt modelId="{6E40A46F-BA0D-470B-B9B7-0C3746A73693}" type="pres">
      <dgm:prSet presAssocID="{83997076-2D55-4460-9842-79A17A574D5E}" presName="hierChild3" presStyleCnt="0"/>
      <dgm:spPr/>
    </dgm:pt>
    <dgm:pt modelId="{58320852-7C36-48E8-855B-A56B94A5BCE0}" type="pres">
      <dgm:prSet presAssocID="{ABDD1817-AF43-4A1B-A24A-9B3CE2BE755E}" presName="Name17" presStyleLbl="parChTrans1D3" presStyleIdx="0" presStyleCnt="3"/>
      <dgm:spPr/>
    </dgm:pt>
    <dgm:pt modelId="{C2985399-C53E-4005-A873-C2996D14DAA7}" type="pres">
      <dgm:prSet presAssocID="{22EF977B-8658-4FF0-9327-A9BF97B80762}" presName="hierRoot3" presStyleCnt="0"/>
      <dgm:spPr/>
    </dgm:pt>
    <dgm:pt modelId="{D7D90386-964F-472E-9868-49F2AD12D441}" type="pres">
      <dgm:prSet presAssocID="{22EF977B-8658-4FF0-9327-A9BF97B80762}" presName="composite3" presStyleCnt="0"/>
      <dgm:spPr/>
    </dgm:pt>
    <dgm:pt modelId="{D4212CDE-BD16-4DA2-A459-85880463E094}" type="pres">
      <dgm:prSet presAssocID="{22EF977B-8658-4FF0-9327-A9BF97B80762}" presName="background3" presStyleLbl="node3" presStyleIdx="0" presStyleCnt="3"/>
      <dgm:spPr/>
    </dgm:pt>
    <dgm:pt modelId="{FBE7BBC7-BD7C-4B5E-95D0-5DB510E14C6E}" type="pres">
      <dgm:prSet presAssocID="{22EF977B-8658-4FF0-9327-A9BF97B80762}" presName="text3" presStyleLbl="fgAcc3" presStyleIdx="0" presStyleCnt="3">
        <dgm:presLayoutVars>
          <dgm:chPref val="3"/>
        </dgm:presLayoutVars>
      </dgm:prSet>
      <dgm:spPr/>
    </dgm:pt>
    <dgm:pt modelId="{A6D55806-FEF9-48C3-9850-58C8DDFFBC2E}" type="pres">
      <dgm:prSet presAssocID="{22EF977B-8658-4FF0-9327-A9BF97B80762}" presName="hierChild4" presStyleCnt="0"/>
      <dgm:spPr/>
    </dgm:pt>
    <dgm:pt modelId="{C9012689-79E3-4988-A0A5-D208E7F283C5}" type="pres">
      <dgm:prSet presAssocID="{5441FBBD-C9F0-41D5-A354-1751FEA8C5B6}" presName="Name17" presStyleLbl="parChTrans1D3" presStyleIdx="1" presStyleCnt="3"/>
      <dgm:spPr/>
    </dgm:pt>
    <dgm:pt modelId="{08B2EAD8-5665-4F9F-8499-6EFE7A597309}" type="pres">
      <dgm:prSet presAssocID="{6B2575D1-531C-48FD-B5CE-AFF217788668}" presName="hierRoot3" presStyleCnt="0"/>
      <dgm:spPr/>
    </dgm:pt>
    <dgm:pt modelId="{AA3ED54E-289D-4117-8FAC-4C2AC9E7D2FA}" type="pres">
      <dgm:prSet presAssocID="{6B2575D1-531C-48FD-B5CE-AFF217788668}" presName="composite3" presStyleCnt="0"/>
      <dgm:spPr/>
    </dgm:pt>
    <dgm:pt modelId="{81317102-D55B-445E-BE41-FF17FD9C608C}" type="pres">
      <dgm:prSet presAssocID="{6B2575D1-531C-48FD-B5CE-AFF217788668}" presName="background3" presStyleLbl="node3" presStyleIdx="1" presStyleCnt="3"/>
      <dgm:spPr/>
    </dgm:pt>
    <dgm:pt modelId="{9617C0FE-C11C-4072-913C-0592202A1720}" type="pres">
      <dgm:prSet presAssocID="{6B2575D1-531C-48FD-B5CE-AFF217788668}" presName="text3" presStyleLbl="fgAcc3" presStyleIdx="1" presStyleCnt="3">
        <dgm:presLayoutVars>
          <dgm:chPref val="3"/>
        </dgm:presLayoutVars>
      </dgm:prSet>
      <dgm:spPr/>
    </dgm:pt>
    <dgm:pt modelId="{37008A0F-D419-405E-B483-AB78298C8832}" type="pres">
      <dgm:prSet presAssocID="{6B2575D1-531C-48FD-B5CE-AFF217788668}" presName="hierChild4" presStyleCnt="0"/>
      <dgm:spPr/>
    </dgm:pt>
    <dgm:pt modelId="{54FF5239-D526-4AF5-A5C7-4FBF26BD6881}" type="pres">
      <dgm:prSet presAssocID="{AEDBDFCB-247E-446A-A4C0-146954BC810A}" presName="Name17" presStyleLbl="parChTrans1D3" presStyleIdx="2" presStyleCnt="3"/>
      <dgm:spPr/>
    </dgm:pt>
    <dgm:pt modelId="{92105092-4FD2-4191-8BDF-64EBA20BB79B}" type="pres">
      <dgm:prSet presAssocID="{7C49497C-DA4F-4428-BA34-A90A8CA86ECA}" presName="hierRoot3" presStyleCnt="0"/>
      <dgm:spPr/>
    </dgm:pt>
    <dgm:pt modelId="{A6713728-5D5D-4DE8-BBC5-A5D106367A90}" type="pres">
      <dgm:prSet presAssocID="{7C49497C-DA4F-4428-BA34-A90A8CA86ECA}" presName="composite3" presStyleCnt="0"/>
      <dgm:spPr/>
    </dgm:pt>
    <dgm:pt modelId="{44610DB0-E769-4362-BFD7-8F3819BAC17C}" type="pres">
      <dgm:prSet presAssocID="{7C49497C-DA4F-4428-BA34-A90A8CA86ECA}" presName="background3" presStyleLbl="node3" presStyleIdx="2" presStyleCnt="3"/>
      <dgm:spPr/>
    </dgm:pt>
    <dgm:pt modelId="{D9097797-536F-4F18-AB14-620248F9B030}" type="pres">
      <dgm:prSet presAssocID="{7C49497C-DA4F-4428-BA34-A90A8CA86ECA}" presName="text3" presStyleLbl="fgAcc3" presStyleIdx="2" presStyleCnt="3">
        <dgm:presLayoutVars>
          <dgm:chPref val="3"/>
        </dgm:presLayoutVars>
      </dgm:prSet>
      <dgm:spPr/>
    </dgm:pt>
    <dgm:pt modelId="{F3B36105-72B8-44AD-A8C0-38C5CAE66090}" type="pres">
      <dgm:prSet presAssocID="{7C49497C-DA4F-4428-BA34-A90A8CA86ECA}" presName="hierChild4" presStyleCnt="0"/>
      <dgm:spPr/>
    </dgm:pt>
    <dgm:pt modelId="{74E77679-591C-449D-B12C-EC711B102531}" type="pres">
      <dgm:prSet presAssocID="{ECFD6968-5A34-47BB-8822-1B44CFB19A60}" presName="Name10" presStyleLbl="parChTrans1D2" presStyleIdx="1" presStyleCnt="2"/>
      <dgm:spPr/>
    </dgm:pt>
    <dgm:pt modelId="{B7E06FBA-41F1-4DCB-9986-3782D848658B}" type="pres">
      <dgm:prSet presAssocID="{69A8F7D1-9580-4DC0-9C85-08A5F7FF3B43}" presName="hierRoot2" presStyleCnt="0"/>
      <dgm:spPr/>
    </dgm:pt>
    <dgm:pt modelId="{6B274888-DE28-4679-8320-11043518206A}" type="pres">
      <dgm:prSet presAssocID="{69A8F7D1-9580-4DC0-9C85-08A5F7FF3B43}" presName="composite2" presStyleCnt="0"/>
      <dgm:spPr/>
    </dgm:pt>
    <dgm:pt modelId="{013D7A54-8E1F-46C6-BBD8-63965B680644}" type="pres">
      <dgm:prSet presAssocID="{69A8F7D1-9580-4DC0-9C85-08A5F7FF3B43}" presName="background2" presStyleLbl="node2" presStyleIdx="1" presStyleCnt="2"/>
      <dgm:spPr/>
    </dgm:pt>
    <dgm:pt modelId="{E812BD72-6F86-4352-906F-1E37D0BABC39}" type="pres">
      <dgm:prSet presAssocID="{69A8F7D1-9580-4DC0-9C85-08A5F7FF3B43}" presName="text2" presStyleLbl="fgAcc2" presStyleIdx="1" presStyleCnt="2">
        <dgm:presLayoutVars>
          <dgm:chPref val="3"/>
        </dgm:presLayoutVars>
      </dgm:prSet>
      <dgm:spPr/>
    </dgm:pt>
    <dgm:pt modelId="{B57C4F7D-5389-49C8-9FC7-ABAFEA03F71F}" type="pres">
      <dgm:prSet presAssocID="{69A8F7D1-9580-4DC0-9C85-08A5F7FF3B43}" presName="hierChild3" presStyleCnt="0"/>
      <dgm:spPr/>
    </dgm:pt>
  </dgm:ptLst>
  <dgm:cxnLst>
    <dgm:cxn modelId="{6AE1D817-DF6C-4B1E-9586-F4797A1B6024}" type="presOf" srcId="{ECFD6968-5A34-47BB-8822-1B44CFB19A60}" destId="{74E77679-591C-449D-B12C-EC711B102531}" srcOrd="0" destOrd="0" presId="urn:microsoft.com/office/officeart/2005/8/layout/hierarchy1"/>
    <dgm:cxn modelId="{609CBB24-A7EA-4BD1-A285-70354C7FA750}" type="presOf" srcId="{83997076-2D55-4460-9842-79A17A574D5E}" destId="{030D6078-44F8-4FAC-847E-08370294E5BC}" srcOrd="0" destOrd="0" presId="urn:microsoft.com/office/officeart/2005/8/layout/hierarchy1"/>
    <dgm:cxn modelId="{F176BC28-DE16-46FB-B5B3-DC3B38AB78AB}" type="presOf" srcId="{5441FBBD-C9F0-41D5-A354-1751FEA8C5B6}" destId="{C9012689-79E3-4988-A0A5-D208E7F283C5}" srcOrd="0" destOrd="0" presId="urn:microsoft.com/office/officeart/2005/8/layout/hierarchy1"/>
    <dgm:cxn modelId="{AD70702F-0BC4-4D80-93CE-09FD7CAB4162}" type="presOf" srcId="{7512C0C8-F509-4068-B7D5-C4EDD50E60E2}" destId="{102C11FF-D74E-434F-B067-AF3D179B2E40}" srcOrd="0" destOrd="0" presId="urn:microsoft.com/office/officeart/2005/8/layout/hierarchy1"/>
    <dgm:cxn modelId="{F8F45B3E-4465-478E-B463-A0CD0B960A57}" type="presOf" srcId="{6B2575D1-531C-48FD-B5CE-AFF217788668}" destId="{9617C0FE-C11C-4072-913C-0592202A1720}" srcOrd="0" destOrd="0" presId="urn:microsoft.com/office/officeart/2005/8/layout/hierarchy1"/>
    <dgm:cxn modelId="{FD5BF866-CE1C-4B36-9804-CE1DEBE7AFB9}" type="presOf" srcId="{69A8F7D1-9580-4DC0-9C85-08A5F7FF3B43}" destId="{E812BD72-6F86-4352-906F-1E37D0BABC39}" srcOrd="0" destOrd="0" presId="urn:microsoft.com/office/officeart/2005/8/layout/hierarchy1"/>
    <dgm:cxn modelId="{23481867-11DD-412D-9CE5-D9A21DC1A5C6}" type="presOf" srcId="{AEDBDFCB-247E-446A-A4C0-146954BC810A}" destId="{54FF5239-D526-4AF5-A5C7-4FBF26BD6881}" srcOrd="0" destOrd="0" presId="urn:microsoft.com/office/officeart/2005/8/layout/hierarchy1"/>
    <dgm:cxn modelId="{60A9086A-88B5-4295-BE7A-35501677DA45}" type="presOf" srcId="{7C49497C-DA4F-4428-BA34-A90A8CA86ECA}" destId="{D9097797-536F-4F18-AB14-620248F9B030}" srcOrd="0" destOrd="0" presId="urn:microsoft.com/office/officeart/2005/8/layout/hierarchy1"/>
    <dgm:cxn modelId="{BCF28973-77F5-4FD0-979D-E7CD925B3956}" srcId="{83997076-2D55-4460-9842-79A17A574D5E}" destId="{6B2575D1-531C-48FD-B5CE-AFF217788668}" srcOrd="1" destOrd="0" parTransId="{5441FBBD-C9F0-41D5-A354-1751FEA8C5B6}" sibTransId="{AE95C022-BCC9-40B3-AC0C-E8D7ECE66306}"/>
    <dgm:cxn modelId="{2CEFD156-5F44-4D40-8027-2B79A957B994}" srcId="{C8F9B8CD-5CEC-45E9-953A-89C8A1F37D3B}" destId="{83997076-2D55-4460-9842-79A17A574D5E}" srcOrd="0" destOrd="0" parTransId="{7512C0C8-F509-4068-B7D5-C4EDD50E60E2}" sibTransId="{F4B58CA5-44B1-4805-84ED-C0177602AB9A}"/>
    <dgm:cxn modelId="{77E41377-E287-4B86-95F7-7F712E882C6F}" srcId="{A3007189-F2C6-4E51-86A4-75829F5C114B}" destId="{C8F9B8CD-5CEC-45E9-953A-89C8A1F37D3B}" srcOrd="0" destOrd="0" parTransId="{52653BB8-3AEE-4C70-8E0B-621B318094F6}" sibTransId="{6E0FFA13-0D17-48C0-8091-8A6F55B64339}"/>
    <dgm:cxn modelId="{B6632D90-62D0-4CBC-8461-76F55BEF73F5}" type="presOf" srcId="{22EF977B-8658-4FF0-9327-A9BF97B80762}" destId="{FBE7BBC7-BD7C-4B5E-95D0-5DB510E14C6E}" srcOrd="0" destOrd="0" presId="urn:microsoft.com/office/officeart/2005/8/layout/hierarchy1"/>
    <dgm:cxn modelId="{FBF3FF90-E718-422E-81E8-A3C3A9A89650}" type="presOf" srcId="{C8F9B8CD-5CEC-45E9-953A-89C8A1F37D3B}" destId="{E57C4752-A76B-437D-87A5-2766F5E3C24A}" srcOrd="0" destOrd="0" presId="urn:microsoft.com/office/officeart/2005/8/layout/hierarchy1"/>
    <dgm:cxn modelId="{BF5753B9-42B9-47A7-9102-19DF756EEC08}" srcId="{C8F9B8CD-5CEC-45E9-953A-89C8A1F37D3B}" destId="{69A8F7D1-9580-4DC0-9C85-08A5F7FF3B43}" srcOrd="1" destOrd="0" parTransId="{ECFD6968-5A34-47BB-8822-1B44CFB19A60}" sibTransId="{67111451-2C86-4336-9F68-E2BFBBCEA9D7}"/>
    <dgm:cxn modelId="{A3D805CD-1BCD-4DF9-A0DE-DD5038D5D46A}" type="presOf" srcId="{A3007189-F2C6-4E51-86A4-75829F5C114B}" destId="{95523247-E460-4532-8702-570CE94DC5BD}" srcOrd="0" destOrd="0" presId="urn:microsoft.com/office/officeart/2005/8/layout/hierarchy1"/>
    <dgm:cxn modelId="{D93504D1-2E3E-4FCF-97D5-C838E9973779}" srcId="{83997076-2D55-4460-9842-79A17A574D5E}" destId="{7C49497C-DA4F-4428-BA34-A90A8CA86ECA}" srcOrd="2" destOrd="0" parTransId="{AEDBDFCB-247E-446A-A4C0-146954BC810A}" sibTransId="{2E1F0CE3-6A9A-4F1A-93DC-26852A7B6A8B}"/>
    <dgm:cxn modelId="{FF20DBEC-EC75-4FBD-B180-39559D3FA8CA}" type="presOf" srcId="{ABDD1817-AF43-4A1B-A24A-9B3CE2BE755E}" destId="{58320852-7C36-48E8-855B-A56B94A5BCE0}" srcOrd="0" destOrd="0" presId="urn:microsoft.com/office/officeart/2005/8/layout/hierarchy1"/>
    <dgm:cxn modelId="{50B01BFD-420E-4279-A432-D7F75FED36C5}" srcId="{83997076-2D55-4460-9842-79A17A574D5E}" destId="{22EF977B-8658-4FF0-9327-A9BF97B80762}" srcOrd="0" destOrd="0" parTransId="{ABDD1817-AF43-4A1B-A24A-9B3CE2BE755E}" sibTransId="{898F11AA-E4F9-4DEF-BC8C-1EDAE9E5D810}"/>
    <dgm:cxn modelId="{2863C6BD-A715-430E-8A72-2AC1ECF16B3F}" type="presParOf" srcId="{95523247-E460-4532-8702-570CE94DC5BD}" destId="{1D4B1588-8C98-4A2A-9794-63A8E6D20DBD}" srcOrd="0" destOrd="0" presId="urn:microsoft.com/office/officeart/2005/8/layout/hierarchy1"/>
    <dgm:cxn modelId="{8B69BB4B-59C0-4E75-97A0-3AF344DAAE4A}" type="presParOf" srcId="{1D4B1588-8C98-4A2A-9794-63A8E6D20DBD}" destId="{71BAD71B-5889-4853-8B3E-7720CB3C8D5A}" srcOrd="0" destOrd="0" presId="urn:microsoft.com/office/officeart/2005/8/layout/hierarchy1"/>
    <dgm:cxn modelId="{E08D112D-9372-450C-9601-B271A1678B53}" type="presParOf" srcId="{71BAD71B-5889-4853-8B3E-7720CB3C8D5A}" destId="{609F6719-6D4B-46A7-9B23-ADE900CD46D8}" srcOrd="0" destOrd="0" presId="urn:microsoft.com/office/officeart/2005/8/layout/hierarchy1"/>
    <dgm:cxn modelId="{E7B3ACBC-EDE8-443D-AC5F-579C698F1F1A}" type="presParOf" srcId="{71BAD71B-5889-4853-8B3E-7720CB3C8D5A}" destId="{E57C4752-A76B-437D-87A5-2766F5E3C24A}" srcOrd="1" destOrd="0" presId="urn:microsoft.com/office/officeart/2005/8/layout/hierarchy1"/>
    <dgm:cxn modelId="{0D24115B-EC80-44C2-AD90-9D3EF7FE01DA}" type="presParOf" srcId="{1D4B1588-8C98-4A2A-9794-63A8E6D20DBD}" destId="{68082E88-E06D-4C6B-8FAF-7CC50BEE153C}" srcOrd="1" destOrd="0" presId="urn:microsoft.com/office/officeart/2005/8/layout/hierarchy1"/>
    <dgm:cxn modelId="{10F4E4B6-D599-4823-82A0-420FBCD08F7A}" type="presParOf" srcId="{68082E88-E06D-4C6B-8FAF-7CC50BEE153C}" destId="{102C11FF-D74E-434F-B067-AF3D179B2E40}" srcOrd="0" destOrd="0" presId="urn:microsoft.com/office/officeart/2005/8/layout/hierarchy1"/>
    <dgm:cxn modelId="{3A0F4927-92AF-4845-B6A4-0FFEB2AB5A83}" type="presParOf" srcId="{68082E88-E06D-4C6B-8FAF-7CC50BEE153C}" destId="{7CBB6BD1-45A2-4D49-B6E4-82C2D2DD18E8}" srcOrd="1" destOrd="0" presId="urn:microsoft.com/office/officeart/2005/8/layout/hierarchy1"/>
    <dgm:cxn modelId="{5DE1DD3C-844B-4043-BDAE-5BD93B4E0BF4}" type="presParOf" srcId="{7CBB6BD1-45A2-4D49-B6E4-82C2D2DD18E8}" destId="{3076B698-6F28-4B3F-9883-4A5D3251F74E}" srcOrd="0" destOrd="0" presId="urn:microsoft.com/office/officeart/2005/8/layout/hierarchy1"/>
    <dgm:cxn modelId="{8EDD7675-39C7-4891-A17E-902019F76E46}" type="presParOf" srcId="{3076B698-6F28-4B3F-9883-4A5D3251F74E}" destId="{7712E170-FAEF-4FC4-AC88-EBEB1E9AB00D}" srcOrd="0" destOrd="0" presId="urn:microsoft.com/office/officeart/2005/8/layout/hierarchy1"/>
    <dgm:cxn modelId="{DDFD7BD0-1F19-4763-BE1E-C3B1023B838E}" type="presParOf" srcId="{3076B698-6F28-4B3F-9883-4A5D3251F74E}" destId="{030D6078-44F8-4FAC-847E-08370294E5BC}" srcOrd="1" destOrd="0" presId="urn:microsoft.com/office/officeart/2005/8/layout/hierarchy1"/>
    <dgm:cxn modelId="{C56AF297-D68A-4983-B516-8EB4C1BD24B7}" type="presParOf" srcId="{7CBB6BD1-45A2-4D49-B6E4-82C2D2DD18E8}" destId="{6E40A46F-BA0D-470B-B9B7-0C3746A73693}" srcOrd="1" destOrd="0" presId="urn:microsoft.com/office/officeart/2005/8/layout/hierarchy1"/>
    <dgm:cxn modelId="{BAB66515-D081-4BC8-93EC-4D55FE4B04CA}" type="presParOf" srcId="{6E40A46F-BA0D-470B-B9B7-0C3746A73693}" destId="{58320852-7C36-48E8-855B-A56B94A5BCE0}" srcOrd="0" destOrd="0" presId="urn:microsoft.com/office/officeart/2005/8/layout/hierarchy1"/>
    <dgm:cxn modelId="{1F2BF8E8-185E-4A02-93A9-E120999699A4}" type="presParOf" srcId="{6E40A46F-BA0D-470B-B9B7-0C3746A73693}" destId="{C2985399-C53E-4005-A873-C2996D14DAA7}" srcOrd="1" destOrd="0" presId="urn:microsoft.com/office/officeart/2005/8/layout/hierarchy1"/>
    <dgm:cxn modelId="{030A753A-EA24-47E7-9CC5-220C9E85B018}" type="presParOf" srcId="{C2985399-C53E-4005-A873-C2996D14DAA7}" destId="{D7D90386-964F-472E-9868-49F2AD12D441}" srcOrd="0" destOrd="0" presId="urn:microsoft.com/office/officeart/2005/8/layout/hierarchy1"/>
    <dgm:cxn modelId="{82D632B8-7FE0-421C-9EFB-6282244C0EB5}" type="presParOf" srcId="{D7D90386-964F-472E-9868-49F2AD12D441}" destId="{D4212CDE-BD16-4DA2-A459-85880463E094}" srcOrd="0" destOrd="0" presId="urn:microsoft.com/office/officeart/2005/8/layout/hierarchy1"/>
    <dgm:cxn modelId="{B7114553-1446-42A2-9448-AC4468ABB926}" type="presParOf" srcId="{D7D90386-964F-472E-9868-49F2AD12D441}" destId="{FBE7BBC7-BD7C-4B5E-95D0-5DB510E14C6E}" srcOrd="1" destOrd="0" presId="urn:microsoft.com/office/officeart/2005/8/layout/hierarchy1"/>
    <dgm:cxn modelId="{B298982E-1DB1-45D4-8814-CDA36CF7D03C}" type="presParOf" srcId="{C2985399-C53E-4005-A873-C2996D14DAA7}" destId="{A6D55806-FEF9-48C3-9850-58C8DDFFBC2E}" srcOrd="1" destOrd="0" presId="urn:microsoft.com/office/officeart/2005/8/layout/hierarchy1"/>
    <dgm:cxn modelId="{FEBCDA18-99C2-4BB2-AF31-4B6CAFF49BB3}" type="presParOf" srcId="{6E40A46F-BA0D-470B-B9B7-0C3746A73693}" destId="{C9012689-79E3-4988-A0A5-D208E7F283C5}" srcOrd="2" destOrd="0" presId="urn:microsoft.com/office/officeart/2005/8/layout/hierarchy1"/>
    <dgm:cxn modelId="{E9F63A4E-F690-4684-A28F-97199267CBD8}" type="presParOf" srcId="{6E40A46F-BA0D-470B-B9B7-0C3746A73693}" destId="{08B2EAD8-5665-4F9F-8499-6EFE7A597309}" srcOrd="3" destOrd="0" presId="urn:microsoft.com/office/officeart/2005/8/layout/hierarchy1"/>
    <dgm:cxn modelId="{A0B53861-D4E2-4963-BDB8-DFB506601B6C}" type="presParOf" srcId="{08B2EAD8-5665-4F9F-8499-6EFE7A597309}" destId="{AA3ED54E-289D-4117-8FAC-4C2AC9E7D2FA}" srcOrd="0" destOrd="0" presId="urn:microsoft.com/office/officeart/2005/8/layout/hierarchy1"/>
    <dgm:cxn modelId="{E727C806-7BD2-45BA-80CA-D55F52B21636}" type="presParOf" srcId="{AA3ED54E-289D-4117-8FAC-4C2AC9E7D2FA}" destId="{81317102-D55B-445E-BE41-FF17FD9C608C}" srcOrd="0" destOrd="0" presId="urn:microsoft.com/office/officeart/2005/8/layout/hierarchy1"/>
    <dgm:cxn modelId="{B0A49BC2-0ABA-4A1B-83EF-81B9E7C61596}" type="presParOf" srcId="{AA3ED54E-289D-4117-8FAC-4C2AC9E7D2FA}" destId="{9617C0FE-C11C-4072-913C-0592202A1720}" srcOrd="1" destOrd="0" presId="urn:microsoft.com/office/officeart/2005/8/layout/hierarchy1"/>
    <dgm:cxn modelId="{1C0F94DE-7613-40CA-AB6F-87C4CEEA9CBF}" type="presParOf" srcId="{08B2EAD8-5665-4F9F-8499-6EFE7A597309}" destId="{37008A0F-D419-405E-B483-AB78298C8832}" srcOrd="1" destOrd="0" presId="urn:microsoft.com/office/officeart/2005/8/layout/hierarchy1"/>
    <dgm:cxn modelId="{E65E3CB4-75D2-46E7-9728-86F07FE1FCEE}" type="presParOf" srcId="{6E40A46F-BA0D-470B-B9B7-0C3746A73693}" destId="{54FF5239-D526-4AF5-A5C7-4FBF26BD6881}" srcOrd="4" destOrd="0" presId="urn:microsoft.com/office/officeart/2005/8/layout/hierarchy1"/>
    <dgm:cxn modelId="{B992447B-8A92-4B7A-8E7E-C7E459490557}" type="presParOf" srcId="{6E40A46F-BA0D-470B-B9B7-0C3746A73693}" destId="{92105092-4FD2-4191-8BDF-64EBA20BB79B}" srcOrd="5" destOrd="0" presId="urn:microsoft.com/office/officeart/2005/8/layout/hierarchy1"/>
    <dgm:cxn modelId="{95250CCA-3EE3-4EEA-B7CC-1FB47157181F}" type="presParOf" srcId="{92105092-4FD2-4191-8BDF-64EBA20BB79B}" destId="{A6713728-5D5D-4DE8-BBC5-A5D106367A90}" srcOrd="0" destOrd="0" presId="urn:microsoft.com/office/officeart/2005/8/layout/hierarchy1"/>
    <dgm:cxn modelId="{7EA0A8B8-137C-4C18-AD7F-176FC0CFF187}" type="presParOf" srcId="{A6713728-5D5D-4DE8-BBC5-A5D106367A90}" destId="{44610DB0-E769-4362-BFD7-8F3819BAC17C}" srcOrd="0" destOrd="0" presId="urn:microsoft.com/office/officeart/2005/8/layout/hierarchy1"/>
    <dgm:cxn modelId="{6AC79D0E-F406-4824-9090-BF3E4AEAF405}" type="presParOf" srcId="{A6713728-5D5D-4DE8-BBC5-A5D106367A90}" destId="{D9097797-536F-4F18-AB14-620248F9B030}" srcOrd="1" destOrd="0" presId="urn:microsoft.com/office/officeart/2005/8/layout/hierarchy1"/>
    <dgm:cxn modelId="{A0F0268E-D333-4199-BD78-4CDA1A6D15B3}" type="presParOf" srcId="{92105092-4FD2-4191-8BDF-64EBA20BB79B}" destId="{F3B36105-72B8-44AD-A8C0-38C5CAE66090}" srcOrd="1" destOrd="0" presId="urn:microsoft.com/office/officeart/2005/8/layout/hierarchy1"/>
    <dgm:cxn modelId="{84863F08-EB42-46AF-AC28-086787AC1DCF}" type="presParOf" srcId="{68082E88-E06D-4C6B-8FAF-7CC50BEE153C}" destId="{74E77679-591C-449D-B12C-EC711B102531}" srcOrd="2" destOrd="0" presId="urn:microsoft.com/office/officeart/2005/8/layout/hierarchy1"/>
    <dgm:cxn modelId="{4E8B44D8-A245-4995-9F53-DA8A1CFB7CD3}" type="presParOf" srcId="{68082E88-E06D-4C6B-8FAF-7CC50BEE153C}" destId="{B7E06FBA-41F1-4DCB-9986-3782D848658B}" srcOrd="3" destOrd="0" presId="urn:microsoft.com/office/officeart/2005/8/layout/hierarchy1"/>
    <dgm:cxn modelId="{AA592059-5764-4235-A2F9-7FD804E4B6CA}" type="presParOf" srcId="{B7E06FBA-41F1-4DCB-9986-3782D848658B}" destId="{6B274888-DE28-4679-8320-11043518206A}" srcOrd="0" destOrd="0" presId="urn:microsoft.com/office/officeart/2005/8/layout/hierarchy1"/>
    <dgm:cxn modelId="{CE85C4BA-FB84-49EE-B7F4-B44F9B83456E}" type="presParOf" srcId="{6B274888-DE28-4679-8320-11043518206A}" destId="{013D7A54-8E1F-46C6-BBD8-63965B680644}" srcOrd="0" destOrd="0" presId="urn:microsoft.com/office/officeart/2005/8/layout/hierarchy1"/>
    <dgm:cxn modelId="{3E42DED3-9B1D-4311-8B95-11C1DB13FDCE}" type="presParOf" srcId="{6B274888-DE28-4679-8320-11043518206A}" destId="{E812BD72-6F86-4352-906F-1E37D0BABC39}" srcOrd="1" destOrd="0" presId="urn:microsoft.com/office/officeart/2005/8/layout/hierarchy1"/>
    <dgm:cxn modelId="{C49D9E94-5C46-443C-A877-0EB0DC05D155}" type="presParOf" srcId="{B7E06FBA-41F1-4DCB-9986-3782D848658B}" destId="{B57C4F7D-5389-49C8-9FC7-ABAFEA03F71F}"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E77679-591C-449D-B12C-EC711B102531}">
      <dsp:nvSpPr>
        <dsp:cNvPr id="0" name=""/>
        <dsp:cNvSpPr/>
      </dsp:nvSpPr>
      <dsp:spPr>
        <a:xfrm>
          <a:off x="3400425" y="1212215"/>
          <a:ext cx="890587" cy="423838"/>
        </a:xfrm>
        <a:custGeom>
          <a:avLst/>
          <a:gdLst/>
          <a:ahLst/>
          <a:cxnLst/>
          <a:rect l="0" t="0" r="0" b="0"/>
          <a:pathLst>
            <a:path>
              <a:moveTo>
                <a:pt x="0" y="0"/>
              </a:moveTo>
              <a:lnTo>
                <a:pt x="0" y="288833"/>
              </a:lnTo>
              <a:lnTo>
                <a:pt x="890587" y="288833"/>
              </a:lnTo>
              <a:lnTo>
                <a:pt x="890587" y="423838"/>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FF5239-D526-4AF5-A5C7-4FBF26BD6881}">
      <dsp:nvSpPr>
        <dsp:cNvPr id="0" name=""/>
        <dsp:cNvSpPr/>
      </dsp:nvSpPr>
      <dsp:spPr>
        <a:xfrm>
          <a:off x="2509837" y="2561455"/>
          <a:ext cx="1781174" cy="423838"/>
        </a:xfrm>
        <a:custGeom>
          <a:avLst/>
          <a:gdLst/>
          <a:ahLst/>
          <a:cxnLst/>
          <a:rect l="0" t="0" r="0" b="0"/>
          <a:pathLst>
            <a:path>
              <a:moveTo>
                <a:pt x="0" y="0"/>
              </a:moveTo>
              <a:lnTo>
                <a:pt x="0" y="288833"/>
              </a:lnTo>
              <a:lnTo>
                <a:pt x="1781174" y="288833"/>
              </a:lnTo>
              <a:lnTo>
                <a:pt x="1781174" y="423838"/>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9012689-79E3-4988-A0A5-D208E7F283C5}">
      <dsp:nvSpPr>
        <dsp:cNvPr id="0" name=""/>
        <dsp:cNvSpPr/>
      </dsp:nvSpPr>
      <dsp:spPr>
        <a:xfrm>
          <a:off x="2464117" y="2561455"/>
          <a:ext cx="91440" cy="423838"/>
        </a:xfrm>
        <a:custGeom>
          <a:avLst/>
          <a:gdLst/>
          <a:ahLst/>
          <a:cxnLst/>
          <a:rect l="0" t="0" r="0" b="0"/>
          <a:pathLst>
            <a:path>
              <a:moveTo>
                <a:pt x="45720" y="0"/>
              </a:moveTo>
              <a:lnTo>
                <a:pt x="45720" y="423838"/>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320852-7C36-48E8-855B-A56B94A5BCE0}">
      <dsp:nvSpPr>
        <dsp:cNvPr id="0" name=""/>
        <dsp:cNvSpPr/>
      </dsp:nvSpPr>
      <dsp:spPr>
        <a:xfrm>
          <a:off x="728662" y="2561455"/>
          <a:ext cx="1781175" cy="423838"/>
        </a:xfrm>
        <a:custGeom>
          <a:avLst/>
          <a:gdLst/>
          <a:ahLst/>
          <a:cxnLst/>
          <a:rect l="0" t="0" r="0" b="0"/>
          <a:pathLst>
            <a:path>
              <a:moveTo>
                <a:pt x="1781175" y="0"/>
              </a:moveTo>
              <a:lnTo>
                <a:pt x="1781175" y="288833"/>
              </a:lnTo>
              <a:lnTo>
                <a:pt x="0" y="288833"/>
              </a:lnTo>
              <a:lnTo>
                <a:pt x="0" y="423838"/>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02C11FF-D74E-434F-B067-AF3D179B2E40}">
      <dsp:nvSpPr>
        <dsp:cNvPr id="0" name=""/>
        <dsp:cNvSpPr/>
      </dsp:nvSpPr>
      <dsp:spPr>
        <a:xfrm>
          <a:off x="2509837" y="1212215"/>
          <a:ext cx="890587" cy="423838"/>
        </a:xfrm>
        <a:custGeom>
          <a:avLst/>
          <a:gdLst/>
          <a:ahLst/>
          <a:cxnLst/>
          <a:rect l="0" t="0" r="0" b="0"/>
          <a:pathLst>
            <a:path>
              <a:moveTo>
                <a:pt x="890587" y="0"/>
              </a:moveTo>
              <a:lnTo>
                <a:pt x="890587" y="288833"/>
              </a:lnTo>
              <a:lnTo>
                <a:pt x="0" y="288833"/>
              </a:lnTo>
              <a:lnTo>
                <a:pt x="0" y="423838"/>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9F6719-6D4B-46A7-9B23-ADE900CD46D8}">
      <dsp:nvSpPr>
        <dsp:cNvPr id="0" name=""/>
        <dsp:cNvSpPr/>
      </dsp:nvSpPr>
      <dsp:spPr>
        <a:xfrm>
          <a:off x="2671762" y="286813"/>
          <a:ext cx="1457324" cy="92540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7C4752-A76B-437D-87A5-2766F5E3C24A}">
      <dsp:nvSpPr>
        <dsp:cNvPr id="0" name=""/>
        <dsp:cNvSpPr/>
      </dsp:nvSpPr>
      <dsp:spPr>
        <a:xfrm>
          <a:off x="2833687" y="440642"/>
          <a:ext cx="1457324" cy="92540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A</a:t>
          </a:r>
        </a:p>
      </dsp:txBody>
      <dsp:txXfrm>
        <a:off x="2860791" y="467746"/>
        <a:ext cx="1403116" cy="871193"/>
      </dsp:txXfrm>
    </dsp:sp>
    <dsp:sp modelId="{7712E170-FAEF-4FC4-AC88-EBEB1E9AB00D}">
      <dsp:nvSpPr>
        <dsp:cNvPr id="0" name=""/>
        <dsp:cNvSpPr/>
      </dsp:nvSpPr>
      <dsp:spPr>
        <a:xfrm>
          <a:off x="1781175" y="1636053"/>
          <a:ext cx="1457324" cy="92540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0D6078-44F8-4FAC-847E-08370294E5BC}">
      <dsp:nvSpPr>
        <dsp:cNvPr id="0" name=""/>
        <dsp:cNvSpPr/>
      </dsp:nvSpPr>
      <dsp:spPr>
        <a:xfrm>
          <a:off x="1943100" y="1789882"/>
          <a:ext cx="1457324" cy="92540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B</a:t>
          </a:r>
        </a:p>
      </dsp:txBody>
      <dsp:txXfrm>
        <a:off x="1970204" y="1816986"/>
        <a:ext cx="1403116" cy="871193"/>
      </dsp:txXfrm>
    </dsp:sp>
    <dsp:sp modelId="{D4212CDE-BD16-4DA2-A459-85880463E094}">
      <dsp:nvSpPr>
        <dsp:cNvPr id="0" name=""/>
        <dsp:cNvSpPr/>
      </dsp:nvSpPr>
      <dsp:spPr>
        <a:xfrm>
          <a:off x="0" y="2985294"/>
          <a:ext cx="1457324" cy="92540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E7BBC7-BD7C-4B5E-95D0-5DB510E14C6E}">
      <dsp:nvSpPr>
        <dsp:cNvPr id="0" name=""/>
        <dsp:cNvSpPr/>
      </dsp:nvSpPr>
      <dsp:spPr>
        <a:xfrm>
          <a:off x="161925" y="3139122"/>
          <a:ext cx="1457324" cy="92540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D</a:t>
          </a:r>
        </a:p>
      </dsp:txBody>
      <dsp:txXfrm>
        <a:off x="189029" y="3166226"/>
        <a:ext cx="1403116" cy="871193"/>
      </dsp:txXfrm>
    </dsp:sp>
    <dsp:sp modelId="{81317102-D55B-445E-BE41-FF17FD9C608C}">
      <dsp:nvSpPr>
        <dsp:cNvPr id="0" name=""/>
        <dsp:cNvSpPr/>
      </dsp:nvSpPr>
      <dsp:spPr>
        <a:xfrm>
          <a:off x="1781174" y="2985294"/>
          <a:ext cx="1457324" cy="92540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17C0FE-C11C-4072-913C-0592202A1720}">
      <dsp:nvSpPr>
        <dsp:cNvPr id="0" name=""/>
        <dsp:cNvSpPr/>
      </dsp:nvSpPr>
      <dsp:spPr>
        <a:xfrm>
          <a:off x="1943099" y="3139122"/>
          <a:ext cx="1457324" cy="92540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E</a:t>
          </a:r>
        </a:p>
      </dsp:txBody>
      <dsp:txXfrm>
        <a:off x="1970203" y="3166226"/>
        <a:ext cx="1403116" cy="871193"/>
      </dsp:txXfrm>
    </dsp:sp>
    <dsp:sp modelId="{44610DB0-E769-4362-BFD7-8F3819BAC17C}">
      <dsp:nvSpPr>
        <dsp:cNvPr id="0" name=""/>
        <dsp:cNvSpPr/>
      </dsp:nvSpPr>
      <dsp:spPr>
        <a:xfrm>
          <a:off x="3562349" y="2985294"/>
          <a:ext cx="1457324" cy="92540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097797-536F-4F18-AB14-620248F9B030}">
      <dsp:nvSpPr>
        <dsp:cNvPr id="0" name=""/>
        <dsp:cNvSpPr/>
      </dsp:nvSpPr>
      <dsp:spPr>
        <a:xfrm>
          <a:off x="3724275" y="3139122"/>
          <a:ext cx="1457324" cy="92540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F</a:t>
          </a:r>
        </a:p>
      </dsp:txBody>
      <dsp:txXfrm>
        <a:off x="3751379" y="3166226"/>
        <a:ext cx="1403116" cy="871193"/>
      </dsp:txXfrm>
    </dsp:sp>
    <dsp:sp modelId="{013D7A54-8E1F-46C6-BBD8-63965B680644}">
      <dsp:nvSpPr>
        <dsp:cNvPr id="0" name=""/>
        <dsp:cNvSpPr/>
      </dsp:nvSpPr>
      <dsp:spPr>
        <a:xfrm>
          <a:off x="3562350" y="1636053"/>
          <a:ext cx="1457324" cy="92540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12BD72-6F86-4352-906F-1E37D0BABC39}">
      <dsp:nvSpPr>
        <dsp:cNvPr id="0" name=""/>
        <dsp:cNvSpPr/>
      </dsp:nvSpPr>
      <dsp:spPr>
        <a:xfrm>
          <a:off x="3724274" y="1789882"/>
          <a:ext cx="1457324" cy="92540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C</a:t>
          </a:r>
        </a:p>
      </dsp:txBody>
      <dsp:txXfrm>
        <a:off x="3751378" y="1816986"/>
        <a:ext cx="1403116" cy="87119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88D6FC-EC0A-432E-82BE-72AB49F75BA1}" type="datetimeFigureOut">
              <a:rPr lang="en-US" smtClean="0"/>
              <a:t>9/22/2025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E74EF-BE85-44F3-968F-E74DD74A629E}" type="slidenum">
              <a:rPr lang="en-US" smtClean="0"/>
              <a:t>‹#›</a:t>
            </a:fld>
            <a:endParaRPr lang="en-US"/>
          </a:p>
        </p:txBody>
      </p:sp>
    </p:spTree>
    <p:extLst>
      <p:ext uri="{BB962C8B-B14F-4D97-AF65-F5344CB8AC3E}">
        <p14:creationId xmlns:p14="http://schemas.microsoft.com/office/powerpoint/2010/main" val="2735175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3EE74EF-BE85-44F3-968F-E74DD74A629E}" type="slidenum">
              <a:rPr lang="en-US" smtClean="0"/>
              <a:t>1</a:t>
            </a:fld>
            <a:endParaRPr lang="en-US"/>
          </a:p>
        </p:txBody>
      </p:sp>
    </p:spTree>
    <p:extLst>
      <p:ext uri="{BB962C8B-B14F-4D97-AF65-F5344CB8AC3E}">
        <p14:creationId xmlns:p14="http://schemas.microsoft.com/office/powerpoint/2010/main" val="3054909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3EE74EF-BE85-44F3-968F-E74DD74A629E}" type="slidenum">
              <a:rPr lang="en-US" smtClean="0"/>
              <a:t>10</a:t>
            </a:fld>
            <a:endParaRPr lang="en-US"/>
          </a:p>
        </p:txBody>
      </p:sp>
    </p:spTree>
    <p:extLst>
      <p:ext uri="{BB962C8B-B14F-4D97-AF65-F5344CB8AC3E}">
        <p14:creationId xmlns:p14="http://schemas.microsoft.com/office/powerpoint/2010/main" val="4606270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3EE74EF-BE85-44F3-968F-E74DD74A629E}" type="slidenum">
              <a:rPr lang="en-US" smtClean="0"/>
              <a:t>11</a:t>
            </a:fld>
            <a:endParaRPr lang="en-US"/>
          </a:p>
        </p:txBody>
      </p:sp>
    </p:spTree>
    <p:extLst>
      <p:ext uri="{BB962C8B-B14F-4D97-AF65-F5344CB8AC3E}">
        <p14:creationId xmlns:p14="http://schemas.microsoft.com/office/powerpoint/2010/main" val="1901146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Каждый процесс в операционной системе работает в рамках своего адресного пространства. Это диапазон адресов, который процесс может использовать для хранения кода, данных и стека.</a:t>
            </a:r>
            <a:br>
              <a:rPr lang="ru-RU" dirty="0"/>
            </a:br>
            <a:r>
              <a:rPr lang="ru-RU" dirty="0"/>
              <a:t>В самых простых операционных системах в памяти находился только один процесс. Если нужно было запустить другой, первый выгружался, а второй загружался — такой механизм назывался </a:t>
            </a:r>
            <a:r>
              <a:rPr lang="ru-RU" dirty="0" err="1"/>
              <a:t>swapping</a:t>
            </a:r>
            <a:r>
              <a:rPr lang="ru-RU" dirty="0"/>
              <a:t>.</a:t>
            </a:r>
            <a:br>
              <a:rPr lang="ru-RU" dirty="0"/>
            </a:br>
            <a:r>
              <a:rPr lang="ru-RU" dirty="0"/>
              <a:t>Современные системы устроены сложнее: в оперативной памяти одновременно могут находиться несколько процессов. Чтобы они не мешали друг другу, например не перезаписывали данные друг друга или данные самой ОС, используется механизм защиты. Операционная система управляет этим механизмом, а сама защита реализуется </a:t>
            </a:r>
            <a:r>
              <a:rPr lang="ru-RU" dirty="0" err="1"/>
              <a:t>аппаратно</a:t>
            </a:r>
            <a:r>
              <a:rPr lang="ru-RU" dirty="0"/>
              <a:t> — средствами процессора.</a:t>
            </a:r>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12</a:t>
            </a:fld>
            <a:endParaRPr lang="en-US"/>
          </a:p>
        </p:txBody>
      </p:sp>
    </p:spTree>
    <p:extLst>
      <p:ext uri="{BB962C8B-B14F-4D97-AF65-F5344CB8AC3E}">
        <p14:creationId xmlns:p14="http://schemas.microsoft.com/office/powerpoint/2010/main" val="671642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Современные процессоры имеют большие адресные пространства: 32-битные адреса позволяют обращаться к 4 гигабайтам памяти, а 64-битные — теоретически к огромным объёмам, в эксабайтах. Но физическая память компьютера всегда ограничена и намного меньше. Возникает вопрос: что делать, если программа хочет использовать больше памяти, чем есть в реальности?</a:t>
            </a:r>
            <a:br>
              <a:rPr lang="ru-RU" dirty="0"/>
            </a:br>
            <a:r>
              <a:rPr lang="ru-RU" dirty="0"/>
              <a:t>Решение — виртуальная память. В этом подходе часть адресного пространства хранится в оперативной памяти, а часть — на диске или SSD. Операционная система динамически «подгружает» нужные фрагменты в RAM и «выгружает» ненужные. Таким образом, для процесса создаётся иллюзия непрерывного и большого адресного пространства, которое может быть больше, чем физическая память.</a:t>
            </a:r>
            <a:br>
              <a:rPr lang="ru-RU" dirty="0"/>
            </a:br>
            <a:r>
              <a:rPr lang="ru-RU" dirty="0"/>
              <a:t>Это ключевая абстракция, которая позволяет запускать одновременно много программ и эффективно использовать ресурсы компьютера. Управление адресными пространствами и физической памятью — одна из важнейших функций ОС. Будем рассматривать в отдельных лекциях</a:t>
            </a:r>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13</a:t>
            </a:fld>
            <a:endParaRPr lang="en-US"/>
          </a:p>
        </p:txBody>
      </p:sp>
    </p:spTree>
    <p:extLst>
      <p:ext uri="{BB962C8B-B14F-4D97-AF65-F5344CB8AC3E}">
        <p14:creationId xmlns:p14="http://schemas.microsoft.com/office/powerpoint/2010/main" val="11250829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3EE74EF-BE85-44F3-968F-E74DD74A629E}" type="slidenum">
              <a:rPr lang="en-US" smtClean="0"/>
              <a:t>14</a:t>
            </a:fld>
            <a:endParaRPr lang="en-US"/>
          </a:p>
        </p:txBody>
      </p:sp>
    </p:spTree>
    <p:extLst>
      <p:ext uri="{BB962C8B-B14F-4D97-AF65-F5344CB8AC3E}">
        <p14:creationId xmlns:p14="http://schemas.microsoft.com/office/powerpoint/2010/main" val="3596639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1" dirty="0"/>
              <a:t>PID</a:t>
            </a:r>
            <a:r>
              <a:rPr lang="ru-RU" dirty="0"/>
              <a:t> (</a:t>
            </a:r>
            <a:r>
              <a:rPr lang="ru-RU" i="1" dirty="0"/>
              <a:t>Process ID</a:t>
            </a:r>
            <a:r>
              <a:rPr lang="ru-RU" dirty="0"/>
              <a:t>) — уникальный идентификатор процесса в системе.</a:t>
            </a:r>
          </a:p>
          <a:p>
            <a:r>
              <a:rPr lang="ru-RU" b="1" dirty="0"/>
              <a:t>USER</a:t>
            </a:r>
            <a:r>
              <a:rPr lang="ru-RU" dirty="0"/>
              <a:t> — имя пользователя, от которого запущен процесс.</a:t>
            </a:r>
          </a:p>
          <a:p>
            <a:r>
              <a:rPr lang="ru-RU" b="1" dirty="0"/>
              <a:t>PR</a:t>
            </a:r>
            <a:r>
              <a:rPr lang="ru-RU" dirty="0"/>
              <a:t> (</a:t>
            </a:r>
            <a:r>
              <a:rPr lang="ru-RU" i="1" dirty="0" err="1"/>
              <a:t>Priority</a:t>
            </a:r>
            <a:r>
              <a:rPr lang="ru-RU" dirty="0"/>
              <a:t>) — приоритет процесса, чем меньше значение, тем выше приоритет.</a:t>
            </a:r>
          </a:p>
          <a:p>
            <a:r>
              <a:rPr lang="ru-RU" b="1" dirty="0"/>
              <a:t>NI</a:t>
            </a:r>
            <a:r>
              <a:rPr lang="ru-RU" dirty="0"/>
              <a:t> (</a:t>
            </a:r>
            <a:r>
              <a:rPr lang="ru-RU" i="1" dirty="0" err="1"/>
              <a:t>Nice</a:t>
            </a:r>
            <a:r>
              <a:rPr lang="ru-RU" i="1" dirty="0"/>
              <a:t> </a:t>
            </a:r>
            <a:r>
              <a:rPr lang="ru-RU" i="1" dirty="0" err="1"/>
              <a:t>value</a:t>
            </a:r>
            <a:r>
              <a:rPr lang="ru-RU" dirty="0"/>
              <a:t>) — «доброта» процесса: влияет на приоритет (от -20 до +19).</a:t>
            </a:r>
          </a:p>
          <a:p>
            <a:r>
              <a:rPr lang="ru-RU" dirty="0"/>
              <a:t>Отрицательное значение = процесс более приоритетный.</a:t>
            </a:r>
          </a:p>
          <a:p>
            <a:r>
              <a:rPr lang="ru-RU" dirty="0"/>
              <a:t>Положительное значение = процесс менее приоритетный.</a:t>
            </a:r>
          </a:p>
          <a:p>
            <a:r>
              <a:rPr lang="ru-RU" b="1" dirty="0"/>
              <a:t>VIRT</a:t>
            </a:r>
            <a:r>
              <a:rPr lang="ru-RU" dirty="0"/>
              <a:t> (</a:t>
            </a:r>
            <a:r>
              <a:rPr lang="ru-RU" i="1" dirty="0"/>
              <a:t>Virtual </a:t>
            </a:r>
            <a:r>
              <a:rPr lang="ru-RU" i="1" dirty="0" err="1"/>
              <a:t>memory</a:t>
            </a:r>
            <a:r>
              <a:rPr lang="ru-RU" i="1" dirty="0"/>
              <a:t> </a:t>
            </a:r>
            <a:r>
              <a:rPr lang="ru-RU" i="1" dirty="0" err="1"/>
              <a:t>size</a:t>
            </a:r>
            <a:r>
              <a:rPr lang="ru-RU" dirty="0"/>
              <a:t>) — общий объём виртуальной памяти, выделенной процессу (включает всё: код, данные, библиотеки, </a:t>
            </a:r>
            <a:r>
              <a:rPr lang="ru-RU" dirty="0" err="1"/>
              <a:t>swap</a:t>
            </a:r>
            <a:r>
              <a:rPr lang="ru-RU" dirty="0"/>
              <a:t>).</a:t>
            </a:r>
          </a:p>
          <a:p>
            <a:r>
              <a:rPr lang="ru-RU" b="1" dirty="0"/>
              <a:t>RES</a:t>
            </a:r>
            <a:r>
              <a:rPr lang="ru-RU" dirty="0"/>
              <a:t> (</a:t>
            </a:r>
            <a:r>
              <a:rPr lang="ru-RU" i="1" dirty="0" err="1"/>
              <a:t>Resident</a:t>
            </a:r>
            <a:r>
              <a:rPr lang="ru-RU" i="1" dirty="0"/>
              <a:t> </a:t>
            </a:r>
            <a:r>
              <a:rPr lang="ru-RU" i="1" dirty="0" err="1"/>
              <a:t>set</a:t>
            </a:r>
            <a:r>
              <a:rPr lang="ru-RU" i="1" dirty="0"/>
              <a:t> </a:t>
            </a:r>
            <a:r>
              <a:rPr lang="ru-RU" i="1" dirty="0" err="1"/>
              <a:t>size</a:t>
            </a:r>
            <a:r>
              <a:rPr lang="ru-RU" dirty="0"/>
              <a:t>) — объём физической памяти (RAM), реально занятый процессом.</a:t>
            </a:r>
          </a:p>
          <a:p>
            <a:r>
              <a:rPr lang="ru-RU" b="1" dirty="0"/>
              <a:t>SHR</a:t>
            </a:r>
            <a:r>
              <a:rPr lang="ru-RU" dirty="0"/>
              <a:t> (</a:t>
            </a:r>
            <a:r>
              <a:rPr lang="ru-RU" i="1" dirty="0" err="1"/>
              <a:t>Shared</a:t>
            </a:r>
            <a:r>
              <a:rPr lang="ru-RU" i="1" dirty="0"/>
              <a:t> </a:t>
            </a:r>
            <a:r>
              <a:rPr lang="ru-RU" i="1" dirty="0" err="1"/>
              <a:t>memory</a:t>
            </a:r>
            <a:r>
              <a:rPr lang="ru-RU" dirty="0"/>
              <a:t>) — часть памяти, разделяемая с другими процессами (например, общие библиотеки).</a:t>
            </a:r>
          </a:p>
          <a:p>
            <a:r>
              <a:rPr lang="ru-RU" b="1" dirty="0"/>
              <a:t>S</a:t>
            </a:r>
            <a:r>
              <a:rPr lang="ru-RU" dirty="0"/>
              <a:t> (</a:t>
            </a:r>
            <a:r>
              <a:rPr lang="ru-RU" i="1" dirty="0"/>
              <a:t>State</a:t>
            </a:r>
            <a:r>
              <a:rPr lang="ru-RU" dirty="0"/>
              <a:t>) — текущее состояние процесса:</a:t>
            </a:r>
          </a:p>
          <a:p>
            <a:r>
              <a:rPr lang="ru-RU" sz="1200" kern="1200" dirty="0">
                <a:solidFill>
                  <a:schemeClr val="tx1"/>
                </a:solidFill>
                <a:latin typeface="+mn-lt"/>
                <a:ea typeface="+mn-ea"/>
                <a:cs typeface="+mn-cs"/>
              </a:rPr>
              <a:t>R</a:t>
            </a:r>
            <a:r>
              <a:rPr lang="ru-RU" dirty="0"/>
              <a:t> — выполняется (</a:t>
            </a:r>
            <a:r>
              <a:rPr lang="ru-RU" dirty="0" err="1"/>
              <a:t>Running</a:t>
            </a:r>
            <a:r>
              <a:rPr lang="ru-RU" dirty="0"/>
              <a:t>),</a:t>
            </a:r>
          </a:p>
          <a:p>
            <a:r>
              <a:rPr lang="ru-RU" sz="1200" kern="1200" dirty="0">
                <a:solidFill>
                  <a:schemeClr val="tx1"/>
                </a:solidFill>
                <a:latin typeface="+mn-lt"/>
                <a:ea typeface="+mn-ea"/>
                <a:cs typeface="+mn-cs"/>
              </a:rPr>
              <a:t>S</a:t>
            </a:r>
            <a:r>
              <a:rPr lang="ru-RU" dirty="0"/>
              <a:t> — спит (</a:t>
            </a:r>
            <a:r>
              <a:rPr lang="ru-RU" dirty="0" err="1"/>
              <a:t>Sleeping</a:t>
            </a:r>
            <a:r>
              <a:rPr lang="ru-RU" dirty="0"/>
              <a:t>),</a:t>
            </a:r>
          </a:p>
          <a:p>
            <a:r>
              <a:rPr lang="ru-RU" sz="1200" kern="1200" dirty="0">
                <a:solidFill>
                  <a:schemeClr val="tx1"/>
                </a:solidFill>
                <a:latin typeface="+mn-lt"/>
                <a:ea typeface="+mn-ea"/>
                <a:cs typeface="+mn-cs"/>
              </a:rPr>
              <a:t>T</a:t>
            </a:r>
            <a:r>
              <a:rPr lang="ru-RU" dirty="0"/>
              <a:t> — остановлен (</a:t>
            </a:r>
            <a:r>
              <a:rPr lang="ru-RU" dirty="0" err="1"/>
              <a:t>Stopped</a:t>
            </a:r>
            <a:r>
              <a:rPr lang="ru-RU" dirty="0"/>
              <a:t>),</a:t>
            </a:r>
          </a:p>
          <a:p>
            <a:r>
              <a:rPr lang="ru-RU" sz="1200" kern="1200" dirty="0">
                <a:solidFill>
                  <a:schemeClr val="tx1"/>
                </a:solidFill>
                <a:latin typeface="+mn-lt"/>
                <a:ea typeface="+mn-ea"/>
                <a:cs typeface="+mn-cs"/>
              </a:rPr>
              <a:t>Z</a:t>
            </a:r>
            <a:r>
              <a:rPr lang="ru-RU" dirty="0"/>
              <a:t> — «зомби» (</a:t>
            </a:r>
            <a:r>
              <a:rPr lang="ru-RU" dirty="0" err="1"/>
              <a:t>Zombie</a:t>
            </a:r>
            <a:r>
              <a:rPr lang="ru-RU" dirty="0"/>
              <a:t>).</a:t>
            </a:r>
          </a:p>
          <a:p>
            <a:r>
              <a:rPr lang="ru-RU" b="1" dirty="0"/>
              <a:t>%CPU</a:t>
            </a:r>
            <a:r>
              <a:rPr lang="ru-RU" dirty="0"/>
              <a:t> — процент использования процессора процессом (относительно одного ядра).</a:t>
            </a:r>
          </a:p>
          <a:p>
            <a:r>
              <a:rPr lang="ru-RU" b="1" dirty="0"/>
              <a:t>%MEM</a:t>
            </a:r>
            <a:r>
              <a:rPr lang="ru-RU" dirty="0"/>
              <a:t> — процент использования оперативной памяти.</a:t>
            </a:r>
          </a:p>
          <a:p>
            <a:r>
              <a:rPr lang="ru-RU" b="1" dirty="0"/>
              <a:t>TIME+</a:t>
            </a:r>
            <a:r>
              <a:rPr lang="ru-RU" dirty="0"/>
              <a:t> — суммарное процессорное время, потраченное процессом с момента запуска.</a:t>
            </a:r>
          </a:p>
          <a:p>
            <a:r>
              <a:rPr lang="ru-RU" b="1" dirty="0"/>
              <a:t>COMMAND</a:t>
            </a:r>
            <a:r>
              <a:rPr lang="ru-RU" dirty="0"/>
              <a:t> — имя программы или команды, запустившей процесс.</a:t>
            </a:r>
          </a:p>
          <a:p>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15</a:t>
            </a:fld>
            <a:endParaRPr lang="en-US"/>
          </a:p>
        </p:txBody>
      </p:sp>
    </p:spTree>
    <p:extLst>
      <p:ext uri="{BB962C8B-B14F-4D97-AF65-F5344CB8AC3E}">
        <p14:creationId xmlns:p14="http://schemas.microsoft.com/office/powerpoint/2010/main" val="3355138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3EE74EF-BE85-44F3-968F-E74DD74A629E}" type="slidenum">
              <a:rPr lang="en-US" smtClean="0"/>
              <a:t>16</a:t>
            </a:fld>
            <a:endParaRPr lang="en-US"/>
          </a:p>
        </p:txBody>
      </p:sp>
    </p:spTree>
    <p:extLst>
      <p:ext uri="{BB962C8B-B14F-4D97-AF65-F5344CB8AC3E}">
        <p14:creationId xmlns:p14="http://schemas.microsoft.com/office/powerpoint/2010/main" val="627065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Файловая система — это способ, которым операционная система организует хранение и доступ к данным. Её главная задача — скрыть детали работы с физическими устройствами, такими как диски или SSD, и предоставить программисту удобный и универсальный интерфейс.</a:t>
            </a:r>
            <a:br>
              <a:rPr lang="ru-RU" dirty="0"/>
            </a:br>
            <a:r>
              <a:rPr lang="ru-RU" dirty="0"/>
              <a:t>Работа с файлами включает стандартные операции: создание и удаление файлов, чтение и запись, открытие и закрытие. Чтобы упорядочить данные, используются каталоги или директории, которые могут содержать файлы и другие каталоги. Это позволяет создавать иерархическую структуру, очень похожую на дерево.</a:t>
            </a:r>
            <a:br>
              <a:rPr lang="ru-RU" dirty="0"/>
            </a:br>
            <a:r>
              <a:rPr lang="ru-RU" dirty="0"/>
              <a:t>Каждый файл можно однозначно найти по пути. Абсолютный путь начинается от корня файловой системы (например, /</a:t>
            </a:r>
            <a:r>
              <a:rPr lang="ru-RU" dirty="0" err="1"/>
              <a:t>Faculty</a:t>
            </a:r>
            <a:r>
              <a:rPr lang="ru-RU" dirty="0"/>
              <a:t>/</a:t>
            </a:r>
            <a:r>
              <a:rPr lang="ru-RU" dirty="0" err="1"/>
              <a:t>Prof.Brown</a:t>
            </a:r>
            <a:r>
              <a:rPr lang="ru-RU" dirty="0"/>
              <a:t>/</a:t>
            </a:r>
            <a:r>
              <a:rPr lang="ru-RU" dirty="0" err="1"/>
              <a:t>Courses</a:t>
            </a:r>
            <a:r>
              <a:rPr lang="ru-RU" dirty="0"/>
              <a:t>/CS101), а относительный задаётся относительно текущего рабочего каталога процесса. Такая структура удобна и привычна пользователям: например, у студента может быть отдельный каталог для курса, другой — для электронной почты, и ещё один для личных файлов.</a:t>
            </a:r>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17</a:t>
            </a:fld>
            <a:endParaRPr lang="en-US"/>
          </a:p>
        </p:txBody>
      </p:sp>
    </p:spTree>
    <p:extLst>
      <p:ext uri="{BB962C8B-B14F-4D97-AF65-F5344CB8AC3E}">
        <p14:creationId xmlns:p14="http://schemas.microsoft.com/office/powerpoint/2010/main" val="21679213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3EE74EF-BE85-44F3-968F-E74DD74A629E}" type="slidenum">
              <a:rPr lang="en-US" smtClean="0"/>
              <a:t>18</a:t>
            </a:fld>
            <a:endParaRPr lang="en-US"/>
          </a:p>
        </p:txBody>
      </p:sp>
    </p:spTree>
    <p:extLst>
      <p:ext uri="{BB962C8B-B14F-4D97-AF65-F5344CB8AC3E}">
        <p14:creationId xmlns:p14="http://schemas.microsoft.com/office/powerpoint/2010/main" val="2647413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3EE74EF-BE85-44F3-968F-E74DD74A629E}" type="slidenum">
              <a:rPr lang="en-US" smtClean="0"/>
              <a:t>19</a:t>
            </a:fld>
            <a:endParaRPr lang="en-US"/>
          </a:p>
        </p:txBody>
      </p:sp>
    </p:spTree>
    <p:extLst>
      <p:ext uri="{BB962C8B-B14F-4D97-AF65-F5344CB8AC3E}">
        <p14:creationId xmlns:p14="http://schemas.microsoft.com/office/powerpoint/2010/main" val="1917836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Операционная система предоставляет ряд базовых понятий, без которых невозможно понять, как она работает. В первую очередь это процессы, адресные пространства и файлы. Эти три элемента можно считать своеобразными строительными блоками: процессы обеспечивают выполнение программ, адресное пространство — их работу с памятью, а файлы — хранение данных.</a:t>
            </a:r>
            <a:br>
              <a:rPr lang="ru-RU" dirty="0"/>
            </a:br>
            <a:r>
              <a:rPr lang="ru-RU" dirty="0"/>
              <a:t>Важно понимать, что эти абстракции универсальны: они встречаются во всех операционных системах, хотя могут быть реализованы по-разному. В курсе мы будем чаще всего использовать примеры из UNIX, потому что это одна из классических систем, которая повлияла на многие современные ОС. Но подобные механизмы можно найти и в Windows, и в других системах.</a:t>
            </a:r>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2</a:t>
            </a:fld>
            <a:endParaRPr lang="en-US"/>
          </a:p>
        </p:txBody>
      </p:sp>
    </p:spTree>
    <p:extLst>
      <p:ext uri="{BB962C8B-B14F-4D97-AF65-F5344CB8AC3E}">
        <p14:creationId xmlns:p14="http://schemas.microsoft.com/office/powerpoint/2010/main" val="42698866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3EE74EF-BE85-44F3-968F-E74DD74A629E}" type="slidenum">
              <a:rPr lang="en-US" smtClean="0"/>
              <a:t>20</a:t>
            </a:fld>
            <a:endParaRPr lang="en-US"/>
          </a:p>
        </p:txBody>
      </p:sp>
    </p:spTree>
    <p:extLst>
      <p:ext uri="{BB962C8B-B14F-4D97-AF65-F5344CB8AC3E}">
        <p14:creationId xmlns:p14="http://schemas.microsoft.com/office/powerpoint/2010/main" val="16790599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3EE74EF-BE85-44F3-968F-E74DD74A629E}" type="slidenum">
              <a:rPr lang="en-US" smtClean="0"/>
              <a:t>21</a:t>
            </a:fld>
            <a:endParaRPr lang="en-US"/>
          </a:p>
        </p:txBody>
      </p:sp>
    </p:spTree>
    <p:extLst>
      <p:ext uri="{BB962C8B-B14F-4D97-AF65-F5344CB8AC3E}">
        <p14:creationId xmlns:p14="http://schemas.microsoft.com/office/powerpoint/2010/main" val="35780082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Современные операционные системы добавляют к базовой модели целый ряд возможностей.</a:t>
            </a:r>
            <a:br>
              <a:rPr lang="ru-RU" dirty="0"/>
            </a:br>
            <a:r>
              <a:rPr lang="ru-RU" dirty="0"/>
              <a:t>Во-первых, это </a:t>
            </a:r>
            <a:r>
              <a:rPr lang="ru-RU" b="1" dirty="0"/>
              <a:t>монтирование</a:t>
            </a:r>
            <a:r>
              <a:rPr lang="ru-RU" dirty="0"/>
              <a:t>: когда внешний носитель, например флешка, подключается не как отдельный диск с буквой (как в Windows), а как часть единой иерархии каталогов. В UNIX можно </a:t>
            </a:r>
            <a:r>
              <a:rPr lang="ru-RU" dirty="0" err="1"/>
              <a:t>примонтировать</a:t>
            </a:r>
            <a:r>
              <a:rPr lang="ru-RU" dirty="0"/>
              <a:t> файловую систему USB-накопителя к любому каталогу, и её содержимое будет доступно по пути внутри общего дерева.</a:t>
            </a:r>
            <a:br>
              <a:rPr lang="ru-RU" dirty="0"/>
            </a:br>
            <a:r>
              <a:rPr lang="ru-RU" dirty="0"/>
              <a:t>Во-вторых, есть </a:t>
            </a:r>
            <a:r>
              <a:rPr lang="ru-RU" b="1" dirty="0"/>
              <a:t>специальные файлы</a:t>
            </a:r>
            <a:r>
              <a:rPr lang="ru-RU" dirty="0"/>
              <a:t>, которые позволяют работать с устройствами как с обычными файлами. Они бывают блочными (для устройств с доступом по блокам, например дисков) и символьными (для устройств, работающих с потоком данных, например клавиатуры или принтера). По традиции такие файлы находятся в каталоге /</a:t>
            </a:r>
            <a:r>
              <a:rPr lang="ru-RU" dirty="0" err="1"/>
              <a:t>dev</a:t>
            </a:r>
            <a:r>
              <a:rPr lang="ru-RU" dirty="0"/>
              <a:t>.</a:t>
            </a:r>
            <a:br>
              <a:rPr lang="ru-RU" dirty="0"/>
            </a:br>
            <a:r>
              <a:rPr lang="ru-RU" dirty="0"/>
              <a:t>И наконец, </a:t>
            </a:r>
            <a:r>
              <a:rPr lang="ru-RU" b="1" dirty="0"/>
              <a:t>каналы (</a:t>
            </a:r>
            <a:r>
              <a:rPr lang="ru-RU" b="1" dirty="0" err="1"/>
              <a:t>pipes</a:t>
            </a:r>
            <a:r>
              <a:rPr lang="ru-RU" b="1" dirty="0"/>
              <a:t>)</a:t>
            </a:r>
            <a:r>
              <a:rPr lang="ru-RU" dirty="0"/>
              <a:t>. Это механизм </a:t>
            </a:r>
            <a:r>
              <a:rPr lang="ru-RU" dirty="0" err="1"/>
              <a:t>межпроцессного</a:t>
            </a:r>
            <a:r>
              <a:rPr lang="ru-RU" dirty="0"/>
              <a:t> взаимодействия, который реализован через </a:t>
            </a:r>
            <a:r>
              <a:rPr lang="ru-RU" dirty="0" err="1"/>
              <a:t>псевдофайлы</a:t>
            </a:r>
            <a:r>
              <a:rPr lang="ru-RU" dirty="0"/>
              <a:t>. Один процесс пишет данные в канал так, как будто пишет в файл, а другой читает эти данные. Для программиста это выглядит так же, как работа с обычными файлами, но на самом деле это средство обмена данными между процессами.</a:t>
            </a:r>
            <a:br>
              <a:rPr lang="ru-RU" dirty="0"/>
            </a:br>
            <a:r>
              <a:rPr lang="ru-RU" dirty="0"/>
              <a:t>Таким образом, ОС объединяет работу с файлами, устройствами и </a:t>
            </a:r>
            <a:r>
              <a:rPr lang="ru-RU" dirty="0" err="1"/>
              <a:t>межпроцессным</a:t>
            </a:r>
            <a:r>
              <a:rPr lang="ru-RU" dirty="0"/>
              <a:t> обменом под единым интерфейсом.</a:t>
            </a:r>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22</a:t>
            </a:fld>
            <a:endParaRPr lang="en-US"/>
          </a:p>
        </p:txBody>
      </p:sp>
    </p:spTree>
    <p:extLst>
      <p:ext uri="{BB962C8B-B14F-4D97-AF65-F5344CB8AC3E}">
        <p14:creationId xmlns:p14="http://schemas.microsoft.com/office/powerpoint/2010/main" val="497698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1" dirty="0"/>
              <a:t>Монтирование</a:t>
            </a:r>
          </a:p>
          <a:p>
            <a:r>
              <a:rPr lang="ru-RU" dirty="0"/>
              <a:t>В Linux внешние носители не отображаются отдельными буквами дисков, как в Windows. Вместо этого они «подвешиваются» к существующей иерархии каталогов. Например, команда </a:t>
            </a:r>
            <a:r>
              <a:rPr lang="ru-RU" sz="1200" kern="1200" dirty="0" err="1">
                <a:solidFill>
                  <a:schemeClr val="tx1"/>
                </a:solidFill>
                <a:latin typeface="+mn-lt"/>
                <a:ea typeface="+mn-ea"/>
                <a:cs typeface="+mn-cs"/>
              </a:rPr>
              <a:t>sudo</a:t>
            </a:r>
            <a:r>
              <a:rPr lang="ru-RU" sz="1200" kern="1200" dirty="0">
                <a:solidFill>
                  <a:schemeClr val="tx1"/>
                </a:solidFill>
                <a:latin typeface="+mn-lt"/>
                <a:ea typeface="+mn-ea"/>
                <a:cs typeface="+mn-cs"/>
              </a:rPr>
              <a:t> </a:t>
            </a:r>
            <a:r>
              <a:rPr lang="ru-RU" sz="1200" kern="1200" dirty="0" err="1">
                <a:solidFill>
                  <a:schemeClr val="tx1"/>
                </a:solidFill>
                <a:latin typeface="+mn-lt"/>
                <a:ea typeface="+mn-ea"/>
                <a:cs typeface="+mn-cs"/>
              </a:rPr>
              <a:t>mount</a:t>
            </a:r>
            <a:r>
              <a:rPr lang="ru-RU" sz="1200" kern="1200" dirty="0">
                <a:solidFill>
                  <a:schemeClr val="tx1"/>
                </a:solidFill>
                <a:latin typeface="+mn-lt"/>
                <a:ea typeface="+mn-ea"/>
                <a:cs typeface="+mn-cs"/>
              </a:rPr>
              <a:t> /</a:t>
            </a:r>
            <a:r>
              <a:rPr lang="ru-RU" sz="1200" kern="1200" dirty="0" err="1">
                <a:solidFill>
                  <a:schemeClr val="tx1"/>
                </a:solidFill>
                <a:latin typeface="+mn-lt"/>
                <a:ea typeface="+mn-ea"/>
                <a:cs typeface="+mn-cs"/>
              </a:rPr>
              <a:t>dev</a:t>
            </a:r>
            <a:r>
              <a:rPr lang="ru-RU" sz="1200" kern="1200" dirty="0">
                <a:solidFill>
                  <a:schemeClr val="tx1"/>
                </a:solidFill>
                <a:latin typeface="+mn-lt"/>
                <a:ea typeface="+mn-ea"/>
                <a:cs typeface="+mn-cs"/>
              </a:rPr>
              <a:t>/sdb1 /</a:t>
            </a:r>
            <a:r>
              <a:rPr lang="ru-RU" sz="1200" kern="1200" dirty="0" err="1">
                <a:solidFill>
                  <a:schemeClr val="tx1"/>
                </a:solidFill>
                <a:latin typeface="+mn-lt"/>
                <a:ea typeface="+mn-ea"/>
                <a:cs typeface="+mn-cs"/>
              </a:rPr>
              <a:t>mnt</a:t>
            </a:r>
            <a:r>
              <a:rPr lang="ru-RU" sz="1200" kern="1200" dirty="0">
                <a:solidFill>
                  <a:schemeClr val="tx1"/>
                </a:solidFill>
                <a:latin typeface="+mn-lt"/>
                <a:ea typeface="+mn-ea"/>
                <a:cs typeface="+mn-cs"/>
              </a:rPr>
              <a:t>/</a:t>
            </a:r>
            <a:r>
              <a:rPr lang="ru-RU" sz="1200" kern="1200" dirty="0" err="1">
                <a:solidFill>
                  <a:schemeClr val="tx1"/>
                </a:solidFill>
                <a:latin typeface="+mn-lt"/>
                <a:ea typeface="+mn-ea"/>
                <a:cs typeface="+mn-cs"/>
              </a:rPr>
              <a:t>usb</a:t>
            </a:r>
            <a:r>
              <a:rPr lang="ru-RU" dirty="0"/>
              <a:t> подключает флешку как подкаталог </a:t>
            </a:r>
            <a:r>
              <a:rPr lang="ru-RU" sz="1200" kern="1200" dirty="0">
                <a:solidFill>
                  <a:schemeClr val="tx1"/>
                </a:solidFill>
                <a:latin typeface="+mn-lt"/>
                <a:ea typeface="+mn-ea"/>
                <a:cs typeface="+mn-cs"/>
              </a:rPr>
              <a:t>/</a:t>
            </a:r>
            <a:r>
              <a:rPr lang="ru-RU" sz="1200" kern="1200" dirty="0" err="1">
                <a:solidFill>
                  <a:schemeClr val="tx1"/>
                </a:solidFill>
                <a:latin typeface="+mn-lt"/>
                <a:ea typeface="+mn-ea"/>
                <a:cs typeface="+mn-cs"/>
              </a:rPr>
              <a:t>mnt</a:t>
            </a:r>
            <a:r>
              <a:rPr lang="ru-RU" sz="1200" kern="1200" dirty="0">
                <a:solidFill>
                  <a:schemeClr val="tx1"/>
                </a:solidFill>
                <a:latin typeface="+mn-lt"/>
                <a:ea typeface="+mn-ea"/>
                <a:cs typeface="+mn-cs"/>
              </a:rPr>
              <a:t>/</a:t>
            </a:r>
            <a:r>
              <a:rPr lang="ru-RU" sz="1200" kern="1200" dirty="0" err="1">
                <a:solidFill>
                  <a:schemeClr val="tx1"/>
                </a:solidFill>
                <a:latin typeface="+mn-lt"/>
                <a:ea typeface="+mn-ea"/>
                <a:cs typeface="+mn-cs"/>
              </a:rPr>
              <a:t>usb</a:t>
            </a:r>
            <a:r>
              <a:rPr lang="ru-RU" dirty="0"/>
              <a:t>. Теперь всё её содержимое доступно по этому пути. Это универсальная схема: в дерево каталогов можно встроить сколько угодно разных устройств.</a:t>
            </a:r>
          </a:p>
          <a:p>
            <a:r>
              <a:rPr lang="ru-RU" b="1" dirty="0"/>
              <a:t>Специальные файлы</a:t>
            </a:r>
          </a:p>
          <a:p>
            <a:r>
              <a:rPr lang="ru-RU" dirty="0"/>
              <a:t>Каталог </a:t>
            </a:r>
            <a:r>
              <a:rPr lang="ru-RU" sz="1200" kern="1200" dirty="0">
                <a:solidFill>
                  <a:schemeClr val="tx1"/>
                </a:solidFill>
                <a:latin typeface="+mn-lt"/>
                <a:ea typeface="+mn-ea"/>
                <a:cs typeface="+mn-cs"/>
              </a:rPr>
              <a:t>/</a:t>
            </a:r>
            <a:r>
              <a:rPr lang="ru-RU" sz="1200" kern="1200" dirty="0" err="1">
                <a:solidFill>
                  <a:schemeClr val="tx1"/>
                </a:solidFill>
                <a:latin typeface="+mn-lt"/>
                <a:ea typeface="+mn-ea"/>
                <a:cs typeface="+mn-cs"/>
              </a:rPr>
              <a:t>dev</a:t>
            </a:r>
            <a:r>
              <a:rPr lang="ru-RU" dirty="0"/>
              <a:t> содержит специальные файлы — интерфейсы к устройствам. Они бывают двух типов:</a:t>
            </a:r>
          </a:p>
          <a:p>
            <a:r>
              <a:rPr lang="ru-RU" b="1" dirty="0"/>
              <a:t>блочные устройства</a:t>
            </a:r>
            <a:r>
              <a:rPr lang="ru-RU" dirty="0"/>
              <a:t> (например, диски) — позволяют читать и писать блоками произвольного размера,</a:t>
            </a:r>
          </a:p>
          <a:p>
            <a:r>
              <a:rPr lang="ru-RU" b="1" dirty="0"/>
              <a:t>символьные устройства</a:t>
            </a:r>
            <a:r>
              <a:rPr lang="ru-RU" dirty="0"/>
              <a:t> (например, терминал, клавиатура, мышь) — работают с потоком символов.</a:t>
            </a:r>
            <a:br>
              <a:rPr lang="ru-RU" dirty="0"/>
            </a:br>
            <a:r>
              <a:rPr lang="ru-RU" dirty="0"/>
              <a:t>Команда </a:t>
            </a:r>
            <a:r>
              <a:rPr lang="ru-RU" sz="1200" kern="1200" dirty="0" err="1">
                <a:solidFill>
                  <a:schemeClr val="tx1"/>
                </a:solidFill>
                <a:latin typeface="+mn-lt"/>
                <a:ea typeface="+mn-ea"/>
                <a:cs typeface="+mn-cs"/>
              </a:rPr>
              <a:t>ls</a:t>
            </a:r>
            <a:r>
              <a:rPr lang="ru-RU" sz="1200" kern="1200" dirty="0">
                <a:solidFill>
                  <a:schemeClr val="tx1"/>
                </a:solidFill>
                <a:latin typeface="+mn-lt"/>
                <a:ea typeface="+mn-ea"/>
                <a:cs typeface="+mn-cs"/>
              </a:rPr>
              <a:t> -l /</a:t>
            </a:r>
            <a:r>
              <a:rPr lang="ru-RU" sz="1200" kern="1200" dirty="0" err="1">
                <a:solidFill>
                  <a:schemeClr val="tx1"/>
                </a:solidFill>
                <a:latin typeface="+mn-lt"/>
                <a:ea typeface="+mn-ea"/>
                <a:cs typeface="+mn-cs"/>
              </a:rPr>
              <a:t>dev</a:t>
            </a:r>
            <a:r>
              <a:rPr lang="ru-RU" sz="1200" kern="1200" dirty="0">
                <a:solidFill>
                  <a:schemeClr val="tx1"/>
                </a:solidFill>
                <a:latin typeface="+mn-lt"/>
                <a:ea typeface="+mn-ea"/>
                <a:cs typeface="+mn-cs"/>
              </a:rPr>
              <a:t>/</a:t>
            </a:r>
            <a:r>
              <a:rPr lang="ru-RU" sz="1200" kern="1200" dirty="0" err="1">
                <a:solidFill>
                  <a:schemeClr val="tx1"/>
                </a:solidFill>
                <a:latin typeface="+mn-lt"/>
                <a:ea typeface="+mn-ea"/>
                <a:cs typeface="+mn-cs"/>
              </a:rPr>
              <a:t>sda</a:t>
            </a:r>
            <a:r>
              <a:rPr lang="ru-RU" dirty="0"/>
              <a:t> покажет файл устройства диска, а </a:t>
            </a:r>
            <a:r>
              <a:rPr lang="ru-RU" sz="1200" kern="1200" dirty="0" err="1">
                <a:solidFill>
                  <a:schemeClr val="tx1"/>
                </a:solidFill>
                <a:latin typeface="+mn-lt"/>
                <a:ea typeface="+mn-ea"/>
                <a:cs typeface="+mn-cs"/>
              </a:rPr>
              <a:t>ls</a:t>
            </a:r>
            <a:r>
              <a:rPr lang="ru-RU" sz="1200" kern="1200" dirty="0">
                <a:solidFill>
                  <a:schemeClr val="tx1"/>
                </a:solidFill>
                <a:latin typeface="+mn-lt"/>
                <a:ea typeface="+mn-ea"/>
                <a:cs typeface="+mn-cs"/>
              </a:rPr>
              <a:t> -l /</a:t>
            </a:r>
            <a:r>
              <a:rPr lang="ru-RU" sz="1200" kern="1200" dirty="0" err="1">
                <a:solidFill>
                  <a:schemeClr val="tx1"/>
                </a:solidFill>
                <a:latin typeface="+mn-lt"/>
                <a:ea typeface="+mn-ea"/>
                <a:cs typeface="+mn-cs"/>
              </a:rPr>
              <a:t>dev</a:t>
            </a:r>
            <a:r>
              <a:rPr lang="ru-RU" sz="1200" kern="1200" dirty="0">
                <a:solidFill>
                  <a:schemeClr val="tx1"/>
                </a:solidFill>
                <a:latin typeface="+mn-lt"/>
                <a:ea typeface="+mn-ea"/>
                <a:cs typeface="+mn-cs"/>
              </a:rPr>
              <a:t>/</a:t>
            </a:r>
            <a:r>
              <a:rPr lang="ru-RU" sz="1200" kern="1200" dirty="0" err="1">
                <a:solidFill>
                  <a:schemeClr val="tx1"/>
                </a:solidFill>
                <a:latin typeface="+mn-lt"/>
                <a:ea typeface="+mn-ea"/>
                <a:cs typeface="+mn-cs"/>
              </a:rPr>
              <a:t>tty</a:t>
            </a:r>
            <a:r>
              <a:rPr lang="ru-RU" dirty="0"/>
              <a:t> — файл терминала. Благодаря этому работать с устройствами можно через обычные операции чтения и записи.</a:t>
            </a:r>
          </a:p>
          <a:p>
            <a:r>
              <a:rPr lang="ru-RU" b="1" dirty="0"/>
              <a:t>Каналы (</a:t>
            </a:r>
            <a:r>
              <a:rPr lang="ru-RU" b="1" dirty="0" err="1"/>
              <a:t>pipes</a:t>
            </a:r>
            <a:r>
              <a:rPr lang="ru-RU" b="1" dirty="0"/>
              <a:t>)</a:t>
            </a:r>
          </a:p>
          <a:p>
            <a:r>
              <a:rPr lang="ru-RU" dirty="0"/>
              <a:t>Каналы — это </a:t>
            </a:r>
            <a:r>
              <a:rPr lang="ru-RU" dirty="0" err="1"/>
              <a:t>псевдофайлы</a:t>
            </a:r>
            <a:r>
              <a:rPr lang="ru-RU" dirty="0"/>
              <a:t> для связи между процессами. Например, в команде </a:t>
            </a:r>
            <a:r>
              <a:rPr lang="ru-RU" sz="1200" kern="1200" dirty="0" err="1">
                <a:solidFill>
                  <a:schemeClr val="tx1"/>
                </a:solidFill>
                <a:latin typeface="+mn-lt"/>
                <a:ea typeface="+mn-ea"/>
                <a:cs typeface="+mn-cs"/>
              </a:rPr>
              <a:t>cat</a:t>
            </a:r>
            <a:r>
              <a:rPr lang="ru-RU" sz="1200" kern="1200" dirty="0">
                <a:solidFill>
                  <a:schemeClr val="tx1"/>
                </a:solidFill>
                <a:latin typeface="+mn-lt"/>
                <a:ea typeface="+mn-ea"/>
                <a:cs typeface="+mn-cs"/>
              </a:rPr>
              <a:t> file.txt | </a:t>
            </a:r>
            <a:r>
              <a:rPr lang="ru-RU" sz="1200" kern="1200" dirty="0" err="1">
                <a:solidFill>
                  <a:schemeClr val="tx1"/>
                </a:solidFill>
                <a:latin typeface="+mn-lt"/>
                <a:ea typeface="+mn-ea"/>
                <a:cs typeface="+mn-cs"/>
              </a:rPr>
              <a:t>grep</a:t>
            </a:r>
            <a:r>
              <a:rPr lang="ru-RU" sz="1200" kern="1200" dirty="0">
                <a:solidFill>
                  <a:schemeClr val="tx1"/>
                </a:solidFill>
                <a:latin typeface="+mn-lt"/>
                <a:ea typeface="+mn-ea"/>
                <a:cs typeface="+mn-cs"/>
              </a:rPr>
              <a:t> "</a:t>
            </a:r>
            <a:r>
              <a:rPr lang="ru-RU" sz="1200" kern="1200" dirty="0" err="1">
                <a:solidFill>
                  <a:schemeClr val="tx1"/>
                </a:solidFill>
                <a:latin typeface="+mn-lt"/>
                <a:ea typeface="+mn-ea"/>
                <a:cs typeface="+mn-cs"/>
              </a:rPr>
              <a:t>error</a:t>
            </a:r>
            <a:r>
              <a:rPr lang="ru-RU" sz="1200" kern="1200" dirty="0">
                <a:solidFill>
                  <a:schemeClr val="tx1"/>
                </a:solidFill>
                <a:latin typeface="+mn-lt"/>
                <a:ea typeface="+mn-ea"/>
                <a:cs typeface="+mn-cs"/>
              </a:rPr>
              <a:t>"</a:t>
            </a:r>
            <a:r>
              <a:rPr lang="ru-RU" dirty="0"/>
              <a:t> результат работы </a:t>
            </a:r>
            <a:r>
              <a:rPr lang="ru-RU" sz="1200" kern="1200" dirty="0" err="1">
                <a:solidFill>
                  <a:schemeClr val="tx1"/>
                </a:solidFill>
                <a:latin typeface="+mn-lt"/>
                <a:ea typeface="+mn-ea"/>
                <a:cs typeface="+mn-cs"/>
              </a:rPr>
              <a:t>cat</a:t>
            </a:r>
            <a:r>
              <a:rPr lang="ru-RU" dirty="0"/>
              <a:t> не выводится на экран, а передаётся напрямую в </a:t>
            </a:r>
            <a:r>
              <a:rPr lang="ru-RU" sz="1200" kern="1200" dirty="0" err="1">
                <a:solidFill>
                  <a:schemeClr val="tx1"/>
                </a:solidFill>
                <a:latin typeface="+mn-lt"/>
                <a:ea typeface="+mn-ea"/>
                <a:cs typeface="+mn-cs"/>
              </a:rPr>
              <a:t>grep</a:t>
            </a:r>
            <a:r>
              <a:rPr lang="ru-RU" dirty="0"/>
              <a:t>. Для программиста это выглядит так, как будто данные записываются в файл и читаются из него, но на самом деле это канал связи между процессами. Такой механизм активно используется в UNIX для построения цепочек команд.</a:t>
            </a:r>
          </a:p>
          <a:p>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23</a:t>
            </a:fld>
            <a:endParaRPr lang="en-US"/>
          </a:p>
        </p:txBody>
      </p:sp>
    </p:spTree>
    <p:extLst>
      <p:ext uri="{BB962C8B-B14F-4D97-AF65-F5344CB8AC3E}">
        <p14:creationId xmlns:p14="http://schemas.microsoft.com/office/powerpoint/2010/main" val="31428994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Оболочка, или </a:t>
            </a:r>
            <a:r>
              <a:rPr lang="ru-RU" dirty="0" err="1"/>
              <a:t>shell</a:t>
            </a:r>
            <a:r>
              <a:rPr lang="ru-RU" dirty="0"/>
              <a:t>, — это командный интерпретатор, который запускается автоматически, когда пользователь входит в систему. Хотя </a:t>
            </a:r>
            <a:r>
              <a:rPr lang="ru-RU" dirty="0" err="1"/>
              <a:t>shell</a:t>
            </a:r>
            <a:r>
              <a:rPr lang="ru-RU" dirty="0"/>
              <a:t> не является частью ядра ОС, он активно взаимодействует с системой с помощью системных вызовов. Shell — это основной интерфейс пользователя, если он работает в текстовом режиме без графической среды. Существует множество реализаций: </a:t>
            </a:r>
            <a:r>
              <a:rPr lang="ru-RU" dirty="0" err="1"/>
              <a:t>sh</a:t>
            </a:r>
            <a:r>
              <a:rPr lang="ru-RU" dirty="0"/>
              <a:t>, </a:t>
            </a:r>
            <a:r>
              <a:rPr lang="ru-RU" dirty="0" err="1"/>
              <a:t>csh</a:t>
            </a:r>
            <a:r>
              <a:rPr lang="ru-RU" dirty="0"/>
              <a:t>, </a:t>
            </a:r>
            <a:r>
              <a:rPr lang="ru-RU" dirty="0" err="1"/>
              <a:t>ksh</a:t>
            </a:r>
            <a:r>
              <a:rPr lang="ru-RU" dirty="0"/>
              <a:t>, </a:t>
            </a:r>
            <a:r>
              <a:rPr lang="ru-RU" dirty="0" err="1"/>
              <a:t>bash</a:t>
            </a:r>
            <a:r>
              <a:rPr lang="ru-RU" dirty="0"/>
              <a:t>, </a:t>
            </a:r>
            <a:r>
              <a:rPr lang="ru-RU" dirty="0" err="1"/>
              <a:t>zsh</a:t>
            </a:r>
            <a:r>
              <a:rPr lang="ru-RU" dirty="0"/>
              <a:t> — каждая имеет свои особенности, но все они поддерживают базовый набор функций.</a:t>
            </a:r>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24</a:t>
            </a:fld>
            <a:endParaRPr lang="en-US"/>
          </a:p>
        </p:txBody>
      </p:sp>
    </p:spTree>
    <p:extLst>
      <p:ext uri="{BB962C8B-B14F-4D97-AF65-F5344CB8AC3E}">
        <p14:creationId xmlns:p14="http://schemas.microsoft.com/office/powerpoint/2010/main" val="24482737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Работа </a:t>
            </a:r>
            <a:r>
              <a:rPr lang="ru-RU" dirty="0" err="1"/>
              <a:t>shell</a:t>
            </a:r>
            <a:r>
              <a:rPr lang="ru-RU" dirty="0"/>
              <a:t> строится очень просто: она отображает приглашение, например символ </a:t>
            </a:r>
            <a:r>
              <a:rPr lang="ru-RU" sz="1200" kern="1200" dirty="0">
                <a:solidFill>
                  <a:schemeClr val="tx1"/>
                </a:solidFill>
                <a:latin typeface="+mn-lt"/>
                <a:ea typeface="+mn-ea"/>
                <a:cs typeface="+mn-cs"/>
              </a:rPr>
              <a:t>$</a:t>
            </a:r>
            <a:r>
              <a:rPr lang="ru-RU" dirty="0"/>
              <a:t>, и ждёт, пока пользователь введёт команду. Когда команда введена, оболочка создаёт дочерний процесс, в котором выполняется указанная программа. Shell ждёт завершения процесса и снова выводит приглашение. Это создаёт цикл взаимодействия «приглашение — команда — выполнение — новый приглашение».</a:t>
            </a:r>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25</a:t>
            </a:fld>
            <a:endParaRPr lang="en-US"/>
          </a:p>
        </p:txBody>
      </p:sp>
    </p:spTree>
    <p:extLst>
      <p:ext uri="{BB962C8B-B14F-4D97-AF65-F5344CB8AC3E}">
        <p14:creationId xmlns:p14="http://schemas.microsoft.com/office/powerpoint/2010/main" val="9406595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Shell обладает мощными возможностями:</a:t>
            </a:r>
          </a:p>
          <a:p>
            <a:r>
              <a:rPr lang="ru-RU" dirty="0"/>
              <a:t>Перенаправление вывода позволяет направить результат выполнения программы в файл.</a:t>
            </a:r>
          </a:p>
          <a:p>
            <a:r>
              <a:rPr lang="ru-RU" dirty="0"/>
              <a:t>Можно перенаправить и входные данные, и выходные, что делает </a:t>
            </a:r>
            <a:r>
              <a:rPr lang="ru-RU" dirty="0" err="1"/>
              <a:t>shell</a:t>
            </a:r>
            <a:r>
              <a:rPr lang="ru-RU" dirty="0"/>
              <a:t> удобным инструментом автоматизации.</a:t>
            </a:r>
          </a:p>
          <a:p>
            <a:r>
              <a:rPr lang="ru-RU" dirty="0"/>
              <a:t>Использование каналов (</a:t>
            </a:r>
            <a:r>
              <a:rPr lang="ru-RU" dirty="0" err="1"/>
              <a:t>pipes</a:t>
            </a:r>
            <a:r>
              <a:rPr lang="ru-RU" dirty="0"/>
              <a:t>) соединяет несколько программ: результат работы одной становится входом для другой. Например, можно объединить несколько файлов, отсортировать строки и отправить их на печать.</a:t>
            </a:r>
          </a:p>
          <a:p>
            <a:r>
              <a:rPr lang="ru-RU" dirty="0"/>
              <a:t>При добавлении символа </a:t>
            </a:r>
            <a:r>
              <a:rPr lang="ru-RU" sz="1200" kern="1200" dirty="0">
                <a:solidFill>
                  <a:schemeClr val="tx1"/>
                </a:solidFill>
                <a:latin typeface="+mn-lt"/>
                <a:ea typeface="+mn-ea"/>
                <a:cs typeface="+mn-cs"/>
              </a:rPr>
              <a:t>&amp;</a:t>
            </a:r>
            <a:r>
              <a:rPr lang="ru-RU" dirty="0"/>
              <a:t> команда запускается в фоне. Это значит, что пользователь может продолжать работать, пока процесс выполняется параллельно. Это один из примеров многозадачности в UNIX.</a:t>
            </a:r>
          </a:p>
          <a:p>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26</a:t>
            </a:fld>
            <a:endParaRPr lang="en-US"/>
          </a:p>
        </p:txBody>
      </p:sp>
    </p:spTree>
    <p:extLst>
      <p:ext uri="{BB962C8B-B14F-4D97-AF65-F5344CB8AC3E}">
        <p14:creationId xmlns:p14="http://schemas.microsoft.com/office/powerpoint/2010/main" val="10526167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Хотя современные пользователи чаще взаимодействуют с ОС через графический интерфейс, важно помнить, что GUI — это всего лишь ещё одна программа поверх ОС, подобная </a:t>
            </a:r>
            <a:r>
              <a:rPr lang="ru-RU" dirty="0" err="1"/>
              <a:t>shell</a:t>
            </a:r>
            <a:r>
              <a:rPr lang="ru-RU" dirty="0"/>
              <a:t>. В Linux можно выбрать оболочку: </a:t>
            </a:r>
            <a:r>
              <a:rPr lang="ru-RU" dirty="0" err="1"/>
              <a:t>Gnome</a:t>
            </a:r>
            <a:r>
              <a:rPr lang="ru-RU" dirty="0"/>
              <a:t>, KDE или вообще обойтись терминалом. В Windows графическая оболочка жёстко связана с системой и её обычно не заменяют.</a:t>
            </a:r>
            <a:br>
              <a:rPr lang="ru-RU" dirty="0"/>
            </a:br>
            <a:r>
              <a:rPr lang="ru-RU" dirty="0"/>
              <a:t>Shell остаётся важным инструментом для администраторов и разработчиков, так как позволяет напрямую работать с возможностями ОС.</a:t>
            </a:r>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27</a:t>
            </a:fld>
            <a:endParaRPr lang="en-US"/>
          </a:p>
        </p:txBody>
      </p:sp>
    </p:spTree>
    <p:extLst>
      <p:ext uri="{BB962C8B-B14F-4D97-AF65-F5344CB8AC3E}">
        <p14:creationId xmlns:p14="http://schemas.microsoft.com/office/powerpoint/2010/main" val="37998384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3EE74EF-BE85-44F3-968F-E74DD74A629E}" type="slidenum">
              <a:rPr lang="en-US" smtClean="0"/>
              <a:t>28</a:t>
            </a:fld>
            <a:endParaRPr lang="en-US"/>
          </a:p>
        </p:txBody>
      </p:sp>
    </p:spTree>
    <p:extLst>
      <p:ext uri="{BB962C8B-B14F-4D97-AF65-F5344CB8AC3E}">
        <p14:creationId xmlns:p14="http://schemas.microsoft.com/office/powerpoint/2010/main" val="8151184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Эрнст Геккель утверждал, что развитие эмбриона повторяет эволюцию вида. Сегодня это считается упрощением, но как метафора оно полезно. В компьютерной индустрии мы видим похожий процесс: новые типы систем — от мэйнфреймов до смартфонов — проходят стадии развития, через которые уже прошли их предшественники. Причина здесь не в желаниях пользователей, а в технологических возможностях. Например, римляне не ездили на машинах не потому, что им нравилось ходить пешком, а потому что они не знали, как машины построить.</a:t>
            </a:r>
          </a:p>
          <a:p>
            <a:endParaRPr lang="ru-RU" dirty="0"/>
          </a:p>
          <a:p>
            <a:r>
              <a:rPr lang="ru-RU" dirty="0"/>
              <a:t>Идеи в информатике не исчезают навсегда. Часто они становятся устаревшими в условиях определённых технологий, но возвращаются, когда меняется баланс между компонентами. Например, когда процессоры стали быстрее памяти, появились кэши. Если память станет быстрее процессоров — кэши исчезнут, но могут вернуться снова. Поэтому важно не просто запомнить, какие идеи «старые», а понимать </a:t>
            </a:r>
            <a:r>
              <a:rPr lang="ru-RU" b="1" dirty="0"/>
              <a:t>контекст</a:t>
            </a:r>
            <a:r>
              <a:rPr lang="ru-RU" dirty="0"/>
              <a:t>, который их сделал устаревшими или актуальными.</a:t>
            </a:r>
          </a:p>
          <a:p>
            <a:endParaRPr lang="ru-RU" dirty="0"/>
          </a:p>
          <a:p>
            <a:r>
              <a:rPr lang="ru-RU" dirty="0"/>
              <a:t>Хороший пример — реализация команд процессора. Сначала они выполнялись напрямую «железом». Потом появилась идея микропрограммирования — команды стали выполняться с помощью встроенного интерпретатора (IBM 360). Это дало гибкость, но снизило скорость. С появлением RISC-архитектуры снова стали делать жёсткую реализацию, так как она быстрее. Но сегодня микропрограммирование вернулось, потому что оно позволяет обновлять процессоры «на лету» и закрывать уязвимости вроде </a:t>
            </a:r>
            <a:r>
              <a:rPr lang="ru-RU" dirty="0" err="1"/>
              <a:t>Spectre</a:t>
            </a:r>
            <a:r>
              <a:rPr lang="ru-RU" dirty="0"/>
              <a:t> и </a:t>
            </a:r>
            <a:r>
              <a:rPr lang="ru-RU" dirty="0" err="1"/>
              <a:t>Meltdown</a:t>
            </a:r>
            <a:r>
              <a:rPr lang="ru-RU" dirty="0"/>
              <a:t>.</a:t>
            </a:r>
            <a:br>
              <a:rPr lang="ru-RU" dirty="0"/>
            </a:br>
            <a:r>
              <a:rPr lang="ru-RU" dirty="0"/>
              <a:t>Таким образом, мы видим цикличность: маятник раскачивается между решениями в зависимости от технологий.</a:t>
            </a:r>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29</a:t>
            </a:fld>
            <a:endParaRPr lang="en-US"/>
          </a:p>
        </p:txBody>
      </p:sp>
    </p:spTree>
    <p:extLst>
      <p:ext uri="{BB962C8B-B14F-4D97-AF65-F5344CB8AC3E}">
        <p14:creationId xmlns:p14="http://schemas.microsoft.com/office/powerpoint/2010/main" val="3689743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Процесс — это программа в состоянии выполнения. Это не просто код на диске, а именно выполняющийся экземпляр, у которого есть своё адресное пространство. В этом пространстве размещаются три основных компонента: исполняемый код программы, данные и стек, который используется для хранения временных переменных и вызовов функций.</a:t>
            </a:r>
            <a:endParaRPr lang="en-US" dirty="0"/>
          </a:p>
          <a:p>
            <a:br>
              <a:rPr lang="ru-RU" dirty="0"/>
            </a:br>
            <a:r>
              <a:rPr lang="ru-RU" dirty="0"/>
              <a:t>Кроме этого, процесс связан с ресурсами: регистрами процессора (например, счётчик команд и указатель стека), списком открытых файлов, таймерами, а также связями с другими процессами.</a:t>
            </a:r>
            <a:endParaRPr lang="en-US" dirty="0"/>
          </a:p>
          <a:p>
            <a:br>
              <a:rPr lang="ru-RU" dirty="0"/>
            </a:br>
            <a:r>
              <a:rPr lang="ru-RU" dirty="0"/>
              <a:t>Операционная система управляет жизненным циклом процесса: она умеет создавать новые процессы, завершать их, приостанавливать и снова возобновлять. Чтобы это было возможно, при остановке всё состояние процесса должно быть сохранено. Для этого в ОС существует специальная таблица процессов. В ней хранится вся необходимая информация: значения регистров, позиции в открытых файлах, ссылки на ресурсы и другие данные. Благодаря этому при возобновлении процесс возвращается в то же самое состояние, в котором он был до остановки.</a:t>
            </a:r>
            <a:br>
              <a:rPr lang="ru-RU" dirty="0"/>
            </a:br>
            <a:r>
              <a:rPr lang="ru-RU" dirty="0"/>
              <a:t>Таким образом, процесс можно представить как контейнер, в котором находится всё необходимое для выполнения программы.</a:t>
            </a:r>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3</a:t>
            </a:fld>
            <a:endParaRPr lang="en-US"/>
          </a:p>
        </p:txBody>
      </p:sp>
    </p:spTree>
    <p:extLst>
      <p:ext uri="{BB962C8B-B14F-4D97-AF65-F5344CB8AC3E}">
        <p14:creationId xmlns:p14="http://schemas.microsoft.com/office/powerpoint/2010/main" val="32011141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ранних компьютерах память была очень ограниченной. IBM 7090/7094 имел всего 128 КБ, и даже ОС писали на ассемблере. С ростом памяти стали доступны компиляторы для FORTRAN и COBOL. Но когда появились </a:t>
            </a:r>
            <a:r>
              <a:rPr lang="ru-RU" dirty="0" err="1"/>
              <a:t>миникомпьютеры</a:t>
            </a:r>
            <a:r>
              <a:rPr lang="ru-RU" dirty="0"/>
              <a:t> (например, PDP-1) с очень маленькой памятью, ассемблер снова стал востребован. Ту же картину мы увидели позже в микрокомпьютерах и встроенных системах: всё начиналось с ассемблера, а по мере увеличения памяти появлялись высокоуровневые языки.</a:t>
            </a:r>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30</a:t>
            </a:fld>
            <a:endParaRPr lang="en-US"/>
          </a:p>
        </p:txBody>
      </p:sp>
    </p:spTree>
    <p:extLst>
      <p:ext uri="{BB962C8B-B14F-4D97-AF65-F5344CB8AC3E}">
        <p14:creationId xmlns:p14="http://schemas.microsoft.com/office/powerpoint/2010/main" val="36375124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Защита процессов — важный шаг. Ранние машины работали только с одной программой, без защиты. IBM 360 добавил примитивный механизм защиты, и это позволило реализовать </a:t>
            </a:r>
            <a:r>
              <a:rPr lang="ru-RU" dirty="0" err="1"/>
              <a:t>многопрограммность</a:t>
            </a:r>
            <a:r>
              <a:rPr lang="ru-RU" dirty="0"/>
              <a:t>. Но первые </a:t>
            </a:r>
            <a:r>
              <a:rPr lang="ru-RU" dirty="0" err="1"/>
              <a:t>миникомпьютеры</a:t>
            </a:r>
            <a:r>
              <a:rPr lang="ru-RU" dirty="0"/>
              <a:t> (PDP-1, PDP-8) не имели защиты, и история повторилась. Только с PDP-11 и Intel 80286 защита вернулась, и на этом основании развились UNIX-системы. Во встроенных системах часто и сегодня нет защиты, потому что они выполняют одну программу, написанную разработчиком.</a:t>
            </a:r>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31</a:t>
            </a:fld>
            <a:endParaRPr lang="en-US"/>
          </a:p>
        </p:txBody>
      </p:sp>
    </p:spTree>
    <p:extLst>
      <p:ext uri="{BB962C8B-B14F-4D97-AF65-F5344CB8AC3E}">
        <p14:creationId xmlns:p14="http://schemas.microsoft.com/office/powerpoint/2010/main" val="4266509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Долгое время данные хранились на магнитных лентах. В 1956 IBM представила RAMAC — первый жёсткий диск. Но ранние файловые системы были очень примитивными: одноуровневыми. Пользователь мог дать файлу имя, и если кто-то выбрал то же имя, возникал конфликт. Со временем появились сложные иерархические файловые системы, например в MULTICS и UNIX. Интересно, что у микро-ОС CP/M снова была только одна директория.</a:t>
            </a:r>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32</a:t>
            </a:fld>
            <a:endParaRPr lang="en-US"/>
          </a:p>
        </p:txBody>
      </p:sp>
    </p:spTree>
    <p:extLst>
      <p:ext uri="{BB962C8B-B14F-4D97-AF65-F5344CB8AC3E}">
        <p14:creationId xmlns:p14="http://schemas.microsoft.com/office/powerpoint/2010/main" val="16807538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Виртуальная память стала революцией: она позволила запускать программы, которые не помещались в физическую память. ОС перемещала фрагменты между RAM и диском. Первой эту технологию внедрила MULTICS, затем она распространилась на мини- и микрокомпьютеры. Кроме того, виртуальная память сделала возможным динамическое подключение библиотек во время работы программы, что сегодня широко используется и в UNIX, и в Windows.</a:t>
            </a:r>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33</a:t>
            </a:fld>
            <a:endParaRPr lang="en-US"/>
          </a:p>
        </p:txBody>
      </p:sp>
    </p:spTree>
    <p:extLst>
      <p:ext uri="{BB962C8B-B14F-4D97-AF65-F5344CB8AC3E}">
        <p14:creationId xmlns:p14="http://schemas.microsoft.com/office/powerpoint/2010/main" val="1519406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Главный вывод: идеи в информатике развиваются циклично. Ассемблер, </a:t>
            </a:r>
            <a:r>
              <a:rPr lang="ru-RU" dirty="0" err="1"/>
              <a:t>многопрограммность</a:t>
            </a:r>
            <a:r>
              <a:rPr lang="ru-RU" dirty="0"/>
              <a:t>, файловые системы — все они появлялись, «умирали», а потом возвращались в другом контексте. Поэтому изучение истории важно: то, что кажется устаревшим сегодня, завтра может снова оказаться востребованным — например, в смарт-картах, встроенных устройствах или «умных» часах.</a:t>
            </a:r>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34</a:t>
            </a:fld>
            <a:endParaRPr lang="en-US"/>
          </a:p>
        </p:txBody>
      </p:sp>
    </p:spTree>
    <p:extLst>
      <p:ext uri="{BB962C8B-B14F-4D97-AF65-F5344CB8AC3E}">
        <p14:creationId xmlns:p14="http://schemas.microsoft.com/office/powerpoint/2010/main" val="38536243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Системные вызовы — это основной способ взаимодействия программ с операционной системой. Они позволяют создавать процессы, читать и записывать файлы, работать с каталогами и выполнять ввод-вывод.</a:t>
            </a:r>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35</a:t>
            </a:fld>
            <a:endParaRPr lang="en-US"/>
          </a:p>
        </p:txBody>
      </p:sp>
    </p:spTree>
    <p:extLst>
      <p:ext uri="{BB962C8B-B14F-4D97-AF65-F5344CB8AC3E}">
        <p14:creationId xmlns:p14="http://schemas.microsoft.com/office/powerpoint/2010/main" val="34498975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Системные вызовы — это интерфейс, через который программы общаются с операционной системой. Именно они позволяют приложению попросить ОС создать процесс, прочитать файл или выполнить ввод-вывод. На практике программист не пишет </a:t>
            </a:r>
            <a:r>
              <a:rPr lang="ru-RU" dirty="0" err="1"/>
              <a:t>trap</a:t>
            </a:r>
            <a:r>
              <a:rPr lang="ru-RU" dirty="0"/>
              <a:t>-инструкции вручную, а вызывает библиотечные процедуры, например </a:t>
            </a:r>
            <a:r>
              <a:rPr lang="ru-RU" sz="1200" kern="1200" dirty="0" err="1">
                <a:solidFill>
                  <a:schemeClr val="tx1"/>
                </a:solidFill>
                <a:latin typeface="+mn-lt"/>
                <a:ea typeface="+mn-ea"/>
                <a:cs typeface="+mn-cs"/>
              </a:rPr>
              <a:t>read</a:t>
            </a:r>
            <a:r>
              <a:rPr lang="ru-RU" dirty="0"/>
              <a:t> или </a:t>
            </a:r>
            <a:r>
              <a:rPr lang="ru-RU" sz="1200" kern="1200" dirty="0" err="1">
                <a:solidFill>
                  <a:schemeClr val="tx1"/>
                </a:solidFill>
                <a:latin typeface="+mn-lt"/>
                <a:ea typeface="+mn-ea"/>
                <a:cs typeface="+mn-cs"/>
              </a:rPr>
              <a:t>write</a:t>
            </a:r>
            <a:r>
              <a:rPr lang="ru-RU" dirty="0"/>
              <a:t>. Эти процедуры внутри обращаются к ядру ОС.</a:t>
            </a:r>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36</a:t>
            </a:fld>
            <a:endParaRPr lang="en-US"/>
          </a:p>
        </p:txBody>
      </p:sp>
    </p:spTree>
    <p:extLst>
      <p:ext uri="{BB962C8B-B14F-4D97-AF65-F5344CB8AC3E}">
        <p14:creationId xmlns:p14="http://schemas.microsoft.com/office/powerpoint/2010/main" val="9253114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Рассмотрим механизм подробнее. Программа сначала подготавливает параметры вызова — обычно кладёт их в регистры или на стек. Затем вызывает библиотечную функцию. Эта функция записывает номер системного вызова и выполняет специальную инструкцию </a:t>
            </a:r>
            <a:r>
              <a:rPr lang="ru-RU" dirty="0" err="1"/>
              <a:t>trap</a:t>
            </a:r>
            <a:r>
              <a:rPr lang="ru-RU" dirty="0"/>
              <a:t>. Она переключает процессор в режим ядра. В ядре ОС по номеру вызова определяется, какой обработчик выполнить. После завершения работы ядро возвращает результат в библиотеку, а та — в программу. Иногда системный вызов может заблокировать процесс, например, если тот ждёт ввода с клавиатуры. В этом случае ОС даст процессору работу другому процессу, пока данные не появятся.</a:t>
            </a:r>
            <a:endParaRPr lang="en-US" dirty="0"/>
          </a:p>
          <a:p>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37</a:t>
            </a:fld>
            <a:endParaRPr lang="en-US"/>
          </a:p>
        </p:txBody>
      </p:sp>
    </p:spTree>
    <p:extLst>
      <p:ext uri="{BB962C8B-B14F-4D97-AF65-F5344CB8AC3E}">
        <p14:creationId xmlns:p14="http://schemas.microsoft.com/office/powerpoint/2010/main" val="12015081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Когда мы вызываем системный вызов, например </a:t>
            </a:r>
            <a:r>
              <a:rPr lang="ru-RU" sz="1200" kern="1200" dirty="0" err="1">
                <a:solidFill>
                  <a:schemeClr val="tx1"/>
                </a:solidFill>
                <a:latin typeface="+mn-lt"/>
                <a:ea typeface="+mn-ea"/>
                <a:cs typeface="+mn-cs"/>
              </a:rPr>
              <a:t>read</a:t>
            </a:r>
            <a:r>
              <a:rPr lang="ru-RU" dirty="0"/>
              <a:t>, результат возвращается в виде числа байтов, реально прочитанных из файла. В нормальной ситуации это число совпадает с тем, что мы запросили — с параметром </a:t>
            </a:r>
            <a:r>
              <a:rPr lang="ru-RU" sz="1200" kern="1200" dirty="0" err="1">
                <a:solidFill>
                  <a:schemeClr val="tx1"/>
                </a:solidFill>
                <a:latin typeface="+mn-lt"/>
                <a:ea typeface="+mn-ea"/>
                <a:cs typeface="+mn-cs"/>
              </a:rPr>
              <a:t>nbytes</a:t>
            </a:r>
            <a:r>
              <a:rPr lang="ru-RU" dirty="0"/>
              <a:t>. Но бывают исключения. Например, если мы читаем в самом конце файла, то данных может быть меньше, и тогда фактическое количество байтов окажется меньше ожидаемого.</a:t>
            </a:r>
          </a:p>
          <a:p>
            <a:endParaRPr lang="ru-RU" dirty="0"/>
          </a:p>
          <a:p>
            <a:r>
              <a:rPr lang="ru-RU" dirty="0"/>
              <a:t>Если же операция чтения невозможна, например из-за некорректных параметров или ошибки диска, системный вызов возвращает -1. При этом дополнительная информация об ошибке помещается в глобальную переменную </a:t>
            </a:r>
            <a:r>
              <a:rPr lang="ru-RU" sz="1200" kern="1200" dirty="0" err="1">
                <a:solidFill>
                  <a:schemeClr val="tx1"/>
                </a:solidFill>
                <a:latin typeface="+mn-lt"/>
                <a:ea typeface="+mn-ea"/>
                <a:cs typeface="+mn-cs"/>
              </a:rPr>
              <a:t>errno</a:t>
            </a:r>
            <a:r>
              <a:rPr lang="ru-RU" dirty="0"/>
              <a:t>. Именно поэтому важно всегда проверять результат системного вызова — успешен он или нет. Игнорирование этой проверки может приводить к трудноуловимым ошибкам в программах.</a:t>
            </a:r>
          </a:p>
          <a:p>
            <a:endParaRPr lang="ru-RU" dirty="0"/>
          </a:p>
          <a:p>
            <a:r>
              <a:rPr lang="ru-RU" dirty="0"/>
              <a:t>Теперь давайте разберём пошагово, что происходит при выполнении системного вызова </a:t>
            </a:r>
            <a:r>
              <a:rPr lang="ru-RU" sz="1200" kern="1200" dirty="0" err="1">
                <a:solidFill>
                  <a:schemeClr val="tx1"/>
                </a:solidFill>
                <a:latin typeface="+mn-lt"/>
                <a:ea typeface="+mn-ea"/>
                <a:cs typeface="+mn-cs"/>
              </a:rPr>
              <a:t>read</a:t>
            </a:r>
            <a:r>
              <a:rPr lang="ru-RU" dirty="0"/>
              <a:t>.</a:t>
            </a:r>
          </a:p>
          <a:p>
            <a:r>
              <a:rPr lang="ru-RU" b="1" dirty="0"/>
              <a:t>Подготовка параметров.</a:t>
            </a:r>
            <a:r>
              <a:rPr lang="ru-RU" dirty="0"/>
              <a:t> Программа должна передать ядру три аргумента: файловый дескриптор, адрес буфера и количество байтов. На архитектуре x86-64 параметры передаются через регистры в соответствии с соглашением о вызовах System V AMD64 ABI: первые шесть параметров кладутся в регистры RDI, RSI, RDX, RCX, R8 и R9. У </a:t>
            </a:r>
            <a:r>
              <a:rPr lang="ru-RU" sz="1200" kern="1200" dirty="0" err="1">
                <a:solidFill>
                  <a:schemeClr val="tx1"/>
                </a:solidFill>
                <a:latin typeface="+mn-lt"/>
                <a:ea typeface="+mn-ea"/>
                <a:cs typeface="+mn-cs"/>
              </a:rPr>
              <a:t>read</a:t>
            </a:r>
            <a:r>
              <a:rPr lang="ru-RU" dirty="0"/>
              <a:t> всего три аргумента, значит, они попадают в RDI, RSI и RDX. Первый и третий аргументы передаются по значению, а второй — как ссылка, то есть передаётся не сам буфер, а его адрес в памяти.</a:t>
            </a:r>
          </a:p>
          <a:p>
            <a:r>
              <a:rPr lang="ru-RU" b="1" dirty="0"/>
              <a:t>Вызов библиотечной процедуры.</a:t>
            </a:r>
            <a:r>
              <a:rPr lang="ru-RU" dirty="0"/>
              <a:t> Программа вызывает функцию </a:t>
            </a:r>
            <a:r>
              <a:rPr lang="ru-RU" sz="1200" kern="1200" dirty="0" err="1">
                <a:solidFill>
                  <a:schemeClr val="tx1"/>
                </a:solidFill>
                <a:latin typeface="+mn-lt"/>
                <a:ea typeface="+mn-ea"/>
                <a:cs typeface="+mn-cs"/>
              </a:rPr>
              <a:t>read</a:t>
            </a:r>
            <a:r>
              <a:rPr lang="ru-RU" dirty="0"/>
              <a:t> из стандартной библиотеки. На первый взгляд это обычный вызов функции, но внутри она реализована на ассемблере и готовит всё необходимое для перехода в ядро.</a:t>
            </a:r>
          </a:p>
          <a:p>
            <a:r>
              <a:rPr lang="ru-RU" b="1" dirty="0"/>
              <a:t>Определение номера системного вызова.</a:t>
            </a:r>
            <a:r>
              <a:rPr lang="ru-RU" dirty="0"/>
              <a:t> Каждому системному вызову в ОС соответствует свой номер. Библиотечная процедура помещает этот номер в специальный регистр, например RAX.</a:t>
            </a:r>
          </a:p>
          <a:p>
            <a:r>
              <a:rPr lang="ru-RU" b="1" dirty="0" err="1"/>
              <a:t>Trap</a:t>
            </a:r>
            <a:r>
              <a:rPr lang="ru-RU" b="1" dirty="0"/>
              <a:t>-инструкция.</a:t>
            </a:r>
            <a:r>
              <a:rPr lang="ru-RU" dirty="0"/>
              <a:t> Затем выполняется особая инструкция, например </a:t>
            </a:r>
            <a:r>
              <a:rPr lang="ru-RU" sz="1200" kern="1200" dirty="0">
                <a:solidFill>
                  <a:schemeClr val="tx1"/>
                </a:solidFill>
                <a:latin typeface="+mn-lt"/>
                <a:ea typeface="+mn-ea"/>
                <a:cs typeface="+mn-cs"/>
              </a:rPr>
              <a:t>SYSCALL</a:t>
            </a:r>
            <a:r>
              <a:rPr lang="ru-RU" dirty="0"/>
              <a:t> на x86-64. Она делает две вещи: переключает процессор из пользовательского режима в режим ядра и передаёт управление на заранее известный адрес внутри ядра. Это похоже на обычный вызов функции, но с двумя ключевыми отличиями: во-первых, происходит смена режима работы процессора, а во-вторых, нельзя вызвать произвольный адрес — переход фиксирован или определяется таблицей переходов.</a:t>
            </a:r>
          </a:p>
          <a:p>
            <a:r>
              <a:rPr lang="ru-RU" b="1" dirty="0"/>
              <a:t>Обработка в ядре.</a:t>
            </a:r>
            <a:r>
              <a:rPr lang="ru-RU" dirty="0"/>
              <a:t> Код ядра получает управление, смотрит в регистр RAX, чтобы понять, какой именно системный вызов был запрошен. По номеру системного вызова выбирается обработчик из таблицы функций. Ядро выполняет нужную операцию — в нашем случае читает данные из файла и помещает их в буфер.</a:t>
            </a:r>
          </a:p>
          <a:p>
            <a:r>
              <a:rPr lang="ru-RU" b="1" dirty="0"/>
              <a:t>Возврат управления.</a:t>
            </a:r>
            <a:r>
              <a:rPr lang="ru-RU" dirty="0"/>
              <a:t> После завершения работы ядро возвращает управление обратно в библиотечную процедуру в пространстве пользователя. Та, в свою очередь, возвращает результат в программу. Это обычный механизм возврата из функции.</a:t>
            </a:r>
          </a:p>
          <a:p>
            <a:r>
              <a:rPr lang="ru-RU" b="1" dirty="0"/>
              <a:t>Блокировка процессов.</a:t>
            </a:r>
            <a:r>
              <a:rPr lang="ru-RU" dirty="0"/>
              <a:t> Однако не всегда возврат происходит сразу. Представьте, что мы читаем с клавиатуры, но пользователь ещё ничего не ввёл. Тогда ядро блокирует процесс до появления данных и переключает процессор на выполнение других задач. Как только ввод становится доступен, процесс разблокируется, выполнение продолжается, и системный вызов завершается.</a:t>
            </a:r>
          </a:p>
          <a:p>
            <a:endParaRPr lang="ru-RU" dirty="0"/>
          </a:p>
          <a:p>
            <a:r>
              <a:rPr lang="ru-RU" dirty="0"/>
              <a:t>Таким образом, системный вызов — это как особый вариант вызова функции, но с тем отличием, что управление переходит в ядро, выполняется там, а затем возвращается в программу.</a:t>
            </a:r>
          </a:p>
        </p:txBody>
      </p:sp>
      <p:sp>
        <p:nvSpPr>
          <p:cNvPr id="4" name="Slide Number Placeholder 3"/>
          <p:cNvSpPr>
            <a:spLocks noGrp="1"/>
          </p:cNvSpPr>
          <p:nvPr>
            <p:ph type="sldNum" sz="quarter" idx="5"/>
          </p:nvPr>
        </p:nvSpPr>
        <p:spPr/>
        <p:txBody>
          <a:bodyPr/>
          <a:lstStyle/>
          <a:p>
            <a:fld id="{A3EE74EF-BE85-44F3-968F-E74DD74A629E}" type="slidenum">
              <a:rPr lang="en-US" smtClean="0"/>
              <a:t>38</a:t>
            </a:fld>
            <a:endParaRPr lang="en-US"/>
          </a:p>
        </p:txBody>
      </p:sp>
    </p:spTree>
    <p:extLst>
      <p:ext uri="{BB962C8B-B14F-4D97-AF65-F5344CB8AC3E}">
        <p14:creationId xmlns:p14="http://schemas.microsoft.com/office/powerpoint/2010/main" val="23992460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Современные UNIX-подобные ОС используют стандарт POSIX. Он описывает около сотни процедур, разделённых на группы: процессы, файлы, каталоги, ввод-вывод. Благодаря POSIX программа, написанная для Linux, с большой вероятностью будет работать и в FreeBSD, и в </a:t>
            </a:r>
            <a:r>
              <a:rPr lang="ru-RU" dirty="0" err="1"/>
              <a:t>macOS</a:t>
            </a:r>
            <a:r>
              <a:rPr lang="ru-RU" dirty="0"/>
              <a:t>. Это делает системные вызовы одним из самых фундаментальных интерфейсов в информатике.</a:t>
            </a:r>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39</a:t>
            </a:fld>
            <a:endParaRPr lang="en-US"/>
          </a:p>
        </p:txBody>
      </p:sp>
    </p:spTree>
    <p:extLst>
      <p:ext uri="{BB962C8B-B14F-4D97-AF65-F5344CB8AC3E}">
        <p14:creationId xmlns:p14="http://schemas.microsoft.com/office/powerpoint/2010/main" val="1362821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4</a:t>
            </a:fld>
            <a:endParaRPr lang="en-US"/>
          </a:p>
        </p:txBody>
      </p:sp>
    </p:spTree>
    <p:extLst>
      <p:ext uri="{BB962C8B-B14F-4D97-AF65-F5344CB8AC3E}">
        <p14:creationId xmlns:p14="http://schemas.microsoft.com/office/powerpoint/2010/main" val="1983782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Управление процессами в POSIX строится на нескольких ключевых системных вызовах. Новый процесс можно создать только через </a:t>
            </a:r>
            <a:r>
              <a:rPr lang="ru-RU" sz="1200" kern="1200" dirty="0" err="1">
                <a:solidFill>
                  <a:schemeClr val="tx1"/>
                </a:solidFill>
                <a:latin typeface="+mn-lt"/>
                <a:ea typeface="+mn-ea"/>
                <a:cs typeface="+mn-cs"/>
              </a:rPr>
              <a:t>fork</a:t>
            </a:r>
            <a:r>
              <a:rPr lang="ru-RU" dirty="0"/>
              <a:t>. Чтобы дождаться его завершения — используется </a:t>
            </a:r>
            <a:r>
              <a:rPr lang="ru-RU" sz="1200" kern="1200" dirty="0" err="1">
                <a:solidFill>
                  <a:schemeClr val="tx1"/>
                </a:solidFill>
                <a:latin typeface="+mn-lt"/>
                <a:ea typeface="+mn-ea"/>
                <a:cs typeface="+mn-cs"/>
              </a:rPr>
              <a:t>waitpid</a:t>
            </a:r>
            <a:r>
              <a:rPr lang="ru-RU" dirty="0"/>
              <a:t>. Если нужно загрузить в процесс новую программу, вызывается </a:t>
            </a:r>
            <a:r>
              <a:rPr lang="ru-RU" sz="1200" kern="1200" dirty="0" err="1">
                <a:solidFill>
                  <a:schemeClr val="tx1"/>
                </a:solidFill>
                <a:latin typeface="+mn-lt"/>
                <a:ea typeface="+mn-ea"/>
                <a:cs typeface="+mn-cs"/>
              </a:rPr>
              <a:t>exec</a:t>
            </a:r>
            <a:r>
              <a:rPr lang="ru-RU" dirty="0"/>
              <a:t>. А когда процесс завершается, он должен вызвать </a:t>
            </a:r>
            <a:r>
              <a:rPr lang="ru-RU" sz="1200" kern="1200" dirty="0" err="1">
                <a:solidFill>
                  <a:schemeClr val="tx1"/>
                </a:solidFill>
                <a:latin typeface="+mn-lt"/>
                <a:ea typeface="+mn-ea"/>
                <a:cs typeface="+mn-cs"/>
              </a:rPr>
              <a:t>exit</a:t>
            </a:r>
            <a:r>
              <a:rPr lang="ru-RU" dirty="0"/>
              <a:t>, чтобы корректно вернуть код завершения родителю.</a:t>
            </a:r>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40</a:t>
            </a:fld>
            <a:endParaRPr lang="en-US"/>
          </a:p>
        </p:txBody>
      </p:sp>
    </p:spTree>
    <p:extLst>
      <p:ext uri="{BB962C8B-B14F-4D97-AF65-F5344CB8AC3E}">
        <p14:creationId xmlns:p14="http://schemas.microsoft.com/office/powerpoint/2010/main" val="39934541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Системный вызов </a:t>
            </a:r>
            <a:r>
              <a:rPr lang="ru-RU" sz="1200" kern="1200" dirty="0" err="1">
                <a:solidFill>
                  <a:schemeClr val="tx1"/>
                </a:solidFill>
                <a:latin typeface="+mn-lt"/>
                <a:ea typeface="+mn-ea"/>
                <a:cs typeface="+mn-cs"/>
              </a:rPr>
              <a:t>fork</a:t>
            </a:r>
            <a:r>
              <a:rPr lang="ru-RU" dirty="0"/>
              <a:t> создаёт копию текущего процесса. Эта копия включает открытые файлы, регистры, данные — всё, что есть у родителя. Единственное различие: PID. В родительском процессе вызов возвращает PID ребёнка, а в дочернем — ноль. Это позволяет обеим программам понять, кто есть кто.</a:t>
            </a:r>
            <a:br>
              <a:rPr lang="ru-RU" dirty="0"/>
            </a:br>
            <a:r>
              <a:rPr lang="ru-RU" dirty="0"/>
              <a:t>Чтобы не копировать всю память целиком, используется механизм </a:t>
            </a:r>
            <a:r>
              <a:rPr lang="ru-RU" b="1" dirty="0" err="1"/>
              <a:t>copy-on-write</a:t>
            </a:r>
            <a:r>
              <a:rPr lang="ru-RU" dirty="0"/>
              <a:t>: память делится между процессами до тех пор, пока один из них не попытается её изменить. В этот момент ОС создаёт копию только изменяемой страницы. Это экономит память и ускоряет создание процессов.</a:t>
            </a:r>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41</a:t>
            </a:fld>
            <a:endParaRPr lang="en-US"/>
          </a:p>
        </p:txBody>
      </p:sp>
    </p:spTree>
    <p:extLst>
      <p:ext uri="{BB962C8B-B14F-4D97-AF65-F5344CB8AC3E}">
        <p14:creationId xmlns:p14="http://schemas.microsoft.com/office/powerpoint/2010/main" val="21222274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Родительский процесс часто должен дождаться завершения ребёнка. Для этого существует вызов </a:t>
            </a:r>
            <a:r>
              <a:rPr lang="ru-RU" sz="1200" kern="1200" dirty="0" err="1">
                <a:solidFill>
                  <a:schemeClr val="tx1"/>
                </a:solidFill>
                <a:latin typeface="+mn-lt"/>
                <a:ea typeface="+mn-ea"/>
                <a:cs typeface="+mn-cs"/>
              </a:rPr>
              <a:t>waitpid</a:t>
            </a:r>
            <a:r>
              <a:rPr lang="ru-RU" dirty="0"/>
              <a:t>. Он может ждать конкретного процесса по PID, либо любого, если указать специальное значение. Когда ребёнок завершается, родитель получает информацию о том, как именно это произошло: был ли выход нормальным, какой код возврата передан, либо завершение произошло </a:t>
            </a:r>
            <a:r>
              <a:rPr lang="ru-RU" dirty="0" err="1"/>
              <a:t>аварийно</a:t>
            </a:r>
            <a:r>
              <a:rPr lang="ru-RU" dirty="0"/>
              <a:t>.</a:t>
            </a:r>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42</a:t>
            </a:fld>
            <a:endParaRPr lang="en-US"/>
          </a:p>
        </p:txBody>
      </p:sp>
    </p:spTree>
    <p:extLst>
      <p:ext uri="{BB962C8B-B14F-4D97-AF65-F5344CB8AC3E}">
        <p14:creationId xmlns:p14="http://schemas.microsoft.com/office/powerpoint/2010/main" val="36569465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После </a:t>
            </a:r>
            <a:r>
              <a:rPr lang="ru-RU" sz="1200" kern="1200" dirty="0" err="1">
                <a:solidFill>
                  <a:schemeClr val="tx1"/>
                </a:solidFill>
                <a:latin typeface="+mn-lt"/>
                <a:ea typeface="+mn-ea"/>
                <a:cs typeface="+mn-cs"/>
              </a:rPr>
              <a:t>fork</a:t>
            </a:r>
            <a:r>
              <a:rPr lang="ru-RU" dirty="0"/>
              <a:t> дочерний процесс обычно выполняет не тот же код, что родитель, а должен загрузить другую программу. Для этого используется </a:t>
            </a:r>
            <a:r>
              <a:rPr lang="ru-RU" sz="1200" kern="1200" dirty="0" err="1">
                <a:solidFill>
                  <a:schemeClr val="tx1"/>
                </a:solidFill>
                <a:latin typeface="+mn-lt"/>
                <a:ea typeface="+mn-ea"/>
                <a:cs typeface="+mn-cs"/>
              </a:rPr>
              <a:t>exec</a:t>
            </a:r>
            <a:r>
              <a:rPr lang="ru-RU" dirty="0"/>
              <a:t>. Этот вызов заменяет текущее содержимое памяти процесса — код, данные и стек — на новый образ программы.</a:t>
            </a:r>
            <a:br>
              <a:rPr lang="ru-RU" dirty="0"/>
            </a:br>
            <a:r>
              <a:rPr lang="ru-RU" dirty="0"/>
              <a:t>Программа получает параметры через </a:t>
            </a:r>
            <a:r>
              <a:rPr lang="ru-RU" sz="1200" kern="1200" dirty="0" err="1">
                <a:solidFill>
                  <a:schemeClr val="tx1"/>
                </a:solidFill>
                <a:latin typeface="+mn-lt"/>
                <a:ea typeface="+mn-ea"/>
                <a:cs typeface="+mn-cs"/>
              </a:rPr>
              <a:t>main</a:t>
            </a:r>
            <a:r>
              <a:rPr lang="ru-RU" sz="1200" kern="1200" dirty="0">
                <a:solidFill>
                  <a:schemeClr val="tx1"/>
                </a:solidFill>
                <a:latin typeface="+mn-lt"/>
                <a:ea typeface="+mn-ea"/>
                <a:cs typeface="+mn-cs"/>
              </a:rPr>
              <a:t>(</a:t>
            </a:r>
            <a:r>
              <a:rPr lang="ru-RU" sz="1200" kern="1200" dirty="0" err="1">
                <a:solidFill>
                  <a:schemeClr val="tx1"/>
                </a:solidFill>
                <a:latin typeface="+mn-lt"/>
                <a:ea typeface="+mn-ea"/>
                <a:cs typeface="+mn-cs"/>
              </a:rPr>
              <a:t>int</a:t>
            </a:r>
            <a:r>
              <a:rPr lang="ru-RU" sz="1200" kern="1200" dirty="0">
                <a:solidFill>
                  <a:schemeClr val="tx1"/>
                </a:solidFill>
                <a:latin typeface="+mn-lt"/>
                <a:ea typeface="+mn-ea"/>
                <a:cs typeface="+mn-cs"/>
              </a:rPr>
              <a:t> </a:t>
            </a:r>
            <a:r>
              <a:rPr lang="ru-RU" sz="1200" kern="1200" dirty="0" err="1">
                <a:solidFill>
                  <a:schemeClr val="tx1"/>
                </a:solidFill>
                <a:latin typeface="+mn-lt"/>
                <a:ea typeface="+mn-ea"/>
                <a:cs typeface="+mn-cs"/>
              </a:rPr>
              <a:t>argc</a:t>
            </a:r>
            <a:r>
              <a:rPr lang="ru-RU" sz="1200" kern="1200" dirty="0">
                <a:solidFill>
                  <a:schemeClr val="tx1"/>
                </a:solidFill>
                <a:latin typeface="+mn-lt"/>
                <a:ea typeface="+mn-ea"/>
                <a:cs typeface="+mn-cs"/>
              </a:rPr>
              <a:t>, </a:t>
            </a:r>
            <a:r>
              <a:rPr lang="ru-RU" sz="1200" kern="1200" dirty="0" err="1">
                <a:solidFill>
                  <a:schemeClr val="tx1"/>
                </a:solidFill>
                <a:latin typeface="+mn-lt"/>
                <a:ea typeface="+mn-ea"/>
                <a:cs typeface="+mn-cs"/>
              </a:rPr>
              <a:t>char</a:t>
            </a:r>
            <a:r>
              <a:rPr lang="ru-RU" sz="1200" kern="1200" dirty="0">
                <a:solidFill>
                  <a:schemeClr val="tx1"/>
                </a:solidFill>
                <a:latin typeface="+mn-lt"/>
                <a:ea typeface="+mn-ea"/>
                <a:cs typeface="+mn-cs"/>
              </a:rPr>
              <a:t> *</a:t>
            </a:r>
            <a:r>
              <a:rPr lang="ru-RU" sz="1200" kern="1200" dirty="0" err="1">
                <a:solidFill>
                  <a:schemeClr val="tx1"/>
                </a:solidFill>
                <a:latin typeface="+mn-lt"/>
                <a:ea typeface="+mn-ea"/>
                <a:cs typeface="+mn-cs"/>
              </a:rPr>
              <a:t>argv</a:t>
            </a:r>
            <a:r>
              <a:rPr lang="ru-RU" sz="1200" kern="1200" dirty="0">
                <a:solidFill>
                  <a:schemeClr val="tx1"/>
                </a:solidFill>
                <a:latin typeface="+mn-lt"/>
                <a:ea typeface="+mn-ea"/>
                <a:cs typeface="+mn-cs"/>
              </a:rPr>
              <a:t>[], </a:t>
            </a:r>
            <a:r>
              <a:rPr lang="ru-RU" sz="1200" kern="1200" dirty="0" err="1">
                <a:solidFill>
                  <a:schemeClr val="tx1"/>
                </a:solidFill>
                <a:latin typeface="+mn-lt"/>
                <a:ea typeface="+mn-ea"/>
                <a:cs typeface="+mn-cs"/>
              </a:rPr>
              <a:t>char</a:t>
            </a:r>
            <a:r>
              <a:rPr lang="ru-RU" sz="1200" kern="1200" dirty="0">
                <a:solidFill>
                  <a:schemeClr val="tx1"/>
                </a:solidFill>
                <a:latin typeface="+mn-lt"/>
                <a:ea typeface="+mn-ea"/>
                <a:cs typeface="+mn-cs"/>
              </a:rPr>
              <a:t> *</a:t>
            </a:r>
            <a:r>
              <a:rPr lang="ru-RU" sz="1200" kern="1200" dirty="0" err="1">
                <a:solidFill>
                  <a:schemeClr val="tx1"/>
                </a:solidFill>
                <a:latin typeface="+mn-lt"/>
                <a:ea typeface="+mn-ea"/>
                <a:cs typeface="+mn-cs"/>
              </a:rPr>
              <a:t>envp</a:t>
            </a:r>
            <a:r>
              <a:rPr lang="ru-RU" sz="1200" kern="1200" dirty="0">
                <a:solidFill>
                  <a:schemeClr val="tx1"/>
                </a:solidFill>
                <a:latin typeface="+mn-lt"/>
                <a:ea typeface="+mn-ea"/>
                <a:cs typeface="+mn-cs"/>
              </a:rPr>
              <a:t>[])</a:t>
            </a:r>
            <a:r>
              <a:rPr lang="ru-RU" dirty="0"/>
              <a:t>. Здесь </a:t>
            </a:r>
            <a:r>
              <a:rPr lang="ru-RU" sz="1200" kern="1200" dirty="0" err="1">
                <a:solidFill>
                  <a:schemeClr val="tx1"/>
                </a:solidFill>
                <a:latin typeface="+mn-lt"/>
                <a:ea typeface="+mn-ea"/>
                <a:cs typeface="+mn-cs"/>
              </a:rPr>
              <a:t>argv</a:t>
            </a:r>
            <a:r>
              <a:rPr lang="ru-RU" sz="1200" kern="1200" dirty="0">
                <a:solidFill>
                  <a:schemeClr val="tx1"/>
                </a:solidFill>
                <a:latin typeface="+mn-lt"/>
                <a:ea typeface="+mn-ea"/>
                <a:cs typeface="+mn-cs"/>
              </a:rPr>
              <a:t>[0]</a:t>
            </a:r>
            <a:r>
              <a:rPr lang="ru-RU" dirty="0"/>
              <a:t> содержит имя программы (</a:t>
            </a:r>
            <a:r>
              <a:rPr lang="ru-RU" sz="1200" kern="1200" dirty="0" err="1">
                <a:solidFill>
                  <a:schemeClr val="tx1"/>
                </a:solidFill>
                <a:latin typeface="+mn-lt"/>
                <a:ea typeface="+mn-ea"/>
                <a:cs typeface="+mn-cs"/>
              </a:rPr>
              <a:t>cp</a:t>
            </a:r>
            <a:r>
              <a:rPr lang="ru-RU" dirty="0"/>
              <a:t>), </a:t>
            </a:r>
            <a:r>
              <a:rPr lang="ru-RU" sz="1200" kern="1200" dirty="0" err="1">
                <a:solidFill>
                  <a:schemeClr val="tx1"/>
                </a:solidFill>
                <a:latin typeface="+mn-lt"/>
                <a:ea typeface="+mn-ea"/>
                <a:cs typeface="+mn-cs"/>
              </a:rPr>
              <a:t>argv</a:t>
            </a:r>
            <a:r>
              <a:rPr lang="ru-RU" sz="1200" kern="1200" dirty="0">
                <a:solidFill>
                  <a:schemeClr val="tx1"/>
                </a:solidFill>
                <a:latin typeface="+mn-lt"/>
                <a:ea typeface="+mn-ea"/>
                <a:cs typeface="+mn-cs"/>
              </a:rPr>
              <a:t>[1]</a:t>
            </a:r>
            <a:r>
              <a:rPr lang="ru-RU" dirty="0"/>
              <a:t> — исходный файл, </a:t>
            </a:r>
            <a:r>
              <a:rPr lang="ru-RU" sz="1200" kern="1200" dirty="0" err="1">
                <a:solidFill>
                  <a:schemeClr val="tx1"/>
                </a:solidFill>
                <a:latin typeface="+mn-lt"/>
                <a:ea typeface="+mn-ea"/>
                <a:cs typeface="+mn-cs"/>
              </a:rPr>
              <a:t>argv</a:t>
            </a:r>
            <a:r>
              <a:rPr lang="ru-RU" sz="1200" kern="1200" dirty="0">
                <a:solidFill>
                  <a:schemeClr val="tx1"/>
                </a:solidFill>
                <a:latin typeface="+mn-lt"/>
                <a:ea typeface="+mn-ea"/>
                <a:cs typeface="+mn-cs"/>
              </a:rPr>
              <a:t>[2]</a:t>
            </a:r>
            <a:r>
              <a:rPr lang="ru-RU" dirty="0"/>
              <a:t> — целевой. А </a:t>
            </a:r>
            <a:r>
              <a:rPr lang="ru-RU" sz="1200" kern="1200" dirty="0" err="1">
                <a:solidFill>
                  <a:schemeClr val="tx1"/>
                </a:solidFill>
                <a:latin typeface="+mn-lt"/>
                <a:ea typeface="+mn-ea"/>
                <a:cs typeface="+mn-cs"/>
              </a:rPr>
              <a:t>envp</a:t>
            </a:r>
            <a:r>
              <a:rPr lang="ru-RU" dirty="0"/>
              <a:t> содержит переменные окружения, например тип терминала или домашний каталог.</a:t>
            </a:r>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43</a:t>
            </a:fld>
            <a:endParaRPr lang="en-US"/>
          </a:p>
        </p:txBody>
      </p:sp>
    </p:spTree>
    <p:extLst>
      <p:ext uri="{BB962C8B-B14F-4D97-AF65-F5344CB8AC3E}">
        <p14:creationId xmlns:p14="http://schemas.microsoft.com/office/powerpoint/2010/main" val="9839298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Пример: пользователь вводит команду </a:t>
            </a:r>
            <a:r>
              <a:rPr lang="ru-RU" sz="1200" kern="1200" dirty="0" err="1">
                <a:solidFill>
                  <a:schemeClr val="tx1"/>
                </a:solidFill>
                <a:latin typeface="+mn-lt"/>
                <a:ea typeface="+mn-ea"/>
                <a:cs typeface="+mn-cs"/>
              </a:rPr>
              <a:t>cp</a:t>
            </a:r>
            <a:r>
              <a:rPr lang="ru-RU" sz="1200" kern="1200" dirty="0">
                <a:solidFill>
                  <a:schemeClr val="tx1"/>
                </a:solidFill>
                <a:latin typeface="+mn-lt"/>
                <a:ea typeface="+mn-ea"/>
                <a:cs typeface="+mn-cs"/>
              </a:rPr>
              <a:t> file1 file2</a:t>
            </a:r>
            <a:r>
              <a:rPr lang="ru-RU" dirty="0"/>
              <a:t>. Shell выполняет </a:t>
            </a:r>
            <a:r>
              <a:rPr lang="ru-RU" sz="1200" kern="1200" dirty="0" err="1">
                <a:solidFill>
                  <a:schemeClr val="tx1"/>
                </a:solidFill>
                <a:latin typeface="+mn-lt"/>
                <a:ea typeface="+mn-ea"/>
                <a:cs typeface="+mn-cs"/>
              </a:rPr>
              <a:t>fork</a:t>
            </a:r>
            <a:r>
              <a:rPr lang="ru-RU" dirty="0"/>
              <a:t>, затем в дочернем процессе вызывает </a:t>
            </a:r>
            <a:r>
              <a:rPr lang="ru-RU" sz="1200" kern="1200" dirty="0" err="1">
                <a:solidFill>
                  <a:schemeClr val="tx1"/>
                </a:solidFill>
                <a:latin typeface="+mn-lt"/>
                <a:ea typeface="+mn-ea"/>
                <a:cs typeface="+mn-cs"/>
              </a:rPr>
              <a:t>exec</a:t>
            </a:r>
            <a:r>
              <a:rPr lang="ru-RU" dirty="0"/>
              <a:t>, чтобы заменить себя программой </a:t>
            </a:r>
            <a:r>
              <a:rPr lang="ru-RU" sz="1200" kern="1200" dirty="0" err="1">
                <a:solidFill>
                  <a:schemeClr val="tx1"/>
                </a:solidFill>
                <a:latin typeface="+mn-lt"/>
                <a:ea typeface="+mn-ea"/>
                <a:cs typeface="+mn-cs"/>
              </a:rPr>
              <a:t>cp</a:t>
            </a:r>
            <a:r>
              <a:rPr lang="ru-RU" dirty="0"/>
              <a:t>.</a:t>
            </a:r>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44</a:t>
            </a:fld>
            <a:endParaRPr lang="en-US"/>
          </a:p>
        </p:txBody>
      </p:sp>
    </p:spTree>
    <p:extLst>
      <p:ext uri="{BB962C8B-B14F-4D97-AF65-F5344CB8AC3E}">
        <p14:creationId xmlns:p14="http://schemas.microsoft.com/office/powerpoint/2010/main" val="30116180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Когда процесс завершает работу, он вызывает системный вызов </a:t>
            </a:r>
            <a:r>
              <a:rPr lang="ru-RU" sz="1200" kern="1200" dirty="0" err="1">
                <a:solidFill>
                  <a:schemeClr val="tx1"/>
                </a:solidFill>
                <a:latin typeface="+mn-lt"/>
                <a:ea typeface="+mn-ea"/>
                <a:cs typeface="+mn-cs"/>
              </a:rPr>
              <a:t>exit</a:t>
            </a:r>
            <a:r>
              <a:rPr lang="ru-RU" dirty="0"/>
              <a:t>. Этот вызов принимает один параметр — код возврата. Обычно 0 означает успех, а любое другое значение говорит об ошибке. Этот код получает родительский процесс через </a:t>
            </a:r>
            <a:r>
              <a:rPr lang="ru-RU" sz="1200" kern="1200" dirty="0" err="1">
                <a:solidFill>
                  <a:schemeClr val="tx1"/>
                </a:solidFill>
                <a:latin typeface="+mn-lt"/>
                <a:ea typeface="+mn-ea"/>
                <a:cs typeface="+mn-cs"/>
              </a:rPr>
              <a:t>waitpid</a:t>
            </a:r>
            <a:r>
              <a:rPr lang="ru-RU" dirty="0"/>
              <a:t>. Таким образом процессы могут сообщать друг другу результат своей работы.</a:t>
            </a:r>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45</a:t>
            </a:fld>
            <a:endParaRPr lang="en-US"/>
          </a:p>
        </p:txBody>
      </p:sp>
    </p:spTree>
    <p:extLst>
      <p:ext uri="{BB962C8B-B14F-4D97-AF65-F5344CB8AC3E}">
        <p14:creationId xmlns:p14="http://schemas.microsoft.com/office/powerpoint/2010/main" val="977973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Процесс в UNIX имеет три основных сегмента памяти: </a:t>
            </a:r>
            <a:r>
              <a:rPr lang="ru-RU" b="1" dirty="0"/>
              <a:t>текстовый сегмент</a:t>
            </a:r>
            <a:r>
              <a:rPr lang="ru-RU" dirty="0"/>
              <a:t> с кодом программы, </a:t>
            </a:r>
            <a:r>
              <a:rPr lang="ru-RU" b="1" dirty="0"/>
              <a:t>сегмент данных</a:t>
            </a:r>
            <a:r>
              <a:rPr lang="ru-RU" dirty="0"/>
              <a:t> с глобальными переменными и </a:t>
            </a:r>
            <a:r>
              <a:rPr lang="ru-RU" b="1" dirty="0"/>
              <a:t>стек</a:t>
            </a:r>
            <a:r>
              <a:rPr lang="ru-RU" dirty="0"/>
              <a:t> для локальных переменных и вызовов функций. Стек растёт вниз, а данные — вверх, оставляя зазор между ними. При необходимости этот зазор можно использовать: стек расширяется автоматически, а сегмент данных — с помощью вызова </a:t>
            </a:r>
            <a:r>
              <a:rPr lang="ru-RU" sz="1200" kern="1200" dirty="0" err="1">
                <a:solidFill>
                  <a:schemeClr val="tx1"/>
                </a:solidFill>
                <a:latin typeface="+mn-lt"/>
                <a:ea typeface="+mn-ea"/>
                <a:cs typeface="+mn-cs"/>
              </a:rPr>
              <a:t>brk</a:t>
            </a:r>
            <a:r>
              <a:rPr lang="ru-RU" dirty="0"/>
              <a:t> или библиотеки </a:t>
            </a:r>
            <a:r>
              <a:rPr lang="ru-RU" sz="1200" kern="1200" dirty="0" err="1">
                <a:solidFill>
                  <a:schemeClr val="tx1"/>
                </a:solidFill>
                <a:latin typeface="+mn-lt"/>
                <a:ea typeface="+mn-ea"/>
                <a:cs typeface="+mn-cs"/>
              </a:rPr>
              <a:t>malloc</a:t>
            </a:r>
            <a:r>
              <a:rPr lang="ru-RU" dirty="0"/>
              <a:t>. Кроме того, новые области памяти могут выделяться вызовом </a:t>
            </a:r>
            <a:r>
              <a:rPr lang="ru-RU" sz="1200" kern="1200" dirty="0" err="1">
                <a:solidFill>
                  <a:schemeClr val="tx1"/>
                </a:solidFill>
                <a:latin typeface="+mn-lt"/>
                <a:ea typeface="+mn-ea"/>
                <a:cs typeface="+mn-cs"/>
              </a:rPr>
              <a:t>mmap</a:t>
            </a:r>
            <a:r>
              <a:rPr lang="ru-RU" dirty="0"/>
              <a:t>.</a:t>
            </a:r>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46</a:t>
            </a:fld>
            <a:endParaRPr lang="en-US"/>
          </a:p>
        </p:txBody>
      </p:sp>
    </p:spTree>
    <p:extLst>
      <p:ext uri="{BB962C8B-B14F-4D97-AF65-F5344CB8AC3E}">
        <p14:creationId xmlns:p14="http://schemas.microsoft.com/office/powerpoint/2010/main" val="8531754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Файлы — это одна из важнейших абстракций в UNIX. Системные вызовы позволяют открывать, читать, писать, перемещаться внутри файла и получать информацию о нём. Основные вызовы: </a:t>
            </a:r>
            <a:r>
              <a:rPr lang="ru-RU" sz="1200" kern="1200" dirty="0" err="1">
                <a:solidFill>
                  <a:schemeClr val="tx1"/>
                </a:solidFill>
                <a:latin typeface="+mn-lt"/>
                <a:ea typeface="+mn-ea"/>
                <a:cs typeface="+mn-cs"/>
              </a:rPr>
              <a:t>open</a:t>
            </a:r>
            <a:r>
              <a:rPr lang="ru-RU" dirty="0"/>
              <a:t>, </a:t>
            </a:r>
            <a:r>
              <a:rPr lang="ru-RU" sz="1200" kern="1200" dirty="0" err="1">
                <a:solidFill>
                  <a:schemeClr val="tx1"/>
                </a:solidFill>
                <a:latin typeface="+mn-lt"/>
                <a:ea typeface="+mn-ea"/>
                <a:cs typeface="+mn-cs"/>
              </a:rPr>
              <a:t>close</a:t>
            </a:r>
            <a:r>
              <a:rPr lang="ru-RU" dirty="0"/>
              <a:t>, </a:t>
            </a:r>
            <a:r>
              <a:rPr lang="ru-RU" sz="1200" kern="1200" dirty="0" err="1">
                <a:solidFill>
                  <a:schemeClr val="tx1"/>
                </a:solidFill>
                <a:latin typeface="+mn-lt"/>
                <a:ea typeface="+mn-ea"/>
                <a:cs typeface="+mn-cs"/>
              </a:rPr>
              <a:t>read</a:t>
            </a:r>
            <a:r>
              <a:rPr lang="ru-RU" dirty="0"/>
              <a:t>, </a:t>
            </a:r>
            <a:r>
              <a:rPr lang="ru-RU" sz="1200" kern="1200" dirty="0" err="1">
                <a:solidFill>
                  <a:schemeClr val="tx1"/>
                </a:solidFill>
                <a:latin typeface="+mn-lt"/>
                <a:ea typeface="+mn-ea"/>
                <a:cs typeface="+mn-cs"/>
              </a:rPr>
              <a:t>write</a:t>
            </a:r>
            <a:r>
              <a:rPr lang="ru-RU" dirty="0"/>
              <a:t>, </a:t>
            </a:r>
            <a:r>
              <a:rPr lang="ru-RU" sz="1200" kern="1200" dirty="0" err="1">
                <a:solidFill>
                  <a:schemeClr val="tx1"/>
                </a:solidFill>
                <a:latin typeface="+mn-lt"/>
                <a:ea typeface="+mn-ea"/>
                <a:cs typeface="+mn-cs"/>
              </a:rPr>
              <a:t>lseek</a:t>
            </a:r>
            <a:r>
              <a:rPr lang="ru-RU" dirty="0"/>
              <a:t>, </a:t>
            </a:r>
            <a:r>
              <a:rPr lang="ru-RU" sz="1200" kern="1200" dirty="0" err="1">
                <a:solidFill>
                  <a:schemeClr val="tx1"/>
                </a:solidFill>
                <a:latin typeface="+mn-lt"/>
                <a:ea typeface="+mn-ea"/>
                <a:cs typeface="+mn-cs"/>
              </a:rPr>
              <a:t>stat</a:t>
            </a:r>
            <a:r>
              <a:rPr lang="ru-RU" dirty="0"/>
              <a:t> и </a:t>
            </a:r>
            <a:r>
              <a:rPr lang="ru-RU" sz="1200" kern="1200" dirty="0" err="1">
                <a:solidFill>
                  <a:schemeClr val="tx1"/>
                </a:solidFill>
                <a:latin typeface="+mn-lt"/>
                <a:ea typeface="+mn-ea"/>
                <a:cs typeface="+mn-cs"/>
              </a:rPr>
              <a:t>fstat</a:t>
            </a:r>
            <a:r>
              <a:rPr lang="ru-RU" dirty="0"/>
              <a:t>.</a:t>
            </a:r>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47</a:t>
            </a:fld>
            <a:endParaRPr lang="en-US"/>
          </a:p>
        </p:txBody>
      </p:sp>
    </p:spTree>
    <p:extLst>
      <p:ext uri="{BB962C8B-B14F-4D97-AF65-F5344CB8AC3E}">
        <p14:creationId xmlns:p14="http://schemas.microsoft.com/office/powerpoint/2010/main" val="38664938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Сначала файл нужно открыть с помощью вызова </a:t>
            </a:r>
            <a:r>
              <a:rPr lang="ru-RU" sz="1200" kern="1200" dirty="0" err="1">
                <a:solidFill>
                  <a:schemeClr val="tx1"/>
                </a:solidFill>
                <a:latin typeface="+mn-lt"/>
                <a:ea typeface="+mn-ea"/>
                <a:cs typeface="+mn-cs"/>
              </a:rPr>
              <a:t>open</a:t>
            </a:r>
            <a:r>
              <a:rPr lang="ru-RU" dirty="0"/>
              <a:t>. Мы указываем имя файла и режим: только чтение, только запись или чтение-запись. Если файла ещё нет, можно добавить флаг </a:t>
            </a:r>
            <a:r>
              <a:rPr lang="ru-RU" sz="1200" kern="1200" dirty="0">
                <a:solidFill>
                  <a:schemeClr val="tx1"/>
                </a:solidFill>
                <a:latin typeface="+mn-lt"/>
                <a:ea typeface="+mn-ea"/>
                <a:cs typeface="+mn-cs"/>
              </a:rPr>
              <a:t>O_CREAT</a:t>
            </a:r>
            <a:r>
              <a:rPr lang="ru-RU" dirty="0"/>
              <a:t>. В ответ ОС возвращает </a:t>
            </a:r>
            <a:r>
              <a:rPr lang="ru-RU" b="1" dirty="0"/>
              <a:t>файловый дескриптор</a:t>
            </a:r>
            <a:r>
              <a:rPr lang="ru-RU" dirty="0"/>
              <a:t> — это просто число, которое процесс использует для всех дальнейших операций. Когда работа с файлом закончена, вызывается </a:t>
            </a:r>
            <a:r>
              <a:rPr lang="ru-RU" sz="1200" kern="1200" dirty="0" err="1">
                <a:solidFill>
                  <a:schemeClr val="tx1"/>
                </a:solidFill>
                <a:latin typeface="+mn-lt"/>
                <a:ea typeface="+mn-ea"/>
                <a:cs typeface="+mn-cs"/>
              </a:rPr>
              <a:t>close</a:t>
            </a:r>
            <a:r>
              <a:rPr lang="ru-RU" dirty="0"/>
              <a:t>, чтобы освободить дескриптор.</a:t>
            </a:r>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48</a:t>
            </a:fld>
            <a:endParaRPr lang="en-US"/>
          </a:p>
        </p:txBody>
      </p:sp>
    </p:spTree>
    <p:extLst>
      <p:ext uri="{BB962C8B-B14F-4D97-AF65-F5344CB8AC3E}">
        <p14:creationId xmlns:p14="http://schemas.microsoft.com/office/powerpoint/2010/main" val="42754375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Далее идут базовые операции ввода-вывода: </a:t>
            </a:r>
            <a:r>
              <a:rPr lang="ru-RU" sz="1200" kern="1200" dirty="0" err="1">
                <a:solidFill>
                  <a:schemeClr val="tx1"/>
                </a:solidFill>
                <a:latin typeface="+mn-lt"/>
                <a:ea typeface="+mn-ea"/>
                <a:cs typeface="+mn-cs"/>
              </a:rPr>
              <a:t>read</a:t>
            </a:r>
            <a:r>
              <a:rPr lang="ru-RU" dirty="0"/>
              <a:t> и </a:t>
            </a:r>
            <a:r>
              <a:rPr lang="ru-RU" sz="1200" kern="1200" dirty="0" err="1">
                <a:solidFill>
                  <a:schemeClr val="tx1"/>
                </a:solidFill>
                <a:latin typeface="+mn-lt"/>
                <a:ea typeface="+mn-ea"/>
                <a:cs typeface="+mn-cs"/>
              </a:rPr>
              <a:t>write</a:t>
            </a:r>
            <a:r>
              <a:rPr lang="ru-RU" dirty="0"/>
              <a:t>. Обе работают через файловый дескриптор и буфер в памяти программы. </a:t>
            </a:r>
            <a:r>
              <a:rPr lang="ru-RU" sz="1200" kern="1200" dirty="0" err="1">
                <a:solidFill>
                  <a:schemeClr val="tx1"/>
                </a:solidFill>
                <a:latin typeface="+mn-lt"/>
                <a:ea typeface="+mn-ea"/>
                <a:cs typeface="+mn-cs"/>
              </a:rPr>
              <a:t>read</a:t>
            </a:r>
            <a:r>
              <a:rPr lang="ru-RU" dirty="0"/>
              <a:t> копирует данные из файла в буфер, </a:t>
            </a:r>
            <a:r>
              <a:rPr lang="ru-RU" sz="1200" kern="1200" dirty="0" err="1">
                <a:solidFill>
                  <a:schemeClr val="tx1"/>
                </a:solidFill>
                <a:latin typeface="+mn-lt"/>
                <a:ea typeface="+mn-ea"/>
                <a:cs typeface="+mn-cs"/>
              </a:rPr>
              <a:t>write</a:t>
            </a:r>
            <a:r>
              <a:rPr lang="ru-RU" dirty="0"/>
              <a:t> — наоборот, из буфера в файл. Эти вызовы возвращают количество реально обработанных байт, что важно проверять при работе с потоками данных.</a:t>
            </a:r>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49</a:t>
            </a:fld>
            <a:endParaRPr lang="en-US"/>
          </a:p>
        </p:txBody>
      </p:sp>
    </p:spTree>
    <p:extLst>
      <p:ext uri="{BB962C8B-B14F-4D97-AF65-F5344CB8AC3E}">
        <p14:creationId xmlns:p14="http://schemas.microsoft.com/office/powerpoint/2010/main" val="1125724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Важной особенностью является то, что процессы могут создавать новые процессы. Если один процесс создаёт другой, то они образуют иерархию «родитель — ребёнок». Постепенно это вырастает в дерево процессов, где каждая программа может запускать дочерние задачи для выполнения отдельных функций.</a:t>
            </a:r>
            <a:br>
              <a:rPr lang="ru-RU" dirty="0"/>
            </a:br>
            <a:r>
              <a:rPr lang="ru-RU" dirty="0"/>
              <a:t>Но часто процессы должны взаимодействовать между собой. Например, один процесс может собирать данные, а другой — обрабатывать их. Для этого используется механизм </a:t>
            </a:r>
            <a:r>
              <a:rPr lang="ru-RU" dirty="0" err="1"/>
              <a:t>межпроцессного</a:t>
            </a:r>
            <a:r>
              <a:rPr lang="ru-RU" dirty="0"/>
              <a:t> взаимодействия, или IPC. С его помощью процессы могут обмениваться сообщениями и синхронизировать свою работу, чтобы совместно решать задачу.</a:t>
            </a:r>
            <a:br>
              <a:rPr lang="ru-RU" dirty="0"/>
            </a:br>
            <a:r>
              <a:rPr lang="ru-RU" dirty="0"/>
              <a:t>Кроме того, операционная система может отправлять процессам сигналы. Сигнал — это способ уведомить процесс о каком-то событии. Сигналы можно рассматривать как программный аналог аппаратных прерываний. Например, процесс может запросить у ОС, чтобы через 10 секунд ему напомнили о необходимости проверить ответ от удалённого сервера. Если ответа нет, ОС посылает сигнал, и процесс запускает обработчик для повторной отправки сообщения. Сигналы также используются при ошибках — например, при выполнении недопустимой инструкции или обращении к неверному адресу памяти.</a:t>
            </a:r>
            <a:br>
              <a:rPr lang="ru-RU" dirty="0"/>
            </a:br>
            <a:r>
              <a:rPr lang="ru-RU" dirty="0"/>
              <a:t>Таким образом, IPC и сигналы позволяют процессам быть не изолированными, а активно взаимодействовать и реагировать на изменения среды.</a:t>
            </a:r>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5</a:t>
            </a:fld>
            <a:endParaRPr lang="en-US"/>
          </a:p>
        </p:txBody>
      </p:sp>
    </p:spTree>
    <p:extLst>
      <p:ext uri="{BB962C8B-B14F-4D97-AF65-F5344CB8AC3E}">
        <p14:creationId xmlns:p14="http://schemas.microsoft.com/office/powerpoint/2010/main" val="247935483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Не все программы читают файлы строго последовательно. Для произвольного доступа используется </a:t>
            </a:r>
            <a:r>
              <a:rPr lang="ru-RU" sz="1200" kern="1200" dirty="0" err="1">
                <a:solidFill>
                  <a:schemeClr val="tx1"/>
                </a:solidFill>
                <a:latin typeface="+mn-lt"/>
                <a:ea typeface="+mn-ea"/>
                <a:cs typeface="+mn-cs"/>
              </a:rPr>
              <a:t>lseek</a:t>
            </a:r>
            <a:r>
              <a:rPr lang="ru-RU" dirty="0"/>
              <a:t>. Он изменяет текущую позицию в файле: можно отмерить смещение от начала, от текущей позиции или от конца файла. Это полезно, например, для работы с базами данных или большими бинарными файлами, где нужно быстро переместиться к нужному месту.</a:t>
            </a:r>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50</a:t>
            </a:fld>
            <a:endParaRPr lang="en-US"/>
          </a:p>
        </p:txBody>
      </p:sp>
    </p:spTree>
    <p:extLst>
      <p:ext uri="{BB962C8B-B14F-4D97-AF65-F5344CB8AC3E}">
        <p14:creationId xmlns:p14="http://schemas.microsoft.com/office/powerpoint/2010/main" val="19969323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Кроме содержимого, файл имеет метаданные: тип, размер, время модификации, права доступа. Их можно получить через </a:t>
            </a:r>
            <a:r>
              <a:rPr lang="ru-RU" sz="1200" kern="1200" dirty="0" err="1">
                <a:solidFill>
                  <a:schemeClr val="tx1"/>
                </a:solidFill>
                <a:latin typeface="+mn-lt"/>
                <a:ea typeface="+mn-ea"/>
                <a:cs typeface="+mn-cs"/>
              </a:rPr>
              <a:t>stat</a:t>
            </a:r>
            <a:r>
              <a:rPr lang="ru-RU" dirty="0"/>
              <a:t> или </a:t>
            </a:r>
            <a:r>
              <a:rPr lang="ru-RU" sz="1200" kern="1200" dirty="0" err="1">
                <a:solidFill>
                  <a:schemeClr val="tx1"/>
                </a:solidFill>
                <a:latin typeface="+mn-lt"/>
                <a:ea typeface="+mn-ea"/>
                <a:cs typeface="+mn-cs"/>
              </a:rPr>
              <a:t>fstat</a:t>
            </a:r>
            <a:r>
              <a:rPr lang="ru-RU" dirty="0"/>
              <a:t>. Первый работает по имени файла, второй — по открытому дескриптору. Результат помещается в структуру, которую может проанализировать программа. Например, утилита </a:t>
            </a:r>
            <a:r>
              <a:rPr lang="ru-RU" sz="1200" kern="1200" dirty="0" err="1">
                <a:solidFill>
                  <a:schemeClr val="tx1"/>
                </a:solidFill>
                <a:latin typeface="+mn-lt"/>
                <a:ea typeface="+mn-ea"/>
                <a:cs typeface="+mn-cs"/>
              </a:rPr>
              <a:t>ls</a:t>
            </a:r>
            <a:r>
              <a:rPr lang="ru-RU" sz="1200" kern="1200" dirty="0">
                <a:solidFill>
                  <a:schemeClr val="tx1"/>
                </a:solidFill>
                <a:latin typeface="+mn-lt"/>
                <a:ea typeface="+mn-ea"/>
                <a:cs typeface="+mn-cs"/>
              </a:rPr>
              <a:t> -l</a:t>
            </a:r>
            <a:r>
              <a:rPr lang="ru-RU" dirty="0"/>
              <a:t> использует эти вызовы, чтобы вывести информацию о файлах.</a:t>
            </a:r>
            <a:endParaRPr lang="en-US" dirty="0"/>
          </a:p>
          <a:p>
            <a:endParaRPr lang="en-US" dirty="0"/>
          </a:p>
          <a:p>
            <a:r>
              <a:rPr lang="ru-RU" dirty="0"/>
              <a:t>В итоге у нас есть полный набор вызовов: открыть файл, читать или писать, перемещаться внутри него, получить информацию и закрыть. Именно на этих примитивах строятся все более сложные операции в UNIX.</a:t>
            </a:r>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51</a:t>
            </a:fld>
            <a:endParaRPr lang="en-US"/>
          </a:p>
        </p:txBody>
      </p:sp>
    </p:spTree>
    <p:extLst>
      <p:ext uri="{BB962C8B-B14F-4D97-AF65-F5344CB8AC3E}">
        <p14:creationId xmlns:p14="http://schemas.microsoft.com/office/powerpoint/2010/main" val="18462741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3EE74EF-BE85-44F3-968F-E74DD74A629E}" type="slidenum">
              <a:rPr lang="en-US" smtClean="0"/>
              <a:t>52</a:t>
            </a:fld>
            <a:endParaRPr lang="en-US"/>
          </a:p>
        </p:txBody>
      </p:sp>
    </p:spTree>
    <p:extLst>
      <p:ext uri="{BB962C8B-B14F-4D97-AF65-F5344CB8AC3E}">
        <p14:creationId xmlns:p14="http://schemas.microsoft.com/office/powerpoint/2010/main" val="34782597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Теперь мы рассмотрим вызовы, которые работают не с отдельными файлами, а с каталогами и файловыми системами. Они позволяют создавать и удалять каталоги, делать несколько имён для одного файла и подключать внешние носители в единое дерево каталогов.</a:t>
            </a:r>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53</a:t>
            </a:fld>
            <a:endParaRPr lang="en-US"/>
          </a:p>
        </p:txBody>
      </p:sp>
    </p:spTree>
    <p:extLst>
      <p:ext uri="{BB962C8B-B14F-4D97-AF65-F5344CB8AC3E}">
        <p14:creationId xmlns:p14="http://schemas.microsoft.com/office/powerpoint/2010/main" val="282930782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Каталог в UNIX — это особый файл, который содержит пары </a:t>
            </a:r>
            <a:r>
              <a:rPr lang="ru-RU" i="1" dirty="0"/>
              <a:t>(i-</a:t>
            </a:r>
            <a:r>
              <a:rPr lang="en-US" i="1" dirty="0"/>
              <a:t>node</a:t>
            </a:r>
            <a:r>
              <a:rPr lang="ru-RU" i="1" dirty="0"/>
              <a:t>, имя)</a:t>
            </a:r>
            <a:r>
              <a:rPr lang="ru-RU" dirty="0"/>
              <a:t>. Создать новый каталог можно вызовом </a:t>
            </a:r>
            <a:r>
              <a:rPr lang="ru-RU" sz="1200" kern="1200" dirty="0" err="1">
                <a:solidFill>
                  <a:schemeClr val="tx1"/>
                </a:solidFill>
                <a:latin typeface="+mn-lt"/>
                <a:ea typeface="+mn-ea"/>
                <a:cs typeface="+mn-cs"/>
              </a:rPr>
              <a:t>mkdir</a:t>
            </a:r>
            <a:r>
              <a:rPr lang="ru-RU" dirty="0"/>
              <a:t>, а удалить пустой каталог — через </a:t>
            </a:r>
            <a:r>
              <a:rPr lang="ru-RU" sz="1200" kern="1200" dirty="0" err="1">
                <a:solidFill>
                  <a:schemeClr val="tx1"/>
                </a:solidFill>
                <a:latin typeface="+mn-lt"/>
                <a:ea typeface="+mn-ea"/>
                <a:cs typeface="+mn-cs"/>
              </a:rPr>
              <a:t>rmdir</a:t>
            </a:r>
            <a:r>
              <a:rPr lang="ru-RU" dirty="0"/>
              <a:t>. Эти операции формируют структуру дерева файловой системы.</a:t>
            </a:r>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54</a:t>
            </a:fld>
            <a:endParaRPr lang="en-US"/>
          </a:p>
        </p:txBody>
      </p:sp>
    </p:spTree>
    <p:extLst>
      <p:ext uri="{BB962C8B-B14F-4D97-AF65-F5344CB8AC3E}">
        <p14:creationId xmlns:p14="http://schemas.microsoft.com/office/powerpoint/2010/main" val="274893353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Следующие важные вызовы — это </a:t>
            </a:r>
            <a:r>
              <a:rPr lang="ru-RU" sz="1200" kern="1200" dirty="0" err="1">
                <a:solidFill>
                  <a:schemeClr val="tx1"/>
                </a:solidFill>
                <a:latin typeface="+mn-lt"/>
                <a:ea typeface="+mn-ea"/>
                <a:cs typeface="+mn-cs"/>
              </a:rPr>
              <a:t>link</a:t>
            </a:r>
            <a:r>
              <a:rPr lang="ru-RU" dirty="0"/>
              <a:t> и </a:t>
            </a:r>
            <a:r>
              <a:rPr lang="ru-RU" sz="1200" kern="1200" dirty="0" err="1">
                <a:solidFill>
                  <a:schemeClr val="tx1"/>
                </a:solidFill>
                <a:latin typeface="+mn-lt"/>
                <a:ea typeface="+mn-ea"/>
                <a:cs typeface="+mn-cs"/>
              </a:rPr>
              <a:t>unlink</a:t>
            </a:r>
            <a:r>
              <a:rPr lang="ru-RU" dirty="0"/>
              <a:t>. </a:t>
            </a:r>
            <a:r>
              <a:rPr lang="ru-RU" sz="1200" kern="1200" dirty="0" err="1">
                <a:solidFill>
                  <a:schemeClr val="tx1"/>
                </a:solidFill>
                <a:latin typeface="+mn-lt"/>
                <a:ea typeface="+mn-ea"/>
                <a:cs typeface="+mn-cs"/>
              </a:rPr>
              <a:t>link</a:t>
            </a:r>
            <a:r>
              <a:rPr lang="ru-RU" dirty="0"/>
              <a:t> создаёт жёсткую ссылку: это новый элемент каталога, который указывает на уже существующий файл через его i-номер. Таким образом, у одного файла может быть несколько имён. В отличие от копирования, файл при этом остаётся один, и изменения видны через все имена.</a:t>
            </a:r>
            <a:br>
              <a:rPr lang="ru-RU" dirty="0"/>
            </a:br>
            <a:r>
              <a:rPr lang="ru-RU" dirty="0"/>
              <a:t>Удаление имени выполняется вызовом </a:t>
            </a:r>
            <a:r>
              <a:rPr lang="ru-RU" sz="1200" kern="1200" dirty="0" err="1">
                <a:solidFill>
                  <a:schemeClr val="tx1"/>
                </a:solidFill>
                <a:latin typeface="+mn-lt"/>
                <a:ea typeface="+mn-ea"/>
                <a:cs typeface="+mn-cs"/>
              </a:rPr>
              <a:t>unlink</a:t>
            </a:r>
            <a:r>
              <a:rPr lang="ru-RU" dirty="0"/>
              <a:t>. Пока остаются другие ссылки, сам файл продолжает существовать. Только когда счётчик ссылок в i-</a:t>
            </a:r>
            <a:r>
              <a:rPr lang="ru-RU" dirty="0" err="1"/>
              <a:t>node</a:t>
            </a:r>
            <a:r>
              <a:rPr lang="ru-RU" dirty="0"/>
              <a:t> обнуляется, операционная система освобождает его блоки на диске.</a:t>
            </a:r>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55</a:t>
            </a:fld>
            <a:endParaRPr lang="en-US"/>
          </a:p>
        </p:txBody>
      </p:sp>
    </p:spTree>
    <p:extLst>
      <p:ext uri="{BB962C8B-B14F-4D97-AF65-F5344CB8AC3E}">
        <p14:creationId xmlns:p14="http://schemas.microsoft.com/office/powerpoint/2010/main" val="392502559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Пример: у пользователя </a:t>
            </a:r>
            <a:r>
              <a:rPr lang="ru-RU" sz="1200" kern="1200" dirty="0" err="1">
                <a:solidFill>
                  <a:schemeClr val="tx1"/>
                </a:solidFill>
                <a:latin typeface="+mn-lt"/>
                <a:ea typeface="+mn-ea"/>
                <a:cs typeface="+mn-cs"/>
              </a:rPr>
              <a:t>jim</a:t>
            </a:r>
            <a:r>
              <a:rPr lang="ru-RU" dirty="0"/>
              <a:t> есть файл </a:t>
            </a:r>
            <a:r>
              <a:rPr lang="ru-RU" sz="1200" kern="1200" dirty="0" err="1">
                <a:solidFill>
                  <a:schemeClr val="tx1"/>
                </a:solidFill>
                <a:latin typeface="+mn-lt"/>
                <a:ea typeface="+mn-ea"/>
                <a:cs typeface="+mn-cs"/>
              </a:rPr>
              <a:t>memo</a:t>
            </a:r>
            <a:r>
              <a:rPr lang="ru-RU" dirty="0"/>
              <a:t>. Пользователь </a:t>
            </a:r>
            <a:r>
              <a:rPr lang="ru-RU" sz="1200" kern="1200" dirty="0" err="1">
                <a:solidFill>
                  <a:schemeClr val="tx1"/>
                </a:solidFill>
                <a:latin typeface="+mn-lt"/>
                <a:ea typeface="+mn-ea"/>
                <a:cs typeface="+mn-cs"/>
              </a:rPr>
              <a:t>ast</a:t>
            </a:r>
            <a:r>
              <a:rPr lang="ru-RU" dirty="0"/>
              <a:t> делает </a:t>
            </a:r>
            <a:r>
              <a:rPr lang="ru-RU" sz="1200" kern="1200" dirty="0" err="1">
                <a:solidFill>
                  <a:schemeClr val="tx1"/>
                </a:solidFill>
                <a:latin typeface="+mn-lt"/>
                <a:ea typeface="+mn-ea"/>
                <a:cs typeface="+mn-cs"/>
              </a:rPr>
              <a:t>link</a:t>
            </a:r>
            <a:r>
              <a:rPr lang="ru-RU" sz="1200" kern="1200" dirty="0">
                <a:solidFill>
                  <a:schemeClr val="tx1"/>
                </a:solidFill>
                <a:latin typeface="+mn-lt"/>
                <a:ea typeface="+mn-ea"/>
                <a:cs typeface="+mn-cs"/>
              </a:rPr>
              <a:t>("/</a:t>
            </a:r>
            <a:r>
              <a:rPr lang="ru-RU" sz="1200" kern="1200" dirty="0" err="1">
                <a:solidFill>
                  <a:schemeClr val="tx1"/>
                </a:solidFill>
                <a:latin typeface="+mn-lt"/>
                <a:ea typeface="+mn-ea"/>
                <a:cs typeface="+mn-cs"/>
              </a:rPr>
              <a:t>usr</a:t>
            </a:r>
            <a:r>
              <a:rPr lang="ru-RU" sz="1200" kern="1200" dirty="0">
                <a:solidFill>
                  <a:schemeClr val="tx1"/>
                </a:solidFill>
                <a:latin typeface="+mn-lt"/>
                <a:ea typeface="+mn-ea"/>
                <a:cs typeface="+mn-cs"/>
              </a:rPr>
              <a:t>/</a:t>
            </a:r>
            <a:r>
              <a:rPr lang="ru-RU" sz="1200" kern="1200" dirty="0" err="1">
                <a:solidFill>
                  <a:schemeClr val="tx1"/>
                </a:solidFill>
                <a:latin typeface="+mn-lt"/>
                <a:ea typeface="+mn-ea"/>
                <a:cs typeface="+mn-cs"/>
              </a:rPr>
              <a:t>jim</a:t>
            </a:r>
            <a:r>
              <a:rPr lang="ru-RU" sz="1200" kern="1200" dirty="0">
                <a:solidFill>
                  <a:schemeClr val="tx1"/>
                </a:solidFill>
                <a:latin typeface="+mn-lt"/>
                <a:ea typeface="+mn-ea"/>
                <a:cs typeface="+mn-cs"/>
              </a:rPr>
              <a:t>/</a:t>
            </a:r>
            <a:r>
              <a:rPr lang="ru-RU" sz="1200" kern="1200" dirty="0" err="1">
                <a:solidFill>
                  <a:schemeClr val="tx1"/>
                </a:solidFill>
                <a:latin typeface="+mn-lt"/>
                <a:ea typeface="+mn-ea"/>
                <a:cs typeface="+mn-cs"/>
              </a:rPr>
              <a:t>memo</a:t>
            </a:r>
            <a:r>
              <a:rPr lang="ru-RU" sz="1200" kern="1200" dirty="0">
                <a:solidFill>
                  <a:schemeClr val="tx1"/>
                </a:solidFill>
                <a:latin typeface="+mn-lt"/>
                <a:ea typeface="+mn-ea"/>
                <a:cs typeface="+mn-cs"/>
              </a:rPr>
              <a:t>", "/</a:t>
            </a:r>
            <a:r>
              <a:rPr lang="ru-RU" sz="1200" kern="1200" dirty="0" err="1">
                <a:solidFill>
                  <a:schemeClr val="tx1"/>
                </a:solidFill>
                <a:latin typeface="+mn-lt"/>
                <a:ea typeface="+mn-ea"/>
                <a:cs typeface="+mn-cs"/>
              </a:rPr>
              <a:t>usr</a:t>
            </a:r>
            <a:r>
              <a:rPr lang="ru-RU" sz="1200" kern="1200" dirty="0">
                <a:solidFill>
                  <a:schemeClr val="tx1"/>
                </a:solidFill>
                <a:latin typeface="+mn-lt"/>
                <a:ea typeface="+mn-ea"/>
                <a:cs typeface="+mn-cs"/>
              </a:rPr>
              <a:t>/</a:t>
            </a:r>
            <a:r>
              <a:rPr lang="ru-RU" sz="1200" kern="1200" dirty="0" err="1">
                <a:solidFill>
                  <a:schemeClr val="tx1"/>
                </a:solidFill>
                <a:latin typeface="+mn-lt"/>
                <a:ea typeface="+mn-ea"/>
                <a:cs typeface="+mn-cs"/>
              </a:rPr>
              <a:t>ast</a:t>
            </a:r>
            <a:r>
              <a:rPr lang="ru-RU" sz="1200" kern="1200" dirty="0">
                <a:solidFill>
                  <a:schemeClr val="tx1"/>
                </a:solidFill>
                <a:latin typeface="+mn-lt"/>
                <a:ea typeface="+mn-ea"/>
                <a:cs typeface="+mn-cs"/>
              </a:rPr>
              <a:t>/</a:t>
            </a:r>
            <a:r>
              <a:rPr lang="ru-RU" sz="1200" kern="1200" dirty="0" err="1">
                <a:solidFill>
                  <a:schemeClr val="tx1"/>
                </a:solidFill>
                <a:latin typeface="+mn-lt"/>
                <a:ea typeface="+mn-ea"/>
                <a:cs typeface="+mn-cs"/>
              </a:rPr>
              <a:t>note</a:t>
            </a:r>
            <a:r>
              <a:rPr lang="ru-RU" sz="1200" kern="1200" dirty="0">
                <a:solidFill>
                  <a:schemeClr val="tx1"/>
                </a:solidFill>
                <a:latin typeface="+mn-lt"/>
                <a:ea typeface="+mn-ea"/>
                <a:cs typeface="+mn-cs"/>
              </a:rPr>
              <a:t>")</a:t>
            </a:r>
            <a:r>
              <a:rPr lang="ru-RU" dirty="0"/>
              <a:t>. Теперь у обоих пользователей в каталогах есть разные имена, но они указывают на один и тот же файл. Если </a:t>
            </a:r>
            <a:r>
              <a:rPr lang="ru-RU" sz="1200" kern="1200" dirty="0" err="1">
                <a:solidFill>
                  <a:schemeClr val="tx1"/>
                </a:solidFill>
                <a:latin typeface="+mn-lt"/>
                <a:ea typeface="+mn-ea"/>
                <a:cs typeface="+mn-cs"/>
              </a:rPr>
              <a:t>ast</a:t>
            </a:r>
            <a:r>
              <a:rPr lang="ru-RU" dirty="0"/>
              <a:t> удалит своё имя командой </a:t>
            </a:r>
            <a:r>
              <a:rPr lang="ru-RU" sz="1200" kern="1200" dirty="0" err="1">
                <a:solidFill>
                  <a:schemeClr val="tx1"/>
                </a:solidFill>
                <a:latin typeface="+mn-lt"/>
                <a:ea typeface="+mn-ea"/>
                <a:cs typeface="+mn-cs"/>
              </a:rPr>
              <a:t>unlink</a:t>
            </a:r>
            <a:r>
              <a:rPr lang="ru-RU" dirty="0"/>
              <a:t>, файл продолжит существовать через имя </a:t>
            </a:r>
            <a:r>
              <a:rPr lang="ru-RU" sz="1200" kern="1200" dirty="0" err="1">
                <a:solidFill>
                  <a:schemeClr val="tx1"/>
                </a:solidFill>
                <a:latin typeface="+mn-lt"/>
                <a:ea typeface="+mn-ea"/>
                <a:cs typeface="+mn-cs"/>
              </a:rPr>
              <a:t>memo</a:t>
            </a:r>
            <a:r>
              <a:rPr lang="ru-RU" dirty="0"/>
              <a:t>. Но если удалить обе ссылки — файл окончательно исчезнет.</a:t>
            </a:r>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56</a:t>
            </a:fld>
            <a:endParaRPr lang="en-US"/>
          </a:p>
        </p:txBody>
      </p:sp>
    </p:spTree>
    <p:extLst>
      <p:ext uri="{BB962C8B-B14F-4D97-AF65-F5344CB8AC3E}">
        <p14:creationId xmlns:p14="http://schemas.microsoft.com/office/powerpoint/2010/main" val="12322527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Наконец, вызовы </a:t>
            </a:r>
            <a:r>
              <a:rPr lang="ru-RU" sz="1200" kern="1200" dirty="0" err="1">
                <a:solidFill>
                  <a:schemeClr val="tx1"/>
                </a:solidFill>
                <a:latin typeface="+mn-lt"/>
                <a:ea typeface="+mn-ea"/>
                <a:cs typeface="+mn-cs"/>
              </a:rPr>
              <a:t>mount</a:t>
            </a:r>
            <a:r>
              <a:rPr lang="ru-RU" dirty="0"/>
              <a:t> и </a:t>
            </a:r>
            <a:r>
              <a:rPr lang="ru-RU" sz="1200" kern="1200" dirty="0" err="1">
                <a:solidFill>
                  <a:schemeClr val="tx1"/>
                </a:solidFill>
                <a:latin typeface="+mn-lt"/>
                <a:ea typeface="+mn-ea"/>
                <a:cs typeface="+mn-cs"/>
              </a:rPr>
              <a:t>umount</a:t>
            </a:r>
            <a:r>
              <a:rPr lang="ru-RU" dirty="0"/>
              <a:t>. В UNIX всё дерево каталогов едино, и чтобы подключить внешнюю файловую систему (например, USB-накопитель), её монтируют в определённую точку дерева, например </a:t>
            </a:r>
            <a:r>
              <a:rPr lang="ru-RU" sz="1200" kern="1200" dirty="0">
                <a:solidFill>
                  <a:schemeClr val="tx1"/>
                </a:solidFill>
                <a:latin typeface="+mn-lt"/>
                <a:ea typeface="+mn-ea"/>
                <a:cs typeface="+mn-cs"/>
              </a:rPr>
              <a:t>/</a:t>
            </a:r>
            <a:r>
              <a:rPr lang="ru-RU" sz="1200" kern="1200" dirty="0" err="1">
                <a:solidFill>
                  <a:schemeClr val="tx1"/>
                </a:solidFill>
                <a:latin typeface="+mn-lt"/>
                <a:ea typeface="+mn-ea"/>
                <a:cs typeface="+mn-cs"/>
              </a:rPr>
              <a:t>mnt</a:t>
            </a:r>
            <a:r>
              <a:rPr lang="ru-RU" dirty="0"/>
              <a:t>. С этого момента файлы на USB становятся доступны как часть общей структуры. Вызов </a:t>
            </a:r>
            <a:r>
              <a:rPr lang="ru-RU" sz="1200" kern="1200" dirty="0" err="1">
                <a:solidFill>
                  <a:schemeClr val="tx1"/>
                </a:solidFill>
                <a:latin typeface="+mn-lt"/>
                <a:ea typeface="+mn-ea"/>
                <a:cs typeface="+mn-cs"/>
              </a:rPr>
              <a:t>umount</a:t>
            </a:r>
            <a:r>
              <a:rPr lang="ru-RU" dirty="0"/>
              <a:t> отключает файловую систему, и она больше недоступна, пока снова не будет смонтирована. Этот механизм позволяет объединять корневую файловую систему, домашние каталоги, внешние диски и сетевые ресурсы в единое и прозрачное пространство.</a:t>
            </a:r>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57</a:t>
            </a:fld>
            <a:endParaRPr lang="en-US"/>
          </a:p>
        </p:txBody>
      </p:sp>
    </p:spTree>
    <p:extLst>
      <p:ext uri="{BB962C8B-B14F-4D97-AF65-F5344CB8AC3E}">
        <p14:creationId xmlns:p14="http://schemas.microsoft.com/office/powerpoint/2010/main" val="61493310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3EE74EF-BE85-44F3-968F-E74DD74A629E}" type="slidenum">
              <a:rPr lang="en-US" smtClean="0"/>
              <a:t>58</a:t>
            </a:fld>
            <a:endParaRPr lang="en-US"/>
          </a:p>
        </p:txBody>
      </p:sp>
    </p:spTree>
    <p:extLst>
      <p:ext uri="{BB962C8B-B14F-4D97-AF65-F5344CB8AC3E}">
        <p14:creationId xmlns:p14="http://schemas.microsoft.com/office/powerpoint/2010/main" val="140939118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 дополнение к вызовам работы с файлами и каталогами в UNIX есть множество других системных вызовов. Рассмотрим четыре из них: </a:t>
            </a:r>
            <a:r>
              <a:rPr lang="ru-RU" sz="1200" kern="1200" dirty="0" err="1">
                <a:solidFill>
                  <a:schemeClr val="tx1"/>
                </a:solidFill>
                <a:latin typeface="+mn-lt"/>
                <a:ea typeface="+mn-ea"/>
                <a:cs typeface="+mn-cs"/>
              </a:rPr>
              <a:t>chdir</a:t>
            </a:r>
            <a:r>
              <a:rPr lang="ru-RU" dirty="0"/>
              <a:t>, </a:t>
            </a:r>
            <a:r>
              <a:rPr lang="ru-RU" sz="1200" kern="1200" dirty="0" err="1">
                <a:solidFill>
                  <a:schemeClr val="tx1"/>
                </a:solidFill>
                <a:latin typeface="+mn-lt"/>
                <a:ea typeface="+mn-ea"/>
                <a:cs typeface="+mn-cs"/>
              </a:rPr>
              <a:t>chmod</a:t>
            </a:r>
            <a:r>
              <a:rPr lang="ru-RU" dirty="0"/>
              <a:t>, </a:t>
            </a:r>
            <a:r>
              <a:rPr lang="ru-RU" sz="1200" kern="1200" dirty="0" err="1">
                <a:solidFill>
                  <a:schemeClr val="tx1"/>
                </a:solidFill>
                <a:latin typeface="+mn-lt"/>
                <a:ea typeface="+mn-ea"/>
                <a:cs typeface="+mn-cs"/>
              </a:rPr>
              <a:t>kill</a:t>
            </a:r>
            <a:r>
              <a:rPr lang="ru-RU" dirty="0"/>
              <a:t> и </a:t>
            </a:r>
            <a:r>
              <a:rPr lang="ru-RU" sz="1200" kern="1200" dirty="0" err="1">
                <a:solidFill>
                  <a:schemeClr val="tx1"/>
                </a:solidFill>
                <a:latin typeface="+mn-lt"/>
                <a:ea typeface="+mn-ea"/>
                <a:cs typeface="+mn-cs"/>
              </a:rPr>
              <a:t>time</a:t>
            </a:r>
            <a:r>
              <a:rPr lang="ru-RU" dirty="0"/>
              <a:t>. Каждый играет свою роль — от удобства работы с путями до управления процессами и временем.</a:t>
            </a:r>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59</a:t>
            </a:fld>
            <a:endParaRPr lang="en-US"/>
          </a:p>
        </p:txBody>
      </p:sp>
    </p:spTree>
    <p:extLst>
      <p:ext uri="{BB962C8B-B14F-4D97-AF65-F5344CB8AC3E}">
        <p14:creationId xmlns:p14="http://schemas.microsoft.com/office/powerpoint/2010/main" val="2896326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6</a:t>
            </a:fld>
            <a:endParaRPr lang="en-US"/>
          </a:p>
        </p:txBody>
      </p:sp>
    </p:spTree>
    <p:extLst>
      <p:ext uri="{BB962C8B-B14F-4D97-AF65-F5344CB8AC3E}">
        <p14:creationId xmlns:p14="http://schemas.microsoft.com/office/powerpoint/2010/main" val="262613856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dirty="0" err="1">
                <a:solidFill>
                  <a:schemeClr val="tx1"/>
                </a:solidFill>
                <a:latin typeface="+mn-lt"/>
                <a:ea typeface="+mn-ea"/>
                <a:cs typeface="+mn-cs"/>
              </a:rPr>
              <a:t>chdir</a:t>
            </a:r>
            <a:r>
              <a:rPr lang="ru-RU" dirty="0"/>
              <a:t> меняет текущий рабочий каталог процесса. Благодаря этому можно работать с файлами по относительным путям, не указывая каждый раз длинный абсолютный путь. Например, после </a:t>
            </a:r>
            <a:r>
              <a:rPr lang="ru-RU" sz="1200" kern="1200" dirty="0" err="1">
                <a:solidFill>
                  <a:schemeClr val="tx1"/>
                </a:solidFill>
                <a:latin typeface="+mn-lt"/>
                <a:ea typeface="+mn-ea"/>
                <a:cs typeface="+mn-cs"/>
              </a:rPr>
              <a:t>chdir</a:t>
            </a:r>
            <a:r>
              <a:rPr lang="ru-RU" sz="1200" kern="1200" dirty="0">
                <a:solidFill>
                  <a:schemeClr val="tx1"/>
                </a:solidFill>
                <a:latin typeface="+mn-lt"/>
                <a:ea typeface="+mn-ea"/>
                <a:cs typeface="+mn-cs"/>
              </a:rPr>
              <a:t>("/</a:t>
            </a:r>
            <a:r>
              <a:rPr lang="ru-RU" sz="1200" kern="1200" dirty="0" err="1">
                <a:solidFill>
                  <a:schemeClr val="tx1"/>
                </a:solidFill>
                <a:latin typeface="+mn-lt"/>
                <a:ea typeface="+mn-ea"/>
                <a:cs typeface="+mn-cs"/>
              </a:rPr>
              <a:t>usr</a:t>
            </a:r>
            <a:r>
              <a:rPr lang="ru-RU" sz="1200" kern="1200" dirty="0">
                <a:solidFill>
                  <a:schemeClr val="tx1"/>
                </a:solidFill>
                <a:latin typeface="+mn-lt"/>
                <a:ea typeface="+mn-ea"/>
                <a:cs typeface="+mn-cs"/>
              </a:rPr>
              <a:t>/</a:t>
            </a:r>
            <a:r>
              <a:rPr lang="ru-RU" sz="1200" kern="1200" dirty="0" err="1">
                <a:solidFill>
                  <a:schemeClr val="tx1"/>
                </a:solidFill>
                <a:latin typeface="+mn-lt"/>
                <a:ea typeface="+mn-ea"/>
                <a:cs typeface="+mn-cs"/>
              </a:rPr>
              <a:t>ast</a:t>
            </a:r>
            <a:r>
              <a:rPr lang="ru-RU" sz="1200" kern="1200" dirty="0">
                <a:solidFill>
                  <a:schemeClr val="tx1"/>
                </a:solidFill>
                <a:latin typeface="+mn-lt"/>
                <a:ea typeface="+mn-ea"/>
                <a:cs typeface="+mn-cs"/>
              </a:rPr>
              <a:t>/</a:t>
            </a:r>
            <a:r>
              <a:rPr lang="ru-RU" sz="1200" kern="1200" dirty="0" err="1">
                <a:solidFill>
                  <a:schemeClr val="tx1"/>
                </a:solidFill>
                <a:latin typeface="+mn-lt"/>
                <a:ea typeface="+mn-ea"/>
                <a:cs typeface="+mn-cs"/>
              </a:rPr>
              <a:t>test</a:t>
            </a:r>
            <a:r>
              <a:rPr lang="ru-RU" sz="1200" kern="1200" dirty="0">
                <a:solidFill>
                  <a:schemeClr val="tx1"/>
                </a:solidFill>
                <a:latin typeface="+mn-lt"/>
                <a:ea typeface="+mn-ea"/>
                <a:cs typeface="+mn-cs"/>
              </a:rPr>
              <a:t>")</a:t>
            </a:r>
            <a:r>
              <a:rPr lang="ru-RU" dirty="0"/>
              <a:t> открытие файла </a:t>
            </a:r>
            <a:r>
              <a:rPr lang="ru-RU" sz="1200" kern="1200" dirty="0" err="1">
                <a:solidFill>
                  <a:schemeClr val="tx1"/>
                </a:solidFill>
                <a:latin typeface="+mn-lt"/>
                <a:ea typeface="+mn-ea"/>
                <a:cs typeface="+mn-cs"/>
              </a:rPr>
              <a:t>xyz</a:t>
            </a:r>
            <a:r>
              <a:rPr lang="ru-RU" dirty="0"/>
              <a:t> будет эквивалентно </a:t>
            </a:r>
            <a:r>
              <a:rPr lang="ru-RU" sz="1200" kern="1200" dirty="0">
                <a:solidFill>
                  <a:schemeClr val="tx1"/>
                </a:solidFill>
                <a:latin typeface="+mn-lt"/>
                <a:ea typeface="+mn-ea"/>
                <a:cs typeface="+mn-cs"/>
              </a:rPr>
              <a:t>/</a:t>
            </a:r>
            <a:r>
              <a:rPr lang="ru-RU" sz="1200" kern="1200" dirty="0" err="1">
                <a:solidFill>
                  <a:schemeClr val="tx1"/>
                </a:solidFill>
                <a:latin typeface="+mn-lt"/>
                <a:ea typeface="+mn-ea"/>
                <a:cs typeface="+mn-cs"/>
              </a:rPr>
              <a:t>usr</a:t>
            </a:r>
            <a:r>
              <a:rPr lang="ru-RU" sz="1200" kern="1200" dirty="0">
                <a:solidFill>
                  <a:schemeClr val="tx1"/>
                </a:solidFill>
                <a:latin typeface="+mn-lt"/>
                <a:ea typeface="+mn-ea"/>
                <a:cs typeface="+mn-cs"/>
              </a:rPr>
              <a:t>/</a:t>
            </a:r>
            <a:r>
              <a:rPr lang="ru-RU" sz="1200" kern="1200" dirty="0" err="1">
                <a:solidFill>
                  <a:schemeClr val="tx1"/>
                </a:solidFill>
                <a:latin typeface="+mn-lt"/>
                <a:ea typeface="+mn-ea"/>
                <a:cs typeface="+mn-cs"/>
              </a:rPr>
              <a:t>ast</a:t>
            </a:r>
            <a:r>
              <a:rPr lang="ru-RU" sz="1200" kern="1200" dirty="0">
                <a:solidFill>
                  <a:schemeClr val="tx1"/>
                </a:solidFill>
                <a:latin typeface="+mn-lt"/>
                <a:ea typeface="+mn-ea"/>
                <a:cs typeface="+mn-cs"/>
              </a:rPr>
              <a:t>/</a:t>
            </a:r>
            <a:r>
              <a:rPr lang="ru-RU" sz="1200" kern="1200" dirty="0" err="1">
                <a:solidFill>
                  <a:schemeClr val="tx1"/>
                </a:solidFill>
                <a:latin typeface="+mn-lt"/>
                <a:ea typeface="+mn-ea"/>
                <a:cs typeface="+mn-cs"/>
              </a:rPr>
              <a:t>test</a:t>
            </a:r>
            <a:r>
              <a:rPr lang="ru-RU" sz="1200" kern="1200" dirty="0">
                <a:solidFill>
                  <a:schemeClr val="tx1"/>
                </a:solidFill>
                <a:latin typeface="+mn-lt"/>
                <a:ea typeface="+mn-ea"/>
                <a:cs typeface="+mn-cs"/>
              </a:rPr>
              <a:t>/</a:t>
            </a:r>
            <a:r>
              <a:rPr lang="ru-RU" sz="1200" kern="1200" dirty="0" err="1">
                <a:solidFill>
                  <a:schemeClr val="tx1"/>
                </a:solidFill>
                <a:latin typeface="+mn-lt"/>
                <a:ea typeface="+mn-ea"/>
                <a:cs typeface="+mn-cs"/>
              </a:rPr>
              <a:t>xyz</a:t>
            </a:r>
            <a:r>
              <a:rPr lang="ru-RU" dirty="0"/>
              <a:t>.</a:t>
            </a:r>
            <a:endParaRPr lang="en-US" dirty="0"/>
          </a:p>
          <a:p>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60</a:t>
            </a:fld>
            <a:endParaRPr lang="en-US"/>
          </a:p>
        </p:txBody>
      </p:sp>
    </p:spTree>
    <p:extLst>
      <p:ext uri="{BB962C8B-B14F-4D97-AF65-F5344CB8AC3E}">
        <p14:creationId xmlns:p14="http://schemas.microsoft.com/office/powerpoint/2010/main" val="230101774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Каждый файл в UNIX имеет режим доступа — это комбинация битов чтения, записи и выполнения для владельца, группы и остальных. Системный вызов </a:t>
            </a:r>
            <a:r>
              <a:rPr lang="ru-RU" sz="1200" kern="1200" dirty="0" err="1">
                <a:solidFill>
                  <a:schemeClr val="tx1"/>
                </a:solidFill>
                <a:latin typeface="+mn-lt"/>
                <a:ea typeface="+mn-ea"/>
                <a:cs typeface="+mn-cs"/>
              </a:rPr>
              <a:t>chmod</a:t>
            </a:r>
            <a:r>
              <a:rPr lang="ru-RU" dirty="0"/>
              <a:t> позволяет их менять. В примере </a:t>
            </a:r>
            <a:r>
              <a:rPr lang="ru-RU" sz="1200" kern="1200" dirty="0" err="1">
                <a:solidFill>
                  <a:schemeClr val="tx1"/>
                </a:solidFill>
                <a:latin typeface="+mn-lt"/>
                <a:ea typeface="+mn-ea"/>
                <a:cs typeface="+mn-cs"/>
              </a:rPr>
              <a:t>chmod</a:t>
            </a:r>
            <a:r>
              <a:rPr lang="ru-RU" sz="1200" kern="1200" dirty="0">
                <a:solidFill>
                  <a:schemeClr val="tx1"/>
                </a:solidFill>
                <a:latin typeface="+mn-lt"/>
                <a:ea typeface="+mn-ea"/>
                <a:cs typeface="+mn-cs"/>
              </a:rPr>
              <a:t>("</a:t>
            </a:r>
            <a:r>
              <a:rPr lang="ru-RU" sz="1200" kern="1200" dirty="0" err="1">
                <a:solidFill>
                  <a:schemeClr val="tx1"/>
                </a:solidFill>
                <a:latin typeface="+mn-lt"/>
                <a:ea typeface="+mn-ea"/>
                <a:cs typeface="+mn-cs"/>
              </a:rPr>
              <a:t>file</a:t>
            </a:r>
            <a:r>
              <a:rPr lang="ru-RU" sz="1200" kern="1200" dirty="0">
                <a:solidFill>
                  <a:schemeClr val="tx1"/>
                </a:solidFill>
                <a:latin typeface="+mn-lt"/>
                <a:ea typeface="+mn-ea"/>
                <a:cs typeface="+mn-cs"/>
              </a:rPr>
              <a:t>", 0644)</a:t>
            </a:r>
            <a:r>
              <a:rPr lang="ru-RU" dirty="0"/>
              <a:t> владелец получает право читать и писать файл, а все остальные — только читать. Это важный инструмент защиты данных.</a:t>
            </a:r>
            <a:endParaRPr lang="en-US" dirty="0"/>
          </a:p>
          <a:p>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61</a:t>
            </a:fld>
            <a:endParaRPr lang="en-US"/>
          </a:p>
        </p:txBody>
      </p:sp>
    </p:spTree>
    <p:extLst>
      <p:ext uri="{BB962C8B-B14F-4D97-AF65-F5344CB8AC3E}">
        <p14:creationId xmlns:p14="http://schemas.microsoft.com/office/powerpoint/2010/main" val="20812807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kern="1200" dirty="0" err="1">
                <a:solidFill>
                  <a:schemeClr val="tx1"/>
                </a:solidFill>
                <a:latin typeface="+mn-lt"/>
                <a:ea typeface="+mn-ea"/>
                <a:cs typeface="+mn-cs"/>
              </a:rPr>
              <a:t>kill</a:t>
            </a:r>
            <a:r>
              <a:rPr lang="ru-RU" dirty="0"/>
              <a:t> — это способ отправки сигналов процессам. Сигналы используются либо для </a:t>
            </a:r>
            <a:r>
              <a:rPr lang="ru-RU" dirty="0" err="1"/>
              <a:t>межпроцессного</a:t>
            </a:r>
            <a:r>
              <a:rPr lang="ru-RU" dirty="0"/>
              <a:t> взаимодействия, либо для управления процессами. Если процесс запрограммирован ловить сигнал, то будет вызван его обработчик. Если нет — процесс завершится. Пример: </a:t>
            </a:r>
            <a:r>
              <a:rPr lang="ru-RU" sz="1200" kern="1200" dirty="0" err="1">
                <a:solidFill>
                  <a:schemeClr val="tx1"/>
                </a:solidFill>
                <a:latin typeface="+mn-lt"/>
                <a:ea typeface="+mn-ea"/>
                <a:cs typeface="+mn-cs"/>
              </a:rPr>
              <a:t>kill</a:t>
            </a:r>
            <a:r>
              <a:rPr lang="ru-RU" sz="1200" kern="1200" dirty="0">
                <a:solidFill>
                  <a:schemeClr val="tx1"/>
                </a:solidFill>
                <a:latin typeface="+mn-lt"/>
                <a:ea typeface="+mn-ea"/>
                <a:cs typeface="+mn-cs"/>
              </a:rPr>
              <a:t>(</a:t>
            </a:r>
            <a:r>
              <a:rPr lang="ru-RU" sz="1200" kern="1200" dirty="0" err="1">
                <a:solidFill>
                  <a:schemeClr val="tx1"/>
                </a:solidFill>
                <a:latin typeface="+mn-lt"/>
                <a:ea typeface="+mn-ea"/>
                <a:cs typeface="+mn-cs"/>
              </a:rPr>
              <a:t>pid</a:t>
            </a:r>
            <a:r>
              <a:rPr lang="ru-RU" sz="1200" kern="1200" dirty="0">
                <a:solidFill>
                  <a:schemeClr val="tx1"/>
                </a:solidFill>
                <a:latin typeface="+mn-lt"/>
                <a:ea typeface="+mn-ea"/>
                <a:cs typeface="+mn-cs"/>
              </a:rPr>
              <a:t>, SIGTERM)</a:t>
            </a:r>
            <a:r>
              <a:rPr lang="ru-RU" dirty="0"/>
              <a:t> завершает процесс с данным идентификатором. Это стандартный способ останавливать программы.</a:t>
            </a:r>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62</a:t>
            </a:fld>
            <a:endParaRPr lang="en-US"/>
          </a:p>
        </p:txBody>
      </p:sp>
    </p:spTree>
    <p:extLst>
      <p:ext uri="{BB962C8B-B14F-4D97-AF65-F5344CB8AC3E}">
        <p14:creationId xmlns:p14="http://schemas.microsoft.com/office/powerpoint/2010/main" val="278452814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Наконец, </a:t>
            </a:r>
            <a:r>
              <a:rPr lang="ru-RU" sz="1200" kern="1200" dirty="0" err="1">
                <a:solidFill>
                  <a:schemeClr val="tx1"/>
                </a:solidFill>
                <a:latin typeface="+mn-lt"/>
                <a:ea typeface="+mn-ea"/>
                <a:cs typeface="+mn-cs"/>
              </a:rPr>
              <a:t>time</a:t>
            </a:r>
            <a:r>
              <a:rPr lang="ru-RU" dirty="0"/>
              <a:t> возвращает текущее время в секундах с начала эпохи UNIX — 1 января 1970 года. Это универсальное представление используется для отметок времени, работы журналов и таймеров. На 32-битных системах хранение ограничено 2³²–1 секунд, что приводит к проблеме в 2106 году, аналогичной Y2K. Современные 64-битные системы эту проблему решают.</a:t>
            </a:r>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63</a:t>
            </a:fld>
            <a:endParaRPr lang="en-US"/>
          </a:p>
        </p:txBody>
      </p:sp>
    </p:spTree>
    <p:extLst>
      <p:ext uri="{BB962C8B-B14F-4D97-AF65-F5344CB8AC3E}">
        <p14:creationId xmlns:p14="http://schemas.microsoft.com/office/powerpoint/2010/main" val="312488943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3EE74EF-BE85-44F3-968F-E74DD74A629E}" type="slidenum">
              <a:rPr lang="en-US" smtClean="0"/>
              <a:t>64</a:t>
            </a:fld>
            <a:endParaRPr lang="en-US"/>
          </a:p>
        </p:txBody>
      </p:sp>
    </p:spTree>
    <p:extLst>
      <p:ext uri="{BB962C8B-B14F-4D97-AF65-F5344CB8AC3E}">
        <p14:creationId xmlns:p14="http://schemas.microsoft.com/office/powerpoint/2010/main" val="97266291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 UNIX мы видим почти прямое соответствие: вызов </a:t>
            </a:r>
            <a:r>
              <a:rPr lang="ru-RU" sz="1200" kern="1200" dirty="0" err="1">
                <a:solidFill>
                  <a:schemeClr val="tx1"/>
                </a:solidFill>
                <a:latin typeface="+mn-lt"/>
                <a:ea typeface="+mn-ea"/>
                <a:cs typeface="+mn-cs"/>
              </a:rPr>
              <a:t>read</a:t>
            </a:r>
            <a:r>
              <a:rPr lang="ru-RU" dirty="0"/>
              <a:t> в программе вызывает библиотечную функцию </a:t>
            </a:r>
            <a:r>
              <a:rPr lang="ru-RU" sz="1200" kern="1200" dirty="0" err="1">
                <a:solidFill>
                  <a:schemeClr val="tx1"/>
                </a:solidFill>
                <a:latin typeface="+mn-lt"/>
                <a:ea typeface="+mn-ea"/>
                <a:cs typeface="+mn-cs"/>
              </a:rPr>
              <a:t>read</a:t>
            </a:r>
            <a:r>
              <a:rPr lang="ru-RU" dirty="0"/>
              <a:t>, которая в свою очередь делает системный вызов </a:t>
            </a:r>
            <a:r>
              <a:rPr lang="ru-RU" sz="1200" kern="1200" dirty="0" err="1">
                <a:solidFill>
                  <a:schemeClr val="tx1"/>
                </a:solidFill>
                <a:latin typeface="+mn-lt"/>
                <a:ea typeface="+mn-ea"/>
                <a:cs typeface="+mn-cs"/>
              </a:rPr>
              <a:t>read</a:t>
            </a:r>
            <a:r>
              <a:rPr lang="ru-RU" dirty="0"/>
              <a:t> ядра. Таких вызовов немного, порядка сотни. В Windows всё иначе: Microsoft создала </a:t>
            </a:r>
            <a:r>
              <a:rPr lang="ru-RU" b="1" dirty="0" err="1"/>
              <a:t>WinAPI</a:t>
            </a:r>
            <a:r>
              <a:rPr lang="ru-RU" dirty="0"/>
              <a:t> — огромный набор функций (Win32/Win64), которые разработчики должны использовать. Они дают стабильный интерфейс, но внутри ОС их реализация может меняться от версии к версии.</a:t>
            </a:r>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65</a:t>
            </a:fld>
            <a:endParaRPr lang="en-US"/>
          </a:p>
        </p:txBody>
      </p:sp>
    </p:spTree>
    <p:extLst>
      <p:ext uri="{BB962C8B-B14F-4D97-AF65-F5344CB8AC3E}">
        <p14:creationId xmlns:p14="http://schemas.microsoft.com/office/powerpoint/2010/main" val="146080216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Главная идея Win32 API — </a:t>
            </a:r>
            <a:r>
              <a:rPr lang="ru-RU" b="1" dirty="0"/>
              <a:t>развязать интерфейс и реализацию</a:t>
            </a:r>
            <a:r>
              <a:rPr lang="ru-RU" dirty="0"/>
              <a:t>. Программисты используют API, который сохраняется совместимым между версиями, а системные вызовы ядра Microsoft может менять без ущерба для приложений. Это даёт гибкость, но делает картину менее прозрачной: мы не всегда понимаем, где реально происходит переход в ядро, а где всё отрабатывает библиотека в пользовательском пространстве.</a:t>
            </a:r>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66</a:t>
            </a:fld>
            <a:endParaRPr lang="en-US"/>
          </a:p>
        </p:txBody>
      </p:sp>
    </p:spTree>
    <p:extLst>
      <p:ext uri="{BB962C8B-B14F-4D97-AF65-F5344CB8AC3E}">
        <p14:creationId xmlns:p14="http://schemas.microsoft.com/office/powerpoint/2010/main" val="171309665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Рассмотрим примеры. В UNIX есть отдельные вызовы </a:t>
            </a:r>
            <a:r>
              <a:rPr lang="ru-RU" sz="1200" kern="1200" dirty="0" err="1">
                <a:solidFill>
                  <a:schemeClr val="tx1"/>
                </a:solidFill>
                <a:latin typeface="+mn-lt"/>
                <a:ea typeface="+mn-ea"/>
                <a:cs typeface="+mn-cs"/>
              </a:rPr>
              <a:t>fork</a:t>
            </a:r>
            <a:r>
              <a:rPr lang="ru-RU" dirty="0"/>
              <a:t> и </a:t>
            </a:r>
            <a:r>
              <a:rPr lang="ru-RU" sz="1200" kern="1200" dirty="0" err="1">
                <a:solidFill>
                  <a:schemeClr val="tx1"/>
                </a:solidFill>
                <a:latin typeface="+mn-lt"/>
                <a:ea typeface="+mn-ea"/>
                <a:cs typeface="+mn-cs"/>
              </a:rPr>
              <a:t>exec</a:t>
            </a:r>
            <a:r>
              <a:rPr lang="ru-RU" dirty="0"/>
              <a:t>. В Windows их объединяет один вызов </a:t>
            </a:r>
            <a:r>
              <a:rPr lang="ru-RU" sz="1200" kern="1200" dirty="0" err="1">
                <a:solidFill>
                  <a:schemeClr val="tx1"/>
                </a:solidFill>
                <a:latin typeface="+mn-lt"/>
                <a:ea typeface="+mn-ea"/>
                <a:cs typeface="+mn-cs"/>
              </a:rPr>
              <a:t>CreateProcess</a:t>
            </a:r>
            <a:r>
              <a:rPr lang="ru-RU" dirty="0"/>
              <a:t>, который сразу запускает новый процесс. Для завершения процесса есть </a:t>
            </a:r>
            <a:r>
              <a:rPr lang="ru-RU" sz="1200" kern="1200" dirty="0" err="1">
                <a:solidFill>
                  <a:schemeClr val="tx1"/>
                </a:solidFill>
                <a:latin typeface="+mn-lt"/>
                <a:ea typeface="+mn-ea"/>
                <a:cs typeface="+mn-cs"/>
              </a:rPr>
              <a:t>ExitProcess</a:t>
            </a:r>
            <a:r>
              <a:rPr lang="ru-RU" dirty="0"/>
              <a:t>. Для ожидания событий — вызов </a:t>
            </a:r>
            <a:r>
              <a:rPr lang="ru-RU" sz="1200" kern="1200" dirty="0" err="1">
                <a:solidFill>
                  <a:schemeClr val="tx1"/>
                </a:solidFill>
                <a:latin typeface="+mn-lt"/>
                <a:ea typeface="+mn-ea"/>
                <a:cs typeface="+mn-cs"/>
              </a:rPr>
              <a:t>WaitForSingleObject</a:t>
            </a:r>
            <a:r>
              <a:rPr lang="ru-RU" dirty="0"/>
              <a:t>, он универсален: можно ждать завершения процесса, получения сигнала от потока или другого объекта ядра.</a:t>
            </a:r>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67</a:t>
            </a:fld>
            <a:endParaRPr lang="en-US"/>
          </a:p>
        </p:txBody>
      </p:sp>
    </p:spTree>
    <p:extLst>
      <p:ext uri="{BB962C8B-B14F-4D97-AF65-F5344CB8AC3E}">
        <p14:creationId xmlns:p14="http://schemas.microsoft.com/office/powerpoint/2010/main" val="133043412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Работа с файлами и каталогами в </a:t>
            </a:r>
            <a:r>
              <a:rPr lang="en-US" dirty="0"/>
              <a:t>Windows </a:t>
            </a:r>
            <a:r>
              <a:rPr lang="ru-RU" dirty="0"/>
              <a:t>внешне похожа на </a:t>
            </a:r>
            <a:r>
              <a:rPr lang="en-US" dirty="0"/>
              <a:t>UNIX, </a:t>
            </a:r>
            <a:r>
              <a:rPr lang="ru-RU" dirty="0"/>
              <a:t>но отличается по деталям. </a:t>
            </a:r>
            <a:r>
              <a:rPr lang="en-US" sz="1200" kern="1200" dirty="0" err="1">
                <a:solidFill>
                  <a:schemeClr val="tx1"/>
                </a:solidFill>
                <a:latin typeface="+mn-lt"/>
                <a:ea typeface="+mn-ea"/>
                <a:cs typeface="+mn-cs"/>
              </a:rPr>
              <a:t>CreateFile</a:t>
            </a:r>
            <a:r>
              <a:rPr lang="en-US" dirty="0"/>
              <a:t>, </a:t>
            </a:r>
            <a:r>
              <a:rPr lang="en-US" sz="1200" kern="1200" dirty="0" err="1">
                <a:solidFill>
                  <a:schemeClr val="tx1"/>
                </a:solidFill>
                <a:latin typeface="+mn-lt"/>
                <a:ea typeface="+mn-ea"/>
                <a:cs typeface="+mn-cs"/>
              </a:rPr>
              <a:t>ReadFile</a:t>
            </a:r>
            <a:r>
              <a:rPr lang="en-US" dirty="0"/>
              <a:t>, </a:t>
            </a:r>
            <a:r>
              <a:rPr lang="en-US" sz="1200" kern="1200" dirty="0" err="1">
                <a:solidFill>
                  <a:schemeClr val="tx1"/>
                </a:solidFill>
                <a:latin typeface="+mn-lt"/>
                <a:ea typeface="+mn-ea"/>
                <a:cs typeface="+mn-cs"/>
              </a:rPr>
              <a:t>WriteFile</a:t>
            </a:r>
            <a:r>
              <a:rPr lang="en-US" dirty="0"/>
              <a:t> </a:t>
            </a:r>
            <a:r>
              <a:rPr lang="ru-RU" dirty="0"/>
              <a:t>и </a:t>
            </a:r>
            <a:r>
              <a:rPr lang="en-US" sz="1200" kern="1200" dirty="0" err="1">
                <a:solidFill>
                  <a:schemeClr val="tx1"/>
                </a:solidFill>
                <a:latin typeface="+mn-lt"/>
                <a:ea typeface="+mn-ea"/>
                <a:cs typeface="+mn-cs"/>
              </a:rPr>
              <a:t>CloseHandle</a:t>
            </a:r>
            <a:r>
              <a:rPr lang="en-US" dirty="0"/>
              <a:t> </a:t>
            </a:r>
            <a:r>
              <a:rPr lang="ru-RU" dirty="0"/>
              <a:t>выполняют примерно ту же работу, что </a:t>
            </a:r>
            <a:r>
              <a:rPr lang="en-US" sz="1200" kern="1200" dirty="0">
                <a:solidFill>
                  <a:schemeClr val="tx1"/>
                </a:solidFill>
                <a:latin typeface="+mn-lt"/>
                <a:ea typeface="+mn-ea"/>
                <a:cs typeface="+mn-cs"/>
              </a:rPr>
              <a:t>open</a:t>
            </a:r>
            <a:r>
              <a:rPr lang="en-US" dirty="0"/>
              <a:t>, </a:t>
            </a:r>
            <a:r>
              <a:rPr lang="en-US" sz="1200" kern="1200" dirty="0">
                <a:solidFill>
                  <a:schemeClr val="tx1"/>
                </a:solidFill>
                <a:latin typeface="+mn-lt"/>
                <a:ea typeface="+mn-ea"/>
                <a:cs typeface="+mn-cs"/>
              </a:rPr>
              <a:t>read</a:t>
            </a:r>
            <a:r>
              <a:rPr lang="en-US" dirty="0"/>
              <a:t>, </a:t>
            </a:r>
            <a:r>
              <a:rPr lang="en-US" sz="1200" kern="1200" dirty="0">
                <a:solidFill>
                  <a:schemeClr val="tx1"/>
                </a:solidFill>
                <a:latin typeface="+mn-lt"/>
                <a:ea typeface="+mn-ea"/>
                <a:cs typeface="+mn-cs"/>
              </a:rPr>
              <a:t>write</a:t>
            </a:r>
            <a:r>
              <a:rPr lang="en-US" dirty="0"/>
              <a:t>, </a:t>
            </a:r>
            <a:r>
              <a:rPr lang="en-US" sz="1200" kern="1200" dirty="0">
                <a:solidFill>
                  <a:schemeClr val="tx1"/>
                </a:solidFill>
                <a:latin typeface="+mn-lt"/>
                <a:ea typeface="+mn-ea"/>
                <a:cs typeface="+mn-cs"/>
              </a:rPr>
              <a:t>close</a:t>
            </a:r>
            <a:r>
              <a:rPr lang="en-US" dirty="0"/>
              <a:t>. </a:t>
            </a:r>
            <a:r>
              <a:rPr lang="ru-RU" dirty="0"/>
              <a:t>Позицию в файле меняет </a:t>
            </a:r>
            <a:r>
              <a:rPr lang="en-US" sz="1200" kern="1200" dirty="0" err="1">
                <a:solidFill>
                  <a:schemeClr val="tx1"/>
                </a:solidFill>
                <a:latin typeface="+mn-lt"/>
                <a:ea typeface="+mn-ea"/>
                <a:cs typeface="+mn-cs"/>
              </a:rPr>
              <a:t>SetFilePointer</a:t>
            </a:r>
            <a:r>
              <a:rPr lang="en-US" dirty="0"/>
              <a:t>, </a:t>
            </a:r>
            <a:r>
              <a:rPr lang="ru-RU" dirty="0"/>
              <a:t>атрибуты возвращает </a:t>
            </a:r>
            <a:r>
              <a:rPr lang="en-US" sz="1200" kern="1200" dirty="0" err="1">
                <a:solidFill>
                  <a:schemeClr val="tx1"/>
                </a:solidFill>
                <a:latin typeface="+mn-lt"/>
                <a:ea typeface="+mn-ea"/>
                <a:cs typeface="+mn-cs"/>
              </a:rPr>
              <a:t>GetFileAttributesEx</a:t>
            </a:r>
            <a:r>
              <a:rPr lang="en-US" dirty="0"/>
              <a:t>. </a:t>
            </a:r>
            <a:r>
              <a:rPr lang="ru-RU" dirty="0"/>
              <a:t>Есть функции для каталогов — </a:t>
            </a:r>
            <a:r>
              <a:rPr lang="en-US" sz="1200" kern="1200" dirty="0" err="1">
                <a:solidFill>
                  <a:schemeClr val="tx1"/>
                </a:solidFill>
                <a:latin typeface="+mn-lt"/>
                <a:ea typeface="+mn-ea"/>
                <a:cs typeface="+mn-cs"/>
              </a:rPr>
              <a:t>CreateDirectory</a:t>
            </a:r>
            <a:r>
              <a:rPr lang="en-US" dirty="0"/>
              <a:t>, </a:t>
            </a:r>
            <a:r>
              <a:rPr lang="en-US" sz="1200" kern="1200" dirty="0" err="1">
                <a:solidFill>
                  <a:schemeClr val="tx1"/>
                </a:solidFill>
                <a:latin typeface="+mn-lt"/>
                <a:ea typeface="+mn-ea"/>
                <a:cs typeface="+mn-cs"/>
              </a:rPr>
              <a:t>RemoveDirectory</a:t>
            </a:r>
            <a:r>
              <a:rPr lang="en-US" dirty="0"/>
              <a:t>, </a:t>
            </a:r>
            <a:r>
              <a:rPr lang="en-US" sz="1200" kern="1200" dirty="0" err="1">
                <a:solidFill>
                  <a:schemeClr val="tx1"/>
                </a:solidFill>
                <a:latin typeface="+mn-lt"/>
                <a:ea typeface="+mn-ea"/>
                <a:cs typeface="+mn-cs"/>
              </a:rPr>
              <a:t>SetCurrentDirectory</a:t>
            </a:r>
            <a:r>
              <a:rPr lang="en-US" dirty="0"/>
              <a:t>. </a:t>
            </a:r>
            <a:r>
              <a:rPr lang="ru-RU" dirty="0"/>
              <a:t>Таким образом, базовые операции файловой системы перекрыты.</a:t>
            </a:r>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68</a:t>
            </a:fld>
            <a:endParaRPr lang="en-US"/>
          </a:p>
        </p:txBody>
      </p:sp>
    </p:spTree>
    <p:extLst>
      <p:ext uri="{BB962C8B-B14F-4D97-AF65-F5344CB8AC3E}">
        <p14:creationId xmlns:p14="http://schemas.microsoft.com/office/powerpoint/2010/main" val="289655631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Но есть и различия. В Win32 API нет вызовов для жёстких ссылок, монтирования файловых систем и сигналов. Зато Windows предоставляет богатейший набор вызовов для работы с графическим интерфейсом: окна, меню, диалоговые формы, шрифты. Также Windows имеет развитую модель безопасности с контрольными списками доступа (ACL) и сложными политиками, чего нет в классическом POSIX.</a:t>
            </a:r>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69</a:t>
            </a:fld>
            <a:endParaRPr lang="en-US"/>
          </a:p>
        </p:txBody>
      </p:sp>
    </p:spTree>
    <p:extLst>
      <p:ext uri="{BB962C8B-B14F-4D97-AF65-F5344CB8AC3E}">
        <p14:creationId xmlns:p14="http://schemas.microsoft.com/office/powerpoint/2010/main" val="3982664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Каждый человек, который имеет доступ к системе, получает уникальный идентификатор — UID. Все процессы, которые запускает пользователь, наследуют этот UID. Это важно для разграничения прав доступа: процесс одного пользователя не должен вмешиваться в данные и процессы другого.</a:t>
            </a:r>
            <a:endParaRPr lang="en-US" dirty="0"/>
          </a:p>
          <a:p>
            <a:br>
              <a:rPr lang="ru-RU" dirty="0"/>
            </a:br>
            <a:r>
              <a:rPr lang="ru-RU" dirty="0"/>
              <a:t>Кроме того, пользователи объединяются в группы, каждая группа имеет свой GID. Это позволяет более гибко управлять доступом: например, дать права на работу с определёнными файлами сразу группе студентов или разработчиков.</a:t>
            </a:r>
            <a:endParaRPr lang="en-US" dirty="0"/>
          </a:p>
          <a:p>
            <a:br>
              <a:rPr lang="ru-RU" dirty="0"/>
            </a:br>
            <a:r>
              <a:rPr lang="ru-RU" dirty="0"/>
              <a:t>Отдельно стоит суперпользователь — </a:t>
            </a:r>
            <a:r>
              <a:rPr lang="ru-RU" dirty="0" err="1"/>
              <a:t>root</a:t>
            </a:r>
            <a:r>
              <a:rPr lang="ru-RU" dirty="0"/>
              <a:t> в UNIX или Администратор в Windows. Этот пользователь обладает особыми правами и может обходить почти все правила защиты. Обычно доступ к суперпользователю есть только у системного администратора. Однако во многих случаях обычные пользователи стремятся получить такие права незаконным образом, используя уязвимости. Поэтому механизм суперпользователя играет ключевую роль как в управлении системой, так и в её защите.</a:t>
            </a:r>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7</a:t>
            </a:fld>
            <a:endParaRPr lang="en-US"/>
          </a:p>
        </p:txBody>
      </p:sp>
    </p:spTree>
    <p:extLst>
      <p:ext uri="{BB962C8B-B14F-4D97-AF65-F5344CB8AC3E}">
        <p14:creationId xmlns:p14="http://schemas.microsoft.com/office/powerpoint/2010/main" val="138934167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Наконец, стоит отметить архитектурные особенности. Win32 API неоднороден и не всегда логичен. Это связано с наследием 16-битной эпохи Windows 3.x и необходимостью сохранять обратную совместимость. При переходе на 64-битные системы появился Win64, но по сути это тот же Win32, только с длинными указателями. Сегодня </a:t>
            </a:r>
            <a:r>
              <a:rPr lang="ru-RU" dirty="0" err="1"/>
              <a:t>WinAPI</a:t>
            </a:r>
            <a:r>
              <a:rPr lang="ru-RU" dirty="0"/>
              <a:t> — это основной интерфейс, через который программы взаимодействуют с Windows, и он гораздо шире и разнообразнее, чем POSIX.</a:t>
            </a:r>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70</a:t>
            </a:fld>
            <a:endParaRPr lang="en-US"/>
          </a:p>
        </p:txBody>
      </p:sp>
    </p:spTree>
    <p:extLst>
      <p:ext uri="{BB962C8B-B14F-4D97-AF65-F5344CB8AC3E}">
        <p14:creationId xmlns:p14="http://schemas.microsoft.com/office/powerpoint/2010/main" val="273925531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Сегодня мы сложили целостную картину операционной системы как набора </a:t>
            </a:r>
            <a:r>
              <a:rPr lang="ru-RU" b="1" dirty="0"/>
              <a:t>абстракций</a:t>
            </a:r>
            <a:r>
              <a:rPr lang="ru-RU" dirty="0"/>
              <a:t> и </a:t>
            </a:r>
            <a:r>
              <a:rPr lang="ru-RU" b="1" dirty="0"/>
              <a:t>механизмов</a:t>
            </a:r>
            <a:r>
              <a:rPr lang="ru-RU" dirty="0"/>
              <a:t> плюс практических инструментов.</a:t>
            </a:r>
          </a:p>
          <a:p>
            <a:r>
              <a:rPr lang="ru-RU" dirty="0"/>
              <a:t>В основе — три кита: </a:t>
            </a:r>
            <a:r>
              <a:rPr lang="ru-RU" b="1" dirty="0"/>
              <a:t>процессы</a:t>
            </a:r>
            <a:r>
              <a:rPr lang="ru-RU" dirty="0"/>
              <a:t>, </a:t>
            </a:r>
            <a:r>
              <a:rPr lang="ru-RU" b="1" dirty="0"/>
              <a:t>адресные пространства</a:t>
            </a:r>
            <a:r>
              <a:rPr lang="ru-RU" dirty="0"/>
              <a:t> и </a:t>
            </a:r>
            <a:r>
              <a:rPr lang="ru-RU" b="1" dirty="0"/>
              <a:t>файлы</a:t>
            </a:r>
            <a:r>
              <a:rPr lang="ru-RU" dirty="0"/>
              <a:t>. Процесс — «живой» экземпляр программы со своим состоянием; адресное пространство изолирует память; файлы дают устойчивое хранение.</a:t>
            </a:r>
          </a:p>
          <a:p>
            <a:r>
              <a:rPr lang="ru-RU" dirty="0"/>
              <a:t>Процессы образуют </a:t>
            </a:r>
            <a:r>
              <a:rPr lang="ru-RU" b="1" dirty="0"/>
              <a:t>дерево</a:t>
            </a:r>
            <a:r>
              <a:rPr lang="ru-RU" dirty="0"/>
              <a:t> и общаются через </a:t>
            </a:r>
            <a:r>
              <a:rPr lang="ru-RU" b="1" dirty="0"/>
              <a:t>IPC</a:t>
            </a:r>
            <a:r>
              <a:rPr lang="ru-RU" dirty="0"/>
              <a:t> и </a:t>
            </a:r>
            <a:r>
              <a:rPr lang="ru-RU" b="1" dirty="0"/>
              <a:t>сигналы</a:t>
            </a:r>
            <a:r>
              <a:rPr lang="ru-RU" dirty="0"/>
              <a:t>. Это позволяет распределять работу и реагировать на события.</a:t>
            </a:r>
          </a:p>
          <a:p>
            <a:r>
              <a:rPr lang="ru-RU" b="1" dirty="0"/>
              <a:t>Безопасность и управление доступом</a:t>
            </a:r>
            <a:r>
              <a:rPr lang="ru-RU" dirty="0"/>
              <a:t> строятся на UID/GID. Мы на практике посмотрели, как подтвердить свою идентичность (</a:t>
            </a:r>
            <a:r>
              <a:rPr lang="ru-RU" sz="1200" kern="1200" dirty="0" err="1">
                <a:solidFill>
                  <a:schemeClr val="tx1"/>
                </a:solidFill>
                <a:latin typeface="+mn-lt"/>
                <a:ea typeface="+mn-ea"/>
                <a:cs typeface="+mn-cs"/>
              </a:rPr>
              <a:t>whoami</a:t>
            </a:r>
            <a:r>
              <a:rPr lang="ru-RU" dirty="0"/>
              <a:t>, </a:t>
            </a:r>
            <a:r>
              <a:rPr lang="ru-RU" sz="1200" kern="1200" dirty="0" err="1">
                <a:solidFill>
                  <a:schemeClr val="tx1"/>
                </a:solidFill>
                <a:latin typeface="+mn-lt"/>
                <a:ea typeface="+mn-ea"/>
                <a:cs typeface="+mn-cs"/>
              </a:rPr>
              <a:t>id</a:t>
            </a:r>
            <a:r>
              <a:rPr lang="ru-RU" dirty="0"/>
              <a:t>) и как безопасно повышать права через </a:t>
            </a:r>
            <a:r>
              <a:rPr lang="ru-RU" b="1" dirty="0" err="1"/>
              <a:t>sudo</a:t>
            </a:r>
            <a:r>
              <a:rPr lang="ru-RU" dirty="0"/>
              <a:t>; </a:t>
            </a:r>
            <a:r>
              <a:rPr lang="ru-RU" b="1" dirty="0" err="1"/>
              <a:t>su</a:t>
            </a:r>
            <a:r>
              <a:rPr lang="ru-RU" dirty="0"/>
              <a:t> даёт полноценную смену пользователя, но требует чужого пароля.</a:t>
            </a:r>
          </a:p>
          <a:p>
            <a:r>
              <a:rPr lang="ru-RU" b="1" dirty="0"/>
              <a:t>Виртуальная память</a:t>
            </a:r>
            <a:r>
              <a:rPr lang="ru-RU" dirty="0"/>
              <a:t> разрывает жёсткую связь между логическими адресами и физической RAM — за счёт подкачки и отображений мы запускаем много программ и упрощаем код приложений.</a:t>
            </a:r>
          </a:p>
          <a:p>
            <a:r>
              <a:rPr lang="ru-RU" b="1" dirty="0"/>
              <a:t>Файловая система</a:t>
            </a:r>
            <a:r>
              <a:rPr lang="ru-RU" dirty="0"/>
              <a:t> — единое дерево: пути, каталоги, стандартные операции. Важные расширения — </a:t>
            </a:r>
            <a:r>
              <a:rPr lang="ru-RU" b="1" dirty="0"/>
              <a:t>жёсткие ссылки</a:t>
            </a:r>
            <a:r>
              <a:rPr lang="ru-RU" dirty="0"/>
              <a:t> (одно содержимое, разные имена), </a:t>
            </a:r>
            <a:r>
              <a:rPr lang="ru-RU" b="1" dirty="0"/>
              <a:t>монтирование</a:t>
            </a:r>
            <a:r>
              <a:rPr lang="ru-RU" dirty="0"/>
              <a:t> внешних носителей в дерево, </a:t>
            </a:r>
            <a:r>
              <a:rPr lang="ru-RU" b="1" dirty="0"/>
              <a:t>специальные файлы</a:t>
            </a:r>
            <a:r>
              <a:rPr lang="ru-RU" dirty="0"/>
              <a:t> для устройств и </a:t>
            </a:r>
            <a:r>
              <a:rPr lang="ru-RU" b="1" dirty="0"/>
              <a:t>каналы (</a:t>
            </a:r>
            <a:r>
              <a:rPr lang="ru-RU" b="1" dirty="0" err="1"/>
              <a:t>pipes</a:t>
            </a:r>
            <a:r>
              <a:rPr lang="ru-RU" b="1" dirty="0"/>
              <a:t>)</a:t>
            </a:r>
            <a:r>
              <a:rPr lang="ru-RU" dirty="0"/>
              <a:t> как </a:t>
            </a:r>
            <a:r>
              <a:rPr lang="ru-RU" dirty="0" err="1"/>
              <a:t>псевдофайлы</a:t>
            </a:r>
            <a:r>
              <a:rPr lang="ru-RU" dirty="0"/>
              <a:t> для обмена данными.</a:t>
            </a:r>
          </a:p>
          <a:p>
            <a:r>
              <a:rPr lang="ru-RU" dirty="0"/>
              <a:t>Связующее звено — </a:t>
            </a:r>
            <a:r>
              <a:rPr lang="ru-RU" b="1" dirty="0"/>
              <a:t>системные вызовы POSIX</a:t>
            </a:r>
            <a:r>
              <a:rPr lang="ru-RU" dirty="0"/>
              <a:t>. Мы разобрали ключевые группы: управление процессами (</a:t>
            </a:r>
            <a:r>
              <a:rPr lang="ru-RU" sz="1200" kern="1200" dirty="0" err="1">
                <a:solidFill>
                  <a:schemeClr val="tx1"/>
                </a:solidFill>
                <a:latin typeface="+mn-lt"/>
                <a:ea typeface="+mn-ea"/>
                <a:cs typeface="+mn-cs"/>
              </a:rPr>
              <a:t>fork</a:t>
            </a:r>
            <a:r>
              <a:rPr lang="ru-RU" dirty="0"/>
              <a:t>/</a:t>
            </a:r>
            <a:r>
              <a:rPr lang="ru-RU" sz="1200" kern="1200" dirty="0" err="1">
                <a:solidFill>
                  <a:schemeClr val="tx1"/>
                </a:solidFill>
                <a:latin typeface="+mn-lt"/>
                <a:ea typeface="+mn-ea"/>
                <a:cs typeface="+mn-cs"/>
              </a:rPr>
              <a:t>exec</a:t>
            </a:r>
            <a:r>
              <a:rPr lang="ru-RU" dirty="0"/>
              <a:t>/</a:t>
            </a:r>
            <a:r>
              <a:rPr lang="ru-RU" sz="1200" kern="1200" dirty="0" err="1">
                <a:solidFill>
                  <a:schemeClr val="tx1"/>
                </a:solidFill>
                <a:latin typeface="+mn-lt"/>
                <a:ea typeface="+mn-ea"/>
                <a:cs typeface="+mn-cs"/>
              </a:rPr>
              <a:t>waitpid</a:t>
            </a:r>
            <a:r>
              <a:rPr lang="ru-RU" dirty="0"/>
              <a:t>/</a:t>
            </a:r>
            <a:r>
              <a:rPr lang="ru-RU" sz="1200" kern="1200" dirty="0" err="1">
                <a:solidFill>
                  <a:schemeClr val="tx1"/>
                </a:solidFill>
                <a:latin typeface="+mn-lt"/>
                <a:ea typeface="+mn-ea"/>
                <a:cs typeface="+mn-cs"/>
              </a:rPr>
              <a:t>exit</a:t>
            </a:r>
            <a:r>
              <a:rPr lang="ru-RU" dirty="0"/>
              <a:t>), работа с файлами (</a:t>
            </a:r>
            <a:r>
              <a:rPr lang="ru-RU" sz="1200" kern="1200" dirty="0" err="1">
                <a:solidFill>
                  <a:schemeClr val="tx1"/>
                </a:solidFill>
                <a:latin typeface="+mn-lt"/>
                <a:ea typeface="+mn-ea"/>
                <a:cs typeface="+mn-cs"/>
              </a:rPr>
              <a:t>open</a:t>
            </a:r>
            <a:r>
              <a:rPr lang="ru-RU" dirty="0"/>
              <a:t>/</a:t>
            </a:r>
            <a:r>
              <a:rPr lang="ru-RU" sz="1200" kern="1200" dirty="0" err="1">
                <a:solidFill>
                  <a:schemeClr val="tx1"/>
                </a:solidFill>
                <a:latin typeface="+mn-lt"/>
                <a:ea typeface="+mn-ea"/>
                <a:cs typeface="+mn-cs"/>
              </a:rPr>
              <a:t>read</a:t>
            </a:r>
            <a:r>
              <a:rPr lang="ru-RU" dirty="0"/>
              <a:t>/</a:t>
            </a:r>
            <a:r>
              <a:rPr lang="ru-RU" sz="1200" kern="1200" dirty="0" err="1">
                <a:solidFill>
                  <a:schemeClr val="tx1"/>
                </a:solidFill>
                <a:latin typeface="+mn-lt"/>
                <a:ea typeface="+mn-ea"/>
                <a:cs typeface="+mn-cs"/>
              </a:rPr>
              <a:t>write</a:t>
            </a:r>
            <a:r>
              <a:rPr lang="ru-RU" dirty="0"/>
              <a:t>/</a:t>
            </a:r>
            <a:r>
              <a:rPr lang="ru-RU" sz="1200" kern="1200" dirty="0" err="1">
                <a:solidFill>
                  <a:schemeClr val="tx1"/>
                </a:solidFill>
                <a:latin typeface="+mn-lt"/>
                <a:ea typeface="+mn-ea"/>
                <a:cs typeface="+mn-cs"/>
              </a:rPr>
              <a:t>lseek</a:t>
            </a:r>
            <a:r>
              <a:rPr lang="ru-RU" dirty="0"/>
              <a:t>/</a:t>
            </a:r>
            <a:r>
              <a:rPr lang="ru-RU" sz="1200" kern="1200" dirty="0" err="1">
                <a:solidFill>
                  <a:schemeClr val="tx1"/>
                </a:solidFill>
                <a:latin typeface="+mn-lt"/>
                <a:ea typeface="+mn-ea"/>
                <a:cs typeface="+mn-cs"/>
              </a:rPr>
              <a:t>stat</a:t>
            </a:r>
            <a:r>
              <a:rPr lang="ru-RU" dirty="0"/>
              <a:t>), каталогами (</a:t>
            </a:r>
            <a:r>
              <a:rPr lang="ru-RU" sz="1200" kern="1200" dirty="0" err="1">
                <a:solidFill>
                  <a:schemeClr val="tx1"/>
                </a:solidFill>
                <a:latin typeface="+mn-lt"/>
                <a:ea typeface="+mn-ea"/>
                <a:cs typeface="+mn-cs"/>
              </a:rPr>
              <a:t>mkdir</a:t>
            </a:r>
            <a:r>
              <a:rPr lang="ru-RU" dirty="0"/>
              <a:t>/</a:t>
            </a:r>
            <a:r>
              <a:rPr lang="ru-RU" sz="1200" kern="1200" dirty="0" err="1">
                <a:solidFill>
                  <a:schemeClr val="tx1"/>
                </a:solidFill>
                <a:latin typeface="+mn-lt"/>
                <a:ea typeface="+mn-ea"/>
                <a:cs typeface="+mn-cs"/>
              </a:rPr>
              <a:t>rmdir</a:t>
            </a:r>
            <a:r>
              <a:rPr lang="ru-RU" dirty="0"/>
              <a:t>/</a:t>
            </a:r>
            <a:r>
              <a:rPr lang="ru-RU" sz="1200" kern="1200" dirty="0" err="1">
                <a:solidFill>
                  <a:schemeClr val="tx1"/>
                </a:solidFill>
                <a:latin typeface="+mn-lt"/>
                <a:ea typeface="+mn-ea"/>
                <a:cs typeface="+mn-cs"/>
              </a:rPr>
              <a:t>link</a:t>
            </a:r>
            <a:r>
              <a:rPr lang="ru-RU" dirty="0"/>
              <a:t>/</a:t>
            </a:r>
            <a:r>
              <a:rPr lang="ru-RU" sz="1200" kern="1200" dirty="0" err="1">
                <a:solidFill>
                  <a:schemeClr val="tx1"/>
                </a:solidFill>
                <a:latin typeface="+mn-lt"/>
                <a:ea typeface="+mn-ea"/>
                <a:cs typeface="+mn-cs"/>
              </a:rPr>
              <a:t>unlink</a:t>
            </a:r>
            <a:r>
              <a:rPr lang="ru-RU" dirty="0"/>
              <a:t>/</a:t>
            </a:r>
            <a:r>
              <a:rPr lang="ru-RU" sz="1200" kern="1200" dirty="0" err="1">
                <a:solidFill>
                  <a:schemeClr val="tx1"/>
                </a:solidFill>
                <a:latin typeface="+mn-lt"/>
                <a:ea typeface="+mn-ea"/>
                <a:cs typeface="+mn-cs"/>
              </a:rPr>
              <a:t>mount</a:t>
            </a:r>
            <a:r>
              <a:rPr lang="ru-RU" dirty="0"/>
              <a:t>/</a:t>
            </a:r>
            <a:r>
              <a:rPr lang="ru-RU" sz="1200" kern="1200" dirty="0" err="1">
                <a:solidFill>
                  <a:schemeClr val="tx1"/>
                </a:solidFill>
                <a:latin typeface="+mn-lt"/>
                <a:ea typeface="+mn-ea"/>
                <a:cs typeface="+mn-cs"/>
              </a:rPr>
              <a:t>umount</a:t>
            </a:r>
            <a:r>
              <a:rPr lang="ru-RU" dirty="0"/>
              <a:t>), а также прочие (</a:t>
            </a:r>
            <a:r>
              <a:rPr lang="ru-RU" sz="1200" kern="1200" dirty="0" err="1">
                <a:solidFill>
                  <a:schemeClr val="tx1"/>
                </a:solidFill>
                <a:latin typeface="+mn-lt"/>
                <a:ea typeface="+mn-ea"/>
                <a:cs typeface="+mn-cs"/>
              </a:rPr>
              <a:t>chdir</a:t>
            </a:r>
            <a:r>
              <a:rPr lang="ru-RU" dirty="0"/>
              <a:t>/</a:t>
            </a:r>
            <a:r>
              <a:rPr lang="ru-RU" sz="1200" kern="1200" dirty="0" err="1">
                <a:solidFill>
                  <a:schemeClr val="tx1"/>
                </a:solidFill>
                <a:latin typeface="+mn-lt"/>
                <a:ea typeface="+mn-ea"/>
                <a:cs typeface="+mn-cs"/>
              </a:rPr>
              <a:t>chmod</a:t>
            </a:r>
            <a:r>
              <a:rPr lang="ru-RU" dirty="0"/>
              <a:t>/</a:t>
            </a:r>
            <a:r>
              <a:rPr lang="ru-RU" sz="1200" kern="1200" dirty="0" err="1">
                <a:solidFill>
                  <a:schemeClr val="tx1"/>
                </a:solidFill>
                <a:latin typeface="+mn-lt"/>
                <a:ea typeface="+mn-ea"/>
                <a:cs typeface="+mn-cs"/>
              </a:rPr>
              <a:t>kill</a:t>
            </a:r>
            <a:r>
              <a:rPr lang="ru-RU" dirty="0"/>
              <a:t>/</a:t>
            </a:r>
            <a:r>
              <a:rPr lang="ru-RU" sz="1200" kern="1200" dirty="0" err="1">
                <a:solidFill>
                  <a:schemeClr val="tx1"/>
                </a:solidFill>
                <a:latin typeface="+mn-lt"/>
                <a:ea typeface="+mn-ea"/>
                <a:cs typeface="+mn-cs"/>
              </a:rPr>
              <a:t>time</a:t>
            </a:r>
            <a:r>
              <a:rPr lang="ru-RU" dirty="0"/>
              <a:t>).</a:t>
            </a:r>
          </a:p>
          <a:p>
            <a:r>
              <a:rPr lang="ru-RU" dirty="0"/>
              <a:t>На практике мы закрепили всё командами </a:t>
            </a:r>
            <a:r>
              <a:rPr lang="ru-RU" b="1" dirty="0" err="1"/>
              <a:t>ps</a:t>
            </a:r>
            <a:r>
              <a:rPr lang="ru-RU" b="1" dirty="0"/>
              <a:t>/</a:t>
            </a:r>
            <a:r>
              <a:rPr lang="ru-RU" b="1" dirty="0" err="1"/>
              <a:t>top</a:t>
            </a:r>
            <a:r>
              <a:rPr lang="ru-RU" b="1" dirty="0"/>
              <a:t>/</a:t>
            </a:r>
            <a:r>
              <a:rPr lang="ru-RU" b="1" dirty="0" err="1"/>
              <a:t>htop</a:t>
            </a:r>
            <a:r>
              <a:rPr lang="ru-RU" dirty="0"/>
              <a:t>, </a:t>
            </a:r>
            <a:r>
              <a:rPr lang="ru-RU" b="1" dirty="0" err="1"/>
              <a:t>free</a:t>
            </a:r>
            <a:r>
              <a:rPr lang="ru-RU" b="1" dirty="0"/>
              <a:t>/</a:t>
            </a:r>
            <a:r>
              <a:rPr lang="ru-RU" b="1" dirty="0" err="1"/>
              <a:t>vmstat</a:t>
            </a:r>
            <a:r>
              <a:rPr lang="ru-RU" dirty="0"/>
              <a:t>, </a:t>
            </a:r>
            <a:r>
              <a:rPr lang="ru-RU" b="1" dirty="0" err="1"/>
              <a:t>ls</a:t>
            </a:r>
            <a:r>
              <a:rPr lang="ru-RU" b="1" dirty="0"/>
              <a:t>/</a:t>
            </a:r>
            <a:r>
              <a:rPr lang="ru-RU" b="1" dirty="0" err="1"/>
              <a:t>cp</a:t>
            </a:r>
            <a:r>
              <a:rPr lang="ru-RU" b="1" dirty="0"/>
              <a:t>/</a:t>
            </a:r>
            <a:r>
              <a:rPr lang="ru-RU" b="1" dirty="0" err="1"/>
              <a:t>mv</a:t>
            </a:r>
            <a:r>
              <a:rPr lang="ru-RU" b="1" dirty="0"/>
              <a:t>/</a:t>
            </a:r>
            <a:r>
              <a:rPr lang="ru-RU" b="1" dirty="0" err="1"/>
              <a:t>rm</a:t>
            </a:r>
            <a:r>
              <a:rPr lang="ru-RU" dirty="0"/>
              <a:t>, работой с путями и монтированием в </a:t>
            </a:r>
            <a:r>
              <a:rPr lang="ru-RU" b="1" dirty="0"/>
              <a:t>WSL</a:t>
            </a:r>
            <a:r>
              <a:rPr lang="ru-RU" dirty="0"/>
              <a:t>, увидели назначение </a:t>
            </a:r>
            <a:r>
              <a:rPr lang="ru-RU" b="1" dirty="0"/>
              <a:t>/</a:t>
            </a:r>
            <a:r>
              <a:rPr lang="ru-RU" b="1" dirty="0" err="1"/>
              <a:t>dev</a:t>
            </a:r>
            <a:r>
              <a:rPr lang="ru-RU" b="1" dirty="0"/>
              <a:t>/</a:t>
            </a:r>
            <a:r>
              <a:rPr lang="ru-RU" b="1" dirty="0" err="1"/>
              <a:t>null</a:t>
            </a:r>
            <a:r>
              <a:rPr lang="ru-RU" dirty="0"/>
              <a:t> и </a:t>
            </a:r>
            <a:r>
              <a:rPr lang="ru-RU" dirty="0" err="1"/>
              <a:t>перенаправлений</a:t>
            </a:r>
            <a:r>
              <a:rPr lang="ru-RU" dirty="0"/>
              <a:t>/пайпов.</a:t>
            </a:r>
          </a:p>
          <a:p>
            <a:r>
              <a:rPr lang="ru-RU" dirty="0"/>
              <a:t>Наконец, сравнили подходы: в UNIX небольшая прозрачная POSIX-поверхность; в Windows огромный </a:t>
            </a:r>
            <a:r>
              <a:rPr lang="ru-RU" b="1" dirty="0"/>
              <a:t>Win32/64 API</a:t>
            </a:r>
            <a:r>
              <a:rPr lang="ru-RU" dirty="0"/>
              <a:t>, </a:t>
            </a:r>
            <a:r>
              <a:rPr lang="ru-RU" b="1" dirty="0"/>
              <a:t>развязанный</a:t>
            </a:r>
            <a:r>
              <a:rPr lang="ru-RU" dirty="0"/>
              <a:t> с реальными системными вызовами, и </a:t>
            </a:r>
            <a:r>
              <a:rPr lang="ru-RU" b="1" dirty="0"/>
              <a:t>событийная</a:t>
            </a:r>
            <a:r>
              <a:rPr lang="ru-RU" dirty="0"/>
              <a:t> модель приложений.</a:t>
            </a:r>
          </a:p>
          <a:p>
            <a:r>
              <a:rPr lang="ru-RU" dirty="0"/>
              <a:t>Главная мысль: ОС даёт </a:t>
            </a:r>
            <a:r>
              <a:rPr lang="ru-RU" b="1" dirty="0"/>
              <a:t>универсальные абстракции</a:t>
            </a:r>
            <a:r>
              <a:rPr lang="ru-RU" dirty="0"/>
              <a:t> и </a:t>
            </a:r>
            <a:r>
              <a:rPr lang="ru-RU" b="1" dirty="0"/>
              <a:t>надёжные механизмы</a:t>
            </a:r>
            <a:r>
              <a:rPr lang="ru-RU" dirty="0"/>
              <a:t>, за счёт которых программы безопасно и эффективно используют железо. Дальше в курсе мы будем по очереди «углублять» каждый блок: процессная модель и планирование, управление памятью, файловые системы и безопасность — с практикой и анализом реальных систем.</a:t>
            </a:r>
          </a:p>
          <a:p>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71</a:t>
            </a:fld>
            <a:endParaRPr lang="en-US"/>
          </a:p>
        </p:txBody>
      </p:sp>
    </p:spTree>
    <p:extLst>
      <p:ext uri="{BB962C8B-B14F-4D97-AF65-F5344CB8AC3E}">
        <p14:creationId xmlns:p14="http://schemas.microsoft.com/office/powerpoint/2010/main" val="107591071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3EE74EF-BE85-44F3-968F-E74DD74A629E}" type="slidenum">
              <a:rPr lang="en-US" smtClean="0"/>
              <a:t>72</a:t>
            </a:fld>
            <a:endParaRPr lang="en-US"/>
          </a:p>
        </p:txBody>
      </p:sp>
    </p:spTree>
    <p:extLst>
      <p:ext uri="{BB962C8B-B14F-4D97-AF65-F5344CB8AC3E}">
        <p14:creationId xmlns:p14="http://schemas.microsoft.com/office/powerpoint/2010/main" val="514800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Команды </a:t>
            </a:r>
            <a:r>
              <a:rPr lang="ru-RU" sz="1200" kern="1200" dirty="0" err="1">
                <a:solidFill>
                  <a:schemeClr val="tx1"/>
                </a:solidFill>
                <a:latin typeface="+mn-lt"/>
                <a:ea typeface="+mn-ea"/>
                <a:cs typeface="+mn-cs"/>
              </a:rPr>
              <a:t>su</a:t>
            </a:r>
            <a:r>
              <a:rPr lang="ru-RU" dirty="0"/>
              <a:t> и </a:t>
            </a:r>
            <a:r>
              <a:rPr lang="ru-RU" sz="1200" kern="1200" dirty="0" err="1">
                <a:solidFill>
                  <a:schemeClr val="tx1"/>
                </a:solidFill>
                <a:latin typeface="+mn-lt"/>
                <a:ea typeface="+mn-ea"/>
                <a:cs typeface="+mn-cs"/>
              </a:rPr>
              <a:t>sudo</a:t>
            </a:r>
            <a:r>
              <a:rPr lang="ru-RU" dirty="0"/>
              <a:t> используются для управления правами доступа и перехода от обычного пользователя к суперпользователю.</a:t>
            </a:r>
          </a:p>
          <a:p>
            <a:r>
              <a:rPr lang="ru-RU" sz="1200" b="1" kern="1200" dirty="0" err="1">
                <a:solidFill>
                  <a:schemeClr val="tx1"/>
                </a:solidFill>
                <a:latin typeface="+mn-lt"/>
                <a:ea typeface="+mn-ea"/>
                <a:cs typeface="+mn-cs"/>
              </a:rPr>
              <a:t>su</a:t>
            </a:r>
            <a:r>
              <a:rPr lang="ru-RU" b="1" dirty="0"/>
              <a:t> (</a:t>
            </a:r>
            <a:r>
              <a:rPr lang="ru-RU" b="1" dirty="0" err="1"/>
              <a:t>substitute</a:t>
            </a:r>
            <a:r>
              <a:rPr lang="ru-RU" b="1" dirty="0"/>
              <a:t> </a:t>
            </a:r>
            <a:r>
              <a:rPr lang="ru-RU" b="1" dirty="0" err="1"/>
              <a:t>user</a:t>
            </a:r>
            <a:r>
              <a:rPr lang="ru-RU" b="1" dirty="0"/>
              <a:t>)</a:t>
            </a:r>
            <a:br>
              <a:rPr lang="ru-RU" dirty="0"/>
            </a:br>
            <a:r>
              <a:rPr lang="ru-RU" dirty="0"/>
              <a:t>Если набрать команду</a:t>
            </a:r>
          </a:p>
          <a:p>
            <a:r>
              <a:rPr lang="en-US" dirty="0"/>
              <a:t>$ </a:t>
            </a:r>
            <a:r>
              <a:rPr lang="en-US" dirty="0" err="1"/>
              <a:t>su</a:t>
            </a:r>
            <a:endParaRPr lang="en-US" dirty="0"/>
          </a:p>
          <a:p>
            <a:r>
              <a:rPr lang="ru-RU" dirty="0"/>
              <a:t>оболочка попросит ввести пароль </a:t>
            </a:r>
            <a:r>
              <a:rPr lang="ru-RU" dirty="0" err="1"/>
              <a:t>root</a:t>
            </a:r>
            <a:r>
              <a:rPr lang="ru-RU" dirty="0"/>
              <a:t> и запустит новую сессию от имени суперпользователя. Можно также указать имя пользователя, например:</a:t>
            </a:r>
            <a:endParaRPr lang="en-US" dirty="0"/>
          </a:p>
          <a:p>
            <a:r>
              <a:rPr lang="en-US" dirty="0"/>
              <a:t>$ </a:t>
            </a:r>
            <a:r>
              <a:rPr lang="en-US" dirty="0" err="1"/>
              <a:t>su</a:t>
            </a:r>
            <a:r>
              <a:rPr lang="en-US" dirty="0"/>
              <a:t> student</a:t>
            </a:r>
          </a:p>
          <a:p>
            <a:r>
              <a:rPr lang="ru-RU" dirty="0"/>
              <a:t>Тогда вы переключитесь на указанного пользователя. Это удобно для администрирования, но небезопасно, так как требует знания чужого пароля.</a:t>
            </a:r>
          </a:p>
          <a:p>
            <a:r>
              <a:rPr lang="ru-RU" sz="1200" b="1" kern="1200" dirty="0" err="1">
                <a:solidFill>
                  <a:schemeClr val="tx1"/>
                </a:solidFill>
                <a:latin typeface="+mn-lt"/>
                <a:ea typeface="+mn-ea"/>
                <a:cs typeface="+mn-cs"/>
              </a:rPr>
              <a:t>sudo</a:t>
            </a:r>
            <a:r>
              <a:rPr lang="ru-RU" b="1" dirty="0"/>
              <a:t> (</a:t>
            </a:r>
            <a:r>
              <a:rPr lang="ru-RU" b="1" dirty="0" err="1"/>
              <a:t>superuser</a:t>
            </a:r>
            <a:r>
              <a:rPr lang="ru-RU" b="1" dirty="0"/>
              <a:t> </a:t>
            </a:r>
            <a:r>
              <a:rPr lang="ru-RU" b="1" dirty="0" err="1"/>
              <a:t>do</a:t>
            </a:r>
            <a:r>
              <a:rPr lang="ru-RU" b="1" dirty="0"/>
              <a:t>)</a:t>
            </a:r>
            <a:br>
              <a:rPr lang="ru-RU" dirty="0"/>
            </a:br>
            <a:r>
              <a:rPr lang="ru-RU" dirty="0"/>
              <a:t>Более современный и безопасный механизм. Он позволяет выполнять отдельные команды от имени </a:t>
            </a:r>
            <a:r>
              <a:rPr lang="ru-RU" dirty="0" err="1"/>
              <a:t>root</a:t>
            </a:r>
            <a:r>
              <a:rPr lang="ru-RU" dirty="0"/>
              <a:t>, не заходя полностью под этим пользователем. Например:</a:t>
            </a:r>
          </a:p>
          <a:p>
            <a:r>
              <a:rPr lang="en-US" dirty="0"/>
              <a:t>$ </a:t>
            </a:r>
            <a:r>
              <a:rPr lang="en-US" dirty="0" err="1"/>
              <a:t>sudo</a:t>
            </a:r>
            <a:r>
              <a:rPr lang="en-US" dirty="0"/>
              <a:t> apt update</a:t>
            </a:r>
          </a:p>
          <a:p>
            <a:r>
              <a:rPr lang="ru-RU" dirty="0"/>
              <a:t>Здесь команда </a:t>
            </a:r>
            <a:r>
              <a:rPr lang="ru-RU" sz="1200" kern="1200" dirty="0" err="1">
                <a:solidFill>
                  <a:schemeClr val="tx1"/>
                </a:solidFill>
                <a:latin typeface="+mn-lt"/>
                <a:ea typeface="+mn-ea"/>
                <a:cs typeface="+mn-cs"/>
              </a:rPr>
              <a:t>apt</a:t>
            </a:r>
            <a:r>
              <a:rPr lang="ru-RU" sz="1200" kern="1200" dirty="0">
                <a:solidFill>
                  <a:schemeClr val="tx1"/>
                </a:solidFill>
                <a:latin typeface="+mn-lt"/>
                <a:ea typeface="+mn-ea"/>
                <a:cs typeface="+mn-cs"/>
              </a:rPr>
              <a:t> </a:t>
            </a:r>
            <a:r>
              <a:rPr lang="ru-RU" sz="1200" kern="1200" dirty="0" err="1">
                <a:solidFill>
                  <a:schemeClr val="tx1"/>
                </a:solidFill>
                <a:latin typeface="+mn-lt"/>
                <a:ea typeface="+mn-ea"/>
                <a:cs typeface="+mn-cs"/>
              </a:rPr>
              <a:t>update</a:t>
            </a:r>
            <a:r>
              <a:rPr lang="ru-RU" dirty="0"/>
              <a:t> будет выполнена с правами суперпользователя, но пользователь останется в своей сессии. Система попросит ввести пароль текущего пользователя — при условии, что он входит в группу </a:t>
            </a:r>
            <a:r>
              <a:rPr lang="ru-RU" sz="1200" kern="1200" dirty="0" err="1">
                <a:solidFill>
                  <a:schemeClr val="tx1"/>
                </a:solidFill>
                <a:latin typeface="+mn-lt"/>
                <a:ea typeface="+mn-ea"/>
                <a:cs typeface="+mn-cs"/>
              </a:rPr>
              <a:t>sudo</a:t>
            </a:r>
            <a:r>
              <a:rPr lang="ru-RU" dirty="0"/>
              <a:t>.</a:t>
            </a:r>
            <a:endParaRPr lang="en-US" dirty="0"/>
          </a:p>
          <a:p>
            <a:r>
              <a:rPr lang="ru-RU" b="1" dirty="0"/>
              <a:t>Различие</a:t>
            </a:r>
            <a:br>
              <a:rPr lang="ru-RU" dirty="0"/>
            </a:br>
            <a:r>
              <a:rPr lang="ru-RU" dirty="0"/>
              <a:t>Главное отличие в том, что </a:t>
            </a:r>
            <a:r>
              <a:rPr lang="ru-RU" sz="1200" kern="1200" dirty="0" err="1">
                <a:solidFill>
                  <a:schemeClr val="tx1"/>
                </a:solidFill>
                <a:latin typeface="+mn-lt"/>
                <a:ea typeface="+mn-ea"/>
                <a:cs typeface="+mn-cs"/>
              </a:rPr>
              <a:t>su</a:t>
            </a:r>
            <a:r>
              <a:rPr lang="ru-RU" dirty="0"/>
              <a:t> переключает пользователя и открывает новую сессию, а </a:t>
            </a:r>
            <a:r>
              <a:rPr lang="ru-RU" sz="1200" kern="1200" dirty="0" err="1">
                <a:solidFill>
                  <a:schemeClr val="tx1"/>
                </a:solidFill>
                <a:latin typeface="+mn-lt"/>
                <a:ea typeface="+mn-ea"/>
                <a:cs typeface="+mn-cs"/>
              </a:rPr>
              <a:t>sudo</a:t>
            </a:r>
            <a:r>
              <a:rPr lang="ru-RU" dirty="0"/>
              <a:t> просто даёт временные права </a:t>
            </a:r>
            <a:r>
              <a:rPr lang="ru-RU" dirty="0" err="1"/>
              <a:t>root</a:t>
            </a:r>
            <a:r>
              <a:rPr lang="ru-RU" dirty="0"/>
              <a:t> для одной команды. Поэтому </a:t>
            </a:r>
            <a:r>
              <a:rPr lang="ru-RU" sz="1200" kern="1200" dirty="0" err="1">
                <a:solidFill>
                  <a:schemeClr val="tx1"/>
                </a:solidFill>
                <a:latin typeface="+mn-lt"/>
                <a:ea typeface="+mn-ea"/>
                <a:cs typeface="+mn-cs"/>
              </a:rPr>
              <a:t>sudo</a:t>
            </a:r>
            <a:r>
              <a:rPr lang="ru-RU" dirty="0"/>
              <a:t> считается более безопасным и удобным способом администрирования.</a:t>
            </a:r>
            <a:endParaRPr lang="en-US" dirty="0"/>
          </a:p>
          <a:p>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8</a:t>
            </a:fld>
            <a:endParaRPr lang="en-US"/>
          </a:p>
        </p:txBody>
      </p:sp>
    </p:spTree>
    <p:extLst>
      <p:ext uri="{BB962C8B-B14F-4D97-AF65-F5344CB8AC3E}">
        <p14:creationId xmlns:p14="http://schemas.microsoft.com/office/powerpoint/2010/main" val="2136236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Команда </a:t>
            </a:r>
            <a:r>
              <a:rPr lang="ru-RU" sz="1200" kern="1200" dirty="0" err="1">
                <a:solidFill>
                  <a:schemeClr val="tx1"/>
                </a:solidFill>
                <a:latin typeface="+mn-lt"/>
                <a:ea typeface="+mn-ea"/>
                <a:cs typeface="+mn-cs"/>
              </a:rPr>
              <a:t>whoami</a:t>
            </a:r>
            <a:r>
              <a:rPr lang="ru-RU" dirty="0"/>
              <a:t> просто выводит имя текущего пользователя. Это удобно для быстрых проверок.</a:t>
            </a:r>
            <a:endParaRPr lang="en-US" dirty="0"/>
          </a:p>
          <a:p>
            <a:r>
              <a:rPr lang="ru-RU" dirty="0"/>
              <a:t>Команда </a:t>
            </a:r>
            <a:r>
              <a:rPr lang="ru-RU" sz="1200" kern="1200" dirty="0" err="1">
                <a:solidFill>
                  <a:schemeClr val="tx1"/>
                </a:solidFill>
                <a:latin typeface="+mn-lt"/>
                <a:ea typeface="+mn-ea"/>
                <a:cs typeface="+mn-cs"/>
              </a:rPr>
              <a:t>id</a:t>
            </a:r>
            <a:r>
              <a:rPr lang="ru-RU" dirty="0"/>
              <a:t> показывает уникальный идентификатор пользователя (UID), идентификатор группы (GID) и список всех групп</a:t>
            </a:r>
            <a:endParaRPr lang="en-US" dirty="0"/>
          </a:p>
          <a:p>
            <a:r>
              <a:rPr lang="ru-RU" dirty="0"/>
              <a:t>Здесь видно, что пользователь </a:t>
            </a:r>
            <a:r>
              <a:rPr lang="en-US" i="1" dirty="0"/>
              <a:t>vivid</a:t>
            </a:r>
            <a:r>
              <a:rPr lang="ru-RU" dirty="0"/>
              <a:t> имеет UID=1000, состоит в основной группе с GID=1000 и также входит в группу </a:t>
            </a:r>
            <a:r>
              <a:rPr lang="ru-RU" i="1" dirty="0" err="1"/>
              <a:t>sudo</a:t>
            </a:r>
            <a:r>
              <a:rPr lang="ru-RU" dirty="0"/>
              <a:t>.</a:t>
            </a:r>
            <a:endParaRPr lang="en-US" dirty="0"/>
          </a:p>
          <a:p>
            <a:r>
              <a:rPr lang="ru-RU" dirty="0"/>
              <a:t>При выполнении этих же команд через </a:t>
            </a:r>
            <a:r>
              <a:rPr lang="en-US" dirty="0" err="1"/>
              <a:t>sudo</a:t>
            </a:r>
            <a:r>
              <a:rPr lang="ru-RU" dirty="0"/>
              <a:t>, происходит переключение на другого пользователя на время выполнения команды.</a:t>
            </a:r>
            <a:endParaRPr lang="en-US" dirty="0"/>
          </a:p>
        </p:txBody>
      </p:sp>
      <p:sp>
        <p:nvSpPr>
          <p:cNvPr id="4" name="Slide Number Placeholder 3"/>
          <p:cNvSpPr>
            <a:spLocks noGrp="1"/>
          </p:cNvSpPr>
          <p:nvPr>
            <p:ph type="sldNum" sz="quarter" idx="5"/>
          </p:nvPr>
        </p:nvSpPr>
        <p:spPr/>
        <p:txBody>
          <a:bodyPr/>
          <a:lstStyle/>
          <a:p>
            <a:fld id="{A3EE74EF-BE85-44F3-968F-E74DD74A629E}" type="slidenum">
              <a:rPr lang="en-US" smtClean="0"/>
              <a:t>9</a:t>
            </a:fld>
            <a:endParaRPr lang="en-US"/>
          </a:p>
        </p:txBody>
      </p:sp>
    </p:spTree>
    <p:extLst>
      <p:ext uri="{BB962C8B-B14F-4D97-AF65-F5344CB8AC3E}">
        <p14:creationId xmlns:p14="http://schemas.microsoft.com/office/powerpoint/2010/main" val="656111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2A6E4-7CBA-4A6B-458C-A7ADBEEE3B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A5F5AF-84F9-0858-A977-FDBB868D42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FCE4C1-8ED6-B009-7113-92CAFF94E897}"/>
              </a:ext>
            </a:extLst>
          </p:cNvPr>
          <p:cNvSpPr>
            <a:spLocks noGrp="1"/>
          </p:cNvSpPr>
          <p:nvPr>
            <p:ph type="dt" sz="half" idx="10"/>
          </p:nvPr>
        </p:nvSpPr>
        <p:spPr/>
        <p:txBody>
          <a:bodyPr/>
          <a:lstStyle/>
          <a:p>
            <a:fld id="{A9B3B236-2FFA-4731-9F74-85CBBE8C1C15}" type="datetimeFigureOut">
              <a:rPr lang="en-US" smtClean="0"/>
              <a:t>9/22/2025</a:t>
            </a:fld>
            <a:endParaRPr lang="en-US"/>
          </a:p>
        </p:txBody>
      </p:sp>
      <p:sp>
        <p:nvSpPr>
          <p:cNvPr id="5" name="Footer Placeholder 4">
            <a:extLst>
              <a:ext uri="{FF2B5EF4-FFF2-40B4-BE49-F238E27FC236}">
                <a16:creationId xmlns:a16="http://schemas.microsoft.com/office/drawing/2014/main" id="{33C265A1-EDF7-F362-D119-16BFE5B971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891C22-8E86-B4F7-0D23-21555531595E}"/>
              </a:ext>
            </a:extLst>
          </p:cNvPr>
          <p:cNvSpPr>
            <a:spLocks noGrp="1"/>
          </p:cNvSpPr>
          <p:nvPr>
            <p:ph type="sldNum" sz="quarter" idx="12"/>
          </p:nvPr>
        </p:nvSpPr>
        <p:spPr/>
        <p:txBody>
          <a:bodyPr/>
          <a:lstStyle/>
          <a:p>
            <a:fld id="{EDCC16D8-4CDA-43DA-B801-57449FB8CE28}" type="slidenum">
              <a:rPr lang="en-US" smtClean="0"/>
              <a:t>‹#›</a:t>
            </a:fld>
            <a:endParaRPr lang="en-US"/>
          </a:p>
        </p:txBody>
      </p:sp>
    </p:spTree>
    <p:extLst>
      <p:ext uri="{BB962C8B-B14F-4D97-AF65-F5344CB8AC3E}">
        <p14:creationId xmlns:p14="http://schemas.microsoft.com/office/powerpoint/2010/main" val="3119780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B40AA-C427-2CF1-3401-D635BD1D62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2FDD5F-920C-B903-89CF-225287CF58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85B507-EFF0-A14A-D1DE-68F79AFC036E}"/>
              </a:ext>
            </a:extLst>
          </p:cNvPr>
          <p:cNvSpPr>
            <a:spLocks noGrp="1"/>
          </p:cNvSpPr>
          <p:nvPr>
            <p:ph type="dt" sz="half" idx="10"/>
          </p:nvPr>
        </p:nvSpPr>
        <p:spPr/>
        <p:txBody>
          <a:bodyPr/>
          <a:lstStyle/>
          <a:p>
            <a:fld id="{A9B3B236-2FFA-4731-9F74-85CBBE8C1C15}" type="datetimeFigureOut">
              <a:rPr lang="en-US" smtClean="0"/>
              <a:t>9/22/2025</a:t>
            </a:fld>
            <a:endParaRPr lang="en-US"/>
          </a:p>
        </p:txBody>
      </p:sp>
      <p:sp>
        <p:nvSpPr>
          <p:cNvPr id="5" name="Footer Placeholder 4">
            <a:extLst>
              <a:ext uri="{FF2B5EF4-FFF2-40B4-BE49-F238E27FC236}">
                <a16:creationId xmlns:a16="http://schemas.microsoft.com/office/drawing/2014/main" id="{CF0D50CD-1E4D-8A37-003D-D8A610A570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C67AA4-72A4-3EC3-B489-8240B7C503D9}"/>
              </a:ext>
            </a:extLst>
          </p:cNvPr>
          <p:cNvSpPr>
            <a:spLocks noGrp="1"/>
          </p:cNvSpPr>
          <p:nvPr>
            <p:ph type="sldNum" sz="quarter" idx="12"/>
          </p:nvPr>
        </p:nvSpPr>
        <p:spPr/>
        <p:txBody>
          <a:bodyPr/>
          <a:lstStyle/>
          <a:p>
            <a:fld id="{EDCC16D8-4CDA-43DA-B801-57449FB8CE28}" type="slidenum">
              <a:rPr lang="en-US" smtClean="0"/>
              <a:t>‹#›</a:t>
            </a:fld>
            <a:endParaRPr lang="en-US"/>
          </a:p>
        </p:txBody>
      </p:sp>
    </p:spTree>
    <p:extLst>
      <p:ext uri="{BB962C8B-B14F-4D97-AF65-F5344CB8AC3E}">
        <p14:creationId xmlns:p14="http://schemas.microsoft.com/office/powerpoint/2010/main" val="2216095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C02C49-7AC9-361E-8819-E4BB8B9A3C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DD3360-C266-49E4-A0A6-5A9B38BE30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92B89C-146A-925C-2E58-A4A855C10A7F}"/>
              </a:ext>
            </a:extLst>
          </p:cNvPr>
          <p:cNvSpPr>
            <a:spLocks noGrp="1"/>
          </p:cNvSpPr>
          <p:nvPr>
            <p:ph type="dt" sz="half" idx="10"/>
          </p:nvPr>
        </p:nvSpPr>
        <p:spPr/>
        <p:txBody>
          <a:bodyPr/>
          <a:lstStyle/>
          <a:p>
            <a:fld id="{A9B3B236-2FFA-4731-9F74-85CBBE8C1C15}" type="datetimeFigureOut">
              <a:rPr lang="en-US" smtClean="0"/>
              <a:t>9/22/2025</a:t>
            </a:fld>
            <a:endParaRPr lang="en-US"/>
          </a:p>
        </p:txBody>
      </p:sp>
      <p:sp>
        <p:nvSpPr>
          <p:cNvPr id="5" name="Footer Placeholder 4">
            <a:extLst>
              <a:ext uri="{FF2B5EF4-FFF2-40B4-BE49-F238E27FC236}">
                <a16:creationId xmlns:a16="http://schemas.microsoft.com/office/drawing/2014/main" id="{4126FDC5-3E1F-DDF4-86DE-573595AE1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6E5833-E490-9B4E-F287-D5AA36F22EEF}"/>
              </a:ext>
            </a:extLst>
          </p:cNvPr>
          <p:cNvSpPr>
            <a:spLocks noGrp="1"/>
          </p:cNvSpPr>
          <p:nvPr>
            <p:ph type="sldNum" sz="quarter" idx="12"/>
          </p:nvPr>
        </p:nvSpPr>
        <p:spPr/>
        <p:txBody>
          <a:bodyPr/>
          <a:lstStyle/>
          <a:p>
            <a:fld id="{EDCC16D8-4CDA-43DA-B801-57449FB8CE28}" type="slidenum">
              <a:rPr lang="en-US" smtClean="0"/>
              <a:t>‹#›</a:t>
            </a:fld>
            <a:endParaRPr lang="en-US"/>
          </a:p>
        </p:txBody>
      </p:sp>
    </p:spTree>
    <p:extLst>
      <p:ext uri="{BB962C8B-B14F-4D97-AF65-F5344CB8AC3E}">
        <p14:creationId xmlns:p14="http://schemas.microsoft.com/office/powerpoint/2010/main" val="1986383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3F567-B278-5453-517B-93FACFAF17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1CE042-C0D4-871C-E212-2A22994AB9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218AF6-AB7E-7CE7-CC04-9B8714C0C7BA}"/>
              </a:ext>
            </a:extLst>
          </p:cNvPr>
          <p:cNvSpPr>
            <a:spLocks noGrp="1"/>
          </p:cNvSpPr>
          <p:nvPr>
            <p:ph type="dt" sz="half" idx="10"/>
          </p:nvPr>
        </p:nvSpPr>
        <p:spPr/>
        <p:txBody>
          <a:bodyPr/>
          <a:lstStyle/>
          <a:p>
            <a:fld id="{A9B3B236-2FFA-4731-9F74-85CBBE8C1C15}" type="datetimeFigureOut">
              <a:rPr lang="en-US" smtClean="0"/>
              <a:t>9/22/2025</a:t>
            </a:fld>
            <a:endParaRPr lang="en-US"/>
          </a:p>
        </p:txBody>
      </p:sp>
      <p:sp>
        <p:nvSpPr>
          <p:cNvPr id="5" name="Footer Placeholder 4">
            <a:extLst>
              <a:ext uri="{FF2B5EF4-FFF2-40B4-BE49-F238E27FC236}">
                <a16:creationId xmlns:a16="http://schemas.microsoft.com/office/drawing/2014/main" id="{7B1005CA-5C84-B603-8CAC-EF4F38C48E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469D29-60B1-358C-0C01-F54831AA1BCC}"/>
              </a:ext>
            </a:extLst>
          </p:cNvPr>
          <p:cNvSpPr>
            <a:spLocks noGrp="1"/>
          </p:cNvSpPr>
          <p:nvPr>
            <p:ph type="sldNum" sz="quarter" idx="12"/>
          </p:nvPr>
        </p:nvSpPr>
        <p:spPr/>
        <p:txBody>
          <a:bodyPr/>
          <a:lstStyle/>
          <a:p>
            <a:fld id="{EDCC16D8-4CDA-43DA-B801-57449FB8CE28}" type="slidenum">
              <a:rPr lang="en-US" smtClean="0"/>
              <a:t>‹#›</a:t>
            </a:fld>
            <a:endParaRPr lang="en-US"/>
          </a:p>
        </p:txBody>
      </p:sp>
    </p:spTree>
    <p:extLst>
      <p:ext uri="{BB962C8B-B14F-4D97-AF65-F5344CB8AC3E}">
        <p14:creationId xmlns:p14="http://schemas.microsoft.com/office/powerpoint/2010/main" val="4027656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5EB97-FCDF-6673-F5A9-3BAE5188AA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F7E065-1FE7-7759-EF20-78D1340E74D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9C1312-A92C-A0C3-A7FC-4D2D9B8AE322}"/>
              </a:ext>
            </a:extLst>
          </p:cNvPr>
          <p:cNvSpPr>
            <a:spLocks noGrp="1"/>
          </p:cNvSpPr>
          <p:nvPr>
            <p:ph type="dt" sz="half" idx="10"/>
          </p:nvPr>
        </p:nvSpPr>
        <p:spPr/>
        <p:txBody>
          <a:bodyPr/>
          <a:lstStyle/>
          <a:p>
            <a:fld id="{A9B3B236-2FFA-4731-9F74-85CBBE8C1C15}" type="datetimeFigureOut">
              <a:rPr lang="en-US" smtClean="0"/>
              <a:t>9/22/2025</a:t>
            </a:fld>
            <a:endParaRPr lang="en-US"/>
          </a:p>
        </p:txBody>
      </p:sp>
      <p:sp>
        <p:nvSpPr>
          <p:cNvPr id="5" name="Footer Placeholder 4">
            <a:extLst>
              <a:ext uri="{FF2B5EF4-FFF2-40B4-BE49-F238E27FC236}">
                <a16:creationId xmlns:a16="http://schemas.microsoft.com/office/drawing/2014/main" id="{AD327754-2480-1536-B8C7-2B9A04AFF6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8CBC0-D5EA-EF12-8962-E28E2E2D0D12}"/>
              </a:ext>
            </a:extLst>
          </p:cNvPr>
          <p:cNvSpPr>
            <a:spLocks noGrp="1"/>
          </p:cNvSpPr>
          <p:nvPr>
            <p:ph type="sldNum" sz="quarter" idx="12"/>
          </p:nvPr>
        </p:nvSpPr>
        <p:spPr/>
        <p:txBody>
          <a:bodyPr/>
          <a:lstStyle/>
          <a:p>
            <a:fld id="{EDCC16D8-4CDA-43DA-B801-57449FB8CE28}" type="slidenum">
              <a:rPr lang="en-US" smtClean="0"/>
              <a:t>‹#›</a:t>
            </a:fld>
            <a:endParaRPr lang="en-US"/>
          </a:p>
        </p:txBody>
      </p:sp>
    </p:spTree>
    <p:extLst>
      <p:ext uri="{BB962C8B-B14F-4D97-AF65-F5344CB8AC3E}">
        <p14:creationId xmlns:p14="http://schemas.microsoft.com/office/powerpoint/2010/main" val="3557065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3D5AC-5B94-2855-1BBB-D493BDD323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B32BD6-1BD8-9B86-FE4B-CEBA89E03C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8D2CAB-15FC-B915-ADB4-7A73B58F94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79A4E8-BD0B-7BE8-4BF6-1E9D754C28F5}"/>
              </a:ext>
            </a:extLst>
          </p:cNvPr>
          <p:cNvSpPr>
            <a:spLocks noGrp="1"/>
          </p:cNvSpPr>
          <p:nvPr>
            <p:ph type="dt" sz="half" idx="10"/>
          </p:nvPr>
        </p:nvSpPr>
        <p:spPr/>
        <p:txBody>
          <a:bodyPr/>
          <a:lstStyle/>
          <a:p>
            <a:fld id="{A9B3B236-2FFA-4731-9F74-85CBBE8C1C15}" type="datetimeFigureOut">
              <a:rPr lang="en-US" smtClean="0"/>
              <a:t>9/22/2025</a:t>
            </a:fld>
            <a:endParaRPr lang="en-US"/>
          </a:p>
        </p:txBody>
      </p:sp>
      <p:sp>
        <p:nvSpPr>
          <p:cNvPr id="6" name="Footer Placeholder 5">
            <a:extLst>
              <a:ext uri="{FF2B5EF4-FFF2-40B4-BE49-F238E27FC236}">
                <a16:creationId xmlns:a16="http://schemas.microsoft.com/office/drawing/2014/main" id="{867D407F-E581-706C-60B3-8851F2F147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AE267C-BCBD-6099-AD83-6B9C42A6D606}"/>
              </a:ext>
            </a:extLst>
          </p:cNvPr>
          <p:cNvSpPr>
            <a:spLocks noGrp="1"/>
          </p:cNvSpPr>
          <p:nvPr>
            <p:ph type="sldNum" sz="quarter" idx="12"/>
          </p:nvPr>
        </p:nvSpPr>
        <p:spPr/>
        <p:txBody>
          <a:bodyPr/>
          <a:lstStyle/>
          <a:p>
            <a:fld id="{EDCC16D8-4CDA-43DA-B801-57449FB8CE28}" type="slidenum">
              <a:rPr lang="en-US" smtClean="0"/>
              <a:t>‹#›</a:t>
            </a:fld>
            <a:endParaRPr lang="en-US"/>
          </a:p>
        </p:txBody>
      </p:sp>
    </p:spTree>
    <p:extLst>
      <p:ext uri="{BB962C8B-B14F-4D97-AF65-F5344CB8AC3E}">
        <p14:creationId xmlns:p14="http://schemas.microsoft.com/office/powerpoint/2010/main" val="169526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8B25C-6531-6AE9-6A06-A2C04A81CD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E3AD49-CB2F-FAE4-447D-7329D55FF7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BF68FC-2560-FBD6-885A-04AFBE33C1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5D9054-3038-64A0-7010-999285584B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28445-2A6E-C91E-F3CA-AB59D3A1A5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01FA76-2FFC-E67A-02B7-69898107D1DC}"/>
              </a:ext>
            </a:extLst>
          </p:cNvPr>
          <p:cNvSpPr>
            <a:spLocks noGrp="1"/>
          </p:cNvSpPr>
          <p:nvPr>
            <p:ph type="dt" sz="half" idx="10"/>
          </p:nvPr>
        </p:nvSpPr>
        <p:spPr/>
        <p:txBody>
          <a:bodyPr/>
          <a:lstStyle/>
          <a:p>
            <a:fld id="{A9B3B236-2FFA-4731-9F74-85CBBE8C1C15}" type="datetimeFigureOut">
              <a:rPr lang="en-US" smtClean="0"/>
              <a:t>9/22/2025</a:t>
            </a:fld>
            <a:endParaRPr lang="en-US"/>
          </a:p>
        </p:txBody>
      </p:sp>
      <p:sp>
        <p:nvSpPr>
          <p:cNvPr id="8" name="Footer Placeholder 7">
            <a:extLst>
              <a:ext uri="{FF2B5EF4-FFF2-40B4-BE49-F238E27FC236}">
                <a16:creationId xmlns:a16="http://schemas.microsoft.com/office/drawing/2014/main" id="{5BFDC2AA-5B46-4EFF-8B08-9774DE4ECC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0A107D-9D9E-ECDC-06BD-4DD4A40406F9}"/>
              </a:ext>
            </a:extLst>
          </p:cNvPr>
          <p:cNvSpPr>
            <a:spLocks noGrp="1"/>
          </p:cNvSpPr>
          <p:nvPr>
            <p:ph type="sldNum" sz="quarter" idx="12"/>
          </p:nvPr>
        </p:nvSpPr>
        <p:spPr/>
        <p:txBody>
          <a:bodyPr/>
          <a:lstStyle/>
          <a:p>
            <a:fld id="{EDCC16D8-4CDA-43DA-B801-57449FB8CE28}" type="slidenum">
              <a:rPr lang="en-US" smtClean="0"/>
              <a:t>‹#›</a:t>
            </a:fld>
            <a:endParaRPr lang="en-US"/>
          </a:p>
        </p:txBody>
      </p:sp>
    </p:spTree>
    <p:extLst>
      <p:ext uri="{BB962C8B-B14F-4D97-AF65-F5344CB8AC3E}">
        <p14:creationId xmlns:p14="http://schemas.microsoft.com/office/powerpoint/2010/main" val="246271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24FB7-2428-E227-80D1-6F6058D115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577011-55F5-A298-7226-C92ECED5A05D}"/>
              </a:ext>
            </a:extLst>
          </p:cNvPr>
          <p:cNvSpPr>
            <a:spLocks noGrp="1"/>
          </p:cNvSpPr>
          <p:nvPr>
            <p:ph type="dt" sz="half" idx="10"/>
          </p:nvPr>
        </p:nvSpPr>
        <p:spPr/>
        <p:txBody>
          <a:bodyPr/>
          <a:lstStyle/>
          <a:p>
            <a:fld id="{A9B3B236-2FFA-4731-9F74-85CBBE8C1C15}" type="datetimeFigureOut">
              <a:rPr lang="en-US" smtClean="0"/>
              <a:t>9/22/2025</a:t>
            </a:fld>
            <a:endParaRPr lang="en-US"/>
          </a:p>
        </p:txBody>
      </p:sp>
      <p:sp>
        <p:nvSpPr>
          <p:cNvPr id="4" name="Footer Placeholder 3">
            <a:extLst>
              <a:ext uri="{FF2B5EF4-FFF2-40B4-BE49-F238E27FC236}">
                <a16:creationId xmlns:a16="http://schemas.microsoft.com/office/drawing/2014/main" id="{02591F6C-8DD3-D57A-6728-65E57E6058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F21C0D-BE39-7A3B-A6ED-4BA218530DF7}"/>
              </a:ext>
            </a:extLst>
          </p:cNvPr>
          <p:cNvSpPr>
            <a:spLocks noGrp="1"/>
          </p:cNvSpPr>
          <p:nvPr>
            <p:ph type="sldNum" sz="quarter" idx="12"/>
          </p:nvPr>
        </p:nvSpPr>
        <p:spPr/>
        <p:txBody>
          <a:bodyPr/>
          <a:lstStyle/>
          <a:p>
            <a:fld id="{EDCC16D8-4CDA-43DA-B801-57449FB8CE28}" type="slidenum">
              <a:rPr lang="en-US" smtClean="0"/>
              <a:t>‹#›</a:t>
            </a:fld>
            <a:endParaRPr lang="en-US"/>
          </a:p>
        </p:txBody>
      </p:sp>
    </p:spTree>
    <p:extLst>
      <p:ext uri="{BB962C8B-B14F-4D97-AF65-F5344CB8AC3E}">
        <p14:creationId xmlns:p14="http://schemas.microsoft.com/office/powerpoint/2010/main" val="1873385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9FE42F-0134-68D3-1E99-56836C0E31C8}"/>
              </a:ext>
            </a:extLst>
          </p:cNvPr>
          <p:cNvSpPr>
            <a:spLocks noGrp="1"/>
          </p:cNvSpPr>
          <p:nvPr>
            <p:ph type="dt" sz="half" idx="10"/>
          </p:nvPr>
        </p:nvSpPr>
        <p:spPr/>
        <p:txBody>
          <a:bodyPr/>
          <a:lstStyle/>
          <a:p>
            <a:fld id="{A9B3B236-2FFA-4731-9F74-85CBBE8C1C15}" type="datetimeFigureOut">
              <a:rPr lang="en-US" smtClean="0"/>
              <a:t>9/22/2025</a:t>
            </a:fld>
            <a:endParaRPr lang="en-US"/>
          </a:p>
        </p:txBody>
      </p:sp>
      <p:sp>
        <p:nvSpPr>
          <p:cNvPr id="3" name="Footer Placeholder 2">
            <a:extLst>
              <a:ext uri="{FF2B5EF4-FFF2-40B4-BE49-F238E27FC236}">
                <a16:creationId xmlns:a16="http://schemas.microsoft.com/office/drawing/2014/main" id="{982A0A33-0AE4-9C31-B9CB-3104678F17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C63C2D-0898-0E8F-E276-086BD64DBEB3}"/>
              </a:ext>
            </a:extLst>
          </p:cNvPr>
          <p:cNvSpPr>
            <a:spLocks noGrp="1"/>
          </p:cNvSpPr>
          <p:nvPr>
            <p:ph type="sldNum" sz="quarter" idx="12"/>
          </p:nvPr>
        </p:nvSpPr>
        <p:spPr/>
        <p:txBody>
          <a:bodyPr/>
          <a:lstStyle/>
          <a:p>
            <a:fld id="{EDCC16D8-4CDA-43DA-B801-57449FB8CE28}" type="slidenum">
              <a:rPr lang="en-US" smtClean="0"/>
              <a:t>‹#›</a:t>
            </a:fld>
            <a:endParaRPr lang="en-US"/>
          </a:p>
        </p:txBody>
      </p:sp>
    </p:spTree>
    <p:extLst>
      <p:ext uri="{BB962C8B-B14F-4D97-AF65-F5344CB8AC3E}">
        <p14:creationId xmlns:p14="http://schemas.microsoft.com/office/powerpoint/2010/main" val="3903962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C6CB3-62B0-5B5A-AD89-26A891226B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B8E621-4134-127D-5858-9497E48E3E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9DA218-2E5A-7151-EBC2-5784E4D60B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4E22CE-7DBB-0CC0-0252-CC84C53E0D3A}"/>
              </a:ext>
            </a:extLst>
          </p:cNvPr>
          <p:cNvSpPr>
            <a:spLocks noGrp="1"/>
          </p:cNvSpPr>
          <p:nvPr>
            <p:ph type="dt" sz="half" idx="10"/>
          </p:nvPr>
        </p:nvSpPr>
        <p:spPr/>
        <p:txBody>
          <a:bodyPr/>
          <a:lstStyle/>
          <a:p>
            <a:fld id="{A9B3B236-2FFA-4731-9F74-85CBBE8C1C15}" type="datetimeFigureOut">
              <a:rPr lang="en-US" smtClean="0"/>
              <a:t>9/22/2025</a:t>
            </a:fld>
            <a:endParaRPr lang="en-US"/>
          </a:p>
        </p:txBody>
      </p:sp>
      <p:sp>
        <p:nvSpPr>
          <p:cNvPr id="6" name="Footer Placeholder 5">
            <a:extLst>
              <a:ext uri="{FF2B5EF4-FFF2-40B4-BE49-F238E27FC236}">
                <a16:creationId xmlns:a16="http://schemas.microsoft.com/office/drawing/2014/main" id="{26A0076B-C7F0-F37C-D252-FE64E3528A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1CB547-FA33-06DD-62EF-09186BE279D1}"/>
              </a:ext>
            </a:extLst>
          </p:cNvPr>
          <p:cNvSpPr>
            <a:spLocks noGrp="1"/>
          </p:cNvSpPr>
          <p:nvPr>
            <p:ph type="sldNum" sz="quarter" idx="12"/>
          </p:nvPr>
        </p:nvSpPr>
        <p:spPr/>
        <p:txBody>
          <a:bodyPr/>
          <a:lstStyle/>
          <a:p>
            <a:fld id="{EDCC16D8-4CDA-43DA-B801-57449FB8CE28}" type="slidenum">
              <a:rPr lang="en-US" smtClean="0"/>
              <a:t>‹#›</a:t>
            </a:fld>
            <a:endParaRPr lang="en-US"/>
          </a:p>
        </p:txBody>
      </p:sp>
    </p:spTree>
    <p:extLst>
      <p:ext uri="{BB962C8B-B14F-4D97-AF65-F5344CB8AC3E}">
        <p14:creationId xmlns:p14="http://schemas.microsoft.com/office/powerpoint/2010/main" val="2283565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42B80-FF4D-21EF-3659-358A916E01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0D5E68-7859-EC49-11EF-DAA5551C38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317832-2581-93AF-7450-3717BEDA33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8C4CC5-DFAB-3E27-83B7-54C80B1F5764}"/>
              </a:ext>
            </a:extLst>
          </p:cNvPr>
          <p:cNvSpPr>
            <a:spLocks noGrp="1"/>
          </p:cNvSpPr>
          <p:nvPr>
            <p:ph type="dt" sz="half" idx="10"/>
          </p:nvPr>
        </p:nvSpPr>
        <p:spPr/>
        <p:txBody>
          <a:bodyPr/>
          <a:lstStyle/>
          <a:p>
            <a:fld id="{A9B3B236-2FFA-4731-9F74-85CBBE8C1C15}" type="datetimeFigureOut">
              <a:rPr lang="en-US" smtClean="0"/>
              <a:t>9/22/2025</a:t>
            </a:fld>
            <a:endParaRPr lang="en-US"/>
          </a:p>
        </p:txBody>
      </p:sp>
      <p:sp>
        <p:nvSpPr>
          <p:cNvPr id="6" name="Footer Placeholder 5">
            <a:extLst>
              <a:ext uri="{FF2B5EF4-FFF2-40B4-BE49-F238E27FC236}">
                <a16:creationId xmlns:a16="http://schemas.microsoft.com/office/drawing/2014/main" id="{9E4B9111-5AA6-1014-FFAB-E9BCAA5A1B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0D6D5F-EEB0-F37E-9F6E-03F4CDE90619}"/>
              </a:ext>
            </a:extLst>
          </p:cNvPr>
          <p:cNvSpPr>
            <a:spLocks noGrp="1"/>
          </p:cNvSpPr>
          <p:nvPr>
            <p:ph type="sldNum" sz="quarter" idx="12"/>
          </p:nvPr>
        </p:nvSpPr>
        <p:spPr/>
        <p:txBody>
          <a:bodyPr/>
          <a:lstStyle/>
          <a:p>
            <a:fld id="{EDCC16D8-4CDA-43DA-B801-57449FB8CE28}" type="slidenum">
              <a:rPr lang="en-US" smtClean="0"/>
              <a:t>‹#›</a:t>
            </a:fld>
            <a:endParaRPr lang="en-US"/>
          </a:p>
        </p:txBody>
      </p:sp>
    </p:spTree>
    <p:extLst>
      <p:ext uri="{BB962C8B-B14F-4D97-AF65-F5344CB8AC3E}">
        <p14:creationId xmlns:p14="http://schemas.microsoft.com/office/powerpoint/2010/main" val="1549750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D824C9-99B7-747A-DA2B-C3476D7F45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AC6280-2CBC-B5C3-8359-85D8CDAE4E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65B276-266B-BD92-37E7-99A0474C63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9B3B236-2FFA-4731-9F74-85CBBE8C1C15}" type="datetimeFigureOut">
              <a:rPr lang="en-US" smtClean="0"/>
              <a:t>9/22/2025</a:t>
            </a:fld>
            <a:endParaRPr lang="en-US"/>
          </a:p>
        </p:txBody>
      </p:sp>
      <p:sp>
        <p:nvSpPr>
          <p:cNvPr id="5" name="Footer Placeholder 4">
            <a:extLst>
              <a:ext uri="{FF2B5EF4-FFF2-40B4-BE49-F238E27FC236}">
                <a16:creationId xmlns:a16="http://schemas.microsoft.com/office/drawing/2014/main" id="{D22A3146-0C4B-081B-3A7B-AEF9EA9E6E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867D75E-67D8-CE0C-2763-9E3CD0939E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DCC16D8-4CDA-43DA-B801-57449FB8CE28}" type="slidenum">
              <a:rPr lang="en-US" smtClean="0"/>
              <a:t>‹#›</a:t>
            </a:fld>
            <a:endParaRPr lang="en-US"/>
          </a:p>
        </p:txBody>
      </p:sp>
    </p:spTree>
    <p:extLst>
      <p:ext uri="{BB962C8B-B14F-4D97-AF65-F5344CB8AC3E}">
        <p14:creationId xmlns:p14="http://schemas.microsoft.com/office/powerpoint/2010/main" val="1386490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10FDD-5CFF-3657-7A21-314105B1529B}"/>
              </a:ext>
            </a:extLst>
          </p:cNvPr>
          <p:cNvSpPr>
            <a:spLocks noGrp="1"/>
          </p:cNvSpPr>
          <p:nvPr>
            <p:ph type="ctrTitle"/>
          </p:nvPr>
        </p:nvSpPr>
        <p:spPr/>
        <p:txBody>
          <a:bodyPr/>
          <a:lstStyle/>
          <a:p>
            <a:r>
              <a:rPr lang="ru-RU" dirty="0"/>
              <a:t>Основные концепции операционных систем</a:t>
            </a:r>
            <a:endParaRPr lang="en-US" dirty="0"/>
          </a:p>
        </p:txBody>
      </p:sp>
      <p:sp>
        <p:nvSpPr>
          <p:cNvPr id="3" name="Subtitle 2">
            <a:extLst>
              <a:ext uri="{FF2B5EF4-FFF2-40B4-BE49-F238E27FC236}">
                <a16:creationId xmlns:a16="http://schemas.microsoft.com/office/drawing/2014/main" id="{F5826787-4B45-A360-A5E2-1D6C103FC78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03831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18BE4-4783-9B04-5FCE-5FA4E02EE651}"/>
              </a:ext>
            </a:extLst>
          </p:cNvPr>
          <p:cNvSpPr>
            <a:spLocks noGrp="1"/>
          </p:cNvSpPr>
          <p:nvPr>
            <p:ph type="title"/>
          </p:nvPr>
        </p:nvSpPr>
        <p:spPr/>
        <p:txBody>
          <a:bodyPr/>
          <a:lstStyle/>
          <a:p>
            <a:r>
              <a:rPr lang="en-US" dirty="0" err="1"/>
              <a:t>sudo</a:t>
            </a:r>
            <a:r>
              <a:rPr lang="ru-RU" dirty="0"/>
              <a:t> + </a:t>
            </a:r>
            <a:r>
              <a:rPr lang="en-US" dirty="0" err="1"/>
              <a:t>ps</a:t>
            </a:r>
            <a:endParaRPr lang="en-US" dirty="0"/>
          </a:p>
        </p:txBody>
      </p:sp>
      <p:sp>
        <p:nvSpPr>
          <p:cNvPr id="4" name="TextBox 3">
            <a:extLst>
              <a:ext uri="{FF2B5EF4-FFF2-40B4-BE49-F238E27FC236}">
                <a16:creationId xmlns:a16="http://schemas.microsoft.com/office/drawing/2014/main" id="{BA41CFB3-D651-C866-1C50-400679F0C09A}"/>
              </a:ext>
            </a:extLst>
          </p:cNvPr>
          <p:cNvSpPr txBox="1"/>
          <p:nvPr/>
        </p:nvSpPr>
        <p:spPr>
          <a:xfrm>
            <a:off x="0" y="2172607"/>
            <a:ext cx="19678651" cy="4154984"/>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US" sz="1600" dirty="0" err="1">
                <a:solidFill>
                  <a:schemeClr val="accent3">
                    <a:lumMod val="40000"/>
                    <a:lumOff val="60000"/>
                  </a:schemeClr>
                </a:solidFill>
                <a:latin typeface="Consolas" panose="020B0609020204030204" pitchFamily="49" charset="0"/>
              </a:rPr>
              <a:t>vivid@MSI</a:t>
            </a:r>
            <a:r>
              <a:rPr lang="en-US" sz="1600" dirty="0">
                <a:solidFill>
                  <a:schemeClr val="accent3">
                    <a:lumMod val="40000"/>
                    <a:lumOff val="60000"/>
                  </a:schemeClr>
                </a:solidFill>
                <a:latin typeface="Consolas" panose="020B0609020204030204" pitchFamily="49" charset="0"/>
              </a:rPr>
              <a:t>:~</a:t>
            </a:r>
            <a:r>
              <a:rPr lang="en-US" sz="1600" dirty="0">
                <a:latin typeface="Consolas" panose="020B0609020204030204" pitchFamily="49" charset="0"/>
              </a:rPr>
              <a:t>$ </a:t>
            </a:r>
            <a:r>
              <a:rPr lang="en-US" sz="1600" dirty="0" err="1">
                <a:latin typeface="Consolas" panose="020B0609020204030204" pitchFamily="49" charset="0"/>
              </a:rPr>
              <a:t>sudo</a:t>
            </a:r>
            <a:r>
              <a:rPr lang="en-US" sz="1600" dirty="0">
                <a:latin typeface="Consolas" panose="020B0609020204030204" pitchFamily="49" charset="0"/>
              </a:rPr>
              <a:t> </a:t>
            </a:r>
            <a:r>
              <a:rPr lang="en-US" sz="1600" dirty="0" err="1">
                <a:latin typeface="Consolas" panose="020B0609020204030204" pitchFamily="49" charset="0"/>
              </a:rPr>
              <a:t>ps</a:t>
            </a:r>
            <a:r>
              <a:rPr lang="en-US" sz="1600" dirty="0">
                <a:latin typeface="Consolas" panose="020B0609020204030204" pitchFamily="49" charset="0"/>
              </a:rPr>
              <a:t> aux --forest</a:t>
            </a:r>
          </a:p>
          <a:p>
            <a:r>
              <a:rPr lang="en-US" sz="1600" dirty="0">
                <a:latin typeface="Consolas" panose="020B0609020204030204" pitchFamily="49" charset="0"/>
              </a:rPr>
              <a:t>[</a:t>
            </a:r>
            <a:r>
              <a:rPr lang="en-US" sz="1600" dirty="0" err="1">
                <a:latin typeface="Consolas" panose="020B0609020204030204" pitchFamily="49" charset="0"/>
              </a:rPr>
              <a:t>sudo</a:t>
            </a:r>
            <a:r>
              <a:rPr lang="en-US" sz="1600" dirty="0">
                <a:latin typeface="Consolas" panose="020B0609020204030204" pitchFamily="49" charset="0"/>
              </a:rPr>
              <a:t>] password for vivid:</a:t>
            </a:r>
          </a:p>
          <a:p>
            <a:r>
              <a:rPr lang="en-US" sz="1600" dirty="0">
                <a:latin typeface="Consolas" panose="020B0609020204030204" pitchFamily="49" charset="0"/>
              </a:rPr>
              <a:t>USER         PID %CPU %MEM    VSZ   RSS TTY      STAT START   TIME COMMAND</a:t>
            </a:r>
          </a:p>
          <a:p>
            <a:r>
              <a:rPr lang="en-US" sz="1600" dirty="0">
                <a:latin typeface="Consolas" panose="020B0609020204030204" pitchFamily="49" charset="0"/>
              </a:rPr>
              <a:t>root           1  0.4  0.1 167176 12680 ?        Ss   00:32   0:13 /</a:t>
            </a:r>
            <a:r>
              <a:rPr lang="en-US" sz="1600" dirty="0" err="1">
                <a:latin typeface="Consolas" panose="020B0609020204030204" pitchFamily="49" charset="0"/>
              </a:rPr>
              <a:t>sbin</a:t>
            </a:r>
            <a:r>
              <a:rPr lang="en-US" sz="1600" dirty="0">
                <a:latin typeface="Consolas" panose="020B0609020204030204" pitchFamily="49" charset="0"/>
              </a:rPr>
              <a:t>/</a:t>
            </a:r>
            <a:r>
              <a:rPr lang="en-US" sz="1600" dirty="0" err="1">
                <a:latin typeface="Consolas" panose="020B0609020204030204" pitchFamily="49" charset="0"/>
              </a:rPr>
              <a:t>init</a:t>
            </a:r>
            <a:endParaRPr lang="en-US" sz="1600" dirty="0">
              <a:latin typeface="Consolas" panose="020B0609020204030204" pitchFamily="49" charset="0"/>
            </a:endParaRPr>
          </a:p>
          <a:p>
            <a:r>
              <a:rPr lang="en-US" sz="1600" dirty="0">
                <a:latin typeface="Consolas" panose="020B0609020204030204" pitchFamily="49" charset="0"/>
              </a:rPr>
              <a:t>root           2  0.0  0.0   2616  1440 ?        </a:t>
            </a:r>
            <a:r>
              <a:rPr lang="en-US" sz="1600" dirty="0" err="1">
                <a:latin typeface="Consolas" panose="020B0609020204030204" pitchFamily="49" charset="0"/>
              </a:rPr>
              <a:t>Sl</a:t>
            </a:r>
            <a:r>
              <a:rPr lang="en-US" sz="1600" dirty="0">
                <a:latin typeface="Consolas" panose="020B0609020204030204" pitchFamily="49" charset="0"/>
              </a:rPr>
              <a:t>   00:32   0:00 /</a:t>
            </a:r>
            <a:r>
              <a:rPr lang="en-US" sz="1600" dirty="0" err="1">
                <a:latin typeface="Consolas" panose="020B0609020204030204" pitchFamily="49" charset="0"/>
              </a:rPr>
              <a:t>init</a:t>
            </a:r>
            <a:endParaRPr lang="en-US" sz="1600" dirty="0">
              <a:latin typeface="Consolas" panose="020B0609020204030204" pitchFamily="49" charset="0"/>
            </a:endParaRPr>
          </a:p>
          <a:p>
            <a:r>
              <a:rPr lang="en-US" sz="1600" dirty="0">
                <a:latin typeface="Consolas" panose="020B0609020204030204" pitchFamily="49" charset="0"/>
              </a:rPr>
              <a:t>root           7  0.0  0.0   2616     4 ?        </a:t>
            </a:r>
            <a:r>
              <a:rPr lang="en-US" sz="1600" dirty="0" err="1">
                <a:latin typeface="Consolas" panose="020B0609020204030204" pitchFamily="49" charset="0"/>
              </a:rPr>
              <a:t>Sl</a:t>
            </a:r>
            <a:r>
              <a:rPr lang="en-US" sz="1600" dirty="0">
                <a:latin typeface="Consolas" panose="020B0609020204030204" pitchFamily="49" charset="0"/>
              </a:rPr>
              <a:t>   00:32   0:00  \_ plan9 --control-socket 6 --log-level 4 --server-</a:t>
            </a:r>
            <a:r>
              <a:rPr lang="en-US" sz="1600" dirty="0" err="1">
                <a:latin typeface="Consolas" panose="020B0609020204030204" pitchFamily="49" charset="0"/>
              </a:rPr>
              <a:t>fd</a:t>
            </a:r>
            <a:r>
              <a:rPr lang="en-US" sz="1600" dirty="0">
                <a:latin typeface="Consolas" panose="020B0609020204030204" pitchFamily="49" charset="0"/>
              </a:rPr>
              <a:t> 7 --pipe-</a:t>
            </a:r>
            <a:r>
              <a:rPr lang="en-US" sz="1600" dirty="0" err="1">
                <a:latin typeface="Consolas" panose="020B0609020204030204" pitchFamily="49" charset="0"/>
              </a:rPr>
              <a:t>fd</a:t>
            </a:r>
            <a:r>
              <a:rPr lang="en-US" sz="1600" dirty="0">
                <a:latin typeface="Consolas" panose="020B0609020204030204" pitchFamily="49" charset="0"/>
              </a:rPr>
              <a:t> 9 --log-truncate</a:t>
            </a:r>
          </a:p>
          <a:p>
            <a:r>
              <a:rPr lang="en-US" sz="1600" dirty="0">
                <a:latin typeface="Consolas" panose="020B0609020204030204" pitchFamily="49" charset="0"/>
              </a:rPr>
              <a:t>root         428  0.0  0.0   2620   120 ?        Ss   00:32   0:00  \_ /</a:t>
            </a:r>
            <a:r>
              <a:rPr lang="en-US" sz="1600" dirty="0" err="1">
                <a:latin typeface="Consolas" panose="020B0609020204030204" pitchFamily="49" charset="0"/>
              </a:rPr>
              <a:t>init</a:t>
            </a:r>
            <a:endParaRPr lang="en-US" sz="1600" dirty="0">
              <a:latin typeface="Consolas" panose="020B0609020204030204" pitchFamily="49" charset="0"/>
            </a:endParaRPr>
          </a:p>
          <a:p>
            <a:r>
              <a:rPr lang="en-US" sz="1600" dirty="0">
                <a:latin typeface="Consolas" panose="020B0609020204030204" pitchFamily="49" charset="0"/>
              </a:rPr>
              <a:t>root         429  0.0  0.0   2620   124 ?        S    00:32   0:00  |   \_ /</a:t>
            </a:r>
            <a:r>
              <a:rPr lang="en-US" sz="1600" dirty="0" err="1">
                <a:latin typeface="Consolas" panose="020B0609020204030204" pitchFamily="49" charset="0"/>
              </a:rPr>
              <a:t>init</a:t>
            </a:r>
            <a:endParaRPr lang="en-US" sz="1600" dirty="0">
              <a:latin typeface="Consolas" panose="020B0609020204030204" pitchFamily="49" charset="0"/>
            </a:endParaRPr>
          </a:p>
          <a:p>
            <a:r>
              <a:rPr lang="en-US" sz="1600" dirty="0">
                <a:solidFill>
                  <a:srgbClr val="FFFF00"/>
                </a:solidFill>
                <a:latin typeface="Consolas" panose="020B0609020204030204" pitchFamily="49" charset="0"/>
              </a:rPr>
              <a:t>vivid        430  0.0  0.0   6212  5132 pts/0    Ss   00:32   0:00  |       \_ -bash</a:t>
            </a:r>
          </a:p>
          <a:p>
            <a:r>
              <a:rPr lang="en-US" sz="1600" dirty="0">
                <a:highlight>
                  <a:srgbClr val="008000"/>
                </a:highlight>
                <a:latin typeface="Consolas" panose="020B0609020204030204" pitchFamily="49" charset="0"/>
              </a:rPr>
              <a:t>root       12739  0.6  0.0   9092  5572 pts/0    S+   01:19   0:00  |           \_ </a:t>
            </a:r>
            <a:r>
              <a:rPr lang="en-US" sz="1600" dirty="0" err="1">
                <a:highlight>
                  <a:srgbClr val="008000"/>
                </a:highlight>
                <a:latin typeface="Consolas" panose="020B0609020204030204" pitchFamily="49" charset="0"/>
              </a:rPr>
              <a:t>sudo</a:t>
            </a:r>
            <a:r>
              <a:rPr lang="en-US" sz="1600" dirty="0">
                <a:highlight>
                  <a:srgbClr val="008000"/>
                </a:highlight>
                <a:latin typeface="Consolas" panose="020B0609020204030204" pitchFamily="49" charset="0"/>
              </a:rPr>
              <a:t> </a:t>
            </a:r>
            <a:r>
              <a:rPr lang="en-US" sz="1600" dirty="0" err="1">
                <a:highlight>
                  <a:srgbClr val="008000"/>
                </a:highlight>
                <a:latin typeface="Consolas" panose="020B0609020204030204" pitchFamily="49" charset="0"/>
              </a:rPr>
              <a:t>ps</a:t>
            </a:r>
            <a:r>
              <a:rPr lang="en-US" sz="1600" dirty="0">
                <a:highlight>
                  <a:srgbClr val="008000"/>
                </a:highlight>
                <a:latin typeface="Consolas" panose="020B0609020204030204" pitchFamily="49" charset="0"/>
              </a:rPr>
              <a:t> aux --forest</a:t>
            </a:r>
          </a:p>
          <a:p>
            <a:r>
              <a:rPr lang="en-US" sz="1600" dirty="0">
                <a:highlight>
                  <a:srgbClr val="008000"/>
                </a:highlight>
                <a:latin typeface="Consolas" panose="020B0609020204030204" pitchFamily="49" charset="0"/>
              </a:rPr>
              <a:t>root       12751  0.0  0.0   9092   944 pts/2    Ss   01:19   0:00  |               \_ </a:t>
            </a:r>
            <a:r>
              <a:rPr lang="en-US" sz="1600" dirty="0" err="1">
                <a:highlight>
                  <a:srgbClr val="008000"/>
                </a:highlight>
                <a:latin typeface="Consolas" panose="020B0609020204030204" pitchFamily="49" charset="0"/>
              </a:rPr>
              <a:t>sudo</a:t>
            </a:r>
            <a:r>
              <a:rPr lang="en-US" sz="1600" dirty="0">
                <a:highlight>
                  <a:srgbClr val="008000"/>
                </a:highlight>
                <a:latin typeface="Consolas" panose="020B0609020204030204" pitchFamily="49" charset="0"/>
              </a:rPr>
              <a:t> </a:t>
            </a:r>
            <a:r>
              <a:rPr lang="en-US" sz="1600" dirty="0" err="1">
                <a:highlight>
                  <a:srgbClr val="008000"/>
                </a:highlight>
                <a:latin typeface="Consolas" panose="020B0609020204030204" pitchFamily="49" charset="0"/>
              </a:rPr>
              <a:t>ps</a:t>
            </a:r>
            <a:r>
              <a:rPr lang="en-US" sz="1600" dirty="0">
                <a:highlight>
                  <a:srgbClr val="008000"/>
                </a:highlight>
                <a:latin typeface="Consolas" panose="020B0609020204030204" pitchFamily="49" charset="0"/>
              </a:rPr>
              <a:t> aux --forest</a:t>
            </a:r>
          </a:p>
          <a:p>
            <a:r>
              <a:rPr lang="en-US" sz="1600" dirty="0">
                <a:highlight>
                  <a:srgbClr val="008000"/>
                </a:highlight>
                <a:latin typeface="Consolas" panose="020B0609020204030204" pitchFamily="49" charset="0"/>
              </a:rPr>
              <a:t>root       12752  0.0  0.0   7644  3028 pts/2    R+   01:19   0:00  |                   \_ </a:t>
            </a:r>
            <a:r>
              <a:rPr lang="en-US" sz="1600" dirty="0" err="1">
                <a:highlight>
                  <a:srgbClr val="008000"/>
                </a:highlight>
                <a:latin typeface="Consolas" panose="020B0609020204030204" pitchFamily="49" charset="0"/>
              </a:rPr>
              <a:t>ps</a:t>
            </a:r>
            <a:r>
              <a:rPr lang="en-US" sz="1600" dirty="0">
                <a:highlight>
                  <a:srgbClr val="008000"/>
                </a:highlight>
                <a:latin typeface="Consolas" panose="020B0609020204030204" pitchFamily="49" charset="0"/>
              </a:rPr>
              <a:t> aux --forest</a:t>
            </a:r>
          </a:p>
          <a:p>
            <a:r>
              <a:rPr lang="en-US" sz="1600" dirty="0">
                <a:latin typeface="Consolas" panose="020B0609020204030204" pitchFamily="49" charset="0"/>
              </a:rPr>
              <a:t>root         431  0.0  0.0   7528  4992 pts/1    Ss   00:32   0:00  \_ /bin/login -f</a:t>
            </a:r>
          </a:p>
          <a:p>
            <a:r>
              <a:rPr lang="en-US" sz="1600" dirty="0">
                <a:latin typeface="Consolas" panose="020B0609020204030204" pitchFamily="49" charset="0"/>
              </a:rPr>
              <a:t>vivid        498  0.0  0.0   6124  4800 pts/1    S+   00:32   0:00      \_ -bash</a:t>
            </a:r>
          </a:p>
          <a:p>
            <a:r>
              <a:rPr lang="en-US" sz="1600" dirty="0">
                <a:latin typeface="Consolas" panose="020B0609020204030204" pitchFamily="49" charset="0"/>
              </a:rPr>
              <a:t>root          36  0.0  0.1  64132 14784 ?        D&lt;s  00:32   0:00 /lib/</a:t>
            </a:r>
            <a:r>
              <a:rPr lang="en-US" sz="1600" dirty="0" err="1">
                <a:latin typeface="Consolas" panose="020B0609020204030204" pitchFamily="49" charset="0"/>
              </a:rPr>
              <a:t>systemd</a:t>
            </a:r>
            <a:r>
              <a:rPr lang="en-US" sz="1600" dirty="0">
                <a:latin typeface="Consolas" panose="020B0609020204030204" pitchFamily="49" charset="0"/>
              </a:rPr>
              <a:t>/</a:t>
            </a:r>
            <a:r>
              <a:rPr lang="en-US" sz="1600" dirty="0" err="1">
                <a:latin typeface="Consolas" panose="020B0609020204030204" pitchFamily="49" charset="0"/>
              </a:rPr>
              <a:t>systemd-journald</a:t>
            </a:r>
            <a:endParaRPr lang="en-US" sz="1600" dirty="0">
              <a:latin typeface="Consolas" panose="020B0609020204030204" pitchFamily="49" charset="0"/>
            </a:endParaRPr>
          </a:p>
          <a:p>
            <a:r>
              <a:rPr lang="en-US" sz="1600" dirty="0">
                <a:latin typeface="Consolas" panose="020B0609020204030204" pitchFamily="49" charset="0"/>
              </a:rPr>
              <a:t>root          56  0.0  0.0  22224  5980 ?        Ss   00:32   0:00 /lib/</a:t>
            </a:r>
            <a:r>
              <a:rPr lang="en-US" sz="1600" dirty="0" err="1">
                <a:latin typeface="Consolas" panose="020B0609020204030204" pitchFamily="49" charset="0"/>
              </a:rPr>
              <a:t>systemd</a:t>
            </a:r>
            <a:r>
              <a:rPr lang="en-US" sz="1600" dirty="0">
                <a:latin typeface="Consolas" panose="020B0609020204030204" pitchFamily="49" charset="0"/>
              </a:rPr>
              <a:t>/</a:t>
            </a:r>
            <a:r>
              <a:rPr lang="en-US" sz="1600" dirty="0" err="1">
                <a:latin typeface="Consolas" panose="020B0609020204030204" pitchFamily="49" charset="0"/>
              </a:rPr>
              <a:t>systemd-udevd</a:t>
            </a:r>
            <a:endParaRPr lang="en-US" sz="1600" dirty="0">
              <a:latin typeface="Consolas" panose="020B0609020204030204" pitchFamily="49" charset="0"/>
            </a:endParaRPr>
          </a:p>
        </p:txBody>
      </p:sp>
    </p:spTree>
    <p:extLst>
      <p:ext uri="{BB962C8B-B14F-4D97-AF65-F5344CB8AC3E}">
        <p14:creationId xmlns:p14="http://schemas.microsoft.com/office/powerpoint/2010/main" val="3022409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FCFBC-040D-7C38-0CCC-5A9B5790C66C}"/>
              </a:ext>
            </a:extLst>
          </p:cNvPr>
          <p:cNvSpPr>
            <a:spLocks noGrp="1"/>
          </p:cNvSpPr>
          <p:nvPr>
            <p:ph type="title"/>
          </p:nvPr>
        </p:nvSpPr>
        <p:spPr/>
        <p:txBody>
          <a:bodyPr/>
          <a:lstStyle/>
          <a:p>
            <a:r>
              <a:rPr lang="ru-RU" dirty="0"/>
              <a:t>Вывести список всех пользователей системы</a:t>
            </a:r>
            <a:endParaRPr lang="en-US" dirty="0"/>
          </a:p>
        </p:txBody>
      </p:sp>
      <p:sp>
        <p:nvSpPr>
          <p:cNvPr id="3" name="Content Placeholder 2">
            <a:extLst>
              <a:ext uri="{FF2B5EF4-FFF2-40B4-BE49-F238E27FC236}">
                <a16:creationId xmlns:a16="http://schemas.microsoft.com/office/drawing/2014/main" id="{79F096A1-010B-1494-F42C-9BA56947467C}"/>
              </a:ext>
            </a:extLst>
          </p:cNvPr>
          <p:cNvSpPr>
            <a:spLocks noGrp="1"/>
          </p:cNvSpPr>
          <p:nvPr>
            <p:ph idx="1"/>
          </p:nvPr>
        </p:nvSpPr>
        <p:spPr/>
        <p:txBody>
          <a:bodyPr/>
          <a:lstStyle/>
          <a:p>
            <a:r>
              <a:rPr lang="en-US" dirty="0"/>
              <a:t>$ cat /</a:t>
            </a:r>
            <a:r>
              <a:rPr lang="en-US" dirty="0" err="1"/>
              <a:t>etc</a:t>
            </a:r>
            <a:r>
              <a:rPr lang="en-US" dirty="0"/>
              <a:t>/passwd</a:t>
            </a:r>
          </a:p>
          <a:p>
            <a:pPr lvl="1"/>
            <a:r>
              <a:rPr lang="ru-RU" dirty="0"/>
              <a:t>Выводит список учеток с их </a:t>
            </a:r>
            <a:r>
              <a:rPr lang="en-US" dirty="0"/>
              <a:t>UID/GID</a:t>
            </a:r>
            <a:r>
              <a:rPr lang="ru-RU" dirty="0"/>
              <a:t> домашними каталогами в формате:</a:t>
            </a:r>
          </a:p>
          <a:p>
            <a:pPr lvl="2"/>
            <a:r>
              <a:rPr lang="ru-RU" dirty="0" err="1">
                <a:highlight>
                  <a:srgbClr val="FFFF00"/>
                </a:highlight>
              </a:rPr>
              <a:t>имя</a:t>
            </a:r>
            <a:r>
              <a:rPr lang="ru-RU" dirty="0" err="1"/>
              <a:t>:х:</a:t>
            </a:r>
            <a:r>
              <a:rPr lang="ru-RU" dirty="0" err="1">
                <a:highlight>
                  <a:srgbClr val="00FF00"/>
                </a:highlight>
              </a:rPr>
              <a:t>UID</a:t>
            </a:r>
            <a:r>
              <a:rPr lang="ru-RU" dirty="0" err="1"/>
              <a:t>:</a:t>
            </a:r>
            <a:r>
              <a:rPr lang="ru-RU" dirty="0" err="1">
                <a:highlight>
                  <a:srgbClr val="00FFFF"/>
                </a:highlight>
              </a:rPr>
              <a:t>GID</a:t>
            </a:r>
            <a:r>
              <a:rPr lang="ru-RU" dirty="0" err="1"/>
              <a:t>:</a:t>
            </a:r>
            <a:r>
              <a:rPr lang="ru-RU" dirty="0" err="1">
                <a:highlight>
                  <a:srgbClr val="FF00FF"/>
                </a:highlight>
              </a:rPr>
              <a:t>комментарий</a:t>
            </a:r>
            <a:r>
              <a:rPr lang="ru-RU" dirty="0" err="1"/>
              <a:t>:</a:t>
            </a:r>
            <a:r>
              <a:rPr lang="ru-RU" dirty="0" err="1">
                <a:highlight>
                  <a:srgbClr val="C0C0C0"/>
                </a:highlight>
              </a:rPr>
              <a:t>домашний_каталог</a:t>
            </a:r>
            <a:r>
              <a:rPr lang="ru-RU" dirty="0" err="1"/>
              <a:t>:</a:t>
            </a:r>
            <a:r>
              <a:rPr lang="ru-RU" dirty="0" err="1">
                <a:highlight>
                  <a:srgbClr val="FF0000"/>
                </a:highlight>
              </a:rPr>
              <a:t>оболочка</a:t>
            </a:r>
            <a:endParaRPr lang="ru-RU" dirty="0">
              <a:highlight>
                <a:srgbClr val="FF0000"/>
              </a:highlight>
            </a:endParaRPr>
          </a:p>
          <a:p>
            <a:pPr lvl="1"/>
            <a:r>
              <a:rPr lang="ru-RU" dirty="0"/>
              <a:t>Пример вывода:</a:t>
            </a:r>
          </a:p>
          <a:p>
            <a:pPr lvl="2"/>
            <a:r>
              <a:rPr lang="en-US" dirty="0">
                <a:highlight>
                  <a:srgbClr val="FFFF00"/>
                </a:highlight>
                <a:latin typeface="Consolas" panose="020B0609020204030204" pitchFamily="49" charset="0"/>
              </a:rPr>
              <a:t>root</a:t>
            </a:r>
            <a:r>
              <a:rPr lang="en-US" dirty="0">
                <a:latin typeface="Consolas" panose="020B0609020204030204" pitchFamily="49" charset="0"/>
              </a:rPr>
              <a:t>:x:</a:t>
            </a:r>
            <a:r>
              <a:rPr lang="en-US" dirty="0">
                <a:highlight>
                  <a:srgbClr val="00FF00"/>
                </a:highlight>
                <a:latin typeface="Consolas" panose="020B0609020204030204" pitchFamily="49" charset="0"/>
              </a:rPr>
              <a:t>0</a:t>
            </a:r>
            <a:r>
              <a:rPr lang="en-US" dirty="0">
                <a:latin typeface="Consolas" panose="020B0609020204030204" pitchFamily="49" charset="0"/>
              </a:rPr>
              <a:t>:</a:t>
            </a:r>
            <a:r>
              <a:rPr lang="en-US" dirty="0">
                <a:highlight>
                  <a:srgbClr val="00FFFF"/>
                </a:highlight>
                <a:latin typeface="Consolas" panose="020B0609020204030204" pitchFamily="49" charset="0"/>
              </a:rPr>
              <a:t>0</a:t>
            </a:r>
            <a:r>
              <a:rPr lang="en-US" dirty="0">
                <a:latin typeface="Consolas" panose="020B0609020204030204" pitchFamily="49" charset="0"/>
              </a:rPr>
              <a:t>:</a:t>
            </a:r>
            <a:r>
              <a:rPr lang="en-US" dirty="0">
                <a:highlight>
                  <a:srgbClr val="FF00FF"/>
                </a:highlight>
                <a:latin typeface="Consolas" panose="020B0609020204030204" pitchFamily="49" charset="0"/>
              </a:rPr>
              <a:t>root</a:t>
            </a:r>
            <a:r>
              <a:rPr lang="en-US" dirty="0">
                <a:latin typeface="Consolas" panose="020B0609020204030204" pitchFamily="49" charset="0"/>
              </a:rPr>
              <a:t>:</a:t>
            </a:r>
            <a:r>
              <a:rPr lang="en-US" dirty="0">
                <a:highlight>
                  <a:srgbClr val="C0C0C0"/>
                </a:highlight>
                <a:latin typeface="Consolas" panose="020B0609020204030204" pitchFamily="49" charset="0"/>
              </a:rPr>
              <a:t>/root</a:t>
            </a:r>
            <a:r>
              <a:rPr lang="en-US" dirty="0">
                <a:latin typeface="Consolas" panose="020B0609020204030204" pitchFamily="49" charset="0"/>
              </a:rPr>
              <a:t>:</a:t>
            </a:r>
            <a:r>
              <a:rPr lang="en-US" dirty="0">
                <a:highlight>
                  <a:srgbClr val="FF0000"/>
                </a:highlight>
                <a:latin typeface="Consolas" panose="020B0609020204030204" pitchFamily="49" charset="0"/>
              </a:rPr>
              <a:t>/bin/bash</a:t>
            </a:r>
          </a:p>
          <a:p>
            <a:pPr lvl="2"/>
            <a:r>
              <a:rPr lang="en-US" dirty="0">
                <a:highlight>
                  <a:srgbClr val="FFFF00"/>
                </a:highlight>
                <a:latin typeface="Consolas" panose="020B0609020204030204" pitchFamily="49" charset="0"/>
              </a:rPr>
              <a:t>daemon</a:t>
            </a:r>
            <a:r>
              <a:rPr lang="en-US" dirty="0">
                <a:latin typeface="Consolas" panose="020B0609020204030204" pitchFamily="49" charset="0"/>
              </a:rPr>
              <a:t>:x:</a:t>
            </a:r>
            <a:r>
              <a:rPr lang="en-US" dirty="0">
                <a:highlight>
                  <a:srgbClr val="00FF00"/>
                </a:highlight>
                <a:latin typeface="Consolas" panose="020B0609020204030204" pitchFamily="49" charset="0"/>
              </a:rPr>
              <a:t>1</a:t>
            </a:r>
            <a:r>
              <a:rPr lang="en-US" dirty="0">
                <a:latin typeface="Consolas" panose="020B0609020204030204" pitchFamily="49" charset="0"/>
              </a:rPr>
              <a:t>:</a:t>
            </a:r>
            <a:r>
              <a:rPr lang="en-US" dirty="0">
                <a:highlight>
                  <a:srgbClr val="00FFFF"/>
                </a:highlight>
                <a:latin typeface="Consolas" panose="020B0609020204030204" pitchFamily="49" charset="0"/>
              </a:rPr>
              <a:t>1</a:t>
            </a:r>
            <a:r>
              <a:rPr lang="en-US" dirty="0">
                <a:latin typeface="Consolas" panose="020B0609020204030204" pitchFamily="49" charset="0"/>
              </a:rPr>
              <a:t>:</a:t>
            </a:r>
            <a:r>
              <a:rPr lang="en-US" dirty="0">
                <a:highlight>
                  <a:srgbClr val="FF00FF"/>
                </a:highlight>
                <a:latin typeface="Consolas" panose="020B0609020204030204" pitchFamily="49" charset="0"/>
              </a:rPr>
              <a:t>daemon</a:t>
            </a:r>
            <a:r>
              <a:rPr lang="en-US" dirty="0">
                <a:latin typeface="Consolas" panose="020B0609020204030204" pitchFamily="49" charset="0"/>
              </a:rPr>
              <a:t>:</a:t>
            </a:r>
            <a:r>
              <a:rPr lang="en-US" dirty="0">
                <a:highlight>
                  <a:srgbClr val="C0C0C0"/>
                </a:highlight>
                <a:latin typeface="Consolas" panose="020B0609020204030204" pitchFamily="49" charset="0"/>
              </a:rPr>
              <a:t>/</a:t>
            </a:r>
            <a:r>
              <a:rPr lang="en-US" dirty="0" err="1">
                <a:highlight>
                  <a:srgbClr val="C0C0C0"/>
                </a:highlight>
                <a:latin typeface="Consolas" panose="020B0609020204030204" pitchFamily="49" charset="0"/>
              </a:rPr>
              <a:t>usr</a:t>
            </a:r>
            <a:r>
              <a:rPr lang="en-US" dirty="0">
                <a:highlight>
                  <a:srgbClr val="C0C0C0"/>
                </a:highlight>
                <a:latin typeface="Consolas" panose="020B0609020204030204" pitchFamily="49" charset="0"/>
              </a:rPr>
              <a:t>/</a:t>
            </a:r>
            <a:r>
              <a:rPr lang="en-US" dirty="0" err="1">
                <a:highlight>
                  <a:srgbClr val="C0C0C0"/>
                </a:highlight>
                <a:latin typeface="Consolas" panose="020B0609020204030204" pitchFamily="49" charset="0"/>
              </a:rPr>
              <a:t>sbin</a:t>
            </a:r>
            <a:r>
              <a:rPr lang="en-US" dirty="0">
                <a:latin typeface="Consolas" panose="020B0609020204030204" pitchFamily="49" charset="0"/>
              </a:rPr>
              <a:t>:</a:t>
            </a:r>
            <a:r>
              <a:rPr lang="en-US" dirty="0">
                <a:highlight>
                  <a:srgbClr val="FF0000"/>
                </a:highlight>
                <a:latin typeface="Consolas" panose="020B0609020204030204" pitchFamily="49" charset="0"/>
              </a:rPr>
              <a:t>/</a:t>
            </a:r>
            <a:r>
              <a:rPr lang="en-US" dirty="0" err="1">
                <a:highlight>
                  <a:srgbClr val="FF0000"/>
                </a:highlight>
                <a:latin typeface="Consolas" panose="020B0609020204030204" pitchFamily="49" charset="0"/>
              </a:rPr>
              <a:t>usr</a:t>
            </a:r>
            <a:r>
              <a:rPr lang="en-US" dirty="0">
                <a:highlight>
                  <a:srgbClr val="FF0000"/>
                </a:highlight>
                <a:latin typeface="Consolas" panose="020B0609020204030204" pitchFamily="49" charset="0"/>
              </a:rPr>
              <a:t>/</a:t>
            </a:r>
            <a:r>
              <a:rPr lang="en-US" dirty="0" err="1">
                <a:highlight>
                  <a:srgbClr val="FF0000"/>
                </a:highlight>
                <a:latin typeface="Consolas" panose="020B0609020204030204" pitchFamily="49" charset="0"/>
              </a:rPr>
              <a:t>sbin</a:t>
            </a:r>
            <a:r>
              <a:rPr lang="en-US" dirty="0">
                <a:highlight>
                  <a:srgbClr val="FF0000"/>
                </a:highlight>
                <a:latin typeface="Consolas" panose="020B0609020204030204" pitchFamily="49" charset="0"/>
              </a:rPr>
              <a:t>/</a:t>
            </a:r>
            <a:r>
              <a:rPr lang="en-US" dirty="0" err="1">
                <a:highlight>
                  <a:srgbClr val="FF0000"/>
                </a:highlight>
                <a:latin typeface="Consolas" panose="020B0609020204030204" pitchFamily="49" charset="0"/>
              </a:rPr>
              <a:t>nologin</a:t>
            </a:r>
            <a:endParaRPr lang="en-US" dirty="0">
              <a:highlight>
                <a:srgbClr val="FF0000"/>
              </a:highlight>
              <a:latin typeface="Consolas" panose="020B0609020204030204" pitchFamily="49" charset="0"/>
            </a:endParaRPr>
          </a:p>
          <a:p>
            <a:pPr lvl="2"/>
            <a:r>
              <a:rPr lang="en-US" dirty="0">
                <a:highlight>
                  <a:srgbClr val="FFFF00"/>
                </a:highlight>
                <a:latin typeface="Consolas" panose="020B0609020204030204" pitchFamily="49" charset="0"/>
              </a:rPr>
              <a:t>bin</a:t>
            </a:r>
            <a:r>
              <a:rPr lang="en-US" dirty="0">
                <a:latin typeface="Consolas" panose="020B0609020204030204" pitchFamily="49" charset="0"/>
              </a:rPr>
              <a:t>:x:</a:t>
            </a:r>
            <a:r>
              <a:rPr lang="en-US" dirty="0">
                <a:highlight>
                  <a:srgbClr val="00FF00"/>
                </a:highlight>
                <a:latin typeface="Consolas" panose="020B0609020204030204" pitchFamily="49" charset="0"/>
              </a:rPr>
              <a:t>2</a:t>
            </a:r>
            <a:r>
              <a:rPr lang="en-US" dirty="0">
                <a:latin typeface="Consolas" panose="020B0609020204030204" pitchFamily="49" charset="0"/>
              </a:rPr>
              <a:t>:</a:t>
            </a:r>
            <a:r>
              <a:rPr lang="en-US" dirty="0">
                <a:highlight>
                  <a:srgbClr val="00FFFF"/>
                </a:highlight>
                <a:latin typeface="Consolas" panose="020B0609020204030204" pitchFamily="49" charset="0"/>
              </a:rPr>
              <a:t>2</a:t>
            </a:r>
            <a:r>
              <a:rPr lang="en-US" dirty="0">
                <a:latin typeface="Consolas" panose="020B0609020204030204" pitchFamily="49" charset="0"/>
              </a:rPr>
              <a:t>:</a:t>
            </a:r>
            <a:r>
              <a:rPr lang="en-US" dirty="0">
                <a:highlight>
                  <a:srgbClr val="FF00FF"/>
                </a:highlight>
                <a:latin typeface="Consolas" panose="020B0609020204030204" pitchFamily="49" charset="0"/>
              </a:rPr>
              <a:t>bin</a:t>
            </a:r>
            <a:r>
              <a:rPr lang="en-US" dirty="0">
                <a:latin typeface="Consolas" panose="020B0609020204030204" pitchFamily="49" charset="0"/>
              </a:rPr>
              <a:t>:</a:t>
            </a:r>
            <a:r>
              <a:rPr lang="en-US" dirty="0">
                <a:highlight>
                  <a:srgbClr val="C0C0C0"/>
                </a:highlight>
                <a:latin typeface="Consolas" panose="020B0609020204030204" pitchFamily="49" charset="0"/>
              </a:rPr>
              <a:t>/bin</a:t>
            </a:r>
            <a:r>
              <a:rPr lang="en-US" dirty="0">
                <a:latin typeface="Consolas" panose="020B0609020204030204" pitchFamily="49" charset="0"/>
              </a:rPr>
              <a:t>:</a:t>
            </a:r>
            <a:r>
              <a:rPr lang="en-US" dirty="0">
                <a:highlight>
                  <a:srgbClr val="FF0000"/>
                </a:highlight>
                <a:latin typeface="Consolas" panose="020B0609020204030204" pitchFamily="49" charset="0"/>
              </a:rPr>
              <a:t>/</a:t>
            </a:r>
            <a:r>
              <a:rPr lang="en-US" dirty="0" err="1">
                <a:highlight>
                  <a:srgbClr val="FF0000"/>
                </a:highlight>
                <a:latin typeface="Consolas" panose="020B0609020204030204" pitchFamily="49" charset="0"/>
              </a:rPr>
              <a:t>usr</a:t>
            </a:r>
            <a:r>
              <a:rPr lang="en-US" dirty="0">
                <a:highlight>
                  <a:srgbClr val="FF0000"/>
                </a:highlight>
                <a:latin typeface="Consolas" panose="020B0609020204030204" pitchFamily="49" charset="0"/>
              </a:rPr>
              <a:t>/</a:t>
            </a:r>
            <a:r>
              <a:rPr lang="en-US" dirty="0" err="1">
                <a:highlight>
                  <a:srgbClr val="FF0000"/>
                </a:highlight>
                <a:latin typeface="Consolas" panose="020B0609020204030204" pitchFamily="49" charset="0"/>
              </a:rPr>
              <a:t>sbin</a:t>
            </a:r>
            <a:r>
              <a:rPr lang="en-US" dirty="0">
                <a:highlight>
                  <a:srgbClr val="FF0000"/>
                </a:highlight>
                <a:latin typeface="Consolas" panose="020B0609020204030204" pitchFamily="49" charset="0"/>
              </a:rPr>
              <a:t>/</a:t>
            </a:r>
            <a:r>
              <a:rPr lang="en-US" dirty="0" err="1">
                <a:highlight>
                  <a:srgbClr val="FF0000"/>
                </a:highlight>
                <a:latin typeface="Consolas" panose="020B0609020204030204" pitchFamily="49" charset="0"/>
              </a:rPr>
              <a:t>nologin</a:t>
            </a:r>
            <a:endParaRPr lang="en-US" dirty="0">
              <a:highlight>
                <a:srgbClr val="FF0000"/>
              </a:highlight>
              <a:latin typeface="Consolas" panose="020B0609020204030204" pitchFamily="49" charset="0"/>
            </a:endParaRPr>
          </a:p>
          <a:p>
            <a:pPr lvl="2"/>
            <a:r>
              <a:rPr lang="en-US" dirty="0">
                <a:highlight>
                  <a:srgbClr val="FFFF00"/>
                </a:highlight>
                <a:latin typeface="Consolas" panose="020B0609020204030204" pitchFamily="49" charset="0"/>
              </a:rPr>
              <a:t>sys</a:t>
            </a:r>
            <a:r>
              <a:rPr lang="en-US" dirty="0">
                <a:latin typeface="Consolas" panose="020B0609020204030204" pitchFamily="49" charset="0"/>
              </a:rPr>
              <a:t>:x:</a:t>
            </a:r>
            <a:r>
              <a:rPr lang="en-US" dirty="0">
                <a:highlight>
                  <a:srgbClr val="00FF00"/>
                </a:highlight>
                <a:latin typeface="Consolas" panose="020B0609020204030204" pitchFamily="49" charset="0"/>
              </a:rPr>
              <a:t>3</a:t>
            </a:r>
            <a:r>
              <a:rPr lang="en-US" dirty="0">
                <a:latin typeface="Consolas" panose="020B0609020204030204" pitchFamily="49" charset="0"/>
              </a:rPr>
              <a:t>:</a:t>
            </a:r>
            <a:r>
              <a:rPr lang="en-US" dirty="0">
                <a:highlight>
                  <a:srgbClr val="00FFFF"/>
                </a:highlight>
                <a:latin typeface="Consolas" panose="020B0609020204030204" pitchFamily="49" charset="0"/>
              </a:rPr>
              <a:t>3</a:t>
            </a:r>
            <a:r>
              <a:rPr lang="en-US" dirty="0">
                <a:latin typeface="Consolas" panose="020B0609020204030204" pitchFamily="49" charset="0"/>
              </a:rPr>
              <a:t>:</a:t>
            </a:r>
            <a:r>
              <a:rPr lang="en-US" dirty="0">
                <a:highlight>
                  <a:srgbClr val="FF00FF"/>
                </a:highlight>
                <a:latin typeface="Consolas" panose="020B0609020204030204" pitchFamily="49" charset="0"/>
              </a:rPr>
              <a:t>sys</a:t>
            </a:r>
            <a:r>
              <a:rPr lang="en-US" dirty="0">
                <a:latin typeface="Consolas" panose="020B0609020204030204" pitchFamily="49" charset="0"/>
              </a:rPr>
              <a:t>:</a:t>
            </a:r>
            <a:r>
              <a:rPr lang="en-US" dirty="0">
                <a:highlight>
                  <a:srgbClr val="C0C0C0"/>
                </a:highlight>
                <a:latin typeface="Consolas" panose="020B0609020204030204" pitchFamily="49" charset="0"/>
              </a:rPr>
              <a:t>/dev</a:t>
            </a:r>
            <a:r>
              <a:rPr lang="en-US" dirty="0">
                <a:latin typeface="Consolas" panose="020B0609020204030204" pitchFamily="49" charset="0"/>
              </a:rPr>
              <a:t>:</a:t>
            </a:r>
            <a:r>
              <a:rPr lang="en-US" dirty="0">
                <a:highlight>
                  <a:srgbClr val="FF0000"/>
                </a:highlight>
                <a:latin typeface="Consolas" panose="020B0609020204030204" pitchFamily="49" charset="0"/>
              </a:rPr>
              <a:t>/</a:t>
            </a:r>
            <a:r>
              <a:rPr lang="en-US" dirty="0" err="1">
                <a:highlight>
                  <a:srgbClr val="FF0000"/>
                </a:highlight>
                <a:latin typeface="Consolas" panose="020B0609020204030204" pitchFamily="49" charset="0"/>
              </a:rPr>
              <a:t>usr</a:t>
            </a:r>
            <a:r>
              <a:rPr lang="en-US" dirty="0">
                <a:highlight>
                  <a:srgbClr val="FF0000"/>
                </a:highlight>
                <a:latin typeface="Consolas" panose="020B0609020204030204" pitchFamily="49" charset="0"/>
              </a:rPr>
              <a:t>/</a:t>
            </a:r>
            <a:r>
              <a:rPr lang="en-US" dirty="0" err="1">
                <a:highlight>
                  <a:srgbClr val="FF0000"/>
                </a:highlight>
                <a:latin typeface="Consolas" panose="020B0609020204030204" pitchFamily="49" charset="0"/>
              </a:rPr>
              <a:t>sbin</a:t>
            </a:r>
            <a:r>
              <a:rPr lang="en-US" dirty="0">
                <a:highlight>
                  <a:srgbClr val="FF0000"/>
                </a:highlight>
                <a:latin typeface="Consolas" panose="020B0609020204030204" pitchFamily="49" charset="0"/>
              </a:rPr>
              <a:t>/</a:t>
            </a:r>
            <a:r>
              <a:rPr lang="en-US" dirty="0" err="1">
                <a:highlight>
                  <a:srgbClr val="FF0000"/>
                </a:highlight>
                <a:latin typeface="Consolas" panose="020B0609020204030204" pitchFamily="49" charset="0"/>
              </a:rPr>
              <a:t>nologin</a:t>
            </a:r>
            <a:endParaRPr lang="ru-RU" dirty="0">
              <a:highlight>
                <a:srgbClr val="FF0000"/>
              </a:highlight>
              <a:latin typeface="Consolas" panose="020B0609020204030204" pitchFamily="49" charset="0"/>
            </a:endParaRPr>
          </a:p>
          <a:p>
            <a:pPr lvl="2"/>
            <a:r>
              <a:rPr lang="en-US" dirty="0">
                <a:highlight>
                  <a:srgbClr val="FFFF00"/>
                </a:highlight>
                <a:latin typeface="Consolas" panose="020B0609020204030204" pitchFamily="49" charset="0"/>
              </a:rPr>
              <a:t>vivid</a:t>
            </a:r>
            <a:r>
              <a:rPr lang="en-US" dirty="0">
                <a:latin typeface="Consolas" panose="020B0609020204030204" pitchFamily="49" charset="0"/>
              </a:rPr>
              <a:t>:x:</a:t>
            </a:r>
            <a:r>
              <a:rPr lang="en-US" dirty="0">
                <a:highlight>
                  <a:srgbClr val="00FF00"/>
                </a:highlight>
                <a:latin typeface="Consolas" panose="020B0609020204030204" pitchFamily="49" charset="0"/>
              </a:rPr>
              <a:t>1000</a:t>
            </a:r>
            <a:r>
              <a:rPr lang="en-US" dirty="0">
                <a:latin typeface="Consolas" panose="020B0609020204030204" pitchFamily="49" charset="0"/>
              </a:rPr>
              <a:t>:</a:t>
            </a:r>
            <a:r>
              <a:rPr lang="en-US" dirty="0">
                <a:highlight>
                  <a:srgbClr val="00FFFF"/>
                </a:highlight>
                <a:latin typeface="Consolas" panose="020B0609020204030204" pitchFamily="49" charset="0"/>
              </a:rPr>
              <a:t>1000</a:t>
            </a:r>
            <a:r>
              <a:rPr lang="en-US" dirty="0">
                <a:latin typeface="Consolas" panose="020B0609020204030204" pitchFamily="49" charset="0"/>
              </a:rPr>
              <a:t>:</a:t>
            </a:r>
            <a:r>
              <a:rPr lang="en-US" dirty="0">
                <a:highlight>
                  <a:srgbClr val="FF00FF"/>
                </a:highlight>
                <a:latin typeface="Consolas" panose="020B0609020204030204" pitchFamily="49" charset="0"/>
              </a:rPr>
              <a:t>,,,</a:t>
            </a:r>
            <a:r>
              <a:rPr lang="en-US" dirty="0">
                <a:latin typeface="Consolas" panose="020B0609020204030204" pitchFamily="49" charset="0"/>
              </a:rPr>
              <a:t>:</a:t>
            </a:r>
            <a:r>
              <a:rPr lang="en-US" dirty="0">
                <a:highlight>
                  <a:srgbClr val="C0C0C0"/>
                </a:highlight>
                <a:latin typeface="Consolas" panose="020B0609020204030204" pitchFamily="49" charset="0"/>
              </a:rPr>
              <a:t>/home/vivid</a:t>
            </a:r>
            <a:r>
              <a:rPr lang="en-US" dirty="0">
                <a:latin typeface="Consolas" panose="020B0609020204030204" pitchFamily="49" charset="0"/>
              </a:rPr>
              <a:t>:</a:t>
            </a:r>
            <a:r>
              <a:rPr lang="en-US" dirty="0">
                <a:highlight>
                  <a:srgbClr val="FF0000"/>
                </a:highlight>
                <a:latin typeface="Consolas" panose="020B0609020204030204" pitchFamily="49" charset="0"/>
              </a:rPr>
              <a:t>/bin/bash</a:t>
            </a:r>
            <a:endParaRPr lang="ru-RU" dirty="0">
              <a:highlight>
                <a:srgbClr val="FF0000"/>
              </a:highlight>
              <a:latin typeface="Consolas" panose="020B0609020204030204" pitchFamily="49" charset="0"/>
            </a:endParaRPr>
          </a:p>
        </p:txBody>
      </p:sp>
    </p:spTree>
    <p:extLst>
      <p:ext uri="{BB962C8B-B14F-4D97-AF65-F5344CB8AC3E}">
        <p14:creationId xmlns:p14="http://schemas.microsoft.com/office/powerpoint/2010/main" val="2599743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F6DA8-B43D-742A-FB8A-B448F1DAAE2D}"/>
              </a:ext>
            </a:extLst>
          </p:cNvPr>
          <p:cNvSpPr>
            <a:spLocks noGrp="1"/>
          </p:cNvSpPr>
          <p:nvPr>
            <p:ph type="title"/>
          </p:nvPr>
        </p:nvSpPr>
        <p:spPr/>
        <p:txBody>
          <a:bodyPr/>
          <a:lstStyle/>
          <a:p>
            <a:r>
              <a:rPr lang="ru-RU" dirty="0"/>
              <a:t>Адресное пространство процесса</a:t>
            </a:r>
            <a:endParaRPr lang="en-US" dirty="0"/>
          </a:p>
        </p:txBody>
      </p:sp>
      <p:sp>
        <p:nvSpPr>
          <p:cNvPr id="3" name="Content Placeholder 2">
            <a:extLst>
              <a:ext uri="{FF2B5EF4-FFF2-40B4-BE49-F238E27FC236}">
                <a16:creationId xmlns:a16="http://schemas.microsoft.com/office/drawing/2014/main" id="{101373C3-F0E8-FB52-B604-72B522A881D6}"/>
              </a:ext>
            </a:extLst>
          </p:cNvPr>
          <p:cNvSpPr>
            <a:spLocks noGrp="1"/>
          </p:cNvSpPr>
          <p:nvPr>
            <p:ph idx="1"/>
          </p:nvPr>
        </p:nvSpPr>
        <p:spPr/>
        <p:txBody>
          <a:bodyPr/>
          <a:lstStyle/>
          <a:p>
            <a:r>
              <a:rPr lang="ru-RU" dirty="0"/>
              <a:t>Это диапазон адресов, используемый процессом для хранения кода, данных и стека</a:t>
            </a:r>
          </a:p>
          <a:p>
            <a:r>
              <a:rPr lang="ru-RU" dirty="0"/>
              <a:t>В простых ОС в памяти мог находиться только один процесс</a:t>
            </a:r>
          </a:p>
          <a:p>
            <a:r>
              <a:rPr lang="ru-RU" dirty="0"/>
              <a:t>Современные ОС могут содержать несколько процессов в памяти</a:t>
            </a:r>
          </a:p>
          <a:p>
            <a:pPr lvl="1"/>
            <a:r>
              <a:rPr lang="ru-RU" dirty="0"/>
              <a:t>ОС управляет защитой процессов друг от друга</a:t>
            </a:r>
          </a:p>
          <a:p>
            <a:pPr lvl="1"/>
            <a:r>
              <a:rPr lang="ru-RU" dirty="0"/>
              <a:t>Защита реализуется аппаратными средствами процессора</a:t>
            </a:r>
            <a:endParaRPr lang="en-US" dirty="0"/>
          </a:p>
        </p:txBody>
      </p:sp>
    </p:spTree>
    <p:extLst>
      <p:ext uri="{BB962C8B-B14F-4D97-AF65-F5344CB8AC3E}">
        <p14:creationId xmlns:p14="http://schemas.microsoft.com/office/powerpoint/2010/main" val="2523111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3760B-DA65-165B-6C30-A07E51E7EFE5}"/>
              </a:ext>
            </a:extLst>
          </p:cNvPr>
          <p:cNvSpPr>
            <a:spLocks noGrp="1"/>
          </p:cNvSpPr>
          <p:nvPr>
            <p:ph type="title"/>
          </p:nvPr>
        </p:nvSpPr>
        <p:spPr/>
        <p:txBody>
          <a:bodyPr/>
          <a:lstStyle/>
          <a:p>
            <a:r>
              <a:rPr lang="ru-RU" dirty="0"/>
              <a:t>Виртуальная память</a:t>
            </a:r>
            <a:endParaRPr lang="en-US" dirty="0"/>
          </a:p>
        </p:txBody>
      </p:sp>
      <p:sp>
        <p:nvSpPr>
          <p:cNvPr id="3" name="Content Placeholder 2">
            <a:extLst>
              <a:ext uri="{FF2B5EF4-FFF2-40B4-BE49-F238E27FC236}">
                <a16:creationId xmlns:a16="http://schemas.microsoft.com/office/drawing/2014/main" id="{085987F6-1F91-0C77-77FB-F8B1722ED168}"/>
              </a:ext>
            </a:extLst>
          </p:cNvPr>
          <p:cNvSpPr>
            <a:spLocks noGrp="1"/>
          </p:cNvSpPr>
          <p:nvPr>
            <p:ph idx="1"/>
          </p:nvPr>
        </p:nvSpPr>
        <p:spPr/>
        <p:txBody>
          <a:bodyPr>
            <a:normAutofit/>
          </a:bodyPr>
          <a:lstStyle/>
          <a:p>
            <a:r>
              <a:rPr lang="ru-RU" dirty="0"/>
              <a:t>У современных процессоров размер адресного пространства может превышать объем физической памяти</a:t>
            </a:r>
          </a:p>
          <a:p>
            <a:pPr lvl="1"/>
            <a:r>
              <a:rPr lang="ru-RU" dirty="0"/>
              <a:t>Как дать программе больше памяти, чем имеется</a:t>
            </a:r>
            <a:r>
              <a:rPr lang="en-US" dirty="0"/>
              <a:t>?</a:t>
            </a:r>
          </a:p>
          <a:p>
            <a:r>
              <a:rPr lang="ru-RU" dirty="0"/>
              <a:t>Решение – виртуальная память</a:t>
            </a:r>
          </a:p>
          <a:p>
            <a:pPr lvl="1"/>
            <a:r>
              <a:rPr lang="ru-RU" dirty="0"/>
              <a:t>Часть в ОЗУ, часть на</a:t>
            </a:r>
            <a:r>
              <a:rPr lang="en-US" dirty="0"/>
              <a:t> HDD/SSD</a:t>
            </a:r>
          </a:p>
          <a:p>
            <a:pPr lvl="1"/>
            <a:r>
              <a:rPr lang="ru-RU" dirty="0"/>
              <a:t>ОС динамически подгружает нужные фрагменты в ОЗУ и выгружает ненужные</a:t>
            </a:r>
          </a:p>
          <a:p>
            <a:r>
              <a:rPr lang="ru-RU" dirty="0"/>
              <a:t>Достоинства виртуальной памяти</a:t>
            </a:r>
          </a:p>
          <a:p>
            <a:pPr lvl="1"/>
            <a:r>
              <a:rPr lang="ru-RU" dirty="0"/>
              <a:t>Можно запускать много программ</a:t>
            </a:r>
          </a:p>
          <a:p>
            <a:pPr lvl="1"/>
            <a:r>
              <a:rPr lang="ru-RU" dirty="0"/>
              <a:t>Упрощается код прикладных программ</a:t>
            </a:r>
          </a:p>
        </p:txBody>
      </p:sp>
    </p:spTree>
    <p:extLst>
      <p:ext uri="{BB962C8B-B14F-4D97-AF65-F5344CB8AC3E}">
        <p14:creationId xmlns:p14="http://schemas.microsoft.com/office/powerpoint/2010/main" val="2287122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70B8A-F774-EABC-6C2C-51E6FEC6CD25}"/>
              </a:ext>
            </a:extLst>
          </p:cNvPr>
          <p:cNvSpPr>
            <a:spLocks noGrp="1"/>
          </p:cNvSpPr>
          <p:nvPr>
            <p:ph type="title"/>
          </p:nvPr>
        </p:nvSpPr>
        <p:spPr/>
        <p:txBody>
          <a:bodyPr/>
          <a:lstStyle/>
          <a:p>
            <a:r>
              <a:rPr lang="ru-RU" dirty="0"/>
              <a:t>Просмотр памяти в </a:t>
            </a:r>
            <a:r>
              <a:rPr lang="en-US" dirty="0"/>
              <a:t>Linux</a:t>
            </a:r>
          </a:p>
        </p:txBody>
      </p:sp>
      <p:sp>
        <p:nvSpPr>
          <p:cNvPr id="3" name="Content Placeholder 2">
            <a:extLst>
              <a:ext uri="{FF2B5EF4-FFF2-40B4-BE49-F238E27FC236}">
                <a16:creationId xmlns:a16="http://schemas.microsoft.com/office/drawing/2014/main" id="{C6B94A5C-80B3-0056-C4A9-92B84D741681}"/>
              </a:ext>
            </a:extLst>
          </p:cNvPr>
          <p:cNvSpPr>
            <a:spLocks noGrp="1"/>
          </p:cNvSpPr>
          <p:nvPr>
            <p:ph idx="1"/>
          </p:nvPr>
        </p:nvSpPr>
        <p:spPr/>
        <p:txBody>
          <a:bodyPr/>
          <a:lstStyle/>
          <a:p>
            <a:r>
              <a:rPr lang="ru-RU" dirty="0" err="1"/>
              <a:t>free</a:t>
            </a:r>
            <a:r>
              <a:rPr lang="ru-RU" dirty="0"/>
              <a:t> -h — объём RAM и </a:t>
            </a:r>
            <a:r>
              <a:rPr lang="ru-RU" dirty="0" err="1"/>
              <a:t>swap</a:t>
            </a:r>
            <a:endParaRPr lang="en-US" dirty="0"/>
          </a:p>
          <a:p>
            <a:r>
              <a:rPr lang="ru-RU" dirty="0" err="1"/>
              <a:t>vmstat</a:t>
            </a:r>
            <a:r>
              <a:rPr lang="ru-RU" dirty="0"/>
              <a:t> — статистика работы виртуальной памяти</a:t>
            </a:r>
            <a:endParaRPr lang="en-US" dirty="0"/>
          </a:p>
          <a:p>
            <a:r>
              <a:rPr lang="ru-RU" dirty="0" err="1"/>
              <a:t>top</a:t>
            </a:r>
            <a:r>
              <a:rPr lang="ru-RU" dirty="0"/>
              <a:t> / </a:t>
            </a:r>
            <a:r>
              <a:rPr lang="ru-RU" dirty="0" err="1"/>
              <a:t>htop</a:t>
            </a:r>
            <a:r>
              <a:rPr lang="ru-RU" dirty="0"/>
              <a:t> — использование памяти процессами в реальном времен</a:t>
            </a:r>
            <a:endParaRPr lang="en-US" dirty="0"/>
          </a:p>
        </p:txBody>
      </p:sp>
      <p:sp>
        <p:nvSpPr>
          <p:cNvPr id="5" name="TextBox 4">
            <a:extLst>
              <a:ext uri="{FF2B5EF4-FFF2-40B4-BE49-F238E27FC236}">
                <a16:creationId xmlns:a16="http://schemas.microsoft.com/office/drawing/2014/main" id="{7E74112E-7618-4DAA-5665-7E35A51C5C36}"/>
              </a:ext>
            </a:extLst>
          </p:cNvPr>
          <p:cNvSpPr txBox="1"/>
          <p:nvPr/>
        </p:nvSpPr>
        <p:spPr>
          <a:xfrm>
            <a:off x="476250" y="4248150"/>
            <a:ext cx="11372850" cy="2308324"/>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US" dirty="0" err="1">
                <a:solidFill>
                  <a:schemeClr val="accent3">
                    <a:lumMod val="40000"/>
                    <a:lumOff val="60000"/>
                  </a:schemeClr>
                </a:solidFill>
                <a:latin typeface="Consolas" panose="020B0609020204030204" pitchFamily="49" charset="0"/>
              </a:rPr>
              <a:t>vivid@MSI</a:t>
            </a:r>
            <a:r>
              <a:rPr lang="en-US" dirty="0">
                <a:solidFill>
                  <a:schemeClr val="accent3">
                    <a:lumMod val="40000"/>
                    <a:lumOff val="60000"/>
                  </a:schemeClr>
                </a:solidFill>
                <a:latin typeface="Consolas" panose="020B0609020204030204" pitchFamily="49" charset="0"/>
              </a:rPr>
              <a:t>:~</a:t>
            </a:r>
            <a:r>
              <a:rPr lang="en-US" dirty="0">
                <a:latin typeface="Consolas" panose="020B0609020204030204" pitchFamily="49" charset="0"/>
              </a:rPr>
              <a:t>$ free -h</a:t>
            </a:r>
          </a:p>
          <a:p>
            <a:r>
              <a:rPr lang="en-US" dirty="0">
                <a:latin typeface="Consolas" panose="020B0609020204030204" pitchFamily="49" charset="0"/>
              </a:rPr>
              <a:t>               total        used        free      shared  buff/cache   available</a:t>
            </a:r>
          </a:p>
          <a:p>
            <a:r>
              <a:rPr lang="en-US" dirty="0">
                <a:latin typeface="Consolas" panose="020B0609020204030204" pitchFamily="49" charset="0"/>
              </a:rPr>
              <a:t>Mem:           7.6Gi       601Mi       6.8Gi       3.0Mi       209Mi       6.8Gi</a:t>
            </a:r>
          </a:p>
          <a:p>
            <a:r>
              <a:rPr lang="en-US" dirty="0">
                <a:latin typeface="Consolas" panose="020B0609020204030204" pitchFamily="49" charset="0"/>
              </a:rPr>
              <a:t>Swap:          2.0Gi          0B       2.0Gi</a:t>
            </a:r>
          </a:p>
          <a:p>
            <a:r>
              <a:rPr lang="en-US" dirty="0" err="1">
                <a:solidFill>
                  <a:schemeClr val="accent3">
                    <a:lumMod val="40000"/>
                    <a:lumOff val="60000"/>
                  </a:schemeClr>
                </a:solidFill>
                <a:latin typeface="Consolas" panose="020B0609020204030204" pitchFamily="49" charset="0"/>
              </a:rPr>
              <a:t>vivid@MSI</a:t>
            </a:r>
            <a:r>
              <a:rPr lang="en-US" dirty="0">
                <a:solidFill>
                  <a:schemeClr val="accent3">
                    <a:lumMod val="40000"/>
                    <a:lumOff val="60000"/>
                  </a:schemeClr>
                </a:solidFill>
                <a:latin typeface="Consolas" panose="020B0609020204030204" pitchFamily="49" charset="0"/>
              </a:rPr>
              <a:t>:~</a:t>
            </a:r>
            <a:r>
              <a:rPr lang="en-US" dirty="0">
                <a:latin typeface="Consolas" panose="020B0609020204030204" pitchFamily="49" charset="0"/>
              </a:rPr>
              <a:t>$ </a:t>
            </a:r>
            <a:r>
              <a:rPr lang="en-US" dirty="0" err="1">
                <a:latin typeface="Consolas" panose="020B0609020204030204" pitchFamily="49" charset="0"/>
              </a:rPr>
              <a:t>vmstat</a:t>
            </a:r>
            <a:endParaRPr lang="en-US" dirty="0">
              <a:latin typeface="Consolas" panose="020B0609020204030204" pitchFamily="49" charset="0"/>
            </a:endParaRPr>
          </a:p>
          <a:p>
            <a:r>
              <a:rPr lang="en-US" dirty="0">
                <a:latin typeface="Consolas" panose="020B0609020204030204" pitchFamily="49" charset="0"/>
              </a:rPr>
              <a:t>procs -----------memory---------- ---swap-- -----io---- -system-- ------</a:t>
            </a:r>
            <a:r>
              <a:rPr lang="en-US" dirty="0" err="1">
                <a:latin typeface="Consolas" panose="020B0609020204030204" pitchFamily="49" charset="0"/>
              </a:rPr>
              <a:t>cpu</a:t>
            </a:r>
            <a:r>
              <a:rPr lang="en-US" dirty="0">
                <a:latin typeface="Consolas" panose="020B0609020204030204" pitchFamily="49" charset="0"/>
              </a:rPr>
              <a:t>-----</a:t>
            </a:r>
          </a:p>
          <a:p>
            <a:r>
              <a:rPr lang="en-US" dirty="0">
                <a:latin typeface="Consolas" panose="020B0609020204030204" pitchFamily="49" charset="0"/>
              </a:rPr>
              <a:t> r  b   </a:t>
            </a:r>
            <a:r>
              <a:rPr lang="en-US" dirty="0" err="1">
                <a:latin typeface="Consolas" panose="020B0609020204030204" pitchFamily="49" charset="0"/>
              </a:rPr>
              <a:t>swpd</a:t>
            </a:r>
            <a:r>
              <a:rPr lang="en-US" dirty="0">
                <a:latin typeface="Consolas" panose="020B0609020204030204" pitchFamily="49" charset="0"/>
              </a:rPr>
              <a:t>   free   buff  cache   </a:t>
            </a:r>
            <a:r>
              <a:rPr lang="en-US" dirty="0" err="1">
                <a:latin typeface="Consolas" panose="020B0609020204030204" pitchFamily="49" charset="0"/>
              </a:rPr>
              <a:t>si</a:t>
            </a:r>
            <a:r>
              <a:rPr lang="en-US" dirty="0">
                <a:latin typeface="Consolas" panose="020B0609020204030204" pitchFamily="49" charset="0"/>
              </a:rPr>
              <a:t>   so    bi    </a:t>
            </a:r>
            <a:r>
              <a:rPr lang="en-US" dirty="0" err="1">
                <a:latin typeface="Consolas" panose="020B0609020204030204" pitchFamily="49" charset="0"/>
              </a:rPr>
              <a:t>bo</a:t>
            </a:r>
            <a:r>
              <a:rPr lang="en-US" dirty="0">
                <a:latin typeface="Consolas" panose="020B0609020204030204" pitchFamily="49" charset="0"/>
              </a:rPr>
              <a:t>   in   cs us </a:t>
            </a:r>
            <a:r>
              <a:rPr lang="en-US" dirty="0" err="1">
                <a:latin typeface="Consolas" panose="020B0609020204030204" pitchFamily="49" charset="0"/>
              </a:rPr>
              <a:t>sy</a:t>
            </a:r>
            <a:r>
              <a:rPr lang="en-US" dirty="0">
                <a:latin typeface="Consolas" panose="020B0609020204030204" pitchFamily="49" charset="0"/>
              </a:rPr>
              <a:t> id </a:t>
            </a:r>
            <a:r>
              <a:rPr lang="en-US" dirty="0" err="1">
                <a:latin typeface="Consolas" panose="020B0609020204030204" pitchFamily="49" charset="0"/>
              </a:rPr>
              <a:t>wa</a:t>
            </a:r>
            <a:r>
              <a:rPr lang="en-US" dirty="0">
                <a:latin typeface="Consolas" panose="020B0609020204030204" pitchFamily="49" charset="0"/>
              </a:rPr>
              <a:t> </a:t>
            </a:r>
            <a:r>
              <a:rPr lang="en-US" dirty="0" err="1">
                <a:latin typeface="Consolas" panose="020B0609020204030204" pitchFamily="49" charset="0"/>
              </a:rPr>
              <a:t>st</a:t>
            </a:r>
            <a:endParaRPr lang="en-US" dirty="0">
              <a:latin typeface="Consolas" panose="020B0609020204030204" pitchFamily="49" charset="0"/>
            </a:endParaRPr>
          </a:p>
          <a:p>
            <a:r>
              <a:rPr lang="en-US" dirty="0">
                <a:latin typeface="Consolas" panose="020B0609020204030204" pitchFamily="49" charset="0"/>
              </a:rPr>
              <a:t> 1  0      0 7152368   4156 210564    0    0    14     8    7   19  0  0 100  0  0</a:t>
            </a:r>
          </a:p>
        </p:txBody>
      </p:sp>
    </p:spTree>
    <p:extLst>
      <p:ext uri="{BB962C8B-B14F-4D97-AF65-F5344CB8AC3E}">
        <p14:creationId xmlns:p14="http://schemas.microsoft.com/office/powerpoint/2010/main" val="1474423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8818E7-68F0-85E9-82E1-850C50647234}"/>
              </a:ext>
            </a:extLst>
          </p:cNvPr>
          <p:cNvSpPr>
            <a:spLocks noGrp="1"/>
          </p:cNvSpPr>
          <p:nvPr>
            <p:ph type="title"/>
          </p:nvPr>
        </p:nvSpPr>
        <p:spPr/>
        <p:txBody>
          <a:bodyPr/>
          <a:lstStyle/>
          <a:p>
            <a:r>
              <a:rPr lang="ru-RU" dirty="0"/>
              <a:t>Вывод команды </a:t>
            </a:r>
            <a:r>
              <a:rPr lang="en-US" dirty="0"/>
              <a:t>top</a:t>
            </a:r>
          </a:p>
        </p:txBody>
      </p:sp>
      <p:sp>
        <p:nvSpPr>
          <p:cNvPr id="6" name="TextBox 5">
            <a:extLst>
              <a:ext uri="{FF2B5EF4-FFF2-40B4-BE49-F238E27FC236}">
                <a16:creationId xmlns:a16="http://schemas.microsoft.com/office/drawing/2014/main" id="{93BC8C33-8F72-4859-D971-29317CB2381F}"/>
              </a:ext>
            </a:extLst>
          </p:cNvPr>
          <p:cNvSpPr txBox="1"/>
          <p:nvPr/>
        </p:nvSpPr>
        <p:spPr>
          <a:xfrm>
            <a:off x="838200" y="1854557"/>
            <a:ext cx="11353800" cy="4770537"/>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US" sz="1600" dirty="0">
                <a:latin typeface="Consolas" panose="020B0609020204030204" pitchFamily="49" charset="0"/>
              </a:rPr>
              <a:t>top - 01:33:03 up  1:00,  1 user,  load average: 0.06, 0.01, 0.00</a:t>
            </a:r>
          </a:p>
          <a:p>
            <a:r>
              <a:rPr lang="en-US" sz="1600" dirty="0">
                <a:latin typeface="Consolas" panose="020B0609020204030204" pitchFamily="49" charset="0"/>
              </a:rPr>
              <a:t>Tasks:  44 total,   1 running,  43 sleeping,   0 stopped,   0 zombie</a:t>
            </a:r>
          </a:p>
          <a:p>
            <a:r>
              <a:rPr lang="en-US" sz="1600" dirty="0">
                <a:latin typeface="Consolas" panose="020B0609020204030204" pitchFamily="49" charset="0"/>
              </a:rPr>
              <a:t>%</a:t>
            </a:r>
            <a:r>
              <a:rPr lang="en-US" sz="1600" dirty="0" err="1">
                <a:latin typeface="Consolas" panose="020B0609020204030204" pitchFamily="49" charset="0"/>
              </a:rPr>
              <a:t>Cpu</a:t>
            </a:r>
            <a:r>
              <a:rPr lang="en-US" sz="1600" dirty="0">
                <a:latin typeface="Consolas" panose="020B0609020204030204" pitchFamily="49" charset="0"/>
              </a:rPr>
              <a:t>(s):  0.0 us,  0.0 </a:t>
            </a:r>
            <a:r>
              <a:rPr lang="en-US" sz="1600" dirty="0" err="1">
                <a:latin typeface="Consolas" panose="020B0609020204030204" pitchFamily="49" charset="0"/>
              </a:rPr>
              <a:t>sy</a:t>
            </a:r>
            <a:r>
              <a:rPr lang="en-US" sz="1600" dirty="0">
                <a:latin typeface="Consolas" panose="020B0609020204030204" pitchFamily="49" charset="0"/>
              </a:rPr>
              <a:t>,  0.0 </a:t>
            </a:r>
            <a:r>
              <a:rPr lang="en-US" sz="1600" dirty="0" err="1">
                <a:latin typeface="Consolas" panose="020B0609020204030204" pitchFamily="49" charset="0"/>
              </a:rPr>
              <a:t>ni</a:t>
            </a:r>
            <a:r>
              <a:rPr lang="en-US" sz="1600" dirty="0">
                <a:latin typeface="Consolas" panose="020B0609020204030204" pitchFamily="49" charset="0"/>
              </a:rPr>
              <a:t>, 99.9 id,  0.0 </a:t>
            </a:r>
            <a:r>
              <a:rPr lang="en-US" sz="1600" dirty="0" err="1">
                <a:latin typeface="Consolas" panose="020B0609020204030204" pitchFamily="49" charset="0"/>
              </a:rPr>
              <a:t>wa</a:t>
            </a:r>
            <a:r>
              <a:rPr lang="en-US" sz="1600" dirty="0">
                <a:latin typeface="Consolas" panose="020B0609020204030204" pitchFamily="49" charset="0"/>
              </a:rPr>
              <a:t>,  0.0 hi,  0.0 </a:t>
            </a:r>
            <a:r>
              <a:rPr lang="en-US" sz="1600" dirty="0" err="1">
                <a:latin typeface="Consolas" panose="020B0609020204030204" pitchFamily="49" charset="0"/>
              </a:rPr>
              <a:t>si</a:t>
            </a:r>
            <a:r>
              <a:rPr lang="en-US" sz="1600" dirty="0">
                <a:latin typeface="Consolas" panose="020B0609020204030204" pitchFamily="49" charset="0"/>
              </a:rPr>
              <a:t>,  0.0 </a:t>
            </a:r>
            <a:r>
              <a:rPr lang="en-US" sz="1600" dirty="0" err="1">
                <a:latin typeface="Consolas" panose="020B0609020204030204" pitchFamily="49" charset="0"/>
              </a:rPr>
              <a:t>st</a:t>
            </a:r>
            <a:endParaRPr lang="en-US" sz="1600" dirty="0">
              <a:latin typeface="Consolas" panose="020B0609020204030204" pitchFamily="49" charset="0"/>
            </a:endParaRPr>
          </a:p>
          <a:p>
            <a:r>
              <a:rPr lang="en-US" sz="1600" dirty="0">
                <a:latin typeface="Consolas" panose="020B0609020204030204" pitchFamily="49" charset="0"/>
              </a:rPr>
              <a:t>MiB Mem :   7796.3 total,   6984.1 free,    602.3 used,    209.9 buff/cache</a:t>
            </a:r>
          </a:p>
          <a:p>
            <a:r>
              <a:rPr lang="en-US" sz="1600" dirty="0">
                <a:latin typeface="Consolas" panose="020B0609020204030204" pitchFamily="49" charset="0"/>
              </a:rPr>
              <a:t>MiB Swap:   2048.0 total,   2048.0 free,      0.0 used.   6959.2 avail Mem</a:t>
            </a:r>
          </a:p>
          <a:p>
            <a:endParaRPr lang="en-US" sz="1600" dirty="0">
              <a:latin typeface="Consolas" panose="020B0609020204030204" pitchFamily="49" charset="0"/>
            </a:endParaRPr>
          </a:p>
          <a:p>
            <a:r>
              <a:rPr lang="en-US" sz="1600" dirty="0">
                <a:highlight>
                  <a:srgbClr val="008000"/>
                </a:highlight>
                <a:latin typeface="Consolas" panose="020B0609020204030204" pitchFamily="49" charset="0"/>
              </a:rPr>
              <a:t>    PID USER      PR  NI    VIRT    RES    SHR S  %CPU  %MEM     TIME+ COMMAND</a:t>
            </a:r>
          </a:p>
          <a:p>
            <a:r>
              <a:rPr lang="en-US" sz="1600" dirty="0">
                <a:latin typeface="Consolas" panose="020B0609020204030204" pitchFamily="49" charset="0"/>
              </a:rPr>
              <a:t>      1 root      20   0  167176  12680   8300 S   0.7   0.2   0:17.65 </a:t>
            </a:r>
            <a:r>
              <a:rPr lang="en-US" sz="1600" dirty="0" err="1">
                <a:latin typeface="Consolas" panose="020B0609020204030204" pitchFamily="49" charset="0"/>
              </a:rPr>
              <a:t>systemd</a:t>
            </a:r>
            <a:endParaRPr lang="en-US" sz="1600" dirty="0">
              <a:latin typeface="Consolas" panose="020B0609020204030204" pitchFamily="49" charset="0"/>
            </a:endParaRPr>
          </a:p>
          <a:p>
            <a:r>
              <a:rPr lang="en-US" sz="1600" dirty="0">
                <a:latin typeface="Consolas" panose="020B0609020204030204" pitchFamily="49" charset="0"/>
              </a:rPr>
              <a:t>  15832 vivid     20   0    7796   3740   3140 R   0.3   0.0   0:00.10 top</a:t>
            </a:r>
          </a:p>
          <a:p>
            <a:r>
              <a:rPr lang="en-US" sz="1600" dirty="0">
                <a:latin typeface="Consolas" panose="020B0609020204030204" pitchFamily="49" charset="0"/>
              </a:rPr>
              <a:t>      2 root      20   0    2616   1440   1320 S   0.0   0.0   0:00.00 </a:t>
            </a:r>
            <a:r>
              <a:rPr lang="en-US" sz="1600" dirty="0" err="1">
                <a:latin typeface="Consolas" panose="020B0609020204030204" pitchFamily="49" charset="0"/>
              </a:rPr>
              <a:t>init-systemd</a:t>
            </a:r>
            <a:r>
              <a:rPr lang="en-US" sz="1600" dirty="0">
                <a:latin typeface="Consolas" panose="020B0609020204030204" pitchFamily="49" charset="0"/>
              </a:rPr>
              <a:t>(Ub</a:t>
            </a:r>
          </a:p>
          <a:p>
            <a:r>
              <a:rPr lang="en-US" sz="1600" dirty="0">
                <a:latin typeface="Consolas" panose="020B0609020204030204" pitchFamily="49" charset="0"/>
              </a:rPr>
              <a:t>      7 root      20   0    2616      4      0 S   0.0   0.0   0:00.00 </a:t>
            </a:r>
            <a:r>
              <a:rPr lang="en-US" sz="1600" dirty="0" err="1">
                <a:latin typeface="Consolas" panose="020B0609020204030204" pitchFamily="49" charset="0"/>
              </a:rPr>
              <a:t>init</a:t>
            </a:r>
            <a:endParaRPr lang="en-US" sz="1600" dirty="0">
              <a:latin typeface="Consolas" panose="020B0609020204030204" pitchFamily="49" charset="0"/>
            </a:endParaRPr>
          </a:p>
          <a:p>
            <a:r>
              <a:rPr lang="en-US" sz="1600" dirty="0">
                <a:latin typeface="Consolas" panose="020B0609020204030204" pitchFamily="49" charset="0"/>
              </a:rPr>
              <a:t>     36 root      19  -1   64132  14784  13744 S   0.0   0.2   0:00.13 </a:t>
            </a:r>
            <a:r>
              <a:rPr lang="en-US" sz="1600" dirty="0" err="1">
                <a:latin typeface="Consolas" panose="020B0609020204030204" pitchFamily="49" charset="0"/>
              </a:rPr>
              <a:t>systemd</a:t>
            </a:r>
            <a:r>
              <a:rPr lang="en-US" sz="1600" dirty="0">
                <a:latin typeface="Consolas" panose="020B0609020204030204" pitchFamily="49" charset="0"/>
              </a:rPr>
              <a:t>-journal</a:t>
            </a:r>
          </a:p>
          <a:p>
            <a:r>
              <a:rPr lang="en-US" sz="1600" dirty="0">
                <a:latin typeface="Consolas" panose="020B0609020204030204" pitchFamily="49" charset="0"/>
              </a:rPr>
              <a:t>     56 root      20   0   22224   5980   4436 S   0.0   0.1   0:00.10 </a:t>
            </a:r>
            <a:r>
              <a:rPr lang="en-US" sz="1600" dirty="0" err="1">
                <a:latin typeface="Consolas" panose="020B0609020204030204" pitchFamily="49" charset="0"/>
              </a:rPr>
              <a:t>systemd-udevd</a:t>
            </a:r>
            <a:endParaRPr lang="en-US" sz="1600" dirty="0">
              <a:latin typeface="Consolas" panose="020B0609020204030204" pitchFamily="49" charset="0"/>
            </a:endParaRPr>
          </a:p>
          <a:p>
            <a:r>
              <a:rPr lang="en-US" sz="1600" dirty="0">
                <a:latin typeface="Consolas" panose="020B0609020204030204" pitchFamily="49" charset="0"/>
              </a:rPr>
              <a:t>     67 root      20   0  152992   2252     56 S   0.0   0.0   0:00.00 </a:t>
            </a:r>
            <a:r>
              <a:rPr lang="en-US" sz="1600" dirty="0" err="1">
                <a:latin typeface="Consolas" panose="020B0609020204030204" pitchFamily="49" charset="0"/>
              </a:rPr>
              <a:t>snapfuse</a:t>
            </a:r>
            <a:endParaRPr lang="en-US" sz="1600" dirty="0">
              <a:latin typeface="Consolas" panose="020B0609020204030204" pitchFamily="49" charset="0"/>
            </a:endParaRPr>
          </a:p>
          <a:p>
            <a:r>
              <a:rPr lang="en-US" sz="1600" dirty="0">
                <a:latin typeface="Consolas" panose="020B0609020204030204" pitchFamily="49" charset="0"/>
              </a:rPr>
              <a:t>     69 root      20   0  153124   2568    272 S   0.0   0.0   0:00.00 </a:t>
            </a:r>
            <a:r>
              <a:rPr lang="en-US" sz="1600" dirty="0" err="1">
                <a:latin typeface="Consolas" panose="020B0609020204030204" pitchFamily="49" charset="0"/>
              </a:rPr>
              <a:t>snapfuse</a:t>
            </a:r>
            <a:endParaRPr lang="en-US" sz="1600" dirty="0">
              <a:latin typeface="Consolas" panose="020B0609020204030204" pitchFamily="49" charset="0"/>
            </a:endParaRPr>
          </a:p>
          <a:p>
            <a:r>
              <a:rPr lang="en-US" sz="1600" dirty="0">
                <a:latin typeface="Consolas" panose="020B0609020204030204" pitchFamily="49" charset="0"/>
              </a:rPr>
              <a:t>     81 root      20   0  152992   2232     32 S   0.0   0.0   0:00.00 </a:t>
            </a:r>
            <a:r>
              <a:rPr lang="en-US" sz="1600" dirty="0" err="1">
                <a:latin typeface="Consolas" panose="020B0609020204030204" pitchFamily="49" charset="0"/>
              </a:rPr>
              <a:t>snapfuse</a:t>
            </a:r>
            <a:endParaRPr lang="en-US" sz="1600" dirty="0">
              <a:latin typeface="Consolas" panose="020B0609020204030204" pitchFamily="49" charset="0"/>
            </a:endParaRPr>
          </a:p>
          <a:p>
            <a:r>
              <a:rPr lang="en-US" sz="1600" dirty="0">
                <a:latin typeface="Consolas" panose="020B0609020204030204" pitchFamily="49" charset="0"/>
              </a:rPr>
              <a:t>     88 root      20   0  152992    168      8 S   0.0   0.0   0:00.00 </a:t>
            </a:r>
            <a:r>
              <a:rPr lang="en-US" sz="1600" dirty="0" err="1">
                <a:latin typeface="Consolas" panose="020B0609020204030204" pitchFamily="49" charset="0"/>
              </a:rPr>
              <a:t>snapfuse</a:t>
            </a:r>
            <a:endParaRPr lang="en-US" sz="1600" dirty="0">
              <a:latin typeface="Consolas" panose="020B0609020204030204" pitchFamily="49" charset="0"/>
            </a:endParaRPr>
          </a:p>
          <a:p>
            <a:r>
              <a:rPr lang="en-US" sz="1600" dirty="0">
                <a:latin typeface="Consolas" panose="020B0609020204030204" pitchFamily="49" charset="0"/>
              </a:rPr>
              <a:t>    103 root      20   0  153124    204     40 S   0.0   0.0   0:00.00 </a:t>
            </a:r>
            <a:r>
              <a:rPr lang="en-US" sz="1600" dirty="0" err="1">
                <a:latin typeface="Consolas" panose="020B0609020204030204" pitchFamily="49" charset="0"/>
              </a:rPr>
              <a:t>snapfuse</a:t>
            </a:r>
            <a:endParaRPr lang="en-US" sz="1600" dirty="0">
              <a:latin typeface="Consolas" panose="020B0609020204030204" pitchFamily="49" charset="0"/>
            </a:endParaRPr>
          </a:p>
          <a:p>
            <a:r>
              <a:rPr lang="en-US" sz="1600" dirty="0">
                <a:latin typeface="Consolas" panose="020B0609020204030204" pitchFamily="49" charset="0"/>
              </a:rPr>
              <a:t>    104 root      20   0  377284  13600    312 S   0.0   0.2   0:00.52 </a:t>
            </a:r>
            <a:r>
              <a:rPr lang="en-US" sz="1600" dirty="0" err="1">
                <a:latin typeface="Consolas" panose="020B0609020204030204" pitchFamily="49" charset="0"/>
              </a:rPr>
              <a:t>snapfuse</a:t>
            </a:r>
            <a:endParaRPr lang="en-US" sz="1600" dirty="0">
              <a:latin typeface="Consolas" panose="020B0609020204030204" pitchFamily="49" charset="0"/>
            </a:endParaRPr>
          </a:p>
        </p:txBody>
      </p:sp>
    </p:spTree>
    <p:extLst>
      <p:ext uri="{BB962C8B-B14F-4D97-AF65-F5344CB8AC3E}">
        <p14:creationId xmlns:p14="http://schemas.microsoft.com/office/powerpoint/2010/main" val="87889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D6FBF-5B0D-51D3-7BA7-C5317AE6B6D8}"/>
              </a:ext>
            </a:extLst>
          </p:cNvPr>
          <p:cNvSpPr>
            <a:spLocks noGrp="1"/>
          </p:cNvSpPr>
          <p:nvPr>
            <p:ph type="title"/>
          </p:nvPr>
        </p:nvSpPr>
        <p:spPr/>
        <p:txBody>
          <a:bodyPr/>
          <a:lstStyle/>
          <a:p>
            <a:r>
              <a:rPr lang="ru-RU" dirty="0"/>
              <a:t>Вывод команды </a:t>
            </a:r>
            <a:r>
              <a:rPr lang="en-US" dirty="0" err="1"/>
              <a:t>htop</a:t>
            </a:r>
            <a:endParaRPr lang="en-US" dirty="0"/>
          </a:p>
        </p:txBody>
      </p:sp>
      <p:pic>
        <p:nvPicPr>
          <p:cNvPr id="4" name="Picture 3">
            <a:extLst>
              <a:ext uri="{FF2B5EF4-FFF2-40B4-BE49-F238E27FC236}">
                <a16:creationId xmlns:a16="http://schemas.microsoft.com/office/drawing/2014/main" id="{B84FA980-BCAC-A733-7C78-B3BF19AA33C4}"/>
              </a:ext>
            </a:extLst>
          </p:cNvPr>
          <p:cNvPicPr>
            <a:picLocks noChangeAspect="1"/>
          </p:cNvPicPr>
          <p:nvPr/>
        </p:nvPicPr>
        <p:blipFill>
          <a:blip r:embed="rId3"/>
          <a:stretch>
            <a:fillRect/>
          </a:stretch>
        </p:blipFill>
        <p:spPr>
          <a:xfrm>
            <a:off x="838199" y="1587656"/>
            <a:ext cx="8936865" cy="5037273"/>
          </a:xfrm>
          <a:prstGeom prst="rect">
            <a:avLst/>
          </a:prstGeom>
        </p:spPr>
      </p:pic>
    </p:spTree>
    <p:extLst>
      <p:ext uri="{BB962C8B-B14F-4D97-AF65-F5344CB8AC3E}">
        <p14:creationId xmlns:p14="http://schemas.microsoft.com/office/powerpoint/2010/main" val="1903471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3EDD8-3176-AEF7-1423-92A1C6428ADC}"/>
              </a:ext>
            </a:extLst>
          </p:cNvPr>
          <p:cNvSpPr>
            <a:spLocks noGrp="1"/>
          </p:cNvSpPr>
          <p:nvPr>
            <p:ph type="title"/>
          </p:nvPr>
        </p:nvSpPr>
        <p:spPr/>
        <p:txBody>
          <a:bodyPr/>
          <a:lstStyle/>
          <a:p>
            <a:r>
              <a:rPr lang="ru-RU" dirty="0"/>
              <a:t>Файловая система</a:t>
            </a:r>
            <a:endParaRPr lang="en-US" dirty="0"/>
          </a:p>
        </p:txBody>
      </p:sp>
      <p:sp>
        <p:nvSpPr>
          <p:cNvPr id="3" name="Content Placeholder 2">
            <a:extLst>
              <a:ext uri="{FF2B5EF4-FFF2-40B4-BE49-F238E27FC236}">
                <a16:creationId xmlns:a16="http://schemas.microsoft.com/office/drawing/2014/main" id="{BE696F98-0564-2A5F-C917-DC5EFB6A530E}"/>
              </a:ext>
            </a:extLst>
          </p:cNvPr>
          <p:cNvSpPr>
            <a:spLocks noGrp="1"/>
          </p:cNvSpPr>
          <p:nvPr>
            <p:ph idx="1"/>
          </p:nvPr>
        </p:nvSpPr>
        <p:spPr/>
        <p:txBody>
          <a:bodyPr>
            <a:normAutofit lnSpcReduction="10000"/>
          </a:bodyPr>
          <a:lstStyle/>
          <a:p>
            <a:r>
              <a:rPr lang="ru-RU" dirty="0"/>
              <a:t>Это способ, которым ОС организует хранение и доступ к данным</a:t>
            </a:r>
          </a:p>
          <a:p>
            <a:pPr lvl="1"/>
            <a:r>
              <a:rPr lang="ru-RU" dirty="0"/>
              <a:t>ОС скрывает детали работы с физическими устройствами и предоставляет программисту удобный и универсальный интерфейс</a:t>
            </a:r>
          </a:p>
          <a:p>
            <a:r>
              <a:rPr lang="ru-RU" dirty="0"/>
              <a:t>Операции над файлами:</a:t>
            </a:r>
          </a:p>
          <a:p>
            <a:pPr lvl="1"/>
            <a:r>
              <a:rPr lang="ru-RU" dirty="0"/>
              <a:t>создание, удаление, чтение, запись, открытие и закрытие</a:t>
            </a:r>
          </a:p>
          <a:p>
            <a:r>
              <a:rPr lang="ru-RU" dirty="0"/>
              <a:t>Каталоги (директории) группируют файлы и могут содержать другие каталоги</a:t>
            </a:r>
          </a:p>
          <a:p>
            <a:r>
              <a:rPr lang="ru-RU" dirty="0"/>
              <a:t>С файлами и директориями ассоциирован путь</a:t>
            </a:r>
          </a:p>
          <a:p>
            <a:pPr lvl="1"/>
            <a:r>
              <a:rPr lang="ru-RU" dirty="0"/>
              <a:t>Абсолютные пути задаются от корня, а относительные – от </a:t>
            </a:r>
            <a:r>
              <a:rPr lang="ru-RU" i="1" dirty="0"/>
              <a:t>текущего каталога процесса</a:t>
            </a:r>
            <a:endParaRPr lang="en-US" i="1" dirty="0"/>
          </a:p>
        </p:txBody>
      </p:sp>
    </p:spTree>
    <p:extLst>
      <p:ext uri="{BB962C8B-B14F-4D97-AF65-F5344CB8AC3E}">
        <p14:creationId xmlns:p14="http://schemas.microsoft.com/office/powerpoint/2010/main" val="2693804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DED2C-F0BC-E6CC-79E2-3D7B93458F1A}"/>
              </a:ext>
            </a:extLst>
          </p:cNvPr>
          <p:cNvSpPr>
            <a:spLocks noGrp="1"/>
          </p:cNvSpPr>
          <p:nvPr>
            <p:ph type="title"/>
          </p:nvPr>
        </p:nvSpPr>
        <p:spPr/>
        <p:txBody>
          <a:bodyPr/>
          <a:lstStyle/>
          <a:p>
            <a:r>
              <a:rPr lang="ru-RU" dirty="0"/>
              <a:t>Навигация по файловой системе</a:t>
            </a:r>
            <a:endParaRPr lang="en-US" dirty="0"/>
          </a:p>
        </p:txBody>
      </p:sp>
      <p:sp>
        <p:nvSpPr>
          <p:cNvPr id="3" name="Content Placeholder 2">
            <a:extLst>
              <a:ext uri="{FF2B5EF4-FFF2-40B4-BE49-F238E27FC236}">
                <a16:creationId xmlns:a16="http://schemas.microsoft.com/office/drawing/2014/main" id="{54473627-581E-ABCB-5DCE-B5088394B980}"/>
              </a:ext>
            </a:extLst>
          </p:cNvPr>
          <p:cNvSpPr>
            <a:spLocks noGrp="1"/>
          </p:cNvSpPr>
          <p:nvPr>
            <p:ph idx="1"/>
          </p:nvPr>
        </p:nvSpPr>
        <p:spPr/>
        <p:txBody>
          <a:bodyPr/>
          <a:lstStyle/>
          <a:p>
            <a:r>
              <a:rPr lang="ru-RU"/>
              <a:t>pwd — показать текущий каталог</a:t>
            </a:r>
          </a:p>
          <a:p>
            <a:r>
              <a:rPr lang="ru-RU"/>
              <a:t>ls — вывести список файлов и каталогов</a:t>
            </a:r>
          </a:p>
          <a:p>
            <a:pPr lvl="1"/>
            <a:r>
              <a:rPr lang="ru-RU"/>
              <a:t>ls -l — подробный список с правами и владельцами</a:t>
            </a:r>
          </a:p>
          <a:p>
            <a:pPr lvl="1"/>
            <a:r>
              <a:rPr lang="ru-RU"/>
              <a:t>ls -a — показать скрытые файлы</a:t>
            </a:r>
          </a:p>
          <a:p>
            <a:r>
              <a:rPr lang="ru-RU"/>
              <a:t>cd &lt;каталог&gt; — перейти в указанный каталог</a:t>
            </a:r>
          </a:p>
          <a:p>
            <a:pPr lvl="1"/>
            <a:r>
              <a:rPr lang="ru-RU"/>
              <a:t>cd .. — перейти на уровень выше</a:t>
            </a:r>
            <a:endParaRPr lang="en-US" dirty="0"/>
          </a:p>
        </p:txBody>
      </p:sp>
    </p:spTree>
    <p:extLst>
      <p:ext uri="{BB962C8B-B14F-4D97-AF65-F5344CB8AC3E}">
        <p14:creationId xmlns:p14="http://schemas.microsoft.com/office/powerpoint/2010/main" val="2341391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00D698-B4B0-1F2B-A855-26389C1853ED}"/>
              </a:ext>
            </a:extLst>
          </p:cNvPr>
          <p:cNvSpPr>
            <a:spLocks noGrp="1"/>
          </p:cNvSpPr>
          <p:nvPr>
            <p:ph type="title"/>
          </p:nvPr>
        </p:nvSpPr>
        <p:spPr/>
        <p:txBody>
          <a:bodyPr/>
          <a:lstStyle/>
          <a:p>
            <a:r>
              <a:rPr lang="ru-RU" dirty="0"/>
              <a:t>Пример</a:t>
            </a:r>
            <a:endParaRPr lang="en-US" dirty="0"/>
          </a:p>
        </p:txBody>
      </p:sp>
      <p:sp>
        <p:nvSpPr>
          <p:cNvPr id="5" name="TextBox 4">
            <a:extLst>
              <a:ext uri="{FF2B5EF4-FFF2-40B4-BE49-F238E27FC236}">
                <a16:creationId xmlns:a16="http://schemas.microsoft.com/office/drawing/2014/main" id="{801180E9-B48F-A2C6-9A2B-FC962B9CE93E}"/>
              </a:ext>
            </a:extLst>
          </p:cNvPr>
          <p:cNvSpPr txBox="1"/>
          <p:nvPr/>
        </p:nvSpPr>
        <p:spPr>
          <a:xfrm>
            <a:off x="171450" y="1687354"/>
            <a:ext cx="11791950" cy="5170646"/>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US" sz="1500" dirty="0" err="1">
                <a:solidFill>
                  <a:srgbClr val="00FF00"/>
                </a:solidFill>
                <a:latin typeface="Consolas" panose="020B0609020204030204" pitchFamily="49" charset="0"/>
              </a:rPr>
              <a:t>vivid@MSI</a:t>
            </a:r>
            <a:r>
              <a:rPr lang="en-US" sz="1500" dirty="0">
                <a:solidFill>
                  <a:srgbClr val="00FF00"/>
                </a:solidFill>
                <a:latin typeface="Consolas" panose="020B0609020204030204" pitchFamily="49" charset="0"/>
              </a:rPr>
              <a:t>:~</a:t>
            </a:r>
            <a:r>
              <a:rPr lang="en-US" sz="1500" dirty="0">
                <a:latin typeface="Consolas" panose="020B0609020204030204" pitchFamily="49" charset="0"/>
              </a:rPr>
              <a:t>$ </a:t>
            </a:r>
            <a:r>
              <a:rPr lang="en-US" sz="1500" dirty="0" err="1">
                <a:latin typeface="Consolas" panose="020B0609020204030204" pitchFamily="49" charset="0"/>
              </a:rPr>
              <a:t>pwd</a:t>
            </a:r>
            <a:endParaRPr lang="en-US" sz="1500" dirty="0">
              <a:latin typeface="Consolas" panose="020B0609020204030204" pitchFamily="49" charset="0"/>
            </a:endParaRPr>
          </a:p>
          <a:p>
            <a:r>
              <a:rPr lang="en-US" sz="1500" dirty="0">
                <a:latin typeface="Consolas" panose="020B0609020204030204" pitchFamily="49" charset="0"/>
              </a:rPr>
              <a:t>/home/vivid</a:t>
            </a:r>
          </a:p>
          <a:p>
            <a:r>
              <a:rPr lang="en-US" sz="1500" dirty="0" err="1">
                <a:solidFill>
                  <a:srgbClr val="00FF00"/>
                </a:solidFill>
                <a:latin typeface="Consolas" panose="020B0609020204030204" pitchFamily="49" charset="0"/>
              </a:rPr>
              <a:t>vivid@MSI</a:t>
            </a:r>
            <a:r>
              <a:rPr lang="en-US" sz="1500" dirty="0">
                <a:solidFill>
                  <a:srgbClr val="00FF00"/>
                </a:solidFill>
                <a:latin typeface="Consolas" panose="020B0609020204030204" pitchFamily="49" charset="0"/>
              </a:rPr>
              <a:t>:~</a:t>
            </a:r>
            <a:r>
              <a:rPr lang="en-US" sz="1500" dirty="0">
                <a:latin typeface="Consolas" panose="020B0609020204030204" pitchFamily="49" charset="0"/>
              </a:rPr>
              <a:t>$ ls</a:t>
            </a:r>
          </a:p>
          <a:p>
            <a:r>
              <a:rPr lang="en-US" sz="1500" dirty="0">
                <a:latin typeface="Consolas" panose="020B0609020204030204" pitchFamily="49" charset="0"/>
              </a:rPr>
              <a:t>code  gcc-14.1.0  gcc-14.1.0.tar.gz  mount.sh  snap  source  </a:t>
            </a:r>
            <a:r>
              <a:rPr lang="en-US" sz="1500" dirty="0" err="1">
                <a:latin typeface="Consolas" panose="020B0609020204030204" pitchFamily="49" charset="0"/>
              </a:rPr>
              <a:t>tmp</a:t>
            </a:r>
            <a:endParaRPr lang="en-US" sz="1500" dirty="0">
              <a:latin typeface="Consolas" panose="020B0609020204030204" pitchFamily="49" charset="0"/>
            </a:endParaRPr>
          </a:p>
          <a:p>
            <a:r>
              <a:rPr lang="en-US" sz="1500" dirty="0" err="1">
                <a:solidFill>
                  <a:srgbClr val="00FF00"/>
                </a:solidFill>
                <a:latin typeface="Consolas" panose="020B0609020204030204" pitchFamily="49" charset="0"/>
              </a:rPr>
              <a:t>vivid@MSI</a:t>
            </a:r>
            <a:r>
              <a:rPr lang="en-US" sz="1500" dirty="0">
                <a:solidFill>
                  <a:srgbClr val="00FF00"/>
                </a:solidFill>
                <a:latin typeface="Consolas" panose="020B0609020204030204" pitchFamily="49" charset="0"/>
              </a:rPr>
              <a:t>:~</a:t>
            </a:r>
            <a:r>
              <a:rPr lang="en-US" sz="1500" dirty="0">
                <a:latin typeface="Consolas" panose="020B0609020204030204" pitchFamily="49" charset="0"/>
              </a:rPr>
              <a:t>$ ls -l</a:t>
            </a:r>
          </a:p>
          <a:p>
            <a:r>
              <a:rPr lang="en-US" sz="1500" dirty="0">
                <a:latin typeface="Consolas" panose="020B0609020204030204" pitchFamily="49" charset="0"/>
              </a:rPr>
              <a:t>total 156900</a:t>
            </a:r>
          </a:p>
          <a:p>
            <a:r>
              <a:rPr lang="en-US" sz="1500" dirty="0" err="1">
                <a:latin typeface="Consolas" panose="020B0609020204030204" pitchFamily="49" charset="0"/>
              </a:rPr>
              <a:t>drwxr</a:t>
            </a:r>
            <a:r>
              <a:rPr lang="en-US" sz="1500" dirty="0">
                <a:latin typeface="Consolas" panose="020B0609020204030204" pitchFamily="49" charset="0"/>
              </a:rPr>
              <a:t>-</a:t>
            </a:r>
            <a:r>
              <a:rPr lang="en-US" sz="1500" dirty="0" err="1">
                <a:latin typeface="Consolas" panose="020B0609020204030204" pitchFamily="49" charset="0"/>
              </a:rPr>
              <a:t>xr</a:t>
            </a:r>
            <a:r>
              <a:rPr lang="en-US" sz="1500" dirty="0">
                <a:latin typeface="Consolas" panose="020B0609020204030204" pitchFamily="49" charset="0"/>
              </a:rPr>
              <a:t>-x  2 vivid </a:t>
            </a:r>
            <a:r>
              <a:rPr lang="en-US" sz="1500" dirty="0" err="1">
                <a:latin typeface="Consolas" panose="020B0609020204030204" pitchFamily="49" charset="0"/>
              </a:rPr>
              <a:t>vivid</a:t>
            </a:r>
            <a:r>
              <a:rPr lang="en-US" sz="1500" dirty="0">
                <a:latin typeface="Consolas" panose="020B0609020204030204" pitchFamily="49" charset="0"/>
              </a:rPr>
              <a:t>      4096 Dec 26  2024 code</a:t>
            </a:r>
          </a:p>
          <a:p>
            <a:r>
              <a:rPr lang="en-US" sz="1500" dirty="0" err="1">
                <a:latin typeface="Consolas" panose="020B0609020204030204" pitchFamily="49" charset="0"/>
              </a:rPr>
              <a:t>drwxr</a:t>
            </a:r>
            <a:r>
              <a:rPr lang="en-US" sz="1500" dirty="0">
                <a:latin typeface="Consolas" panose="020B0609020204030204" pitchFamily="49" charset="0"/>
              </a:rPr>
              <a:t>-</a:t>
            </a:r>
            <a:r>
              <a:rPr lang="en-US" sz="1500" dirty="0" err="1">
                <a:latin typeface="Consolas" panose="020B0609020204030204" pitchFamily="49" charset="0"/>
              </a:rPr>
              <a:t>xr</a:t>
            </a:r>
            <a:r>
              <a:rPr lang="en-US" sz="1500" dirty="0">
                <a:latin typeface="Consolas" panose="020B0609020204030204" pitchFamily="49" charset="0"/>
              </a:rPr>
              <a:t>-x 43 vivid </a:t>
            </a:r>
            <a:r>
              <a:rPr lang="en-US" sz="1500" dirty="0" err="1">
                <a:latin typeface="Consolas" panose="020B0609020204030204" pitchFamily="49" charset="0"/>
              </a:rPr>
              <a:t>vivid</a:t>
            </a:r>
            <a:r>
              <a:rPr lang="en-US" sz="1500" dirty="0">
                <a:latin typeface="Consolas" panose="020B0609020204030204" pitchFamily="49" charset="0"/>
              </a:rPr>
              <a:t>      4096 Feb  9  2025 gcc-14.1.0</a:t>
            </a:r>
          </a:p>
          <a:p>
            <a:r>
              <a:rPr lang="en-US" sz="1500" dirty="0">
                <a:latin typeface="Consolas" panose="020B0609020204030204" pitchFamily="49" charset="0"/>
              </a:rPr>
              <a:t>-</a:t>
            </a:r>
            <a:r>
              <a:rPr lang="en-US" sz="1500" dirty="0" err="1">
                <a:latin typeface="Consolas" panose="020B0609020204030204" pitchFamily="49" charset="0"/>
              </a:rPr>
              <a:t>rw</a:t>
            </a:r>
            <a:r>
              <a:rPr lang="en-US" sz="1500" dirty="0">
                <a:latin typeface="Consolas" panose="020B0609020204030204" pitchFamily="49" charset="0"/>
              </a:rPr>
              <a:t>-r--r--  1 vivid </a:t>
            </a:r>
            <a:r>
              <a:rPr lang="en-US" sz="1500" dirty="0" err="1">
                <a:latin typeface="Consolas" panose="020B0609020204030204" pitchFamily="49" charset="0"/>
              </a:rPr>
              <a:t>vivid</a:t>
            </a:r>
            <a:r>
              <a:rPr lang="en-US" sz="1500" dirty="0">
                <a:latin typeface="Consolas" panose="020B0609020204030204" pitchFamily="49" charset="0"/>
              </a:rPr>
              <a:t> 160641299 May  7  2024 gcc-14.1.0.tar.gz</a:t>
            </a:r>
          </a:p>
          <a:p>
            <a:r>
              <a:rPr lang="en-US" sz="1500" dirty="0">
                <a:latin typeface="Consolas" panose="020B0609020204030204" pitchFamily="49" charset="0"/>
              </a:rPr>
              <a:t>-</a:t>
            </a:r>
            <a:r>
              <a:rPr lang="en-US" sz="1500" dirty="0" err="1">
                <a:latin typeface="Consolas" panose="020B0609020204030204" pitchFamily="49" charset="0"/>
              </a:rPr>
              <a:t>rwxr</a:t>
            </a:r>
            <a:r>
              <a:rPr lang="en-US" sz="1500" dirty="0">
                <a:latin typeface="Consolas" panose="020B0609020204030204" pitchFamily="49" charset="0"/>
              </a:rPr>
              <a:t>-</a:t>
            </a:r>
            <a:r>
              <a:rPr lang="en-US" sz="1500" dirty="0" err="1">
                <a:latin typeface="Consolas" panose="020B0609020204030204" pitchFamily="49" charset="0"/>
              </a:rPr>
              <a:t>xr</a:t>
            </a:r>
            <a:r>
              <a:rPr lang="en-US" sz="1500" dirty="0">
                <a:latin typeface="Consolas" panose="020B0609020204030204" pitchFamily="49" charset="0"/>
              </a:rPr>
              <a:t>-x  1 vivid </a:t>
            </a:r>
            <a:r>
              <a:rPr lang="en-US" sz="1500" dirty="0" err="1">
                <a:latin typeface="Consolas" panose="020B0609020204030204" pitchFamily="49" charset="0"/>
              </a:rPr>
              <a:t>vivid</a:t>
            </a:r>
            <a:r>
              <a:rPr lang="en-US" sz="1500" dirty="0">
                <a:latin typeface="Consolas" panose="020B0609020204030204" pitchFamily="49" charset="0"/>
              </a:rPr>
              <a:t>        55 Sep  3  2024 mount.sh</a:t>
            </a:r>
          </a:p>
          <a:p>
            <a:r>
              <a:rPr lang="en-US" sz="1500" dirty="0" err="1">
                <a:latin typeface="Consolas" panose="020B0609020204030204" pitchFamily="49" charset="0"/>
              </a:rPr>
              <a:t>drwx</a:t>
            </a:r>
            <a:r>
              <a:rPr lang="en-US" sz="1500" dirty="0">
                <a:latin typeface="Consolas" panose="020B0609020204030204" pitchFamily="49" charset="0"/>
              </a:rPr>
              <a:t>------  3 vivid </a:t>
            </a:r>
            <a:r>
              <a:rPr lang="en-US" sz="1500" dirty="0" err="1">
                <a:latin typeface="Consolas" panose="020B0609020204030204" pitchFamily="49" charset="0"/>
              </a:rPr>
              <a:t>vivid</a:t>
            </a:r>
            <a:r>
              <a:rPr lang="en-US" sz="1500" dirty="0">
                <a:latin typeface="Consolas" panose="020B0609020204030204" pitchFamily="49" charset="0"/>
              </a:rPr>
              <a:t>      4096 Sep  3  2024 snap</a:t>
            </a:r>
          </a:p>
          <a:p>
            <a:r>
              <a:rPr lang="en-US" sz="1500" dirty="0" err="1">
                <a:latin typeface="Consolas" panose="020B0609020204030204" pitchFamily="49" charset="0"/>
              </a:rPr>
              <a:t>lrwxrwxrwx</a:t>
            </a:r>
            <a:r>
              <a:rPr lang="en-US" sz="1500" dirty="0">
                <a:latin typeface="Consolas" panose="020B0609020204030204" pitchFamily="49" charset="0"/>
              </a:rPr>
              <a:t>  1 vivid </a:t>
            </a:r>
            <a:r>
              <a:rPr lang="en-US" sz="1500" dirty="0" err="1">
                <a:latin typeface="Consolas" panose="020B0609020204030204" pitchFamily="49" charset="0"/>
              </a:rPr>
              <a:t>vivid</a:t>
            </a:r>
            <a:r>
              <a:rPr lang="en-US" sz="1500" dirty="0">
                <a:latin typeface="Consolas" panose="020B0609020204030204" pitchFamily="49" charset="0"/>
              </a:rPr>
              <a:t>        12 Sep  3  2024 source -&gt; /</a:t>
            </a:r>
            <a:r>
              <a:rPr lang="en-US" sz="1500" dirty="0" err="1">
                <a:latin typeface="Consolas" panose="020B0609020204030204" pitchFamily="49" charset="0"/>
              </a:rPr>
              <a:t>mnt</a:t>
            </a:r>
            <a:r>
              <a:rPr lang="en-US" sz="1500" dirty="0">
                <a:latin typeface="Consolas" panose="020B0609020204030204" pitchFamily="49" charset="0"/>
              </a:rPr>
              <a:t>/source/</a:t>
            </a:r>
          </a:p>
          <a:p>
            <a:r>
              <a:rPr lang="en-US" sz="1500" dirty="0" err="1">
                <a:latin typeface="Consolas" panose="020B0609020204030204" pitchFamily="49" charset="0"/>
              </a:rPr>
              <a:t>drwxr</a:t>
            </a:r>
            <a:r>
              <a:rPr lang="en-US" sz="1500" dirty="0">
                <a:latin typeface="Consolas" panose="020B0609020204030204" pitchFamily="49" charset="0"/>
              </a:rPr>
              <a:t>-</a:t>
            </a:r>
            <a:r>
              <a:rPr lang="en-US" sz="1500" dirty="0" err="1">
                <a:latin typeface="Consolas" panose="020B0609020204030204" pitchFamily="49" charset="0"/>
              </a:rPr>
              <a:t>xr</a:t>
            </a:r>
            <a:r>
              <a:rPr lang="en-US" sz="1500" dirty="0">
                <a:latin typeface="Consolas" panose="020B0609020204030204" pitchFamily="49" charset="0"/>
              </a:rPr>
              <a:t>-x  2 vivid </a:t>
            </a:r>
            <a:r>
              <a:rPr lang="en-US" sz="1500" dirty="0" err="1">
                <a:latin typeface="Consolas" panose="020B0609020204030204" pitchFamily="49" charset="0"/>
              </a:rPr>
              <a:t>vivid</a:t>
            </a:r>
            <a:r>
              <a:rPr lang="en-US" sz="1500" dirty="0">
                <a:latin typeface="Consolas" panose="020B0609020204030204" pitchFamily="49" charset="0"/>
              </a:rPr>
              <a:t>      4096 Jan 25  2025 </a:t>
            </a:r>
            <a:r>
              <a:rPr lang="en-US" sz="1500" dirty="0" err="1">
                <a:latin typeface="Consolas" panose="020B0609020204030204" pitchFamily="49" charset="0"/>
              </a:rPr>
              <a:t>tmp</a:t>
            </a:r>
            <a:endParaRPr lang="en-US" sz="1500" dirty="0">
              <a:latin typeface="Consolas" panose="020B0609020204030204" pitchFamily="49" charset="0"/>
            </a:endParaRPr>
          </a:p>
          <a:p>
            <a:r>
              <a:rPr lang="en-US" sz="1500" dirty="0" err="1">
                <a:solidFill>
                  <a:srgbClr val="00FF00"/>
                </a:solidFill>
                <a:latin typeface="Consolas" panose="020B0609020204030204" pitchFamily="49" charset="0"/>
              </a:rPr>
              <a:t>vivid@MSI</a:t>
            </a:r>
            <a:r>
              <a:rPr lang="en-US" sz="1500" dirty="0">
                <a:solidFill>
                  <a:srgbClr val="00FF00"/>
                </a:solidFill>
                <a:latin typeface="Consolas" panose="020B0609020204030204" pitchFamily="49" charset="0"/>
              </a:rPr>
              <a:t>:~</a:t>
            </a:r>
            <a:r>
              <a:rPr lang="en-US" sz="1500" dirty="0">
                <a:latin typeface="Consolas" panose="020B0609020204030204" pitchFamily="49" charset="0"/>
              </a:rPr>
              <a:t>$ ls -a</a:t>
            </a:r>
          </a:p>
          <a:p>
            <a:r>
              <a:rPr lang="en-US" sz="1500" dirty="0">
                <a:latin typeface="Consolas" panose="020B0609020204030204" pitchFamily="49" charset="0"/>
              </a:rPr>
              <a:t>.              .</a:t>
            </a:r>
            <a:r>
              <a:rPr lang="en-US" sz="1500" dirty="0" err="1">
                <a:latin typeface="Consolas" panose="020B0609020204030204" pitchFamily="49" charset="0"/>
              </a:rPr>
              <a:t>bashrc</a:t>
            </a:r>
            <a:r>
              <a:rPr lang="en-US" sz="1500" dirty="0">
                <a:latin typeface="Consolas" panose="020B0609020204030204" pitchFamily="49" charset="0"/>
              </a:rPr>
              <a:t>  .dotnet     .</a:t>
            </a:r>
            <a:r>
              <a:rPr lang="en-US" sz="1500" dirty="0" err="1">
                <a:latin typeface="Consolas" panose="020B0609020204030204" pitchFamily="49" charset="0"/>
              </a:rPr>
              <a:t>motd_shown</a:t>
            </a:r>
            <a:r>
              <a:rPr lang="en-US" sz="1500" dirty="0">
                <a:latin typeface="Consolas" panose="020B0609020204030204" pitchFamily="49" charset="0"/>
              </a:rPr>
              <a:t>       .</a:t>
            </a:r>
            <a:r>
              <a:rPr lang="en-US" sz="1500" dirty="0" err="1">
                <a:latin typeface="Consolas" panose="020B0609020204030204" pitchFamily="49" charset="0"/>
              </a:rPr>
              <a:t>sudo_as_admin_successful</a:t>
            </a:r>
            <a:r>
              <a:rPr lang="en-US" sz="1500" dirty="0">
                <a:latin typeface="Consolas" panose="020B0609020204030204" pitchFamily="49" charset="0"/>
              </a:rPr>
              <a:t>  .</a:t>
            </a:r>
            <a:r>
              <a:rPr lang="en-US" sz="1500" dirty="0" err="1">
                <a:latin typeface="Consolas" panose="020B0609020204030204" pitchFamily="49" charset="0"/>
              </a:rPr>
              <a:t>wget-hsts</a:t>
            </a:r>
            <a:r>
              <a:rPr lang="en-US" sz="1500" dirty="0">
                <a:latin typeface="Consolas" panose="020B0609020204030204" pitchFamily="49" charset="0"/>
              </a:rPr>
              <a:t>         mount.sh</a:t>
            </a:r>
          </a:p>
          <a:p>
            <a:r>
              <a:rPr lang="en-US" sz="1500" dirty="0">
                <a:latin typeface="Consolas" panose="020B0609020204030204" pitchFamily="49" charset="0"/>
              </a:rPr>
              <a:t>..             .cache   .</a:t>
            </a:r>
            <a:r>
              <a:rPr lang="en-US" sz="1500" dirty="0" err="1">
                <a:latin typeface="Consolas" panose="020B0609020204030204" pitchFamily="49" charset="0"/>
              </a:rPr>
              <a:t>gitconfig</a:t>
            </a:r>
            <a:r>
              <a:rPr lang="en-US" sz="1500" dirty="0">
                <a:latin typeface="Consolas" panose="020B0609020204030204" pitchFamily="49" charset="0"/>
              </a:rPr>
              <a:t>  .profile          .</a:t>
            </a:r>
            <a:r>
              <a:rPr lang="en-US" sz="1500" dirty="0" err="1">
                <a:latin typeface="Consolas" panose="020B0609020204030204" pitchFamily="49" charset="0"/>
              </a:rPr>
              <a:t>viminfo</a:t>
            </a:r>
            <a:r>
              <a:rPr lang="en-US" sz="1500" dirty="0">
                <a:latin typeface="Consolas" panose="020B0609020204030204" pitchFamily="49" charset="0"/>
              </a:rPr>
              <a:t>                   code               snap</a:t>
            </a:r>
          </a:p>
          <a:p>
            <a:r>
              <a:rPr lang="en-US" sz="1500" dirty="0">
                <a:latin typeface="Consolas" panose="020B0609020204030204" pitchFamily="49" charset="0"/>
              </a:rPr>
              <a:t>.</a:t>
            </a:r>
            <a:r>
              <a:rPr lang="en-US" sz="1500" dirty="0" err="1">
                <a:latin typeface="Consolas" panose="020B0609020204030204" pitchFamily="49" charset="0"/>
              </a:rPr>
              <a:t>bash_history</a:t>
            </a:r>
            <a:r>
              <a:rPr lang="en-US" sz="1500" dirty="0">
                <a:latin typeface="Consolas" panose="020B0609020204030204" pitchFamily="49" charset="0"/>
              </a:rPr>
              <a:t>  .conan2  .</a:t>
            </a:r>
            <a:r>
              <a:rPr lang="en-US" sz="1500" dirty="0" err="1">
                <a:latin typeface="Consolas" panose="020B0609020204030204" pitchFamily="49" charset="0"/>
              </a:rPr>
              <a:t>lesshst</a:t>
            </a:r>
            <a:r>
              <a:rPr lang="en-US" sz="1500" dirty="0">
                <a:latin typeface="Consolas" panose="020B0609020204030204" pitchFamily="49" charset="0"/>
              </a:rPr>
              <a:t>    .</a:t>
            </a:r>
            <a:r>
              <a:rPr lang="en-US" sz="1500" dirty="0" err="1">
                <a:latin typeface="Consolas" panose="020B0609020204030204" pitchFamily="49" charset="0"/>
              </a:rPr>
              <a:t>selected_editor</a:t>
            </a:r>
            <a:r>
              <a:rPr lang="en-US" sz="1500" dirty="0">
                <a:latin typeface="Consolas" panose="020B0609020204030204" pitchFamily="49" charset="0"/>
              </a:rPr>
              <a:t>  .vs                        gcc-14.1.0         source</a:t>
            </a:r>
          </a:p>
          <a:p>
            <a:r>
              <a:rPr lang="en-US" sz="1500" dirty="0">
                <a:latin typeface="Consolas" panose="020B0609020204030204" pitchFamily="49" charset="0"/>
              </a:rPr>
              <a:t>.</a:t>
            </a:r>
            <a:r>
              <a:rPr lang="en-US" sz="1500" dirty="0" err="1">
                <a:latin typeface="Consolas" panose="020B0609020204030204" pitchFamily="49" charset="0"/>
              </a:rPr>
              <a:t>bash_logout</a:t>
            </a:r>
            <a:r>
              <a:rPr lang="en-US" sz="1500" dirty="0">
                <a:latin typeface="Consolas" panose="020B0609020204030204" pitchFamily="49" charset="0"/>
              </a:rPr>
              <a:t>   .config  .local      .ssh              .</a:t>
            </a:r>
            <a:r>
              <a:rPr lang="en-US" sz="1500" dirty="0" err="1">
                <a:latin typeface="Consolas" panose="020B0609020204030204" pitchFamily="49" charset="0"/>
              </a:rPr>
              <a:t>vscode</a:t>
            </a:r>
            <a:r>
              <a:rPr lang="en-US" sz="1500" dirty="0">
                <a:latin typeface="Consolas" panose="020B0609020204030204" pitchFamily="49" charset="0"/>
              </a:rPr>
              <a:t>-server             gcc-14.1.0.tar.gz  </a:t>
            </a:r>
            <a:r>
              <a:rPr lang="en-US" sz="1500" dirty="0" err="1">
                <a:latin typeface="Consolas" panose="020B0609020204030204" pitchFamily="49" charset="0"/>
              </a:rPr>
              <a:t>tmp</a:t>
            </a:r>
            <a:endParaRPr lang="en-US" sz="1500" dirty="0">
              <a:latin typeface="Consolas" panose="020B0609020204030204" pitchFamily="49" charset="0"/>
            </a:endParaRPr>
          </a:p>
          <a:p>
            <a:r>
              <a:rPr lang="en-US" sz="1500" dirty="0" err="1">
                <a:solidFill>
                  <a:srgbClr val="00FF00"/>
                </a:solidFill>
                <a:latin typeface="Consolas" panose="020B0609020204030204" pitchFamily="49" charset="0"/>
              </a:rPr>
              <a:t>vivid@MSI</a:t>
            </a:r>
            <a:r>
              <a:rPr lang="en-US" sz="1500" dirty="0">
                <a:solidFill>
                  <a:srgbClr val="00FF00"/>
                </a:solidFill>
                <a:latin typeface="Consolas" panose="020B0609020204030204" pitchFamily="49" charset="0"/>
              </a:rPr>
              <a:t>:~</a:t>
            </a:r>
            <a:r>
              <a:rPr lang="en-US" sz="1500" dirty="0">
                <a:latin typeface="Consolas" panose="020B0609020204030204" pitchFamily="49" charset="0"/>
              </a:rPr>
              <a:t>$ cd ..</a:t>
            </a:r>
          </a:p>
          <a:p>
            <a:r>
              <a:rPr lang="en-US" sz="1500" dirty="0" err="1">
                <a:solidFill>
                  <a:srgbClr val="00FF00"/>
                </a:solidFill>
                <a:latin typeface="Consolas" panose="020B0609020204030204" pitchFamily="49" charset="0"/>
              </a:rPr>
              <a:t>vivid@MSI</a:t>
            </a:r>
            <a:r>
              <a:rPr lang="en-US" sz="1500" dirty="0">
                <a:solidFill>
                  <a:srgbClr val="00FF00"/>
                </a:solidFill>
                <a:latin typeface="Consolas" panose="020B0609020204030204" pitchFamily="49" charset="0"/>
              </a:rPr>
              <a:t>:/home</a:t>
            </a:r>
            <a:r>
              <a:rPr lang="en-US" sz="1500" dirty="0">
                <a:latin typeface="Consolas" panose="020B0609020204030204" pitchFamily="49" charset="0"/>
              </a:rPr>
              <a:t>$ ls</a:t>
            </a:r>
          </a:p>
          <a:p>
            <a:r>
              <a:rPr lang="en-US" sz="1500" dirty="0">
                <a:latin typeface="Consolas" panose="020B0609020204030204" pitchFamily="49" charset="0"/>
              </a:rPr>
              <a:t>vivid</a:t>
            </a:r>
          </a:p>
          <a:p>
            <a:r>
              <a:rPr lang="en-US" sz="1500" dirty="0" err="1">
                <a:solidFill>
                  <a:srgbClr val="00FF00"/>
                </a:solidFill>
                <a:latin typeface="Consolas" panose="020B0609020204030204" pitchFamily="49" charset="0"/>
              </a:rPr>
              <a:t>vivid@MSI</a:t>
            </a:r>
            <a:r>
              <a:rPr lang="en-US" sz="1500" dirty="0">
                <a:solidFill>
                  <a:srgbClr val="00FF00"/>
                </a:solidFill>
                <a:latin typeface="Consolas" panose="020B0609020204030204" pitchFamily="49" charset="0"/>
              </a:rPr>
              <a:t>:/home</a:t>
            </a:r>
            <a:r>
              <a:rPr lang="en-US" sz="1500" dirty="0">
                <a:latin typeface="Consolas" panose="020B0609020204030204" pitchFamily="49" charset="0"/>
              </a:rPr>
              <a:t>$</a:t>
            </a:r>
          </a:p>
        </p:txBody>
      </p:sp>
    </p:spTree>
    <p:extLst>
      <p:ext uri="{BB962C8B-B14F-4D97-AF65-F5344CB8AC3E}">
        <p14:creationId xmlns:p14="http://schemas.microsoft.com/office/powerpoint/2010/main" val="3030941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41079-EBD0-009E-C8E4-CAA95C71FE6E}"/>
              </a:ext>
            </a:extLst>
          </p:cNvPr>
          <p:cNvSpPr>
            <a:spLocks noGrp="1"/>
          </p:cNvSpPr>
          <p:nvPr>
            <p:ph type="title"/>
          </p:nvPr>
        </p:nvSpPr>
        <p:spPr/>
        <p:txBody>
          <a:bodyPr/>
          <a:lstStyle/>
          <a:p>
            <a:r>
              <a:rPr lang="ru-RU" dirty="0"/>
              <a:t>Основные концепции ОС</a:t>
            </a:r>
            <a:endParaRPr lang="en-US" dirty="0"/>
          </a:p>
        </p:txBody>
      </p:sp>
      <p:sp>
        <p:nvSpPr>
          <p:cNvPr id="3" name="Content Placeholder 2">
            <a:extLst>
              <a:ext uri="{FF2B5EF4-FFF2-40B4-BE49-F238E27FC236}">
                <a16:creationId xmlns:a16="http://schemas.microsoft.com/office/drawing/2014/main" id="{6379EAC8-B5B8-546A-E92B-CE29460B887E}"/>
              </a:ext>
            </a:extLst>
          </p:cNvPr>
          <p:cNvSpPr>
            <a:spLocks noGrp="1"/>
          </p:cNvSpPr>
          <p:nvPr>
            <p:ph idx="1"/>
          </p:nvPr>
        </p:nvSpPr>
        <p:spPr/>
        <p:txBody>
          <a:bodyPr/>
          <a:lstStyle/>
          <a:p>
            <a:r>
              <a:rPr lang="ru-RU" dirty="0"/>
              <a:t>ОС предоставляет программисту концепции:</a:t>
            </a:r>
          </a:p>
          <a:p>
            <a:pPr lvl="1"/>
            <a:r>
              <a:rPr lang="ru-RU" dirty="0"/>
              <a:t>процессы</a:t>
            </a:r>
          </a:p>
          <a:p>
            <a:pPr lvl="1"/>
            <a:r>
              <a:rPr lang="ru-RU" dirty="0"/>
              <a:t>адресные пространства</a:t>
            </a:r>
          </a:p>
          <a:p>
            <a:pPr lvl="1"/>
            <a:r>
              <a:rPr lang="ru-RU" dirty="0"/>
              <a:t>файлы</a:t>
            </a:r>
          </a:p>
          <a:p>
            <a:r>
              <a:rPr lang="ru-RU" dirty="0"/>
              <a:t>Эти элементы являются основой для работы системы и приложений</a:t>
            </a:r>
            <a:endParaRPr lang="en-US" dirty="0"/>
          </a:p>
          <a:p>
            <a:r>
              <a:rPr lang="ru-RU" dirty="0"/>
              <a:t>Рассмотрим на примере </a:t>
            </a:r>
            <a:r>
              <a:rPr lang="en-US" dirty="0"/>
              <a:t>UNIX</a:t>
            </a:r>
            <a:r>
              <a:rPr lang="ru-RU" dirty="0"/>
              <a:t>, но другие ОС устроены сходным образом</a:t>
            </a:r>
          </a:p>
        </p:txBody>
      </p:sp>
    </p:spTree>
    <p:extLst>
      <p:ext uri="{BB962C8B-B14F-4D97-AF65-F5344CB8AC3E}">
        <p14:creationId xmlns:p14="http://schemas.microsoft.com/office/powerpoint/2010/main" val="1480757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7F523-08F9-6D44-9851-664EB174CB28}"/>
              </a:ext>
            </a:extLst>
          </p:cNvPr>
          <p:cNvSpPr>
            <a:spLocks noGrp="1"/>
          </p:cNvSpPr>
          <p:nvPr>
            <p:ph type="title"/>
          </p:nvPr>
        </p:nvSpPr>
        <p:spPr/>
        <p:txBody>
          <a:bodyPr/>
          <a:lstStyle/>
          <a:p>
            <a:r>
              <a:rPr lang="ru-RU" dirty="0"/>
              <a:t>Работа с файлами и директориями</a:t>
            </a:r>
            <a:endParaRPr lang="en-US" dirty="0"/>
          </a:p>
        </p:txBody>
      </p:sp>
      <p:sp>
        <p:nvSpPr>
          <p:cNvPr id="3" name="Content Placeholder 2">
            <a:extLst>
              <a:ext uri="{FF2B5EF4-FFF2-40B4-BE49-F238E27FC236}">
                <a16:creationId xmlns:a16="http://schemas.microsoft.com/office/drawing/2014/main" id="{BD1B4BB5-E3D5-589E-3C58-8703E4A2DE91}"/>
              </a:ext>
            </a:extLst>
          </p:cNvPr>
          <p:cNvSpPr>
            <a:spLocks noGrp="1"/>
          </p:cNvSpPr>
          <p:nvPr>
            <p:ph idx="1"/>
          </p:nvPr>
        </p:nvSpPr>
        <p:spPr/>
        <p:txBody>
          <a:bodyPr/>
          <a:lstStyle/>
          <a:p>
            <a:r>
              <a:rPr lang="en-US" dirty="0"/>
              <a:t>$ touch file.txt — </a:t>
            </a:r>
            <a:r>
              <a:rPr lang="ru-RU" dirty="0"/>
              <a:t>создать пустой файл</a:t>
            </a:r>
          </a:p>
          <a:p>
            <a:r>
              <a:rPr lang="en-US" dirty="0"/>
              <a:t>$ cat file.txt — </a:t>
            </a:r>
            <a:r>
              <a:rPr lang="ru-RU" dirty="0"/>
              <a:t>вывести содержимое файла(</a:t>
            </a:r>
            <a:r>
              <a:rPr lang="ru-RU" dirty="0" err="1"/>
              <a:t>ов</a:t>
            </a:r>
            <a:r>
              <a:rPr lang="ru-RU" dirty="0"/>
              <a:t>) в </a:t>
            </a:r>
            <a:r>
              <a:rPr lang="en-US" dirty="0" err="1"/>
              <a:t>stdout</a:t>
            </a:r>
            <a:endParaRPr lang="en-US" dirty="0"/>
          </a:p>
          <a:p>
            <a:r>
              <a:rPr lang="en-US" dirty="0"/>
              <a:t>$ </a:t>
            </a:r>
            <a:r>
              <a:rPr lang="en-US" dirty="0" err="1"/>
              <a:t>mkdir</a:t>
            </a:r>
            <a:r>
              <a:rPr lang="en-US" dirty="0"/>
              <a:t> docs — </a:t>
            </a:r>
            <a:r>
              <a:rPr lang="ru-RU" dirty="0"/>
              <a:t>создать новый каталог</a:t>
            </a:r>
            <a:endParaRPr lang="en-US" dirty="0"/>
          </a:p>
          <a:p>
            <a:r>
              <a:rPr lang="en-US" dirty="0"/>
              <a:t>$ cp file1.txt file2.txt — </a:t>
            </a:r>
            <a:r>
              <a:rPr lang="ru-RU" dirty="0"/>
              <a:t>скопировать файл</a:t>
            </a:r>
            <a:endParaRPr lang="en-US" dirty="0"/>
          </a:p>
          <a:p>
            <a:r>
              <a:rPr lang="en-US" dirty="0"/>
              <a:t>$ mv file.txt docs/ — </a:t>
            </a:r>
            <a:r>
              <a:rPr lang="ru-RU" dirty="0"/>
              <a:t>переместить файл</a:t>
            </a:r>
            <a:endParaRPr lang="en-US" dirty="0"/>
          </a:p>
          <a:p>
            <a:r>
              <a:rPr lang="en-US" dirty="0"/>
              <a:t>$ rm file.txt — </a:t>
            </a:r>
            <a:r>
              <a:rPr lang="ru-RU" dirty="0"/>
              <a:t>удалить файл</a:t>
            </a:r>
            <a:endParaRPr lang="en-US" dirty="0"/>
          </a:p>
          <a:p>
            <a:r>
              <a:rPr lang="en-US" dirty="0"/>
              <a:t>$ rm -r </a:t>
            </a:r>
            <a:r>
              <a:rPr lang="en-US" dirty="0" err="1"/>
              <a:t>dir</a:t>
            </a:r>
            <a:r>
              <a:rPr lang="en-US" dirty="0"/>
              <a:t>/ — </a:t>
            </a:r>
            <a:r>
              <a:rPr lang="ru-RU" dirty="0"/>
              <a:t>удалить каталог с содержимым</a:t>
            </a:r>
            <a:endParaRPr lang="en-US" dirty="0"/>
          </a:p>
        </p:txBody>
      </p:sp>
    </p:spTree>
    <p:extLst>
      <p:ext uri="{BB962C8B-B14F-4D97-AF65-F5344CB8AC3E}">
        <p14:creationId xmlns:p14="http://schemas.microsoft.com/office/powerpoint/2010/main" val="3694743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F825DF-F7F0-0E6A-4674-03DD76BB0937}"/>
              </a:ext>
            </a:extLst>
          </p:cNvPr>
          <p:cNvSpPr>
            <a:spLocks noGrp="1"/>
          </p:cNvSpPr>
          <p:nvPr>
            <p:ph type="title"/>
          </p:nvPr>
        </p:nvSpPr>
        <p:spPr/>
        <p:txBody>
          <a:bodyPr/>
          <a:lstStyle/>
          <a:p>
            <a:r>
              <a:rPr lang="ru-RU" dirty="0"/>
              <a:t>Работа с файлами</a:t>
            </a:r>
            <a:endParaRPr lang="en-US" dirty="0"/>
          </a:p>
        </p:txBody>
      </p:sp>
      <p:sp>
        <p:nvSpPr>
          <p:cNvPr id="6" name="TextBox 5">
            <a:extLst>
              <a:ext uri="{FF2B5EF4-FFF2-40B4-BE49-F238E27FC236}">
                <a16:creationId xmlns:a16="http://schemas.microsoft.com/office/drawing/2014/main" id="{B870D7B4-C0FE-AD88-D966-FBE821060F97}"/>
              </a:ext>
            </a:extLst>
          </p:cNvPr>
          <p:cNvSpPr txBox="1"/>
          <p:nvPr/>
        </p:nvSpPr>
        <p:spPr>
          <a:xfrm>
            <a:off x="838200" y="1803041"/>
            <a:ext cx="10515600" cy="4924425"/>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US" sz="1600" dirty="0" err="1">
                <a:solidFill>
                  <a:srgbClr val="00FF00"/>
                </a:solidFill>
                <a:latin typeface="Consolas" panose="020B0609020204030204" pitchFamily="49" charset="0"/>
              </a:rPr>
              <a:t>vivid@MSI</a:t>
            </a:r>
            <a:r>
              <a:rPr lang="en-US" sz="1600" dirty="0">
                <a:solidFill>
                  <a:srgbClr val="00FF00"/>
                </a:solidFill>
                <a:latin typeface="Consolas" panose="020B0609020204030204" pitchFamily="49" charset="0"/>
              </a:rPr>
              <a:t>:~/</a:t>
            </a:r>
            <a:r>
              <a:rPr lang="en-US" sz="1600" dirty="0" err="1">
                <a:solidFill>
                  <a:srgbClr val="00FF00"/>
                </a:solidFill>
                <a:latin typeface="Consolas" panose="020B0609020204030204" pitchFamily="49" charset="0"/>
              </a:rPr>
              <a:t>tmp</a:t>
            </a:r>
            <a:r>
              <a:rPr lang="en-US" sz="1600" dirty="0">
                <a:latin typeface="Consolas" panose="020B0609020204030204" pitchFamily="49" charset="0"/>
              </a:rPr>
              <a:t>$ touch file.txt</a:t>
            </a:r>
          </a:p>
          <a:p>
            <a:r>
              <a:rPr lang="en-US" sz="1600" dirty="0" err="1">
                <a:solidFill>
                  <a:srgbClr val="00FF00"/>
                </a:solidFill>
                <a:latin typeface="Consolas" panose="020B0609020204030204" pitchFamily="49" charset="0"/>
              </a:rPr>
              <a:t>vivid@MSI</a:t>
            </a:r>
            <a:r>
              <a:rPr lang="en-US" sz="1600" dirty="0">
                <a:solidFill>
                  <a:srgbClr val="00FF00"/>
                </a:solidFill>
                <a:latin typeface="Consolas" panose="020B0609020204030204" pitchFamily="49" charset="0"/>
              </a:rPr>
              <a:t>:~/</a:t>
            </a:r>
            <a:r>
              <a:rPr lang="en-US" sz="1600" dirty="0" err="1">
                <a:solidFill>
                  <a:srgbClr val="00FF00"/>
                </a:solidFill>
                <a:latin typeface="Consolas" panose="020B0609020204030204" pitchFamily="49" charset="0"/>
              </a:rPr>
              <a:t>tmp</a:t>
            </a:r>
            <a:r>
              <a:rPr lang="en-US" sz="1600" dirty="0">
                <a:latin typeface="Consolas" panose="020B0609020204030204" pitchFamily="49" charset="0"/>
              </a:rPr>
              <a:t>$ ls</a:t>
            </a:r>
          </a:p>
          <a:p>
            <a:r>
              <a:rPr lang="en-US" sz="1600" dirty="0">
                <a:latin typeface="Consolas" panose="020B0609020204030204" pitchFamily="49" charset="0"/>
              </a:rPr>
              <a:t>file.txt</a:t>
            </a:r>
          </a:p>
          <a:p>
            <a:r>
              <a:rPr lang="en-US" sz="1600" dirty="0" err="1">
                <a:solidFill>
                  <a:srgbClr val="00FF00"/>
                </a:solidFill>
                <a:latin typeface="Consolas" panose="020B0609020204030204" pitchFamily="49" charset="0"/>
              </a:rPr>
              <a:t>vivid@MSI</a:t>
            </a:r>
            <a:r>
              <a:rPr lang="en-US" sz="1600" dirty="0">
                <a:solidFill>
                  <a:srgbClr val="00FF00"/>
                </a:solidFill>
                <a:latin typeface="Consolas" panose="020B0609020204030204" pitchFamily="49" charset="0"/>
              </a:rPr>
              <a:t>:~/</a:t>
            </a:r>
            <a:r>
              <a:rPr lang="en-US" sz="1600" dirty="0" err="1">
                <a:solidFill>
                  <a:srgbClr val="00FF00"/>
                </a:solidFill>
                <a:latin typeface="Consolas" panose="020B0609020204030204" pitchFamily="49" charset="0"/>
              </a:rPr>
              <a:t>tmp</a:t>
            </a:r>
            <a:r>
              <a:rPr lang="en-US" sz="1600" dirty="0">
                <a:latin typeface="Consolas" panose="020B0609020204030204" pitchFamily="49" charset="0"/>
              </a:rPr>
              <a:t>$ </a:t>
            </a:r>
            <a:r>
              <a:rPr lang="en-US" sz="1600" dirty="0" err="1">
                <a:latin typeface="Consolas" panose="020B0609020204030204" pitchFamily="49" charset="0"/>
              </a:rPr>
              <a:t>mkdir</a:t>
            </a:r>
            <a:r>
              <a:rPr lang="en-US" sz="1600" dirty="0">
                <a:latin typeface="Consolas" panose="020B0609020204030204" pitchFamily="49" charset="0"/>
              </a:rPr>
              <a:t> docs</a:t>
            </a:r>
          </a:p>
          <a:p>
            <a:r>
              <a:rPr lang="en-US" sz="1600" dirty="0" err="1">
                <a:solidFill>
                  <a:srgbClr val="00FF00"/>
                </a:solidFill>
                <a:latin typeface="Consolas" panose="020B0609020204030204" pitchFamily="49" charset="0"/>
              </a:rPr>
              <a:t>vivid@MSI</a:t>
            </a:r>
            <a:r>
              <a:rPr lang="en-US" sz="1600" dirty="0">
                <a:solidFill>
                  <a:srgbClr val="00FF00"/>
                </a:solidFill>
                <a:latin typeface="Consolas" panose="020B0609020204030204" pitchFamily="49" charset="0"/>
              </a:rPr>
              <a:t>:~/</a:t>
            </a:r>
            <a:r>
              <a:rPr lang="en-US" sz="1600" dirty="0" err="1">
                <a:solidFill>
                  <a:srgbClr val="00FF00"/>
                </a:solidFill>
                <a:latin typeface="Consolas" panose="020B0609020204030204" pitchFamily="49" charset="0"/>
              </a:rPr>
              <a:t>tmp</a:t>
            </a:r>
            <a:r>
              <a:rPr lang="en-US" sz="1600" dirty="0">
                <a:latin typeface="Consolas" panose="020B0609020204030204" pitchFamily="49" charset="0"/>
              </a:rPr>
              <a:t>$ cp file.txt file2.txt</a:t>
            </a:r>
          </a:p>
          <a:p>
            <a:r>
              <a:rPr lang="en-US" sz="1600" dirty="0" err="1">
                <a:solidFill>
                  <a:srgbClr val="00FF00"/>
                </a:solidFill>
                <a:latin typeface="Consolas" panose="020B0609020204030204" pitchFamily="49" charset="0"/>
              </a:rPr>
              <a:t>vivid@MSI</a:t>
            </a:r>
            <a:r>
              <a:rPr lang="en-US" sz="1600" dirty="0">
                <a:solidFill>
                  <a:srgbClr val="00FF00"/>
                </a:solidFill>
                <a:latin typeface="Consolas" panose="020B0609020204030204" pitchFamily="49" charset="0"/>
              </a:rPr>
              <a:t>:~/</a:t>
            </a:r>
            <a:r>
              <a:rPr lang="en-US" sz="1600" dirty="0" err="1">
                <a:solidFill>
                  <a:srgbClr val="00FF00"/>
                </a:solidFill>
                <a:latin typeface="Consolas" panose="020B0609020204030204" pitchFamily="49" charset="0"/>
              </a:rPr>
              <a:t>tmp</a:t>
            </a:r>
            <a:r>
              <a:rPr lang="en-US" sz="1600" dirty="0">
                <a:latin typeface="Consolas" panose="020B0609020204030204" pitchFamily="49" charset="0"/>
              </a:rPr>
              <a:t>$ ls</a:t>
            </a:r>
          </a:p>
          <a:p>
            <a:r>
              <a:rPr lang="en-US" sz="1600" dirty="0">
                <a:latin typeface="Consolas" panose="020B0609020204030204" pitchFamily="49" charset="0"/>
              </a:rPr>
              <a:t>docs  file.txt  file2.txt</a:t>
            </a:r>
          </a:p>
          <a:p>
            <a:r>
              <a:rPr lang="en-US" sz="1600" dirty="0" err="1">
                <a:solidFill>
                  <a:srgbClr val="00FF00"/>
                </a:solidFill>
                <a:latin typeface="Consolas" panose="020B0609020204030204" pitchFamily="49" charset="0"/>
              </a:rPr>
              <a:t>vivid@MSI</a:t>
            </a:r>
            <a:r>
              <a:rPr lang="en-US" sz="1600" dirty="0">
                <a:solidFill>
                  <a:srgbClr val="00FF00"/>
                </a:solidFill>
                <a:latin typeface="Consolas" panose="020B0609020204030204" pitchFamily="49" charset="0"/>
              </a:rPr>
              <a:t>:~/</a:t>
            </a:r>
            <a:r>
              <a:rPr lang="en-US" sz="1600" dirty="0" err="1">
                <a:solidFill>
                  <a:srgbClr val="00FF00"/>
                </a:solidFill>
                <a:latin typeface="Consolas" panose="020B0609020204030204" pitchFamily="49" charset="0"/>
              </a:rPr>
              <a:t>tmp</a:t>
            </a:r>
            <a:r>
              <a:rPr lang="en-US" sz="1600" dirty="0">
                <a:latin typeface="Consolas" panose="020B0609020204030204" pitchFamily="49" charset="0"/>
              </a:rPr>
              <a:t>$ mv file.txt docs/</a:t>
            </a:r>
          </a:p>
          <a:p>
            <a:r>
              <a:rPr lang="en-US" sz="1600" dirty="0" err="1">
                <a:solidFill>
                  <a:srgbClr val="00FF00"/>
                </a:solidFill>
                <a:latin typeface="Consolas" panose="020B0609020204030204" pitchFamily="49" charset="0"/>
              </a:rPr>
              <a:t>vivid@MSI</a:t>
            </a:r>
            <a:r>
              <a:rPr lang="en-US" sz="1600" dirty="0">
                <a:solidFill>
                  <a:srgbClr val="00FF00"/>
                </a:solidFill>
                <a:latin typeface="Consolas" panose="020B0609020204030204" pitchFamily="49" charset="0"/>
              </a:rPr>
              <a:t>:~/</a:t>
            </a:r>
            <a:r>
              <a:rPr lang="en-US" sz="1600" dirty="0" err="1">
                <a:solidFill>
                  <a:srgbClr val="00FF00"/>
                </a:solidFill>
                <a:latin typeface="Consolas" panose="020B0609020204030204" pitchFamily="49" charset="0"/>
              </a:rPr>
              <a:t>tmp</a:t>
            </a:r>
            <a:r>
              <a:rPr lang="en-US" sz="1600" dirty="0">
                <a:latin typeface="Consolas" panose="020B0609020204030204" pitchFamily="49" charset="0"/>
              </a:rPr>
              <a:t>$ ls</a:t>
            </a:r>
          </a:p>
          <a:p>
            <a:r>
              <a:rPr lang="en-US" sz="1600" dirty="0">
                <a:latin typeface="Consolas" panose="020B0609020204030204" pitchFamily="49" charset="0"/>
              </a:rPr>
              <a:t>docs  file2.txt</a:t>
            </a:r>
          </a:p>
          <a:p>
            <a:r>
              <a:rPr lang="en-US" sz="1600" dirty="0" err="1">
                <a:solidFill>
                  <a:srgbClr val="00FF00"/>
                </a:solidFill>
                <a:latin typeface="Consolas" panose="020B0609020204030204" pitchFamily="49" charset="0"/>
              </a:rPr>
              <a:t>vivid@MSI</a:t>
            </a:r>
            <a:r>
              <a:rPr lang="en-US" sz="1600" dirty="0">
                <a:solidFill>
                  <a:srgbClr val="00FF00"/>
                </a:solidFill>
                <a:latin typeface="Consolas" panose="020B0609020204030204" pitchFamily="49" charset="0"/>
              </a:rPr>
              <a:t>:~/</a:t>
            </a:r>
            <a:r>
              <a:rPr lang="en-US" sz="1600" dirty="0" err="1">
                <a:solidFill>
                  <a:srgbClr val="00FF00"/>
                </a:solidFill>
                <a:latin typeface="Consolas" panose="020B0609020204030204" pitchFamily="49" charset="0"/>
              </a:rPr>
              <a:t>tmp</a:t>
            </a:r>
            <a:r>
              <a:rPr lang="en-US" sz="1600" dirty="0">
                <a:latin typeface="Consolas" panose="020B0609020204030204" pitchFamily="49" charset="0"/>
              </a:rPr>
              <a:t>$ ls docs</a:t>
            </a:r>
          </a:p>
          <a:p>
            <a:r>
              <a:rPr lang="en-US" sz="1600" dirty="0">
                <a:latin typeface="Consolas" panose="020B0609020204030204" pitchFamily="49" charset="0"/>
              </a:rPr>
              <a:t>file.txt</a:t>
            </a:r>
          </a:p>
          <a:p>
            <a:r>
              <a:rPr lang="en-US" sz="1600" dirty="0" err="1">
                <a:solidFill>
                  <a:srgbClr val="00FF00"/>
                </a:solidFill>
                <a:latin typeface="Consolas" panose="020B0609020204030204" pitchFamily="49" charset="0"/>
              </a:rPr>
              <a:t>vivid@MSI</a:t>
            </a:r>
            <a:r>
              <a:rPr lang="en-US" sz="1600" dirty="0">
                <a:solidFill>
                  <a:srgbClr val="00FF00"/>
                </a:solidFill>
                <a:latin typeface="Consolas" panose="020B0609020204030204" pitchFamily="49" charset="0"/>
              </a:rPr>
              <a:t>:~/</a:t>
            </a:r>
            <a:r>
              <a:rPr lang="en-US" sz="1600" dirty="0" err="1">
                <a:solidFill>
                  <a:srgbClr val="00FF00"/>
                </a:solidFill>
                <a:latin typeface="Consolas" panose="020B0609020204030204" pitchFamily="49" charset="0"/>
              </a:rPr>
              <a:t>tmp</a:t>
            </a:r>
            <a:r>
              <a:rPr lang="en-US" sz="1600" dirty="0">
                <a:latin typeface="Consolas" panose="020B0609020204030204" pitchFamily="49" charset="0"/>
              </a:rPr>
              <a:t>$ rm docs/file.txt</a:t>
            </a:r>
          </a:p>
          <a:p>
            <a:r>
              <a:rPr lang="en-US" sz="1600" dirty="0" err="1">
                <a:solidFill>
                  <a:srgbClr val="00FF00"/>
                </a:solidFill>
                <a:latin typeface="Consolas" panose="020B0609020204030204" pitchFamily="49" charset="0"/>
              </a:rPr>
              <a:t>vivid@MSI</a:t>
            </a:r>
            <a:r>
              <a:rPr lang="en-US" sz="1600" dirty="0">
                <a:solidFill>
                  <a:srgbClr val="00FF00"/>
                </a:solidFill>
                <a:latin typeface="Consolas" panose="020B0609020204030204" pitchFamily="49" charset="0"/>
              </a:rPr>
              <a:t>:~/</a:t>
            </a:r>
            <a:r>
              <a:rPr lang="en-US" sz="1600" dirty="0" err="1">
                <a:solidFill>
                  <a:srgbClr val="00FF00"/>
                </a:solidFill>
                <a:latin typeface="Consolas" panose="020B0609020204030204" pitchFamily="49" charset="0"/>
              </a:rPr>
              <a:t>tmp</a:t>
            </a:r>
            <a:r>
              <a:rPr lang="en-US" sz="1600" dirty="0">
                <a:latin typeface="Consolas" panose="020B0609020204030204" pitchFamily="49" charset="0"/>
              </a:rPr>
              <a:t>$ ls docs</a:t>
            </a:r>
          </a:p>
          <a:p>
            <a:r>
              <a:rPr lang="en-US" sz="1600" dirty="0" err="1">
                <a:solidFill>
                  <a:srgbClr val="00FF00"/>
                </a:solidFill>
                <a:latin typeface="Consolas" panose="020B0609020204030204" pitchFamily="49" charset="0"/>
              </a:rPr>
              <a:t>vivid@MSI</a:t>
            </a:r>
            <a:r>
              <a:rPr lang="en-US" sz="1600" dirty="0">
                <a:solidFill>
                  <a:srgbClr val="00FF00"/>
                </a:solidFill>
                <a:latin typeface="Consolas" panose="020B0609020204030204" pitchFamily="49" charset="0"/>
              </a:rPr>
              <a:t>:~/</a:t>
            </a:r>
            <a:r>
              <a:rPr lang="en-US" sz="1600" dirty="0" err="1">
                <a:solidFill>
                  <a:srgbClr val="00FF00"/>
                </a:solidFill>
                <a:latin typeface="Consolas" panose="020B0609020204030204" pitchFamily="49" charset="0"/>
              </a:rPr>
              <a:t>tmp</a:t>
            </a:r>
            <a:r>
              <a:rPr lang="en-US" sz="1600" dirty="0">
                <a:latin typeface="Consolas" panose="020B0609020204030204" pitchFamily="49" charset="0"/>
              </a:rPr>
              <a:t>$ rm docs</a:t>
            </a:r>
          </a:p>
          <a:p>
            <a:r>
              <a:rPr lang="en-US" sz="1600" dirty="0">
                <a:latin typeface="Consolas" panose="020B0609020204030204" pitchFamily="49" charset="0"/>
              </a:rPr>
              <a:t>rm: cannot remove 'docs': Is a directory</a:t>
            </a:r>
          </a:p>
          <a:p>
            <a:r>
              <a:rPr lang="en-US" sz="1600" dirty="0" err="1">
                <a:solidFill>
                  <a:srgbClr val="00FF00"/>
                </a:solidFill>
                <a:latin typeface="Consolas" panose="020B0609020204030204" pitchFamily="49" charset="0"/>
              </a:rPr>
              <a:t>vivid@MSI</a:t>
            </a:r>
            <a:r>
              <a:rPr lang="en-US" sz="1600" dirty="0">
                <a:solidFill>
                  <a:srgbClr val="00FF00"/>
                </a:solidFill>
                <a:latin typeface="Consolas" panose="020B0609020204030204" pitchFamily="49" charset="0"/>
              </a:rPr>
              <a:t>:~/</a:t>
            </a:r>
            <a:r>
              <a:rPr lang="en-US" sz="1600" dirty="0" err="1">
                <a:solidFill>
                  <a:srgbClr val="00FF00"/>
                </a:solidFill>
                <a:latin typeface="Consolas" panose="020B0609020204030204" pitchFamily="49" charset="0"/>
              </a:rPr>
              <a:t>tmp</a:t>
            </a:r>
            <a:r>
              <a:rPr lang="en-US" sz="1600" dirty="0">
                <a:latin typeface="Consolas" panose="020B0609020204030204" pitchFamily="49" charset="0"/>
              </a:rPr>
              <a:t>$ </a:t>
            </a:r>
            <a:r>
              <a:rPr lang="en-US" sz="1600" dirty="0" err="1">
                <a:latin typeface="Consolas" panose="020B0609020204030204" pitchFamily="49" charset="0"/>
              </a:rPr>
              <a:t>rmdir</a:t>
            </a:r>
            <a:r>
              <a:rPr lang="en-US" sz="1600" dirty="0">
                <a:latin typeface="Consolas" panose="020B0609020204030204" pitchFamily="49" charset="0"/>
              </a:rPr>
              <a:t> docs</a:t>
            </a:r>
          </a:p>
          <a:p>
            <a:r>
              <a:rPr lang="en-US" sz="1600" dirty="0" err="1">
                <a:solidFill>
                  <a:srgbClr val="00FF00"/>
                </a:solidFill>
                <a:latin typeface="Consolas" panose="020B0609020204030204" pitchFamily="49" charset="0"/>
              </a:rPr>
              <a:t>vivid@MSI</a:t>
            </a:r>
            <a:r>
              <a:rPr lang="en-US" sz="1600" dirty="0">
                <a:solidFill>
                  <a:srgbClr val="00FF00"/>
                </a:solidFill>
                <a:latin typeface="Consolas" panose="020B0609020204030204" pitchFamily="49" charset="0"/>
              </a:rPr>
              <a:t>:~/</a:t>
            </a:r>
            <a:r>
              <a:rPr lang="en-US" sz="1600" dirty="0" err="1">
                <a:solidFill>
                  <a:srgbClr val="00FF00"/>
                </a:solidFill>
                <a:latin typeface="Consolas" panose="020B0609020204030204" pitchFamily="49" charset="0"/>
              </a:rPr>
              <a:t>tmp</a:t>
            </a:r>
            <a:r>
              <a:rPr lang="en-US" sz="1600" dirty="0">
                <a:latin typeface="Consolas" panose="020B0609020204030204" pitchFamily="49" charset="0"/>
              </a:rPr>
              <a:t>$ ls</a:t>
            </a:r>
          </a:p>
          <a:p>
            <a:r>
              <a:rPr lang="en-US" sz="1600" dirty="0">
                <a:latin typeface="Consolas" panose="020B0609020204030204" pitchFamily="49" charset="0"/>
              </a:rPr>
              <a:t>file2.txt</a:t>
            </a:r>
          </a:p>
        </p:txBody>
      </p:sp>
    </p:spTree>
    <p:extLst>
      <p:ext uri="{BB962C8B-B14F-4D97-AF65-F5344CB8AC3E}">
        <p14:creationId xmlns:p14="http://schemas.microsoft.com/office/powerpoint/2010/main" val="2755635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4E428-EE32-160E-1D39-EC8A8768CA5A}"/>
              </a:ext>
            </a:extLst>
          </p:cNvPr>
          <p:cNvSpPr>
            <a:spLocks noGrp="1"/>
          </p:cNvSpPr>
          <p:nvPr>
            <p:ph type="title"/>
          </p:nvPr>
        </p:nvSpPr>
        <p:spPr/>
        <p:txBody>
          <a:bodyPr/>
          <a:lstStyle/>
          <a:p>
            <a:r>
              <a:rPr lang="ru-RU" dirty="0"/>
              <a:t>Расширенные возможности файловых систем</a:t>
            </a:r>
            <a:endParaRPr lang="en-US" dirty="0"/>
          </a:p>
        </p:txBody>
      </p:sp>
      <p:sp>
        <p:nvSpPr>
          <p:cNvPr id="3" name="Content Placeholder 2">
            <a:extLst>
              <a:ext uri="{FF2B5EF4-FFF2-40B4-BE49-F238E27FC236}">
                <a16:creationId xmlns:a16="http://schemas.microsoft.com/office/drawing/2014/main" id="{81307A73-F67A-22EC-4DD4-A70DBA2166A8}"/>
              </a:ext>
            </a:extLst>
          </p:cNvPr>
          <p:cNvSpPr>
            <a:spLocks noGrp="1"/>
          </p:cNvSpPr>
          <p:nvPr>
            <p:ph idx="1"/>
          </p:nvPr>
        </p:nvSpPr>
        <p:spPr/>
        <p:txBody>
          <a:bodyPr/>
          <a:lstStyle/>
          <a:p>
            <a:r>
              <a:rPr lang="ru-RU" dirty="0"/>
              <a:t>Монтирование: подключение внешних накопителей в дерево каталогов</a:t>
            </a:r>
          </a:p>
          <a:p>
            <a:r>
              <a:rPr lang="ru-RU" dirty="0"/>
              <a:t>Специальные файлы: интерфейс для устройств (/</a:t>
            </a:r>
            <a:r>
              <a:rPr lang="ru-RU" dirty="0" err="1"/>
              <a:t>dev</a:t>
            </a:r>
            <a:r>
              <a:rPr lang="ru-RU" dirty="0"/>
              <a:t>)</a:t>
            </a:r>
          </a:p>
          <a:p>
            <a:pPr lvl="1"/>
            <a:r>
              <a:rPr lang="ru-RU" dirty="0"/>
              <a:t>Бывают блочные (например, </a:t>
            </a:r>
            <a:r>
              <a:rPr lang="en-US" dirty="0"/>
              <a:t>HDD)</a:t>
            </a:r>
            <a:r>
              <a:rPr lang="ru-RU" dirty="0"/>
              <a:t> и символьные</a:t>
            </a:r>
            <a:r>
              <a:rPr lang="en-US" dirty="0"/>
              <a:t> (</a:t>
            </a:r>
            <a:r>
              <a:rPr lang="ru-RU" dirty="0"/>
              <a:t>например, клавиатура)</a:t>
            </a:r>
          </a:p>
          <a:p>
            <a:r>
              <a:rPr lang="ru-RU" dirty="0"/>
              <a:t>Каналы (</a:t>
            </a:r>
            <a:r>
              <a:rPr lang="ru-RU" dirty="0" err="1"/>
              <a:t>pipes</a:t>
            </a:r>
            <a:r>
              <a:rPr lang="ru-RU" dirty="0"/>
              <a:t>): </a:t>
            </a:r>
            <a:r>
              <a:rPr lang="ru-RU" dirty="0" err="1"/>
              <a:t>псевдофайлы</a:t>
            </a:r>
            <a:r>
              <a:rPr lang="ru-RU" dirty="0"/>
              <a:t> для обмена данными между процессами</a:t>
            </a:r>
          </a:p>
          <a:p>
            <a:r>
              <a:rPr lang="ru-RU" dirty="0"/>
              <a:t>Файлы в </a:t>
            </a:r>
            <a:r>
              <a:rPr lang="en-US" dirty="0"/>
              <a:t>UNIX </a:t>
            </a:r>
            <a:r>
              <a:rPr lang="ru-RU" dirty="0"/>
              <a:t>объединяют работу с файлами, устройствами и </a:t>
            </a:r>
            <a:r>
              <a:rPr lang="en-US" dirty="0"/>
              <a:t>IPC</a:t>
            </a:r>
            <a:r>
              <a:rPr lang="ru-RU" dirty="0"/>
              <a:t> под единым интерфейсом</a:t>
            </a:r>
            <a:endParaRPr lang="en-US" dirty="0"/>
          </a:p>
        </p:txBody>
      </p:sp>
    </p:spTree>
    <p:extLst>
      <p:ext uri="{BB962C8B-B14F-4D97-AF65-F5344CB8AC3E}">
        <p14:creationId xmlns:p14="http://schemas.microsoft.com/office/powerpoint/2010/main" val="37302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3C341-7018-94F2-3652-D8D357CFEF74}"/>
              </a:ext>
            </a:extLst>
          </p:cNvPr>
          <p:cNvSpPr>
            <a:spLocks noGrp="1"/>
          </p:cNvSpPr>
          <p:nvPr>
            <p:ph type="title"/>
          </p:nvPr>
        </p:nvSpPr>
        <p:spPr/>
        <p:txBody>
          <a:bodyPr/>
          <a:lstStyle/>
          <a:p>
            <a:r>
              <a:rPr lang="ru-RU" dirty="0"/>
              <a:t>Монтирование</a:t>
            </a:r>
            <a:endParaRPr lang="en-US" dirty="0"/>
          </a:p>
        </p:txBody>
      </p:sp>
      <p:sp>
        <p:nvSpPr>
          <p:cNvPr id="3" name="Content Placeholder 2">
            <a:extLst>
              <a:ext uri="{FF2B5EF4-FFF2-40B4-BE49-F238E27FC236}">
                <a16:creationId xmlns:a16="http://schemas.microsoft.com/office/drawing/2014/main" id="{072038E6-F3E8-0EE7-E02B-A1941A5F048D}"/>
              </a:ext>
            </a:extLst>
          </p:cNvPr>
          <p:cNvSpPr>
            <a:spLocks noGrp="1"/>
          </p:cNvSpPr>
          <p:nvPr>
            <p:ph idx="1"/>
          </p:nvPr>
        </p:nvSpPr>
        <p:spPr/>
        <p:txBody>
          <a:bodyPr>
            <a:normAutofit fontScale="77500" lnSpcReduction="20000"/>
          </a:bodyPr>
          <a:lstStyle/>
          <a:p>
            <a:r>
              <a:rPr lang="ru-RU" dirty="0"/>
              <a:t>Монтируем внешний диск из </a:t>
            </a:r>
            <a:r>
              <a:rPr lang="en-US" dirty="0"/>
              <a:t>Windows </a:t>
            </a:r>
            <a:r>
              <a:rPr lang="ru-RU" dirty="0"/>
              <a:t>в </a:t>
            </a:r>
            <a:r>
              <a:rPr lang="en-US" dirty="0"/>
              <a:t>WSL</a:t>
            </a:r>
          </a:p>
          <a:p>
            <a:pPr lvl="1"/>
            <a:r>
              <a:rPr lang="en-US" dirty="0"/>
              <a:t>$ </a:t>
            </a:r>
            <a:r>
              <a:rPr lang="en-US" dirty="0" err="1"/>
              <a:t>sudo</a:t>
            </a:r>
            <a:r>
              <a:rPr lang="en-US" dirty="0"/>
              <a:t> </a:t>
            </a:r>
            <a:r>
              <a:rPr lang="en-US" dirty="0" err="1"/>
              <a:t>mkdir</a:t>
            </a:r>
            <a:r>
              <a:rPr lang="en-US" dirty="0"/>
              <a:t> /</a:t>
            </a:r>
            <a:r>
              <a:rPr lang="en-US" dirty="0" err="1"/>
              <a:t>mnt</a:t>
            </a:r>
            <a:r>
              <a:rPr lang="en-US" dirty="0"/>
              <a:t>/disk-d</a:t>
            </a:r>
          </a:p>
          <a:p>
            <a:pPr lvl="1"/>
            <a:r>
              <a:rPr lang="en-US" dirty="0"/>
              <a:t>$ </a:t>
            </a:r>
            <a:r>
              <a:rPr lang="en-US" dirty="0" err="1"/>
              <a:t>sudo</a:t>
            </a:r>
            <a:r>
              <a:rPr lang="en-US" dirty="0"/>
              <a:t> mount -t </a:t>
            </a:r>
            <a:r>
              <a:rPr lang="en-US" dirty="0" err="1"/>
              <a:t>drvfs</a:t>
            </a:r>
            <a:r>
              <a:rPr lang="en-US" dirty="0"/>
              <a:t> D: /</a:t>
            </a:r>
            <a:r>
              <a:rPr lang="en-US" dirty="0" err="1"/>
              <a:t>mnt</a:t>
            </a:r>
            <a:r>
              <a:rPr lang="en-US" dirty="0"/>
              <a:t>/disk-d</a:t>
            </a:r>
          </a:p>
          <a:p>
            <a:pPr marL="457200" lvl="1" indent="0">
              <a:buNone/>
            </a:pPr>
            <a:endParaRPr lang="en-US" dirty="0"/>
          </a:p>
          <a:p>
            <a:pPr lvl="1"/>
            <a:r>
              <a:rPr lang="en-US" dirty="0"/>
              <a:t>$ </a:t>
            </a:r>
            <a:r>
              <a:rPr lang="en-US" dirty="0" err="1"/>
              <a:t>sudo</a:t>
            </a:r>
            <a:r>
              <a:rPr lang="en-US" dirty="0"/>
              <a:t> </a:t>
            </a:r>
            <a:r>
              <a:rPr lang="en-US" dirty="0" err="1"/>
              <a:t>umount</a:t>
            </a:r>
            <a:r>
              <a:rPr lang="en-US" dirty="0"/>
              <a:t> /</a:t>
            </a:r>
            <a:r>
              <a:rPr lang="en-US" dirty="0" err="1"/>
              <a:t>mnt</a:t>
            </a:r>
            <a:r>
              <a:rPr lang="en-US" dirty="0"/>
              <a:t>/disk-d</a:t>
            </a:r>
          </a:p>
          <a:p>
            <a:pPr lvl="1"/>
            <a:r>
              <a:rPr lang="en-US" dirty="0"/>
              <a:t>$ </a:t>
            </a:r>
            <a:r>
              <a:rPr lang="en-US" dirty="0" err="1"/>
              <a:t>sudo</a:t>
            </a:r>
            <a:r>
              <a:rPr lang="en-US" dirty="0"/>
              <a:t> </a:t>
            </a:r>
            <a:r>
              <a:rPr lang="en-US" dirty="0" err="1"/>
              <a:t>rmdir</a:t>
            </a:r>
            <a:r>
              <a:rPr lang="en-US" dirty="0"/>
              <a:t> /</a:t>
            </a:r>
            <a:r>
              <a:rPr lang="en-US" dirty="0" err="1"/>
              <a:t>mnt</a:t>
            </a:r>
            <a:r>
              <a:rPr lang="en-US" dirty="0"/>
              <a:t>/disk-d</a:t>
            </a:r>
          </a:p>
          <a:p>
            <a:r>
              <a:rPr lang="ru-RU" dirty="0"/>
              <a:t>Со стандартным потоком вывода связан файл </a:t>
            </a:r>
            <a:r>
              <a:rPr lang="en-US" dirty="0"/>
              <a:t>/dev/</a:t>
            </a:r>
            <a:r>
              <a:rPr lang="en-US" dirty="0" err="1"/>
              <a:t>stdout</a:t>
            </a:r>
            <a:endParaRPr lang="ru-RU" dirty="0"/>
          </a:p>
          <a:p>
            <a:pPr lvl="1"/>
            <a:r>
              <a:rPr lang="en-US" dirty="0"/>
              <a:t>$ echo hello &gt; file.txt</a:t>
            </a:r>
          </a:p>
          <a:p>
            <a:pPr lvl="1"/>
            <a:r>
              <a:rPr lang="en-US" dirty="0"/>
              <a:t>$ cp file.txt /dev/</a:t>
            </a:r>
            <a:r>
              <a:rPr lang="en-US" dirty="0" err="1"/>
              <a:t>stdout</a:t>
            </a:r>
            <a:endParaRPr lang="en-US" dirty="0"/>
          </a:p>
          <a:p>
            <a:pPr lvl="1"/>
            <a:r>
              <a:rPr lang="en-US" dirty="0"/>
              <a:t>hello</a:t>
            </a:r>
          </a:p>
          <a:p>
            <a:r>
              <a:rPr lang="ru-RU" dirty="0"/>
              <a:t>Данные, выводимые в </a:t>
            </a:r>
            <a:r>
              <a:rPr lang="en-US" dirty="0"/>
              <a:t>/dev/null</a:t>
            </a:r>
            <a:r>
              <a:rPr lang="ru-RU" dirty="0"/>
              <a:t> нигде не сохраняются</a:t>
            </a:r>
          </a:p>
          <a:p>
            <a:pPr lvl="1"/>
            <a:r>
              <a:rPr lang="ru-RU" dirty="0"/>
              <a:t>Можно отбрасывать вывод программ</a:t>
            </a:r>
          </a:p>
          <a:p>
            <a:pPr lvl="2"/>
            <a:r>
              <a:rPr lang="en-US" dirty="0"/>
              <a:t>$ </a:t>
            </a:r>
            <a:r>
              <a:rPr lang="en-US" dirty="0" err="1"/>
              <a:t>myprog</a:t>
            </a:r>
            <a:r>
              <a:rPr lang="en-US" dirty="0"/>
              <a:t> 2&gt; /dev/null</a:t>
            </a:r>
          </a:p>
          <a:p>
            <a:r>
              <a:rPr lang="ru-RU" dirty="0"/>
              <a:t>Каналы</a:t>
            </a:r>
          </a:p>
          <a:p>
            <a:pPr lvl="1"/>
            <a:r>
              <a:rPr lang="en-US" dirty="0"/>
              <a:t>cat file.txt | grep "error"</a:t>
            </a:r>
          </a:p>
          <a:p>
            <a:pPr lvl="1"/>
            <a:endParaRPr lang="en-US" dirty="0"/>
          </a:p>
        </p:txBody>
      </p:sp>
    </p:spTree>
    <p:extLst>
      <p:ext uri="{BB962C8B-B14F-4D97-AF65-F5344CB8AC3E}">
        <p14:creationId xmlns:p14="http://schemas.microsoft.com/office/powerpoint/2010/main" val="1106556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5AF2F-A65F-3219-CD86-346DEF1EBD00}"/>
              </a:ext>
            </a:extLst>
          </p:cNvPr>
          <p:cNvSpPr>
            <a:spLocks noGrp="1"/>
          </p:cNvSpPr>
          <p:nvPr>
            <p:ph type="title"/>
          </p:nvPr>
        </p:nvSpPr>
        <p:spPr/>
        <p:txBody>
          <a:bodyPr/>
          <a:lstStyle/>
          <a:p>
            <a:r>
              <a:rPr lang="en-US" dirty="0"/>
              <a:t>Shell</a:t>
            </a:r>
            <a:r>
              <a:rPr lang="ru-RU" dirty="0"/>
              <a:t> – командный интерпретатор</a:t>
            </a:r>
            <a:endParaRPr lang="en-US" dirty="0"/>
          </a:p>
        </p:txBody>
      </p:sp>
      <p:sp>
        <p:nvSpPr>
          <p:cNvPr id="3" name="Content Placeholder 2">
            <a:extLst>
              <a:ext uri="{FF2B5EF4-FFF2-40B4-BE49-F238E27FC236}">
                <a16:creationId xmlns:a16="http://schemas.microsoft.com/office/drawing/2014/main" id="{A4E97B5B-F712-E816-F3C0-64D41D1B6581}"/>
              </a:ext>
            </a:extLst>
          </p:cNvPr>
          <p:cNvSpPr>
            <a:spLocks noGrp="1"/>
          </p:cNvSpPr>
          <p:nvPr>
            <p:ph idx="1"/>
          </p:nvPr>
        </p:nvSpPr>
        <p:spPr/>
        <p:txBody>
          <a:bodyPr/>
          <a:lstStyle/>
          <a:p>
            <a:r>
              <a:rPr lang="ru-RU" dirty="0"/>
              <a:t>Shell — программа, запускаемая при входе в систему</a:t>
            </a:r>
            <a:endParaRPr lang="en-US" dirty="0"/>
          </a:p>
          <a:p>
            <a:r>
              <a:rPr lang="ru-RU" dirty="0"/>
              <a:t>Не часть ОС, но активно использует системные вызовы</a:t>
            </a:r>
            <a:endParaRPr lang="en-US" dirty="0"/>
          </a:p>
          <a:p>
            <a:r>
              <a:rPr lang="ru-RU" dirty="0"/>
              <a:t>Основной интерфейс пользователя с ОС (если нет GUI)</a:t>
            </a:r>
            <a:endParaRPr lang="en-US" dirty="0"/>
          </a:p>
          <a:p>
            <a:r>
              <a:rPr lang="ru-RU" dirty="0"/>
              <a:t>Варианты: </a:t>
            </a:r>
            <a:r>
              <a:rPr lang="ru-RU" dirty="0" err="1"/>
              <a:t>sh</a:t>
            </a:r>
            <a:r>
              <a:rPr lang="ru-RU" dirty="0"/>
              <a:t>, </a:t>
            </a:r>
            <a:r>
              <a:rPr lang="ru-RU" dirty="0" err="1"/>
              <a:t>csh</a:t>
            </a:r>
            <a:r>
              <a:rPr lang="ru-RU" dirty="0"/>
              <a:t>, </a:t>
            </a:r>
            <a:r>
              <a:rPr lang="ru-RU" dirty="0" err="1"/>
              <a:t>ksh</a:t>
            </a:r>
            <a:r>
              <a:rPr lang="ru-RU" dirty="0"/>
              <a:t>, </a:t>
            </a:r>
            <a:r>
              <a:rPr lang="ru-RU" dirty="0" err="1"/>
              <a:t>bash</a:t>
            </a:r>
            <a:r>
              <a:rPr lang="ru-RU" dirty="0"/>
              <a:t>, </a:t>
            </a:r>
            <a:r>
              <a:rPr lang="ru-RU" dirty="0" err="1"/>
              <a:t>zsh</a:t>
            </a:r>
            <a:endParaRPr lang="en-US" dirty="0"/>
          </a:p>
        </p:txBody>
      </p:sp>
    </p:spTree>
    <p:extLst>
      <p:ext uri="{BB962C8B-B14F-4D97-AF65-F5344CB8AC3E}">
        <p14:creationId xmlns:p14="http://schemas.microsoft.com/office/powerpoint/2010/main" val="17405743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6B3C1-EAD3-2969-D877-FF50B1E6E280}"/>
              </a:ext>
            </a:extLst>
          </p:cNvPr>
          <p:cNvSpPr>
            <a:spLocks noGrp="1"/>
          </p:cNvSpPr>
          <p:nvPr>
            <p:ph type="title"/>
          </p:nvPr>
        </p:nvSpPr>
        <p:spPr/>
        <p:txBody>
          <a:bodyPr/>
          <a:lstStyle/>
          <a:p>
            <a:r>
              <a:rPr lang="ru-RU" dirty="0"/>
              <a:t>Работа </a:t>
            </a:r>
            <a:r>
              <a:rPr lang="en-US" dirty="0"/>
              <a:t>shell</a:t>
            </a:r>
          </a:p>
        </p:txBody>
      </p:sp>
      <p:sp>
        <p:nvSpPr>
          <p:cNvPr id="3" name="Content Placeholder 2">
            <a:extLst>
              <a:ext uri="{FF2B5EF4-FFF2-40B4-BE49-F238E27FC236}">
                <a16:creationId xmlns:a16="http://schemas.microsoft.com/office/drawing/2014/main" id="{D97172E6-1DBF-D4B3-6EBB-AB8482F0585F}"/>
              </a:ext>
            </a:extLst>
          </p:cNvPr>
          <p:cNvSpPr>
            <a:spLocks noGrp="1"/>
          </p:cNvSpPr>
          <p:nvPr>
            <p:ph idx="1"/>
          </p:nvPr>
        </p:nvSpPr>
        <p:spPr/>
        <p:txBody>
          <a:bodyPr/>
          <a:lstStyle/>
          <a:p>
            <a:r>
              <a:rPr lang="ru-RU" dirty="0"/>
              <a:t>Отображает приглашение ($) и ждёт команду</a:t>
            </a:r>
            <a:endParaRPr lang="en-US" dirty="0"/>
          </a:p>
          <a:p>
            <a:r>
              <a:rPr lang="ru-RU" dirty="0"/>
              <a:t>Создаёт дочерние процессы для запуска программ</a:t>
            </a:r>
            <a:endParaRPr lang="en-US" dirty="0"/>
          </a:p>
          <a:p>
            <a:r>
              <a:rPr lang="ru-RU" dirty="0"/>
              <a:t>После завершения программы снова показывает приглашение</a:t>
            </a:r>
            <a:endParaRPr lang="en-US" dirty="0"/>
          </a:p>
        </p:txBody>
      </p:sp>
    </p:spTree>
    <p:extLst>
      <p:ext uri="{BB962C8B-B14F-4D97-AF65-F5344CB8AC3E}">
        <p14:creationId xmlns:p14="http://schemas.microsoft.com/office/powerpoint/2010/main" val="1875114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F789D-057A-2217-521B-1D5CA206E0F8}"/>
              </a:ext>
            </a:extLst>
          </p:cNvPr>
          <p:cNvSpPr>
            <a:spLocks noGrp="1"/>
          </p:cNvSpPr>
          <p:nvPr>
            <p:ph type="title"/>
          </p:nvPr>
        </p:nvSpPr>
        <p:spPr/>
        <p:txBody>
          <a:bodyPr/>
          <a:lstStyle/>
          <a:p>
            <a:r>
              <a:rPr lang="ru-RU" dirty="0"/>
              <a:t>Возможности </a:t>
            </a:r>
            <a:r>
              <a:rPr lang="en-US" dirty="0"/>
              <a:t>shell</a:t>
            </a:r>
          </a:p>
        </p:txBody>
      </p:sp>
      <p:sp>
        <p:nvSpPr>
          <p:cNvPr id="3" name="Content Placeholder 2">
            <a:extLst>
              <a:ext uri="{FF2B5EF4-FFF2-40B4-BE49-F238E27FC236}">
                <a16:creationId xmlns:a16="http://schemas.microsoft.com/office/drawing/2014/main" id="{BF635282-7A4B-BA5E-9135-F8EA419F5E0B}"/>
              </a:ext>
            </a:extLst>
          </p:cNvPr>
          <p:cNvSpPr>
            <a:spLocks noGrp="1"/>
          </p:cNvSpPr>
          <p:nvPr>
            <p:ph idx="1"/>
          </p:nvPr>
        </p:nvSpPr>
        <p:spPr/>
        <p:txBody>
          <a:bodyPr/>
          <a:lstStyle/>
          <a:p>
            <a:r>
              <a:rPr lang="ru-RU" dirty="0"/>
              <a:t>Перенаправление вывода:</a:t>
            </a:r>
            <a:endParaRPr lang="en-US" dirty="0"/>
          </a:p>
          <a:p>
            <a:pPr lvl="1"/>
            <a:r>
              <a:rPr lang="en-US" dirty="0"/>
              <a:t>$ date &gt; file</a:t>
            </a:r>
          </a:p>
          <a:p>
            <a:r>
              <a:rPr lang="ru-RU" dirty="0"/>
              <a:t>Перенаправление ввода и вывода:</a:t>
            </a:r>
            <a:endParaRPr lang="en-US" dirty="0"/>
          </a:p>
          <a:p>
            <a:pPr lvl="1"/>
            <a:r>
              <a:rPr lang="en-US" dirty="0"/>
              <a:t>$ sort &lt;file1 &gt;file2</a:t>
            </a:r>
          </a:p>
          <a:p>
            <a:pPr lvl="1"/>
            <a:r>
              <a:rPr lang="ru-RU" dirty="0"/>
              <a:t>Каналы (</a:t>
            </a:r>
            <a:r>
              <a:rPr lang="en-US" dirty="0"/>
              <a:t>pipes) </a:t>
            </a:r>
            <a:r>
              <a:rPr lang="ru-RU" dirty="0"/>
              <a:t>для соединения программ:</a:t>
            </a:r>
            <a:endParaRPr lang="en-US" dirty="0"/>
          </a:p>
          <a:p>
            <a:pPr lvl="2"/>
            <a:r>
              <a:rPr lang="en-US" dirty="0"/>
              <a:t>cat file1 file2 | sort &gt; /dev/</a:t>
            </a:r>
            <a:r>
              <a:rPr lang="en-US" dirty="0" err="1"/>
              <a:t>lp</a:t>
            </a:r>
            <a:endParaRPr lang="en-US" dirty="0"/>
          </a:p>
          <a:p>
            <a:r>
              <a:rPr lang="ru-RU" dirty="0"/>
              <a:t>Запуск в фоне с &amp;:</a:t>
            </a:r>
            <a:endParaRPr lang="en-US" dirty="0"/>
          </a:p>
          <a:p>
            <a:pPr lvl="1"/>
            <a:r>
              <a:rPr lang="en-US" dirty="0"/>
              <a:t>$ cat file1 file2 | sort &gt; /dev/</a:t>
            </a:r>
            <a:r>
              <a:rPr lang="en-US" dirty="0" err="1"/>
              <a:t>lp</a:t>
            </a:r>
            <a:r>
              <a:rPr lang="en-US" dirty="0"/>
              <a:t> &amp;</a:t>
            </a:r>
          </a:p>
        </p:txBody>
      </p:sp>
    </p:spTree>
    <p:extLst>
      <p:ext uri="{BB962C8B-B14F-4D97-AF65-F5344CB8AC3E}">
        <p14:creationId xmlns:p14="http://schemas.microsoft.com/office/powerpoint/2010/main" val="2303343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A2F07-167E-43ED-1C20-B1AE9DC1714E}"/>
              </a:ext>
            </a:extLst>
          </p:cNvPr>
          <p:cNvSpPr>
            <a:spLocks noGrp="1"/>
          </p:cNvSpPr>
          <p:nvPr>
            <p:ph type="title"/>
          </p:nvPr>
        </p:nvSpPr>
        <p:spPr/>
        <p:txBody>
          <a:bodyPr/>
          <a:lstStyle/>
          <a:p>
            <a:r>
              <a:rPr lang="en-US" dirty="0"/>
              <a:t>Shell </a:t>
            </a:r>
            <a:r>
              <a:rPr lang="ru-RU" dirty="0"/>
              <a:t>и </a:t>
            </a:r>
            <a:r>
              <a:rPr lang="en-US" dirty="0"/>
              <a:t>GUI</a:t>
            </a:r>
          </a:p>
        </p:txBody>
      </p:sp>
      <p:sp>
        <p:nvSpPr>
          <p:cNvPr id="3" name="Content Placeholder 2">
            <a:extLst>
              <a:ext uri="{FF2B5EF4-FFF2-40B4-BE49-F238E27FC236}">
                <a16:creationId xmlns:a16="http://schemas.microsoft.com/office/drawing/2014/main" id="{D716E42E-1EB4-502E-0D4B-2D0E153B77FE}"/>
              </a:ext>
            </a:extLst>
          </p:cNvPr>
          <p:cNvSpPr>
            <a:spLocks noGrp="1"/>
          </p:cNvSpPr>
          <p:nvPr>
            <p:ph idx="1"/>
          </p:nvPr>
        </p:nvSpPr>
        <p:spPr/>
        <p:txBody>
          <a:bodyPr/>
          <a:lstStyle/>
          <a:p>
            <a:r>
              <a:rPr lang="ru-RU" dirty="0"/>
              <a:t>Shell показывает работу ОС через системные вызовы</a:t>
            </a:r>
            <a:endParaRPr lang="en-US" dirty="0"/>
          </a:p>
          <a:p>
            <a:r>
              <a:rPr lang="ru-RU" dirty="0"/>
              <a:t>GUI (например, </a:t>
            </a:r>
            <a:r>
              <a:rPr lang="ru-RU" dirty="0" err="1"/>
              <a:t>Gnome</a:t>
            </a:r>
            <a:r>
              <a:rPr lang="ru-RU" dirty="0"/>
              <a:t>, KDE, Windows Desktop) — тоже программа поверх ОС</a:t>
            </a:r>
            <a:endParaRPr lang="en-US" dirty="0"/>
          </a:p>
          <a:p>
            <a:r>
              <a:rPr lang="ru-RU" dirty="0"/>
              <a:t>В Linux пользователь может выбирать оболочку (GUI или текстовую)</a:t>
            </a:r>
            <a:endParaRPr lang="en-US" dirty="0"/>
          </a:p>
          <a:p>
            <a:r>
              <a:rPr lang="ru-RU" dirty="0"/>
              <a:t>В Windows замена стандартного GUI почти не используется</a:t>
            </a:r>
            <a:endParaRPr lang="en-US" dirty="0"/>
          </a:p>
        </p:txBody>
      </p:sp>
    </p:spTree>
    <p:extLst>
      <p:ext uri="{BB962C8B-B14F-4D97-AF65-F5344CB8AC3E}">
        <p14:creationId xmlns:p14="http://schemas.microsoft.com/office/powerpoint/2010/main" val="15181593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134FA1-FA1E-BF82-C461-60CB62F94F2D}"/>
              </a:ext>
            </a:extLst>
          </p:cNvPr>
          <p:cNvSpPr>
            <a:spLocks noGrp="1"/>
          </p:cNvSpPr>
          <p:nvPr>
            <p:ph type="title"/>
          </p:nvPr>
        </p:nvSpPr>
        <p:spPr/>
        <p:txBody>
          <a:bodyPr/>
          <a:lstStyle/>
          <a:p>
            <a:r>
              <a:rPr lang="ru-RU" dirty="0"/>
              <a:t>Эволюционирование железа и ОС</a:t>
            </a:r>
            <a:endParaRPr lang="en-US" dirty="0"/>
          </a:p>
        </p:txBody>
      </p:sp>
      <p:sp>
        <p:nvSpPr>
          <p:cNvPr id="5" name="Text Placeholder 4">
            <a:extLst>
              <a:ext uri="{FF2B5EF4-FFF2-40B4-BE49-F238E27FC236}">
                <a16:creationId xmlns:a16="http://schemas.microsoft.com/office/drawing/2014/main" id="{EB7CB049-02FB-EE82-07DB-03F48FE9588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57367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3B1518-8978-B3F5-3C13-F2E3E9A2E660}"/>
              </a:ext>
            </a:extLst>
          </p:cNvPr>
          <p:cNvSpPr>
            <a:spLocks noGrp="1"/>
          </p:cNvSpPr>
          <p:nvPr>
            <p:ph type="title"/>
          </p:nvPr>
        </p:nvSpPr>
        <p:spPr/>
        <p:txBody>
          <a:bodyPr/>
          <a:lstStyle/>
          <a:p>
            <a:r>
              <a:rPr lang="ru-RU" dirty="0"/>
              <a:t>Онтогенез повторяет филогенез</a:t>
            </a:r>
            <a:endParaRPr lang="en-US" dirty="0"/>
          </a:p>
        </p:txBody>
      </p:sp>
      <p:sp>
        <p:nvSpPr>
          <p:cNvPr id="5" name="Content Placeholder 4">
            <a:extLst>
              <a:ext uri="{FF2B5EF4-FFF2-40B4-BE49-F238E27FC236}">
                <a16:creationId xmlns:a16="http://schemas.microsoft.com/office/drawing/2014/main" id="{35FCAA23-AD03-51C8-C153-ADC51219A366}"/>
              </a:ext>
            </a:extLst>
          </p:cNvPr>
          <p:cNvSpPr>
            <a:spLocks noGrp="1"/>
          </p:cNvSpPr>
          <p:nvPr>
            <p:ph idx="1"/>
          </p:nvPr>
        </p:nvSpPr>
        <p:spPr/>
        <p:txBody>
          <a:bodyPr/>
          <a:lstStyle/>
          <a:p>
            <a:r>
              <a:rPr lang="ru-RU" dirty="0"/>
              <a:t>Биологический закон «развитие эмбриона отражает эволюцию вида» проявляется и в железе</a:t>
            </a:r>
          </a:p>
          <a:p>
            <a:r>
              <a:rPr lang="ru-RU" dirty="0"/>
              <a:t>Идеи становятся устаревшими из-за развития технологий, но могут снова вернуться при изменении условий</a:t>
            </a:r>
          </a:p>
          <a:p>
            <a:r>
              <a:rPr lang="ru-RU" dirty="0"/>
              <a:t>Пример – реализация команд процессора</a:t>
            </a:r>
          </a:p>
          <a:p>
            <a:pPr lvl="1"/>
            <a:r>
              <a:rPr lang="ru-RU" dirty="0"/>
              <a:t>Жёсткие инструкции – Микропрограммы – Жесткие инструкции - Микропрограммы</a:t>
            </a:r>
          </a:p>
        </p:txBody>
      </p:sp>
    </p:spTree>
    <p:extLst>
      <p:ext uri="{BB962C8B-B14F-4D97-AF65-F5344CB8AC3E}">
        <p14:creationId xmlns:p14="http://schemas.microsoft.com/office/powerpoint/2010/main" val="2289234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8A844-9A26-1198-6391-5F0E5BA57045}"/>
              </a:ext>
            </a:extLst>
          </p:cNvPr>
          <p:cNvSpPr>
            <a:spLocks noGrp="1"/>
          </p:cNvSpPr>
          <p:nvPr>
            <p:ph type="title"/>
          </p:nvPr>
        </p:nvSpPr>
        <p:spPr/>
        <p:txBody>
          <a:bodyPr/>
          <a:lstStyle/>
          <a:p>
            <a:r>
              <a:rPr lang="ru-RU" dirty="0"/>
              <a:t>Процессы</a:t>
            </a:r>
            <a:endParaRPr lang="en-US" dirty="0"/>
          </a:p>
        </p:txBody>
      </p:sp>
      <p:sp>
        <p:nvSpPr>
          <p:cNvPr id="3" name="Content Placeholder 2">
            <a:extLst>
              <a:ext uri="{FF2B5EF4-FFF2-40B4-BE49-F238E27FC236}">
                <a16:creationId xmlns:a16="http://schemas.microsoft.com/office/drawing/2014/main" id="{517EB2D6-EF14-1073-E45F-F76E4563F478}"/>
              </a:ext>
            </a:extLst>
          </p:cNvPr>
          <p:cNvSpPr>
            <a:spLocks noGrp="1"/>
          </p:cNvSpPr>
          <p:nvPr>
            <p:ph idx="1"/>
          </p:nvPr>
        </p:nvSpPr>
        <p:spPr/>
        <p:txBody>
          <a:bodyPr>
            <a:normAutofit lnSpcReduction="10000"/>
          </a:bodyPr>
          <a:lstStyle/>
          <a:p>
            <a:r>
              <a:rPr lang="ru-RU" dirty="0"/>
              <a:t>Процесс — это программа в состоянии выполнения</a:t>
            </a:r>
          </a:p>
          <a:p>
            <a:r>
              <a:rPr lang="ru-RU" dirty="0"/>
              <a:t>Адресное пространство включает код, данные и стек.</a:t>
            </a:r>
          </a:p>
          <a:p>
            <a:r>
              <a:rPr lang="ru-RU" dirty="0"/>
              <a:t>С процессом связаны ресурсы:</a:t>
            </a:r>
          </a:p>
          <a:p>
            <a:pPr lvl="1"/>
            <a:r>
              <a:rPr lang="ru-RU" dirty="0"/>
              <a:t>регистры, открытые файлы, таймеры и связанные процессы</a:t>
            </a:r>
          </a:p>
          <a:p>
            <a:r>
              <a:rPr lang="ru-RU" dirty="0"/>
              <a:t>ОС управляет жизненным циклом процесса</a:t>
            </a:r>
          </a:p>
          <a:p>
            <a:pPr lvl="1"/>
            <a:r>
              <a:rPr lang="ru-RU" dirty="0"/>
              <a:t>Создаёт и завершает, приостанавливает и возобновляет</a:t>
            </a:r>
          </a:p>
          <a:p>
            <a:pPr lvl="1"/>
            <a:r>
              <a:rPr lang="ru-RU" dirty="0"/>
              <a:t>Таблица процессов хранит информацию о процессе</a:t>
            </a:r>
          </a:p>
          <a:p>
            <a:pPr lvl="2"/>
            <a:r>
              <a:rPr lang="ru-RU" dirty="0"/>
              <a:t>Значения регистров, позиции в открытых файлах, ссылки на ресурсы</a:t>
            </a:r>
          </a:p>
          <a:p>
            <a:r>
              <a:rPr lang="ru-RU" dirty="0"/>
              <a:t>Процесс – контейнер, в котором находится всё необходимое для выполнения программы</a:t>
            </a:r>
          </a:p>
        </p:txBody>
      </p:sp>
    </p:spTree>
    <p:extLst>
      <p:ext uri="{BB962C8B-B14F-4D97-AF65-F5344CB8AC3E}">
        <p14:creationId xmlns:p14="http://schemas.microsoft.com/office/powerpoint/2010/main" val="4068040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5F8A-7797-6A9D-1233-34F989E5F379}"/>
              </a:ext>
            </a:extLst>
          </p:cNvPr>
          <p:cNvSpPr>
            <a:spLocks noGrp="1"/>
          </p:cNvSpPr>
          <p:nvPr>
            <p:ph type="title"/>
          </p:nvPr>
        </p:nvSpPr>
        <p:spPr/>
        <p:txBody>
          <a:bodyPr/>
          <a:lstStyle/>
          <a:p>
            <a:r>
              <a:rPr lang="ru-RU" dirty="0"/>
              <a:t>Память и языки программирования</a:t>
            </a:r>
            <a:endParaRPr lang="en-US" dirty="0"/>
          </a:p>
        </p:txBody>
      </p:sp>
      <p:sp>
        <p:nvSpPr>
          <p:cNvPr id="3" name="Content Placeholder 2">
            <a:extLst>
              <a:ext uri="{FF2B5EF4-FFF2-40B4-BE49-F238E27FC236}">
                <a16:creationId xmlns:a16="http://schemas.microsoft.com/office/drawing/2014/main" id="{00E2CF0D-369F-8D2B-09C1-0E05CD2BAABD}"/>
              </a:ext>
            </a:extLst>
          </p:cNvPr>
          <p:cNvSpPr>
            <a:spLocks noGrp="1"/>
          </p:cNvSpPr>
          <p:nvPr>
            <p:ph idx="1"/>
          </p:nvPr>
        </p:nvSpPr>
        <p:spPr/>
        <p:txBody>
          <a:bodyPr/>
          <a:lstStyle/>
          <a:p>
            <a:r>
              <a:rPr lang="ru-RU" dirty="0"/>
              <a:t>Первые мэйнфреймы (</a:t>
            </a:r>
            <a:r>
              <a:rPr lang="en-US" dirty="0"/>
              <a:t>IBM 7090/7094): ~128 </a:t>
            </a:r>
            <a:r>
              <a:rPr lang="ru-RU" dirty="0"/>
              <a:t>КБ, только ассемблер</a:t>
            </a:r>
          </a:p>
          <a:p>
            <a:r>
              <a:rPr lang="ru-RU" dirty="0" err="1"/>
              <a:t>Миникомпьютеры</a:t>
            </a:r>
            <a:r>
              <a:rPr lang="ru-RU" dirty="0"/>
              <a:t> (</a:t>
            </a:r>
            <a:r>
              <a:rPr lang="en-US" dirty="0"/>
              <a:t>PDP-1): 4K </a:t>
            </a:r>
            <a:r>
              <a:rPr lang="ru-RU" dirty="0"/>
              <a:t>слов → снова ассемблер</a:t>
            </a:r>
          </a:p>
          <a:p>
            <a:r>
              <a:rPr lang="ru-RU" dirty="0"/>
              <a:t>С ростом памяти: </a:t>
            </a:r>
            <a:r>
              <a:rPr lang="en-US" dirty="0"/>
              <a:t>FORTRAN, COBOL, </a:t>
            </a:r>
            <a:r>
              <a:rPr lang="ru-RU" dirty="0"/>
              <a:t>затем </a:t>
            </a:r>
            <a:r>
              <a:rPr lang="en-US" dirty="0"/>
              <a:t>C, C++, Java, Python</a:t>
            </a:r>
            <a:endParaRPr lang="ru-RU" dirty="0"/>
          </a:p>
          <a:p>
            <a:r>
              <a:rPr lang="ru-RU" dirty="0"/>
              <a:t>Встроенные системы и смарт-карты проходят похожий путь</a:t>
            </a:r>
            <a:endParaRPr lang="en-US" dirty="0"/>
          </a:p>
        </p:txBody>
      </p:sp>
    </p:spTree>
    <p:extLst>
      <p:ext uri="{BB962C8B-B14F-4D97-AF65-F5344CB8AC3E}">
        <p14:creationId xmlns:p14="http://schemas.microsoft.com/office/powerpoint/2010/main" val="3884362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28423-6DFE-49D6-DAD3-3BB7815A4C79}"/>
              </a:ext>
            </a:extLst>
          </p:cNvPr>
          <p:cNvSpPr>
            <a:spLocks noGrp="1"/>
          </p:cNvSpPr>
          <p:nvPr>
            <p:ph type="title"/>
          </p:nvPr>
        </p:nvSpPr>
        <p:spPr/>
        <p:txBody>
          <a:bodyPr/>
          <a:lstStyle/>
          <a:p>
            <a:r>
              <a:rPr lang="ru-RU" dirty="0"/>
              <a:t>Аппаратная защита</a:t>
            </a:r>
            <a:endParaRPr lang="en-US" dirty="0"/>
          </a:p>
        </p:txBody>
      </p:sp>
      <p:sp>
        <p:nvSpPr>
          <p:cNvPr id="3" name="Content Placeholder 2">
            <a:extLst>
              <a:ext uri="{FF2B5EF4-FFF2-40B4-BE49-F238E27FC236}">
                <a16:creationId xmlns:a16="http://schemas.microsoft.com/office/drawing/2014/main" id="{95592F27-33B8-0A46-6A06-B42054A1E630}"/>
              </a:ext>
            </a:extLst>
          </p:cNvPr>
          <p:cNvSpPr>
            <a:spLocks noGrp="1"/>
          </p:cNvSpPr>
          <p:nvPr>
            <p:ph idx="1"/>
          </p:nvPr>
        </p:nvSpPr>
        <p:spPr/>
        <p:txBody>
          <a:bodyPr/>
          <a:lstStyle/>
          <a:p>
            <a:r>
              <a:rPr lang="ru-RU" dirty="0"/>
              <a:t>Ранние машины: без защиты, выполняли одну программу</a:t>
            </a:r>
          </a:p>
          <a:p>
            <a:r>
              <a:rPr lang="ru-RU" dirty="0"/>
              <a:t>IBM 360: примитивная защита → </a:t>
            </a:r>
            <a:r>
              <a:rPr lang="ru-RU" dirty="0" err="1"/>
              <a:t>многопрограммность</a:t>
            </a:r>
            <a:endParaRPr lang="ru-RU" dirty="0"/>
          </a:p>
          <a:p>
            <a:r>
              <a:rPr lang="ru-RU" dirty="0" err="1"/>
              <a:t>Миникомпьютеры</a:t>
            </a:r>
            <a:r>
              <a:rPr lang="ru-RU" dirty="0"/>
              <a:t> PDP-1/PDP-8: снова без защиты</a:t>
            </a:r>
          </a:p>
          <a:p>
            <a:r>
              <a:rPr lang="ru-RU" dirty="0"/>
              <a:t>PDP-11 и Intel 80286: возвращение защиты → UNIX и мультизадачность</a:t>
            </a:r>
          </a:p>
          <a:p>
            <a:r>
              <a:rPr lang="ru-RU" dirty="0"/>
              <a:t>Встроенные системы часто до сих пор без защиты</a:t>
            </a:r>
          </a:p>
          <a:p>
            <a:endParaRPr lang="en-US" dirty="0"/>
          </a:p>
        </p:txBody>
      </p:sp>
    </p:spTree>
    <p:extLst>
      <p:ext uri="{BB962C8B-B14F-4D97-AF65-F5344CB8AC3E}">
        <p14:creationId xmlns:p14="http://schemas.microsoft.com/office/powerpoint/2010/main" val="29882454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A389D-8492-AFF3-EC88-4390A0B8C5F4}"/>
              </a:ext>
            </a:extLst>
          </p:cNvPr>
          <p:cNvSpPr>
            <a:spLocks noGrp="1"/>
          </p:cNvSpPr>
          <p:nvPr>
            <p:ph type="title"/>
          </p:nvPr>
        </p:nvSpPr>
        <p:spPr/>
        <p:txBody>
          <a:bodyPr/>
          <a:lstStyle/>
          <a:p>
            <a:r>
              <a:rPr lang="ru-RU" dirty="0"/>
              <a:t>Диски и файловые системы</a:t>
            </a:r>
            <a:endParaRPr lang="en-US" dirty="0"/>
          </a:p>
        </p:txBody>
      </p:sp>
      <p:sp>
        <p:nvSpPr>
          <p:cNvPr id="3" name="Content Placeholder 2">
            <a:extLst>
              <a:ext uri="{FF2B5EF4-FFF2-40B4-BE49-F238E27FC236}">
                <a16:creationId xmlns:a16="http://schemas.microsoft.com/office/drawing/2014/main" id="{6B54A6F2-7F75-B87E-81B2-157E52F8D1AE}"/>
              </a:ext>
            </a:extLst>
          </p:cNvPr>
          <p:cNvSpPr>
            <a:spLocks noGrp="1"/>
          </p:cNvSpPr>
          <p:nvPr>
            <p:ph idx="1"/>
          </p:nvPr>
        </p:nvSpPr>
        <p:spPr/>
        <p:txBody>
          <a:bodyPr/>
          <a:lstStyle/>
          <a:p>
            <a:r>
              <a:rPr lang="ru-RU" dirty="0"/>
              <a:t>Ранние системы: магнитные ленты, без файловой системы</a:t>
            </a:r>
          </a:p>
          <a:p>
            <a:r>
              <a:rPr lang="ru-RU" dirty="0"/>
              <a:t>IBM RAMAC (1956): первый жёсткий диск (5 млн символов)</a:t>
            </a:r>
          </a:p>
          <a:p>
            <a:r>
              <a:rPr lang="ru-RU" dirty="0"/>
              <a:t>Первые файловые системы: одноуровневые директории</a:t>
            </a:r>
          </a:p>
          <a:p>
            <a:r>
              <a:rPr lang="ru-RU" dirty="0"/>
              <a:t>MULTICS и UNIX: иерархические файловые системы</a:t>
            </a:r>
          </a:p>
          <a:p>
            <a:r>
              <a:rPr lang="ru-RU" dirty="0"/>
              <a:t>CP/M на микро: тоже сначала только один каталог</a:t>
            </a:r>
          </a:p>
          <a:p>
            <a:endParaRPr lang="en-US" dirty="0"/>
          </a:p>
        </p:txBody>
      </p:sp>
    </p:spTree>
    <p:extLst>
      <p:ext uri="{BB962C8B-B14F-4D97-AF65-F5344CB8AC3E}">
        <p14:creationId xmlns:p14="http://schemas.microsoft.com/office/powerpoint/2010/main" val="15421451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300E9-C882-7C37-37C5-2A4161E5A507}"/>
              </a:ext>
            </a:extLst>
          </p:cNvPr>
          <p:cNvSpPr>
            <a:spLocks noGrp="1"/>
          </p:cNvSpPr>
          <p:nvPr>
            <p:ph type="title"/>
          </p:nvPr>
        </p:nvSpPr>
        <p:spPr/>
        <p:txBody>
          <a:bodyPr/>
          <a:lstStyle/>
          <a:p>
            <a:r>
              <a:rPr lang="ru-RU" dirty="0"/>
              <a:t>Виртуальная память</a:t>
            </a:r>
            <a:endParaRPr lang="en-US" dirty="0"/>
          </a:p>
        </p:txBody>
      </p:sp>
      <p:sp>
        <p:nvSpPr>
          <p:cNvPr id="3" name="Content Placeholder 2">
            <a:extLst>
              <a:ext uri="{FF2B5EF4-FFF2-40B4-BE49-F238E27FC236}">
                <a16:creationId xmlns:a16="http://schemas.microsoft.com/office/drawing/2014/main" id="{D462EC31-83E5-2481-A614-7579C191D931}"/>
              </a:ext>
            </a:extLst>
          </p:cNvPr>
          <p:cNvSpPr>
            <a:spLocks noGrp="1"/>
          </p:cNvSpPr>
          <p:nvPr>
            <p:ph idx="1"/>
          </p:nvPr>
        </p:nvSpPr>
        <p:spPr/>
        <p:txBody>
          <a:bodyPr/>
          <a:lstStyle/>
          <a:p>
            <a:r>
              <a:rPr lang="ru-RU" dirty="0"/>
              <a:t>Позволяет запускать программы больше физической памяти</a:t>
            </a:r>
          </a:p>
          <a:p>
            <a:r>
              <a:rPr lang="ru-RU" dirty="0"/>
              <a:t>Переключение страниц между RAM и диском</a:t>
            </a:r>
          </a:p>
          <a:p>
            <a:r>
              <a:rPr lang="ru-RU" dirty="0"/>
              <a:t>Появилась на мэйнфреймах (MULTICS)</a:t>
            </a:r>
          </a:p>
          <a:p>
            <a:r>
              <a:rPr lang="ru-RU" dirty="0"/>
              <a:t>Позже перешла на мини- и микрокомпьютеры</a:t>
            </a:r>
          </a:p>
          <a:p>
            <a:r>
              <a:rPr lang="ru-RU" dirty="0"/>
              <a:t>Используется для динамической загрузки библиотек (UNIX, Windows)</a:t>
            </a:r>
          </a:p>
          <a:p>
            <a:endParaRPr lang="en-US" dirty="0"/>
          </a:p>
        </p:txBody>
      </p:sp>
    </p:spTree>
    <p:extLst>
      <p:ext uri="{BB962C8B-B14F-4D97-AF65-F5344CB8AC3E}">
        <p14:creationId xmlns:p14="http://schemas.microsoft.com/office/powerpoint/2010/main" val="3944030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236E-38D6-195E-D843-15401E3C2E03}"/>
              </a:ext>
            </a:extLst>
          </p:cNvPr>
          <p:cNvSpPr>
            <a:spLocks noGrp="1"/>
          </p:cNvSpPr>
          <p:nvPr>
            <p:ph type="title"/>
          </p:nvPr>
        </p:nvSpPr>
        <p:spPr/>
        <p:txBody>
          <a:bodyPr/>
          <a:lstStyle/>
          <a:p>
            <a:r>
              <a:rPr lang="ru-RU" dirty="0"/>
              <a:t>Цикличность идей</a:t>
            </a:r>
            <a:endParaRPr lang="en-US" dirty="0"/>
          </a:p>
        </p:txBody>
      </p:sp>
      <p:sp>
        <p:nvSpPr>
          <p:cNvPr id="3" name="Content Placeholder 2">
            <a:extLst>
              <a:ext uri="{FF2B5EF4-FFF2-40B4-BE49-F238E27FC236}">
                <a16:creationId xmlns:a16="http://schemas.microsoft.com/office/drawing/2014/main" id="{00445659-726B-39F5-164D-C094C8B8336A}"/>
              </a:ext>
            </a:extLst>
          </p:cNvPr>
          <p:cNvSpPr>
            <a:spLocks noGrp="1"/>
          </p:cNvSpPr>
          <p:nvPr>
            <p:ph idx="1"/>
          </p:nvPr>
        </p:nvSpPr>
        <p:spPr/>
        <p:txBody>
          <a:bodyPr/>
          <a:lstStyle/>
          <a:p>
            <a:r>
              <a:rPr lang="ru-RU" dirty="0"/>
              <a:t>Ассемблер → «мертв» → вернулся на микро и встроенных системах</a:t>
            </a:r>
          </a:p>
          <a:p>
            <a:r>
              <a:rPr lang="ru-RU" dirty="0" err="1"/>
              <a:t>Монопрограммирование</a:t>
            </a:r>
            <a:r>
              <a:rPr lang="ru-RU" dirty="0"/>
              <a:t> → «устарело» → живёт во встраиваемых системах</a:t>
            </a:r>
          </a:p>
          <a:p>
            <a:r>
              <a:rPr lang="ru-RU" dirty="0"/>
              <a:t>Одноуровневые директории → снова в простых ОС (CP/M)</a:t>
            </a:r>
          </a:p>
          <a:p>
            <a:r>
              <a:rPr lang="ru-RU" dirty="0"/>
              <a:t>Технологии меняются → старые идеи оживают в новых контекстах</a:t>
            </a:r>
          </a:p>
          <a:p>
            <a:endParaRPr lang="en-US" dirty="0"/>
          </a:p>
        </p:txBody>
      </p:sp>
    </p:spTree>
    <p:extLst>
      <p:ext uri="{BB962C8B-B14F-4D97-AF65-F5344CB8AC3E}">
        <p14:creationId xmlns:p14="http://schemas.microsoft.com/office/powerpoint/2010/main" val="24101531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3380-64CE-3E22-B147-F91FFDD76A00}"/>
              </a:ext>
            </a:extLst>
          </p:cNvPr>
          <p:cNvSpPr>
            <a:spLocks noGrp="1"/>
          </p:cNvSpPr>
          <p:nvPr>
            <p:ph type="title"/>
          </p:nvPr>
        </p:nvSpPr>
        <p:spPr/>
        <p:txBody>
          <a:bodyPr/>
          <a:lstStyle/>
          <a:p>
            <a:r>
              <a:rPr lang="ru-RU" dirty="0"/>
              <a:t>Системные вызовы</a:t>
            </a:r>
            <a:endParaRPr lang="en-US" dirty="0"/>
          </a:p>
        </p:txBody>
      </p:sp>
      <p:sp>
        <p:nvSpPr>
          <p:cNvPr id="4" name="Text Placeholder 3">
            <a:extLst>
              <a:ext uri="{FF2B5EF4-FFF2-40B4-BE49-F238E27FC236}">
                <a16:creationId xmlns:a16="http://schemas.microsoft.com/office/drawing/2014/main" id="{959B3097-0159-6151-0EFE-FC4AEF52E95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762410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3FD905-ABB1-227C-2551-435C74C1C831}"/>
              </a:ext>
            </a:extLst>
          </p:cNvPr>
          <p:cNvSpPr>
            <a:spLocks noGrp="1"/>
          </p:cNvSpPr>
          <p:nvPr>
            <p:ph type="title"/>
          </p:nvPr>
        </p:nvSpPr>
        <p:spPr/>
        <p:txBody>
          <a:bodyPr/>
          <a:lstStyle/>
          <a:p>
            <a:r>
              <a:rPr lang="ru-RU" dirty="0"/>
              <a:t>Что такое системные вызовы</a:t>
            </a:r>
            <a:endParaRPr lang="en-US" dirty="0"/>
          </a:p>
        </p:txBody>
      </p:sp>
      <p:sp>
        <p:nvSpPr>
          <p:cNvPr id="5" name="Content Placeholder 4">
            <a:extLst>
              <a:ext uri="{FF2B5EF4-FFF2-40B4-BE49-F238E27FC236}">
                <a16:creationId xmlns:a16="http://schemas.microsoft.com/office/drawing/2014/main" id="{19D36DC3-9344-4E48-C04A-07A12302A623}"/>
              </a:ext>
            </a:extLst>
          </p:cNvPr>
          <p:cNvSpPr>
            <a:spLocks noGrp="1"/>
          </p:cNvSpPr>
          <p:nvPr>
            <p:ph idx="1"/>
          </p:nvPr>
        </p:nvSpPr>
        <p:spPr/>
        <p:txBody>
          <a:bodyPr/>
          <a:lstStyle/>
          <a:p>
            <a:r>
              <a:rPr lang="ru-RU" dirty="0"/>
              <a:t>Интерфейс между программами и ОС</a:t>
            </a:r>
          </a:p>
          <a:p>
            <a:r>
              <a:rPr lang="ru-RU" dirty="0"/>
              <a:t>Предоставляют абстракции: работа с файлами, процессами, вводом-выводом</a:t>
            </a:r>
          </a:p>
          <a:p>
            <a:r>
              <a:rPr lang="ru-RU" dirty="0"/>
              <a:t>Пользовательские программы используют библиотечные процедуры (например, </a:t>
            </a:r>
            <a:r>
              <a:rPr lang="ru-RU" dirty="0" err="1"/>
              <a:t>read</a:t>
            </a:r>
            <a:r>
              <a:rPr lang="ru-RU" dirty="0"/>
              <a:t>)</a:t>
            </a:r>
          </a:p>
          <a:p>
            <a:r>
              <a:rPr lang="ru-RU" dirty="0"/>
              <a:t>Библиотека вызывает системный вызов через </a:t>
            </a:r>
            <a:r>
              <a:rPr lang="ru-RU" dirty="0" err="1"/>
              <a:t>trap</a:t>
            </a:r>
            <a:r>
              <a:rPr lang="ru-RU" dirty="0"/>
              <a:t>-инструкцию</a:t>
            </a:r>
          </a:p>
          <a:p>
            <a:endParaRPr lang="en-US" dirty="0"/>
          </a:p>
        </p:txBody>
      </p:sp>
    </p:spTree>
    <p:extLst>
      <p:ext uri="{BB962C8B-B14F-4D97-AF65-F5344CB8AC3E}">
        <p14:creationId xmlns:p14="http://schemas.microsoft.com/office/powerpoint/2010/main" val="13771780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0FB3F-F23B-0F0D-4F56-C47934943C9A}"/>
              </a:ext>
            </a:extLst>
          </p:cNvPr>
          <p:cNvSpPr>
            <a:spLocks noGrp="1"/>
          </p:cNvSpPr>
          <p:nvPr>
            <p:ph type="title"/>
          </p:nvPr>
        </p:nvSpPr>
        <p:spPr/>
        <p:txBody>
          <a:bodyPr/>
          <a:lstStyle/>
          <a:p>
            <a:r>
              <a:rPr lang="ru-RU" dirty="0"/>
              <a:t>Как работает системный вызов</a:t>
            </a:r>
            <a:endParaRPr lang="en-US" dirty="0"/>
          </a:p>
        </p:txBody>
      </p:sp>
      <p:sp>
        <p:nvSpPr>
          <p:cNvPr id="3" name="Content Placeholder 2">
            <a:extLst>
              <a:ext uri="{FF2B5EF4-FFF2-40B4-BE49-F238E27FC236}">
                <a16:creationId xmlns:a16="http://schemas.microsoft.com/office/drawing/2014/main" id="{0FBB1E2C-1E83-2079-C125-F3A9E3A0B897}"/>
              </a:ext>
            </a:extLst>
          </p:cNvPr>
          <p:cNvSpPr>
            <a:spLocks noGrp="1"/>
          </p:cNvSpPr>
          <p:nvPr>
            <p:ph idx="1"/>
          </p:nvPr>
        </p:nvSpPr>
        <p:spPr/>
        <p:txBody>
          <a:bodyPr/>
          <a:lstStyle/>
          <a:p>
            <a:r>
              <a:rPr lang="ru-RU" dirty="0"/>
              <a:t>Программа готовит параметры (регистр/стек)</a:t>
            </a:r>
          </a:p>
          <a:p>
            <a:r>
              <a:rPr lang="ru-RU" dirty="0"/>
              <a:t>Вызывает библиотечную процедуру (</a:t>
            </a:r>
            <a:r>
              <a:rPr lang="ru-RU" dirty="0" err="1"/>
              <a:t>read</a:t>
            </a:r>
            <a:r>
              <a:rPr lang="ru-RU" dirty="0"/>
              <a:t>)</a:t>
            </a:r>
          </a:p>
          <a:p>
            <a:r>
              <a:rPr lang="ru-RU" dirty="0"/>
              <a:t>Библиотека записывает номер вызова и выполняет </a:t>
            </a:r>
            <a:r>
              <a:rPr lang="ru-RU" dirty="0" err="1"/>
              <a:t>trap</a:t>
            </a:r>
            <a:endParaRPr lang="ru-RU" dirty="0"/>
          </a:p>
          <a:p>
            <a:r>
              <a:rPr lang="ru-RU" dirty="0" err="1"/>
              <a:t>Trap</a:t>
            </a:r>
            <a:r>
              <a:rPr lang="ru-RU" dirty="0"/>
              <a:t> переключает CPU в режим ядра</a:t>
            </a:r>
          </a:p>
          <a:p>
            <a:r>
              <a:rPr lang="ru-RU" dirty="0"/>
              <a:t>Ядро находит обработчик вызова и выполняет его</a:t>
            </a:r>
          </a:p>
          <a:p>
            <a:r>
              <a:rPr lang="ru-RU" dirty="0"/>
              <a:t>Результат возвращается в программу (или процесс блокируется при ожидании)</a:t>
            </a:r>
          </a:p>
          <a:p>
            <a:endParaRPr lang="en-US" dirty="0"/>
          </a:p>
        </p:txBody>
      </p:sp>
    </p:spTree>
    <p:extLst>
      <p:ext uri="{BB962C8B-B14F-4D97-AF65-F5344CB8AC3E}">
        <p14:creationId xmlns:p14="http://schemas.microsoft.com/office/powerpoint/2010/main" val="28038003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FB90543-13E2-305A-56E6-528CEDB2101C}"/>
              </a:ext>
            </a:extLst>
          </p:cNvPr>
          <p:cNvSpPr>
            <a:spLocks noGrp="1"/>
          </p:cNvSpPr>
          <p:nvPr>
            <p:ph type="title"/>
          </p:nvPr>
        </p:nvSpPr>
        <p:spPr/>
        <p:txBody>
          <a:bodyPr>
            <a:normAutofit/>
          </a:bodyPr>
          <a:lstStyle/>
          <a:p>
            <a:r>
              <a:rPr lang="en-US" dirty="0">
                <a:latin typeface="Consolas" panose="020B0609020204030204" pitchFamily="49" charset="0"/>
              </a:rPr>
              <a:t>count = read(</a:t>
            </a:r>
            <a:r>
              <a:rPr lang="en-US" dirty="0" err="1">
                <a:latin typeface="Consolas" panose="020B0609020204030204" pitchFamily="49" charset="0"/>
              </a:rPr>
              <a:t>fd</a:t>
            </a:r>
            <a:r>
              <a:rPr lang="en-US" dirty="0">
                <a:latin typeface="Consolas" panose="020B0609020204030204" pitchFamily="49" charset="0"/>
              </a:rPr>
              <a:t>, buffer, </a:t>
            </a:r>
            <a:r>
              <a:rPr lang="en-US" dirty="0" err="1">
                <a:latin typeface="Consolas" panose="020B0609020204030204" pitchFamily="49" charset="0"/>
              </a:rPr>
              <a:t>nbytes</a:t>
            </a:r>
            <a:r>
              <a:rPr lang="en-US" dirty="0">
                <a:latin typeface="Consolas" panose="020B0609020204030204" pitchFamily="49" charset="0"/>
              </a:rPr>
              <a:t>);</a:t>
            </a:r>
            <a:endParaRPr lang="en-US" dirty="0"/>
          </a:p>
        </p:txBody>
      </p:sp>
      <p:sp>
        <p:nvSpPr>
          <p:cNvPr id="9" name="Content Placeholder 8">
            <a:extLst>
              <a:ext uri="{FF2B5EF4-FFF2-40B4-BE49-F238E27FC236}">
                <a16:creationId xmlns:a16="http://schemas.microsoft.com/office/drawing/2014/main" id="{83B09D00-A429-D3F1-D5AA-C3EEE77198B6}"/>
              </a:ext>
            </a:extLst>
          </p:cNvPr>
          <p:cNvSpPr>
            <a:spLocks noGrp="1"/>
          </p:cNvSpPr>
          <p:nvPr>
            <p:ph sz="half" idx="1"/>
          </p:nvPr>
        </p:nvSpPr>
        <p:spPr/>
        <p:txBody>
          <a:bodyPr>
            <a:normAutofit/>
          </a:bodyPr>
          <a:lstStyle/>
          <a:p>
            <a:r>
              <a:rPr lang="ru-RU" dirty="0" err="1"/>
              <a:t>fd</a:t>
            </a:r>
            <a:r>
              <a:rPr lang="ru-RU" dirty="0"/>
              <a:t> — файловый дескриптор</a:t>
            </a:r>
            <a:endParaRPr lang="en-US" dirty="0"/>
          </a:p>
          <a:p>
            <a:r>
              <a:rPr lang="ru-RU" dirty="0" err="1"/>
              <a:t>buffer</a:t>
            </a:r>
            <a:r>
              <a:rPr lang="ru-RU" dirty="0"/>
              <a:t> — куда записывать </a:t>
            </a:r>
            <a:r>
              <a:rPr lang="ru-RU" dirty="0" err="1"/>
              <a:t>данныеn</a:t>
            </a:r>
            <a:endParaRPr lang="en-US" dirty="0"/>
          </a:p>
          <a:p>
            <a:r>
              <a:rPr lang="ru-RU" dirty="0" err="1"/>
              <a:t>bytes</a:t>
            </a:r>
            <a:r>
              <a:rPr lang="ru-RU" dirty="0"/>
              <a:t> — сколько байтов читать</a:t>
            </a:r>
            <a:endParaRPr lang="en-US" dirty="0"/>
          </a:p>
          <a:p>
            <a:r>
              <a:rPr lang="ru-RU" dirty="0"/>
              <a:t>Возвращает количество реально прочитанных байтов</a:t>
            </a:r>
            <a:endParaRPr lang="en-US" dirty="0"/>
          </a:p>
          <a:p>
            <a:r>
              <a:rPr lang="ru-RU" dirty="0"/>
              <a:t>При ошибке возвращает -1, код ошибки в </a:t>
            </a:r>
            <a:r>
              <a:rPr lang="ru-RU" dirty="0" err="1"/>
              <a:t>errno</a:t>
            </a:r>
            <a:endParaRPr lang="en-US" dirty="0"/>
          </a:p>
        </p:txBody>
      </p:sp>
      <p:pic>
        <p:nvPicPr>
          <p:cNvPr id="16" name="Content Placeholder 15">
            <a:extLst>
              <a:ext uri="{FF2B5EF4-FFF2-40B4-BE49-F238E27FC236}">
                <a16:creationId xmlns:a16="http://schemas.microsoft.com/office/drawing/2014/main" id="{4CD3CBB9-D609-ECE8-2966-A31A68C6759C}"/>
              </a:ext>
            </a:extLst>
          </p:cNvPr>
          <p:cNvPicPr>
            <a:picLocks noGrp="1" noChangeAspect="1"/>
          </p:cNvPicPr>
          <p:nvPr>
            <p:ph sz="half" idx="2"/>
          </p:nvPr>
        </p:nvPicPr>
        <p:blipFill>
          <a:blip r:embed="rId3"/>
          <a:stretch>
            <a:fillRect/>
          </a:stretch>
        </p:blipFill>
        <p:spPr>
          <a:xfrm>
            <a:off x="6172199" y="1825625"/>
            <a:ext cx="5881574" cy="4351338"/>
          </a:xfrm>
          <a:prstGeom prst="rect">
            <a:avLst/>
          </a:prstGeom>
        </p:spPr>
      </p:pic>
    </p:spTree>
    <p:extLst>
      <p:ext uri="{BB962C8B-B14F-4D97-AF65-F5344CB8AC3E}">
        <p14:creationId xmlns:p14="http://schemas.microsoft.com/office/powerpoint/2010/main" val="6615856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5F3B9-663C-726E-B0B6-023B0AB8ADD0}"/>
              </a:ext>
            </a:extLst>
          </p:cNvPr>
          <p:cNvSpPr>
            <a:spLocks noGrp="1"/>
          </p:cNvSpPr>
          <p:nvPr>
            <p:ph type="title"/>
          </p:nvPr>
        </p:nvSpPr>
        <p:spPr/>
        <p:txBody>
          <a:bodyPr/>
          <a:lstStyle/>
          <a:p>
            <a:r>
              <a:rPr lang="ru-RU" dirty="0"/>
              <a:t>Системные вызовы </a:t>
            </a:r>
            <a:r>
              <a:rPr lang="en-US" dirty="0"/>
              <a:t>POSIX</a:t>
            </a:r>
          </a:p>
        </p:txBody>
      </p:sp>
      <p:sp>
        <p:nvSpPr>
          <p:cNvPr id="3" name="Content Placeholder 2">
            <a:extLst>
              <a:ext uri="{FF2B5EF4-FFF2-40B4-BE49-F238E27FC236}">
                <a16:creationId xmlns:a16="http://schemas.microsoft.com/office/drawing/2014/main" id="{F4B4985C-2795-64D5-592D-47E0A30CFFB2}"/>
              </a:ext>
            </a:extLst>
          </p:cNvPr>
          <p:cNvSpPr>
            <a:spLocks noGrp="1"/>
          </p:cNvSpPr>
          <p:nvPr>
            <p:ph idx="1"/>
          </p:nvPr>
        </p:nvSpPr>
        <p:spPr/>
        <p:txBody>
          <a:bodyPr/>
          <a:lstStyle/>
          <a:p>
            <a:r>
              <a:rPr lang="ru-RU" dirty="0"/>
              <a:t>POSIX описывает ~100 процедур</a:t>
            </a:r>
          </a:p>
          <a:p>
            <a:r>
              <a:rPr lang="ru-RU" dirty="0"/>
              <a:t>Основные группы:</a:t>
            </a:r>
          </a:p>
          <a:p>
            <a:pPr lvl="1"/>
            <a:r>
              <a:rPr lang="ru-RU" dirty="0"/>
              <a:t>управление процессами</a:t>
            </a:r>
          </a:p>
          <a:p>
            <a:pPr lvl="1"/>
            <a:r>
              <a:rPr lang="ru-RU" dirty="0"/>
              <a:t>работа с файлами</a:t>
            </a:r>
          </a:p>
          <a:p>
            <a:pPr lvl="1"/>
            <a:r>
              <a:rPr lang="ru-RU" dirty="0"/>
              <a:t>работа с каталогами</a:t>
            </a:r>
          </a:p>
          <a:p>
            <a:pPr lvl="1"/>
            <a:r>
              <a:rPr lang="ru-RU" dirty="0"/>
              <a:t>ввод-вывод</a:t>
            </a:r>
          </a:p>
          <a:p>
            <a:r>
              <a:rPr lang="ru-RU" dirty="0"/>
              <a:t>POSIX гарантирует переносимость программ между UNIX-подобными ОС</a:t>
            </a:r>
          </a:p>
          <a:p>
            <a:endParaRPr lang="en-US" dirty="0"/>
          </a:p>
        </p:txBody>
      </p:sp>
    </p:spTree>
    <p:extLst>
      <p:ext uri="{BB962C8B-B14F-4D97-AF65-F5344CB8AC3E}">
        <p14:creationId xmlns:p14="http://schemas.microsoft.com/office/powerpoint/2010/main" val="2129148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62683-93C2-CD70-58E9-D800C6FCEDAC}"/>
              </a:ext>
            </a:extLst>
          </p:cNvPr>
          <p:cNvSpPr>
            <a:spLocks noGrp="1"/>
          </p:cNvSpPr>
          <p:nvPr>
            <p:ph type="title"/>
          </p:nvPr>
        </p:nvSpPr>
        <p:spPr/>
        <p:txBody>
          <a:bodyPr/>
          <a:lstStyle/>
          <a:p>
            <a:r>
              <a:rPr lang="ru-RU" dirty="0"/>
              <a:t>Примеры</a:t>
            </a:r>
            <a:endParaRPr lang="en-US" dirty="0"/>
          </a:p>
        </p:txBody>
      </p:sp>
      <p:sp>
        <p:nvSpPr>
          <p:cNvPr id="3" name="Content Placeholder 2">
            <a:extLst>
              <a:ext uri="{FF2B5EF4-FFF2-40B4-BE49-F238E27FC236}">
                <a16:creationId xmlns:a16="http://schemas.microsoft.com/office/drawing/2014/main" id="{1782EC9E-5148-B620-2205-F7E081721A3D}"/>
              </a:ext>
            </a:extLst>
          </p:cNvPr>
          <p:cNvSpPr>
            <a:spLocks noGrp="1"/>
          </p:cNvSpPr>
          <p:nvPr>
            <p:ph idx="1"/>
          </p:nvPr>
        </p:nvSpPr>
        <p:spPr>
          <a:xfrm>
            <a:off x="838200" y="1825625"/>
            <a:ext cx="10515600" cy="3678158"/>
          </a:xfrm>
        </p:spPr>
        <p:txBody>
          <a:bodyPr>
            <a:normAutofit fontScale="92500" lnSpcReduction="10000"/>
          </a:bodyPr>
          <a:lstStyle/>
          <a:p>
            <a:r>
              <a:rPr lang="ru-RU" dirty="0"/>
              <a:t>Просмотр списка процессов</a:t>
            </a:r>
          </a:p>
          <a:p>
            <a:pPr lvl="1"/>
            <a:r>
              <a:rPr lang="en-US" dirty="0"/>
              <a:t>$ </a:t>
            </a:r>
            <a:r>
              <a:rPr lang="en-US" dirty="0" err="1"/>
              <a:t>ps</a:t>
            </a:r>
            <a:r>
              <a:rPr lang="en-US" dirty="0"/>
              <a:t> aux | head -5</a:t>
            </a:r>
          </a:p>
          <a:p>
            <a:r>
              <a:rPr lang="ru-RU" dirty="0"/>
              <a:t>Столбцы</a:t>
            </a:r>
          </a:p>
          <a:p>
            <a:pPr lvl="1"/>
            <a:r>
              <a:rPr lang="en-US" dirty="0"/>
              <a:t>USER </a:t>
            </a:r>
            <a:r>
              <a:rPr lang="ru-RU" dirty="0"/>
              <a:t>– от какого пользователя запущен процесс</a:t>
            </a:r>
          </a:p>
          <a:p>
            <a:pPr lvl="1"/>
            <a:r>
              <a:rPr lang="en-US" dirty="0"/>
              <a:t>PID – </a:t>
            </a:r>
            <a:r>
              <a:rPr lang="ru-RU" dirty="0"/>
              <a:t>уникальный </a:t>
            </a:r>
            <a:r>
              <a:rPr lang="en-US" dirty="0"/>
              <a:t>ID </a:t>
            </a:r>
            <a:r>
              <a:rPr lang="ru-RU" dirty="0"/>
              <a:t>процесса</a:t>
            </a:r>
          </a:p>
          <a:p>
            <a:pPr lvl="1"/>
            <a:r>
              <a:rPr lang="en-US" dirty="0"/>
              <a:t>%CPU %MEM – </a:t>
            </a:r>
            <a:r>
              <a:rPr lang="ru-RU" dirty="0"/>
              <a:t>использование процессора и памяти</a:t>
            </a:r>
          </a:p>
          <a:p>
            <a:pPr lvl="1"/>
            <a:r>
              <a:rPr lang="en-US" dirty="0"/>
              <a:t>VSZ </a:t>
            </a:r>
            <a:r>
              <a:rPr lang="ru-RU" dirty="0"/>
              <a:t>и </a:t>
            </a:r>
            <a:r>
              <a:rPr lang="en-US" dirty="0"/>
              <a:t>RSS – </a:t>
            </a:r>
            <a:r>
              <a:rPr lang="ru-RU" dirty="0"/>
              <a:t>объем используемой памяти (виртуальной и реальной)</a:t>
            </a:r>
          </a:p>
          <a:p>
            <a:pPr lvl="1"/>
            <a:r>
              <a:rPr lang="en-US" dirty="0"/>
              <a:t>STAT – </a:t>
            </a:r>
            <a:r>
              <a:rPr lang="ru-RU" dirty="0"/>
              <a:t>состояние процесса</a:t>
            </a:r>
          </a:p>
          <a:p>
            <a:pPr lvl="1"/>
            <a:r>
              <a:rPr lang="en-US" dirty="0"/>
              <a:t>START </a:t>
            </a:r>
            <a:r>
              <a:rPr lang="ru-RU" dirty="0"/>
              <a:t>и </a:t>
            </a:r>
            <a:r>
              <a:rPr lang="en-US" dirty="0"/>
              <a:t>TIME</a:t>
            </a:r>
            <a:r>
              <a:rPr lang="ru-RU" dirty="0"/>
              <a:t> – когда запущен и сколько времени занял процесс</a:t>
            </a:r>
          </a:p>
          <a:p>
            <a:pPr lvl="1"/>
            <a:r>
              <a:rPr lang="en-US" dirty="0"/>
              <a:t>COMMAND – </a:t>
            </a:r>
            <a:r>
              <a:rPr lang="ru-RU" dirty="0"/>
              <a:t>строка запуска процесса</a:t>
            </a:r>
            <a:endParaRPr lang="en-US" dirty="0"/>
          </a:p>
        </p:txBody>
      </p:sp>
      <p:sp>
        <p:nvSpPr>
          <p:cNvPr id="5" name="TextBox 4">
            <a:extLst>
              <a:ext uri="{FF2B5EF4-FFF2-40B4-BE49-F238E27FC236}">
                <a16:creationId xmlns:a16="http://schemas.microsoft.com/office/drawing/2014/main" id="{61F572DD-028C-3D1D-A7F5-AA32B225552A}"/>
              </a:ext>
            </a:extLst>
          </p:cNvPr>
          <p:cNvSpPr txBox="1"/>
          <p:nvPr/>
        </p:nvSpPr>
        <p:spPr>
          <a:xfrm>
            <a:off x="0" y="5503783"/>
            <a:ext cx="19231429" cy="1354217"/>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US" sz="1600" dirty="0">
                <a:latin typeface="Consolas" panose="020B0609020204030204" pitchFamily="49" charset="0"/>
              </a:rPr>
              <a:t>USER         PID %CPU %MEM    VSZ   RSS TTY      STAT START   TIME COMMAND</a:t>
            </a:r>
          </a:p>
          <a:p>
            <a:r>
              <a:rPr lang="en-US" sz="1600" dirty="0">
                <a:latin typeface="Consolas" panose="020B0609020204030204" pitchFamily="49" charset="0"/>
              </a:rPr>
              <a:t>root           1  0.5  0.1 165952 11276 ?        Ss   00:32   0:01 /</a:t>
            </a:r>
            <a:r>
              <a:rPr lang="en-US" sz="1600" dirty="0" err="1">
                <a:latin typeface="Consolas" panose="020B0609020204030204" pitchFamily="49" charset="0"/>
              </a:rPr>
              <a:t>sbin</a:t>
            </a:r>
            <a:r>
              <a:rPr lang="en-US" sz="1600" dirty="0">
                <a:latin typeface="Consolas" panose="020B0609020204030204" pitchFamily="49" charset="0"/>
              </a:rPr>
              <a:t>/</a:t>
            </a:r>
            <a:r>
              <a:rPr lang="en-US" sz="1600" dirty="0" err="1">
                <a:latin typeface="Consolas" panose="020B0609020204030204" pitchFamily="49" charset="0"/>
              </a:rPr>
              <a:t>init</a:t>
            </a:r>
            <a:endParaRPr lang="en-US" sz="1600" dirty="0">
              <a:latin typeface="Consolas" panose="020B0609020204030204" pitchFamily="49" charset="0"/>
            </a:endParaRPr>
          </a:p>
          <a:p>
            <a:r>
              <a:rPr lang="en-US" sz="1600" dirty="0">
                <a:latin typeface="Consolas" panose="020B0609020204030204" pitchFamily="49" charset="0"/>
              </a:rPr>
              <a:t>root           2  0.0  0.0   2616  1440 ?        </a:t>
            </a:r>
            <a:r>
              <a:rPr lang="en-US" sz="1600" dirty="0" err="1">
                <a:latin typeface="Consolas" panose="020B0609020204030204" pitchFamily="49" charset="0"/>
              </a:rPr>
              <a:t>Sl</a:t>
            </a:r>
            <a:r>
              <a:rPr lang="en-US" sz="1600" dirty="0">
                <a:latin typeface="Consolas" panose="020B0609020204030204" pitchFamily="49" charset="0"/>
              </a:rPr>
              <a:t>   00:32   0:00 /</a:t>
            </a:r>
            <a:r>
              <a:rPr lang="en-US" sz="1600" dirty="0" err="1">
                <a:latin typeface="Consolas" panose="020B0609020204030204" pitchFamily="49" charset="0"/>
              </a:rPr>
              <a:t>init</a:t>
            </a:r>
            <a:endParaRPr lang="en-US" sz="1600" dirty="0">
              <a:latin typeface="Consolas" panose="020B0609020204030204" pitchFamily="49" charset="0"/>
            </a:endParaRPr>
          </a:p>
          <a:p>
            <a:r>
              <a:rPr lang="en-US" sz="1600" dirty="0">
                <a:latin typeface="Consolas" panose="020B0609020204030204" pitchFamily="49" charset="0"/>
              </a:rPr>
              <a:t>root           7  0.0  0.0   2616     4 ?        </a:t>
            </a:r>
            <a:r>
              <a:rPr lang="en-US" sz="1600" dirty="0" err="1">
                <a:latin typeface="Consolas" panose="020B0609020204030204" pitchFamily="49" charset="0"/>
              </a:rPr>
              <a:t>Sl</a:t>
            </a:r>
            <a:r>
              <a:rPr lang="en-US" sz="1600" dirty="0">
                <a:latin typeface="Consolas" panose="020B0609020204030204" pitchFamily="49" charset="0"/>
              </a:rPr>
              <a:t>   00:32   0:00 plan9 --control-socket 6 --log-level 4 --server-</a:t>
            </a:r>
            <a:r>
              <a:rPr lang="en-US" sz="1600" dirty="0" err="1">
                <a:latin typeface="Consolas" panose="020B0609020204030204" pitchFamily="49" charset="0"/>
              </a:rPr>
              <a:t>fd</a:t>
            </a:r>
            <a:r>
              <a:rPr lang="en-US" sz="1600" dirty="0">
                <a:latin typeface="Consolas" panose="020B0609020204030204" pitchFamily="49" charset="0"/>
              </a:rPr>
              <a:t> 7 --pipe-</a:t>
            </a:r>
            <a:r>
              <a:rPr lang="en-US" sz="1600" dirty="0" err="1">
                <a:latin typeface="Consolas" panose="020B0609020204030204" pitchFamily="49" charset="0"/>
              </a:rPr>
              <a:t>fd</a:t>
            </a:r>
            <a:r>
              <a:rPr lang="en-US" sz="1600" dirty="0">
                <a:latin typeface="Consolas" panose="020B0609020204030204" pitchFamily="49" charset="0"/>
              </a:rPr>
              <a:t> 9 --log-truncate</a:t>
            </a:r>
          </a:p>
          <a:p>
            <a:r>
              <a:rPr lang="en-US" sz="1600" dirty="0">
                <a:latin typeface="Consolas" panose="020B0609020204030204" pitchFamily="49" charset="0"/>
              </a:rPr>
              <a:t>root          36  0.0  0.1  55936 14688 ?        S&lt;s  00:32   0:00 /lib/</a:t>
            </a:r>
            <a:r>
              <a:rPr lang="en-US" sz="1600" dirty="0" err="1">
                <a:latin typeface="Consolas" panose="020B0609020204030204" pitchFamily="49" charset="0"/>
              </a:rPr>
              <a:t>systemd</a:t>
            </a:r>
            <a:r>
              <a:rPr lang="en-US" sz="1600" dirty="0">
                <a:latin typeface="Consolas" panose="020B0609020204030204" pitchFamily="49" charset="0"/>
              </a:rPr>
              <a:t>/</a:t>
            </a:r>
            <a:r>
              <a:rPr lang="en-US" sz="1600" dirty="0" err="1">
                <a:latin typeface="Consolas" panose="020B0609020204030204" pitchFamily="49" charset="0"/>
              </a:rPr>
              <a:t>systemd-journald</a:t>
            </a:r>
            <a:endParaRPr lang="en-US" sz="1600" dirty="0">
              <a:latin typeface="Consolas" panose="020B0609020204030204" pitchFamily="49" charset="0"/>
            </a:endParaRPr>
          </a:p>
        </p:txBody>
      </p:sp>
    </p:spTree>
    <p:extLst>
      <p:ext uri="{BB962C8B-B14F-4D97-AF65-F5344CB8AC3E}">
        <p14:creationId xmlns:p14="http://schemas.microsoft.com/office/powerpoint/2010/main" val="10991704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A9261-1A30-D219-BFA5-E3C9873DFB38}"/>
              </a:ext>
            </a:extLst>
          </p:cNvPr>
          <p:cNvSpPr>
            <a:spLocks noGrp="1"/>
          </p:cNvSpPr>
          <p:nvPr>
            <p:ph type="title"/>
          </p:nvPr>
        </p:nvSpPr>
        <p:spPr/>
        <p:txBody>
          <a:bodyPr/>
          <a:lstStyle/>
          <a:p>
            <a:r>
              <a:rPr lang="ru-RU" dirty="0"/>
              <a:t>Системные вызовы управления процессами</a:t>
            </a:r>
            <a:endParaRPr lang="en-US" dirty="0"/>
          </a:p>
        </p:txBody>
      </p:sp>
      <p:sp>
        <p:nvSpPr>
          <p:cNvPr id="3" name="Content Placeholder 2">
            <a:extLst>
              <a:ext uri="{FF2B5EF4-FFF2-40B4-BE49-F238E27FC236}">
                <a16:creationId xmlns:a16="http://schemas.microsoft.com/office/drawing/2014/main" id="{54606607-4270-47E3-758D-16FA55540709}"/>
              </a:ext>
            </a:extLst>
          </p:cNvPr>
          <p:cNvSpPr>
            <a:spLocks noGrp="1"/>
          </p:cNvSpPr>
          <p:nvPr>
            <p:ph idx="1"/>
          </p:nvPr>
        </p:nvSpPr>
        <p:spPr/>
        <p:txBody>
          <a:bodyPr/>
          <a:lstStyle/>
          <a:p>
            <a:r>
              <a:rPr lang="ru-RU" b="1" dirty="0" err="1"/>
              <a:t>fork</a:t>
            </a:r>
            <a:r>
              <a:rPr lang="ru-RU" dirty="0"/>
              <a:t> — создание нового процесса (копия родителя)</a:t>
            </a:r>
          </a:p>
          <a:p>
            <a:r>
              <a:rPr lang="ru-RU" b="1" dirty="0" err="1"/>
              <a:t>waitpid</a:t>
            </a:r>
            <a:r>
              <a:rPr lang="ru-RU" dirty="0"/>
              <a:t> — ожидание завершения дочернего процесса</a:t>
            </a:r>
          </a:p>
          <a:p>
            <a:r>
              <a:rPr lang="ru-RU" b="1" dirty="0" err="1"/>
              <a:t>exec</a:t>
            </a:r>
            <a:r>
              <a:rPr lang="ru-RU" dirty="0"/>
              <a:t> — замена образа процесса другим программным кодом</a:t>
            </a:r>
          </a:p>
          <a:p>
            <a:r>
              <a:rPr lang="ru-RU" b="1" dirty="0" err="1"/>
              <a:t>exit</a:t>
            </a:r>
            <a:r>
              <a:rPr lang="ru-RU" dirty="0"/>
              <a:t> — завершение процесса с кодом возврата</a:t>
            </a:r>
          </a:p>
          <a:p>
            <a:endParaRPr lang="en-US" dirty="0"/>
          </a:p>
        </p:txBody>
      </p:sp>
    </p:spTree>
    <p:extLst>
      <p:ext uri="{BB962C8B-B14F-4D97-AF65-F5344CB8AC3E}">
        <p14:creationId xmlns:p14="http://schemas.microsoft.com/office/powerpoint/2010/main" val="41288256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372F9-4546-1BF5-775E-B0B0D1CE9A49}"/>
              </a:ext>
            </a:extLst>
          </p:cNvPr>
          <p:cNvSpPr>
            <a:spLocks noGrp="1"/>
          </p:cNvSpPr>
          <p:nvPr>
            <p:ph type="title"/>
          </p:nvPr>
        </p:nvSpPr>
        <p:spPr/>
        <p:txBody>
          <a:bodyPr/>
          <a:lstStyle/>
          <a:p>
            <a:r>
              <a:rPr lang="en-US" dirty="0"/>
              <a:t>fork</a:t>
            </a:r>
          </a:p>
        </p:txBody>
      </p:sp>
      <p:sp>
        <p:nvSpPr>
          <p:cNvPr id="3" name="Content Placeholder 2">
            <a:extLst>
              <a:ext uri="{FF2B5EF4-FFF2-40B4-BE49-F238E27FC236}">
                <a16:creationId xmlns:a16="http://schemas.microsoft.com/office/drawing/2014/main" id="{05167B1D-BE1F-1A46-905A-50C961CFFF83}"/>
              </a:ext>
            </a:extLst>
          </p:cNvPr>
          <p:cNvSpPr>
            <a:spLocks noGrp="1"/>
          </p:cNvSpPr>
          <p:nvPr>
            <p:ph idx="1"/>
          </p:nvPr>
        </p:nvSpPr>
        <p:spPr/>
        <p:txBody>
          <a:bodyPr>
            <a:normAutofit lnSpcReduction="10000"/>
          </a:bodyPr>
          <a:lstStyle/>
          <a:p>
            <a:r>
              <a:rPr lang="ru-RU" dirty="0"/>
              <a:t>Единственный способ создать процесс в POSIX</a:t>
            </a:r>
          </a:p>
          <a:p>
            <a:r>
              <a:rPr lang="ru-RU" dirty="0"/>
              <a:t>Создаёт копию родителя (PID отличается)</a:t>
            </a:r>
          </a:p>
          <a:p>
            <a:pPr lvl="1"/>
            <a:r>
              <a:rPr lang="ru-RU" dirty="0"/>
              <a:t>Также в копии остаётся только поток, вызвавший </a:t>
            </a:r>
            <a:r>
              <a:rPr lang="en-US" dirty="0"/>
              <a:t>fork</a:t>
            </a:r>
            <a:endParaRPr lang="ru-RU" dirty="0"/>
          </a:p>
          <a:p>
            <a:r>
              <a:rPr lang="ru-RU" dirty="0"/>
              <a:t>Переменные совпадают в момент </a:t>
            </a:r>
            <a:r>
              <a:rPr lang="ru-RU" dirty="0" err="1"/>
              <a:t>fork</a:t>
            </a:r>
            <a:r>
              <a:rPr lang="ru-RU" dirty="0"/>
              <a:t>, но изменения независимы</a:t>
            </a:r>
          </a:p>
          <a:p>
            <a:r>
              <a:rPr lang="ru-RU" dirty="0"/>
              <a:t>Использует оптимизацию </a:t>
            </a:r>
            <a:r>
              <a:rPr lang="ru-RU" dirty="0" err="1"/>
              <a:t>copy-on-write</a:t>
            </a:r>
            <a:r>
              <a:rPr lang="ru-RU" dirty="0"/>
              <a:t>: память копируется только при записи</a:t>
            </a:r>
          </a:p>
          <a:p>
            <a:r>
              <a:rPr lang="ru-RU" dirty="0"/>
              <a:t>Возвращает:</a:t>
            </a:r>
          </a:p>
          <a:p>
            <a:pPr lvl="1"/>
            <a:r>
              <a:rPr lang="ru-RU" dirty="0"/>
              <a:t>0 — в дочернем процессе</a:t>
            </a:r>
          </a:p>
          <a:p>
            <a:pPr lvl="1"/>
            <a:r>
              <a:rPr lang="ru-RU" dirty="0"/>
              <a:t>PID ребёнка — в родительском процессе</a:t>
            </a:r>
          </a:p>
          <a:p>
            <a:endParaRPr lang="en-US" dirty="0"/>
          </a:p>
        </p:txBody>
      </p:sp>
    </p:spTree>
    <p:extLst>
      <p:ext uri="{BB962C8B-B14F-4D97-AF65-F5344CB8AC3E}">
        <p14:creationId xmlns:p14="http://schemas.microsoft.com/office/powerpoint/2010/main" val="17321922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AB3F4-E215-8FA5-5CA1-2829192440DE}"/>
              </a:ext>
            </a:extLst>
          </p:cNvPr>
          <p:cNvSpPr>
            <a:spLocks noGrp="1"/>
          </p:cNvSpPr>
          <p:nvPr>
            <p:ph type="title"/>
          </p:nvPr>
        </p:nvSpPr>
        <p:spPr/>
        <p:txBody>
          <a:bodyPr/>
          <a:lstStyle/>
          <a:p>
            <a:r>
              <a:rPr lang="en-US" dirty="0" err="1"/>
              <a:t>waitpid</a:t>
            </a:r>
            <a:endParaRPr lang="en-US" dirty="0"/>
          </a:p>
        </p:txBody>
      </p:sp>
      <p:sp>
        <p:nvSpPr>
          <p:cNvPr id="3" name="Content Placeholder 2">
            <a:extLst>
              <a:ext uri="{FF2B5EF4-FFF2-40B4-BE49-F238E27FC236}">
                <a16:creationId xmlns:a16="http://schemas.microsoft.com/office/drawing/2014/main" id="{8A611097-2848-B6BD-E0E0-2C180D5C41AA}"/>
              </a:ext>
            </a:extLst>
          </p:cNvPr>
          <p:cNvSpPr>
            <a:spLocks noGrp="1"/>
          </p:cNvSpPr>
          <p:nvPr>
            <p:ph idx="1"/>
          </p:nvPr>
        </p:nvSpPr>
        <p:spPr/>
        <p:txBody>
          <a:bodyPr/>
          <a:lstStyle/>
          <a:p>
            <a:r>
              <a:rPr lang="ru-RU" dirty="0"/>
              <a:t>Родитель ждёт завершения дочернего процесса</a:t>
            </a:r>
          </a:p>
          <a:p>
            <a:r>
              <a:rPr lang="ru-RU" dirty="0"/>
              <a:t>Может ждать конкретный PID или «любого ребёнка»</a:t>
            </a:r>
          </a:p>
          <a:p>
            <a:r>
              <a:rPr lang="ru-RU" dirty="0"/>
              <a:t>Возвращает статус завершения:</a:t>
            </a:r>
          </a:p>
          <a:p>
            <a:pPr lvl="1"/>
            <a:r>
              <a:rPr lang="ru-RU" dirty="0"/>
              <a:t>нормальный выход, код возврата</a:t>
            </a:r>
          </a:p>
          <a:p>
            <a:pPr lvl="1"/>
            <a:r>
              <a:rPr lang="ru-RU" dirty="0"/>
              <a:t>аварийное завершение</a:t>
            </a:r>
          </a:p>
          <a:p>
            <a:endParaRPr lang="en-US" dirty="0"/>
          </a:p>
        </p:txBody>
      </p:sp>
    </p:spTree>
    <p:extLst>
      <p:ext uri="{BB962C8B-B14F-4D97-AF65-F5344CB8AC3E}">
        <p14:creationId xmlns:p14="http://schemas.microsoft.com/office/powerpoint/2010/main" val="4003291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702AB-F0AB-6294-EED8-40A95EB90CC9}"/>
              </a:ext>
            </a:extLst>
          </p:cNvPr>
          <p:cNvSpPr>
            <a:spLocks noGrp="1"/>
          </p:cNvSpPr>
          <p:nvPr>
            <p:ph type="title"/>
          </p:nvPr>
        </p:nvSpPr>
        <p:spPr/>
        <p:txBody>
          <a:bodyPr/>
          <a:lstStyle/>
          <a:p>
            <a:r>
              <a:rPr lang="en-US" dirty="0"/>
              <a:t>exec</a:t>
            </a:r>
          </a:p>
        </p:txBody>
      </p:sp>
      <p:sp>
        <p:nvSpPr>
          <p:cNvPr id="3" name="Content Placeholder 2">
            <a:extLst>
              <a:ext uri="{FF2B5EF4-FFF2-40B4-BE49-F238E27FC236}">
                <a16:creationId xmlns:a16="http://schemas.microsoft.com/office/drawing/2014/main" id="{7911CF51-72E9-AEA8-BCE5-D1FBAE9B1A14}"/>
              </a:ext>
            </a:extLst>
          </p:cNvPr>
          <p:cNvSpPr>
            <a:spLocks noGrp="1"/>
          </p:cNvSpPr>
          <p:nvPr>
            <p:ph idx="1"/>
          </p:nvPr>
        </p:nvSpPr>
        <p:spPr/>
        <p:txBody>
          <a:bodyPr>
            <a:normAutofit fontScale="92500"/>
          </a:bodyPr>
          <a:lstStyle/>
          <a:p>
            <a:r>
              <a:rPr lang="ru-RU" dirty="0"/>
              <a:t>Заменяет память процесса новым программным образом</a:t>
            </a:r>
          </a:p>
          <a:p>
            <a:r>
              <a:rPr lang="ru-RU" dirty="0"/>
              <a:t>Используется после </a:t>
            </a:r>
            <a:r>
              <a:rPr lang="en-US" dirty="0"/>
              <a:t>fork (</a:t>
            </a:r>
            <a:r>
              <a:rPr lang="ru-RU" dirty="0"/>
              <a:t>в </a:t>
            </a:r>
            <a:r>
              <a:rPr lang="en-US" dirty="0"/>
              <a:t>shell: </a:t>
            </a:r>
            <a:r>
              <a:rPr lang="ru-RU" dirty="0"/>
              <a:t>запуск команд)</a:t>
            </a:r>
            <a:endParaRPr lang="en-US" dirty="0"/>
          </a:p>
          <a:p>
            <a:r>
              <a:rPr lang="ru-RU" dirty="0"/>
              <a:t>Пример</a:t>
            </a:r>
            <a:r>
              <a:rPr lang="en-US" dirty="0"/>
              <a:t>: cp file1 file2</a:t>
            </a:r>
          </a:p>
          <a:p>
            <a:pPr lvl="1"/>
            <a:r>
              <a:rPr lang="en-US" dirty="0"/>
              <a:t>Shell </a:t>
            </a:r>
            <a:r>
              <a:rPr lang="ru-RU" dirty="0"/>
              <a:t>выполняет </a:t>
            </a:r>
            <a:r>
              <a:rPr lang="en-US" dirty="0"/>
              <a:t>fork</a:t>
            </a:r>
          </a:p>
          <a:p>
            <a:pPr lvl="1"/>
            <a:r>
              <a:rPr lang="ru-RU" dirty="0"/>
              <a:t>Дочерний процесс вызывает </a:t>
            </a:r>
            <a:r>
              <a:rPr lang="en-US" dirty="0"/>
              <a:t>exec</a:t>
            </a:r>
            <a:r>
              <a:rPr lang="ru-RU" dirty="0"/>
              <a:t>, чтобы заменить себя программой </a:t>
            </a:r>
            <a:r>
              <a:rPr lang="en-US" dirty="0"/>
              <a:t>cp</a:t>
            </a:r>
            <a:endParaRPr lang="ru-RU" dirty="0"/>
          </a:p>
          <a:p>
            <a:r>
              <a:rPr lang="ru-RU" dirty="0"/>
              <a:t>Аргументы </a:t>
            </a:r>
            <a:r>
              <a:rPr lang="en-US" dirty="0"/>
              <a:t>main:</a:t>
            </a:r>
          </a:p>
          <a:p>
            <a:pPr lvl="1"/>
            <a:r>
              <a:rPr lang="en-US" dirty="0" err="1"/>
              <a:t>argc</a:t>
            </a:r>
            <a:r>
              <a:rPr lang="en-US" dirty="0"/>
              <a:t> — </a:t>
            </a:r>
            <a:r>
              <a:rPr lang="ru-RU" dirty="0"/>
              <a:t>количество аргументов</a:t>
            </a:r>
          </a:p>
          <a:p>
            <a:pPr lvl="1"/>
            <a:r>
              <a:rPr lang="en-US" dirty="0" err="1"/>
              <a:t>argv</a:t>
            </a:r>
            <a:r>
              <a:rPr lang="en-US" dirty="0"/>
              <a:t>[] — </a:t>
            </a:r>
            <a:r>
              <a:rPr lang="ru-RU" dirty="0"/>
              <a:t>массив строк командной строки</a:t>
            </a:r>
          </a:p>
          <a:p>
            <a:pPr lvl="1"/>
            <a:r>
              <a:rPr lang="en-US" dirty="0" err="1"/>
              <a:t>envp</a:t>
            </a:r>
            <a:r>
              <a:rPr lang="en-US" dirty="0"/>
              <a:t>[] — </a:t>
            </a:r>
            <a:r>
              <a:rPr lang="ru-RU" dirty="0"/>
              <a:t>окружение (переменные вида </a:t>
            </a:r>
            <a:r>
              <a:rPr lang="en-US" dirty="0"/>
              <a:t>name=value)</a:t>
            </a:r>
          </a:p>
          <a:p>
            <a:r>
              <a:rPr lang="ru-RU" dirty="0"/>
              <a:t>Варианты: </a:t>
            </a:r>
            <a:r>
              <a:rPr lang="en-US" dirty="0" err="1"/>
              <a:t>execl</a:t>
            </a:r>
            <a:r>
              <a:rPr lang="en-US" dirty="0"/>
              <a:t>, </a:t>
            </a:r>
            <a:r>
              <a:rPr lang="en-US" dirty="0" err="1"/>
              <a:t>execv</a:t>
            </a:r>
            <a:r>
              <a:rPr lang="en-US" dirty="0"/>
              <a:t>, </a:t>
            </a:r>
            <a:r>
              <a:rPr lang="en-US" dirty="0" err="1"/>
              <a:t>execle</a:t>
            </a:r>
            <a:r>
              <a:rPr lang="en-US" dirty="0"/>
              <a:t>, </a:t>
            </a:r>
            <a:r>
              <a:rPr lang="en-US" dirty="0" err="1"/>
              <a:t>execve</a:t>
            </a:r>
            <a:endParaRPr lang="en-US" dirty="0"/>
          </a:p>
          <a:p>
            <a:endParaRPr lang="en-US" dirty="0"/>
          </a:p>
        </p:txBody>
      </p:sp>
    </p:spTree>
    <p:extLst>
      <p:ext uri="{BB962C8B-B14F-4D97-AF65-F5344CB8AC3E}">
        <p14:creationId xmlns:p14="http://schemas.microsoft.com/office/powerpoint/2010/main" val="42943688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20D03F-A3DE-699F-DC6E-8D69199490E2}"/>
              </a:ext>
            </a:extLst>
          </p:cNvPr>
          <p:cNvSpPr>
            <a:spLocks noGrp="1"/>
          </p:cNvSpPr>
          <p:nvPr>
            <p:ph type="title"/>
          </p:nvPr>
        </p:nvSpPr>
        <p:spPr/>
        <p:txBody>
          <a:bodyPr/>
          <a:lstStyle/>
          <a:p>
            <a:r>
              <a:rPr lang="ru-RU" dirty="0"/>
              <a:t>Псевдокод работы оболочки</a:t>
            </a:r>
            <a:endParaRPr lang="en-US" dirty="0"/>
          </a:p>
        </p:txBody>
      </p:sp>
      <p:sp>
        <p:nvSpPr>
          <p:cNvPr id="6" name="TextBox 5">
            <a:extLst>
              <a:ext uri="{FF2B5EF4-FFF2-40B4-BE49-F238E27FC236}">
                <a16:creationId xmlns:a16="http://schemas.microsoft.com/office/drawing/2014/main" id="{339E55AD-A58B-1523-63A0-D7D5F7A86F37}"/>
              </a:ext>
            </a:extLst>
          </p:cNvPr>
          <p:cNvSpPr txBox="1"/>
          <p:nvPr/>
        </p:nvSpPr>
        <p:spPr>
          <a:xfrm>
            <a:off x="838200" y="2500483"/>
            <a:ext cx="10816244" cy="3139321"/>
          </a:xfrm>
          <a:prstGeom prst="rect">
            <a:avLst/>
          </a:prstGeom>
          <a:noFill/>
        </p:spPr>
        <p:txBody>
          <a:bodyPr wrap="square">
            <a:spAutoFit/>
          </a:bodyPr>
          <a:lstStyle/>
          <a:p>
            <a:r>
              <a:rPr lang="en-US" dirty="0">
                <a:latin typeface="Consolas" panose="020B0609020204030204" pitchFamily="49" charset="0"/>
              </a:rPr>
              <a:t>while (TRUE)</a:t>
            </a:r>
            <a:r>
              <a:rPr lang="ru-RU" dirty="0">
                <a:latin typeface="Consolas" panose="020B0609020204030204" pitchFamily="49" charset="0"/>
              </a:rPr>
              <a:t> </a:t>
            </a:r>
            <a:r>
              <a:rPr lang="en-US" dirty="0">
                <a:latin typeface="Consolas" panose="020B0609020204030204" pitchFamily="49" charset="0"/>
              </a:rPr>
              <a:t>{ </a:t>
            </a:r>
            <a:endParaRPr lang="ru-RU" dirty="0">
              <a:latin typeface="Consolas" panose="020B0609020204030204" pitchFamily="49" charset="0"/>
            </a:endParaRPr>
          </a:p>
          <a:p>
            <a:r>
              <a:rPr lang="ru-RU" dirty="0">
                <a:latin typeface="Consolas" panose="020B0609020204030204" pitchFamily="49" charset="0"/>
              </a:rPr>
              <a:t>  </a:t>
            </a:r>
            <a:r>
              <a:rPr lang="en-US" dirty="0">
                <a:latin typeface="Consolas" panose="020B0609020204030204" pitchFamily="49" charset="0"/>
              </a:rPr>
              <a:t>type</a:t>
            </a:r>
            <a:r>
              <a:rPr lang="ru-RU" dirty="0">
                <a:latin typeface="Consolas" panose="020B0609020204030204" pitchFamily="49" charset="0"/>
              </a:rPr>
              <a:t>_</a:t>
            </a:r>
            <a:r>
              <a:rPr lang="en-US" dirty="0">
                <a:latin typeface="Consolas" panose="020B0609020204030204" pitchFamily="49" charset="0"/>
              </a:rPr>
              <a:t>prompt( );</a:t>
            </a:r>
            <a:r>
              <a:rPr lang="ru-RU" dirty="0">
                <a:latin typeface="Consolas" panose="020B0609020204030204" pitchFamily="49" charset="0"/>
              </a:rPr>
              <a:t> </a:t>
            </a:r>
            <a:r>
              <a:rPr lang="en-US" dirty="0">
                <a:latin typeface="Consolas" panose="020B0609020204030204" pitchFamily="49" charset="0"/>
              </a:rPr>
              <a:t>                     /* display prompt on the screen */ </a:t>
            </a:r>
            <a:endParaRPr lang="ru-RU" dirty="0">
              <a:latin typeface="Consolas" panose="020B0609020204030204" pitchFamily="49" charset="0"/>
            </a:endParaRPr>
          </a:p>
          <a:p>
            <a:r>
              <a:rPr lang="ru-RU" dirty="0">
                <a:latin typeface="Consolas" panose="020B0609020204030204" pitchFamily="49" charset="0"/>
              </a:rPr>
              <a:t>  </a:t>
            </a:r>
            <a:r>
              <a:rPr lang="en-US" dirty="0">
                <a:latin typeface="Consolas" panose="020B0609020204030204" pitchFamily="49" charset="0"/>
              </a:rPr>
              <a:t>read</a:t>
            </a:r>
            <a:r>
              <a:rPr lang="ru-RU" dirty="0">
                <a:latin typeface="Consolas" panose="020B0609020204030204" pitchFamily="49" charset="0"/>
              </a:rPr>
              <a:t>_</a:t>
            </a:r>
            <a:r>
              <a:rPr lang="en-US" dirty="0">
                <a:latin typeface="Consolas" panose="020B0609020204030204" pitchFamily="49" charset="0"/>
              </a:rPr>
              <a:t>command(command, parameters);</a:t>
            </a:r>
            <a:r>
              <a:rPr lang="ru-RU" dirty="0">
                <a:latin typeface="Consolas" panose="020B0609020204030204" pitchFamily="49" charset="0"/>
              </a:rPr>
              <a:t> </a:t>
            </a:r>
            <a:r>
              <a:rPr lang="en-US" dirty="0">
                <a:latin typeface="Consolas" panose="020B0609020204030204" pitchFamily="49" charset="0"/>
              </a:rPr>
              <a:t>  /* read input from terminal */ </a:t>
            </a:r>
            <a:endParaRPr lang="ru-RU" dirty="0">
              <a:latin typeface="Consolas" panose="020B0609020204030204" pitchFamily="49" charset="0"/>
            </a:endParaRPr>
          </a:p>
          <a:p>
            <a:r>
              <a:rPr lang="ru-RU" dirty="0">
                <a:latin typeface="Consolas" panose="020B0609020204030204" pitchFamily="49" charset="0"/>
              </a:rPr>
              <a:t>  </a:t>
            </a:r>
            <a:r>
              <a:rPr lang="en-US" dirty="0">
                <a:latin typeface="Consolas" panose="020B0609020204030204" pitchFamily="49" charset="0"/>
              </a:rPr>
              <a:t>if (fork() != 0) {                   /* fork off child process */ </a:t>
            </a:r>
            <a:endParaRPr lang="ru-RU" dirty="0">
              <a:latin typeface="Consolas" panose="020B0609020204030204" pitchFamily="49" charset="0"/>
            </a:endParaRPr>
          </a:p>
          <a:p>
            <a:r>
              <a:rPr lang="ru-RU" dirty="0">
                <a:latin typeface="Consolas" panose="020B0609020204030204" pitchFamily="49" charset="0"/>
              </a:rPr>
              <a:t>    </a:t>
            </a:r>
            <a:r>
              <a:rPr lang="en-US" dirty="0">
                <a:latin typeface="Consolas" panose="020B0609020204030204" pitchFamily="49" charset="0"/>
              </a:rPr>
              <a:t>/* Parent code. */</a:t>
            </a:r>
            <a:endParaRPr lang="ru-RU" dirty="0">
              <a:latin typeface="Consolas" panose="020B0609020204030204" pitchFamily="49" charset="0"/>
            </a:endParaRPr>
          </a:p>
          <a:p>
            <a:r>
              <a:rPr lang="ru-RU" dirty="0">
                <a:latin typeface="Consolas" panose="020B0609020204030204" pitchFamily="49" charset="0"/>
              </a:rPr>
              <a:t>    </a:t>
            </a:r>
            <a:r>
              <a:rPr lang="en-US" dirty="0" err="1">
                <a:latin typeface="Consolas" panose="020B0609020204030204" pitchFamily="49" charset="0"/>
              </a:rPr>
              <a:t>waitpid</a:t>
            </a:r>
            <a:r>
              <a:rPr lang="en-US" dirty="0">
                <a:latin typeface="Consolas" panose="020B0609020204030204" pitchFamily="49" charset="0"/>
              </a:rPr>
              <a:t>( 1, &amp;status, 0);           /* wait for child to exit */ </a:t>
            </a:r>
            <a:endParaRPr lang="ru-RU" dirty="0">
              <a:latin typeface="Consolas" panose="020B0609020204030204" pitchFamily="49" charset="0"/>
            </a:endParaRPr>
          </a:p>
          <a:p>
            <a:r>
              <a:rPr lang="ru-RU" dirty="0">
                <a:latin typeface="Consolas" panose="020B0609020204030204" pitchFamily="49" charset="0"/>
              </a:rPr>
              <a:t>  </a:t>
            </a:r>
            <a:r>
              <a:rPr lang="en-US" dirty="0">
                <a:latin typeface="Consolas" panose="020B0609020204030204" pitchFamily="49" charset="0"/>
              </a:rPr>
              <a:t>} else {</a:t>
            </a:r>
            <a:endParaRPr lang="ru-RU" dirty="0">
              <a:latin typeface="Consolas" panose="020B0609020204030204" pitchFamily="49" charset="0"/>
            </a:endParaRPr>
          </a:p>
          <a:p>
            <a:r>
              <a:rPr lang="ru-RU" dirty="0">
                <a:latin typeface="Consolas" panose="020B0609020204030204" pitchFamily="49" charset="0"/>
              </a:rPr>
              <a:t>    </a:t>
            </a:r>
            <a:r>
              <a:rPr lang="en-US" dirty="0">
                <a:latin typeface="Consolas" panose="020B0609020204030204" pitchFamily="49" charset="0"/>
              </a:rPr>
              <a:t>/* Child code. */</a:t>
            </a:r>
            <a:endParaRPr lang="ru-RU" dirty="0">
              <a:latin typeface="Consolas" panose="020B0609020204030204" pitchFamily="49" charset="0"/>
            </a:endParaRPr>
          </a:p>
          <a:p>
            <a:r>
              <a:rPr lang="ru-RU" dirty="0">
                <a:latin typeface="Consolas" panose="020B0609020204030204" pitchFamily="49" charset="0"/>
              </a:rPr>
              <a:t>    </a:t>
            </a:r>
            <a:r>
              <a:rPr lang="en-US" dirty="0" err="1">
                <a:latin typeface="Consolas" panose="020B0609020204030204" pitchFamily="49" charset="0"/>
              </a:rPr>
              <a:t>execve</a:t>
            </a:r>
            <a:r>
              <a:rPr lang="en-US" dirty="0">
                <a:latin typeface="Consolas" panose="020B0609020204030204" pitchFamily="49" charset="0"/>
              </a:rPr>
              <a:t>(command, parameters, 0);</a:t>
            </a:r>
            <a:r>
              <a:rPr lang="ru-RU" dirty="0">
                <a:latin typeface="Consolas" panose="020B0609020204030204" pitchFamily="49" charset="0"/>
              </a:rPr>
              <a:t> </a:t>
            </a:r>
            <a:r>
              <a:rPr lang="en-US" dirty="0">
                <a:latin typeface="Consolas" panose="020B0609020204030204" pitchFamily="49" charset="0"/>
              </a:rPr>
              <a:t>   /* execute command */ </a:t>
            </a:r>
            <a:endParaRPr lang="ru-RU" dirty="0">
              <a:latin typeface="Consolas" panose="020B0609020204030204" pitchFamily="49" charset="0"/>
            </a:endParaRPr>
          </a:p>
          <a:p>
            <a:r>
              <a:rPr lang="ru-RU" dirty="0">
                <a:latin typeface="Consolas" panose="020B0609020204030204" pitchFamily="49" charset="0"/>
              </a:rPr>
              <a:t>  </a:t>
            </a:r>
            <a:r>
              <a:rPr lang="en-US" dirty="0">
                <a:latin typeface="Consolas" panose="020B0609020204030204" pitchFamily="49" charset="0"/>
              </a:rPr>
              <a:t>} </a:t>
            </a:r>
            <a:endParaRPr lang="ru-RU" dirty="0">
              <a:latin typeface="Consolas" panose="020B0609020204030204" pitchFamily="49" charset="0"/>
            </a:endParaRPr>
          </a:p>
          <a:p>
            <a:r>
              <a:rPr lang="en-US" dirty="0">
                <a:latin typeface="Consolas" panose="020B0609020204030204" pitchFamily="49" charset="0"/>
              </a:rPr>
              <a:t>}</a:t>
            </a:r>
          </a:p>
        </p:txBody>
      </p:sp>
    </p:spTree>
    <p:extLst>
      <p:ext uri="{BB962C8B-B14F-4D97-AF65-F5344CB8AC3E}">
        <p14:creationId xmlns:p14="http://schemas.microsoft.com/office/powerpoint/2010/main" val="26837909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017BA-D661-202F-73FB-0F6FDE69C665}"/>
              </a:ext>
            </a:extLst>
          </p:cNvPr>
          <p:cNvSpPr>
            <a:spLocks noGrp="1"/>
          </p:cNvSpPr>
          <p:nvPr>
            <p:ph type="title"/>
          </p:nvPr>
        </p:nvSpPr>
        <p:spPr/>
        <p:txBody>
          <a:bodyPr/>
          <a:lstStyle/>
          <a:p>
            <a:r>
              <a:rPr lang="en-US" dirty="0"/>
              <a:t>exit</a:t>
            </a:r>
          </a:p>
        </p:txBody>
      </p:sp>
      <p:sp>
        <p:nvSpPr>
          <p:cNvPr id="3" name="Content Placeholder 2">
            <a:extLst>
              <a:ext uri="{FF2B5EF4-FFF2-40B4-BE49-F238E27FC236}">
                <a16:creationId xmlns:a16="http://schemas.microsoft.com/office/drawing/2014/main" id="{5DB8C1B8-5C55-717F-AA50-A9813CA1F53F}"/>
              </a:ext>
            </a:extLst>
          </p:cNvPr>
          <p:cNvSpPr>
            <a:spLocks noGrp="1"/>
          </p:cNvSpPr>
          <p:nvPr>
            <p:ph idx="1"/>
          </p:nvPr>
        </p:nvSpPr>
        <p:spPr/>
        <p:txBody>
          <a:bodyPr/>
          <a:lstStyle/>
          <a:p>
            <a:r>
              <a:rPr lang="ru-RU" dirty="0"/>
              <a:t>Завершает процесс</a:t>
            </a:r>
          </a:p>
          <a:p>
            <a:r>
              <a:rPr lang="ru-RU" dirty="0"/>
              <a:t>Один параметр — код возврата (0–255)</a:t>
            </a:r>
          </a:p>
          <a:p>
            <a:r>
              <a:rPr lang="ru-RU" dirty="0"/>
              <a:t>Родитель получает код через </a:t>
            </a:r>
            <a:r>
              <a:rPr lang="ru-RU" dirty="0" err="1"/>
              <a:t>waitpid</a:t>
            </a:r>
            <a:endParaRPr lang="ru-RU" dirty="0"/>
          </a:p>
          <a:p>
            <a:endParaRPr lang="en-US" dirty="0"/>
          </a:p>
        </p:txBody>
      </p:sp>
    </p:spTree>
    <p:extLst>
      <p:ext uri="{BB962C8B-B14F-4D97-AF65-F5344CB8AC3E}">
        <p14:creationId xmlns:p14="http://schemas.microsoft.com/office/powerpoint/2010/main" val="33014152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3DABD-262C-9FDB-BF80-93F8363EC85A}"/>
              </a:ext>
            </a:extLst>
          </p:cNvPr>
          <p:cNvSpPr>
            <a:spLocks noGrp="1"/>
          </p:cNvSpPr>
          <p:nvPr>
            <p:ph type="title"/>
          </p:nvPr>
        </p:nvSpPr>
        <p:spPr/>
        <p:txBody>
          <a:bodyPr/>
          <a:lstStyle/>
          <a:p>
            <a:r>
              <a:rPr lang="ru-RU" dirty="0"/>
              <a:t>Память процесса</a:t>
            </a:r>
            <a:endParaRPr lang="en-US" dirty="0"/>
          </a:p>
        </p:txBody>
      </p:sp>
      <p:sp>
        <p:nvSpPr>
          <p:cNvPr id="3" name="Content Placeholder 2">
            <a:extLst>
              <a:ext uri="{FF2B5EF4-FFF2-40B4-BE49-F238E27FC236}">
                <a16:creationId xmlns:a16="http://schemas.microsoft.com/office/drawing/2014/main" id="{5740D1DA-C10B-C9EE-6116-829C36925075}"/>
              </a:ext>
            </a:extLst>
          </p:cNvPr>
          <p:cNvSpPr>
            <a:spLocks noGrp="1"/>
          </p:cNvSpPr>
          <p:nvPr>
            <p:ph idx="1"/>
          </p:nvPr>
        </p:nvSpPr>
        <p:spPr/>
        <p:txBody>
          <a:bodyPr/>
          <a:lstStyle/>
          <a:p>
            <a:r>
              <a:rPr lang="ru-RU" dirty="0"/>
              <a:t>Делится на три сегмента:</a:t>
            </a:r>
          </a:p>
          <a:p>
            <a:pPr lvl="1"/>
            <a:r>
              <a:rPr lang="ru-RU" b="1" dirty="0"/>
              <a:t>Text</a:t>
            </a:r>
            <a:r>
              <a:rPr lang="ru-RU" dirty="0"/>
              <a:t> — код программы</a:t>
            </a:r>
          </a:p>
          <a:p>
            <a:pPr lvl="1"/>
            <a:r>
              <a:rPr lang="ru-RU" b="1" dirty="0"/>
              <a:t>Data</a:t>
            </a:r>
            <a:r>
              <a:rPr lang="ru-RU" dirty="0"/>
              <a:t> — глобальные переменные</a:t>
            </a:r>
          </a:p>
          <a:p>
            <a:pPr lvl="1"/>
            <a:r>
              <a:rPr lang="ru-RU" b="1" dirty="0" err="1"/>
              <a:t>Stack</a:t>
            </a:r>
            <a:r>
              <a:rPr lang="ru-RU" dirty="0"/>
              <a:t> — локальные переменные и вызовы функций</a:t>
            </a:r>
          </a:p>
          <a:p>
            <a:r>
              <a:rPr lang="ru-RU" dirty="0"/>
              <a:t>Data растёт вверх, </a:t>
            </a:r>
            <a:r>
              <a:rPr lang="ru-RU" dirty="0" err="1"/>
              <a:t>Stack</a:t>
            </a:r>
            <a:r>
              <a:rPr lang="ru-RU" dirty="0"/>
              <a:t> — вниз</a:t>
            </a:r>
          </a:p>
          <a:p>
            <a:r>
              <a:rPr lang="ru-RU" dirty="0"/>
              <a:t>Дополнительные области памяти создаются вызовами </a:t>
            </a:r>
            <a:r>
              <a:rPr lang="ru-RU" dirty="0" err="1"/>
              <a:t>brk</a:t>
            </a:r>
            <a:r>
              <a:rPr lang="ru-RU" dirty="0"/>
              <a:t>, </a:t>
            </a:r>
            <a:r>
              <a:rPr lang="ru-RU" dirty="0" err="1"/>
              <a:t>mmap</a:t>
            </a:r>
            <a:endParaRPr lang="ru-RU" dirty="0"/>
          </a:p>
          <a:p>
            <a:endParaRPr lang="en-US" dirty="0"/>
          </a:p>
        </p:txBody>
      </p:sp>
    </p:spTree>
    <p:extLst>
      <p:ext uri="{BB962C8B-B14F-4D97-AF65-F5344CB8AC3E}">
        <p14:creationId xmlns:p14="http://schemas.microsoft.com/office/powerpoint/2010/main" val="3018429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137D6-A451-A347-B179-1A42A4E6C22C}"/>
              </a:ext>
            </a:extLst>
          </p:cNvPr>
          <p:cNvSpPr>
            <a:spLocks noGrp="1"/>
          </p:cNvSpPr>
          <p:nvPr>
            <p:ph type="title"/>
          </p:nvPr>
        </p:nvSpPr>
        <p:spPr/>
        <p:txBody>
          <a:bodyPr/>
          <a:lstStyle/>
          <a:p>
            <a:r>
              <a:rPr lang="ru-RU" dirty="0"/>
              <a:t>Системные вызовы для работы с файлами</a:t>
            </a:r>
            <a:endParaRPr lang="en-US" dirty="0"/>
          </a:p>
        </p:txBody>
      </p:sp>
      <p:sp>
        <p:nvSpPr>
          <p:cNvPr id="3" name="Content Placeholder 2">
            <a:extLst>
              <a:ext uri="{FF2B5EF4-FFF2-40B4-BE49-F238E27FC236}">
                <a16:creationId xmlns:a16="http://schemas.microsoft.com/office/drawing/2014/main" id="{C4326CD0-F727-18C8-58BF-E7BB4FB1D4EF}"/>
              </a:ext>
            </a:extLst>
          </p:cNvPr>
          <p:cNvSpPr>
            <a:spLocks noGrp="1"/>
          </p:cNvSpPr>
          <p:nvPr>
            <p:ph idx="1"/>
          </p:nvPr>
        </p:nvSpPr>
        <p:spPr/>
        <p:txBody>
          <a:bodyPr/>
          <a:lstStyle/>
          <a:p>
            <a:r>
              <a:rPr lang="ru-RU" b="1" dirty="0" err="1"/>
              <a:t>open</a:t>
            </a:r>
            <a:r>
              <a:rPr lang="ru-RU" dirty="0"/>
              <a:t> — открыть существующий или создать новый файл</a:t>
            </a:r>
          </a:p>
          <a:p>
            <a:r>
              <a:rPr lang="ru-RU" b="1" dirty="0" err="1"/>
              <a:t>close</a:t>
            </a:r>
            <a:r>
              <a:rPr lang="ru-RU" dirty="0"/>
              <a:t> — закрыть файл, освободить дескриптор</a:t>
            </a:r>
          </a:p>
          <a:p>
            <a:r>
              <a:rPr lang="ru-RU" b="1" dirty="0" err="1"/>
              <a:t>read</a:t>
            </a:r>
            <a:r>
              <a:rPr lang="ru-RU" b="1" dirty="0"/>
              <a:t> / </a:t>
            </a:r>
            <a:r>
              <a:rPr lang="ru-RU" b="1" dirty="0" err="1"/>
              <a:t>write</a:t>
            </a:r>
            <a:r>
              <a:rPr lang="ru-RU" dirty="0"/>
              <a:t> — чтение и запись данных</a:t>
            </a:r>
          </a:p>
          <a:p>
            <a:r>
              <a:rPr lang="ru-RU" b="1" dirty="0" err="1"/>
              <a:t>lseek</a:t>
            </a:r>
            <a:r>
              <a:rPr lang="ru-RU" dirty="0"/>
              <a:t> — перемещение указателя позиции в файле</a:t>
            </a:r>
          </a:p>
          <a:p>
            <a:r>
              <a:rPr lang="ru-RU" b="1" dirty="0" err="1"/>
              <a:t>stat</a:t>
            </a:r>
            <a:r>
              <a:rPr lang="ru-RU" b="1" dirty="0"/>
              <a:t> / </a:t>
            </a:r>
            <a:r>
              <a:rPr lang="ru-RU" b="1" dirty="0" err="1"/>
              <a:t>fstat</a:t>
            </a:r>
            <a:r>
              <a:rPr lang="ru-RU" dirty="0"/>
              <a:t> — получение информации о файле</a:t>
            </a:r>
          </a:p>
          <a:p>
            <a:endParaRPr lang="en-US" dirty="0"/>
          </a:p>
        </p:txBody>
      </p:sp>
    </p:spTree>
    <p:extLst>
      <p:ext uri="{BB962C8B-B14F-4D97-AF65-F5344CB8AC3E}">
        <p14:creationId xmlns:p14="http://schemas.microsoft.com/office/powerpoint/2010/main" val="14671642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AA99F-53EB-A414-6601-8B13A5D0C72C}"/>
              </a:ext>
            </a:extLst>
          </p:cNvPr>
          <p:cNvSpPr>
            <a:spLocks noGrp="1"/>
          </p:cNvSpPr>
          <p:nvPr>
            <p:ph type="title"/>
          </p:nvPr>
        </p:nvSpPr>
        <p:spPr/>
        <p:txBody>
          <a:bodyPr/>
          <a:lstStyle/>
          <a:p>
            <a:r>
              <a:rPr lang="ru-RU" dirty="0"/>
              <a:t>Открытие и закрытие файла</a:t>
            </a:r>
            <a:endParaRPr lang="en-US" dirty="0"/>
          </a:p>
        </p:txBody>
      </p:sp>
      <p:sp>
        <p:nvSpPr>
          <p:cNvPr id="3" name="Content Placeholder 2">
            <a:extLst>
              <a:ext uri="{FF2B5EF4-FFF2-40B4-BE49-F238E27FC236}">
                <a16:creationId xmlns:a16="http://schemas.microsoft.com/office/drawing/2014/main" id="{D4DBC610-8F7E-1D95-82D4-34E222345BA6}"/>
              </a:ext>
            </a:extLst>
          </p:cNvPr>
          <p:cNvSpPr>
            <a:spLocks noGrp="1"/>
          </p:cNvSpPr>
          <p:nvPr>
            <p:ph idx="1"/>
          </p:nvPr>
        </p:nvSpPr>
        <p:spPr/>
        <p:txBody>
          <a:bodyPr/>
          <a:lstStyle/>
          <a:p>
            <a:r>
              <a:rPr lang="en-US" dirty="0"/>
              <a:t>open(path, flags, mode)</a:t>
            </a:r>
          </a:p>
          <a:p>
            <a:pPr lvl="1"/>
            <a:r>
              <a:rPr lang="en-US" dirty="0"/>
              <a:t>O_RDONLY, O_WRONLY, O_RDWR — </a:t>
            </a:r>
            <a:r>
              <a:rPr lang="ru-RU" dirty="0"/>
              <a:t>режимы</a:t>
            </a:r>
          </a:p>
          <a:p>
            <a:pPr lvl="1"/>
            <a:r>
              <a:rPr lang="en-US" dirty="0"/>
              <a:t>O_CREAT — </a:t>
            </a:r>
            <a:r>
              <a:rPr lang="ru-RU" dirty="0"/>
              <a:t>создать новый файл</a:t>
            </a:r>
          </a:p>
          <a:p>
            <a:r>
              <a:rPr lang="ru-RU" dirty="0"/>
              <a:t>Возвращает </a:t>
            </a:r>
            <a:r>
              <a:rPr lang="ru-RU" b="1" dirty="0"/>
              <a:t>файловый дескриптор</a:t>
            </a:r>
            <a:r>
              <a:rPr lang="ru-RU" dirty="0"/>
              <a:t> — целое число</a:t>
            </a:r>
          </a:p>
          <a:p>
            <a:r>
              <a:rPr lang="en-US" dirty="0"/>
              <a:t>close(</a:t>
            </a:r>
            <a:r>
              <a:rPr lang="en-US" dirty="0" err="1"/>
              <a:t>fd</a:t>
            </a:r>
            <a:r>
              <a:rPr lang="en-US" dirty="0"/>
              <a:t>) </a:t>
            </a:r>
            <a:r>
              <a:rPr lang="ru-RU" dirty="0"/>
              <a:t>закрывает файл, делая дескриптор доступным для повторного использования</a:t>
            </a:r>
          </a:p>
          <a:p>
            <a:endParaRPr lang="en-US" dirty="0"/>
          </a:p>
        </p:txBody>
      </p:sp>
    </p:spTree>
    <p:extLst>
      <p:ext uri="{BB962C8B-B14F-4D97-AF65-F5344CB8AC3E}">
        <p14:creationId xmlns:p14="http://schemas.microsoft.com/office/powerpoint/2010/main" val="22394350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F90C5-2635-C2AE-1070-FC9753BF7CBD}"/>
              </a:ext>
            </a:extLst>
          </p:cNvPr>
          <p:cNvSpPr>
            <a:spLocks noGrp="1"/>
          </p:cNvSpPr>
          <p:nvPr>
            <p:ph type="title"/>
          </p:nvPr>
        </p:nvSpPr>
        <p:spPr/>
        <p:txBody>
          <a:bodyPr/>
          <a:lstStyle/>
          <a:p>
            <a:r>
              <a:rPr lang="en-US" dirty="0"/>
              <a:t>read </a:t>
            </a:r>
            <a:r>
              <a:rPr lang="ru-RU" dirty="0"/>
              <a:t>и </a:t>
            </a:r>
            <a:r>
              <a:rPr lang="en-US" dirty="0"/>
              <a:t>write</a:t>
            </a:r>
          </a:p>
        </p:txBody>
      </p:sp>
      <p:sp>
        <p:nvSpPr>
          <p:cNvPr id="3" name="Content Placeholder 2">
            <a:extLst>
              <a:ext uri="{FF2B5EF4-FFF2-40B4-BE49-F238E27FC236}">
                <a16:creationId xmlns:a16="http://schemas.microsoft.com/office/drawing/2014/main" id="{F1AFB4C4-27F7-7317-C4E0-4D1D4F98D653}"/>
              </a:ext>
            </a:extLst>
          </p:cNvPr>
          <p:cNvSpPr>
            <a:spLocks noGrp="1"/>
          </p:cNvSpPr>
          <p:nvPr>
            <p:ph idx="1"/>
          </p:nvPr>
        </p:nvSpPr>
        <p:spPr/>
        <p:txBody>
          <a:bodyPr/>
          <a:lstStyle/>
          <a:p>
            <a:r>
              <a:rPr lang="ru-RU" dirty="0"/>
              <a:t>Наиболее часто используемые вызовы</a:t>
            </a:r>
          </a:p>
          <a:p>
            <a:r>
              <a:rPr lang="ru-RU" dirty="0" err="1"/>
              <a:t>read</a:t>
            </a:r>
            <a:r>
              <a:rPr lang="ru-RU" dirty="0"/>
              <a:t>(</a:t>
            </a:r>
            <a:r>
              <a:rPr lang="ru-RU" dirty="0" err="1"/>
              <a:t>fd</a:t>
            </a:r>
            <a:r>
              <a:rPr lang="ru-RU" dirty="0"/>
              <a:t>, </a:t>
            </a:r>
            <a:r>
              <a:rPr lang="ru-RU" dirty="0" err="1"/>
              <a:t>buffer</a:t>
            </a:r>
            <a:r>
              <a:rPr lang="ru-RU" dirty="0"/>
              <a:t>, </a:t>
            </a:r>
            <a:r>
              <a:rPr lang="ru-RU" dirty="0" err="1"/>
              <a:t>nbytes</a:t>
            </a:r>
            <a:r>
              <a:rPr lang="ru-RU" dirty="0"/>
              <a:t>) — читает данные в буфер</a:t>
            </a:r>
          </a:p>
          <a:p>
            <a:r>
              <a:rPr lang="ru-RU" dirty="0" err="1"/>
              <a:t>write</a:t>
            </a:r>
            <a:r>
              <a:rPr lang="ru-RU" dirty="0"/>
              <a:t>(</a:t>
            </a:r>
            <a:r>
              <a:rPr lang="ru-RU" dirty="0" err="1"/>
              <a:t>fd</a:t>
            </a:r>
            <a:r>
              <a:rPr lang="ru-RU" dirty="0"/>
              <a:t>, </a:t>
            </a:r>
            <a:r>
              <a:rPr lang="ru-RU" dirty="0" err="1"/>
              <a:t>buffer</a:t>
            </a:r>
            <a:r>
              <a:rPr lang="ru-RU" dirty="0"/>
              <a:t>, </a:t>
            </a:r>
            <a:r>
              <a:rPr lang="ru-RU" dirty="0" err="1"/>
              <a:t>nbytes</a:t>
            </a:r>
            <a:r>
              <a:rPr lang="ru-RU" dirty="0"/>
              <a:t>) — записывает данные из буфера</a:t>
            </a:r>
          </a:p>
          <a:p>
            <a:r>
              <a:rPr lang="ru-RU" dirty="0"/>
              <a:t>Возвращают количество реально прочитанных или записанных байт</a:t>
            </a:r>
          </a:p>
          <a:p>
            <a:endParaRPr lang="en-US" dirty="0"/>
          </a:p>
        </p:txBody>
      </p:sp>
    </p:spTree>
    <p:extLst>
      <p:ext uri="{BB962C8B-B14F-4D97-AF65-F5344CB8AC3E}">
        <p14:creationId xmlns:p14="http://schemas.microsoft.com/office/powerpoint/2010/main" val="120311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A14B0-8DFA-9862-09B1-426E32703872}"/>
              </a:ext>
            </a:extLst>
          </p:cNvPr>
          <p:cNvSpPr>
            <a:spLocks noGrp="1"/>
          </p:cNvSpPr>
          <p:nvPr>
            <p:ph type="title"/>
          </p:nvPr>
        </p:nvSpPr>
        <p:spPr/>
        <p:txBody>
          <a:bodyPr/>
          <a:lstStyle/>
          <a:p>
            <a:r>
              <a:rPr lang="ru-RU" dirty="0" err="1"/>
              <a:t>Межпроцессное</a:t>
            </a:r>
            <a:r>
              <a:rPr lang="ru-RU" dirty="0"/>
              <a:t> взаимодействие</a:t>
            </a:r>
            <a:endParaRPr lang="en-US" dirty="0"/>
          </a:p>
        </p:txBody>
      </p:sp>
      <p:sp>
        <p:nvSpPr>
          <p:cNvPr id="3" name="Content Placeholder 2">
            <a:extLst>
              <a:ext uri="{FF2B5EF4-FFF2-40B4-BE49-F238E27FC236}">
                <a16:creationId xmlns:a16="http://schemas.microsoft.com/office/drawing/2014/main" id="{912B6567-E7FD-8C7A-581F-4485129B3420}"/>
              </a:ext>
            </a:extLst>
          </p:cNvPr>
          <p:cNvSpPr>
            <a:spLocks noGrp="1"/>
          </p:cNvSpPr>
          <p:nvPr>
            <p:ph sz="half" idx="1"/>
          </p:nvPr>
        </p:nvSpPr>
        <p:spPr/>
        <p:txBody>
          <a:bodyPr>
            <a:normAutofit fontScale="92500"/>
          </a:bodyPr>
          <a:lstStyle/>
          <a:p>
            <a:r>
              <a:rPr lang="ru-RU" dirty="0"/>
              <a:t>Процессы образуют иерархию: родительские и дочерние процессы</a:t>
            </a:r>
          </a:p>
          <a:p>
            <a:r>
              <a:rPr lang="ru-RU" dirty="0"/>
              <a:t>Для совместной работы используется </a:t>
            </a:r>
            <a:r>
              <a:rPr lang="ru-RU" dirty="0" err="1"/>
              <a:t>межпроцессное</a:t>
            </a:r>
            <a:r>
              <a:rPr lang="ru-RU" dirty="0"/>
              <a:t> взаимодействие (IPC)</a:t>
            </a:r>
          </a:p>
          <a:p>
            <a:pPr marL="457200" lvl="1" indent="0">
              <a:buNone/>
            </a:pPr>
            <a:r>
              <a:rPr lang="ru-RU" dirty="0"/>
              <a:t>Обмен данными и синхронизацию действий процессов</a:t>
            </a:r>
          </a:p>
          <a:p>
            <a:r>
              <a:rPr lang="ru-RU" b="1" dirty="0"/>
              <a:t>Сигналы</a:t>
            </a:r>
            <a:r>
              <a:rPr lang="ru-RU" dirty="0"/>
              <a:t> позволяют ОС уведомлять процесс о событиях или ошибках</a:t>
            </a:r>
            <a:endParaRPr lang="en-US" dirty="0"/>
          </a:p>
        </p:txBody>
      </p:sp>
      <p:graphicFrame>
        <p:nvGraphicFramePr>
          <p:cNvPr id="6" name="Content Placeholder 5">
            <a:extLst>
              <a:ext uri="{FF2B5EF4-FFF2-40B4-BE49-F238E27FC236}">
                <a16:creationId xmlns:a16="http://schemas.microsoft.com/office/drawing/2014/main" id="{F160CF28-73B8-0860-7D19-AEF2F9478649}"/>
              </a:ext>
            </a:extLst>
          </p:cNvPr>
          <p:cNvGraphicFramePr>
            <a:graphicFrameLocks noGrp="1"/>
          </p:cNvGraphicFramePr>
          <p:nvPr>
            <p:ph sz="half" idx="2"/>
            <p:extLst>
              <p:ext uri="{D42A27DB-BD31-4B8C-83A1-F6EECF244321}">
                <p14:modId xmlns:p14="http://schemas.microsoft.com/office/powerpoint/2010/main" val="3633985310"/>
              </p:ext>
            </p:extLst>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491341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98F51-B6AF-2F5D-E42A-76CB85B8CF15}"/>
              </a:ext>
            </a:extLst>
          </p:cNvPr>
          <p:cNvSpPr>
            <a:spLocks noGrp="1"/>
          </p:cNvSpPr>
          <p:nvPr>
            <p:ph type="title"/>
          </p:nvPr>
        </p:nvSpPr>
        <p:spPr/>
        <p:txBody>
          <a:bodyPr/>
          <a:lstStyle/>
          <a:p>
            <a:r>
              <a:rPr lang="en-US" dirty="0" err="1"/>
              <a:t>lseek</a:t>
            </a:r>
            <a:endParaRPr lang="en-US" dirty="0"/>
          </a:p>
        </p:txBody>
      </p:sp>
      <p:sp>
        <p:nvSpPr>
          <p:cNvPr id="3" name="Content Placeholder 2">
            <a:extLst>
              <a:ext uri="{FF2B5EF4-FFF2-40B4-BE49-F238E27FC236}">
                <a16:creationId xmlns:a16="http://schemas.microsoft.com/office/drawing/2014/main" id="{03BDFE4E-3D68-C077-9C45-1250A155E4D6}"/>
              </a:ext>
            </a:extLst>
          </p:cNvPr>
          <p:cNvSpPr>
            <a:spLocks noGrp="1"/>
          </p:cNvSpPr>
          <p:nvPr>
            <p:ph idx="1"/>
          </p:nvPr>
        </p:nvSpPr>
        <p:spPr/>
        <p:txBody>
          <a:bodyPr/>
          <a:lstStyle/>
          <a:p>
            <a:r>
              <a:rPr lang="ru-RU" dirty="0"/>
              <a:t>Позволяет работать с файлом не только последовательно</a:t>
            </a:r>
          </a:p>
          <a:p>
            <a:r>
              <a:rPr lang="ru-RU" dirty="0" err="1"/>
              <a:t>lseek</a:t>
            </a:r>
            <a:r>
              <a:rPr lang="ru-RU" dirty="0"/>
              <a:t>(</a:t>
            </a:r>
            <a:r>
              <a:rPr lang="ru-RU" dirty="0" err="1"/>
              <a:t>fd</a:t>
            </a:r>
            <a:r>
              <a:rPr lang="ru-RU" dirty="0"/>
              <a:t>, </a:t>
            </a:r>
            <a:r>
              <a:rPr lang="ru-RU" dirty="0" err="1"/>
              <a:t>offset</a:t>
            </a:r>
            <a:r>
              <a:rPr lang="ru-RU" dirty="0"/>
              <a:t>, </a:t>
            </a:r>
            <a:r>
              <a:rPr lang="ru-RU" dirty="0" err="1"/>
              <a:t>whence</a:t>
            </a:r>
            <a:r>
              <a:rPr lang="ru-RU" dirty="0"/>
              <a:t>)</a:t>
            </a:r>
          </a:p>
          <a:p>
            <a:pPr lvl="1"/>
            <a:r>
              <a:rPr lang="ru-RU" dirty="0"/>
              <a:t>SEEK_SET — от начала файла</a:t>
            </a:r>
          </a:p>
          <a:p>
            <a:pPr lvl="1"/>
            <a:r>
              <a:rPr lang="ru-RU" dirty="0"/>
              <a:t>SEEK_CUR — от текущей позиции</a:t>
            </a:r>
          </a:p>
          <a:p>
            <a:pPr lvl="1"/>
            <a:r>
              <a:rPr lang="ru-RU" dirty="0"/>
              <a:t>SEEK_END — от конца файла</a:t>
            </a:r>
          </a:p>
          <a:p>
            <a:r>
              <a:rPr lang="ru-RU" dirty="0"/>
              <a:t>Возвращает новую абсолютную позицию в байтах</a:t>
            </a:r>
          </a:p>
          <a:p>
            <a:endParaRPr lang="en-US" dirty="0"/>
          </a:p>
        </p:txBody>
      </p:sp>
    </p:spTree>
    <p:extLst>
      <p:ext uri="{BB962C8B-B14F-4D97-AF65-F5344CB8AC3E}">
        <p14:creationId xmlns:p14="http://schemas.microsoft.com/office/powerpoint/2010/main" val="36622554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5C334-F917-9810-9EE2-7348F8075C12}"/>
              </a:ext>
            </a:extLst>
          </p:cNvPr>
          <p:cNvSpPr>
            <a:spLocks noGrp="1"/>
          </p:cNvSpPr>
          <p:nvPr>
            <p:ph type="title"/>
          </p:nvPr>
        </p:nvSpPr>
        <p:spPr/>
        <p:txBody>
          <a:bodyPr/>
          <a:lstStyle/>
          <a:p>
            <a:r>
              <a:rPr lang="en-US" dirty="0"/>
              <a:t>stat </a:t>
            </a:r>
            <a:r>
              <a:rPr lang="ru-RU" dirty="0"/>
              <a:t>и </a:t>
            </a:r>
            <a:r>
              <a:rPr lang="en-US" dirty="0" err="1"/>
              <a:t>fstat</a:t>
            </a:r>
            <a:endParaRPr lang="en-US" dirty="0"/>
          </a:p>
        </p:txBody>
      </p:sp>
      <p:sp>
        <p:nvSpPr>
          <p:cNvPr id="3" name="Content Placeholder 2">
            <a:extLst>
              <a:ext uri="{FF2B5EF4-FFF2-40B4-BE49-F238E27FC236}">
                <a16:creationId xmlns:a16="http://schemas.microsoft.com/office/drawing/2014/main" id="{F2D6B85D-87BC-5413-4CF5-F62DACFE0E08}"/>
              </a:ext>
            </a:extLst>
          </p:cNvPr>
          <p:cNvSpPr>
            <a:spLocks noGrp="1"/>
          </p:cNvSpPr>
          <p:nvPr>
            <p:ph idx="1"/>
          </p:nvPr>
        </p:nvSpPr>
        <p:spPr/>
        <p:txBody>
          <a:bodyPr/>
          <a:lstStyle/>
          <a:p>
            <a:r>
              <a:rPr lang="ru-RU" dirty="0"/>
              <a:t>Дают доступ к метаданным файла</a:t>
            </a:r>
          </a:p>
          <a:p>
            <a:r>
              <a:rPr lang="ru-RU" dirty="0" err="1"/>
              <a:t>stat</a:t>
            </a:r>
            <a:r>
              <a:rPr lang="ru-RU" dirty="0"/>
              <a:t>(</a:t>
            </a:r>
            <a:r>
              <a:rPr lang="ru-RU" dirty="0" err="1"/>
              <a:t>path</a:t>
            </a:r>
            <a:r>
              <a:rPr lang="ru-RU" dirty="0"/>
              <a:t>, &amp;</a:t>
            </a:r>
            <a:r>
              <a:rPr lang="ru-RU" dirty="0" err="1"/>
              <a:t>info</a:t>
            </a:r>
            <a:r>
              <a:rPr lang="ru-RU" dirty="0"/>
              <a:t>) — по имени файла</a:t>
            </a:r>
          </a:p>
          <a:p>
            <a:r>
              <a:rPr lang="ru-RU" dirty="0" err="1"/>
              <a:t>fstat</a:t>
            </a:r>
            <a:r>
              <a:rPr lang="ru-RU" dirty="0"/>
              <a:t>(</a:t>
            </a:r>
            <a:r>
              <a:rPr lang="ru-RU" dirty="0" err="1"/>
              <a:t>fd</a:t>
            </a:r>
            <a:r>
              <a:rPr lang="ru-RU" dirty="0"/>
              <a:t>, &amp;</a:t>
            </a:r>
            <a:r>
              <a:rPr lang="ru-RU" dirty="0" err="1"/>
              <a:t>info</a:t>
            </a:r>
            <a:r>
              <a:rPr lang="ru-RU" dirty="0"/>
              <a:t>) — по открытому дескриптору</a:t>
            </a:r>
          </a:p>
          <a:p>
            <a:r>
              <a:rPr lang="ru-RU" dirty="0"/>
              <a:t>Информация:</a:t>
            </a:r>
          </a:p>
          <a:p>
            <a:pPr lvl="1"/>
            <a:r>
              <a:rPr lang="ru-RU" dirty="0"/>
              <a:t>тип файла (обычный, каталог, устройство и др.)</a:t>
            </a:r>
          </a:p>
          <a:p>
            <a:pPr lvl="1"/>
            <a:r>
              <a:rPr lang="ru-RU" dirty="0"/>
              <a:t>размер</a:t>
            </a:r>
          </a:p>
          <a:p>
            <a:pPr lvl="1"/>
            <a:r>
              <a:rPr lang="ru-RU" dirty="0"/>
              <a:t>время последней модификации</a:t>
            </a:r>
          </a:p>
          <a:p>
            <a:pPr lvl="1"/>
            <a:r>
              <a:rPr lang="ru-RU" dirty="0"/>
              <a:t>права доступа</a:t>
            </a:r>
          </a:p>
          <a:p>
            <a:endParaRPr lang="en-US" dirty="0"/>
          </a:p>
        </p:txBody>
      </p:sp>
    </p:spTree>
    <p:extLst>
      <p:ext uri="{BB962C8B-B14F-4D97-AF65-F5344CB8AC3E}">
        <p14:creationId xmlns:p14="http://schemas.microsoft.com/office/powerpoint/2010/main" val="5871704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058BA-2A63-02C0-F5FE-8E96694E421A}"/>
              </a:ext>
            </a:extLst>
          </p:cNvPr>
          <p:cNvSpPr>
            <a:spLocks noGrp="1"/>
          </p:cNvSpPr>
          <p:nvPr>
            <p:ph type="title"/>
          </p:nvPr>
        </p:nvSpPr>
        <p:spPr/>
        <p:txBody>
          <a:bodyPr/>
          <a:lstStyle/>
          <a:p>
            <a:r>
              <a:rPr lang="ru-RU" dirty="0"/>
              <a:t>Как создать </a:t>
            </a:r>
            <a:r>
              <a:rPr lang="en-US" dirty="0"/>
              <a:t>RAII</a:t>
            </a:r>
            <a:r>
              <a:rPr lang="ru-RU" dirty="0"/>
              <a:t> обертку над файловым дескриптором</a:t>
            </a:r>
            <a:endParaRPr lang="en-US" dirty="0"/>
          </a:p>
        </p:txBody>
      </p:sp>
      <p:pic>
        <p:nvPicPr>
          <p:cNvPr id="5" name="Content Placeholder 4">
            <a:extLst>
              <a:ext uri="{FF2B5EF4-FFF2-40B4-BE49-F238E27FC236}">
                <a16:creationId xmlns:a16="http://schemas.microsoft.com/office/drawing/2014/main" id="{1D8D32DE-EB7B-CE11-6473-03DF3EF6A71C}"/>
              </a:ext>
            </a:extLst>
          </p:cNvPr>
          <p:cNvPicPr>
            <a:picLocks noGrp="1" noChangeAspect="1"/>
          </p:cNvPicPr>
          <p:nvPr>
            <p:ph idx="1"/>
          </p:nvPr>
        </p:nvPicPr>
        <p:blipFill>
          <a:blip r:embed="rId3"/>
          <a:stretch>
            <a:fillRect/>
          </a:stretch>
        </p:blipFill>
        <p:spPr>
          <a:xfrm>
            <a:off x="2222397" y="1825625"/>
            <a:ext cx="7747206" cy="4351338"/>
          </a:xfrm>
          <a:prstGeom prst="rect">
            <a:avLst/>
          </a:prstGeom>
        </p:spPr>
      </p:pic>
    </p:spTree>
    <p:extLst>
      <p:ext uri="{BB962C8B-B14F-4D97-AF65-F5344CB8AC3E}">
        <p14:creationId xmlns:p14="http://schemas.microsoft.com/office/powerpoint/2010/main" val="6797280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353C-9072-CCF3-D5FD-F7FCDEC8B98F}"/>
              </a:ext>
            </a:extLst>
          </p:cNvPr>
          <p:cNvSpPr>
            <a:spLocks noGrp="1"/>
          </p:cNvSpPr>
          <p:nvPr>
            <p:ph type="title"/>
          </p:nvPr>
        </p:nvSpPr>
        <p:spPr/>
        <p:txBody>
          <a:bodyPr/>
          <a:lstStyle/>
          <a:p>
            <a:r>
              <a:rPr lang="ru-RU" dirty="0"/>
              <a:t>Системные вызовы для каталогов и файловых систем</a:t>
            </a:r>
            <a:endParaRPr lang="en-US" dirty="0"/>
          </a:p>
        </p:txBody>
      </p:sp>
      <p:sp>
        <p:nvSpPr>
          <p:cNvPr id="3" name="Content Placeholder 2">
            <a:extLst>
              <a:ext uri="{FF2B5EF4-FFF2-40B4-BE49-F238E27FC236}">
                <a16:creationId xmlns:a16="http://schemas.microsoft.com/office/drawing/2014/main" id="{51522879-2022-734A-FDE7-F80FFDF33194}"/>
              </a:ext>
            </a:extLst>
          </p:cNvPr>
          <p:cNvSpPr>
            <a:spLocks noGrp="1"/>
          </p:cNvSpPr>
          <p:nvPr>
            <p:ph idx="1"/>
          </p:nvPr>
        </p:nvSpPr>
        <p:spPr/>
        <p:txBody>
          <a:bodyPr/>
          <a:lstStyle/>
          <a:p>
            <a:r>
              <a:rPr lang="ru-RU" dirty="0" err="1"/>
              <a:t>mkdir</a:t>
            </a:r>
            <a:r>
              <a:rPr lang="ru-RU" dirty="0"/>
              <a:t>, </a:t>
            </a:r>
            <a:r>
              <a:rPr lang="ru-RU" dirty="0" err="1"/>
              <a:t>rmdir</a:t>
            </a:r>
            <a:r>
              <a:rPr lang="ru-RU" dirty="0"/>
              <a:t> — создание и удаление каталогов</a:t>
            </a:r>
          </a:p>
          <a:p>
            <a:r>
              <a:rPr lang="ru-RU" dirty="0" err="1"/>
              <a:t>link</a:t>
            </a:r>
            <a:r>
              <a:rPr lang="ru-RU" dirty="0"/>
              <a:t> и </a:t>
            </a:r>
            <a:r>
              <a:rPr lang="ru-RU" dirty="0" err="1"/>
              <a:t>unlink</a:t>
            </a:r>
            <a:r>
              <a:rPr lang="ru-RU" dirty="0"/>
              <a:t> — создание и удаление ссылок на файл</a:t>
            </a:r>
          </a:p>
          <a:p>
            <a:r>
              <a:rPr lang="ru-RU" dirty="0" err="1"/>
              <a:t>mount</a:t>
            </a:r>
            <a:r>
              <a:rPr lang="ru-RU" dirty="0"/>
              <a:t>, </a:t>
            </a:r>
            <a:r>
              <a:rPr lang="ru-RU" dirty="0" err="1"/>
              <a:t>umount</a:t>
            </a:r>
            <a:r>
              <a:rPr lang="ru-RU" dirty="0"/>
              <a:t> — подключение и отключение файловых систем</a:t>
            </a:r>
          </a:p>
          <a:p>
            <a:endParaRPr lang="en-US" dirty="0"/>
          </a:p>
        </p:txBody>
      </p:sp>
    </p:spTree>
    <p:extLst>
      <p:ext uri="{BB962C8B-B14F-4D97-AF65-F5344CB8AC3E}">
        <p14:creationId xmlns:p14="http://schemas.microsoft.com/office/powerpoint/2010/main" val="17623261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EF61A-D88D-9162-8C1F-7A93E13F13DE}"/>
              </a:ext>
            </a:extLst>
          </p:cNvPr>
          <p:cNvSpPr>
            <a:spLocks noGrp="1"/>
          </p:cNvSpPr>
          <p:nvPr>
            <p:ph type="title"/>
          </p:nvPr>
        </p:nvSpPr>
        <p:spPr/>
        <p:txBody>
          <a:bodyPr/>
          <a:lstStyle/>
          <a:p>
            <a:r>
              <a:rPr lang="en-US" dirty="0" err="1"/>
              <a:t>mkdir</a:t>
            </a:r>
            <a:r>
              <a:rPr lang="en-US" dirty="0"/>
              <a:t> </a:t>
            </a:r>
            <a:r>
              <a:rPr lang="ru-RU" dirty="0"/>
              <a:t>и </a:t>
            </a:r>
            <a:r>
              <a:rPr lang="en-US" dirty="0" err="1"/>
              <a:t>rmdir</a:t>
            </a:r>
            <a:endParaRPr lang="en-US" dirty="0"/>
          </a:p>
        </p:txBody>
      </p:sp>
      <p:sp>
        <p:nvSpPr>
          <p:cNvPr id="3" name="Content Placeholder 2">
            <a:extLst>
              <a:ext uri="{FF2B5EF4-FFF2-40B4-BE49-F238E27FC236}">
                <a16:creationId xmlns:a16="http://schemas.microsoft.com/office/drawing/2014/main" id="{CA59011D-5CFF-64E5-8BC3-BF9A5C3D8211}"/>
              </a:ext>
            </a:extLst>
          </p:cNvPr>
          <p:cNvSpPr>
            <a:spLocks noGrp="1"/>
          </p:cNvSpPr>
          <p:nvPr>
            <p:ph idx="1"/>
          </p:nvPr>
        </p:nvSpPr>
        <p:spPr/>
        <p:txBody>
          <a:bodyPr/>
          <a:lstStyle/>
          <a:p>
            <a:r>
              <a:rPr lang="en-US" dirty="0" err="1"/>
              <a:t>mkdir</a:t>
            </a:r>
            <a:r>
              <a:rPr lang="en-US" dirty="0"/>
              <a:t>(path, mode) — </a:t>
            </a:r>
            <a:r>
              <a:rPr lang="ru-RU" dirty="0"/>
              <a:t>создаёт новый пустой каталог</a:t>
            </a:r>
          </a:p>
          <a:p>
            <a:r>
              <a:rPr lang="en-US" dirty="0" err="1"/>
              <a:t>rmdir</a:t>
            </a:r>
            <a:r>
              <a:rPr lang="en-US" dirty="0"/>
              <a:t>(path) — </a:t>
            </a:r>
            <a:r>
              <a:rPr lang="ru-RU" dirty="0"/>
              <a:t>удаляет пустой каталог</a:t>
            </a:r>
          </a:p>
          <a:p>
            <a:r>
              <a:rPr lang="ru-RU" dirty="0"/>
              <a:t>Каталоги в </a:t>
            </a:r>
            <a:r>
              <a:rPr lang="en-US" dirty="0"/>
              <a:t>UNIX — </a:t>
            </a:r>
            <a:r>
              <a:rPr lang="ru-RU" dirty="0"/>
              <a:t>это особые файлы, хранящие (</a:t>
            </a:r>
            <a:r>
              <a:rPr lang="en-US" dirty="0" err="1"/>
              <a:t>i</a:t>
            </a:r>
            <a:r>
              <a:rPr lang="en-US" dirty="0"/>
              <a:t>-node, </a:t>
            </a:r>
            <a:r>
              <a:rPr lang="ru-RU" dirty="0"/>
              <a:t>имя)</a:t>
            </a:r>
          </a:p>
          <a:p>
            <a:endParaRPr lang="en-US" dirty="0"/>
          </a:p>
        </p:txBody>
      </p:sp>
    </p:spTree>
    <p:extLst>
      <p:ext uri="{BB962C8B-B14F-4D97-AF65-F5344CB8AC3E}">
        <p14:creationId xmlns:p14="http://schemas.microsoft.com/office/powerpoint/2010/main" val="6348923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09519-666A-9681-FBF3-3C469B41F091}"/>
              </a:ext>
            </a:extLst>
          </p:cNvPr>
          <p:cNvSpPr>
            <a:spLocks noGrp="1"/>
          </p:cNvSpPr>
          <p:nvPr>
            <p:ph type="title"/>
          </p:nvPr>
        </p:nvSpPr>
        <p:spPr/>
        <p:txBody>
          <a:bodyPr/>
          <a:lstStyle/>
          <a:p>
            <a:r>
              <a:rPr lang="en-US" dirty="0"/>
              <a:t>link </a:t>
            </a:r>
            <a:r>
              <a:rPr lang="ru-RU" dirty="0"/>
              <a:t>и </a:t>
            </a:r>
            <a:r>
              <a:rPr lang="en-US" dirty="0"/>
              <a:t>unlink</a:t>
            </a:r>
          </a:p>
        </p:txBody>
      </p:sp>
      <p:sp>
        <p:nvSpPr>
          <p:cNvPr id="3" name="Content Placeholder 2">
            <a:extLst>
              <a:ext uri="{FF2B5EF4-FFF2-40B4-BE49-F238E27FC236}">
                <a16:creationId xmlns:a16="http://schemas.microsoft.com/office/drawing/2014/main" id="{D923DC34-BB45-E439-231A-5BCDD61B2708}"/>
              </a:ext>
            </a:extLst>
          </p:cNvPr>
          <p:cNvSpPr>
            <a:spLocks noGrp="1"/>
          </p:cNvSpPr>
          <p:nvPr>
            <p:ph idx="1"/>
          </p:nvPr>
        </p:nvSpPr>
        <p:spPr/>
        <p:txBody>
          <a:bodyPr/>
          <a:lstStyle/>
          <a:p>
            <a:r>
              <a:rPr lang="ru-RU" dirty="0" err="1"/>
              <a:t>link</a:t>
            </a:r>
            <a:r>
              <a:rPr lang="ru-RU" dirty="0"/>
              <a:t>(</a:t>
            </a:r>
            <a:r>
              <a:rPr lang="ru-RU" dirty="0" err="1"/>
              <a:t>oldpath</a:t>
            </a:r>
            <a:r>
              <a:rPr lang="ru-RU" dirty="0"/>
              <a:t>, </a:t>
            </a:r>
            <a:r>
              <a:rPr lang="ru-RU" dirty="0" err="1"/>
              <a:t>newpath</a:t>
            </a:r>
            <a:r>
              <a:rPr lang="ru-RU" dirty="0"/>
              <a:t>) — создаёт </a:t>
            </a:r>
            <a:r>
              <a:rPr lang="ru-RU" b="1" dirty="0"/>
              <a:t>жёсткую ссылку</a:t>
            </a:r>
            <a:endParaRPr lang="ru-RU" dirty="0"/>
          </a:p>
          <a:p>
            <a:pPr lvl="1"/>
            <a:r>
              <a:rPr lang="ru-RU" dirty="0"/>
              <a:t>Два имени → один и тот же файл (общий i-</a:t>
            </a:r>
            <a:r>
              <a:rPr lang="en-US" dirty="0"/>
              <a:t>number</a:t>
            </a:r>
            <a:r>
              <a:rPr lang="ru-RU" dirty="0"/>
              <a:t>)</a:t>
            </a:r>
          </a:p>
          <a:p>
            <a:pPr lvl="1"/>
            <a:r>
              <a:rPr lang="ru-RU" dirty="0"/>
              <a:t>Изменения вносятся в один объект, видны через оба имени</a:t>
            </a:r>
          </a:p>
          <a:p>
            <a:r>
              <a:rPr lang="ru-RU" dirty="0" err="1"/>
              <a:t>unlink</a:t>
            </a:r>
            <a:r>
              <a:rPr lang="ru-RU" dirty="0"/>
              <a:t>(</a:t>
            </a:r>
            <a:r>
              <a:rPr lang="ru-RU" dirty="0" err="1"/>
              <a:t>path</a:t>
            </a:r>
            <a:r>
              <a:rPr lang="ru-RU" dirty="0"/>
              <a:t>) — удаляет ссылку</a:t>
            </a:r>
          </a:p>
          <a:p>
            <a:pPr lvl="1"/>
            <a:r>
              <a:rPr lang="ru-RU" dirty="0"/>
              <a:t>Если ссылок больше нет → удаляется сам файл и блоки освобождаются</a:t>
            </a:r>
          </a:p>
          <a:p>
            <a:endParaRPr lang="en-US" dirty="0"/>
          </a:p>
        </p:txBody>
      </p:sp>
    </p:spTree>
    <p:extLst>
      <p:ext uri="{BB962C8B-B14F-4D97-AF65-F5344CB8AC3E}">
        <p14:creationId xmlns:p14="http://schemas.microsoft.com/office/powerpoint/2010/main" val="9456906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B47EE-8567-E574-E291-731888BB306F}"/>
              </a:ext>
            </a:extLst>
          </p:cNvPr>
          <p:cNvSpPr>
            <a:spLocks noGrp="1"/>
          </p:cNvSpPr>
          <p:nvPr>
            <p:ph type="title"/>
          </p:nvPr>
        </p:nvSpPr>
        <p:spPr/>
        <p:txBody>
          <a:bodyPr/>
          <a:lstStyle/>
          <a:p>
            <a:r>
              <a:rPr lang="ru-RU" dirty="0"/>
              <a:t>Пример работы </a:t>
            </a:r>
            <a:r>
              <a:rPr lang="en-US" dirty="0"/>
              <a:t>link</a:t>
            </a:r>
          </a:p>
        </p:txBody>
      </p:sp>
      <p:sp>
        <p:nvSpPr>
          <p:cNvPr id="3" name="Content Placeholder 2">
            <a:extLst>
              <a:ext uri="{FF2B5EF4-FFF2-40B4-BE49-F238E27FC236}">
                <a16:creationId xmlns:a16="http://schemas.microsoft.com/office/drawing/2014/main" id="{ADE5E176-5CDF-FF98-1B38-BF5AD75C7A9D}"/>
              </a:ext>
            </a:extLst>
          </p:cNvPr>
          <p:cNvSpPr>
            <a:spLocks noGrp="1"/>
          </p:cNvSpPr>
          <p:nvPr>
            <p:ph idx="1"/>
          </p:nvPr>
        </p:nvSpPr>
        <p:spPr/>
        <p:txBody>
          <a:bodyPr/>
          <a:lstStyle/>
          <a:p>
            <a:r>
              <a:rPr lang="ru-RU" dirty="0"/>
              <a:t>Было: </a:t>
            </a:r>
            <a:r>
              <a:rPr lang="ru-RU" dirty="0" err="1"/>
              <a:t>memo</a:t>
            </a:r>
            <a:r>
              <a:rPr lang="ru-RU" dirty="0"/>
              <a:t> в /</a:t>
            </a:r>
            <a:r>
              <a:rPr lang="ru-RU" dirty="0" err="1"/>
              <a:t>usr</a:t>
            </a:r>
            <a:r>
              <a:rPr lang="ru-RU" dirty="0"/>
              <a:t>/</a:t>
            </a:r>
            <a:r>
              <a:rPr lang="ru-RU" dirty="0" err="1"/>
              <a:t>jim</a:t>
            </a:r>
            <a:endParaRPr lang="en-US" dirty="0"/>
          </a:p>
          <a:p>
            <a:r>
              <a:rPr lang="ru-RU" dirty="0"/>
              <a:t>Выполнили команду:</a:t>
            </a:r>
          </a:p>
          <a:p>
            <a:pPr lvl="1"/>
            <a:r>
              <a:rPr lang="pt-BR" dirty="0"/>
              <a:t>link("/usr/jim/memo", "/usr/ast/note");</a:t>
            </a:r>
            <a:endParaRPr lang="ru-RU" dirty="0"/>
          </a:p>
          <a:p>
            <a:r>
              <a:rPr lang="ru-RU" dirty="0"/>
              <a:t>Теперь</a:t>
            </a:r>
          </a:p>
          <a:p>
            <a:pPr lvl="1"/>
            <a:r>
              <a:rPr lang="pt-BR" dirty="0"/>
              <a:t>/usr/jim/memo и /usr/ast/note → один файл (один i-node)</a:t>
            </a:r>
            <a:endParaRPr lang="ru-RU" dirty="0"/>
          </a:p>
          <a:p>
            <a:pPr lvl="1"/>
            <a:r>
              <a:rPr lang="ru-RU" dirty="0"/>
              <a:t>Удаление одного имени не трогает другое</a:t>
            </a:r>
            <a:endParaRPr lang="en-US" dirty="0"/>
          </a:p>
        </p:txBody>
      </p:sp>
      <p:pic>
        <p:nvPicPr>
          <p:cNvPr id="5" name="Picture 4">
            <a:extLst>
              <a:ext uri="{FF2B5EF4-FFF2-40B4-BE49-F238E27FC236}">
                <a16:creationId xmlns:a16="http://schemas.microsoft.com/office/drawing/2014/main" id="{D7458F8E-33AB-A8CD-234B-0E462B93C7CA}"/>
              </a:ext>
            </a:extLst>
          </p:cNvPr>
          <p:cNvPicPr>
            <a:picLocks noChangeAspect="1"/>
          </p:cNvPicPr>
          <p:nvPr/>
        </p:nvPicPr>
        <p:blipFill>
          <a:blip r:embed="rId3"/>
          <a:stretch>
            <a:fillRect/>
          </a:stretch>
        </p:blipFill>
        <p:spPr>
          <a:xfrm>
            <a:off x="838200" y="4632346"/>
            <a:ext cx="3983182" cy="2225654"/>
          </a:xfrm>
          <a:prstGeom prst="rect">
            <a:avLst/>
          </a:prstGeom>
        </p:spPr>
      </p:pic>
      <p:pic>
        <p:nvPicPr>
          <p:cNvPr id="7" name="Picture 6">
            <a:extLst>
              <a:ext uri="{FF2B5EF4-FFF2-40B4-BE49-F238E27FC236}">
                <a16:creationId xmlns:a16="http://schemas.microsoft.com/office/drawing/2014/main" id="{910B1215-B81A-034D-A503-1B7AFB050D19}"/>
              </a:ext>
            </a:extLst>
          </p:cNvPr>
          <p:cNvPicPr>
            <a:picLocks noChangeAspect="1"/>
          </p:cNvPicPr>
          <p:nvPr/>
        </p:nvPicPr>
        <p:blipFill>
          <a:blip r:embed="rId4"/>
          <a:stretch>
            <a:fillRect/>
          </a:stretch>
        </p:blipFill>
        <p:spPr>
          <a:xfrm>
            <a:off x="7639596" y="4804756"/>
            <a:ext cx="3714203" cy="2053244"/>
          </a:xfrm>
          <a:prstGeom prst="rect">
            <a:avLst/>
          </a:prstGeom>
        </p:spPr>
      </p:pic>
    </p:spTree>
    <p:extLst>
      <p:ext uri="{BB962C8B-B14F-4D97-AF65-F5344CB8AC3E}">
        <p14:creationId xmlns:p14="http://schemas.microsoft.com/office/powerpoint/2010/main" val="28577986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55D6B-A19D-5EBD-2F7F-63685E202C30}"/>
              </a:ext>
            </a:extLst>
          </p:cNvPr>
          <p:cNvSpPr>
            <a:spLocks noGrp="1"/>
          </p:cNvSpPr>
          <p:nvPr>
            <p:ph type="title"/>
          </p:nvPr>
        </p:nvSpPr>
        <p:spPr/>
        <p:txBody>
          <a:bodyPr/>
          <a:lstStyle/>
          <a:p>
            <a:r>
              <a:rPr lang="en-US" dirty="0"/>
              <a:t>mount </a:t>
            </a:r>
            <a:r>
              <a:rPr lang="ru-RU" dirty="0"/>
              <a:t>и </a:t>
            </a:r>
            <a:r>
              <a:rPr lang="en-US" dirty="0" err="1"/>
              <a:t>umount</a:t>
            </a:r>
            <a:endParaRPr lang="en-US" dirty="0"/>
          </a:p>
        </p:txBody>
      </p:sp>
      <p:sp>
        <p:nvSpPr>
          <p:cNvPr id="3" name="Content Placeholder 2">
            <a:extLst>
              <a:ext uri="{FF2B5EF4-FFF2-40B4-BE49-F238E27FC236}">
                <a16:creationId xmlns:a16="http://schemas.microsoft.com/office/drawing/2014/main" id="{6E67A603-BE9E-4E42-85AB-FD8066C03BF1}"/>
              </a:ext>
            </a:extLst>
          </p:cNvPr>
          <p:cNvSpPr>
            <a:spLocks noGrp="1"/>
          </p:cNvSpPr>
          <p:nvPr>
            <p:ph idx="1"/>
          </p:nvPr>
        </p:nvSpPr>
        <p:spPr/>
        <p:txBody>
          <a:bodyPr/>
          <a:lstStyle/>
          <a:p>
            <a:r>
              <a:rPr lang="en-US" dirty="0"/>
              <a:t>mount(device, </a:t>
            </a:r>
            <a:r>
              <a:rPr lang="en-US" dirty="0" err="1"/>
              <a:t>dir</a:t>
            </a:r>
            <a:r>
              <a:rPr lang="en-US" dirty="0"/>
              <a:t>, flags)</a:t>
            </a:r>
          </a:p>
          <a:p>
            <a:pPr lvl="1"/>
            <a:r>
              <a:rPr lang="ru-RU" dirty="0"/>
              <a:t>Пример: </a:t>
            </a:r>
            <a:r>
              <a:rPr lang="en-US" dirty="0"/>
              <a:t>mount("/dev/sdb0", "/</a:t>
            </a:r>
            <a:r>
              <a:rPr lang="en-US" dirty="0" err="1"/>
              <a:t>mnt</a:t>
            </a:r>
            <a:r>
              <a:rPr lang="en-US" dirty="0"/>
              <a:t>", 0)</a:t>
            </a:r>
          </a:p>
          <a:p>
            <a:r>
              <a:rPr lang="ru-RU" dirty="0"/>
              <a:t>Позволяет включать внешние носители (</a:t>
            </a:r>
            <a:r>
              <a:rPr lang="en-US" dirty="0"/>
              <a:t>USB, HDD, SSD, </a:t>
            </a:r>
            <a:r>
              <a:rPr lang="ru-RU" dirty="0"/>
              <a:t>разделы) в единое дерево каталогов</a:t>
            </a:r>
          </a:p>
          <a:p>
            <a:r>
              <a:rPr lang="en-US" dirty="0" err="1"/>
              <a:t>umount</a:t>
            </a:r>
            <a:r>
              <a:rPr lang="en-US" dirty="0"/>
              <a:t>(</a:t>
            </a:r>
            <a:r>
              <a:rPr lang="en-US" dirty="0" err="1"/>
              <a:t>dir</a:t>
            </a:r>
            <a:r>
              <a:rPr lang="en-US" dirty="0"/>
              <a:t>) — </a:t>
            </a:r>
            <a:r>
              <a:rPr lang="ru-RU" dirty="0"/>
              <a:t>отключение файловой системы</a:t>
            </a:r>
          </a:p>
          <a:p>
            <a:r>
              <a:rPr lang="ru-RU" dirty="0"/>
              <a:t>Обеспечивает </a:t>
            </a:r>
            <a:r>
              <a:rPr lang="ru-RU" b="1" dirty="0"/>
              <a:t>единый и прозрачный доступ</a:t>
            </a:r>
            <a:r>
              <a:rPr lang="ru-RU" dirty="0"/>
              <a:t> к файлам</a:t>
            </a:r>
          </a:p>
        </p:txBody>
      </p:sp>
    </p:spTree>
    <p:extLst>
      <p:ext uri="{BB962C8B-B14F-4D97-AF65-F5344CB8AC3E}">
        <p14:creationId xmlns:p14="http://schemas.microsoft.com/office/powerpoint/2010/main" val="14070740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C8B47-CF60-C238-DA62-0027DBF725D0}"/>
              </a:ext>
            </a:extLst>
          </p:cNvPr>
          <p:cNvSpPr>
            <a:spLocks noGrp="1"/>
          </p:cNvSpPr>
          <p:nvPr>
            <p:ph type="title"/>
          </p:nvPr>
        </p:nvSpPr>
        <p:spPr/>
        <p:txBody>
          <a:bodyPr/>
          <a:lstStyle/>
          <a:p>
            <a:r>
              <a:rPr lang="ru-RU" dirty="0"/>
              <a:t>Итоги</a:t>
            </a:r>
            <a:endParaRPr lang="en-US" dirty="0"/>
          </a:p>
        </p:txBody>
      </p:sp>
      <p:sp>
        <p:nvSpPr>
          <p:cNvPr id="3" name="Content Placeholder 2">
            <a:extLst>
              <a:ext uri="{FF2B5EF4-FFF2-40B4-BE49-F238E27FC236}">
                <a16:creationId xmlns:a16="http://schemas.microsoft.com/office/drawing/2014/main" id="{1A060721-C27A-E450-E62C-AB08D2135AC3}"/>
              </a:ext>
            </a:extLst>
          </p:cNvPr>
          <p:cNvSpPr>
            <a:spLocks noGrp="1"/>
          </p:cNvSpPr>
          <p:nvPr>
            <p:ph idx="1"/>
          </p:nvPr>
        </p:nvSpPr>
        <p:spPr/>
        <p:txBody>
          <a:bodyPr/>
          <a:lstStyle/>
          <a:p>
            <a:r>
              <a:rPr lang="ru-RU" dirty="0"/>
              <a:t>Каталоги – специальные файлы</a:t>
            </a:r>
          </a:p>
          <a:p>
            <a:r>
              <a:rPr lang="ru-RU" dirty="0"/>
              <a:t>Ссылки – разные имена для одного </a:t>
            </a:r>
            <a:r>
              <a:rPr lang="en-US" dirty="0" err="1"/>
              <a:t>i</a:t>
            </a:r>
            <a:r>
              <a:rPr lang="en-US" dirty="0"/>
              <a:t>-node</a:t>
            </a:r>
          </a:p>
          <a:p>
            <a:r>
              <a:rPr lang="en-US" dirty="0"/>
              <a:t>mount/</a:t>
            </a:r>
            <a:r>
              <a:rPr lang="en-US" dirty="0" err="1"/>
              <a:t>umount</a:t>
            </a:r>
            <a:r>
              <a:rPr lang="en-US" dirty="0"/>
              <a:t> </a:t>
            </a:r>
            <a:r>
              <a:rPr lang="ru-RU" dirty="0"/>
              <a:t>позволяют расширять дерево каталогов за пределы одного диска</a:t>
            </a:r>
            <a:endParaRPr lang="en-US" dirty="0"/>
          </a:p>
        </p:txBody>
      </p:sp>
    </p:spTree>
    <p:extLst>
      <p:ext uri="{BB962C8B-B14F-4D97-AF65-F5344CB8AC3E}">
        <p14:creationId xmlns:p14="http://schemas.microsoft.com/office/powerpoint/2010/main" val="40655036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EA967-1334-6641-5F6D-E1832F73A253}"/>
              </a:ext>
            </a:extLst>
          </p:cNvPr>
          <p:cNvSpPr>
            <a:spLocks noGrp="1"/>
          </p:cNvSpPr>
          <p:nvPr>
            <p:ph type="title"/>
          </p:nvPr>
        </p:nvSpPr>
        <p:spPr/>
        <p:txBody>
          <a:bodyPr/>
          <a:lstStyle/>
          <a:p>
            <a:r>
              <a:rPr lang="ru-RU" dirty="0"/>
              <a:t>Прочие системные вызовы</a:t>
            </a:r>
            <a:endParaRPr lang="en-US" dirty="0"/>
          </a:p>
        </p:txBody>
      </p:sp>
      <p:sp>
        <p:nvSpPr>
          <p:cNvPr id="3" name="Content Placeholder 2">
            <a:extLst>
              <a:ext uri="{FF2B5EF4-FFF2-40B4-BE49-F238E27FC236}">
                <a16:creationId xmlns:a16="http://schemas.microsoft.com/office/drawing/2014/main" id="{830387A2-ED2E-11EE-6435-12B9789C3767}"/>
              </a:ext>
            </a:extLst>
          </p:cNvPr>
          <p:cNvSpPr>
            <a:spLocks noGrp="1"/>
          </p:cNvSpPr>
          <p:nvPr>
            <p:ph idx="1"/>
          </p:nvPr>
        </p:nvSpPr>
        <p:spPr/>
        <p:txBody>
          <a:bodyPr/>
          <a:lstStyle/>
          <a:p>
            <a:r>
              <a:rPr lang="ru-RU" dirty="0" err="1"/>
              <a:t>chdir</a:t>
            </a:r>
            <a:r>
              <a:rPr lang="ru-RU" dirty="0"/>
              <a:t> — смена рабочего каталога</a:t>
            </a:r>
          </a:p>
          <a:p>
            <a:r>
              <a:rPr lang="ru-RU" dirty="0" err="1"/>
              <a:t>chmod</a:t>
            </a:r>
            <a:r>
              <a:rPr lang="ru-RU" dirty="0"/>
              <a:t> — изменение прав доступа к файлу</a:t>
            </a:r>
          </a:p>
          <a:p>
            <a:r>
              <a:rPr lang="ru-RU" dirty="0" err="1"/>
              <a:t>kill</a:t>
            </a:r>
            <a:r>
              <a:rPr lang="ru-RU" dirty="0"/>
              <a:t> — отправка сигналов процессам</a:t>
            </a:r>
          </a:p>
          <a:p>
            <a:r>
              <a:rPr lang="ru-RU" dirty="0" err="1"/>
              <a:t>time</a:t>
            </a:r>
            <a:r>
              <a:rPr lang="ru-RU" dirty="0"/>
              <a:t> — получение текущего времени</a:t>
            </a:r>
          </a:p>
          <a:p>
            <a:endParaRPr lang="en-US" dirty="0"/>
          </a:p>
        </p:txBody>
      </p:sp>
    </p:spTree>
    <p:extLst>
      <p:ext uri="{BB962C8B-B14F-4D97-AF65-F5344CB8AC3E}">
        <p14:creationId xmlns:p14="http://schemas.microsoft.com/office/powerpoint/2010/main" val="578109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960A93-4280-DB8E-7307-9D268A64E209}"/>
              </a:ext>
            </a:extLst>
          </p:cNvPr>
          <p:cNvSpPr>
            <a:spLocks noGrp="1"/>
          </p:cNvSpPr>
          <p:nvPr>
            <p:ph type="title"/>
          </p:nvPr>
        </p:nvSpPr>
        <p:spPr/>
        <p:txBody>
          <a:bodyPr/>
          <a:lstStyle/>
          <a:p>
            <a:r>
              <a:rPr lang="ru-RU" dirty="0"/>
              <a:t>Просмотр дерева процессов</a:t>
            </a:r>
            <a:endParaRPr lang="en-US" dirty="0"/>
          </a:p>
        </p:txBody>
      </p:sp>
      <p:sp>
        <p:nvSpPr>
          <p:cNvPr id="6" name="Content Placeholder 5">
            <a:extLst>
              <a:ext uri="{FF2B5EF4-FFF2-40B4-BE49-F238E27FC236}">
                <a16:creationId xmlns:a16="http://schemas.microsoft.com/office/drawing/2014/main" id="{8D2167B8-CE1E-A4C7-CB8F-97423C713570}"/>
              </a:ext>
            </a:extLst>
          </p:cNvPr>
          <p:cNvSpPr>
            <a:spLocks noGrp="1"/>
          </p:cNvSpPr>
          <p:nvPr>
            <p:ph idx="1"/>
          </p:nvPr>
        </p:nvSpPr>
        <p:spPr>
          <a:xfrm>
            <a:off x="838200" y="1825625"/>
            <a:ext cx="10515600" cy="859518"/>
          </a:xfrm>
        </p:spPr>
        <p:txBody>
          <a:bodyPr/>
          <a:lstStyle/>
          <a:p>
            <a:r>
              <a:rPr lang="en-US" dirty="0"/>
              <a:t>$ </a:t>
            </a:r>
            <a:r>
              <a:rPr lang="en-US" dirty="0" err="1"/>
              <a:t>ps</a:t>
            </a:r>
            <a:r>
              <a:rPr lang="en-US" dirty="0"/>
              <a:t> aux --forest</a:t>
            </a:r>
          </a:p>
        </p:txBody>
      </p:sp>
      <p:sp>
        <p:nvSpPr>
          <p:cNvPr id="8" name="TextBox 7">
            <a:extLst>
              <a:ext uri="{FF2B5EF4-FFF2-40B4-BE49-F238E27FC236}">
                <a16:creationId xmlns:a16="http://schemas.microsoft.com/office/drawing/2014/main" id="{2F6FAA9E-708B-7913-0FDE-52EA21906C14}"/>
              </a:ext>
            </a:extLst>
          </p:cNvPr>
          <p:cNvSpPr txBox="1"/>
          <p:nvPr/>
        </p:nvSpPr>
        <p:spPr>
          <a:xfrm>
            <a:off x="0" y="2950709"/>
            <a:ext cx="19274971" cy="3108543"/>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US" sz="1600" dirty="0">
                <a:latin typeface="Consolas" panose="020B0609020204030204" pitchFamily="49" charset="0"/>
              </a:rPr>
              <a:t>USER         PID %CPU %MEM    VSZ   RSS TTY      STAT START   TIME COMMAND</a:t>
            </a:r>
          </a:p>
          <a:p>
            <a:r>
              <a:rPr lang="en-US" sz="1600" dirty="0">
                <a:latin typeface="Consolas" panose="020B0609020204030204" pitchFamily="49" charset="0"/>
              </a:rPr>
              <a:t>root           1  0.5  0.1 167176 12680 ?        Ss   00:32   0:05 /</a:t>
            </a:r>
            <a:r>
              <a:rPr lang="en-US" sz="1600" dirty="0" err="1">
                <a:latin typeface="Consolas" panose="020B0609020204030204" pitchFamily="49" charset="0"/>
              </a:rPr>
              <a:t>sbin</a:t>
            </a:r>
            <a:r>
              <a:rPr lang="en-US" sz="1600" dirty="0">
                <a:latin typeface="Consolas" panose="020B0609020204030204" pitchFamily="49" charset="0"/>
              </a:rPr>
              <a:t>/</a:t>
            </a:r>
            <a:r>
              <a:rPr lang="en-US" sz="1600" dirty="0" err="1">
                <a:latin typeface="Consolas" panose="020B0609020204030204" pitchFamily="49" charset="0"/>
              </a:rPr>
              <a:t>init</a:t>
            </a:r>
            <a:endParaRPr lang="en-US" sz="1600" dirty="0">
              <a:latin typeface="Consolas" panose="020B0609020204030204" pitchFamily="49" charset="0"/>
            </a:endParaRPr>
          </a:p>
          <a:p>
            <a:r>
              <a:rPr lang="en-US" sz="1600" dirty="0">
                <a:latin typeface="Consolas" panose="020B0609020204030204" pitchFamily="49" charset="0"/>
              </a:rPr>
              <a:t>root           2  0.0  0.0   2616  1440 ?        </a:t>
            </a:r>
            <a:r>
              <a:rPr lang="en-US" sz="1600" dirty="0" err="1">
                <a:latin typeface="Consolas" panose="020B0609020204030204" pitchFamily="49" charset="0"/>
              </a:rPr>
              <a:t>Sl</a:t>
            </a:r>
            <a:r>
              <a:rPr lang="en-US" sz="1600" dirty="0">
                <a:latin typeface="Consolas" panose="020B0609020204030204" pitchFamily="49" charset="0"/>
              </a:rPr>
              <a:t>   00:32   0:00 /</a:t>
            </a:r>
            <a:r>
              <a:rPr lang="en-US" sz="1600" dirty="0" err="1">
                <a:latin typeface="Consolas" panose="020B0609020204030204" pitchFamily="49" charset="0"/>
              </a:rPr>
              <a:t>init</a:t>
            </a:r>
            <a:endParaRPr lang="en-US" sz="1600" dirty="0">
              <a:latin typeface="Consolas" panose="020B0609020204030204" pitchFamily="49" charset="0"/>
            </a:endParaRPr>
          </a:p>
          <a:p>
            <a:r>
              <a:rPr lang="en-US" sz="1600" dirty="0">
                <a:latin typeface="Consolas" panose="020B0609020204030204" pitchFamily="49" charset="0"/>
              </a:rPr>
              <a:t>root           7  0.0  0.0   2616     4 ?        </a:t>
            </a:r>
            <a:r>
              <a:rPr lang="en-US" sz="1600" dirty="0" err="1">
                <a:latin typeface="Consolas" panose="020B0609020204030204" pitchFamily="49" charset="0"/>
              </a:rPr>
              <a:t>Sl</a:t>
            </a:r>
            <a:r>
              <a:rPr lang="en-US" sz="1600" dirty="0">
                <a:latin typeface="Consolas" panose="020B0609020204030204" pitchFamily="49" charset="0"/>
              </a:rPr>
              <a:t>   00:32   0:00  \_ plan9 --control-socket 6 --log-level 4 --server-</a:t>
            </a:r>
            <a:r>
              <a:rPr lang="en-US" sz="1600" dirty="0" err="1">
                <a:latin typeface="Consolas" panose="020B0609020204030204" pitchFamily="49" charset="0"/>
              </a:rPr>
              <a:t>fd</a:t>
            </a:r>
            <a:r>
              <a:rPr lang="en-US" sz="1600" dirty="0">
                <a:latin typeface="Consolas" panose="020B0609020204030204" pitchFamily="49" charset="0"/>
              </a:rPr>
              <a:t> 7 --pipe-</a:t>
            </a:r>
            <a:r>
              <a:rPr lang="en-US" sz="1600" dirty="0" err="1">
                <a:latin typeface="Consolas" panose="020B0609020204030204" pitchFamily="49" charset="0"/>
              </a:rPr>
              <a:t>fd</a:t>
            </a:r>
            <a:r>
              <a:rPr lang="en-US" sz="1600" dirty="0">
                <a:latin typeface="Consolas" panose="020B0609020204030204" pitchFamily="49" charset="0"/>
              </a:rPr>
              <a:t> 9 --log-truncate</a:t>
            </a:r>
          </a:p>
          <a:p>
            <a:r>
              <a:rPr lang="en-US" sz="1600" dirty="0">
                <a:latin typeface="Consolas" panose="020B0609020204030204" pitchFamily="49" charset="0"/>
              </a:rPr>
              <a:t>root         428  0.0  0.0   2620   120 ?        Ss   00:32   0:00  \_ /</a:t>
            </a:r>
            <a:r>
              <a:rPr lang="en-US" sz="1600" dirty="0" err="1">
                <a:latin typeface="Consolas" panose="020B0609020204030204" pitchFamily="49" charset="0"/>
              </a:rPr>
              <a:t>init</a:t>
            </a:r>
            <a:endParaRPr lang="en-US" sz="1600" dirty="0">
              <a:latin typeface="Consolas" panose="020B0609020204030204" pitchFamily="49" charset="0"/>
            </a:endParaRPr>
          </a:p>
          <a:p>
            <a:r>
              <a:rPr lang="en-US" sz="1600" dirty="0">
                <a:latin typeface="Consolas" panose="020B0609020204030204" pitchFamily="49" charset="0"/>
              </a:rPr>
              <a:t>root         429  0.0  0.0   2620   124 ?        S    00:32   0:00  |   \_ /</a:t>
            </a:r>
            <a:r>
              <a:rPr lang="en-US" sz="1600" dirty="0" err="1">
                <a:latin typeface="Consolas" panose="020B0609020204030204" pitchFamily="49" charset="0"/>
              </a:rPr>
              <a:t>init</a:t>
            </a:r>
            <a:endParaRPr lang="en-US" sz="1600" dirty="0">
              <a:latin typeface="Consolas" panose="020B0609020204030204" pitchFamily="49" charset="0"/>
            </a:endParaRPr>
          </a:p>
          <a:p>
            <a:r>
              <a:rPr lang="en-US" sz="1600" dirty="0">
                <a:latin typeface="Consolas" panose="020B0609020204030204" pitchFamily="49" charset="0"/>
              </a:rPr>
              <a:t>vivid        430  0.0  0.0   6212  5128 pts/0    Ss   00:32   0:00  |       \_ -bash</a:t>
            </a:r>
          </a:p>
          <a:p>
            <a:r>
              <a:rPr lang="en-US" sz="1600" dirty="0">
                <a:highlight>
                  <a:srgbClr val="008000"/>
                </a:highlight>
                <a:latin typeface="Consolas" panose="020B0609020204030204" pitchFamily="49" charset="0"/>
              </a:rPr>
              <a:t>vivid       5125  0.0  0.0   7644  3160 pts/0    R+   00:48   0:00  |           \_ </a:t>
            </a:r>
            <a:r>
              <a:rPr lang="en-US" sz="1600" b="1" dirty="0" err="1">
                <a:solidFill>
                  <a:srgbClr val="FFFF00"/>
                </a:solidFill>
                <a:highlight>
                  <a:srgbClr val="008000"/>
                </a:highlight>
                <a:latin typeface="Consolas" panose="020B0609020204030204" pitchFamily="49" charset="0"/>
              </a:rPr>
              <a:t>ps</a:t>
            </a:r>
            <a:r>
              <a:rPr lang="en-US" sz="1600" b="1" dirty="0">
                <a:solidFill>
                  <a:srgbClr val="FFFF00"/>
                </a:solidFill>
                <a:highlight>
                  <a:srgbClr val="008000"/>
                </a:highlight>
                <a:latin typeface="Consolas" panose="020B0609020204030204" pitchFamily="49" charset="0"/>
              </a:rPr>
              <a:t> aux --forest</a:t>
            </a:r>
          </a:p>
          <a:p>
            <a:r>
              <a:rPr lang="en-US" sz="1600" dirty="0">
                <a:latin typeface="Consolas" panose="020B0609020204030204" pitchFamily="49" charset="0"/>
              </a:rPr>
              <a:t>root         431  0.0  0.0   7528  4992 pts/1    Ss   00:32   0:00  \_ /bin/login -f</a:t>
            </a:r>
          </a:p>
          <a:p>
            <a:r>
              <a:rPr lang="en-US" sz="1600" dirty="0">
                <a:latin typeface="Consolas" panose="020B0609020204030204" pitchFamily="49" charset="0"/>
              </a:rPr>
              <a:t>vivid        498  0.0  0.0   6124  4800 pts/1    S+   00:32   0:00      \_ -bash</a:t>
            </a:r>
          </a:p>
          <a:p>
            <a:r>
              <a:rPr lang="en-US" sz="1600" dirty="0">
                <a:latin typeface="Consolas" panose="020B0609020204030204" pitchFamily="49" charset="0"/>
              </a:rPr>
              <a:t>root          36  0.0  0.1  64132 14760 ?        S&lt;s  00:32   0:00 /lib/</a:t>
            </a:r>
            <a:r>
              <a:rPr lang="en-US" sz="1600" dirty="0" err="1">
                <a:latin typeface="Consolas" panose="020B0609020204030204" pitchFamily="49" charset="0"/>
              </a:rPr>
              <a:t>systemd</a:t>
            </a:r>
            <a:r>
              <a:rPr lang="en-US" sz="1600" dirty="0">
                <a:latin typeface="Consolas" panose="020B0609020204030204" pitchFamily="49" charset="0"/>
              </a:rPr>
              <a:t>/</a:t>
            </a:r>
            <a:r>
              <a:rPr lang="en-US" sz="1600" dirty="0" err="1">
                <a:latin typeface="Consolas" panose="020B0609020204030204" pitchFamily="49" charset="0"/>
              </a:rPr>
              <a:t>systemd-journald</a:t>
            </a:r>
            <a:endParaRPr lang="en-US" sz="1600" dirty="0">
              <a:latin typeface="Consolas" panose="020B0609020204030204" pitchFamily="49" charset="0"/>
            </a:endParaRPr>
          </a:p>
          <a:p>
            <a:r>
              <a:rPr lang="en-US" sz="1600" dirty="0">
                <a:latin typeface="Consolas" panose="020B0609020204030204" pitchFamily="49" charset="0"/>
              </a:rPr>
              <a:t>root          56  0.0  0.0  22224  5980 ?        Ss   00:32   0:00 /lib/</a:t>
            </a:r>
            <a:r>
              <a:rPr lang="en-US" sz="1600" dirty="0" err="1">
                <a:latin typeface="Consolas" panose="020B0609020204030204" pitchFamily="49" charset="0"/>
              </a:rPr>
              <a:t>systemd</a:t>
            </a:r>
            <a:r>
              <a:rPr lang="en-US" sz="1600" dirty="0">
                <a:latin typeface="Consolas" panose="020B0609020204030204" pitchFamily="49" charset="0"/>
              </a:rPr>
              <a:t>/</a:t>
            </a:r>
            <a:r>
              <a:rPr lang="en-US" sz="1600" dirty="0" err="1">
                <a:latin typeface="Consolas" panose="020B0609020204030204" pitchFamily="49" charset="0"/>
              </a:rPr>
              <a:t>systemd-udevd</a:t>
            </a:r>
            <a:endParaRPr lang="en-US" sz="1600" dirty="0">
              <a:latin typeface="Consolas" panose="020B0609020204030204" pitchFamily="49" charset="0"/>
            </a:endParaRPr>
          </a:p>
        </p:txBody>
      </p:sp>
    </p:spTree>
    <p:extLst>
      <p:ext uri="{BB962C8B-B14F-4D97-AF65-F5344CB8AC3E}">
        <p14:creationId xmlns:p14="http://schemas.microsoft.com/office/powerpoint/2010/main" val="9824233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EFF64-FE0D-E5D5-5D6D-F65633F6058F}"/>
              </a:ext>
            </a:extLst>
          </p:cNvPr>
          <p:cNvSpPr>
            <a:spLocks noGrp="1"/>
          </p:cNvSpPr>
          <p:nvPr>
            <p:ph type="title"/>
          </p:nvPr>
        </p:nvSpPr>
        <p:spPr/>
        <p:txBody>
          <a:bodyPr/>
          <a:lstStyle/>
          <a:p>
            <a:r>
              <a:rPr lang="en-US" dirty="0" err="1"/>
              <a:t>chdir</a:t>
            </a:r>
            <a:endParaRPr lang="en-US" dirty="0"/>
          </a:p>
        </p:txBody>
      </p:sp>
      <p:sp>
        <p:nvSpPr>
          <p:cNvPr id="3" name="Content Placeholder 2">
            <a:extLst>
              <a:ext uri="{FF2B5EF4-FFF2-40B4-BE49-F238E27FC236}">
                <a16:creationId xmlns:a16="http://schemas.microsoft.com/office/drawing/2014/main" id="{6D7AA3BE-3637-6966-BCEE-ED568D0D5590}"/>
              </a:ext>
            </a:extLst>
          </p:cNvPr>
          <p:cNvSpPr>
            <a:spLocks noGrp="1"/>
          </p:cNvSpPr>
          <p:nvPr>
            <p:ph idx="1"/>
          </p:nvPr>
        </p:nvSpPr>
        <p:spPr/>
        <p:txBody>
          <a:bodyPr/>
          <a:lstStyle/>
          <a:p>
            <a:r>
              <a:rPr lang="ru-RU" dirty="0"/>
              <a:t>Изменяет текущий рабочий каталог процесса</a:t>
            </a:r>
          </a:p>
          <a:p>
            <a:r>
              <a:rPr lang="ru-RU" dirty="0"/>
              <a:t>Пример:</a:t>
            </a:r>
          </a:p>
          <a:p>
            <a:pPr lvl="1"/>
            <a:r>
              <a:rPr lang="en-US" dirty="0" err="1"/>
              <a:t>chdir</a:t>
            </a:r>
            <a:r>
              <a:rPr lang="en-US" dirty="0"/>
              <a:t>("/</a:t>
            </a:r>
            <a:r>
              <a:rPr lang="en-US" dirty="0" err="1"/>
              <a:t>usr</a:t>
            </a:r>
            <a:r>
              <a:rPr lang="en-US" dirty="0"/>
              <a:t>/</a:t>
            </a:r>
            <a:r>
              <a:rPr lang="en-US" dirty="0" err="1"/>
              <a:t>ast</a:t>
            </a:r>
            <a:r>
              <a:rPr lang="en-US" dirty="0"/>
              <a:t>/test");</a:t>
            </a:r>
            <a:endParaRPr lang="ru-RU" dirty="0"/>
          </a:p>
          <a:p>
            <a:r>
              <a:rPr lang="ru-RU" dirty="0"/>
              <a:t>Теперь </a:t>
            </a:r>
            <a:r>
              <a:rPr lang="en-US" dirty="0"/>
              <a:t>open("</a:t>
            </a:r>
            <a:r>
              <a:rPr lang="en-US" dirty="0" err="1"/>
              <a:t>xyz</a:t>
            </a:r>
            <a:r>
              <a:rPr lang="en-US" dirty="0"/>
              <a:t>") → /</a:t>
            </a:r>
            <a:r>
              <a:rPr lang="en-US" dirty="0" err="1"/>
              <a:t>usr</a:t>
            </a:r>
            <a:r>
              <a:rPr lang="en-US" dirty="0"/>
              <a:t>/</a:t>
            </a:r>
            <a:r>
              <a:rPr lang="en-US" dirty="0" err="1"/>
              <a:t>ast</a:t>
            </a:r>
            <a:r>
              <a:rPr lang="en-US" dirty="0"/>
              <a:t>/test/</a:t>
            </a:r>
            <a:r>
              <a:rPr lang="en-US" dirty="0" err="1"/>
              <a:t>xyz</a:t>
            </a:r>
            <a:endParaRPr lang="ru-RU" dirty="0"/>
          </a:p>
          <a:p>
            <a:r>
              <a:rPr lang="ru-RU" dirty="0"/>
              <a:t>Упрощает работу с файлами без длинных путей</a:t>
            </a:r>
            <a:endParaRPr lang="en-US" dirty="0"/>
          </a:p>
        </p:txBody>
      </p:sp>
    </p:spTree>
    <p:extLst>
      <p:ext uri="{BB962C8B-B14F-4D97-AF65-F5344CB8AC3E}">
        <p14:creationId xmlns:p14="http://schemas.microsoft.com/office/powerpoint/2010/main" val="12855566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55548-E357-DD31-495C-ECEBA6DF8ECB}"/>
              </a:ext>
            </a:extLst>
          </p:cNvPr>
          <p:cNvSpPr>
            <a:spLocks noGrp="1"/>
          </p:cNvSpPr>
          <p:nvPr>
            <p:ph type="title"/>
          </p:nvPr>
        </p:nvSpPr>
        <p:spPr/>
        <p:txBody>
          <a:bodyPr/>
          <a:lstStyle/>
          <a:p>
            <a:r>
              <a:rPr lang="en-US" dirty="0" err="1"/>
              <a:t>chmod</a:t>
            </a:r>
            <a:endParaRPr lang="en-US" dirty="0"/>
          </a:p>
        </p:txBody>
      </p:sp>
      <p:sp>
        <p:nvSpPr>
          <p:cNvPr id="3" name="Content Placeholder 2">
            <a:extLst>
              <a:ext uri="{FF2B5EF4-FFF2-40B4-BE49-F238E27FC236}">
                <a16:creationId xmlns:a16="http://schemas.microsoft.com/office/drawing/2014/main" id="{B7873BED-A760-CEF1-DD00-3303F8AB13AC}"/>
              </a:ext>
            </a:extLst>
          </p:cNvPr>
          <p:cNvSpPr>
            <a:spLocks noGrp="1"/>
          </p:cNvSpPr>
          <p:nvPr>
            <p:ph idx="1"/>
          </p:nvPr>
        </p:nvSpPr>
        <p:spPr/>
        <p:txBody>
          <a:bodyPr/>
          <a:lstStyle/>
          <a:p>
            <a:r>
              <a:rPr lang="ru-RU" dirty="0"/>
              <a:t>Меняет </a:t>
            </a:r>
            <a:r>
              <a:rPr lang="ru-RU" b="1" dirty="0"/>
              <a:t>права доступа (</a:t>
            </a:r>
            <a:r>
              <a:rPr lang="ru-RU" b="1" dirty="0" err="1"/>
              <a:t>mode</a:t>
            </a:r>
            <a:r>
              <a:rPr lang="ru-RU" b="1" dirty="0"/>
              <a:t>)</a:t>
            </a:r>
            <a:r>
              <a:rPr lang="ru-RU" dirty="0"/>
              <a:t> файла</a:t>
            </a:r>
            <a:endParaRPr lang="en-US" dirty="0"/>
          </a:p>
          <a:p>
            <a:r>
              <a:rPr lang="ru-RU" dirty="0"/>
              <a:t>Три группы битов: </a:t>
            </a:r>
            <a:r>
              <a:rPr lang="en-US" dirty="0"/>
              <a:t>owner, group, others</a:t>
            </a:r>
          </a:p>
          <a:p>
            <a:r>
              <a:rPr lang="ru-RU" dirty="0"/>
              <a:t>Пример</a:t>
            </a:r>
            <a:r>
              <a:rPr lang="en-US" dirty="0"/>
              <a:t>:</a:t>
            </a:r>
          </a:p>
          <a:p>
            <a:pPr lvl="1"/>
            <a:r>
              <a:rPr lang="en-US" dirty="0" err="1"/>
              <a:t>chmod</a:t>
            </a:r>
            <a:r>
              <a:rPr lang="en-US" dirty="0"/>
              <a:t>("file", 0644);</a:t>
            </a:r>
          </a:p>
          <a:p>
            <a:pPr lvl="1"/>
            <a:r>
              <a:rPr lang="ru-RU" dirty="0"/>
              <a:t>Владелец: чтение + запись</a:t>
            </a:r>
            <a:endParaRPr lang="en-US" dirty="0"/>
          </a:p>
          <a:p>
            <a:pPr lvl="1"/>
            <a:r>
              <a:rPr lang="ru-RU" dirty="0"/>
              <a:t>Остальные: только чтение</a:t>
            </a:r>
            <a:endParaRPr lang="en-US" dirty="0"/>
          </a:p>
          <a:p>
            <a:r>
              <a:rPr lang="ru-RU" dirty="0"/>
              <a:t>Защищает файлы от несанкционированного доступа</a:t>
            </a:r>
            <a:endParaRPr lang="en-US" dirty="0"/>
          </a:p>
        </p:txBody>
      </p:sp>
    </p:spTree>
    <p:extLst>
      <p:ext uri="{BB962C8B-B14F-4D97-AF65-F5344CB8AC3E}">
        <p14:creationId xmlns:p14="http://schemas.microsoft.com/office/powerpoint/2010/main" val="220855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CD2C9-8F79-8552-5D65-7D6A271DB41E}"/>
              </a:ext>
            </a:extLst>
          </p:cNvPr>
          <p:cNvSpPr>
            <a:spLocks noGrp="1"/>
          </p:cNvSpPr>
          <p:nvPr>
            <p:ph type="title"/>
          </p:nvPr>
        </p:nvSpPr>
        <p:spPr/>
        <p:txBody>
          <a:bodyPr/>
          <a:lstStyle/>
          <a:p>
            <a:r>
              <a:rPr lang="en-US" dirty="0"/>
              <a:t>kill</a:t>
            </a:r>
          </a:p>
        </p:txBody>
      </p:sp>
      <p:sp>
        <p:nvSpPr>
          <p:cNvPr id="3" name="Content Placeholder 2">
            <a:extLst>
              <a:ext uri="{FF2B5EF4-FFF2-40B4-BE49-F238E27FC236}">
                <a16:creationId xmlns:a16="http://schemas.microsoft.com/office/drawing/2014/main" id="{46A6AFF5-8BC3-5DF3-C789-60E555876C2B}"/>
              </a:ext>
            </a:extLst>
          </p:cNvPr>
          <p:cNvSpPr>
            <a:spLocks noGrp="1"/>
          </p:cNvSpPr>
          <p:nvPr>
            <p:ph idx="1"/>
          </p:nvPr>
        </p:nvSpPr>
        <p:spPr/>
        <p:txBody>
          <a:bodyPr/>
          <a:lstStyle/>
          <a:p>
            <a:r>
              <a:rPr lang="ru-RU" dirty="0"/>
              <a:t>Отправляет сигнал процессу</a:t>
            </a:r>
          </a:p>
          <a:p>
            <a:r>
              <a:rPr lang="ru-RU" dirty="0"/>
              <a:t>Если процесс ловит сигнал → вызывается обработчик</a:t>
            </a:r>
          </a:p>
          <a:p>
            <a:r>
              <a:rPr lang="ru-RU" dirty="0"/>
              <a:t>Если нет → процесс завершается</a:t>
            </a:r>
          </a:p>
          <a:p>
            <a:r>
              <a:rPr lang="ru-RU" dirty="0"/>
              <a:t>Используется для:</a:t>
            </a:r>
          </a:p>
          <a:p>
            <a:pPr lvl="1"/>
            <a:r>
              <a:rPr lang="ru-RU" dirty="0"/>
              <a:t>завершения процессов</a:t>
            </a:r>
          </a:p>
          <a:p>
            <a:pPr lvl="1"/>
            <a:r>
              <a:rPr lang="ru-RU" dirty="0" err="1"/>
              <a:t>межпроцессного</a:t>
            </a:r>
            <a:r>
              <a:rPr lang="ru-RU" dirty="0"/>
              <a:t> взаимодействия</a:t>
            </a:r>
          </a:p>
          <a:p>
            <a:r>
              <a:rPr lang="ru-RU" dirty="0"/>
              <a:t>Пример: </a:t>
            </a:r>
            <a:r>
              <a:rPr lang="ru-RU" dirty="0" err="1"/>
              <a:t>kill</a:t>
            </a:r>
            <a:r>
              <a:rPr lang="ru-RU" dirty="0"/>
              <a:t>(</a:t>
            </a:r>
            <a:r>
              <a:rPr lang="ru-RU" dirty="0" err="1"/>
              <a:t>pid</a:t>
            </a:r>
            <a:r>
              <a:rPr lang="ru-RU" dirty="0"/>
              <a:t>, SIGTERM);</a:t>
            </a:r>
          </a:p>
        </p:txBody>
      </p:sp>
    </p:spTree>
    <p:extLst>
      <p:ext uri="{BB962C8B-B14F-4D97-AF65-F5344CB8AC3E}">
        <p14:creationId xmlns:p14="http://schemas.microsoft.com/office/powerpoint/2010/main" val="23426105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9FD2-A1C4-6E67-5159-FB50AFD450E8}"/>
              </a:ext>
            </a:extLst>
          </p:cNvPr>
          <p:cNvSpPr>
            <a:spLocks noGrp="1"/>
          </p:cNvSpPr>
          <p:nvPr>
            <p:ph type="title"/>
          </p:nvPr>
        </p:nvSpPr>
        <p:spPr/>
        <p:txBody>
          <a:bodyPr/>
          <a:lstStyle/>
          <a:p>
            <a:r>
              <a:rPr lang="en-US" dirty="0"/>
              <a:t>time</a:t>
            </a:r>
          </a:p>
        </p:txBody>
      </p:sp>
      <p:sp>
        <p:nvSpPr>
          <p:cNvPr id="3" name="Content Placeholder 2">
            <a:extLst>
              <a:ext uri="{FF2B5EF4-FFF2-40B4-BE49-F238E27FC236}">
                <a16:creationId xmlns:a16="http://schemas.microsoft.com/office/drawing/2014/main" id="{77DA0D47-FC7E-4A91-0C16-740C62C4599A}"/>
              </a:ext>
            </a:extLst>
          </p:cNvPr>
          <p:cNvSpPr>
            <a:spLocks noGrp="1"/>
          </p:cNvSpPr>
          <p:nvPr>
            <p:ph idx="1"/>
          </p:nvPr>
        </p:nvSpPr>
        <p:spPr/>
        <p:txBody>
          <a:bodyPr/>
          <a:lstStyle/>
          <a:p>
            <a:r>
              <a:rPr lang="ru-RU" dirty="0"/>
              <a:t>Возвращает текущее время (секунды с 1.1.1970 00:00 UTC)</a:t>
            </a:r>
          </a:p>
          <a:p>
            <a:r>
              <a:rPr lang="ru-RU" dirty="0"/>
              <a:t>Применяется для отметок времени, таймеров, логов</a:t>
            </a:r>
          </a:p>
          <a:p>
            <a:r>
              <a:rPr lang="ru-RU" dirty="0"/>
              <a:t>На 32-битных системах переполнение наступит в 2106 году</a:t>
            </a:r>
          </a:p>
          <a:p>
            <a:r>
              <a:rPr lang="ru-RU" dirty="0"/>
              <a:t>Решение: переход на 64-битные системы</a:t>
            </a:r>
          </a:p>
          <a:p>
            <a:endParaRPr lang="en-US" dirty="0"/>
          </a:p>
        </p:txBody>
      </p:sp>
    </p:spTree>
    <p:extLst>
      <p:ext uri="{BB962C8B-B14F-4D97-AF65-F5344CB8AC3E}">
        <p14:creationId xmlns:p14="http://schemas.microsoft.com/office/powerpoint/2010/main" val="1464773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49C266-BB00-483A-08A2-D3F2E3BF95C0}"/>
              </a:ext>
            </a:extLst>
          </p:cNvPr>
          <p:cNvSpPr>
            <a:spLocks noGrp="1"/>
          </p:cNvSpPr>
          <p:nvPr>
            <p:ph type="title"/>
          </p:nvPr>
        </p:nvSpPr>
        <p:spPr/>
        <p:txBody>
          <a:bodyPr/>
          <a:lstStyle/>
          <a:p>
            <a:r>
              <a:rPr lang="en-US" dirty="0"/>
              <a:t>API Windows</a:t>
            </a:r>
          </a:p>
        </p:txBody>
      </p:sp>
      <p:sp>
        <p:nvSpPr>
          <p:cNvPr id="5" name="Text Placeholder 4">
            <a:extLst>
              <a:ext uri="{FF2B5EF4-FFF2-40B4-BE49-F238E27FC236}">
                <a16:creationId xmlns:a16="http://schemas.microsoft.com/office/drawing/2014/main" id="{9AA41C37-ACB2-69FC-91E0-F274C631601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818487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1CB8CF-46F4-8365-F4CC-3EFC2C07BB3E}"/>
              </a:ext>
            </a:extLst>
          </p:cNvPr>
          <p:cNvSpPr>
            <a:spLocks noGrp="1"/>
          </p:cNvSpPr>
          <p:nvPr>
            <p:ph type="title"/>
          </p:nvPr>
        </p:nvSpPr>
        <p:spPr/>
        <p:txBody>
          <a:bodyPr/>
          <a:lstStyle/>
          <a:p>
            <a:r>
              <a:rPr lang="ru-RU" dirty="0"/>
              <a:t>Сравнение </a:t>
            </a:r>
            <a:r>
              <a:rPr lang="en-US" dirty="0"/>
              <a:t>Windows API</a:t>
            </a:r>
            <a:r>
              <a:rPr lang="ru-RU" dirty="0"/>
              <a:t> и </a:t>
            </a:r>
            <a:r>
              <a:rPr lang="en-US" dirty="0"/>
              <a:t>POSIX</a:t>
            </a:r>
          </a:p>
        </p:txBody>
      </p:sp>
      <p:sp>
        <p:nvSpPr>
          <p:cNvPr id="5" name="Content Placeholder 4">
            <a:extLst>
              <a:ext uri="{FF2B5EF4-FFF2-40B4-BE49-F238E27FC236}">
                <a16:creationId xmlns:a16="http://schemas.microsoft.com/office/drawing/2014/main" id="{C051EE36-F111-1D2E-7CC3-32A7AADD5C0E}"/>
              </a:ext>
            </a:extLst>
          </p:cNvPr>
          <p:cNvSpPr>
            <a:spLocks noGrp="1"/>
          </p:cNvSpPr>
          <p:nvPr>
            <p:ph idx="1"/>
          </p:nvPr>
        </p:nvSpPr>
        <p:spPr/>
        <p:txBody>
          <a:bodyPr/>
          <a:lstStyle/>
          <a:p>
            <a:r>
              <a:rPr lang="en-US" dirty="0"/>
              <a:t>UNIX: </a:t>
            </a:r>
            <a:r>
              <a:rPr lang="ru-RU" dirty="0"/>
              <a:t>почти прямая связь между системным вызовом и библиотечной функцией (</a:t>
            </a:r>
            <a:r>
              <a:rPr lang="en-US" dirty="0"/>
              <a:t>POSIX ~100 </a:t>
            </a:r>
            <a:r>
              <a:rPr lang="ru-RU" dirty="0"/>
              <a:t>вызовов)</a:t>
            </a:r>
          </a:p>
          <a:p>
            <a:r>
              <a:rPr lang="en-US" dirty="0"/>
              <a:t>Windows: </a:t>
            </a:r>
            <a:r>
              <a:rPr lang="en-US" b="1" dirty="0" err="1"/>
              <a:t>WinAPI</a:t>
            </a:r>
            <a:r>
              <a:rPr lang="en-US" b="1" dirty="0"/>
              <a:t> (Win32/Win64)</a:t>
            </a:r>
            <a:r>
              <a:rPr lang="en-US" dirty="0"/>
              <a:t> — </a:t>
            </a:r>
            <a:r>
              <a:rPr lang="ru-RU" dirty="0"/>
              <a:t>тысячи функций</a:t>
            </a:r>
          </a:p>
          <a:p>
            <a:r>
              <a:rPr lang="en-US" dirty="0"/>
              <a:t>API </a:t>
            </a:r>
            <a:r>
              <a:rPr lang="ru-RU" dirty="0"/>
              <a:t>и системные вызовы </a:t>
            </a:r>
            <a:r>
              <a:rPr lang="ru-RU" b="1" dirty="0"/>
              <a:t>развязаны</a:t>
            </a:r>
            <a:r>
              <a:rPr lang="ru-RU" dirty="0"/>
              <a:t>: </a:t>
            </a:r>
            <a:r>
              <a:rPr lang="en-US" dirty="0"/>
              <a:t>API </a:t>
            </a:r>
            <a:r>
              <a:rPr lang="ru-RU" dirty="0"/>
              <a:t>стабильно, системные вызовы могут меняться</a:t>
            </a:r>
          </a:p>
          <a:p>
            <a:endParaRPr lang="en-US" dirty="0"/>
          </a:p>
        </p:txBody>
      </p:sp>
    </p:spTree>
    <p:extLst>
      <p:ext uri="{BB962C8B-B14F-4D97-AF65-F5344CB8AC3E}">
        <p14:creationId xmlns:p14="http://schemas.microsoft.com/office/powerpoint/2010/main" val="25010239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B6A49-26B2-FEB1-F61F-C23BE6CA41E9}"/>
              </a:ext>
            </a:extLst>
          </p:cNvPr>
          <p:cNvSpPr>
            <a:spLocks noGrp="1"/>
          </p:cNvSpPr>
          <p:nvPr>
            <p:ph type="title"/>
          </p:nvPr>
        </p:nvSpPr>
        <p:spPr/>
        <p:txBody>
          <a:bodyPr/>
          <a:lstStyle/>
          <a:p>
            <a:r>
              <a:rPr lang="ru-RU" dirty="0"/>
              <a:t>Особенности </a:t>
            </a:r>
            <a:r>
              <a:rPr lang="en-US" dirty="0"/>
              <a:t>Win32 API</a:t>
            </a:r>
          </a:p>
        </p:txBody>
      </p:sp>
      <p:sp>
        <p:nvSpPr>
          <p:cNvPr id="3" name="Content Placeholder 2">
            <a:extLst>
              <a:ext uri="{FF2B5EF4-FFF2-40B4-BE49-F238E27FC236}">
                <a16:creationId xmlns:a16="http://schemas.microsoft.com/office/drawing/2014/main" id="{781BE788-F68B-C6E8-2514-9EA5470A40ED}"/>
              </a:ext>
            </a:extLst>
          </p:cNvPr>
          <p:cNvSpPr>
            <a:spLocks noGrp="1"/>
          </p:cNvSpPr>
          <p:nvPr>
            <p:ph idx="1"/>
          </p:nvPr>
        </p:nvSpPr>
        <p:spPr/>
        <p:txBody>
          <a:bodyPr/>
          <a:lstStyle/>
          <a:p>
            <a:r>
              <a:rPr lang="ru-RU" dirty="0"/>
              <a:t>Поддерживается во всех версиях Windows с Windows 95</a:t>
            </a:r>
          </a:p>
          <a:p>
            <a:r>
              <a:rPr lang="ru-RU" dirty="0"/>
              <a:t>Совместимость между версиями сохраняется за счёт уровня API</a:t>
            </a:r>
          </a:p>
          <a:p>
            <a:r>
              <a:rPr lang="ru-RU" dirty="0"/>
              <a:t>Часто невозможно понять: это реальный системный вызов или просто библиотечная функция</a:t>
            </a:r>
          </a:p>
          <a:p>
            <a:r>
              <a:rPr lang="ru-RU" dirty="0"/>
              <a:t>В разных версиях Windows одна и та же API-функция может быть реализована по-разному</a:t>
            </a:r>
          </a:p>
          <a:p>
            <a:endParaRPr lang="en-US" dirty="0"/>
          </a:p>
        </p:txBody>
      </p:sp>
    </p:spTree>
    <p:extLst>
      <p:ext uri="{BB962C8B-B14F-4D97-AF65-F5344CB8AC3E}">
        <p14:creationId xmlns:p14="http://schemas.microsoft.com/office/powerpoint/2010/main" val="42945319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1E67E-AA4D-7508-203B-8D1E9CEE52F4}"/>
              </a:ext>
            </a:extLst>
          </p:cNvPr>
          <p:cNvSpPr>
            <a:spLocks noGrp="1"/>
          </p:cNvSpPr>
          <p:nvPr>
            <p:ph type="title"/>
          </p:nvPr>
        </p:nvSpPr>
        <p:spPr/>
        <p:txBody>
          <a:bodyPr/>
          <a:lstStyle/>
          <a:p>
            <a:r>
              <a:rPr lang="ru-RU" dirty="0"/>
              <a:t>Основные вызовы </a:t>
            </a:r>
            <a:r>
              <a:rPr lang="en-US" dirty="0"/>
              <a:t>Win32</a:t>
            </a:r>
          </a:p>
        </p:txBody>
      </p:sp>
      <p:sp>
        <p:nvSpPr>
          <p:cNvPr id="3" name="Content Placeholder 2">
            <a:extLst>
              <a:ext uri="{FF2B5EF4-FFF2-40B4-BE49-F238E27FC236}">
                <a16:creationId xmlns:a16="http://schemas.microsoft.com/office/drawing/2014/main" id="{E4C188A8-E0E3-5476-521D-933D0BDFDCD4}"/>
              </a:ext>
            </a:extLst>
          </p:cNvPr>
          <p:cNvSpPr>
            <a:spLocks noGrp="1"/>
          </p:cNvSpPr>
          <p:nvPr>
            <p:ph idx="1"/>
          </p:nvPr>
        </p:nvSpPr>
        <p:spPr/>
        <p:txBody>
          <a:bodyPr/>
          <a:lstStyle/>
          <a:p>
            <a:r>
              <a:rPr lang="en-US" dirty="0" err="1"/>
              <a:t>CreateProcess</a:t>
            </a:r>
            <a:r>
              <a:rPr lang="en-US" dirty="0"/>
              <a:t> — </a:t>
            </a:r>
            <a:r>
              <a:rPr lang="ru-RU" dirty="0"/>
              <a:t>создание нового процесса (аналог </a:t>
            </a:r>
            <a:r>
              <a:rPr lang="en-US" dirty="0"/>
              <a:t>fork + exec)</a:t>
            </a:r>
          </a:p>
          <a:p>
            <a:r>
              <a:rPr lang="en-US" dirty="0" err="1"/>
              <a:t>ExitProcess</a:t>
            </a:r>
            <a:r>
              <a:rPr lang="en-US" dirty="0"/>
              <a:t> — </a:t>
            </a:r>
            <a:r>
              <a:rPr lang="ru-RU" dirty="0"/>
              <a:t>завершение процесса (аналог </a:t>
            </a:r>
            <a:r>
              <a:rPr lang="en-US" dirty="0"/>
              <a:t>exit)</a:t>
            </a:r>
          </a:p>
          <a:p>
            <a:r>
              <a:rPr lang="en-US" dirty="0" err="1"/>
              <a:t>WaitForSingleObject</a:t>
            </a:r>
            <a:r>
              <a:rPr lang="en-US" dirty="0"/>
              <a:t> — </a:t>
            </a:r>
            <a:r>
              <a:rPr lang="ru-RU" dirty="0"/>
              <a:t>ожидание события или завершения процесса (аналог </a:t>
            </a:r>
            <a:r>
              <a:rPr lang="en-US" dirty="0" err="1"/>
              <a:t>waitpid</a:t>
            </a:r>
            <a:r>
              <a:rPr lang="en-US" dirty="0"/>
              <a:t>)</a:t>
            </a:r>
          </a:p>
          <a:p>
            <a:endParaRPr lang="en-US" dirty="0"/>
          </a:p>
        </p:txBody>
      </p:sp>
    </p:spTree>
    <p:extLst>
      <p:ext uri="{BB962C8B-B14F-4D97-AF65-F5344CB8AC3E}">
        <p14:creationId xmlns:p14="http://schemas.microsoft.com/office/powerpoint/2010/main" val="39348721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00411-F80C-8ADB-A552-5F80924DFEF1}"/>
              </a:ext>
            </a:extLst>
          </p:cNvPr>
          <p:cNvSpPr>
            <a:spLocks noGrp="1"/>
          </p:cNvSpPr>
          <p:nvPr>
            <p:ph type="title"/>
          </p:nvPr>
        </p:nvSpPr>
        <p:spPr/>
        <p:txBody>
          <a:bodyPr/>
          <a:lstStyle/>
          <a:p>
            <a:r>
              <a:rPr lang="ru-RU" dirty="0"/>
              <a:t>Работа с файлами и каталогами</a:t>
            </a:r>
            <a:endParaRPr lang="en-US" dirty="0"/>
          </a:p>
        </p:txBody>
      </p:sp>
      <p:sp>
        <p:nvSpPr>
          <p:cNvPr id="3" name="Content Placeholder 2">
            <a:extLst>
              <a:ext uri="{FF2B5EF4-FFF2-40B4-BE49-F238E27FC236}">
                <a16:creationId xmlns:a16="http://schemas.microsoft.com/office/drawing/2014/main" id="{20940591-E044-71A2-77AD-B896F64AE81F}"/>
              </a:ext>
            </a:extLst>
          </p:cNvPr>
          <p:cNvSpPr>
            <a:spLocks noGrp="1"/>
          </p:cNvSpPr>
          <p:nvPr>
            <p:ph idx="1"/>
          </p:nvPr>
        </p:nvSpPr>
        <p:spPr/>
        <p:txBody>
          <a:bodyPr/>
          <a:lstStyle/>
          <a:p>
            <a:r>
              <a:rPr lang="en-US" dirty="0" err="1"/>
              <a:t>CreateFile</a:t>
            </a:r>
            <a:r>
              <a:rPr lang="en-US" dirty="0"/>
              <a:t>, </a:t>
            </a:r>
            <a:r>
              <a:rPr lang="en-US" dirty="0" err="1"/>
              <a:t>ReadFile</a:t>
            </a:r>
            <a:r>
              <a:rPr lang="en-US" dirty="0"/>
              <a:t>, </a:t>
            </a:r>
            <a:r>
              <a:rPr lang="en-US" dirty="0" err="1"/>
              <a:t>WriteFile</a:t>
            </a:r>
            <a:r>
              <a:rPr lang="en-US" dirty="0"/>
              <a:t>, </a:t>
            </a:r>
            <a:r>
              <a:rPr lang="en-US" dirty="0" err="1"/>
              <a:t>CloseHandle</a:t>
            </a:r>
            <a:r>
              <a:rPr lang="en-US" dirty="0"/>
              <a:t> — </a:t>
            </a:r>
            <a:r>
              <a:rPr lang="ru-RU" dirty="0"/>
              <a:t>аналог </a:t>
            </a:r>
            <a:r>
              <a:rPr lang="en-US" dirty="0"/>
              <a:t>open, read, write, close</a:t>
            </a:r>
          </a:p>
          <a:p>
            <a:r>
              <a:rPr lang="en-US" dirty="0" err="1"/>
              <a:t>SetFilePointer</a:t>
            </a:r>
            <a:r>
              <a:rPr lang="en-US" dirty="0"/>
              <a:t> — </a:t>
            </a:r>
            <a:r>
              <a:rPr lang="ru-RU" dirty="0"/>
              <a:t>аналог </a:t>
            </a:r>
            <a:r>
              <a:rPr lang="en-US" dirty="0" err="1"/>
              <a:t>lseek</a:t>
            </a:r>
            <a:endParaRPr lang="en-US" dirty="0"/>
          </a:p>
          <a:p>
            <a:r>
              <a:rPr lang="en-US" dirty="0" err="1"/>
              <a:t>GetFileAttributesEx</a:t>
            </a:r>
            <a:r>
              <a:rPr lang="en-US" dirty="0"/>
              <a:t> — </a:t>
            </a:r>
            <a:r>
              <a:rPr lang="ru-RU" dirty="0"/>
              <a:t>аналог </a:t>
            </a:r>
            <a:r>
              <a:rPr lang="en-US" dirty="0"/>
              <a:t>stat</a:t>
            </a:r>
          </a:p>
          <a:p>
            <a:r>
              <a:rPr lang="en-US" dirty="0" err="1"/>
              <a:t>CreateDirectory</a:t>
            </a:r>
            <a:r>
              <a:rPr lang="en-US" dirty="0"/>
              <a:t>, </a:t>
            </a:r>
            <a:r>
              <a:rPr lang="en-US" dirty="0" err="1"/>
              <a:t>RemoveDirectory</a:t>
            </a:r>
            <a:r>
              <a:rPr lang="en-US" dirty="0"/>
              <a:t> — </a:t>
            </a:r>
            <a:r>
              <a:rPr lang="ru-RU" dirty="0"/>
              <a:t>аналог </a:t>
            </a:r>
            <a:r>
              <a:rPr lang="en-US" dirty="0" err="1"/>
              <a:t>mkdir</a:t>
            </a:r>
            <a:r>
              <a:rPr lang="en-US" dirty="0"/>
              <a:t>, </a:t>
            </a:r>
            <a:r>
              <a:rPr lang="en-US" dirty="0" err="1"/>
              <a:t>rmdir</a:t>
            </a:r>
            <a:endParaRPr lang="en-US" dirty="0"/>
          </a:p>
          <a:p>
            <a:r>
              <a:rPr lang="en-US" dirty="0" err="1"/>
              <a:t>SetCurrentDirectory</a:t>
            </a:r>
            <a:r>
              <a:rPr lang="en-US" dirty="0"/>
              <a:t> — </a:t>
            </a:r>
            <a:r>
              <a:rPr lang="ru-RU" dirty="0"/>
              <a:t>аналог </a:t>
            </a:r>
            <a:r>
              <a:rPr lang="en-US" dirty="0" err="1"/>
              <a:t>chdir</a:t>
            </a:r>
            <a:endParaRPr lang="en-US" dirty="0"/>
          </a:p>
        </p:txBody>
      </p:sp>
    </p:spTree>
    <p:extLst>
      <p:ext uri="{BB962C8B-B14F-4D97-AF65-F5344CB8AC3E}">
        <p14:creationId xmlns:p14="http://schemas.microsoft.com/office/powerpoint/2010/main" val="5650896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D4D6F-9690-BDA5-493C-D9A122FED93C}"/>
              </a:ext>
            </a:extLst>
          </p:cNvPr>
          <p:cNvSpPr>
            <a:spLocks noGrp="1"/>
          </p:cNvSpPr>
          <p:nvPr>
            <p:ph type="title"/>
          </p:nvPr>
        </p:nvSpPr>
        <p:spPr/>
        <p:txBody>
          <a:bodyPr/>
          <a:lstStyle/>
          <a:p>
            <a:r>
              <a:rPr lang="ru-RU" dirty="0"/>
              <a:t>Отличия от </a:t>
            </a:r>
            <a:r>
              <a:rPr lang="en-US" dirty="0"/>
              <a:t>UNIX</a:t>
            </a:r>
          </a:p>
        </p:txBody>
      </p:sp>
      <p:sp>
        <p:nvSpPr>
          <p:cNvPr id="3" name="Content Placeholder 2">
            <a:extLst>
              <a:ext uri="{FF2B5EF4-FFF2-40B4-BE49-F238E27FC236}">
                <a16:creationId xmlns:a16="http://schemas.microsoft.com/office/drawing/2014/main" id="{FBA690DE-FAFE-322E-C1F6-F2C794AB457B}"/>
              </a:ext>
            </a:extLst>
          </p:cNvPr>
          <p:cNvSpPr>
            <a:spLocks noGrp="1"/>
          </p:cNvSpPr>
          <p:nvPr>
            <p:ph idx="1"/>
          </p:nvPr>
        </p:nvSpPr>
        <p:spPr/>
        <p:txBody>
          <a:bodyPr/>
          <a:lstStyle/>
          <a:p>
            <a:r>
              <a:rPr lang="ru-RU" dirty="0"/>
              <a:t>Нет прямых аналогов для:</a:t>
            </a:r>
          </a:p>
          <a:p>
            <a:pPr lvl="1"/>
            <a:r>
              <a:rPr lang="ru-RU" dirty="0"/>
              <a:t>жёстких ссылок (</a:t>
            </a:r>
            <a:r>
              <a:rPr lang="ru-RU" dirty="0" err="1"/>
              <a:t>link</a:t>
            </a:r>
            <a:r>
              <a:rPr lang="ru-RU" dirty="0"/>
              <a:t>, </a:t>
            </a:r>
            <a:r>
              <a:rPr lang="ru-RU" dirty="0" err="1"/>
              <a:t>unlink</a:t>
            </a:r>
            <a:r>
              <a:rPr lang="ru-RU" dirty="0"/>
              <a:t>)</a:t>
            </a:r>
          </a:p>
          <a:p>
            <a:pPr lvl="1"/>
            <a:r>
              <a:rPr lang="ru-RU" dirty="0"/>
              <a:t>монтирования файловых систем (</a:t>
            </a:r>
            <a:r>
              <a:rPr lang="ru-RU" dirty="0" err="1"/>
              <a:t>mount</a:t>
            </a:r>
            <a:r>
              <a:rPr lang="ru-RU" dirty="0"/>
              <a:t>, </a:t>
            </a:r>
            <a:r>
              <a:rPr lang="ru-RU" dirty="0" err="1"/>
              <a:t>umount</a:t>
            </a:r>
            <a:r>
              <a:rPr lang="ru-RU" dirty="0"/>
              <a:t>)</a:t>
            </a:r>
          </a:p>
          <a:p>
            <a:pPr lvl="1"/>
            <a:r>
              <a:rPr lang="ru-RU" dirty="0"/>
              <a:t>сигналов (</a:t>
            </a:r>
            <a:r>
              <a:rPr lang="ru-RU" dirty="0" err="1"/>
              <a:t>kill</a:t>
            </a:r>
            <a:r>
              <a:rPr lang="ru-RU" dirty="0"/>
              <a:t>)</a:t>
            </a:r>
          </a:p>
          <a:p>
            <a:pPr lvl="1"/>
            <a:r>
              <a:rPr lang="ru-RU" dirty="0"/>
              <a:t>POSIX-подобной модели безопасности</a:t>
            </a:r>
          </a:p>
          <a:p>
            <a:r>
              <a:rPr lang="ru-RU" dirty="0"/>
              <a:t>Зато:</a:t>
            </a:r>
          </a:p>
          <a:p>
            <a:pPr lvl="1"/>
            <a:r>
              <a:rPr lang="ru-RU" dirty="0"/>
              <a:t>огромный набор вызовов для GUI (окна, меню, кнопки, диалоги)</a:t>
            </a:r>
          </a:p>
          <a:p>
            <a:pPr lvl="1"/>
            <a:r>
              <a:rPr lang="ru-RU" dirty="0"/>
              <a:t>поддержка расширенной безопасности (ACL, политики)</a:t>
            </a:r>
          </a:p>
        </p:txBody>
      </p:sp>
    </p:spTree>
    <p:extLst>
      <p:ext uri="{BB962C8B-B14F-4D97-AF65-F5344CB8AC3E}">
        <p14:creationId xmlns:p14="http://schemas.microsoft.com/office/powerpoint/2010/main" val="902297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7C329-FA07-E407-8E17-0B8E8B670606}"/>
              </a:ext>
            </a:extLst>
          </p:cNvPr>
          <p:cNvSpPr>
            <a:spLocks noGrp="1"/>
          </p:cNvSpPr>
          <p:nvPr>
            <p:ph type="title"/>
          </p:nvPr>
        </p:nvSpPr>
        <p:spPr/>
        <p:txBody>
          <a:bodyPr/>
          <a:lstStyle/>
          <a:p>
            <a:r>
              <a:rPr lang="ru-RU" dirty="0"/>
              <a:t>Пользователи и права</a:t>
            </a:r>
            <a:endParaRPr lang="en-US" dirty="0"/>
          </a:p>
        </p:txBody>
      </p:sp>
      <p:sp>
        <p:nvSpPr>
          <p:cNvPr id="3" name="Content Placeholder 2">
            <a:extLst>
              <a:ext uri="{FF2B5EF4-FFF2-40B4-BE49-F238E27FC236}">
                <a16:creationId xmlns:a16="http://schemas.microsoft.com/office/drawing/2014/main" id="{973CC233-AAC7-3F51-ED81-1E22825BAE36}"/>
              </a:ext>
            </a:extLst>
          </p:cNvPr>
          <p:cNvSpPr>
            <a:spLocks noGrp="1"/>
          </p:cNvSpPr>
          <p:nvPr>
            <p:ph idx="1"/>
          </p:nvPr>
        </p:nvSpPr>
        <p:spPr/>
        <p:txBody>
          <a:bodyPr>
            <a:normAutofit/>
          </a:bodyPr>
          <a:lstStyle/>
          <a:p>
            <a:r>
              <a:rPr lang="ru-RU" dirty="0"/>
              <a:t>Каждый пользователь имеет уникальный идентификатор UID</a:t>
            </a:r>
          </a:p>
          <a:p>
            <a:pPr lvl="1"/>
            <a:r>
              <a:rPr lang="en-US" dirty="0"/>
              <a:t>UID </a:t>
            </a:r>
            <a:r>
              <a:rPr lang="ru-RU" dirty="0"/>
              <a:t>пользователя ассоциирован с запущенными процессами</a:t>
            </a:r>
          </a:p>
          <a:p>
            <a:pPr lvl="1"/>
            <a:r>
              <a:rPr lang="ru-RU" dirty="0"/>
              <a:t>Позволяет разграничивать доступ к процессам и файлам</a:t>
            </a:r>
          </a:p>
          <a:p>
            <a:r>
              <a:rPr lang="ru-RU" dirty="0"/>
              <a:t>Пользователи объединяются в группы с собственными GID</a:t>
            </a:r>
          </a:p>
          <a:p>
            <a:r>
              <a:rPr lang="ru-RU" dirty="0"/>
              <a:t>Суперпользователь (</a:t>
            </a:r>
            <a:r>
              <a:rPr lang="ru-RU" dirty="0" err="1"/>
              <a:t>root</a:t>
            </a:r>
            <a:r>
              <a:rPr lang="ru-RU" dirty="0"/>
              <a:t>/администратор) имеет полные права и может обходить правила защиты</a:t>
            </a:r>
            <a:endParaRPr lang="en-US" dirty="0"/>
          </a:p>
        </p:txBody>
      </p:sp>
    </p:spTree>
    <p:extLst>
      <p:ext uri="{BB962C8B-B14F-4D97-AF65-F5344CB8AC3E}">
        <p14:creationId xmlns:p14="http://schemas.microsoft.com/office/powerpoint/2010/main" val="128464940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55120-3555-D837-6CF3-9D98FC82C49F}"/>
              </a:ext>
            </a:extLst>
          </p:cNvPr>
          <p:cNvSpPr>
            <a:spLocks noGrp="1"/>
          </p:cNvSpPr>
          <p:nvPr>
            <p:ph type="title"/>
          </p:nvPr>
        </p:nvSpPr>
        <p:spPr/>
        <p:txBody>
          <a:bodyPr/>
          <a:lstStyle/>
          <a:p>
            <a:r>
              <a:rPr lang="ru-RU" dirty="0"/>
              <a:t>Особенности архитектуры </a:t>
            </a:r>
            <a:r>
              <a:rPr lang="en-US" dirty="0"/>
              <a:t>Win32</a:t>
            </a:r>
          </a:p>
        </p:txBody>
      </p:sp>
      <p:sp>
        <p:nvSpPr>
          <p:cNvPr id="3" name="Content Placeholder 2">
            <a:extLst>
              <a:ext uri="{FF2B5EF4-FFF2-40B4-BE49-F238E27FC236}">
                <a16:creationId xmlns:a16="http://schemas.microsoft.com/office/drawing/2014/main" id="{AB709FF6-DEAB-A392-B168-3C2E9DF18F6B}"/>
              </a:ext>
            </a:extLst>
          </p:cNvPr>
          <p:cNvSpPr>
            <a:spLocks noGrp="1"/>
          </p:cNvSpPr>
          <p:nvPr>
            <p:ph idx="1"/>
          </p:nvPr>
        </p:nvSpPr>
        <p:spPr/>
        <p:txBody>
          <a:bodyPr/>
          <a:lstStyle/>
          <a:p>
            <a:r>
              <a:rPr lang="ru-RU" dirty="0"/>
              <a:t>API </a:t>
            </a:r>
            <a:r>
              <a:rPr lang="ru-RU" b="1" dirty="0"/>
              <a:t>неоднородный и не всегда последовательный</a:t>
            </a:r>
            <a:endParaRPr lang="ru-RU" dirty="0"/>
          </a:p>
          <a:p>
            <a:r>
              <a:rPr lang="ru-RU" dirty="0"/>
              <a:t>Причина: наследие 16-битных версий (Windows 3.x) и необходимость обратной совместимости</a:t>
            </a:r>
          </a:p>
          <a:p>
            <a:r>
              <a:rPr lang="ru-RU" dirty="0"/>
              <a:t>Win64 = Win32 + 64-битные указатели</a:t>
            </a:r>
          </a:p>
          <a:p>
            <a:r>
              <a:rPr lang="ru-RU" dirty="0"/>
              <a:t>Сегодня </a:t>
            </a:r>
            <a:r>
              <a:rPr lang="ru-RU" dirty="0" err="1"/>
              <a:t>WinAPI</a:t>
            </a:r>
            <a:r>
              <a:rPr lang="ru-RU" dirty="0"/>
              <a:t> = основа взаимодействия приложений и ОС Windows</a:t>
            </a:r>
          </a:p>
          <a:p>
            <a:endParaRPr lang="en-US" dirty="0"/>
          </a:p>
        </p:txBody>
      </p:sp>
    </p:spTree>
    <p:extLst>
      <p:ext uri="{BB962C8B-B14F-4D97-AF65-F5344CB8AC3E}">
        <p14:creationId xmlns:p14="http://schemas.microsoft.com/office/powerpoint/2010/main" val="33650858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0451E-CE98-C1C9-0563-5563B57EAF23}"/>
              </a:ext>
            </a:extLst>
          </p:cNvPr>
          <p:cNvSpPr>
            <a:spLocks noGrp="1"/>
          </p:cNvSpPr>
          <p:nvPr>
            <p:ph type="title"/>
          </p:nvPr>
        </p:nvSpPr>
        <p:spPr/>
        <p:txBody>
          <a:bodyPr/>
          <a:lstStyle/>
          <a:p>
            <a:r>
              <a:rPr lang="ru-RU" dirty="0"/>
              <a:t>Заключение</a:t>
            </a:r>
            <a:endParaRPr lang="en-US" dirty="0"/>
          </a:p>
        </p:txBody>
      </p:sp>
      <p:sp>
        <p:nvSpPr>
          <p:cNvPr id="3" name="Content Placeholder 2">
            <a:extLst>
              <a:ext uri="{FF2B5EF4-FFF2-40B4-BE49-F238E27FC236}">
                <a16:creationId xmlns:a16="http://schemas.microsoft.com/office/drawing/2014/main" id="{DDA50FB8-3EDB-BEE0-14FE-0661AFAC1560}"/>
              </a:ext>
            </a:extLst>
          </p:cNvPr>
          <p:cNvSpPr>
            <a:spLocks noGrp="1"/>
          </p:cNvSpPr>
          <p:nvPr>
            <p:ph idx="1"/>
          </p:nvPr>
        </p:nvSpPr>
        <p:spPr/>
        <p:txBody>
          <a:bodyPr>
            <a:normAutofit fontScale="85000" lnSpcReduction="20000"/>
          </a:bodyPr>
          <a:lstStyle/>
          <a:p>
            <a:r>
              <a:rPr lang="ru-RU" b="1" dirty="0"/>
              <a:t>Базовые абстракции ОС:</a:t>
            </a:r>
            <a:r>
              <a:rPr lang="ru-RU" dirty="0"/>
              <a:t> процессы, адресные пространства, файлы</a:t>
            </a:r>
          </a:p>
          <a:p>
            <a:r>
              <a:rPr lang="ru-RU" b="1" dirty="0" err="1"/>
              <a:t>Межпроцессное</a:t>
            </a:r>
            <a:r>
              <a:rPr lang="ru-RU" b="1" dirty="0"/>
              <a:t> взаимодействие:</a:t>
            </a:r>
            <a:r>
              <a:rPr lang="ru-RU" dirty="0"/>
              <a:t> дерево процессов, IPC, сигналы</a:t>
            </a:r>
          </a:p>
          <a:p>
            <a:r>
              <a:rPr lang="ru-RU" b="1" dirty="0"/>
              <a:t>Права и пользователи:</a:t>
            </a:r>
            <a:r>
              <a:rPr lang="ru-RU" dirty="0"/>
              <a:t> UID/GID, </a:t>
            </a:r>
            <a:r>
              <a:rPr lang="ru-RU" dirty="0" err="1"/>
              <a:t>root</a:t>
            </a:r>
            <a:r>
              <a:rPr lang="ru-RU" dirty="0"/>
              <a:t>; </a:t>
            </a:r>
            <a:r>
              <a:rPr lang="ru-RU" dirty="0" err="1"/>
              <a:t>su</a:t>
            </a:r>
            <a:r>
              <a:rPr lang="ru-RU" dirty="0"/>
              <a:t>/</a:t>
            </a:r>
            <a:r>
              <a:rPr lang="ru-RU" dirty="0" err="1"/>
              <a:t>sudo</a:t>
            </a:r>
            <a:r>
              <a:rPr lang="ru-RU" dirty="0"/>
              <a:t> в администрировании</a:t>
            </a:r>
          </a:p>
          <a:p>
            <a:r>
              <a:rPr lang="ru-RU" b="1" dirty="0"/>
              <a:t>Память:</a:t>
            </a:r>
            <a:r>
              <a:rPr lang="ru-RU" dirty="0"/>
              <a:t> виртуальная память ⇒ больше программ и проще код</a:t>
            </a:r>
          </a:p>
          <a:p>
            <a:r>
              <a:rPr lang="ru-RU" b="1" dirty="0"/>
              <a:t>Файловая система:</a:t>
            </a:r>
            <a:r>
              <a:rPr lang="ru-RU" dirty="0"/>
              <a:t> пути, каталоги, операции; ссылки, </a:t>
            </a:r>
            <a:r>
              <a:rPr lang="ru-RU" dirty="0" err="1"/>
              <a:t>mount</a:t>
            </a:r>
            <a:r>
              <a:rPr lang="ru-RU" dirty="0"/>
              <a:t>/</a:t>
            </a:r>
            <a:r>
              <a:rPr lang="ru-RU" dirty="0" err="1"/>
              <a:t>umount</a:t>
            </a:r>
            <a:r>
              <a:rPr lang="ru-RU" dirty="0"/>
              <a:t>, </a:t>
            </a:r>
            <a:r>
              <a:rPr lang="ru-RU" dirty="0" err="1"/>
              <a:t>спецфайлы</a:t>
            </a:r>
            <a:r>
              <a:rPr lang="ru-RU" dirty="0"/>
              <a:t>, </a:t>
            </a:r>
            <a:r>
              <a:rPr lang="ru-RU" dirty="0" err="1"/>
              <a:t>pipes</a:t>
            </a:r>
            <a:endParaRPr lang="ru-RU" dirty="0"/>
          </a:p>
          <a:p>
            <a:r>
              <a:rPr lang="ru-RU" b="1" dirty="0"/>
              <a:t>Системные вызовы (</a:t>
            </a:r>
            <a:r>
              <a:rPr lang="en-US" b="1" dirty="0"/>
              <a:t>POSIX):</a:t>
            </a:r>
            <a:r>
              <a:rPr lang="en-US" dirty="0"/>
              <a:t> </a:t>
            </a:r>
            <a:r>
              <a:rPr lang="ru-RU" dirty="0"/>
              <a:t>процессы, файлы, каталоги, </a:t>
            </a:r>
            <a:r>
              <a:rPr lang="en-US" dirty="0"/>
              <a:t>I/O, </a:t>
            </a:r>
            <a:r>
              <a:rPr lang="ru-RU" dirty="0"/>
              <a:t>прочие (</a:t>
            </a:r>
            <a:r>
              <a:rPr lang="en-US" dirty="0" err="1"/>
              <a:t>chdir</a:t>
            </a:r>
            <a:r>
              <a:rPr lang="en-US" dirty="0"/>
              <a:t>/</a:t>
            </a:r>
            <a:r>
              <a:rPr lang="en-US" dirty="0" err="1"/>
              <a:t>chmod</a:t>
            </a:r>
            <a:r>
              <a:rPr lang="en-US" dirty="0"/>
              <a:t>/kill/time)</a:t>
            </a:r>
            <a:endParaRPr lang="ru-RU" dirty="0"/>
          </a:p>
          <a:p>
            <a:r>
              <a:rPr lang="ru-RU" b="1" dirty="0"/>
              <a:t>Практика </a:t>
            </a:r>
            <a:r>
              <a:rPr lang="en-US" b="1" dirty="0"/>
              <a:t>UNIX:</a:t>
            </a:r>
            <a:r>
              <a:rPr lang="en-US" dirty="0"/>
              <a:t> </a:t>
            </a:r>
            <a:r>
              <a:rPr lang="en-US" dirty="0" err="1"/>
              <a:t>ps</a:t>
            </a:r>
            <a:r>
              <a:rPr lang="en-US" dirty="0"/>
              <a:t>/top/</a:t>
            </a:r>
            <a:r>
              <a:rPr lang="en-US" dirty="0" err="1"/>
              <a:t>htop</a:t>
            </a:r>
            <a:r>
              <a:rPr lang="en-US" dirty="0"/>
              <a:t>, free/</a:t>
            </a:r>
            <a:r>
              <a:rPr lang="en-US" dirty="0" err="1"/>
              <a:t>vmstat</a:t>
            </a:r>
            <a:r>
              <a:rPr lang="en-US" dirty="0"/>
              <a:t>, ls/cp/mv/rm, WSL-</a:t>
            </a:r>
            <a:r>
              <a:rPr lang="ru-RU" dirty="0"/>
              <a:t>монтирование, /</a:t>
            </a:r>
            <a:r>
              <a:rPr lang="en-US" dirty="0"/>
              <a:t>dev/null</a:t>
            </a:r>
            <a:endParaRPr lang="ru-RU" dirty="0"/>
          </a:p>
          <a:p>
            <a:r>
              <a:rPr lang="en-US" b="1" dirty="0"/>
              <a:t>Windows vs UNIX:</a:t>
            </a:r>
            <a:r>
              <a:rPr lang="en-US" dirty="0"/>
              <a:t> Win32/64 API (</a:t>
            </a:r>
            <a:r>
              <a:rPr lang="ru-RU" dirty="0"/>
              <a:t>развязка </a:t>
            </a:r>
            <a:r>
              <a:rPr lang="en-US" dirty="0"/>
              <a:t>API </a:t>
            </a:r>
            <a:r>
              <a:rPr lang="ru-RU" dirty="0"/>
              <a:t>и </a:t>
            </a:r>
            <a:r>
              <a:rPr lang="en-US" dirty="0" err="1"/>
              <a:t>syscalls</a:t>
            </a:r>
            <a:r>
              <a:rPr lang="en-US" dirty="0"/>
              <a:t>), </a:t>
            </a:r>
            <a:r>
              <a:rPr lang="ru-RU" dirty="0"/>
              <a:t>иная модель (</a:t>
            </a:r>
            <a:r>
              <a:rPr lang="en-US" dirty="0"/>
              <a:t>event-driven)</a:t>
            </a:r>
          </a:p>
        </p:txBody>
      </p:sp>
    </p:spTree>
    <p:extLst>
      <p:ext uri="{BB962C8B-B14F-4D97-AF65-F5344CB8AC3E}">
        <p14:creationId xmlns:p14="http://schemas.microsoft.com/office/powerpoint/2010/main" val="21420612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13AD0-20B3-9CCD-EFC2-CCAD8EA58569}"/>
              </a:ext>
            </a:extLst>
          </p:cNvPr>
          <p:cNvSpPr>
            <a:spLocks noGrp="1"/>
          </p:cNvSpPr>
          <p:nvPr>
            <p:ph type="title"/>
          </p:nvPr>
        </p:nvSpPr>
        <p:spPr/>
        <p:txBody>
          <a:bodyPr/>
          <a:lstStyle/>
          <a:p>
            <a:r>
              <a:rPr lang="ru-RU" dirty="0"/>
              <a:t>Вопросы</a:t>
            </a:r>
            <a:r>
              <a:rPr lang="en-US" dirty="0"/>
              <a:t>?</a:t>
            </a:r>
          </a:p>
        </p:txBody>
      </p:sp>
      <p:sp>
        <p:nvSpPr>
          <p:cNvPr id="4" name="Text Placeholder 3">
            <a:extLst>
              <a:ext uri="{FF2B5EF4-FFF2-40B4-BE49-F238E27FC236}">
                <a16:creationId xmlns:a16="http://schemas.microsoft.com/office/drawing/2014/main" id="{66375F66-933C-E76C-D6DE-FA56636997A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62656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F3A0E-5178-F12A-F2BC-3307F650BF68}"/>
              </a:ext>
            </a:extLst>
          </p:cNvPr>
          <p:cNvSpPr>
            <a:spLocks noGrp="1"/>
          </p:cNvSpPr>
          <p:nvPr>
            <p:ph type="title"/>
          </p:nvPr>
        </p:nvSpPr>
        <p:spPr/>
        <p:txBody>
          <a:bodyPr/>
          <a:lstStyle/>
          <a:p>
            <a:r>
              <a:rPr lang="ru-RU" dirty="0"/>
              <a:t>Команды </a:t>
            </a:r>
            <a:r>
              <a:rPr lang="en-US" dirty="0" err="1"/>
              <a:t>su</a:t>
            </a:r>
            <a:r>
              <a:rPr lang="en-US" dirty="0"/>
              <a:t> </a:t>
            </a:r>
            <a:r>
              <a:rPr lang="ru-RU" dirty="0"/>
              <a:t>и </a:t>
            </a:r>
            <a:r>
              <a:rPr lang="en-US" dirty="0" err="1"/>
              <a:t>sudo</a:t>
            </a:r>
            <a:endParaRPr lang="en-US" dirty="0"/>
          </a:p>
        </p:txBody>
      </p:sp>
      <p:sp>
        <p:nvSpPr>
          <p:cNvPr id="3" name="Content Placeholder 2">
            <a:extLst>
              <a:ext uri="{FF2B5EF4-FFF2-40B4-BE49-F238E27FC236}">
                <a16:creationId xmlns:a16="http://schemas.microsoft.com/office/drawing/2014/main" id="{10BFF31C-A41E-EE5F-B34B-F0091F0F475F}"/>
              </a:ext>
            </a:extLst>
          </p:cNvPr>
          <p:cNvSpPr>
            <a:spLocks noGrp="1"/>
          </p:cNvSpPr>
          <p:nvPr>
            <p:ph idx="1"/>
          </p:nvPr>
        </p:nvSpPr>
        <p:spPr/>
        <p:txBody>
          <a:bodyPr>
            <a:normAutofit/>
          </a:bodyPr>
          <a:lstStyle/>
          <a:p>
            <a:r>
              <a:rPr lang="ru-RU" dirty="0" err="1"/>
              <a:t>su</a:t>
            </a:r>
            <a:r>
              <a:rPr lang="ru-RU" dirty="0"/>
              <a:t> (</a:t>
            </a:r>
            <a:r>
              <a:rPr lang="ru-RU" dirty="0" err="1"/>
              <a:t>substitute</a:t>
            </a:r>
            <a:r>
              <a:rPr lang="ru-RU" dirty="0"/>
              <a:t> </a:t>
            </a:r>
            <a:r>
              <a:rPr lang="ru-RU" dirty="0" err="1"/>
              <a:t>user</a:t>
            </a:r>
            <a:r>
              <a:rPr lang="ru-RU" dirty="0"/>
              <a:t>)</a:t>
            </a:r>
            <a:endParaRPr lang="en-US" dirty="0"/>
          </a:p>
          <a:p>
            <a:pPr lvl="1"/>
            <a:r>
              <a:rPr lang="ru-RU" dirty="0"/>
              <a:t>Позволяет переключиться на другого пользователя</a:t>
            </a:r>
            <a:endParaRPr lang="en-US" dirty="0"/>
          </a:p>
          <a:p>
            <a:pPr lvl="2"/>
            <a:r>
              <a:rPr lang="ru-RU" dirty="0"/>
              <a:t>Без аргументов — вход под </a:t>
            </a:r>
            <a:r>
              <a:rPr lang="ru-RU" dirty="0" err="1"/>
              <a:t>root</a:t>
            </a:r>
            <a:endParaRPr lang="en-US" dirty="0"/>
          </a:p>
          <a:p>
            <a:pPr lvl="1"/>
            <a:r>
              <a:rPr lang="ru-RU" dirty="0"/>
              <a:t>Требует пароль целевого пользователя</a:t>
            </a:r>
            <a:endParaRPr lang="en-US" dirty="0"/>
          </a:p>
          <a:p>
            <a:pPr lvl="1"/>
            <a:r>
              <a:rPr lang="ru-RU" dirty="0" err="1"/>
              <a:t>su</a:t>
            </a:r>
            <a:r>
              <a:rPr lang="ru-RU" dirty="0"/>
              <a:t> меняет пользователя полностью (новая сессия)</a:t>
            </a:r>
            <a:endParaRPr lang="en-US" dirty="0"/>
          </a:p>
          <a:p>
            <a:r>
              <a:rPr lang="ru-RU" dirty="0" err="1"/>
              <a:t>sudo</a:t>
            </a:r>
            <a:r>
              <a:rPr lang="ru-RU" dirty="0"/>
              <a:t> (</a:t>
            </a:r>
            <a:r>
              <a:rPr lang="ru-RU" dirty="0" err="1"/>
              <a:t>superuser</a:t>
            </a:r>
            <a:r>
              <a:rPr lang="ru-RU" dirty="0"/>
              <a:t> </a:t>
            </a:r>
            <a:r>
              <a:rPr lang="ru-RU" dirty="0" err="1"/>
              <a:t>do</a:t>
            </a:r>
            <a:r>
              <a:rPr lang="ru-RU" dirty="0"/>
              <a:t>)</a:t>
            </a:r>
            <a:endParaRPr lang="en-US" dirty="0"/>
          </a:p>
          <a:p>
            <a:pPr lvl="1"/>
            <a:r>
              <a:rPr lang="ru-RU" dirty="0"/>
              <a:t>Выполняет команду от имени </a:t>
            </a:r>
            <a:r>
              <a:rPr lang="ru-RU" dirty="0" err="1"/>
              <a:t>root</a:t>
            </a:r>
            <a:r>
              <a:rPr lang="ru-RU" dirty="0"/>
              <a:t> (или другого пользователя)</a:t>
            </a:r>
            <a:endParaRPr lang="en-US" dirty="0"/>
          </a:p>
          <a:p>
            <a:pPr lvl="1"/>
            <a:r>
              <a:rPr lang="ru-RU" dirty="0"/>
              <a:t>Требует пароль текущего пользователя (если он в группе </a:t>
            </a:r>
            <a:r>
              <a:rPr lang="ru-RU" dirty="0" err="1"/>
              <a:t>sudo</a:t>
            </a:r>
            <a:r>
              <a:rPr lang="ru-RU" dirty="0"/>
              <a:t>)</a:t>
            </a:r>
            <a:endParaRPr lang="en-US" dirty="0"/>
          </a:p>
          <a:p>
            <a:pPr lvl="1"/>
            <a:r>
              <a:rPr lang="ru-RU" dirty="0"/>
              <a:t>Используется для временного повышения прав</a:t>
            </a:r>
            <a:endParaRPr lang="en-US" dirty="0"/>
          </a:p>
          <a:p>
            <a:pPr lvl="1"/>
            <a:r>
              <a:rPr lang="ru-RU" dirty="0" err="1"/>
              <a:t>sudo</a:t>
            </a:r>
            <a:r>
              <a:rPr lang="ru-RU" dirty="0"/>
              <a:t> повышает права только для одной команды</a:t>
            </a:r>
            <a:endParaRPr lang="en-US" dirty="0"/>
          </a:p>
        </p:txBody>
      </p:sp>
    </p:spTree>
    <p:extLst>
      <p:ext uri="{BB962C8B-B14F-4D97-AF65-F5344CB8AC3E}">
        <p14:creationId xmlns:p14="http://schemas.microsoft.com/office/powerpoint/2010/main" val="3072230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8BF778-E9EF-D781-E8DF-A7DA8B77C91A}"/>
              </a:ext>
            </a:extLst>
          </p:cNvPr>
          <p:cNvSpPr>
            <a:spLocks noGrp="1"/>
          </p:cNvSpPr>
          <p:nvPr>
            <p:ph type="title"/>
          </p:nvPr>
        </p:nvSpPr>
        <p:spPr/>
        <p:txBody>
          <a:bodyPr/>
          <a:lstStyle/>
          <a:p>
            <a:r>
              <a:rPr lang="ru-RU" dirty="0"/>
              <a:t>Узнаём кто мы</a:t>
            </a:r>
            <a:endParaRPr lang="en-US" dirty="0"/>
          </a:p>
        </p:txBody>
      </p:sp>
      <p:sp>
        <p:nvSpPr>
          <p:cNvPr id="6" name="TextBox 5">
            <a:extLst>
              <a:ext uri="{FF2B5EF4-FFF2-40B4-BE49-F238E27FC236}">
                <a16:creationId xmlns:a16="http://schemas.microsoft.com/office/drawing/2014/main" id="{A23F7B99-E70E-680B-FC14-C440571DF7D7}"/>
              </a:ext>
            </a:extLst>
          </p:cNvPr>
          <p:cNvSpPr txBox="1"/>
          <p:nvPr/>
        </p:nvSpPr>
        <p:spPr>
          <a:xfrm>
            <a:off x="0" y="2496457"/>
            <a:ext cx="19318515" cy="3416320"/>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US" dirty="0" err="1">
                <a:solidFill>
                  <a:schemeClr val="accent3">
                    <a:lumMod val="40000"/>
                    <a:lumOff val="60000"/>
                  </a:schemeClr>
                </a:solidFill>
                <a:latin typeface="Consolas" panose="020B0609020204030204" pitchFamily="49" charset="0"/>
              </a:rPr>
              <a:t>vivid@MSI</a:t>
            </a:r>
            <a:r>
              <a:rPr lang="en-US" dirty="0">
                <a:solidFill>
                  <a:schemeClr val="accent3">
                    <a:lumMod val="40000"/>
                    <a:lumOff val="60000"/>
                  </a:schemeClr>
                </a:solidFill>
                <a:latin typeface="Consolas" panose="020B0609020204030204" pitchFamily="49" charset="0"/>
              </a:rPr>
              <a:t>:~</a:t>
            </a:r>
            <a:r>
              <a:rPr lang="en-US" dirty="0">
                <a:latin typeface="Consolas" panose="020B0609020204030204" pitchFamily="49" charset="0"/>
              </a:rPr>
              <a:t>$ </a:t>
            </a:r>
            <a:r>
              <a:rPr lang="en-US" dirty="0" err="1">
                <a:latin typeface="Consolas" panose="020B0609020204030204" pitchFamily="49" charset="0"/>
              </a:rPr>
              <a:t>whoami</a:t>
            </a:r>
            <a:endParaRPr lang="en-US" dirty="0">
              <a:latin typeface="Consolas" panose="020B0609020204030204" pitchFamily="49" charset="0"/>
            </a:endParaRPr>
          </a:p>
          <a:p>
            <a:r>
              <a:rPr lang="en-US" dirty="0">
                <a:latin typeface="Consolas" panose="020B0609020204030204" pitchFamily="49" charset="0"/>
              </a:rPr>
              <a:t>vivid</a:t>
            </a:r>
          </a:p>
          <a:p>
            <a:r>
              <a:rPr lang="en-US" dirty="0" err="1">
                <a:solidFill>
                  <a:schemeClr val="accent3">
                    <a:lumMod val="40000"/>
                    <a:lumOff val="60000"/>
                  </a:schemeClr>
                </a:solidFill>
                <a:latin typeface="Consolas" panose="020B0609020204030204" pitchFamily="49" charset="0"/>
              </a:rPr>
              <a:t>vivid@MSI</a:t>
            </a:r>
            <a:r>
              <a:rPr lang="en-US" dirty="0">
                <a:solidFill>
                  <a:schemeClr val="accent3">
                    <a:lumMod val="40000"/>
                    <a:lumOff val="60000"/>
                  </a:schemeClr>
                </a:solidFill>
                <a:latin typeface="Consolas" panose="020B0609020204030204" pitchFamily="49" charset="0"/>
              </a:rPr>
              <a:t>:~</a:t>
            </a:r>
            <a:r>
              <a:rPr lang="en-US" dirty="0">
                <a:latin typeface="Consolas" panose="020B0609020204030204" pitchFamily="49" charset="0"/>
              </a:rPr>
              <a:t>$ id</a:t>
            </a:r>
          </a:p>
          <a:p>
            <a:r>
              <a:rPr lang="en-US" dirty="0" err="1">
                <a:latin typeface="Consolas" panose="020B0609020204030204" pitchFamily="49" charset="0"/>
              </a:rPr>
              <a:t>uid</a:t>
            </a:r>
            <a:r>
              <a:rPr lang="en-US" dirty="0">
                <a:latin typeface="Consolas" panose="020B0609020204030204" pitchFamily="49" charset="0"/>
              </a:rPr>
              <a:t>=1000(vivid) gid=1000(vivid) groups=1000(vivid),4(</a:t>
            </a:r>
            <a:r>
              <a:rPr lang="en-US" dirty="0" err="1">
                <a:latin typeface="Consolas" panose="020B0609020204030204" pitchFamily="49" charset="0"/>
              </a:rPr>
              <a:t>adm</a:t>
            </a:r>
            <a:r>
              <a:rPr lang="en-US" dirty="0">
                <a:latin typeface="Consolas" panose="020B0609020204030204" pitchFamily="49" charset="0"/>
              </a:rPr>
              <a:t>),20(</a:t>
            </a:r>
            <a:r>
              <a:rPr lang="en-US" dirty="0" err="1">
                <a:latin typeface="Consolas" panose="020B0609020204030204" pitchFamily="49" charset="0"/>
              </a:rPr>
              <a:t>dialout</a:t>
            </a:r>
            <a:r>
              <a:rPr lang="en-US" dirty="0">
                <a:latin typeface="Consolas" panose="020B0609020204030204" pitchFamily="49" charset="0"/>
              </a:rPr>
              <a:t>),24(</a:t>
            </a:r>
            <a:r>
              <a:rPr lang="en-US" dirty="0" err="1">
                <a:latin typeface="Consolas" panose="020B0609020204030204" pitchFamily="49" charset="0"/>
              </a:rPr>
              <a:t>cdrom</a:t>
            </a:r>
            <a:r>
              <a:rPr lang="en-US" dirty="0">
                <a:latin typeface="Consolas" panose="020B0609020204030204" pitchFamily="49" charset="0"/>
              </a:rPr>
              <a:t>),25(floppy),27(</a:t>
            </a:r>
            <a:r>
              <a:rPr lang="en-US" dirty="0" err="1">
                <a:latin typeface="Consolas" panose="020B0609020204030204" pitchFamily="49" charset="0"/>
              </a:rPr>
              <a:t>sudo</a:t>
            </a:r>
            <a:r>
              <a:rPr lang="en-US" dirty="0">
                <a:latin typeface="Consolas" panose="020B0609020204030204" pitchFamily="49" charset="0"/>
              </a:rPr>
              <a:t>),29(audio),30(dip),44(video),46(</a:t>
            </a:r>
            <a:r>
              <a:rPr lang="en-US" dirty="0" err="1">
                <a:latin typeface="Consolas" panose="020B0609020204030204" pitchFamily="49" charset="0"/>
              </a:rPr>
              <a:t>plugdev</a:t>
            </a:r>
            <a:r>
              <a:rPr lang="en-US" dirty="0">
                <a:latin typeface="Consolas" panose="020B0609020204030204" pitchFamily="49" charset="0"/>
              </a:rPr>
              <a:t>),116(</a:t>
            </a:r>
            <a:r>
              <a:rPr lang="en-US" dirty="0" err="1">
                <a:latin typeface="Consolas" panose="020B0609020204030204" pitchFamily="49" charset="0"/>
              </a:rPr>
              <a:t>netdev</a:t>
            </a:r>
            <a:r>
              <a:rPr lang="en-US" dirty="0">
                <a:latin typeface="Consolas" panose="020B0609020204030204" pitchFamily="49" charset="0"/>
              </a:rPr>
              <a:t>)</a:t>
            </a:r>
          </a:p>
          <a:p>
            <a:r>
              <a:rPr lang="en-US" dirty="0" err="1">
                <a:solidFill>
                  <a:schemeClr val="accent3">
                    <a:lumMod val="40000"/>
                    <a:lumOff val="60000"/>
                  </a:schemeClr>
                </a:solidFill>
                <a:latin typeface="Consolas" panose="020B0609020204030204" pitchFamily="49" charset="0"/>
              </a:rPr>
              <a:t>vivid@MSI</a:t>
            </a:r>
            <a:r>
              <a:rPr lang="en-US" dirty="0">
                <a:solidFill>
                  <a:schemeClr val="accent3">
                    <a:lumMod val="40000"/>
                    <a:lumOff val="60000"/>
                  </a:schemeClr>
                </a:solidFill>
                <a:latin typeface="Consolas" panose="020B0609020204030204" pitchFamily="49" charset="0"/>
              </a:rPr>
              <a:t>:~</a:t>
            </a:r>
            <a:r>
              <a:rPr lang="en-US" dirty="0">
                <a:latin typeface="Consolas" panose="020B0609020204030204" pitchFamily="49" charset="0"/>
              </a:rPr>
              <a:t>$ id -u</a:t>
            </a:r>
          </a:p>
          <a:p>
            <a:r>
              <a:rPr lang="en-US" dirty="0">
                <a:latin typeface="Consolas" panose="020B0609020204030204" pitchFamily="49" charset="0"/>
              </a:rPr>
              <a:t>1000</a:t>
            </a:r>
          </a:p>
          <a:p>
            <a:r>
              <a:rPr lang="en-US" dirty="0" err="1">
                <a:solidFill>
                  <a:schemeClr val="accent3">
                    <a:lumMod val="40000"/>
                    <a:lumOff val="60000"/>
                  </a:schemeClr>
                </a:solidFill>
                <a:latin typeface="Consolas" panose="020B0609020204030204" pitchFamily="49" charset="0"/>
              </a:rPr>
              <a:t>vivid@MSI</a:t>
            </a:r>
            <a:r>
              <a:rPr lang="en-US" dirty="0">
                <a:solidFill>
                  <a:schemeClr val="accent3">
                    <a:lumMod val="40000"/>
                    <a:lumOff val="60000"/>
                  </a:schemeClr>
                </a:solidFill>
                <a:latin typeface="Consolas" panose="020B0609020204030204" pitchFamily="49" charset="0"/>
              </a:rPr>
              <a:t>:~</a:t>
            </a:r>
            <a:r>
              <a:rPr lang="en-US" dirty="0">
                <a:latin typeface="Consolas" panose="020B0609020204030204" pitchFamily="49" charset="0"/>
              </a:rPr>
              <a:t>$ </a:t>
            </a:r>
            <a:r>
              <a:rPr lang="en-US" dirty="0" err="1">
                <a:latin typeface="Consolas" panose="020B0609020204030204" pitchFamily="49" charset="0"/>
              </a:rPr>
              <a:t>sudo</a:t>
            </a:r>
            <a:r>
              <a:rPr lang="en-US" dirty="0">
                <a:latin typeface="Consolas" panose="020B0609020204030204" pitchFamily="49" charset="0"/>
              </a:rPr>
              <a:t> </a:t>
            </a:r>
            <a:r>
              <a:rPr lang="en-US" dirty="0" err="1">
                <a:latin typeface="Consolas" panose="020B0609020204030204" pitchFamily="49" charset="0"/>
              </a:rPr>
              <a:t>whoami</a:t>
            </a:r>
            <a:endParaRPr lang="en-US" dirty="0">
              <a:latin typeface="Consolas" panose="020B0609020204030204" pitchFamily="49" charset="0"/>
            </a:endParaRPr>
          </a:p>
          <a:p>
            <a:r>
              <a:rPr lang="en-US" dirty="0">
                <a:latin typeface="Consolas" panose="020B0609020204030204" pitchFamily="49" charset="0"/>
              </a:rPr>
              <a:t>root</a:t>
            </a:r>
          </a:p>
          <a:p>
            <a:r>
              <a:rPr lang="en-US" dirty="0" err="1">
                <a:solidFill>
                  <a:schemeClr val="accent3">
                    <a:lumMod val="40000"/>
                    <a:lumOff val="60000"/>
                  </a:schemeClr>
                </a:solidFill>
                <a:latin typeface="Consolas" panose="020B0609020204030204" pitchFamily="49" charset="0"/>
              </a:rPr>
              <a:t>vivid@MSI</a:t>
            </a:r>
            <a:r>
              <a:rPr lang="en-US" dirty="0">
                <a:solidFill>
                  <a:schemeClr val="accent3">
                    <a:lumMod val="40000"/>
                    <a:lumOff val="60000"/>
                  </a:schemeClr>
                </a:solidFill>
                <a:latin typeface="Consolas" panose="020B0609020204030204" pitchFamily="49" charset="0"/>
              </a:rPr>
              <a:t>:~</a:t>
            </a:r>
            <a:r>
              <a:rPr lang="en-US" dirty="0">
                <a:latin typeface="Consolas" panose="020B0609020204030204" pitchFamily="49" charset="0"/>
              </a:rPr>
              <a:t>$ </a:t>
            </a:r>
            <a:r>
              <a:rPr lang="en-US" dirty="0" err="1">
                <a:latin typeface="Consolas" panose="020B0609020204030204" pitchFamily="49" charset="0"/>
              </a:rPr>
              <a:t>sudo</a:t>
            </a:r>
            <a:r>
              <a:rPr lang="en-US" dirty="0">
                <a:latin typeface="Consolas" panose="020B0609020204030204" pitchFamily="49" charset="0"/>
              </a:rPr>
              <a:t> id</a:t>
            </a:r>
          </a:p>
          <a:p>
            <a:r>
              <a:rPr lang="en-US" dirty="0" err="1">
                <a:latin typeface="Consolas" panose="020B0609020204030204" pitchFamily="49" charset="0"/>
              </a:rPr>
              <a:t>uid</a:t>
            </a:r>
            <a:r>
              <a:rPr lang="en-US" dirty="0">
                <a:latin typeface="Consolas" panose="020B0609020204030204" pitchFamily="49" charset="0"/>
              </a:rPr>
              <a:t>=0(root) gid=0(root) groups=0(root)</a:t>
            </a:r>
          </a:p>
          <a:p>
            <a:r>
              <a:rPr lang="en-US" dirty="0" err="1">
                <a:solidFill>
                  <a:schemeClr val="accent3">
                    <a:lumMod val="40000"/>
                    <a:lumOff val="60000"/>
                  </a:schemeClr>
                </a:solidFill>
                <a:latin typeface="Consolas" panose="020B0609020204030204" pitchFamily="49" charset="0"/>
              </a:rPr>
              <a:t>vivid@MSI</a:t>
            </a:r>
            <a:r>
              <a:rPr lang="en-US" dirty="0">
                <a:solidFill>
                  <a:schemeClr val="accent3">
                    <a:lumMod val="40000"/>
                    <a:lumOff val="60000"/>
                  </a:schemeClr>
                </a:solidFill>
                <a:latin typeface="Consolas" panose="020B0609020204030204" pitchFamily="49" charset="0"/>
              </a:rPr>
              <a:t>:~</a:t>
            </a:r>
            <a:r>
              <a:rPr lang="en-US" dirty="0">
                <a:latin typeface="Consolas" panose="020B0609020204030204" pitchFamily="49" charset="0"/>
              </a:rPr>
              <a:t>$ </a:t>
            </a:r>
            <a:r>
              <a:rPr lang="en-US" dirty="0" err="1">
                <a:latin typeface="Consolas" panose="020B0609020204030204" pitchFamily="49" charset="0"/>
              </a:rPr>
              <a:t>sudo</a:t>
            </a:r>
            <a:r>
              <a:rPr lang="en-US" dirty="0">
                <a:latin typeface="Consolas" panose="020B0609020204030204" pitchFamily="49" charset="0"/>
              </a:rPr>
              <a:t> id -u</a:t>
            </a:r>
          </a:p>
          <a:p>
            <a:r>
              <a:rPr lang="en-US" dirty="0">
                <a:latin typeface="Consolas" panose="020B0609020204030204" pitchFamily="49" charset="0"/>
              </a:rPr>
              <a:t>0</a:t>
            </a:r>
          </a:p>
        </p:txBody>
      </p:sp>
    </p:spTree>
    <p:extLst>
      <p:ext uri="{BB962C8B-B14F-4D97-AF65-F5344CB8AC3E}">
        <p14:creationId xmlns:p14="http://schemas.microsoft.com/office/powerpoint/2010/main" val="1728904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615</TotalTime>
  <Words>10235</Words>
  <Application>Microsoft Office PowerPoint</Application>
  <PresentationFormat>Widescreen</PresentationFormat>
  <Paragraphs>731</Paragraphs>
  <Slides>72</Slides>
  <Notes>72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72</vt:i4>
      </vt:variant>
    </vt:vector>
  </HeadingPairs>
  <TitlesOfParts>
    <vt:vector size="77" baseType="lpstr">
      <vt:lpstr>Aptos</vt:lpstr>
      <vt:lpstr>Aptos Display</vt:lpstr>
      <vt:lpstr>Arial</vt:lpstr>
      <vt:lpstr>Consolas</vt:lpstr>
      <vt:lpstr>Office Theme</vt:lpstr>
      <vt:lpstr>Основные концепции операционных систем</vt:lpstr>
      <vt:lpstr>Основные концепции ОС</vt:lpstr>
      <vt:lpstr>Процессы</vt:lpstr>
      <vt:lpstr>Примеры</vt:lpstr>
      <vt:lpstr>Межпроцессное взаимодействие</vt:lpstr>
      <vt:lpstr>Просмотр дерева процессов</vt:lpstr>
      <vt:lpstr>Пользователи и права</vt:lpstr>
      <vt:lpstr>Команды su и sudo</vt:lpstr>
      <vt:lpstr>Узнаём кто мы</vt:lpstr>
      <vt:lpstr>sudo + ps</vt:lpstr>
      <vt:lpstr>Вывести список всех пользователей системы</vt:lpstr>
      <vt:lpstr>Адресное пространство процесса</vt:lpstr>
      <vt:lpstr>Виртуальная память</vt:lpstr>
      <vt:lpstr>Просмотр памяти в Linux</vt:lpstr>
      <vt:lpstr>Вывод команды top</vt:lpstr>
      <vt:lpstr>Вывод команды htop</vt:lpstr>
      <vt:lpstr>Файловая система</vt:lpstr>
      <vt:lpstr>Навигация по файловой системе</vt:lpstr>
      <vt:lpstr>Пример</vt:lpstr>
      <vt:lpstr>Работа с файлами и директориями</vt:lpstr>
      <vt:lpstr>Работа с файлами</vt:lpstr>
      <vt:lpstr>Расширенные возможности файловых систем</vt:lpstr>
      <vt:lpstr>Монтирование</vt:lpstr>
      <vt:lpstr>Shell – командный интерпретатор</vt:lpstr>
      <vt:lpstr>Работа shell</vt:lpstr>
      <vt:lpstr>Возможности shell</vt:lpstr>
      <vt:lpstr>Shell и GUI</vt:lpstr>
      <vt:lpstr>Эволюционирование железа и ОС</vt:lpstr>
      <vt:lpstr>Онтогенез повторяет филогенез</vt:lpstr>
      <vt:lpstr>Память и языки программирования</vt:lpstr>
      <vt:lpstr>Аппаратная защита</vt:lpstr>
      <vt:lpstr>Диски и файловые системы</vt:lpstr>
      <vt:lpstr>Виртуальная память</vt:lpstr>
      <vt:lpstr>Цикличность идей</vt:lpstr>
      <vt:lpstr>Системные вызовы</vt:lpstr>
      <vt:lpstr>Что такое системные вызовы</vt:lpstr>
      <vt:lpstr>Как работает системный вызов</vt:lpstr>
      <vt:lpstr>count = read(fd, buffer, nbytes);</vt:lpstr>
      <vt:lpstr>Системные вызовы POSIX</vt:lpstr>
      <vt:lpstr>Системные вызовы управления процессами</vt:lpstr>
      <vt:lpstr>fork</vt:lpstr>
      <vt:lpstr>waitpid</vt:lpstr>
      <vt:lpstr>exec</vt:lpstr>
      <vt:lpstr>Псевдокод работы оболочки</vt:lpstr>
      <vt:lpstr>exit</vt:lpstr>
      <vt:lpstr>Память процесса</vt:lpstr>
      <vt:lpstr>Системные вызовы для работы с файлами</vt:lpstr>
      <vt:lpstr>Открытие и закрытие файла</vt:lpstr>
      <vt:lpstr>read и write</vt:lpstr>
      <vt:lpstr>lseek</vt:lpstr>
      <vt:lpstr>stat и fstat</vt:lpstr>
      <vt:lpstr>Как создать RAII обертку над файловым дескриптором</vt:lpstr>
      <vt:lpstr>Системные вызовы для каталогов и файловых систем</vt:lpstr>
      <vt:lpstr>mkdir и rmdir</vt:lpstr>
      <vt:lpstr>link и unlink</vt:lpstr>
      <vt:lpstr>Пример работы link</vt:lpstr>
      <vt:lpstr>mount и umount</vt:lpstr>
      <vt:lpstr>Итоги</vt:lpstr>
      <vt:lpstr>Прочие системные вызовы</vt:lpstr>
      <vt:lpstr>chdir</vt:lpstr>
      <vt:lpstr>chmod</vt:lpstr>
      <vt:lpstr>kill</vt:lpstr>
      <vt:lpstr>time</vt:lpstr>
      <vt:lpstr>API Windows</vt:lpstr>
      <vt:lpstr>Сравнение Windows API и POSIX</vt:lpstr>
      <vt:lpstr>Особенности Win32 API</vt:lpstr>
      <vt:lpstr>Основные вызовы Win32</vt:lpstr>
      <vt:lpstr>Работа с файлами и каталогами</vt:lpstr>
      <vt:lpstr>Отличия от UNIX</vt:lpstr>
      <vt:lpstr>Особенности архитектуры Win32</vt:lpstr>
      <vt:lpstr>Заключение</vt:lpstr>
      <vt:lpstr>Вопросы?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Алексей Малов</dc:creator>
  <cp:lastModifiedBy>Алексей Малов</cp:lastModifiedBy>
  <cp:revision>11</cp:revision>
  <dcterms:created xsi:type="dcterms:W3CDTF">2025-09-09T19:39:59Z</dcterms:created>
  <dcterms:modified xsi:type="dcterms:W3CDTF">2025-09-22T08:20:23Z</dcterms:modified>
</cp:coreProperties>
</file>