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7" r:id="rId18"/>
    <p:sldId id="370" r:id="rId19"/>
    <p:sldId id="371" r:id="rId20"/>
    <p:sldId id="372" r:id="rId21"/>
    <p:sldId id="375" r:id="rId22"/>
    <p:sldId id="373" r:id="rId23"/>
    <p:sldId id="374" r:id="rId24"/>
    <p:sldId id="376" r:id="rId25"/>
    <p:sldId id="270" r:id="rId26"/>
    <p:sldId id="271" r:id="rId27"/>
    <p:sldId id="272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8" r:id="rId49"/>
    <p:sldId id="359" r:id="rId50"/>
    <p:sldId id="276" r:id="rId51"/>
    <p:sldId id="278" r:id="rId52"/>
    <p:sldId id="279" r:id="rId53"/>
    <p:sldId id="280" r:id="rId54"/>
    <p:sldId id="282" r:id="rId55"/>
    <p:sldId id="281" r:id="rId56"/>
    <p:sldId id="283" r:id="rId57"/>
    <p:sldId id="284" r:id="rId58"/>
    <p:sldId id="286" r:id="rId59"/>
    <p:sldId id="285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37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 autoAdjust="0"/>
    <p:restoredTop sz="71550" autoAdjust="0"/>
  </p:normalViewPr>
  <p:slideViewPr>
    <p:cSldViewPr snapToGrid="0" showGuides="1">
      <p:cViewPr varScale="1">
        <p:scale>
          <a:sx n="67" d="100"/>
          <a:sy n="67" d="100"/>
        </p:scale>
        <p:origin x="209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55E87-90F2-4B83-A78B-39683A0CAE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7650FAC-011B-42D7-A6DB-64C17F35FF14}">
      <dgm:prSet phldrT="[Text]"/>
      <dgm:spPr/>
      <dgm:t>
        <a:bodyPr/>
        <a:lstStyle/>
        <a:p>
          <a:r>
            <a:rPr lang="en-US" dirty="0"/>
            <a:t>Running</a:t>
          </a:r>
        </a:p>
      </dgm:t>
    </dgm:pt>
    <dgm:pt modelId="{D2010CFB-98C4-411D-A871-6FE837F8A24C}" type="parTrans" cxnId="{0FD2B897-3C24-4DA3-A1D6-E56A304D06D1}">
      <dgm:prSet/>
      <dgm:spPr/>
      <dgm:t>
        <a:bodyPr/>
        <a:lstStyle/>
        <a:p>
          <a:endParaRPr lang="en-US"/>
        </a:p>
      </dgm:t>
    </dgm:pt>
    <dgm:pt modelId="{FC6BA557-B8D7-4CF8-99D6-715F80233117}" type="sibTrans" cxnId="{0FD2B897-3C24-4DA3-A1D6-E56A304D06D1}">
      <dgm:prSet/>
      <dgm:spPr/>
      <dgm:t>
        <a:bodyPr/>
        <a:lstStyle/>
        <a:p>
          <a:endParaRPr lang="en-US"/>
        </a:p>
      </dgm:t>
    </dgm:pt>
    <dgm:pt modelId="{1731A5BA-F1B9-40C9-B0F6-87139DBF5A9D}">
      <dgm:prSet phldrT="[Text]"/>
      <dgm:spPr/>
      <dgm:t>
        <a:bodyPr/>
        <a:lstStyle/>
        <a:p>
          <a:r>
            <a:rPr lang="en-US" dirty="0"/>
            <a:t>Terminated</a:t>
          </a:r>
        </a:p>
      </dgm:t>
    </dgm:pt>
    <dgm:pt modelId="{6B40A810-857A-452B-8417-1E87F8ABD372}" type="parTrans" cxnId="{9011A51F-8A9F-4C3D-AC9F-84638B11411C}">
      <dgm:prSet/>
      <dgm:spPr/>
      <dgm:t>
        <a:bodyPr/>
        <a:lstStyle/>
        <a:p>
          <a:endParaRPr lang="en-US"/>
        </a:p>
      </dgm:t>
    </dgm:pt>
    <dgm:pt modelId="{5D1C2366-EFF5-4A2F-BF93-088232910230}" type="sibTrans" cxnId="{9011A51F-8A9F-4C3D-AC9F-84638B11411C}">
      <dgm:prSet/>
      <dgm:spPr/>
      <dgm:t>
        <a:bodyPr/>
        <a:lstStyle/>
        <a:p>
          <a:endParaRPr lang="en-US"/>
        </a:p>
      </dgm:t>
    </dgm:pt>
    <dgm:pt modelId="{5AB5BDE0-BB1C-4D92-B954-1A7BD6A0D92B}">
      <dgm:prSet phldrT="[Text]"/>
      <dgm:spPr/>
      <dgm:t>
        <a:bodyPr/>
        <a:lstStyle/>
        <a:p>
          <a:r>
            <a:rPr lang="en-US" dirty="0"/>
            <a:t>Zombie</a:t>
          </a:r>
        </a:p>
      </dgm:t>
    </dgm:pt>
    <dgm:pt modelId="{0D403792-33E8-4E94-ACA6-FAFA4552A8FE}" type="parTrans" cxnId="{973B8B62-5516-4B97-9407-F7200DCF6189}">
      <dgm:prSet/>
      <dgm:spPr/>
      <dgm:t>
        <a:bodyPr/>
        <a:lstStyle/>
        <a:p>
          <a:endParaRPr lang="en-US"/>
        </a:p>
      </dgm:t>
    </dgm:pt>
    <dgm:pt modelId="{A08D3953-46FD-45DC-9865-031D4E6B1976}" type="sibTrans" cxnId="{973B8B62-5516-4B97-9407-F7200DCF6189}">
      <dgm:prSet/>
      <dgm:spPr/>
      <dgm:t>
        <a:bodyPr/>
        <a:lstStyle/>
        <a:p>
          <a:endParaRPr lang="en-US"/>
        </a:p>
      </dgm:t>
    </dgm:pt>
    <dgm:pt modelId="{F98FADC3-62D2-47B9-9B48-99977699EF1E}">
      <dgm:prSet phldrT="[Text]"/>
      <dgm:spPr/>
      <dgm:t>
        <a:bodyPr/>
        <a:lstStyle/>
        <a:p>
          <a:r>
            <a:rPr lang="en-US" dirty="0"/>
            <a:t>Reaped</a:t>
          </a:r>
        </a:p>
      </dgm:t>
    </dgm:pt>
    <dgm:pt modelId="{361E4BAA-E35E-49FF-9042-33F8F63EF1BE}" type="parTrans" cxnId="{CB9EE6F9-6112-46EC-97B2-EB7D127DA246}">
      <dgm:prSet/>
      <dgm:spPr/>
    </dgm:pt>
    <dgm:pt modelId="{AE104BFA-6CDE-4037-A5CC-FFE83A30CFAE}" type="sibTrans" cxnId="{CB9EE6F9-6112-46EC-97B2-EB7D127DA246}">
      <dgm:prSet/>
      <dgm:spPr/>
    </dgm:pt>
    <dgm:pt modelId="{168E7826-2DB6-44F7-A171-BE7FB358A524}" type="pres">
      <dgm:prSet presAssocID="{05C55E87-90F2-4B83-A78B-39683A0CAE65}" presName="Name0" presStyleCnt="0">
        <dgm:presLayoutVars>
          <dgm:dir/>
          <dgm:animLvl val="lvl"/>
          <dgm:resizeHandles val="exact"/>
        </dgm:presLayoutVars>
      </dgm:prSet>
      <dgm:spPr/>
    </dgm:pt>
    <dgm:pt modelId="{A6F6EA55-292A-4DFE-806D-5FFBB34417D5}" type="pres">
      <dgm:prSet presAssocID="{F7650FAC-011B-42D7-A6DB-64C17F35FF1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937655-DC7A-4B98-AB3D-E7444AF584BE}" type="pres">
      <dgm:prSet presAssocID="{FC6BA557-B8D7-4CF8-99D6-715F80233117}" presName="parTxOnlySpace" presStyleCnt="0"/>
      <dgm:spPr/>
    </dgm:pt>
    <dgm:pt modelId="{8D5CD790-8E27-474E-B115-15508011CBAD}" type="pres">
      <dgm:prSet presAssocID="{1731A5BA-F1B9-40C9-B0F6-87139DBF5A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FFED1E4-F8EB-48F3-93DB-43D615F2810A}" type="pres">
      <dgm:prSet presAssocID="{5D1C2366-EFF5-4A2F-BF93-088232910230}" presName="parTxOnlySpace" presStyleCnt="0"/>
      <dgm:spPr/>
    </dgm:pt>
    <dgm:pt modelId="{9411CDC8-C4AE-4907-B058-829C8CC77C8E}" type="pres">
      <dgm:prSet presAssocID="{5AB5BDE0-BB1C-4D92-B954-1A7BD6A0D92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E70429-90CA-4916-8105-715D2C3C84C7}" type="pres">
      <dgm:prSet presAssocID="{A08D3953-46FD-45DC-9865-031D4E6B1976}" presName="parTxOnlySpace" presStyleCnt="0"/>
      <dgm:spPr/>
    </dgm:pt>
    <dgm:pt modelId="{E146D8BE-E482-4006-A5D2-202B6A4EB477}" type="pres">
      <dgm:prSet presAssocID="{F98FADC3-62D2-47B9-9B48-99977699EF1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D9601E-B07C-47E5-BA6B-33010077C17A}" type="presOf" srcId="{F7650FAC-011B-42D7-A6DB-64C17F35FF14}" destId="{A6F6EA55-292A-4DFE-806D-5FFBB34417D5}" srcOrd="0" destOrd="0" presId="urn:microsoft.com/office/officeart/2005/8/layout/chevron1"/>
    <dgm:cxn modelId="{9011A51F-8A9F-4C3D-AC9F-84638B11411C}" srcId="{05C55E87-90F2-4B83-A78B-39683A0CAE65}" destId="{1731A5BA-F1B9-40C9-B0F6-87139DBF5A9D}" srcOrd="1" destOrd="0" parTransId="{6B40A810-857A-452B-8417-1E87F8ABD372}" sibTransId="{5D1C2366-EFF5-4A2F-BF93-088232910230}"/>
    <dgm:cxn modelId="{973B8B62-5516-4B97-9407-F7200DCF6189}" srcId="{05C55E87-90F2-4B83-A78B-39683A0CAE65}" destId="{5AB5BDE0-BB1C-4D92-B954-1A7BD6A0D92B}" srcOrd="2" destOrd="0" parTransId="{0D403792-33E8-4E94-ACA6-FAFA4552A8FE}" sibTransId="{A08D3953-46FD-45DC-9865-031D4E6B1976}"/>
    <dgm:cxn modelId="{9F0E196B-0D38-48DA-8652-C2BCD196B404}" type="presOf" srcId="{5AB5BDE0-BB1C-4D92-B954-1A7BD6A0D92B}" destId="{9411CDC8-C4AE-4907-B058-829C8CC77C8E}" srcOrd="0" destOrd="0" presId="urn:microsoft.com/office/officeart/2005/8/layout/chevron1"/>
    <dgm:cxn modelId="{7FA5FE6D-A751-4CAB-9E20-02CF46367DA9}" type="presOf" srcId="{05C55E87-90F2-4B83-A78B-39683A0CAE65}" destId="{168E7826-2DB6-44F7-A171-BE7FB358A524}" srcOrd="0" destOrd="0" presId="urn:microsoft.com/office/officeart/2005/8/layout/chevron1"/>
    <dgm:cxn modelId="{0FD2B897-3C24-4DA3-A1D6-E56A304D06D1}" srcId="{05C55E87-90F2-4B83-A78B-39683A0CAE65}" destId="{F7650FAC-011B-42D7-A6DB-64C17F35FF14}" srcOrd="0" destOrd="0" parTransId="{D2010CFB-98C4-411D-A871-6FE837F8A24C}" sibTransId="{FC6BA557-B8D7-4CF8-99D6-715F80233117}"/>
    <dgm:cxn modelId="{3619B498-F66A-4133-AF7D-9F0F7BECB3E6}" type="presOf" srcId="{F98FADC3-62D2-47B9-9B48-99977699EF1E}" destId="{E146D8BE-E482-4006-A5D2-202B6A4EB477}" srcOrd="0" destOrd="0" presId="urn:microsoft.com/office/officeart/2005/8/layout/chevron1"/>
    <dgm:cxn modelId="{97D0AEDE-36E6-473A-8E17-F621A991CE18}" type="presOf" srcId="{1731A5BA-F1B9-40C9-B0F6-87139DBF5A9D}" destId="{8D5CD790-8E27-474E-B115-15508011CBAD}" srcOrd="0" destOrd="0" presId="urn:microsoft.com/office/officeart/2005/8/layout/chevron1"/>
    <dgm:cxn modelId="{CB9EE6F9-6112-46EC-97B2-EB7D127DA246}" srcId="{05C55E87-90F2-4B83-A78B-39683A0CAE65}" destId="{F98FADC3-62D2-47B9-9B48-99977699EF1E}" srcOrd="3" destOrd="0" parTransId="{361E4BAA-E35E-49FF-9042-33F8F63EF1BE}" sibTransId="{AE104BFA-6CDE-4037-A5CC-FFE83A30CFAE}"/>
    <dgm:cxn modelId="{A3593901-9DF8-4C4D-AD58-9238CD609470}" type="presParOf" srcId="{168E7826-2DB6-44F7-A171-BE7FB358A524}" destId="{A6F6EA55-292A-4DFE-806D-5FFBB34417D5}" srcOrd="0" destOrd="0" presId="urn:microsoft.com/office/officeart/2005/8/layout/chevron1"/>
    <dgm:cxn modelId="{46A3A168-B9FF-4180-9D8F-FA61097EB6D6}" type="presParOf" srcId="{168E7826-2DB6-44F7-A171-BE7FB358A524}" destId="{D1937655-DC7A-4B98-AB3D-E7444AF584BE}" srcOrd="1" destOrd="0" presId="urn:microsoft.com/office/officeart/2005/8/layout/chevron1"/>
    <dgm:cxn modelId="{5BBF8C13-DB29-47B6-9E61-F471798A8810}" type="presParOf" srcId="{168E7826-2DB6-44F7-A171-BE7FB358A524}" destId="{8D5CD790-8E27-474E-B115-15508011CBAD}" srcOrd="2" destOrd="0" presId="urn:microsoft.com/office/officeart/2005/8/layout/chevron1"/>
    <dgm:cxn modelId="{40D75F0D-9061-4775-A7E4-9A60FE15A4FD}" type="presParOf" srcId="{168E7826-2DB6-44F7-A171-BE7FB358A524}" destId="{DFFED1E4-F8EB-48F3-93DB-43D615F2810A}" srcOrd="3" destOrd="0" presId="urn:microsoft.com/office/officeart/2005/8/layout/chevron1"/>
    <dgm:cxn modelId="{B8179DE8-CDA5-4BD5-AA38-6657B01B645B}" type="presParOf" srcId="{168E7826-2DB6-44F7-A171-BE7FB358A524}" destId="{9411CDC8-C4AE-4907-B058-829C8CC77C8E}" srcOrd="4" destOrd="0" presId="urn:microsoft.com/office/officeart/2005/8/layout/chevron1"/>
    <dgm:cxn modelId="{4DBDE831-3038-4715-9E6B-02E484660CD9}" type="presParOf" srcId="{168E7826-2DB6-44F7-A171-BE7FB358A524}" destId="{F1E70429-90CA-4916-8105-715D2C3C84C7}" srcOrd="5" destOrd="0" presId="urn:microsoft.com/office/officeart/2005/8/layout/chevron1"/>
    <dgm:cxn modelId="{AF232C1B-96B5-47CE-9938-B61FBD1A649D}" type="presParOf" srcId="{168E7826-2DB6-44F7-A171-BE7FB358A524}" destId="{E146D8BE-E482-4006-A5D2-202B6A4EB47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6EA55-292A-4DFE-806D-5FFBB34417D5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Running</a:t>
          </a:r>
        </a:p>
      </dsp:txBody>
      <dsp:txXfrm>
        <a:off x="572760" y="1607785"/>
        <a:ext cx="1703651" cy="1135766"/>
      </dsp:txXfrm>
    </dsp:sp>
    <dsp:sp modelId="{8D5CD790-8E27-474E-B115-15508011CBAD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Terminated</a:t>
          </a:r>
        </a:p>
      </dsp:txBody>
      <dsp:txXfrm>
        <a:off x="3128236" y="1607785"/>
        <a:ext cx="1703651" cy="1135766"/>
      </dsp:txXfrm>
    </dsp:sp>
    <dsp:sp modelId="{9411CDC8-C4AE-4907-B058-829C8CC77C8E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Zombie</a:t>
          </a:r>
        </a:p>
      </dsp:txBody>
      <dsp:txXfrm>
        <a:off x="5683712" y="1607785"/>
        <a:ext cx="1703651" cy="1135766"/>
      </dsp:txXfrm>
    </dsp:sp>
    <dsp:sp modelId="{E146D8BE-E482-4006-A5D2-202B6A4EB477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Reaped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8CABC-4D06-4A5B-9773-EE99B82DA01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1CFC0-EF44-4B8C-92CE-F1AB7C67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1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 процессом мы понимаем не просто файл программы, а её </a:t>
            </a:r>
            <a:r>
              <a:rPr lang="ru-RU" i="1" dirty="0"/>
              <a:t>выполнение</a:t>
            </a:r>
            <a:r>
              <a:rPr lang="ru-RU" dirty="0"/>
              <a:t> с собственным состоянием: код, данные, ресурсы, контекст процессора.</a:t>
            </a:r>
          </a:p>
          <a:p>
            <a:r>
              <a:rPr lang="ru-RU" dirty="0"/>
              <a:t>Вся архитектура ОС — планирование, защита, коммуникация — строится вокруг процессов. Переключая процессор между задачами, ОС создаёт эффект множества </a:t>
            </a:r>
            <a:r>
              <a:rPr lang="ru-RU" i="1" dirty="0"/>
              <a:t>виртуальных</a:t>
            </a:r>
            <a:r>
              <a:rPr lang="ru-RU" dirty="0"/>
              <a:t> CPU. Именно благодаря этому один компьютер может “делать всё сразу”. Без этой абстракции мы бы не получили ни интерактивности, ни масштабируемых систем.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мы видим пример создания процесса в Linux. Сначала родитель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и появляется новый процесс — ребёнок. В ветке ребёнка обычно сразу вызывается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execvp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чтобы заменить текущий образ процесса на другую программу, например,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</a:t>
            </a:r>
            <a:r>
              <a:rPr lang="ru-RU" dirty="0"/>
              <a:t>.</a:t>
            </a:r>
          </a:p>
          <a:p>
            <a:r>
              <a:rPr lang="ru-RU" dirty="0"/>
              <a:t>Очень важный момент: пространство между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это уникальное место, где мы можем модифицировать окружение ребёнка. Именно здесь оболочки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bash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zsh</a:t>
            </a:r>
            <a:r>
              <a:rPr lang="ru-RU" dirty="0"/>
              <a:t>) делают такие вещи, как перенаправление ввода и вывода. Например, мы можем открыть файл и перенаправить стандартный вывод так: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После этого вызова всё, что напечатает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</a:t>
            </a:r>
            <a:r>
              <a:rPr lang="ru-RU" dirty="0"/>
              <a:t>, окажется в файле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out.txt</a:t>
            </a:r>
            <a:r>
              <a:rPr lang="ru-RU" dirty="0"/>
              <a:t>, а не на экране. Аналогично можно перенаправить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stderr</a:t>
            </a:r>
            <a:r>
              <a:rPr lang="ru-RU" dirty="0"/>
              <a:t>.</a:t>
            </a:r>
          </a:p>
          <a:p>
            <a:r>
              <a:rPr lang="ru-RU" dirty="0"/>
              <a:t>Если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execvp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не сработал, мы вызываем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(127)</a:t>
            </a:r>
            <a:r>
              <a:rPr lang="ru-RU" dirty="0"/>
              <a:t>, а 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чтобы избежать повторного сброса буферов, унаследованных от родителя.</a:t>
            </a:r>
          </a:p>
          <a:p>
            <a:r>
              <a:rPr lang="ru-RU" dirty="0"/>
              <a:t>В родительском процессе мы используем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waitpid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чтобы дождаться завершения ребёнка. Здесь важны макросы: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WIFEXITED(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 показывает, что процесс завершился нормально, и тогда мы можем взять его код возврата через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WEXITSTATUS(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WIFSIGNALED(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 сигнализирует, что процесс был прерван сигналом, например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SIGSEGV</a:t>
            </a:r>
            <a:r>
              <a:rPr lang="ru-RU" dirty="0"/>
              <a:t> или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SIGKILL</a:t>
            </a:r>
            <a:r>
              <a:rPr lang="ru-RU" dirty="0"/>
              <a:t>.</a:t>
            </a:r>
          </a:p>
          <a:p>
            <a:r>
              <a:rPr lang="ru-RU" dirty="0"/>
              <a:t>Таким образом, родитель не только создаёт ребёнка, но и может управлять его окружением (через перенаправления) и корректно обрабатывать его завершение.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«Теперь посмотрим, как создаются процессы в Windows. В отличие от Linux и UNIX, где мы используем связку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в два шага, в Windows достаточно </a:t>
            </a:r>
            <a:r>
              <a:rPr lang="ru-RU" b="1" dirty="0"/>
              <a:t>одной функции</a:t>
            </a:r>
            <a:r>
              <a:rPr lang="ru-RU" dirty="0"/>
              <a:t>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CreateProcess</a:t>
            </a:r>
            <a:r>
              <a:rPr lang="ru-RU" dirty="0"/>
              <a:t>.</a:t>
            </a:r>
          </a:p>
          <a:p>
            <a:r>
              <a:rPr lang="ru-RU" dirty="0"/>
              <a:t>Эта функция одновременно делает две вещи:</a:t>
            </a:r>
          </a:p>
          <a:p>
            <a:r>
              <a:rPr lang="ru-RU" dirty="0"/>
              <a:t>создаёт новый процесс в системе,</a:t>
            </a:r>
          </a:p>
          <a:p>
            <a:r>
              <a:rPr lang="ru-RU" dirty="0"/>
              <a:t>загружает в него указанный исполняемый файл и запускает выполнение.</a:t>
            </a:r>
          </a:p>
          <a:p>
            <a:r>
              <a:rPr lang="ru-RU" dirty="0"/>
              <a:t>Функция довольно универсальная и принимает много параметров — в стандартном варианте их десять. Среди них:</a:t>
            </a:r>
          </a:p>
          <a:p>
            <a:r>
              <a:rPr lang="ru-RU" dirty="0"/>
              <a:t>путь или командная строка программы, которую мы хотим запустить,</a:t>
            </a:r>
          </a:p>
          <a:p>
            <a:r>
              <a:rPr lang="ru-RU" dirty="0"/>
              <a:t>параметры командной строки,</a:t>
            </a:r>
          </a:p>
          <a:p>
            <a:r>
              <a:rPr lang="ru-RU" dirty="0"/>
              <a:t>атрибуты безопасности для нового процесса и его главного потока,</a:t>
            </a:r>
          </a:p>
          <a:p>
            <a:r>
              <a:rPr lang="ru-RU" dirty="0"/>
              <a:t>флаг, наследуются ли открытые дескрипторы от родителя,</a:t>
            </a:r>
          </a:p>
          <a:p>
            <a:r>
              <a:rPr lang="ru-RU" dirty="0"/>
              <a:t>приоритет нового процесса,</a:t>
            </a:r>
          </a:p>
          <a:p>
            <a:r>
              <a:rPr lang="ru-RU" dirty="0"/>
              <a:t>настройки окна, если оно должно быть создано,</a:t>
            </a:r>
          </a:p>
          <a:p>
            <a:r>
              <a:rPr lang="ru-RU" dirty="0"/>
              <a:t>и структура, куда Windows запишет информацию о созданном процессе и его главном потоке.</a:t>
            </a:r>
          </a:p>
          <a:p>
            <a:r>
              <a:rPr lang="ru-RU" dirty="0"/>
              <a:t>Ключевая особенность — командная строка должна быть </a:t>
            </a:r>
            <a:r>
              <a:rPr lang="ru-RU" b="1" dirty="0"/>
              <a:t>изменяемым буфером</a:t>
            </a:r>
            <a:r>
              <a:rPr lang="ru-RU" dirty="0"/>
              <a:t>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</a:t>
            </a:r>
            <a:r>
              <a:rPr lang="ru-RU" dirty="0"/>
              <a:t>), потому что Windows может её модифицировать внутри. Это часто становится неожиданностью для тех, кто пробует передать строковый литерал.</a:t>
            </a:r>
          </a:p>
          <a:p>
            <a:r>
              <a:rPr lang="ru-RU" dirty="0"/>
              <a:t>После вызова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CreateProcess</a:t>
            </a:r>
            <a:r>
              <a:rPr lang="ru-RU" dirty="0"/>
              <a:t> мы получаем структуру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PROCESS_INFORMATION</a:t>
            </a:r>
            <a:r>
              <a:rPr lang="ru-RU" dirty="0"/>
              <a:t>. В ней есть </a:t>
            </a:r>
            <a:r>
              <a:rPr lang="ru-RU" dirty="0" err="1"/>
              <a:t>хэндлы</a:t>
            </a:r>
            <a:r>
              <a:rPr lang="ru-RU" dirty="0"/>
              <a:t>: один для нового процесса, другой — для его главного потока. Именно эти </a:t>
            </a:r>
            <a:r>
              <a:rPr lang="ru-RU" dirty="0" err="1"/>
              <a:t>хэндлы</a:t>
            </a:r>
            <a:r>
              <a:rPr lang="ru-RU" dirty="0"/>
              <a:t> позволяют нам управлять процессом: ждать его завершения, получать код возврата, приостанавливать или завершать его.</a:t>
            </a:r>
          </a:p>
          <a:p>
            <a:r>
              <a:rPr lang="ru-RU" dirty="0"/>
              <a:t>В демонстрационном коде мы сразу же ждём завершения дочернего процесса с помощью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WaitForSingleObject</a:t>
            </a:r>
            <a:r>
              <a:rPr lang="ru-RU" dirty="0"/>
              <a:t>. После этого вызываем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GetExitCodeProcess</a:t>
            </a:r>
            <a:r>
              <a:rPr lang="ru-RU" dirty="0"/>
              <a:t>, чтобы узнать его код завершения, и обязательно закрываем оба </a:t>
            </a:r>
            <a:r>
              <a:rPr lang="ru-RU" dirty="0" err="1"/>
              <a:t>хэндла</a:t>
            </a:r>
            <a:r>
              <a:rPr lang="ru-RU" dirty="0"/>
              <a:t> — к процессу и к потоку. Если этого не сделать, в системе останутся утечки ресурсов.</a:t>
            </a:r>
          </a:p>
          <a:p>
            <a:r>
              <a:rPr lang="ru-RU" dirty="0"/>
              <a:t>По сути,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CreateProcess</a:t>
            </a:r>
            <a:r>
              <a:rPr lang="ru-RU" dirty="0"/>
              <a:t> в Windows объединяет в себе функциональность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из UNIX. Такой подход делает API более громоздким, но зато даёт программисту полный контроль уже на этапе запуска: можно задать приоритет, окружение, рабочую директорию, окно и десятки других параметров.</a:t>
            </a:r>
          </a:p>
          <a:p>
            <a:r>
              <a:rPr lang="ru-RU" dirty="0"/>
              <a:t>Важно помнить, что адресные пространства родителя и ребёнка в Windows всегда полностью независимы с самого начала, в отличие от UNIX, где используется механизм </a:t>
            </a:r>
            <a:r>
              <a:rPr lang="ru-RU" dirty="0" err="1"/>
              <a:t>copy-on-write</a:t>
            </a:r>
            <a:r>
              <a:rPr lang="ru-RU" dirty="0"/>
              <a:t>. Поэтому любые изменения памяти родителя никак не затрагивают ребёнка, и наоборот.</a:t>
            </a:r>
          </a:p>
          <a:p>
            <a:r>
              <a:rPr lang="ru-RU" dirty="0"/>
              <a:t>Таким образом, можно сказать, что Windows предоставляет более «монолитный» вызов для создания процессов, а UNIX — более гибкую, но многошаговую модель. Обе философии работают, и понимание их различий критично для системного программирования.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и поток в системе имеют </a:t>
            </a:r>
            <a:r>
              <a:rPr lang="ru-RU" b="1" dirty="0"/>
              <a:t>ID</a:t>
            </a:r>
            <a:r>
              <a:rPr lang="ru-RU" dirty="0"/>
              <a:t> — это простые целые числа. У процесса — PID, у потока — TID. Они уникальны для всей системы и используются, чтобы найти или обозначить объект. Например, PID виден в диспетчере задач или может быть передан в функцию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OpenProcess</a:t>
            </a:r>
            <a:r>
              <a:rPr lang="ru-RU" dirty="0"/>
              <a:t>. Но важно понимать: </a:t>
            </a:r>
            <a:r>
              <a:rPr lang="ru-RU" b="1" dirty="0"/>
              <a:t>ID — это только ярлык, он не даёт возможности управлять процессом напрямую</a:t>
            </a:r>
            <a:r>
              <a:rPr lang="ru-RU" dirty="0"/>
              <a:t>.</a:t>
            </a:r>
          </a:p>
          <a:p>
            <a:r>
              <a:rPr lang="ru-RU" dirty="0"/>
              <a:t>Для реальной работы используются </a:t>
            </a:r>
            <a:r>
              <a:rPr lang="ru-RU" b="1" dirty="0"/>
              <a:t>дескрипторы</a:t>
            </a:r>
            <a:r>
              <a:rPr lang="ru-RU" dirty="0"/>
              <a:t> —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</a:t>
            </a:r>
            <a:r>
              <a:rPr lang="ru-RU" dirty="0"/>
              <a:t>. Это специальные объекты ядра, возвращаемые функциями API. Например, при вызове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CreateProcess</a:t>
            </a:r>
            <a:r>
              <a:rPr lang="ru-RU" dirty="0"/>
              <a:t> мы сразу получаем два дескриптора: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hProcess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hThread</a:t>
            </a:r>
            <a:r>
              <a:rPr lang="ru-RU" dirty="0"/>
              <a:t>. Именно через них мы можем ждать завершения процесса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WaitForSingleObject</a:t>
            </a:r>
            <a:r>
              <a:rPr lang="ru-RU" dirty="0"/>
              <a:t>), получить его код возврата, изменить приоритет или завершить его вызовом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TerminateProcess</a:t>
            </a:r>
            <a:r>
              <a:rPr lang="ru-RU" dirty="0"/>
              <a:t>.</a:t>
            </a:r>
          </a:p>
          <a:p>
            <a:r>
              <a:rPr lang="ru-RU" dirty="0"/>
              <a:t>Важно помнить: </a:t>
            </a:r>
            <a:r>
              <a:rPr lang="ru-RU" b="1" dirty="0"/>
              <a:t>HANDLE нужно закрывать</a:t>
            </a:r>
            <a:r>
              <a:rPr lang="ru-RU" dirty="0"/>
              <a:t> с помощью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CloseHandle</a:t>
            </a:r>
            <a:r>
              <a:rPr lang="ru-RU" dirty="0"/>
              <a:t>, иначе в системе останутся утечки ресурсов. В отличие от этого, ID закрывать не надо — это просто числа.</a:t>
            </a:r>
          </a:p>
          <a:p>
            <a:r>
              <a:rPr lang="ru-RU" dirty="0"/>
              <a:t>Хорошая аналогия: ID — это паспорт, по которому можно идентифицировать объект, а HANDLE — это ключ, с помощью которого можно реально «открыть дверь» и взаимодействовать с объектом.</a:t>
            </a:r>
          </a:p>
          <a:p>
            <a:r>
              <a:rPr lang="ru-RU" dirty="0"/>
              <a:t>Таким образом, ID нужен для идентификации, а HANDLE — для управления. Именно это различие важно запомнить при работе с Windows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4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Linux для каждого процесса существует свой идентификатор — </a:t>
            </a:r>
            <a:r>
              <a:rPr lang="ru-RU" b="1" dirty="0"/>
              <a:t>PID</a:t>
            </a:r>
            <a:r>
              <a:rPr lang="ru-RU" dirty="0"/>
              <a:t>. Его можно получить через системный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У каждого процесса есть родитель, и идентификатор этого родителя можно узнать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getppid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</a:p>
          <a:p>
            <a:r>
              <a:rPr lang="ru-RU" dirty="0"/>
              <a:t>Что касается потоков: в Linux поток рассматривается как особый вид процесса, так называемый “лёгкий процесс”. У него есть свой идентификатор — </a:t>
            </a:r>
            <a:r>
              <a:rPr lang="ru-RU" b="1" dirty="0"/>
              <a:t>TID</a:t>
            </a:r>
            <a:r>
              <a:rPr lang="ru-RU" dirty="0"/>
              <a:t>. Главный поток программы имеет одинаковые PID и TID, а у дополнительных потоков PID совпадает с основным процессом, но TID разный. Получить идентификатор можно через POSIX-функцию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pthread_self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или системный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</a:p>
          <a:p>
            <a:r>
              <a:rPr lang="ru-RU" dirty="0"/>
              <a:t>Важно помнить, что PID и TID уникальны только пока процесс или поток жив. После завершения их номера могут быть выданы другим объектам.</a:t>
            </a:r>
          </a:p>
          <a:p>
            <a:r>
              <a:rPr lang="ru-RU" dirty="0"/>
              <a:t>Все операции управления выполняются по этим идентификаторам. Например, чтобы завершить процесс, используется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SIGTERM)</a:t>
            </a:r>
            <a:r>
              <a:rPr lang="ru-RU" dirty="0"/>
              <a:t>. Чтобы дождаться его завершения, применяется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waitpid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...)</a:t>
            </a:r>
            <a:r>
              <a:rPr lang="ru-RU" dirty="0"/>
              <a:t>. Для потоков действуют вызовы POSIX: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pthread_join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...)</a:t>
            </a:r>
            <a:r>
              <a:rPr lang="ru-RU" dirty="0"/>
              <a:t> и другие.</a:t>
            </a:r>
          </a:p>
          <a:p>
            <a:r>
              <a:rPr lang="ru-RU" dirty="0"/>
              <a:t>Таким образом, в Linux управление процессами и потоками основано исключительно на идентификаторах — в отличие от Windows, где применяются специальные дескрипторы HANDLE.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4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Различия между Windows и Linux в том, как они обращаются с процессами и потоками, обусловлены историей их развития.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Linux наследует философию UNIX: </a:t>
            </a:r>
            <a:r>
              <a:rPr lang="ru-RU" b="1" dirty="0"/>
              <a:t>минимум абстракций и максимум простоты</a:t>
            </a:r>
            <a:r>
              <a:rPr lang="ru-RU" dirty="0"/>
              <a:t>. Здесь всё крутится вокруг PID и TID, а управление процессами идёт через небольшое число системных вызовов. Потоки в Linux были добавлены позднее и реализованы как “лёгкие процессы”. Поэтому PID/TID достаточно для всех основных операций.</a:t>
            </a:r>
            <a:endParaRPr lang="en-US" dirty="0"/>
          </a:p>
          <a:p>
            <a:endParaRPr lang="ru-RU" dirty="0"/>
          </a:p>
          <a:p>
            <a:r>
              <a:rPr lang="ru-RU" dirty="0"/>
              <a:t>Windows NT, напротив, создавалась с нуля для корпоративного окружения. В её ядре заложена концепция </a:t>
            </a:r>
            <a:r>
              <a:rPr lang="ru-RU" b="1" dirty="0"/>
              <a:t>универсальной объектной модели</a:t>
            </a:r>
            <a:r>
              <a:rPr lang="ru-RU" dirty="0"/>
              <a:t>: процесс, поток, файл или синхронизационный примитив — всё это объекты ядра, с которыми работают через дескрипторы HANDLE. У дескриптора есть не только ссылка на объект, но и набор прав, что обеспечивает тонкий контроль доступа. Такой подход делает систему сложнее, но позволяет реализовать богатый API: наследование и дублирование дескрипторов, ожидание множества объектов одновременно, разграничение привилегий.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Таким образом, можно сказать, что Linux тяготеет к минимализму и прямоте — работа через идентификаторы, а Windows к универсальности и безопасности — работа через дескрипторы. Эти различия напрямую отражают философию и цели обеих систем.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11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Linux и UNIX пошли по пути минимализма. Основной инструмент — это идентификаторы процессов и потоков: PID и TID. Все операции — запуск, завершение, ожидание — происходят через системные вызовы с использованием этих числовых идентификаторов. Потоки реализованы как лёгкие процессы: они разделяют память с родительским процессом, но у каждого свой TID.</a:t>
            </a:r>
          </a:p>
          <a:p>
            <a:endParaRPr lang="ru-RU" dirty="0"/>
          </a:p>
          <a:p>
            <a:r>
              <a:rPr lang="ru-RU" dirty="0"/>
              <a:t>Windows NT была спроектирована с другой философией. Здесь всё — процессы, потоки, файлы, синхронизаторы — это объекты ядра. Доступ к ним осуществляется через дескрипторы HANDLE. Такой подход даёт больше гибкости: можно задавать права доступа, наследовать дескрипторы при создании дочерних процессов, дожидаться сразу нескольких объектов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WaitForMultipleObjects</a:t>
            </a:r>
            <a:r>
              <a:rPr lang="ru-RU" dirty="0"/>
              <a:t>.</a:t>
            </a:r>
          </a:p>
          <a:p>
            <a:r>
              <a:rPr lang="ru-RU" dirty="0" err="1"/>
              <a:t>Зк</a:t>
            </a:r>
            <a:endParaRPr lang="ru-RU" dirty="0"/>
          </a:p>
          <a:p>
            <a:r>
              <a:rPr lang="ru-RU" dirty="0"/>
              <a:t>В Linux акцент сделан на простоте и прямоте — управление по PID. В Windows — на универсальности и безопасности через дескрипторы. Обе модели отражают разные цели: Linux стремится к минимализму, а Windows — к централизованному и гибкому управлению.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6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вызываем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, ядро копирует память процесса. Для C++ это означает: все объекты, созданные до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, оказываются и в родителе, и в ребёнке. Их конструкторы не запускаются второй раз, но при завершении каждого процесса деструкторы будут вызваны. Если объект управляет ресурсом, живущим вне процесса — например, временным файлом, сокетом или блокировкой, — этот ресурс будет освобождён дважды. И это нужно учитывать.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Пример: у вас есть RAII-обёртка для временного файла, которая в деструкторе его удаляет. После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и родитель, и ребёнок удалят один и тот же файл — в итоге файл может исчезнуть раньше времени. То же самое касается </a:t>
            </a:r>
            <a:r>
              <a:rPr lang="ru-RU" dirty="0" err="1"/>
              <a:t>lock</a:t>
            </a:r>
            <a:r>
              <a:rPr lang="ru-RU" dirty="0"/>
              <a:t>-файлов, сетевых соединений и логов. Поведение будет непредсказуемым, и проблема может проявляться далеко не всегда, что особенно неприятно.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8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важно чётко различать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dirty="0"/>
              <a:t> и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C++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приводит к вызову глобальных деструкторов и функций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atexit</a:t>
            </a:r>
            <a:r>
              <a:rPr lang="ru-RU" dirty="0"/>
              <a:t>, но не делает раскрутку стека — локальные объекты текущего фрейма уничтожены не будут. Это означает, что ресурсы, которыми управляют глобальные RAII-объекты (например, лог-файл или </a:t>
            </a:r>
            <a:r>
              <a:rPr lang="ru-RU" dirty="0" err="1"/>
              <a:t>синглтоны</a:t>
            </a:r>
            <a:r>
              <a:rPr lang="ru-RU" dirty="0"/>
              <a:t>), будут освобождены и в родителе, и в ребёнке. В результате один и тот же ресурс может закрыться или удалиться дважды.</a:t>
            </a:r>
          </a:p>
          <a:p>
            <a:r>
              <a:rPr lang="ru-RU" dirty="0"/>
              <a:t>Чтобы избежать таких проблем, в дочернем процессе часто используют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который завершает работу немедленно и ничего не вызывает. Это безопасно, если сразу после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не идёт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ru-RU" dirty="0"/>
              <a:t>. В противном случае правильнее сразу вызывать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ru-RU" dirty="0"/>
              <a:t>, чтобы заменить образ процесса и не задумываться о деструкторах вообще.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0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Главный приём — после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решить, кто отвечает за ресурс. Например, временный файл: либо родитель, либо ребёнок. В ненужном процессе нужно отвязать объект от ресурса. Для этого можно обнулить указатель, вызвать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dirty="0"/>
              <a:t> у RAII-обёртки или закрыть дескриптор.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на реальные сценарии. На веб-сервер приходят сотни запросов. Проверка кэша быстрая, но чтение с диска — «вечность» по меркам CPU.</a:t>
            </a:r>
          </a:p>
          <a:p>
            <a:r>
              <a:rPr lang="ru-RU" dirty="0"/>
              <a:t>ОС запускает операции ввода-вывода и, не ожидая их завершения, даёт процессор другим запросам. На ПК пользователя куча фоновых процессов: почтовый клиент ждёт новые письма, антивирус периодически обновляет базы, параллельно печатается документ и делается бэкап — и всё это пока пользователь сидит в браузере.</a:t>
            </a:r>
          </a:p>
          <a:p>
            <a:r>
              <a:rPr lang="ru-RU" dirty="0"/>
              <a:t>Даже смартфон живёт в такой модели: уведомления, проигрыватель музыки, камера — это отдельные процессы, которыми управляет ОС.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0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Часто после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сразу идёт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ru-RU" dirty="0"/>
              <a:t> — в этом случае всё просто: деструкторы не вызовутся, так как образ процесса полностью заменяется. Но если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ru-RU" dirty="0"/>
              <a:t> нет, нужно внимательно пройтись по всем RAII-объектам: кто удаляет файлы, кто закрывает соединения. В противном случае можно получить дублирование действий, удаление ресурсов раньше времени или, наоборот, утечки. Это особенно важно в учебных примерах и серверных приложениях.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6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используем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в программах на C++, нужно помнить, что этот вызов идёт вразрез с привычной для языка моделью жизненного цикла объектов.</a:t>
            </a:r>
          </a:p>
          <a:p>
            <a:r>
              <a:rPr lang="ru-RU" b="1" dirty="0"/>
              <a:t>Первое, на что стоит обратить внимание — RAII и деструкторы.</a:t>
            </a:r>
            <a:br>
              <a:rPr lang="ru-RU" dirty="0"/>
            </a:br>
            <a:r>
              <a:rPr lang="ru-RU" dirty="0"/>
              <a:t>После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у нас появляется два процесса: родитель и ребёнок. В обоих копируется память, включая глобальные объекты. Если в дочернем процессе вызвать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то глобальные деструкторы будут вызваны и там, и в родителе. Это может привести к двойному освобождению внешних ресурсов — например, удалению временного файла или закрытию сетевого соединения. Поэтому в дочернем процессе обычно применяют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который завершает работу без вызова деструкторов. Но это ломает обычный жизненный цикл C++-объектов — компромисс, который приходится принимать.</a:t>
            </a:r>
          </a:p>
          <a:p>
            <a:r>
              <a:rPr lang="ru-RU" b="1" dirty="0"/>
              <a:t>Вторая проблема — буферизация потоков.</a:t>
            </a:r>
            <a:br>
              <a:rPr lang="ru-RU" dirty="0"/>
            </a:br>
            <a:r>
              <a:rPr lang="ru-RU" dirty="0"/>
              <a:t>Стандартные потоки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cerr</a:t>
            </a:r>
            <a:r>
              <a:rPr lang="ru-RU" dirty="0"/>
              <a:t> могут быть сброшены дважды, что приводит к дублированию логов или сообщений. Из-за этого вывод после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требует особой осторожности.</a:t>
            </a:r>
          </a:p>
          <a:p>
            <a:r>
              <a:rPr lang="ru-RU" b="1" dirty="0"/>
              <a:t>Третья проблема касается внешних ресурсов.</a:t>
            </a:r>
            <a:br>
              <a:rPr lang="ru-RU" dirty="0"/>
            </a:br>
            <a:r>
              <a:rPr lang="ru-RU" dirty="0"/>
              <a:t>Если у нас есть временные файлы, сокеты, дескрипторы — они копируются и в родителе, и в ребёнке. Надо явно определить, какой процесс будет за них отвечать, и в другом процессе от ресурсов «отвязаться».</a:t>
            </a:r>
          </a:p>
          <a:p>
            <a:r>
              <a:rPr lang="ru-RU" b="1" dirty="0"/>
              <a:t>Какие практики рекомендуются?</a:t>
            </a:r>
            <a:br>
              <a:rPr lang="ru-RU" dirty="0"/>
            </a:br>
            <a:r>
              <a:rPr lang="ru-RU" dirty="0"/>
              <a:t>Наилучший способ — сразу после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в дочернем процессе выполнять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ru-RU" dirty="0"/>
              <a:t>, чтобы заменить память новой программой. Если это невозможно, и ребёнку нужно сделать какую-то работу, то для выхода используйте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Также избегайте глобальных RAII-объектов, которые управляют внешними ресурсами, или очень чётко определяйте владельца ресурса.</a:t>
            </a:r>
          </a:p>
          <a:p>
            <a:r>
              <a:rPr lang="ru-RU" b="1" dirty="0"/>
              <a:t>Итог: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и C++ живут в разных философиях. C++ гарантирует аккуратный жизненный цикл объектов, 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этот цикл ломает. Поэтому использование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в C++ всегда требует осознанных компромиссов и строгой дисциплины в управлении ресурсами.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2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не живёт вечно. Существует четыре основных сценария его завершения.</a:t>
            </a:r>
            <a:br>
              <a:rPr lang="ru-RU" dirty="0"/>
            </a:br>
            <a:r>
              <a:rPr lang="ru-RU" dirty="0"/>
              <a:t>Первый — нормальный выход: задача выполнена, процесс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ExitProcess</a:t>
            </a:r>
            <a:r>
              <a:rPr lang="ru-RU" dirty="0"/>
              <a:t>, и ОС освобождает ресурсы. Второй вариант — добровольный, но из-за ошибки. Например, компилятор пытается открыть несуществующий файл и завершает работу с сообщением об ошибке.</a:t>
            </a:r>
          </a:p>
          <a:p>
            <a:r>
              <a:rPr lang="ru-RU" dirty="0"/>
              <a:t>Третий вариант — фатальная ошибка. Здесь программа сама себя «губит» из-за бага: неправильная инструкция, выход за пределы памяти, деление на ноль. В UNIX процессы могут перехватывать такие ситуации через сигналы, если программист явно настроил обработчики.</a:t>
            </a:r>
          </a:p>
          <a:p>
            <a:r>
              <a:rPr lang="ru-RU" dirty="0"/>
              <a:t>Наконец, четвёртый случай — процесс завершается не сам, а по внешнему приказу. В UNIX для этого служит системный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kill</a:t>
            </a:r>
            <a:r>
              <a:rPr lang="ru-RU" dirty="0"/>
              <a:t>, в Windows — функция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TerminateProcess</a:t>
            </a:r>
            <a:r>
              <a:rPr lang="ru-RU" dirty="0"/>
              <a:t>. При этом у «убийцы» должны быть соответствующие права.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9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завершении процесса система всегда освобождает его ресурсы — память, дескрипторы файлов и так далее. Но есть нюанс: в некоторых ОС завершение родителя автоматически убивает детей. В UNIX и Windows этого нет — дочерние процессы продолжают жить самостоятельно.</a:t>
            </a:r>
          </a:p>
          <a:p>
            <a:r>
              <a:rPr lang="ru-RU" dirty="0"/>
              <a:t>В UNIX также возможна тонкая настройка: процесс может перехватывать сигналы и самостоятельно решать, как реагировать на ошибки. Например, при делении на ноль можно вывести сообщение и завершиться «красиво», а не падать </a:t>
            </a:r>
            <a:r>
              <a:rPr lang="ru-RU" dirty="0" err="1"/>
              <a:t>аварийно</a:t>
            </a:r>
            <a:r>
              <a:rPr lang="ru-RU" dirty="0"/>
              <a:t>.</a:t>
            </a:r>
          </a:p>
          <a:p>
            <a:r>
              <a:rPr lang="ru-RU" dirty="0"/>
              <a:t>Важно помнить, что завершить чужой процесс может только тот, у кого есть права. В многопользовательской системе это защищает приложения от произвольного вмешательства других программ.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0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Зомби — это не «живой» процесс, а запись в таблице процессов. Он уже завершил работу, освободил память и дескрипторы, но его PID ещё занят. ОС хранит запись, чтобы родительский процесс мог получить код завершения с помощью системных вызовов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waitpid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До этого момента процесс находится в состоянии Z — </a:t>
            </a:r>
            <a:r>
              <a:rPr lang="ru-RU" dirty="0" err="1"/>
              <a:t>Zombie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2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Состояние зомби </a:t>
            </a:r>
            <a:r>
              <a:rPr lang="ru-RU" dirty="0"/>
              <a:t>нужно не потому, что процесс продолжает что-то делать. Оно нужно для родителя. Пока родитель не вызовет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он не знает, успешно ли завершился ребёнок или упал с ошибкой. Поэтому ядро хранит минимальную информацию до тех пор, пока родитель её не заберёт. После вызова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запись удаляется, и PID можно использовать снова.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1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 возникает, когда программисты забывают дождаться завершения детей. </a:t>
            </a:r>
            <a:r>
              <a:rPr lang="ru-RU"/>
              <a:t>Такие зомби </a:t>
            </a:r>
            <a:r>
              <a:rPr lang="ru-RU" dirty="0"/>
              <a:t>остаются в системе и занимают PID. На практике это может привести к тому, что новых процессов нельзя будет создать. Поэтому нужно всегда обрабатывать завершение детей — например,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waitpid</a:t>
            </a:r>
            <a:r>
              <a:rPr lang="ru-RU" dirty="0"/>
              <a:t> или через сигнал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SIGCHLD</a:t>
            </a:r>
            <a:r>
              <a:rPr lang="ru-RU" dirty="0"/>
              <a:t>. Многие демоны и сервисы делают именно так.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4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живёт обычной жизнью: выполняется, завершается. После завершения он попадает в состояние </a:t>
            </a:r>
            <a:r>
              <a:rPr lang="ru-RU" dirty="0" err="1"/>
              <a:t>Zombie</a:t>
            </a:r>
            <a:r>
              <a:rPr lang="ru-RU" dirty="0"/>
              <a:t>. И только после того, как родитель вызовет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процесс полностью удаляется из таблицы процессов. Этот последний шаг называется «</a:t>
            </a:r>
            <a:r>
              <a:rPr lang="ru-RU" dirty="0" err="1"/>
              <a:t>reaping</a:t>
            </a:r>
            <a:r>
              <a:rPr lang="ru-RU" dirty="0"/>
              <a:t>» — «сбор урожая».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91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Windows нет прямого </a:t>
            </a:r>
            <a:r>
              <a:rPr lang="ru-RU"/>
              <a:t>аналога зомби. </a:t>
            </a:r>
            <a:r>
              <a:rPr lang="ru-RU" dirty="0"/>
              <a:t>Здесь концепция другая: процесс — это объект ядра. После завершения он существует, пока у кого-то есть открытый дескриптор. С помощью этого дескриптора можно узнать код завершения. Когда все дескрипторы закрыты — объект уничтожается. Таким образом, Windows решает ту же задачу, что </a:t>
            </a:r>
            <a:r>
              <a:rPr lang="ru-RU"/>
              <a:t>и зомби </a:t>
            </a:r>
            <a:r>
              <a:rPr lang="ru-RU" dirty="0"/>
              <a:t>в UNIX, но другим способом.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5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Демон — это особый тип процесса в UNIX-подобных системах, который работает в фоне и не привязан к терминалу пользователя. Его задача — постоянно обслуживать определённые функции системы: от сетевых служб и серверов баз данных до систем логирования и планировщиков задач. Демоны запускаются при старте системы и работают до её выключения. В отличие от обычных программ, пользователь напрямую с ними не взаимодействует.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различать два вида параллельности. На одном ядре ОС </a:t>
            </a:r>
            <a:r>
              <a:rPr lang="ru-RU" i="1" dirty="0"/>
              <a:t>быстро</a:t>
            </a:r>
            <a:r>
              <a:rPr lang="ru-RU" dirty="0"/>
              <a:t> переключает контекст — обычно каждые десятки или сотни миллисекунд — и мы видим </a:t>
            </a:r>
            <a:r>
              <a:rPr lang="ru-RU" dirty="0" err="1"/>
              <a:t>псевдопараллелизм</a:t>
            </a:r>
            <a:r>
              <a:rPr lang="ru-RU" dirty="0"/>
              <a:t>. На многоядерной системе процессы действительно исполняются одновременно на разных ядрах — это уже реальный параллелизм.</a:t>
            </a:r>
          </a:p>
          <a:p>
            <a:r>
              <a:rPr lang="ru-RU" dirty="0"/>
              <a:t>Чтобы разработчикам и дизайнерам ОС было проще мыслить о такой активности, давно принята модель </a:t>
            </a:r>
            <a:r>
              <a:rPr lang="ru-RU" i="1" dirty="0"/>
              <a:t>последовательных процессов</a:t>
            </a:r>
            <a:r>
              <a:rPr lang="ru-RU" dirty="0"/>
              <a:t>: каждое выполнение кажется линейным, а ОС берёт на себя сложность согласования и планирования. В конце этой части мы подведём к потокам — более “лёгким” единицам исполнения внутри процесса.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0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Главная особенность демона — отсутствие управляющего терминала. Он не может читать ввод с клавиатуры и писать прямо на экран. Обычно демон запускается при загрузке системы через </a:t>
            </a:r>
            <a:r>
              <a:rPr lang="ru-RU" dirty="0" err="1"/>
              <a:t>init</a:t>
            </a:r>
            <a:r>
              <a:rPr lang="ru-RU" dirty="0"/>
              <a:t>, </a:t>
            </a:r>
            <a:r>
              <a:rPr lang="ru-RU" dirty="0" err="1"/>
              <a:t>systemd</a:t>
            </a:r>
            <a:r>
              <a:rPr lang="ru-RU" dirty="0"/>
              <a:t> или другой менеджер сервисов. Чтобы контролировать его работу, используются журналы событий: либо системный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syslog</a:t>
            </a:r>
            <a:r>
              <a:rPr lang="ru-RU" dirty="0"/>
              <a:t>, либо отдельные файлы логов. Кроме того, демоны часто запускаются от специальных системных пользователей с ограниченными правами — для повышения безопасности.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90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демона — это пошаговый процесс. </a:t>
            </a:r>
          </a:p>
          <a:p>
            <a:r>
              <a:rPr lang="ru-RU" dirty="0"/>
              <a:t>Сначала программа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завершается в родителе.</a:t>
            </a:r>
          </a:p>
          <a:p>
            <a:r>
              <a:rPr lang="ru-RU" dirty="0"/>
              <a:t>Потом потомок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чтобы стать лидером новой сессии и потерять управляющий TTY.</a:t>
            </a:r>
          </a:p>
          <a:p>
            <a:r>
              <a:rPr lang="ru-RU" dirty="0"/>
              <a:t>Иногда делают повторный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чтобы гарантировать, что процесс никогда не сможет привязаться к терминалу снова.</a:t>
            </a:r>
          </a:p>
          <a:p>
            <a:r>
              <a:rPr lang="ru-RU" dirty="0"/>
              <a:t>Далее демон меняет текущую директорию на корень файловой системы, устанавливает маску прав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umask</a:t>
            </a:r>
            <a:r>
              <a:rPr lang="ru-RU" dirty="0"/>
              <a:t>, и обязательно закрывает стандартные дескрипторы ввода-вывода, перенаправляя их 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dirty="0"/>
              <a:t> или файл логов.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4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код иллюстрирует базовый каркас демона. Мы делаем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чтобы отсоединиться от управляющего процесса. Затем с помощью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создаём новую сессию. Рабочую директорию переводим в корень, чтобы не мешать удалению текущего каталога. Маской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umask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(027)</a:t>
            </a:r>
            <a:r>
              <a:rPr lang="ru-RU" dirty="0"/>
              <a:t> задаём права на создаваемые файлы. Далее закрываем стандартные потоки и </a:t>
            </a:r>
            <a:r>
              <a:rPr lang="ru-RU" dirty="0" err="1"/>
              <a:t>переоткрываем</a:t>
            </a:r>
            <a:r>
              <a:rPr lang="ru-RU" dirty="0"/>
              <a:t> их 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dirty="0"/>
              <a:t>. После этого демон может выполнять свою задачу в бесконечном цикле, например, проверять очередь заданий или обрабатывать сетевые соединения.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4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реальной системе демоны редко направляют вывод просто 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dirty="0"/>
              <a:t>. Чаще </a:t>
            </a:r>
            <a:r>
              <a:rPr lang="ru-RU" dirty="0" err="1"/>
              <a:t>stdout</a:t>
            </a:r>
            <a:r>
              <a:rPr lang="ru-RU" dirty="0"/>
              <a:t> и </a:t>
            </a:r>
            <a:r>
              <a:rPr lang="ru-RU" dirty="0" err="1"/>
              <a:t>stderr</a:t>
            </a:r>
            <a:r>
              <a:rPr lang="ru-RU" dirty="0"/>
              <a:t> связываются с лог-файлом или системой журналирования </a:t>
            </a:r>
            <a:r>
              <a:rPr lang="ru-RU" dirty="0" err="1"/>
              <a:t>syslog</a:t>
            </a:r>
            <a:r>
              <a:rPr lang="ru-RU" dirty="0"/>
              <a:t>. Это позволяет видеть ошибки и сообщения о работе сервиса. Современные Linux-системы используют </a:t>
            </a:r>
            <a:r>
              <a:rPr lang="ru-RU" dirty="0" err="1"/>
              <a:t>systemd</a:t>
            </a:r>
            <a:r>
              <a:rPr lang="ru-RU" dirty="0"/>
              <a:t>, где демон можно запускать как обычную </a:t>
            </a:r>
            <a:r>
              <a:rPr lang="ru-RU" dirty="0" err="1"/>
              <a:t>foreground</a:t>
            </a:r>
            <a:r>
              <a:rPr lang="ru-RU" dirty="0"/>
              <a:t>-программу — </a:t>
            </a:r>
            <a:r>
              <a:rPr lang="ru-RU" dirty="0" err="1"/>
              <a:t>systemd</a:t>
            </a:r>
            <a:r>
              <a:rPr lang="ru-RU" dirty="0"/>
              <a:t> сам сделает остальное: перенаправит вывод в </a:t>
            </a:r>
            <a:r>
              <a:rPr lang="ru-RU" dirty="0" err="1"/>
              <a:t>journald</a:t>
            </a:r>
            <a:r>
              <a:rPr lang="ru-RU" dirty="0"/>
              <a:t> и управит перезапусками. Важно понимать: демон — это именно сервис, и к нему предъявляются требования по надёжности, логированию и управляемости.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2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Windows сервисы — это аналоги демонов из UNIX. Это фоновые процессы, которые запускаются при старте ОС или по событию и продолжают работать без привязки к интерфейсу пользователя. Управление их жизненным циклом осуществляется через диспетчер управления сервисами — Service Control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0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Сервисы гибко настраиваются: они могут запускаться от системной учётной записи </a:t>
            </a:r>
            <a:r>
              <a:rPr lang="ru-RU" dirty="0" err="1"/>
              <a:t>LocalSystem</a:t>
            </a:r>
            <a:r>
              <a:rPr lang="ru-RU" dirty="0"/>
              <a:t> или от ограниченного пользователя. Они поддерживают автоматический перезапуск при сбоях, а также умеют зависеть от других сервисов. Состояния у них стандартные: остановлен, запущен, приостановлен. Управлять можно разными способами: через GUI, либо с помощью консольных утилит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96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Сервисы могут запускаться автоматически вместе с системой, а могут иметь отложенный запуск. Есть также ручной режим, когда сервис стартует только при необходимости, и полностью отключённый режим. Такой подход позволяет администратору балансировать между скоростью загрузки системы и доступностью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9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Сервис в Windows — это обычная программа, но с особым входом — функцией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ServiceMain</a:t>
            </a:r>
            <a:r>
              <a:rPr lang="ru-RU" dirty="0"/>
              <a:t>. Чтобы Windows могла управлять этим процессом, разработчик регистрирует сервис в Service Control Manager с помощью функции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CreateService</a:t>
            </a:r>
            <a:r>
              <a:rPr lang="ru-RU" dirty="0"/>
              <a:t>. После запуска сервис подключается к SCM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StartServiceCtrlDispatcher</a:t>
            </a:r>
            <a:r>
              <a:rPr lang="ru-RU" dirty="0"/>
              <a:t>, а управление выполняется через </a:t>
            </a:r>
            <a:r>
              <a:rPr lang="ru-RU" dirty="0" err="1"/>
              <a:t>callback</a:t>
            </a:r>
            <a:r>
              <a:rPr lang="ru-RU" dirty="0"/>
              <a:t>-функции, которые обрабатывают команды — например, старт, пауза или остановка.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0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Большая часть функциональности Windows реализована через сервисы. Например, Windows Update отвечает за установку обновлений. Print </a:t>
            </a:r>
            <a:r>
              <a:rPr lang="ru-RU" dirty="0" err="1"/>
              <a:t>Spooler</a:t>
            </a:r>
            <a:r>
              <a:rPr lang="ru-RU" dirty="0"/>
              <a:t> обслуживает очередь печати. Remote Desktop Services обеспечивает работу удалённого рабочего стола. Сервисы баз данных и антивирусные агенты тоже реализованы именно как сервисы. Это позволяет им работать в фоне, даже когда пользователь не вошёл в систему.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 рассматривает всю активность в системе как множество процессов. Каждый процесс имеет своё состояние: счётчик команд, регистры, переменные. Мы можем думать, будто у каждого процесса свой CPU, хотя на деле один процессор поочерёдно переключается между ними. Это и есть мультипрограммирование, обеспечивающее иллюзию параллельности.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63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понимать, что сервис Windows — это не особый формат программы, а обычный EXE, запущенный особым образом. Когда мы устанавливаем и запускаем сервис, Service Control Manager создаёт процесс с помощью обычного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CreateProcess</a:t>
            </a:r>
            <a:r>
              <a:rPr lang="ru-RU" dirty="0"/>
              <a:t>, но вместе с этим открывает приватный канал связи.</a:t>
            </a:r>
          </a:p>
          <a:p>
            <a:r>
              <a:rPr lang="ru-RU" dirty="0"/>
              <a:t>Дальше, внутри кода сервиса, вызывается функция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StartServiceCtrlDispatcher</a:t>
            </a:r>
            <a:r>
              <a:rPr lang="ru-RU" dirty="0"/>
              <a:t>. Она пытается подключиться к этому каналу. Если канал есть — значит, процесс действительно запущен как сервис, и управление передаётся в функцию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ServiceMain</a:t>
            </a:r>
            <a:r>
              <a:rPr lang="ru-RU" dirty="0"/>
              <a:t>. Если же процесс запущен вручную из консоли или двойным кликом, такого канала нет, и функция завершится с ошибкой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ERROR_FAILED_SERVICE_CONTROLLER_CONNECT</a:t>
            </a:r>
            <a:r>
              <a:rPr lang="ru-RU" dirty="0"/>
              <a:t>.</a:t>
            </a:r>
          </a:p>
          <a:p>
            <a:r>
              <a:rPr lang="ru-RU" dirty="0"/>
              <a:t>Таким образом, не командная строка и не флаги определяют «сервисный режим», а именно наличие специального IPC-канала, который создаётся исключительно SCM.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2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UNIX и Windows есть схожая концепция — длительно работающий процесс, не связанный с пользовательским интерфейсом.</a:t>
            </a:r>
          </a:p>
          <a:p>
            <a:r>
              <a:rPr lang="ru-RU" dirty="0"/>
              <a:t>В UNIX такие процессы называются демонами. Технически это просто процессы, которые отвязаны от терминала, настроили маску доступа и перенаправили стандартные потоки. Их жизненный цикл управляется через систему инициализации — исторически </a:t>
            </a:r>
            <a:r>
              <a:rPr lang="ru-RU" dirty="0" err="1"/>
              <a:t>init</a:t>
            </a:r>
            <a:r>
              <a:rPr lang="ru-RU" dirty="0"/>
              <a:t>, а сейчас </a:t>
            </a:r>
            <a:r>
              <a:rPr lang="ru-RU" dirty="0" err="1"/>
              <a:t>systemd</a:t>
            </a:r>
            <a:r>
              <a:rPr lang="ru-RU" dirty="0"/>
              <a:t>.</a:t>
            </a:r>
          </a:p>
          <a:p>
            <a:r>
              <a:rPr lang="ru-RU" dirty="0"/>
              <a:t>В Windows используется более формализованный механизм — службы. Они запускаются и контролируются Service Control Manager. В отличие от UNIX-демонов, служба обязана зарегистрировать точку входа </a:t>
            </a:r>
            <a:r>
              <a:rPr lang="ru-RU" dirty="0" err="1"/>
              <a:t>ServiceMain</a:t>
            </a:r>
            <a:r>
              <a:rPr lang="ru-RU" dirty="0"/>
              <a:t> и уметь принимать команды управления — например, остановку или перезапуск.</a:t>
            </a:r>
          </a:p>
          <a:p>
            <a:r>
              <a:rPr lang="ru-RU" dirty="0"/>
              <a:t>Разница отражается и в логах: демоны обычно пишут в </a:t>
            </a:r>
            <a:r>
              <a:rPr lang="ru-RU" dirty="0" err="1"/>
              <a:t>syslog</a:t>
            </a:r>
            <a:r>
              <a:rPr lang="ru-RU" dirty="0"/>
              <a:t>, а службы — в Event </a:t>
            </a:r>
            <a:r>
              <a:rPr lang="ru-RU" dirty="0" err="1"/>
              <a:t>Log</a:t>
            </a:r>
            <a:r>
              <a:rPr lang="ru-RU" dirty="0"/>
              <a:t> Windows. Таким образом, хотя цель одинакова — фоновый системный процесс, архитектурные решения у UNIX и Windows разные.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8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процесс создаёт другой, мы говорим о </a:t>
            </a:r>
            <a:r>
              <a:rPr lang="ru-RU" dirty="0" err="1"/>
              <a:t>родительско</a:t>
            </a:r>
            <a:r>
              <a:rPr lang="ru-RU" dirty="0"/>
              <a:t>-дочерних отношениях. Если ребёнок создаёт собственных детей, получается иерархия. Важно, что у процесса может быть только один родитель, но детей может быть много. Получается дерево процессов, где родительские и дочерние связи сохраняются. В разных ОС эта модель реализована по-разному.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7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UNIX и Linux мы имеем чётко выраженную иерархию. В корне дерева находится процесс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ru-RU" dirty="0"/>
              <a:t> — это первый пользовательский процесс с PID 1, который запускается после загрузки ядра. Он порождает процессы для каждого терминала, а те запускают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ru-RU" dirty="0"/>
              <a:t>. </a:t>
            </a:r>
          </a:p>
          <a:p>
            <a:r>
              <a:rPr lang="ru-RU" dirty="0"/>
              <a:t>После успешного входа запускается оболочка (</a:t>
            </a:r>
            <a:r>
              <a:rPr lang="ru-RU" dirty="0" err="1"/>
              <a:t>shell</a:t>
            </a:r>
            <a:r>
              <a:rPr lang="ru-RU" dirty="0"/>
              <a:t>), которая уже создаёт дочерние процессы для выполнения команд. В итоге все процессы системы можно представить как одно дерево с корнем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ru-RU" dirty="0"/>
              <a:t>. Кроме того, в UNIX есть понятие групп процессов. </a:t>
            </a:r>
          </a:p>
          <a:p>
            <a:r>
              <a:rPr lang="ru-RU" dirty="0"/>
              <a:t>Например, если пользователь нажимает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Ctrl-C</a:t>
            </a:r>
            <a:r>
              <a:rPr lang="ru-RU" dirty="0"/>
              <a:t> в терминале, сигнал прерывания посылается всей группе процессов, связанных с этим терминалом. Каждый процесс в группе может решить, как реагировать: перехватить сигнал, игнорировать его или завершиться.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4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Windows пошла другим путём. Здесь нет дерева процессов в том виде, как в UNIX. Все процессы равноправны, иерархии как таковой нет. Когда процесс создаёт другой процесс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CreateProcess</a:t>
            </a:r>
            <a:r>
              <a:rPr lang="ru-RU" dirty="0"/>
              <a:t>, он получает специальный дескриптор —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</a:t>
            </a:r>
            <a:r>
              <a:rPr lang="ru-RU" dirty="0"/>
              <a:t>. Этот дескриптор позволяет управлять дочерним процессом: ожидать его завершения, завершить принудительно и так далее.</a:t>
            </a:r>
            <a:endParaRPr lang="en-US" dirty="0"/>
          </a:p>
          <a:p>
            <a:r>
              <a:rPr lang="ru-RU" dirty="0"/>
              <a:t>Но этот дескриптор можно передать другому процессу, и таким образом родительское отношение теряется. То есть в Windows нет устойчивой структуры в виде дерева или групп процессов. Это отражает общую философию Windows: процессы изолированы и независимы друг от друга, а управление ими идёт через механизмы безопасности и дескрипторы, а не через иерархические связи.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2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описывать жизнь процесса, используется простая модель из трёх состояний. </a:t>
            </a:r>
          </a:p>
          <a:p>
            <a:r>
              <a:rPr lang="ru-RU" dirty="0"/>
              <a:t>Когда процесс работает на процессоре, он находится в состоянии </a:t>
            </a:r>
            <a:r>
              <a:rPr lang="ru-RU" i="1" dirty="0" err="1"/>
              <a:t>Running</a:t>
            </a:r>
            <a:r>
              <a:rPr lang="ru-RU" dirty="0"/>
              <a:t>. </a:t>
            </a:r>
          </a:p>
          <a:p>
            <a:r>
              <a:rPr lang="ru-RU" dirty="0"/>
              <a:t>Если он готов к работе, но CPU занят другим процессом — это состояние </a:t>
            </a:r>
            <a:r>
              <a:rPr lang="ru-RU" i="1" dirty="0"/>
              <a:t>Ready</a:t>
            </a:r>
            <a:r>
              <a:rPr lang="ru-RU" dirty="0"/>
              <a:t>.</a:t>
            </a:r>
          </a:p>
          <a:p>
            <a:r>
              <a:rPr lang="ru-RU" dirty="0"/>
              <a:t>И наконец, если процесс не может продолжать работу сам по себе — например, ждёт данные с клавиатуры или завершение операции чтения с диска — он попадает в состояние </a:t>
            </a:r>
            <a:r>
              <a:rPr lang="ru-RU" i="1" dirty="0" err="1"/>
              <a:t>Blocked</a:t>
            </a:r>
            <a:r>
              <a:rPr lang="ru-RU" dirty="0"/>
              <a:t>.</a:t>
            </a:r>
          </a:p>
          <a:p>
            <a:r>
              <a:rPr lang="ru-RU" dirty="0"/>
              <a:t>Эта тройка покрывает все основные ситуации, в которых может находиться процесс.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3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Переход 1: </a:t>
            </a:r>
            <a:r>
              <a:rPr lang="ru-RU" b="1" dirty="0" err="1"/>
              <a:t>Running</a:t>
            </a:r>
            <a:r>
              <a:rPr lang="ru-RU" b="1" dirty="0"/>
              <a:t> → </a:t>
            </a:r>
            <a:r>
              <a:rPr lang="ru-RU" b="1" dirty="0" err="1"/>
              <a:t>Blocked</a:t>
            </a:r>
            <a:endParaRPr lang="ru-RU" b="1" dirty="0"/>
          </a:p>
          <a:p>
            <a:r>
              <a:rPr lang="ru-RU" dirty="0"/>
              <a:t>Этот переход происходит, когда процесс сам не может продолжать выполнение. Причина — отсутствие данных или другого внешнего события.</a:t>
            </a:r>
          </a:p>
          <a:p>
            <a:r>
              <a:rPr lang="ru-RU" b="1" dirty="0"/>
              <a:t>Пример:</a:t>
            </a:r>
            <a:r>
              <a:rPr lang="ru-RU" dirty="0"/>
              <a:t> процесс вызвал системный вызов чтения из файла или канала (</a:t>
            </a:r>
            <a:r>
              <a:rPr lang="ru-RU" dirty="0" err="1"/>
              <a:t>pipe</a:t>
            </a:r>
            <a:r>
              <a:rPr lang="ru-RU" dirty="0"/>
              <a:t>), но данные ещё не поступили. В UNIX такое поведение автоматически переводит процесс в </a:t>
            </a:r>
            <a:r>
              <a:rPr lang="ru-RU" dirty="0" err="1"/>
              <a:t>Blocked</a:t>
            </a:r>
            <a:r>
              <a:rPr lang="ru-RU" dirty="0"/>
              <a:t>.</a:t>
            </a:r>
          </a:p>
          <a:p>
            <a:r>
              <a:rPr lang="ru-RU" dirty="0"/>
              <a:t>Иногда процесс явно вызывает системный вызов вроде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чтобы перейти в ожидание события.</a:t>
            </a:r>
          </a:p>
          <a:p>
            <a:r>
              <a:rPr lang="ru-RU" dirty="0"/>
              <a:t>Важно: это </a:t>
            </a:r>
            <a:r>
              <a:rPr lang="ru-RU" b="1" dirty="0"/>
              <a:t>логическое ограничение задачи</a:t>
            </a:r>
            <a:r>
              <a:rPr lang="ru-RU" dirty="0"/>
              <a:t>, а не решение ОС. Процесс просто не может ничего делать дальше, пока не появятся данные.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Переход 2: </a:t>
            </a:r>
            <a:r>
              <a:rPr lang="ru-RU" b="1" dirty="0" err="1"/>
              <a:t>Running</a:t>
            </a:r>
            <a:r>
              <a:rPr lang="ru-RU" b="1" dirty="0"/>
              <a:t> → Ready</a:t>
            </a:r>
          </a:p>
          <a:p>
            <a:r>
              <a:rPr lang="ru-RU" dirty="0"/>
              <a:t>Здесь процесс готов продолжать работу, но планировщик ОС решает временно снять его с процессора.</a:t>
            </a:r>
          </a:p>
          <a:p>
            <a:r>
              <a:rPr lang="ru-RU" dirty="0"/>
              <a:t>Это происходит не потому, что процесс заблокирован, а потому что ОС хочет быть справедливой и дать другим процессам процессорное время.</a:t>
            </a:r>
          </a:p>
          <a:p>
            <a:r>
              <a:rPr lang="ru-RU" dirty="0"/>
              <a:t>Типичный случай — истечение кванта времени (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slice</a:t>
            </a:r>
            <a:r>
              <a:rPr lang="ru-RU" dirty="0"/>
              <a:t>) в системах с вытесняющей многозадачностью.</a:t>
            </a:r>
          </a:p>
          <a:p>
            <a:r>
              <a:rPr lang="ru-RU" dirty="0"/>
              <a:t>Процесс не знает о переходе: для него это прозрачная работа ОС.</a:t>
            </a:r>
          </a:p>
          <a:p>
            <a:br>
              <a:rPr lang="ru-RU" dirty="0"/>
            </a:br>
            <a:r>
              <a:rPr lang="ru-RU" b="1" dirty="0"/>
              <a:t>Переход 3: Ready → </a:t>
            </a:r>
            <a:r>
              <a:rPr lang="ru-RU" b="1" dirty="0" err="1"/>
              <a:t>Running</a:t>
            </a:r>
            <a:endParaRPr lang="ru-RU" b="1" dirty="0"/>
          </a:p>
          <a:p>
            <a:r>
              <a:rPr lang="ru-RU" dirty="0"/>
              <a:t>Этот переход также управляется планировщиком.</a:t>
            </a:r>
          </a:p>
          <a:p>
            <a:r>
              <a:rPr lang="ru-RU" dirty="0"/>
              <a:t>Процесс находится в очереди «готовых» и ждёт своей очереди.</a:t>
            </a:r>
          </a:p>
          <a:p>
            <a:r>
              <a:rPr lang="ru-RU" dirty="0"/>
              <a:t>Как только процессор освобождается, планировщик выбирает один из процессов в состоянии Ready и запускает его.</a:t>
            </a:r>
          </a:p>
          <a:p>
            <a:r>
              <a:rPr lang="ru-RU" dirty="0"/>
              <a:t>Здесь вступают в игру алгоритмы планирования: «кто первый», «приоритеты», «сбалансировать нагрузку» и т.п.</a:t>
            </a:r>
          </a:p>
          <a:p>
            <a:r>
              <a:rPr lang="ru-RU" dirty="0"/>
              <a:t>Для самого процесса этот переход незаметен — он просто продолжает выполнение с того места, где был прерван.</a:t>
            </a:r>
          </a:p>
          <a:p>
            <a:br>
              <a:rPr lang="ru-RU" dirty="0"/>
            </a:br>
            <a:r>
              <a:rPr lang="ru-RU" b="1" dirty="0"/>
              <a:t>Переход 4: </a:t>
            </a:r>
            <a:r>
              <a:rPr lang="ru-RU" b="1" dirty="0" err="1"/>
              <a:t>Blocked</a:t>
            </a:r>
            <a:r>
              <a:rPr lang="ru-RU" b="1" dirty="0"/>
              <a:t> → Ready</a:t>
            </a:r>
          </a:p>
          <a:p>
            <a:r>
              <a:rPr lang="ru-RU" dirty="0"/>
              <a:t>Этот переход происходит, когда внешний ресурс или событие, которого ждал процесс, стало доступным.</a:t>
            </a:r>
          </a:p>
          <a:p>
            <a:r>
              <a:rPr lang="ru-RU" dirty="0"/>
              <a:t>Например: пользователь нажал клавишу, завершилась операция чтения с диска, пришёл сетевой пакет.</a:t>
            </a:r>
          </a:p>
          <a:p>
            <a:r>
              <a:rPr lang="ru-RU" dirty="0"/>
              <a:t>ОС переводит процесс из </a:t>
            </a:r>
            <a:r>
              <a:rPr lang="ru-RU" dirty="0" err="1"/>
              <a:t>Blocked</a:t>
            </a:r>
            <a:r>
              <a:rPr lang="ru-RU" dirty="0"/>
              <a:t> в Ready: теперь он снова может выполняться.</a:t>
            </a:r>
          </a:p>
          <a:p>
            <a:r>
              <a:rPr lang="ru-RU" dirty="0"/>
              <a:t>Важно: процесс не запускается мгновенно. Если CPU свободен — он может перейти в </a:t>
            </a:r>
            <a:r>
              <a:rPr lang="ru-RU" dirty="0" err="1"/>
              <a:t>Running</a:t>
            </a:r>
            <a:r>
              <a:rPr lang="ru-RU" dirty="0"/>
              <a:t> немедленно. Если CPU занят, процесс остаётся в Ready и ждёт своей очереди.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Таким образом:</a:t>
            </a:r>
          </a:p>
          <a:p>
            <a:r>
              <a:rPr lang="ru-RU" b="1" dirty="0"/>
              <a:t>Переход 1 и 4</a:t>
            </a:r>
            <a:r>
              <a:rPr lang="ru-RU" dirty="0"/>
              <a:t> связаны с внешними событиями и логикой самой задачи.</a:t>
            </a:r>
          </a:p>
          <a:p>
            <a:r>
              <a:rPr lang="ru-RU" b="1" dirty="0"/>
              <a:t>Переход 2 и 3</a:t>
            </a:r>
            <a:r>
              <a:rPr lang="ru-RU" dirty="0"/>
              <a:t> — полностью под контролем планировщика ОС.</a:t>
            </a:r>
          </a:p>
          <a:p>
            <a:r>
              <a:rPr lang="ru-RU" dirty="0"/>
              <a:t>Эта модель позволяет чётко разделить:</a:t>
            </a:r>
          </a:p>
          <a:p>
            <a:r>
              <a:rPr lang="ru-RU" dirty="0"/>
              <a:t>когда процесс сам не может работать (</a:t>
            </a:r>
            <a:r>
              <a:rPr lang="ru-RU" dirty="0" err="1"/>
              <a:t>Blocked</a:t>
            </a:r>
            <a:r>
              <a:rPr lang="ru-RU" dirty="0"/>
              <a:t>),</a:t>
            </a:r>
          </a:p>
          <a:p>
            <a:r>
              <a:rPr lang="ru-RU" dirty="0"/>
              <a:t>когда процесс хочет работать, но процессора нет (Ready),</a:t>
            </a:r>
          </a:p>
          <a:p>
            <a:r>
              <a:rPr lang="ru-RU" dirty="0"/>
              <a:t>и когда он реально работает (</a:t>
            </a:r>
            <a:r>
              <a:rPr lang="ru-RU" dirty="0" err="1"/>
              <a:t>Running</a:t>
            </a:r>
            <a:r>
              <a:rPr lang="ru-RU" dirty="0"/>
              <a:t>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2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управлять процессами, операционная система хранит их описания в специальной таблице — Process </a:t>
            </a:r>
            <a:r>
              <a:rPr lang="ru-RU" dirty="0" err="1"/>
              <a:t>Table</a:t>
            </a:r>
            <a:r>
              <a:rPr lang="ru-RU" dirty="0"/>
              <a:t>. Каждая запись называется Process Control Block. В ней фиксируется всё, что нужно для возобновления процесса: состояние процессора, программа и стек, распределение памяти, открытые файлы. Когда ОС переключается между процессами, она просто сохраняет текущий PCB и загружает другой. Именно это и создаёт иллюзию, что процессы существуют параллельно.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26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о том, что происходит при прерываниях. Представим, что процесс работает, и приходит прерывание от диска. Аппаратная часть процессора сама сохраняет минимальные данные — счётчик команд, регистры — и передаёт управление обработчику, чей адрес хранится в векторе прерываний.</a:t>
            </a:r>
            <a:br>
              <a:rPr lang="ru-RU" dirty="0"/>
            </a:br>
            <a:r>
              <a:rPr lang="ru-RU" dirty="0"/>
              <a:t>Дальше вступает в дело маленькая программа на ассемблере, общая для всех прерываний: она сохраняет регистры, настраивает временный стек. </a:t>
            </a:r>
          </a:p>
          <a:p>
            <a:r>
              <a:rPr lang="ru-RU" dirty="0"/>
              <a:t>После этого вызывается процедура на C, которая знает, что именно делать с этим событием: обработать данные, разблокировать процессы, которые ждали ввода-вывода.</a:t>
            </a:r>
          </a:p>
          <a:p>
            <a:r>
              <a:rPr lang="ru-RU" dirty="0"/>
              <a:t>Когда обработка закончена, ОС вызывает планировщик, чтобы выбрать, какой процесс запустить. И уже завершающий ассемблерный код восстанавливает регистры и запускает новый или тот же процесс.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90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может быть прерван десятки тысяч раз за свою жизнь, но ключевой принцип: после каждого прерывания он возобновляется в точности в том месте и состоянии, где был остановлен. Для самого процесса и для пользователя это полностью прозрачно. Благодаря этому ОС может управлять множеством процессов, создавая у нас впечатление, что они работают параллельно и непрерывно.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важно различать: программа и процесс — не одно и то же. </a:t>
            </a:r>
          </a:p>
          <a:p>
            <a:r>
              <a:rPr lang="ru-RU" dirty="0"/>
              <a:t>Программа — это набор инструкций, “рецепт”. </a:t>
            </a:r>
          </a:p>
          <a:p>
            <a:r>
              <a:rPr lang="ru-RU" dirty="0"/>
              <a:t>Процесс — это </a:t>
            </a:r>
            <a:r>
              <a:rPr lang="ru-RU" i="1" dirty="0"/>
              <a:t>деятельность</a:t>
            </a:r>
            <a:r>
              <a:rPr lang="ru-RU" dirty="0"/>
              <a:t>: выполнение этих инструкций. </a:t>
            </a:r>
          </a:p>
          <a:p>
            <a:r>
              <a:rPr lang="ru-RU" dirty="0"/>
              <a:t>Хорошая аналогия: повар и рецепт. Рецепт — это программа, повар — процессор, ингредиенты — входные данные, а приготовление — процесс.</a:t>
            </a:r>
          </a:p>
          <a:p>
            <a:r>
              <a:rPr lang="ru-RU" dirty="0"/>
              <a:t>Если повар отвлёкся, он может вернуться в то же место — так же, как CPU сохраняет и восстанавливает состояние. И важно: один и тот же код может быть запущен дважды, и это будут два процесса — например, два открытых экземпляра текстового редактора.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Linux центральной структурой, которая описывает процесс, является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task_struct</a:t>
            </a:r>
            <a:r>
              <a:rPr lang="ru-RU" dirty="0"/>
              <a:t>. Она создаётся для каждого процесса или потока и играет роль дескриптора процесса в ядре.</a:t>
            </a:r>
          </a:p>
          <a:p>
            <a:endParaRPr lang="ru-RU" dirty="0"/>
          </a:p>
          <a:p>
            <a:r>
              <a:rPr lang="ru-RU" dirty="0"/>
              <a:t>Эта структура содержит огромное количество информации: от базовых идентификаторов — PID, идентификатор группы потоков, PPID родителя — до текущего состояния процесса, его приоритета и параметров планирования. В ней есть ссылки на структуры памяти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mm_struct</a:t>
            </a:r>
            <a:r>
              <a:rPr lang="ru-RU" dirty="0"/>
              <a:t>) и файлов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files_struct</a:t>
            </a:r>
            <a:r>
              <a:rPr lang="ru-RU" dirty="0"/>
              <a:t>), которые описывают адресное пространство и открытые дескрипторы.</a:t>
            </a:r>
          </a:p>
          <a:p>
            <a:endParaRPr lang="ru-RU" dirty="0"/>
          </a:p>
          <a:p>
            <a:r>
              <a:rPr lang="ru-RU" dirty="0"/>
              <a:t>Кроме того,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task_struct</a:t>
            </a:r>
            <a:r>
              <a:rPr lang="ru-RU" dirty="0"/>
              <a:t> хранит данные об использовании процессорного времени и других ресурсов, а также связи между процессами — кто родитель, кто дети, в каких очередях планировщика находится процесс.</a:t>
            </a:r>
          </a:p>
          <a:p>
            <a:endParaRPr lang="ru-RU" dirty="0"/>
          </a:p>
          <a:p>
            <a:r>
              <a:rPr lang="ru-RU" dirty="0"/>
              <a:t>При каждом переключении контекста ядро сохраняет состояние процессора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task_struct</a:t>
            </a:r>
            <a:r>
              <a:rPr lang="ru-RU" dirty="0"/>
              <a:t>, а затем восстанавливает данные для нового процесса. Благодаря этому создаётся иллюзия непрерывной работы программы, хотя на самом деле она многократно приостанавливается и возобновляется.</a:t>
            </a:r>
          </a:p>
          <a:p>
            <a:endParaRPr lang="ru-RU" dirty="0"/>
          </a:p>
          <a:p>
            <a:r>
              <a:rPr lang="ru-RU" dirty="0"/>
              <a:t>По сути, вся работа планировщика, управление памятью и файлами, системные вызовы — всё опирается на содержимое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task_struct</a:t>
            </a:r>
            <a:r>
              <a:rPr lang="ru-RU" dirty="0"/>
              <a:t>. Эта структура — сердце модели процессов в Linux.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0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процессы, и потоки в Linux представлены одной и той же структурой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task_struct</a:t>
            </a:r>
            <a:r>
              <a:rPr lang="ru-RU" dirty="0"/>
              <a:t>, но поля в ней используются по-разному. У каждого процесса и потока есть свой собственный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task_struct</a:t>
            </a:r>
            <a:r>
              <a:rPr lang="ru-RU" dirty="0"/>
              <a:t> и свой </a:t>
            </a:r>
            <a:r>
              <a:rPr lang="ru-RU" b="1" dirty="0"/>
              <a:t>PID</a:t>
            </a:r>
            <a:r>
              <a:rPr lang="ru-RU" dirty="0"/>
              <a:t>. Однако у всех потоков одного процесса общий </a:t>
            </a:r>
            <a:r>
              <a:rPr lang="ru-RU" b="1" dirty="0"/>
              <a:t>TGID</a:t>
            </a:r>
            <a:r>
              <a:rPr lang="ru-RU" dirty="0"/>
              <a:t>, который совпадает с PID главного потока.</a:t>
            </a:r>
          </a:p>
          <a:p>
            <a:endParaRPr lang="ru-RU" dirty="0"/>
          </a:p>
          <a:p>
            <a:r>
              <a:rPr lang="ru-RU" dirty="0"/>
              <a:t>Ключевое отличие заключается в том, что процессы имеют собственное адресное пространство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mm_struct</a:t>
            </a:r>
            <a:r>
              <a:rPr lang="ru-RU" dirty="0"/>
              <a:t>), собственные открытые файлы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files_struct</a:t>
            </a:r>
            <a:r>
              <a:rPr lang="ru-RU" dirty="0"/>
              <a:t>) и собственную структуру сигналов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signal_struct</a:t>
            </a:r>
            <a:r>
              <a:rPr lang="ru-RU" dirty="0"/>
              <a:t>). А потоки, наоборот, делят эти ресурсы: все они указывают на один и тот же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mm_struct</a:t>
            </a:r>
            <a:r>
              <a:rPr lang="ru-RU" dirty="0"/>
              <a:t>, один и тот же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files_struct</a:t>
            </a:r>
            <a:r>
              <a:rPr lang="ru-RU" dirty="0"/>
              <a:t> и общую таблицу сигналов.</a:t>
            </a:r>
          </a:p>
          <a:p>
            <a:endParaRPr lang="ru-RU" dirty="0"/>
          </a:p>
          <a:p>
            <a:r>
              <a:rPr lang="ru-RU" dirty="0"/>
              <a:t>Таким образом, поток — это самостоятельная сущность для планировщика, но при этом он разделяет критически важные ресурсы с другими потоками процесса. Именно поэтому многопоточные программы могут работать с общей памятью и файлами, оставаясь при этом независимыми с точки зрения планирования CPU.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6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Главная цель многозадачности — повысить эффективность использования CPU. Наивно можно подумать: если процесс тратит лишь часть времени на вычисления, то достаточно держать несколько процессов в памяти, и CPU всегда будет занят. Но это слишком оптимистично. На практике процессы часто одновременно оказываются в состоянии ожидания ввода-вывода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84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Более реалистичный подход — вероятностная модель. Пусть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 — доля времени, когда процесс ждёт I/O. Если в памяти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dirty="0"/>
              <a:t> процессов, то вероятность того, что </a:t>
            </a:r>
            <a:r>
              <a:rPr lang="ru-RU" b="1" dirty="0"/>
              <a:t>все они ждут</a:t>
            </a:r>
            <a:r>
              <a:rPr lang="ru-RU" dirty="0"/>
              <a:t> одновременно, равна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p^n</a:t>
            </a:r>
            <a:r>
              <a:rPr lang="ru-RU" dirty="0"/>
              <a:t>. В этот момент CPU простаивает. Соответственно, средняя загрузка CPU равна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1 −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p^n</a:t>
            </a:r>
            <a:r>
              <a:rPr lang="ru-RU" dirty="0"/>
              <a:t>. Эта формула простая, но даёт полезные прогнозы.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1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на конкретные цифры. Если процесс 80% времени ждёт ввода-вывода (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= 0.8</a:t>
            </a:r>
            <a:r>
              <a:rPr lang="ru-RU" dirty="0"/>
              <a:t>), то, чтобы CPU простаивал меньше 10% времени, нужно держать в памяти как минимум 10 процессов. Это вполне реалистично, так как интерактивные программы действительно большую часть времени ждут ввода от пользователя.</a:t>
            </a:r>
          </a:p>
          <a:p>
            <a:r>
              <a:rPr lang="ru-RU" dirty="0"/>
              <a:t>Теперь пример с памятью. Допустим, у нас 8 ГБ, из которых 2 ГБ уходит под ОС, и каждая программа требует 2 ГБ. Значит, влезает только 3 программы → загрузка CPU около 49%. Если добавить ещё 8 ГБ и довести число процессов до 7, загрузка вырастает до 79%. Но следующая добавка памяти даёт лишь рост с 79% до 91%. То есть эффект убывающей отдачи: первые расширения дают много, а дальше выгода падает.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как процессор всё время переключается между задачами, предсказать скорость выполнения конкретного процесса невозможно. Код не должен полагаться на “</a:t>
            </a:r>
            <a:r>
              <a:rPr lang="ru-RU" dirty="0" err="1"/>
              <a:t>idle</a:t>
            </a:r>
            <a:r>
              <a:rPr lang="ru-RU" dirty="0"/>
              <a:t> </a:t>
            </a:r>
            <a:r>
              <a:rPr lang="ru-RU" dirty="0" err="1"/>
              <a:t>loops</a:t>
            </a:r>
            <a:r>
              <a:rPr lang="ru-RU" dirty="0"/>
              <a:t>” как на таймер. Особенно это критично для реального времени: например, если видео и звук должны быть синхронизированы, ОС или специальные механизмы должны обеспечить гарантированные задержки. Планирование процессов — важнейшая задача ОС, которая отвечает за то, чтобы все процессы получали доступ к процессору и выполнялись корректно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реальных системах процессы появляются не только при старте. При загрузке ОС поднимаются десятки фоновых задач. Затем процессы создают другие процессы — это обычный путь: родитель вызывает системный вызов, ОС создаёт новый PCB, выделяет ресурсы и планирует выполнение. Пользовательский клик по иконке — это тоже запуск процесса. И наконец </a:t>
            </a:r>
            <a:r>
              <a:rPr lang="ru-RU" dirty="0" err="1"/>
              <a:t>batch</a:t>
            </a:r>
            <a:r>
              <a:rPr lang="ru-RU" dirty="0"/>
              <a:t>-сценарии: система сама решает, когда запустить следующее задание из очереди.»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Foreground</a:t>
            </a:r>
            <a:r>
              <a:rPr lang="ru-RU" dirty="0"/>
              <a:t>-процессы — это то, с чем взаимодействует пользователь: окна, терминалы. </a:t>
            </a:r>
            <a:r>
              <a:rPr lang="ru-RU" dirty="0" err="1"/>
              <a:t>Background</a:t>
            </a:r>
            <a:r>
              <a:rPr lang="ru-RU" dirty="0"/>
              <a:t>-процессы работают “за кулисами”: почтовый сервер, веб-сервер, печать, обновления. В Unix такие процессы называют демонами — вспомните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sshd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cron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nginx</a:t>
            </a:r>
            <a:r>
              <a:rPr lang="ru-RU" dirty="0"/>
              <a:t>. В Windows — службы. Посмотреть их можно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ru-RU" dirty="0"/>
              <a:t> или Диспетчер задач.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UNIX использует двухшаговую схему: </a:t>
            </a:r>
            <a:r>
              <a:rPr lang="ru-RU" b="1" dirty="0" err="1"/>
              <a:t>fork</a:t>
            </a:r>
            <a:r>
              <a:rPr lang="ru-RU" b="1" dirty="0"/>
              <a:t>()</a:t>
            </a:r>
            <a:r>
              <a:rPr lang="ru-RU" dirty="0"/>
              <a:t> делает клон текущего процесса (делятся дескрипторы, окружение), затем в ребёнке выполняется </a:t>
            </a:r>
            <a:r>
              <a:rPr lang="ru-RU" b="1" dirty="0" err="1"/>
              <a:t>execve</a:t>
            </a:r>
            <a:r>
              <a:rPr lang="ru-RU" b="1" dirty="0"/>
              <a:t>()</a:t>
            </a:r>
            <a:r>
              <a:rPr lang="ru-RU" dirty="0"/>
              <a:t>, чтобы загрузить другую программу. Это удобно для перенаправления </a:t>
            </a:r>
            <a:r>
              <a:rPr lang="ru-RU" dirty="0" err="1"/>
              <a:t>stdin</a:t>
            </a:r>
            <a:r>
              <a:rPr lang="ru-RU" dirty="0"/>
              <a:t>/</a:t>
            </a:r>
            <a:r>
              <a:rPr lang="ru-RU" dirty="0" err="1"/>
              <a:t>stdout</a:t>
            </a:r>
            <a:r>
              <a:rPr lang="ru-RU" dirty="0"/>
              <a:t>/</a:t>
            </a:r>
            <a:r>
              <a:rPr lang="ru-RU" dirty="0" err="1"/>
              <a:t>stderr</a:t>
            </a:r>
            <a:r>
              <a:rPr lang="ru-RU" dirty="0"/>
              <a:t> между шагами.</a:t>
            </a:r>
          </a:p>
          <a:p>
            <a:r>
              <a:rPr lang="ru-RU" dirty="0"/>
              <a:t>В Windows всё объединено в </a:t>
            </a:r>
            <a:r>
              <a:rPr lang="ru-RU" b="1" dirty="0" err="1"/>
              <a:t>CreateProcess</a:t>
            </a:r>
            <a:r>
              <a:rPr lang="ru-RU" b="1" dirty="0"/>
              <a:t>(...)</a:t>
            </a:r>
            <a:r>
              <a:rPr lang="ru-RU" dirty="0"/>
              <a:t>: вы сразу указываете командную строку, наследование дескрипторов, приоритет, окно и т.д. Важно: у родителя и ребёнка разные адресные пространства; в UNIX часто применяется </a:t>
            </a:r>
            <a:r>
              <a:rPr lang="ru-RU" dirty="0" err="1"/>
              <a:t>copy-on-write</a:t>
            </a:r>
            <a:r>
              <a:rPr lang="ru-RU" dirty="0"/>
              <a:t>, чтобы не копировать память без необходимости.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826B-BF1A-7008-4551-18C2B0D3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BC6F-3908-0FED-002A-FDCFEBAA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27CB-18B8-759A-DF37-75BEA117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45AB-F163-390B-A478-FA07837A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0949-24A9-F37A-2C74-DCD1319B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B98-F9F4-76E8-5C8F-21F03711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650EA-DD08-B047-2D85-509B6999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3320-3DB4-A264-DF96-DE699B32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AB4D-6773-05E7-A310-9046F4DA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FCBE-320B-8C28-0015-8E7701A3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93F64-835F-18D5-94C8-40752724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C7075-1629-90ED-334F-BF7F7C06C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5BB9-094F-0101-E386-0525E0DA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CF7E-C135-A41F-E4C4-0F1F3053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25AB-A6B8-BE29-957C-9B880FF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3E89-3A32-E999-1071-22D51E9A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427B-5AAA-4369-6F16-7922754C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D458-A975-C3D7-334C-01BEFEAE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1807-184D-3633-A924-96654D64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435C-7078-E11B-A7D7-B8D5912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1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7AB5-84FD-B84C-11CE-F998224A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4170-E34C-ACF6-164B-5336685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F66D-6BB8-C802-BC8B-33482160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E298-A23A-5F01-B921-172DE3AD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D1A1-B2EA-CF46-6D7A-4CB0EF3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C0A2-1DFA-A944-04A7-FC1BE76B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D00C-7037-7E3E-41EE-FB9073BD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1D700-EBF9-7ADE-087B-2BDC3829B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AEDF8-8B8C-CE7A-8666-59FEDF92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EBFA-80C1-937C-4BAB-488AAA23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C4ED9-55D8-8218-6150-3EDF0C4D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2285-105C-4C5C-025A-4ACBE039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7A08F-566F-887C-800C-58A6CE71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A9A17-2CBE-34EC-4291-927F9C8B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2392-0990-9266-1A62-3A80653E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DD3A8-0979-6DFC-91E6-AF4CF1148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F1ABA-7C27-04E7-959F-D756015D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F8868-19F1-5111-7BCB-8DACD2F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E05C5-1927-0979-0C5E-6E6859C7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A3DB-6272-2C6B-A3FF-22FD33CB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4B07A-9892-F36B-D90A-395604AD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07714-05BA-16FB-1898-9FB11A76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477F5-65F8-B419-3FB4-925DB27F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CBCB9-B550-28D2-4FE2-770C8E48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9D94A-04DF-4C0E-DA9C-82770BA8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6EC9-D574-DD27-4CC1-DC8F19F2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4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0C4-7A33-711E-E6BF-17D77559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9890-D923-4B14-87C9-A986DE2B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D40DF-1B14-38A2-F46E-69A50DEC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E13A-E505-4C46-42C9-88C83703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71C7-53FC-FBDF-D8B7-1E6A6944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9FB0-4345-D643-AB4A-4066FFE1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615D-FC92-F328-9E53-A251415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58452-F7A0-B1EF-C561-AC2D31575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3FD14-C067-5C95-939F-5DBD9F1B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E6C81-7912-E9CB-401E-5D11724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ECB4-2E1D-0616-0103-D76A4D5B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BB17C-3CA0-D37D-1D19-83882F1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F90C5-5697-B4A5-5B42-F21B2792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5F13-4074-0E89-63E9-897E86F6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4210-2AE7-DD54-3103-6759F10F2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C5D73-0869-4BC2-AC56-17788AF4573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6CAB-4DEE-9674-F8FD-516E7350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BCFF-68D3-5230-D1F2-8701F017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rvices/service-control-manage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DA8E-6497-8B4D-E956-D7F60D087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A1B7A-3B82-4786-2AF5-3BB283633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4D26-7001-C836-9E41-6988D49B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Foreground/Background, </a:t>
            </a:r>
            <a:r>
              <a:rPr lang="ru-RU" dirty="0"/>
              <a:t>демоны, службы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DDED-A9EC-D459-69B3-6058C26E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Foreground: </a:t>
            </a:r>
            <a:r>
              <a:rPr lang="ru-RU" dirty="0"/>
              <a:t>взаимодействуют с пользователем, «окна/терминалы»</a:t>
            </a:r>
          </a:p>
          <a:p>
            <a:r>
              <a:rPr lang="en-US" dirty="0"/>
              <a:t>Background: </a:t>
            </a:r>
            <a:r>
              <a:rPr lang="ru-RU" dirty="0"/>
              <a:t>выполняют функции без </a:t>
            </a:r>
            <a:r>
              <a:rPr lang="en-US" dirty="0"/>
              <a:t>UI (</a:t>
            </a:r>
            <a:r>
              <a:rPr lang="ru-RU" dirty="0"/>
              <a:t>почта, веб, печать)</a:t>
            </a:r>
          </a:p>
          <a:p>
            <a:r>
              <a:rPr lang="ru-RU" dirty="0"/>
              <a:t>Демоны (</a:t>
            </a:r>
            <a:r>
              <a:rPr lang="en-US" dirty="0"/>
              <a:t>Unix-like) / </a:t>
            </a:r>
            <a:r>
              <a:rPr lang="ru-RU" dirty="0"/>
              <a:t>Службы (</a:t>
            </a:r>
            <a:r>
              <a:rPr lang="en-US" dirty="0"/>
              <a:t>Windows) — </a:t>
            </a:r>
            <a:r>
              <a:rPr lang="ru-RU" dirty="0"/>
              <a:t>десятки в большой системе</a:t>
            </a:r>
          </a:p>
          <a:p>
            <a:r>
              <a:rPr lang="ru-RU" dirty="0"/>
              <a:t>Инструменты: </a:t>
            </a:r>
            <a:r>
              <a:rPr lang="en-US" dirty="0" err="1"/>
              <a:t>ps</a:t>
            </a:r>
            <a:r>
              <a:rPr lang="en-US" dirty="0"/>
              <a:t> (UNIX), «</a:t>
            </a:r>
            <a:r>
              <a:rPr lang="ru-RU" dirty="0"/>
              <a:t>Диспетчер задач» (</a:t>
            </a:r>
            <a:r>
              <a:rPr lang="en-US" dirty="0"/>
              <a:t>Windows)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7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6A0F-F203-594F-53FC-955FC5F0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создания процессов в </a:t>
            </a:r>
            <a:r>
              <a:rPr lang="en-US" dirty="0"/>
              <a:t>UNIX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8621-969A-663A-5608-FFA5051C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UNIX: </a:t>
            </a:r>
            <a:r>
              <a:rPr lang="en-US" b="1" dirty="0"/>
              <a:t>fork() → </a:t>
            </a:r>
            <a:r>
              <a:rPr lang="en-US" b="1" dirty="0" err="1"/>
              <a:t>execve</a:t>
            </a:r>
            <a:r>
              <a:rPr lang="en-US" b="1" dirty="0"/>
              <a:t>()</a:t>
            </a:r>
            <a:r>
              <a:rPr lang="en-US" dirty="0"/>
              <a:t> (</a:t>
            </a:r>
            <a:r>
              <a:rPr lang="ru-RU" dirty="0"/>
              <a:t>двухшаговая модель)</a:t>
            </a:r>
          </a:p>
          <a:p>
            <a:r>
              <a:rPr lang="en-US" dirty="0"/>
              <a:t>Windows: </a:t>
            </a:r>
            <a:r>
              <a:rPr lang="en-US" b="1" dirty="0" err="1"/>
              <a:t>CreateProcess</a:t>
            </a:r>
            <a:r>
              <a:rPr lang="en-US" b="1" dirty="0"/>
              <a:t>(...)</a:t>
            </a:r>
            <a:r>
              <a:rPr lang="en-US" dirty="0"/>
              <a:t> (</a:t>
            </a:r>
            <a:r>
              <a:rPr lang="ru-RU" dirty="0"/>
              <a:t>одним вызовом)</a:t>
            </a:r>
          </a:p>
          <a:p>
            <a:r>
              <a:rPr lang="ru-RU" dirty="0"/>
              <a:t>Родитель и ребёнок: </a:t>
            </a:r>
            <a:r>
              <a:rPr lang="ru-RU" b="1" dirty="0"/>
              <a:t>разные адресные пространства</a:t>
            </a:r>
            <a:endParaRPr lang="ru-RU" dirty="0"/>
          </a:p>
          <a:p>
            <a:r>
              <a:rPr lang="en-US" dirty="0"/>
              <a:t>Copy-on-write </a:t>
            </a:r>
            <a:r>
              <a:rPr lang="ru-RU" dirty="0"/>
              <a:t>для памяти (в </a:t>
            </a:r>
            <a:r>
              <a:rPr lang="en-US" dirty="0"/>
              <a:t>UNIX-</a:t>
            </a:r>
            <a:r>
              <a:rPr lang="ru-RU" dirty="0"/>
              <a:t>реализациях)</a:t>
            </a:r>
          </a:p>
          <a:p>
            <a:r>
              <a:rPr lang="ru-RU" dirty="0"/>
              <a:t>Возможное наследование открытых файлов/дескрипторов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1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EE8E-76CC-E7E8-7D24-520E7A10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процесса в </a:t>
            </a:r>
            <a:r>
              <a:rPr lang="en-US" dirty="0"/>
              <a:t>Linux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96ED-F8F7-F62D-029F-90878A238BDC}"/>
              </a:ext>
            </a:extLst>
          </p:cNvPr>
          <p:cNvSpPr txBox="1"/>
          <p:nvPr/>
        </p:nvSpPr>
        <p:spPr>
          <a:xfrm>
            <a:off x="0" y="1690688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 создания копии процесса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child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ru-RU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execvp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заменить образ процесса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execvp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failed: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errno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  _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сюда попадаем только при ошибке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exec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parent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waitpid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 ожидания процесса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WIFEXITED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Проверяем, завершился ли процесс с кодом возврата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child exit code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WEXITSTATUS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WIFSIGNALED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Проверяем, был ли процесс завершён сигналом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child killed by signal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WTERMSIG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E4FE64A-0BAF-A3F5-A56E-8F6D4D3AE956}"/>
              </a:ext>
            </a:extLst>
          </p:cNvPr>
          <p:cNvSpPr/>
          <p:nvPr/>
        </p:nvSpPr>
        <p:spPr>
          <a:xfrm>
            <a:off x="7677150" y="3016251"/>
            <a:ext cx="4362450" cy="1071562"/>
          </a:xfrm>
          <a:prstGeom prst="wedgeRectCallout">
            <a:avLst>
              <a:gd name="adj1" fmla="val -85721"/>
              <a:gd name="adj2" fmla="val -107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out.txt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O_WRONLY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O_TRUNC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STDOUT_FILENO);</a:t>
            </a:r>
          </a:p>
          <a:p>
            <a:pPr>
              <a:buNone/>
            </a:pP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60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D9C6-3491-CB82-F64B-63FFCA6B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процесса в </a:t>
            </a:r>
            <a:r>
              <a:rPr lang="en-US" dirty="0"/>
              <a:t>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25972-158C-C956-B6DD-AB1D03666B9A}"/>
              </a:ext>
            </a:extLst>
          </p:cNvPr>
          <p:cNvSpPr txBox="1"/>
          <p:nvPr/>
        </p:nvSpPr>
        <p:spPr>
          <a:xfrm>
            <a:off x="-1" y="1451429"/>
            <a:ext cx="116259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STARTUPINFOA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PROCESS_INFORMATION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notepad.exe C: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win.ini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CreateProcessA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/*App name*/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processSecurityAttrs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threadSecurityAttrs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inheritHandles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creationFlags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environment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currentDirectory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Обработать ошибку создания процесса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WaitForSingleObject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.hProcess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INFINITE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GetExitCodeProcess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.hProcess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child exit code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GetExitCodeProcess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failed 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GetLastError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.hProcess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A4E4-4DFC-9DD4-6083-0123AA51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vs HANDLE</a:t>
            </a:r>
            <a:r>
              <a:rPr lang="ru-RU" dirty="0"/>
              <a:t>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ACED-EDA3-5A1B-4962-4492B4D7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Process ID (PID) / </a:t>
            </a:r>
            <a:r>
              <a:rPr lang="ru-RU" b="1" dirty="0" err="1"/>
              <a:t>Thread</a:t>
            </a:r>
            <a:r>
              <a:rPr lang="ru-RU" b="1" dirty="0"/>
              <a:t> ID (TID):</a:t>
            </a:r>
            <a:endParaRPr lang="ru-RU" dirty="0"/>
          </a:p>
          <a:p>
            <a:pPr lvl="1"/>
            <a:r>
              <a:rPr lang="ru-RU" dirty="0"/>
              <a:t>Целые числа, уникальные в системе</a:t>
            </a:r>
          </a:p>
          <a:p>
            <a:pPr lvl="1"/>
            <a:r>
              <a:rPr lang="ru-RU" dirty="0"/>
              <a:t>Используются для идентификации объекта (видимы в диспетчере задач, API)</a:t>
            </a:r>
          </a:p>
          <a:p>
            <a:pPr lvl="1"/>
            <a:r>
              <a:rPr lang="ru-RU" dirty="0"/>
              <a:t>Не дают прямого доступа к объекту</a:t>
            </a:r>
          </a:p>
          <a:p>
            <a:r>
              <a:rPr lang="ru-RU" b="1" dirty="0"/>
              <a:t>Process HANDLE / </a:t>
            </a:r>
            <a:r>
              <a:rPr lang="ru-RU" b="1" dirty="0" err="1"/>
              <a:t>Thread</a:t>
            </a:r>
            <a:r>
              <a:rPr lang="ru-RU" b="1" dirty="0"/>
              <a:t> HANDLE:</a:t>
            </a:r>
            <a:endParaRPr lang="ru-RU" dirty="0"/>
          </a:p>
          <a:p>
            <a:pPr lvl="1"/>
            <a:r>
              <a:rPr lang="ru-RU" dirty="0"/>
              <a:t>Дескриптор объекта ядра</a:t>
            </a:r>
          </a:p>
          <a:p>
            <a:pPr lvl="1"/>
            <a:r>
              <a:rPr lang="ru-RU" dirty="0"/>
              <a:t>Возвращается API (</a:t>
            </a:r>
            <a:r>
              <a:rPr lang="ru-RU" dirty="0" err="1"/>
              <a:t>CreateProcess</a:t>
            </a:r>
            <a:r>
              <a:rPr lang="ru-RU" dirty="0"/>
              <a:t>, </a:t>
            </a:r>
            <a:r>
              <a:rPr lang="ru-RU" dirty="0" err="1"/>
              <a:t>OpenProcess</a:t>
            </a:r>
            <a:r>
              <a:rPr lang="ru-RU" dirty="0"/>
              <a:t>, </a:t>
            </a:r>
            <a:r>
              <a:rPr lang="ru-RU" dirty="0" err="1"/>
              <a:t>CreateThread</a:t>
            </a:r>
            <a:r>
              <a:rPr lang="ru-RU" dirty="0"/>
              <a:t> и др.)</a:t>
            </a:r>
          </a:p>
          <a:p>
            <a:pPr lvl="1"/>
            <a:r>
              <a:rPr lang="ru-RU" dirty="0"/>
              <a:t>Используется для управления объектом: ожидание, завершение, изменение приоритета</a:t>
            </a:r>
          </a:p>
          <a:p>
            <a:pPr lvl="1"/>
            <a:r>
              <a:rPr lang="ru-RU" dirty="0"/>
              <a:t>Обязательно закрывается через </a:t>
            </a:r>
            <a:r>
              <a:rPr lang="ru-RU" dirty="0" err="1"/>
              <a:t>CloseHandle</a:t>
            </a:r>
            <a:endParaRPr lang="ru-RU" dirty="0"/>
          </a:p>
          <a:p>
            <a:r>
              <a:rPr lang="ru-RU" b="1" dirty="0"/>
              <a:t>Ключевые различия:</a:t>
            </a:r>
            <a:endParaRPr lang="ru-RU" dirty="0"/>
          </a:p>
          <a:p>
            <a:pPr lvl="1"/>
            <a:r>
              <a:rPr lang="ru-RU" b="1" dirty="0"/>
              <a:t>ID</a:t>
            </a:r>
            <a:r>
              <a:rPr lang="ru-RU" dirty="0"/>
              <a:t> — глобальный идентификатор (</a:t>
            </a:r>
            <a:r>
              <a:rPr lang="ru-RU" i="1" dirty="0"/>
              <a:t>паспорт</a:t>
            </a:r>
            <a:r>
              <a:rPr lang="ru-RU" dirty="0"/>
              <a:t>)</a:t>
            </a:r>
          </a:p>
          <a:p>
            <a:pPr lvl="1"/>
            <a:r>
              <a:rPr lang="ru-RU" b="1" dirty="0"/>
              <a:t>HANDLE</a:t>
            </a:r>
            <a:r>
              <a:rPr lang="ru-RU" dirty="0"/>
              <a:t> — доступ к объекту (</a:t>
            </a:r>
            <a:r>
              <a:rPr lang="ru-RU" i="1" dirty="0"/>
              <a:t>ключ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B4EB-DDD9-2EA9-3A47-723749A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процессов и потоков в </a:t>
            </a:r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3913-F78C-F26E-102D-785F3FAC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Процессы</a:t>
            </a:r>
            <a:endParaRPr lang="ru-RU" dirty="0"/>
          </a:p>
          <a:p>
            <a:pPr lvl="1"/>
            <a:r>
              <a:rPr lang="ru-RU" b="1" dirty="0"/>
              <a:t>PID (Process ID)</a:t>
            </a:r>
            <a:r>
              <a:rPr lang="ru-RU" dirty="0"/>
              <a:t> — уникален для каждого процесса в системе</a:t>
            </a:r>
          </a:p>
          <a:p>
            <a:pPr lvl="1"/>
            <a:r>
              <a:rPr lang="ru-RU" b="1" dirty="0"/>
              <a:t>PPID (</a:t>
            </a:r>
            <a:r>
              <a:rPr lang="ru-RU" b="1" dirty="0" err="1"/>
              <a:t>Parent</a:t>
            </a:r>
            <a:r>
              <a:rPr lang="ru-RU" b="1" dirty="0"/>
              <a:t> PID)</a:t>
            </a:r>
            <a:r>
              <a:rPr lang="ru-RU" dirty="0"/>
              <a:t> — идентификатор родительского процесса</a:t>
            </a:r>
          </a:p>
          <a:p>
            <a:pPr lvl="1"/>
            <a:r>
              <a:rPr lang="ru-RU" dirty="0"/>
              <a:t>Получение: </a:t>
            </a:r>
            <a:r>
              <a:rPr lang="ru-RU" dirty="0" err="1"/>
              <a:t>getpid</a:t>
            </a:r>
            <a:r>
              <a:rPr lang="ru-RU" dirty="0"/>
              <a:t>(), </a:t>
            </a:r>
            <a:r>
              <a:rPr lang="ru-RU" dirty="0" err="1"/>
              <a:t>getppid</a:t>
            </a:r>
            <a:r>
              <a:rPr lang="ru-RU" dirty="0"/>
              <a:t>()</a:t>
            </a:r>
          </a:p>
          <a:p>
            <a:r>
              <a:rPr lang="ru-RU" b="1" dirty="0"/>
              <a:t>Потоки</a:t>
            </a:r>
            <a:endParaRPr lang="ru-RU" dirty="0"/>
          </a:p>
          <a:p>
            <a:pPr lvl="1"/>
            <a:r>
              <a:rPr lang="ru-RU" dirty="0"/>
              <a:t>В Linux поток — это «лёгкий процесс»</a:t>
            </a:r>
          </a:p>
          <a:p>
            <a:pPr lvl="1"/>
            <a:r>
              <a:rPr lang="ru-RU" dirty="0"/>
              <a:t>У потока есть собственный </a:t>
            </a:r>
            <a:r>
              <a:rPr lang="ru-RU" b="1" dirty="0"/>
              <a:t>TID (</a:t>
            </a:r>
            <a:r>
              <a:rPr lang="ru-RU" b="1" dirty="0" err="1"/>
              <a:t>Thread</a:t>
            </a:r>
            <a:r>
              <a:rPr lang="ru-RU" b="1" dirty="0"/>
              <a:t> ID)</a:t>
            </a:r>
            <a:endParaRPr lang="ru-RU" dirty="0"/>
          </a:p>
          <a:p>
            <a:pPr lvl="1"/>
            <a:r>
              <a:rPr lang="ru-RU" dirty="0"/>
              <a:t>Главный поток процесса имеет PID = TID</a:t>
            </a:r>
          </a:p>
          <a:p>
            <a:r>
              <a:rPr lang="ru-RU" dirty="0"/>
              <a:t>Получение:</a:t>
            </a:r>
          </a:p>
          <a:p>
            <a:pPr lvl="1"/>
            <a:r>
              <a:rPr lang="ru-RU" dirty="0" err="1"/>
              <a:t>pthread_self</a:t>
            </a:r>
            <a:r>
              <a:rPr lang="ru-RU" dirty="0"/>
              <a:t>() (POSIX API)</a:t>
            </a:r>
          </a:p>
          <a:p>
            <a:pPr lvl="1"/>
            <a:r>
              <a:rPr lang="ru-RU" dirty="0" err="1"/>
              <a:t>gettid</a:t>
            </a:r>
            <a:r>
              <a:rPr lang="ru-RU" dirty="0"/>
              <a:t>() (системный вызов Linux)</a:t>
            </a:r>
          </a:p>
          <a:p>
            <a:r>
              <a:rPr lang="ru-RU" b="1" dirty="0"/>
              <a:t>Особенности</a:t>
            </a:r>
            <a:endParaRPr lang="ru-RU" dirty="0"/>
          </a:p>
          <a:p>
            <a:pPr lvl="1"/>
            <a:r>
              <a:rPr lang="ru-RU" dirty="0"/>
              <a:t>PID/TID уникальны во время жизни процесса/потока</a:t>
            </a:r>
          </a:p>
          <a:p>
            <a:pPr lvl="1"/>
            <a:r>
              <a:rPr lang="ru-RU" dirty="0"/>
              <a:t>После завершения идентификаторы могут быть </a:t>
            </a:r>
            <a:r>
              <a:rPr lang="ru-RU" dirty="0" err="1"/>
              <a:t>переиспользованы</a:t>
            </a:r>
            <a:endParaRPr lang="ru-RU" dirty="0"/>
          </a:p>
          <a:p>
            <a:pPr lvl="1"/>
            <a:r>
              <a:rPr lang="ru-RU" dirty="0"/>
              <a:t>Управление процессами: </a:t>
            </a:r>
            <a:r>
              <a:rPr lang="ru-RU" dirty="0" err="1"/>
              <a:t>kill</a:t>
            </a:r>
            <a:r>
              <a:rPr lang="ru-RU" dirty="0"/>
              <a:t>(</a:t>
            </a:r>
            <a:r>
              <a:rPr lang="ru-RU" dirty="0" err="1"/>
              <a:t>pid</a:t>
            </a:r>
            <a:r>
              <a:rPr lang="ru-RU" dirty="0"/>
              <a:t>, ...), </a:t>
            </a:r>
            <a:r>
              <a:rPr lang="ru-RU" dirty="0" err="1"/>
              <a:t>waitpid</a:t>
            </a:r>
            <a:r>
              <a:rPr lang="ru-RU" dirty="0"/>
              <a:t>(</a:t>
            </a:r>
            <a:r>
              <a:rPr lang="ru-RU" dirty="0" err="1"/>
              <a:t>pid</a:t>
            </a:r>
            <a:r>
              <a:rPr lang="ru-RU" dirty="0"/>
              <a:t>, ...)</a:t>
            </a:r>
          </a:p>
          <a:p>
            <a:pPr lvl="1"/>
            <a:r>
              <a:rPr lang="ru-RU" dirty="0"/>
              <a:t>Управление потоками: </a:t>
            </a:r>
            <a:r>
              <a:rPr lang="ru-RU" dirty="0" err="1"/>
              <a:t>pthread_join</a:t>
            </a:r>
            <a:r>
              <a:rPr lang="ru-RU" dirty="0"/>
              <a:t>(</a:t>
            </a:r>
            <a:r>
              <a:rPr lang="ru-RU" dirty="0" err="1"/>
              <a:t>tid</a:t>
            </a:r>
            <a:r>
              <a:rPr lang="ru-RU" dirty="0"/>
              <a:t>, ...)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6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53F3-4EFD-4642-2C73-154287BF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 </a:t>
            </a:r>
            <a:r>
              <a:rPr lang="en-US" dirty="0"/>
              <a:t>Windows </a:t>
            </a:r>
            <a:r>
              <a:rPr lang="ru-RU" dirty="0"/>
              <a:t>и</a:t>
            </a:r>
            <a:r>
              <a:rPr lang="en-US" dirty="0"/>
              <a:t> Linux</a:t>
            </a:r>
            <a:r>
              <a:rPr lang="ru-RU" dirty="0"/>
              <a:t> разные подходы в работе с процессами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9174-9615-650B-1452-281D2FDB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Linux (UNIX-подход)</a:t>
            </a:r>
            <a:endParaRPr lang="ru-RU" dirty="0"/>
          </a:p>
          <a:p>
            <a:pPr lvl="1"/>
            <a:r>
              <a:rPr lang="ru-RU" dirty="0"/>
              <a:t>Исторический акцент на простоту и переносимость</a:t>
            </a:r>
          </a:p>
          <a:p>
            <a:pPr lvl="1"/>
            <a:r>
              <a:rPr lang="ru-RU" dirty="0"/>
              <a:t>Процессы = основной объект планирования</a:t>
            </a:r>
          </a:p>
          <a:p>
            <a:pPr lvl="1"/>
            <a:r>
              <a:rPr lang="ru-RU" dirty="0"/>
              <a:t>Управление через PID/TID и системные вызовы (</a:t>
            </a:r>
            <a:r>
              <a:rPr lang="ru-RU" dirty="0" err="1"/>
              <a:t>fork</a:t>
            </a:r>
            <a:r>
              <a:rPr lang="ru-RU" dirty="0"/>
              <a:t>, </a:t>
            </a:r>
            <a:r>
              <a:rPr lang="ru-RU" dirty="0" err="1"/>
              <a:t>exec</a:t>
            </a:r>
            <a:r>
              <a:rPr lang="ru-RU" dirty="0"/>
              <a:t>, </a:t>
            </a:r>
            <a:r>
              <a:rPr lang="ru-RU" dirty="0" err="1"/>
              <a:t>kill</a:t>
            </a:r>
            <a:r>
              <a:rPr lang="ru-RU" dirty="0"/>
              <a:t>, </a:t>
            </a:r>
            <a:r>
              <a:rPr lang="ru-RU" dirty="0" err="1"/>
              <a:t>waitpid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Потоки появились позже как «лёгкие процессы»</a:t>
            </a:r>
          </a:p>
          <a:p>
            <a:r>
              <a:rPr lang="ru-RU" b="1" dirty="0"/>
              <a:t>Windows (NT-подход)</a:t>
            </a:r>
            <a:endParaRPr lang="ru-RU" dirty="0"/>
          </a:p>
          <a:p>
            <a:pPr lvl="1"/>
            <a:r>
              <a:rPr lang="ru-RU" dirty="0"/>
              <a:t>Проектировалась с нуля как корпоративная ОС</a:t>
            </a:r>
          </a:p>
          <a:p>
            <a:pPr lvl="1"/>
            <a:r>
              <a:rPr lang="ru-RU" dirty="0"/>
              <a:t>Единая объектная модель ядра: процессы, потоки, файлы, синхронизация = объекты</a:t>
            </a:r>
          </a:p>
          <a:p>
            <a:pPr lvl="1"/>
            <a:r>
              <a:rPr lang="ru-RU" dirty="0"/>
              <a:t>Управление через дескрипторы HANDLE с правами доступа</a:t>
            </a:r>
          </a:p>
          <a:p>
            <a:pPr lvl="1"/>
            <a:r>
              <a:rPr lang="ru-RU" dirty="0"/>
              <a:t>Гибкий API: ожидание, наследование, дублирование, права безопасности</a:t>
            </a:r>
          </a:p>
          <a:p>
            <a:r>
              <a:rPr lang="ru-RU" b="1" dirty="0"/>
              <a:t>Итог</a:t>
            </a:r>
            <a:endParaRPr lang="ru-RU" dirty="0"/>
          </a:p>
          <a:p>
            <a:pPr lvl="1"/>
            <a:r>
              <a:rPr lang="ru-RU" dirty="0"/>
              <a:t>Linux — минимализм, управление по ID</a:t>
            </a:r>
          </a:p>
          <a:p>
            <a:pPr lvl="1"/>
            <a:r>
              <a:rPr lang="ru-RU" dirty="0"/>
              <a:t>Windows — универсальность и безопасность через HANDLE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8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AED3-5733-BFF3-B9F2-FE92E543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процессами в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17442B-1EC6-108A-8BCE-C0BCAE344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41885"/>
              </p:ext>
            </p:extLst>
          </p:nvPr>
        </p:nvGraphicFramePr>
        <p:xfrm>
          <a:off x="838200" y="1825625"/>
          <a:ext cx="10515597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184090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76737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5203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/ UNIX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Основная единица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Процесс </a:t>
                      </a:r>
                      <a:r>
                        <a:rPr lang="en-US" dirty="0"/>
                        <a:t>(PID)</a:t>
                      </a:r>
                      <a:r>
                        <a:rPr lang="ru-RU" dirty="0"/>
                        <a:t> и поток (</a:t>
                      </a:r>
                      <a:r>
                        <a:rPr lang="en-US" dirty="0"/>
                        <a:t>TID)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Объекты ядра: процесс и поток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0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PID, TID, 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ID, Thread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к объекту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по </a:t>
                      </a:r>
                      <a:r>
                        <a:rPr lang="en-US" dirty="0"/>
                        <a:t>ID</a:t>
                      </a:r>
                      <a:r>
                        <a:rPr lang="ru-RU" dirty="0"/>
                        <a:t> через системные вызовы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дескрипторы </a:t>
                      </a:r>
                      <a:r>
                        <a:rPr lang="en-US" dirty="0"/>
                        <a:t>(HANDLE)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Создание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fork), exec*()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CreateProcess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CreateThread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5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Завершение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exit(), kill()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ExitProcess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TerminateProcess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ExitThread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7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kill, </a:t>
                      </a:r>
                      <a:r>
                        <a:rPr lang="en-US" dirty="0" err="1"/>
                        <a:t>waitpid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r>
                        <a:rPr lang="ru-RU" dirty="0"/>
                        <a:t> через </a:t>
                      </a:r>
                      <a:r>
                        <a:rPr lang="en-US" dirty="0"/>
                        <a:t>HANDLE: </a:t>
                      </a:r>
                      <a:r>
                        <a:rPr lang="ru-RU" dirty="0"/>
                        <a:t>ожидание, приоритеты, наследование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7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Реализованы как лёгкие процессы (общая память)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Объекты ядра, отдельные </a:t>
                      </a:r>
                      <a:r>
                        <a:rPr lang="en-US" dirty="0"/>
                        <a:t>HANDLE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5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Контроль по </a:t>
                      </a:r>
                      <a:r>
                        <a:rPr lang="en-US" dirty="0"/>
                        <a:t>UID/GID</a:t>
                      </a:r>
                      <a:r>
                        <a:rPr lang="ru-RU" dirty="0"/>
                        <a:t> и правам доступа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Гранулярные права в </a:t>
                      </a:r>
                      <a:r>
                        <a:rPr lang="en-US" dirty="0"/>
                        <a:t>HANDLE</a:t>
                      </a:r>
                      <a:r>
                        <a:rPr lang="ru-RU" dirty="0"/>
                        <a:t>, контроль безопасности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2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9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178FE-CCEF-EC6C-8170-D3C28383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программах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B4365-CF8C-467B-48C9-B1119AA85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1AD88C-6E28-50B9-A6B7-9AA3336D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ru-RU" dirty="0"/>
              <a:t>и объекты </a:t>
            </a:r>
            <a:r>
              <a:rPr lang="en-US" dirty="0"/>
              <a:t>C++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A9541-0B24-0502-66EF-F66DDA75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fork</a:t>
            </a:r>
            <a:r>
              <a:rPr lang="ru-RU" dirty="0"/>
              <a:t>() создаёт копию адресного пространства процесса (</a:t>
            </a:r>
            <a:r>
              <a:rPr lang="ru-RU" dirty="0" err="1"/>
              <a:t>copy-on-write</a:t>
            </a:r>
            <a:r>
              <a:rPr lang="ru-RU" dirty="0"/>
              <a:t>)</a:t>
            </a:r>
          </a:p>
          <a:p>
            <a:r>
              <a:rPr lang="ru-RU" dirty="0"/>
              <a:t>Все объекты, созданные до </a:t>
            </a:r>
            <a:r>
              <a:rPr lang="ru-RU" dirty="0" err="1"/>
              <a:t>fork</a:t>
            </a:r>
            <a:r>
              <a:rPr lang="ru-RU" dirty="0"/>
              <a:t>(), существуют и в родителе, и в ребёнке</a:t>
            </a:r>
          </a:p>
          <a:p>
            <a:r>
              <a:rPr lang="ru-RU" b="1" dirty="0"/>
              <a:t>Конструкторы не вызываются</a:t>
            </a:r>
            <a:r>
              <a:rPr lang="ru-RU" dirty="0"/>
              <a:t> повторно</a:t>
            </a:r>
          </a:p>
          <a:p>
            <a:r>
              <a:rPr lang="ru-RU" b="1" dirty="0"/>
              <a:t>Деструкторы будут вызваны дважды</a:t>
            </a:r>
            <a:r>
              <a:rPr lang="ru-RU" dirty="0"/>
              <a:t> — один раз в родителе, один раз в ребёнке</a:t>
            </a:r>
          </a:p>
          <a:p>
            <a:r>
              <a:rPr lang="ru-RU" dirty="0"/>
              <a:t>Если объект управляет внешним ресурсом (файл, сокет, БД) → риск двойного освобождения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1F12-16FE-8587-094E-E0B0A55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– ключевая абстракция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CD81-427B-CCB5-5416-6B2DF7E4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= выполняющаяся программа (абстракция выполнения)</a:t>
            </a:r>
          </a:p>
          <a:p>
            <a:r>
              <a:rPr lang="ru-RU" dirty="0"/>
              <a:t>Основа большинства механизмов ОС</a:t>
            </a:r>
          </a:p>
          <a:p>
            <a:r>
              <a:rPr lang="ru-RU" dirty="0"/>
              <a:t>«Виртуальные CPU»: одна CPU обслуживает много процессов</a:t>
            </a:r>
          </a:p>
          <a:p>
            <a:r>
              <a:rPr lang="ru-RU" dirty="0"/>
              <a:t>Без процессов современные системы невозможны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0549-E661-9EAB-873C-BB73977D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проблем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027C-7E9E-0394-1A09-FBD7AAF1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Временные файлы</a:t>
            </a:r>
            <a:r>
              <a:rPr lang="ru-RU" dirty="0"/>
              <a:t>: деструктор дважды удаляет файл → ошибка или потеря данных</a:t>
            </a:r>
          </a:p>
          <a:p>
            <a:r>
              <a:rPr lang="ru-RU" b="1" dirty="0"/>
              <a:t>Lock-файлы</a:t>
            </a:r>
            <a:r>
              <a:rPr lang="ru-RU" dirty="0"/>
              <a:t>: родитель и ребёнок «</a:t>
            </a:r>
            <a:r>
              <a:rPr lang="ru-RU" dirty="0" err="1"/>
              <a:t>разлочат</a:t>
            </a:r>
            <a:r>
              <a:rPr lang="ru-RU" dirty="0"/>
              <a:t>» один и тот же ресурс</a:t>
            </a:r>
          </a:p>
          <a:p>
            <a:r>
              <a:rPr lang="ru-RU" b="1" dirty="0"/>
              <a:t>Сокеты/соединения с БД</a:t>
            </a:r>
            <a:r>
              <a:rPr lang="ru-RU" dirty="0"/>
              <a:t>: двойное закрытие соединения, некорректное состояние на сервере</a:t>
            </a:r>
          </a:p>
          <a:p>
            <a:r>
              <a:rPr lang="ru-RU" b="1" dirty="0"/>
              <a:t>Лог-файлы</a:t>
            </a:r>
            <a:r>
              <a:rPr lang="ru-RU" dirty="0"/>
              <a:t>: конкурентная запись из двух процессов в один и тот же дескриптор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2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84A9-AF47-4400-0B1C-124170DF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процесса после </a:t>
            </a:r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CBF3-07E3-7A09-FAFC-D301BFEB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exit</a:t>
            </a:r>
            <a:r>
              <a:rPr lang="ru-RU" b="1" dirty="0"/>
              <a:t>()</a:t>
            </a:r>
            <a:endParaRPr lang="ru-RU" dirty="0"/>
          </a:p>
          <a:p>
            <a:pPr lvl="1"/>
            <a:r>
              <a:rPr lang="ru-RU" dirty="0"/>
              <a:t>вызывает глобальные обработчики завершения (</a:t>
            </a:r>
            <a:r>
              <a:rPr lang="ru-RU" dirty="0" err="1"/>
              <a:t>atexit</a:t>
            </a:r>
            <a:r>
              <a:rPr lang="ru-RU" dirty="0"/>
              <a:t>, </a:t>
            </a:r>
            <a:r>
              <a:rPr lang="ru-RU" dirty="0" err="1"/>
              <a:t>static</a:t>
            </a:r>
            <a:r>
              <a:rPr lang="ru-RU" dirty="0"/>
              <a:t>/</a:t>
            </a:r>
            <a:r>
              <a:rPr lang="ru-RU" dirty="0" err="1"/>
              <a:t>global</a:t>
            </a:r>
            <a:r>
              <a:rPr lang="ru-RU" dirty="0"/>
              <a:t> деструкторы)</a:t>
            </a:r>
          </a:p>
          <a:p>
            <a:pPr lvl="1"/>
            <a:r>
              <a:rPr lang="ru-RU" b="1" dirty="0"/>
              <a:t>не раскручивает стек</a:t>
            </a:r>
            <a:r>
              <a:rPr lang="ru-RU" dirty="0"/>
              <a:t> → локальные объекты в текущем фрейме не уничтожаются</a:t>
            </a:r>
          </a:p>
          <a:p>
            <a:pPr lvl="1"/>
            <a:r>
              <a:rPr lang="ru-RU" dirty="0"/>
              <a:t>риск: деструкторы глобальных объектов могут освободить ресурсы дважды (в родителе и ребёнке)</a:t>
            </a:r>
          </a:p>
          <a:p>
            <a:r>
              <a:rPr lang="ru-RU" b="1" dirty="0"/>
              <a:t>_</a:t>
            </a:r>
            <a:r>
              <a:rPr lang="ru-RU" b="1" dirty="0" err="1"/>
              <a:t>exit</a:t>
            </a:r>
            <a:r>
              <a:rPr lang="ru-RU" b="1" dirty="0"/>
              <a:t>()</a:t>
            </a:r>
            <a:endParaRPr lang="ru-RU" dirty="0"/>
          </a:p>
          <a:p>
            <a:pPr lvl="1"/>
            <a:r>
              <a:rPr lang="ru-RU" dirty="0"/>
              <a:t>немедленно завершает процесс без вызова деструкторов и </a:t>
            </a:r>
            <a:r>
              <a:rPr lang="ru-RU" dirty="0" err="1"/>
              <a:t>atexit</a:t>
            </a:r>
            <a:endParaRPr lang="ru-RU" dirty="0"/>
          </a:p>
          <a:p>
            <a:pPr lvl="1"/>
            <a:r>
              <a:rPr lang="ru-RU" dirty="0"/>
              <a:t>используется, когда ребёнок после </a:t>
            </a:r>
            <a:r>
              <a:rPr lang="ru-RU" dirty="0" err="1"/>
              <a:t>fork</a:t>
            </a:r>
            <a:r>
              <a:rPr lang="ru-RU" dirty="0"/>
              <a:t> не делает </a:t>
            </a:r>
            <a:r>
              <a:rPr lang="ru-RU" dirty="0" err="1"/>
              <a:t>exec</a:t>
            </a:r>
            <a:r>
              <a:rPr lang="ru-RU" dirty="0"/>
              <a:t> и нужно избежать двойного освобождения ресурсов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13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2761-D66C-FDB3-9E82-2A97802E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правильно поступать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0875-5647-79F4-7E8E-7C2AE0B3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Определитесь, кто </a:t>
            </a:r>
            <a:r>
              <a:rPr lang="ru-RU" b="1" dirty="0"/>
              <a:t>владеет</a:t>
            </a:r>
            <a:r>
              <a:rPr lang="ru-RU" dirty="0"/>
              <a:t> ресурсом после </a:t>
            </a:r>
            <a:r>
              <a:rPr lang="ru-RU" dirty="0" err="1"/>
              <a:t>fork</a:t>
            </a:r>
            <a:r>
              <a:rPr lang="ru-RU" dirty="0"/>
              <a:t> — родитель или ребёнок</a:t>
            </a:r>
          </a:p>
          <a:p>
            <a:r>
              <a:rPr lang="ru-RU" dirty="0"/>
              <a:t>В ненужном процессе:</a:t>
            </a:r>
          </a:p>
          <a:p>
            <a:pPr lvl="1"/>
            <a:r>
              <a:rPr lang="ru-RU" dirty="0"/>
              <a:t>обнулите/отвяжите RAII-объект (например, </a:t>
            </a:r>
            <a:r>
              <a:rPr lang="ru-RU" dirty="0" err="1"/>
              <a:t>release</a:t>
            </a:r>
            <a:r>
              <a:rPr lang="ru-RU" dirty="0"/>
              <a:t>() у </a:t>
            </a:r>
            <a:r>
              <a:rPr lang="ru-RU" dirty="0" err="1"/>
              <a:t>unique_ptr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или закройте/удалите ресурс вручную</a:t>
            </a:r>
          </a:p>
        </p:txBody>
      </p:sp>
    </p:spTree>
    <p:extLst>
      <p:ext uri="{BB962C8B-B14F-4D97-AF65-F5344CB8AC3E}">
        <p14:creationId xmlns:p14="http://schemas.microsoft.com/office/powerpoint/2010/main" val="235820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0B7F-8B8A-DF05-B4F7-23A6EBCA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ECCE-24AB-9794-A510-F1E6B6BD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fork</a:t>
            </a:r>
            <a:r>
              <a:rPr lang="en-US" dirty="0"/>
              <a:t> </a:t>
            </a:r>
            <a:r>
              <a:rPr lang="ru-RU" dirty="0"/>
              <a:t>сделать </a:t>
            </a:r>
            <a:r>
              <a:rPr lang="ru-RU" b="1" dirty="0" err="1"/>
              <a:t>flush</a:t>
            </a:r>
            <a:r>
              <a:rPr lang="ru-RU" dirty="0"/>
              <a:t> потоков вывода, чтобы не получить дубликаты строк</a:t>
            </a:r>
          </a:p>
          <a:p>
            <a:r>
              <a:rPr lang="ru-RU" dirty="0"/>
              <a:t>Сразу после </a:t>
            </a:r>
            <a:r>
              <a:rPr lang="ru-RU" dirty="0" err="1"/>
              <a:t>fork</a:t>
            </a:r>
            <a:r>
              <a:rPr lang="ru-RU" dirty="0"/>
              <a:t> чётко разделяйте ответственность:</a:t>
            </a:r>
          </a:p>
          <a:p>
            <a:pPr lvl="1"/>
            <a:r>
              <a:rPr lang="ru-RU" dirty="0"/>
              <a:t>родитель управляет «своими» объектами</a:t>
            </a:r>
          </a:p>
          <a:p>
            <a:pPr lvl="1"/>
            <a:r>
              <a:rPr lang="ru-RU" dirty="0"/>
              <a:t>ребёнок должен или отвязаться от них, или выполнить </a:t>
            </a:r>
            <a:r>
              <a:rPr lang="ru-RU" dirty="0" err="1"/>
              <a:t>exec</a:t>
            </a:r>
            <a:endParaRPr lang="ru-RU" dirty="0"/>
          </a:p>
          <a:p>
            <a:r>
              <a:rPr lang="ru-RU" dirty="0"/>
              <a:t>Если сразу после </a:t>
            </a:r>
            <a:r>
              <a:rPr lang="ru-RU" dirty="0" err="1"/>
              <a:t>fork</a:t>
            </a:r>
            <a:r>
              <a:rPr lang="ru-RU" dirty="0"/>
              <a:t> идёт </a:t>
            </a:r>
            <a:r>
              <a:rPr lang="ru-RU" dirty="0" err="1"/>
              <a:t>exec</a:t>
            </a:r>
            <a:r>
              <a:rPr lang="ru-RU" dirty="0"/>
              <a:t>, проблема деструкторов </a:t>
            </a:r>
            <a:r>
              <a:rPr lang="ru-RU" b="1" dirty="0"/>
              <a:t>не актуальна</a:t>
            </a:r>
            <a:endParaRPr lang="ru-RU" dirty="0"/>
          </a:p>
          <a:p>
            <a:r>
              <a:rPr lang="ru-RU" dirty="0"/>
              <a:t>Если </a:t>
            </a:r>
            <a:r>
              <a:rPr lang="ru-RU" dirty="0" err="1"/>
              <a:t>exec</a:t>
            </a:r>
            <a:r>
              <a:rPr lang="ru-RU" dirty="0"/>
              <a:t> нет — внимательно пересмотрите все RAII-объекты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4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95B9-3F57-C9E7-7189-ABA3BE03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Компромиссы </a:t>
            </a:r>
            <a:r>
              <a:rPr lang="en-US" dirty="0"/>
              <a:t>C++ </a:t>
            </a:r>
            <a:r>
              <a:rPr lang="ru-RU" dirty="0"/>
              <a:t>и </a:t>
            </a:r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03A6-1DD7-3BB2-DBE7-561E6C01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Основные проблемы</a:t>
            </a:r>
          </a:p>
          <a:p>
            <a:pPr lvl="1"/>
            <a:r>
              <a:rPr lang="ru-RU" b="1" dirty="0"/>
              <a:t>RAII и деструкторы</a:t>
            </a:r>
            <a:endParaRPr lang="ru-RU" dirty="0"/>
          </a:p>
          <a:p>
            <a:pPr lvl="2"/>
            <a:r>
              <a:rPr lang="ru-RU" dirty="0"/>
              <a:t>После </a:t>
            </a:r>
            <a:r>
              <a:rPr lang="ru-RU" dirty="0" err="1"/>
              <a:t>fork</a:t>
            </a:r>
            <a:r>
              <a:rPr lang="ru-RU" dirty="0"/>
              <a:t> глобальные объекты копируются.</a:t>
            </a:r>
          </a:p>
          <a:p>
            <a:pPr lvl="2"/>
            <a:r>
              <a:rPr lang="ru-RU" dirty="0"/>
              <a:t>При </a:t>
            </a:r>
            <a:r>
              <a:rPr lang="ru-RU" dirty="0" err="1"/>
              <a:t>exit</a:t>
            </a:r>
            <a:r>
              <a:rPr lang="ru-RU" dirty="0"/>
              <a:t>() деструкторы вызываются и в родителе, и в ребёнке → возможное двойное освобождение ресурсов.</a:t>
            </a:r>
          </a:p>
          <a:p>
            <a:pPr lvl="2"/>
            <a:r>
              <a:rPr lang="ru-RU" dirty="0"/>
              <a:t>_</a:t>
            </a:r>
            <a:r>
              <a:rPr lang="ru-RU" dirty="0" err="1"/>
              <a:t>exit</a:t>
            </a:r>
            <a:r>
              <a:rPr lang="ru-RU" dirty="0"/>
              <a:t>() деструкторы не вызывает, ломает жизненный цикл объектов.</a:t>
            </a:r>
          </a:p>
          <a:p>
            <a:pPr lvl="1"/>
            <a:r>
              <a:rPr lang="ru-RU" b="1" dirty="0"/>
              <a:t>Буферизация потоков</a:t>
            </a:r>
            <a:endParaRPr lang="ru-RU" dirty="0"/>
          </a:p>
          <a:p>
            <a:pPr lvl="2"/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cout</a:t>
            </a:r>
            <a:r>
              <a:rPr lang="ru-RU" dirty="0"/>
              <a:t>,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cerr</a:t>
            </a:r>
            <a:r>
              <a:rPr lang="ru-RU" dirty="0"/>
              <a:t> могут быть сброшены дважды.</a:t>
            </a:r>
          </a:p>
          <a:p>
            <a:pPr lvl="2"/>
            <a:r>
              <a:rPr lang="ru-RU" dirty="0"/>
              <a:t>Логирование и вывод часто дублируются.</a:t>
            </a:r>
          </a:p>
          <a:p>
            <a:pPr lvl="1"/>
            <a:r>
              <a:rPr lang="ru-RU" b="1" dirty="0"/>
              <a:t>Ресурсы вне памяти</a:t>
            </a:r>
            <a:endParaRPr lang="ru-RU" dirty="0"/>
          </a:p>
          <a:p>
            <a:pPr lvl="2"/>
            <a:r>
              <a:rPr lang="ru-RU" dirty="0"/>
              <a:t>Временные файлы, сокеты, соединения могут быть закрыты в обоих процессах.</a:t>
            </a:r>
            <a:endParaRPr lang="en-US" dirty="0"/>
          </a:p>
          <a:p>
            <a:r>
              <a:rPr lang="ru-RU" b="1" dirty="0"/>
              <a:t>Рекомендации</a:t>
            </a:r>
          </a:p>
          <a:p>
            <a:pPr lvl="1"/>
            <a:r>
              <a:rPr lang="ru-RU" dirty="0"/>
              <a:t>Сразу после </a:t>
            </a:r>
            <a:r>
              <a:rPr lang="ru-RU" dirty="0" err="1"/>
              <a:t>fork</a:t>
            </a:r>
            <a:r>
              <a:rPr lang="ru-RU" dirty="0"/>
              <a:t> выполнять </a:t>
            </a:r>
            <a:r>
              <a:rPr lang="ru-RU" dirty="0" err="1"/>
              <a:t>exec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Если </a:t>
            </a:r>
            <a:r>
              <a:rPr lang="ru-RU" dirty="0" err="1"/>
              <a:t>exec</a:t>
            </a:r>
            <a:r>
              <a:rPr lang="ru-RU" dirty="0"/>
              <a:t> не вызывается:</a:t>
            </a:r>
          </a:p>
          <a:p>
            <a:pPr lvl="2"/>
            <a:r>
              <a:rPr lang="ru-RU" dirty="0"/>
              <a:t>использовать _</a:t>
            </a:r>
            <a:r>
              <a:rPr lang="ru-RU" dirty="0" err="1"/>
              <a:t>exit</a:t>
            </a:r>
            <a:r>
              <a:rPr lang="ru-RU" dirty="0"/>
              <a:t>() для выхода;</a:t>
            </a:r>
          </a:p>
          <a:p>
            <a:pPr lvl="2"/>
            <a:r>
              <a:rPr lang="ru-RU" dirty="0"/>
              <a:t>явно разрывать владение внешними ресурсами (например, удалить временный файл только в одном процессе);</a:t>
            </a:r>
          </a:p>
          <a:p>
            <a:pPr lvl="2"/>
            <a:r>
              <a:rPr lang="ru-RU" dirty="0"/>
              <a:t>минимизировать глобальные RAII-объекты для внешних ресурсов.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87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832109-51F7-109C-C579-F7735BBC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процесса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BCDFB-B22D-0EF5-1ABD-0D6736A2A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154CF9-1CE6-C638-157F-7685B95E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завершения процесса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213FC4-087C-AF5B-99F6-3530758C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Нормальный выход (</a:t>
            </a:r>
            <a:r>
              <a:rPr lang="ru-RU" dirty="0" err="1"/>
              <a:t>exit</a:t>
            </a:r>
            <a:r>
              <a:rPr lang="ru-RU" dirty="0"/>
              <a:t>, </a:t>
            </a:r>
            <a:r>
              <a:rPr lang="ru-RU" dirty="0" err="1"/>
              <a:t>ExitProcess</a:t>
            </a:r>
            <a:r>
              <a:rPr lang="ru-RU" dirty="0"/>
              <a:t>)</a:t>
            </a:r>
          </a:p>
          <a:p>
            <a:r>
              <a:rPr lang="ru-RU" dirty="0"/>
              <a:t>Ошибочный выход (например, неправильные аргументы)</a:t>
            </a:r>
          </a:p>
          <a:p>
            <a:r>
              <a:rPr lang="ru-RU" dirty="0"/>
              <a:t>Фатальная ошибка (деление на ноль, </a:t>
            </a:r>
            <a:r>
              <a:rPr lang="ru-RU" dirty="0" err="1"/>
              <a:t>невалидная</a:t>
            </a:r>
            <a:r>
              <a:rPr lang="ru-RU" dirty="0"/>
              <a:t> память)</a:t>
            </a:r>
          </a:p>
          <a:p>
            <a:r>
              <a:rPr lang="ru-RU" dirty="0"/>
              <a:t>Принудительное завершение (</a:t>
            </a:r>
            <a:r>
              <a:rPr lang="ru-RU" dirty="0" err="1"/>
              <a:t>kill</a:t>
            </a:r>
            <a:r>
              <a:rPr lang="ru-RU" dirty="0"/>
              <a:t>, </a:t>
            </a:r>
            <a:r>
              <a:rPr lang="ru-RU" dirty="0" err="1"/>
              <a:t>TerminateProcess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19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63B1-A58C-BE85-CFB5-2A3A1E22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завершения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73AE-CB8D-B043-EC4D-2C9E63FB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 освобождает ресурсы процесса</a:t>
            </a:r>
          </a:p>
          <a:p>
            <a:r>
              <a:rPr lang="ru-RU" dirty="0"/>
              <a:t>В UNIX можно перехватить некоторые ошибки через сигналы</a:t>
            </a:r>
          </a:p>
          <a:p>
            <a:r>
              <a:rPr lang="ru-RU" dirty="0"/>
              <a:t>Завершение родителя ≠ завершение детей (UNIX, Windows)</a:t>
            </a:r>
          </a:p>
          <a:p>
            <a:r>
              <a:rPr lang="ru-RU" dirty="0"/>
              <a:t>Авторизация важна: убить чужой процесс может не каждый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6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7AF1C-E85E-4957-2199-D03D7A2F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280150" cy="2852737"/>
          </a:xfrm>
        </p:spPr>
        <p:txBody>
          <a:bodyPr/>
          <a:lstStyle/>
          <a:p>
            <a:r>
              <a:rPr lang="en-US" dirty="0"/>
              <a:t>Zombie-</a:t>
            </a:r>
            <a:r>
              <a:rPr lang="ru-RU" dirty="0"/>
              <a:t>процессы в </a:t>
            </a:r>
            <a:r>
              <a:rPr lang="en-US" dirty="0"/>
              <a:t>UNIX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8CBA2-A08E-C752-FB81-B23C2D39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oup of cartoon zombie men&#10;&#10;AI-generated content may be incorrect.">
            <a:extLst>
              <a:ext uri="{FF2B5EF4-FFF2-40B4-BE49-F238E27FC236}">
                <a16:creationId xmlns:a16="http://schemas.microsoft.com/office/drawing/2014/main" id="{4D7ADDEA-003A-4039-EE7E-7C2EA902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79" y="11493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05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93F98-B8D6-A0DC-DA9D-849BB46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зомби-процесс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21ED1-1EF0-5795-C524-9077E77F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Завершившийся процесс, который </a:t>
            </a:r>
            <a:r>
              <a:rPr lang="ru-RU" b="1" dirty="0"/>
              <a:t>ещё не был «подобран» родителем</a:t>
            </a:r>
            <a:r>
              <a:rPr lang="ru-RU" dirty="0"/>
              <a:t>.</a:t>
            </a:r>
          </a:p>
          <a:p>
            <a:r>
              <a:rPr lang="ru-RU" dirty="0"/>
              <a:t>Освободил ресурсы, но запись в таблице процессов (PID, код завершения) сохраняется.</a:t>
            </a:r>
          </a:p>
          <a:p>
            <a:r>
              <a:rPr lang="ru-RU" dirty="0"/>
              <a:t>Состояние в </a:t>
            </a:r>
            <a:r>
              <a:rPr lang="ru-RU" dirty="0" err="1"/>
              <a:t>ps</a:t>
            </a:r>
            <a:r>
              <a:rPr lang="ru-RU" dirty="0"/>
              <a:t>/</a:t>
            </a:r>
            <a:r>
              <a:rPr lang="ru-RU" dirty="0" err="1"/>
              <a:t>top</a:t>
            </a:r>
            <a:r>
              <a:rPr lang="ru-RU" dirty="0"/>
              <a:t>: </a:t>
            </a:r>
            <a:r>
              <a:rPr lang="ru-RU" b="1" dirty="0"/>
              <a:t>Z (</a:t>
            </a:r>
            <a:r>
              <a:rPr lang="ru-RU" b="1" dirty="0" err="1"/>
              <a:t>Zombie</a:t>
            </a:r>
            <a:r>
              <a:rPr lang="ru-RU" b="1" dirty="0"/>
              <a:t>)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3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D26D-4516-05C5-C590-A3EDE796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процессов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1073-03FA-767A-5FFB-B890EDA0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Веб-сервер: множество запросов и «медленные» диски</a:t>
            </a:r>
          </a:p>
          <a:p>
            <a:r>
              <a:rPr lang="ru-RU" dirty="0"/>
              <a:t>ПК пользователя: фоновые службы, антивирус, печать, бэкапы</a:t>
            </a:r>
          </a:p>
          <a:p>
            <a:r>
              <a:rPr lang="ru-RU" dirty="0"/>
              <a:t>Смартфоны/планшеты: тоже несколько процессов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4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45A-4B03-0C65-7216-1F9C10A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</a:t>
            </a:r>
            <a:r>
              <a:rPr lang="ru-RU"/>
              <a:t>нужны зомби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591E-A761-F4C4-F7CB-46324E4B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Родитель может узнать:</a:t>
            </a:r>
          </a:p>
          <a:p>
            <a:pPr lvl="1"/>
            <a:r>
              <a:rPr lang="ru-RU" dirty="0"/>
              <a:t>код возврата,</a:t>
            </a:r>
          </a:p>
          <a:p>
            <a:pPr lvl="1"/>
            <a:r>
              <a:rPr lang="ru-RU" dirty="0"/>
              <a:t>причину завершения (сигнал или </a:t>
            </a:r>
            <a:r>
              <a:rPr lang="ru-RU" dirty="0" err="1"/>
              <a:t>exit</a:t>
            </a:r>
            <a:r>
              <a:rPr lang="ru-RU" dirty="0"/>
              <a:t>).</a:t>
            </a:r>
          </a:p>
          <a:p>
            <a:r>
              <a:rPr lang="ru-RU" dirty="0"/>
              <a:t>Механизм синхронизации </a:t>
            </a:r>
            <a:r>
              <a:rPr lang="ru-RU" b="1" dirty="0"/>
              <a:t>родитель ↔ ребёнок</a:t>
            </a:r>
            <a:r>
              <a:rPr lang="ru-RU" dirty="0"/>
              <a:t>.</a:t>
            </a:r>
          </a:p>
          <a:p>
            <a:r>
              <a:rPr lang="ru-RU" dirty="0"/>
              <a:t>Предотвращает потерю информации о завершении процесса.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4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F30C-6D9B-E7F4-5662-B91B7001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</a:t>
            </a:r>
            <a:r>
              <a:rPr lang="ru-RU"/>
              <a:t>с зомби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8C72-B513-963D-6B74-51A57A73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родитель </a:t>
            </a:r>
            <a:r>
              <a:rPr lang="ru-RU" b="1" dirty="0"/>
              <a:t>никогда</a:t>
            </a:r>
            <a:r>
              <a:rPr lang="ru-RU" dirty="0"/>
              <a:t> не вызывает </a:t>
            </a:r>
            <a:r>
              <a:rPr lang="ru-RU" dirty="0" err="1"/>
              <a:t>wait</a:t>
            </a:r>
            <a:r>
              <a:rPr lang="ru-RU" dirty="0"/>
              <a:t>() </a:t>
            </a:r>
            <a:r>
              <a:rPr lang="ru-RU"/>
              <a:t>→ зомби </a:t>
            </a:r>
            <a:r>
              <a:rPr lang="ru-RU" dirty="0"/>
              <a:t>остаётся в системе.</a:t>
            </a:r>
          </a:p>
          <a:p>
            <a:r>
              <a:rPr lang="ru-RU"/>
              <a:t>Накопление зомби </a:t>
            </a:r>
            <a:r>
              <a:rPr lang="ru-RU" dirty="0"/>
              <a:t>процессов = утечка PID.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Родитель должен вызывать </a:t>
            </a:r>
            <a:r>
              <a:rPr lang="ru-RU" dirty="0" err="1"/>
              <a:t>wait</a:t>
            </a:r>
            <a:r>
              <a:rPr lang="ru-RU" dirty="0"/>
              <a:t>()/</a:t>
            </a:r>
            <a:r>
              <a:rPr lang="ru-RU" dirty="0" err="1"/>
              <a:t>waitpid</a:t>
            </a:r>
            <a:r>
              <a:rPr lang="ru-RU" dirty="0"/>
              <a:t>().</a:t>
            </a:r>
          </a:p>
          <a:p>
            <a:pPr lvl="1"/>
            <a:r>
              <a:rPr lang="ru-RU" dirty="0"/>
              <a:t>Либо обработка сигнала SIGCHLD для автоматического ожидания детей.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36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065-9E43-B815-DEF4-6DAEAB88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процесса в </a:t>
            </a:r>
            <a:r>
              <a:rPr lang="en-US" dirty="0"/>
              <a:t>Linux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C65375-B31B-9DC2-29A5-1BE487C57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494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614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E680-EF76-3F7F-373B-95E16603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есть </a:t>
            </a:r>
            <a:r>
              <a:rPr lang="ru-RU"/>
              <a:t>ли зомби </a:t>
            </a:r>
            <a:r>
              <a:rPr lang="ru-RU" dirty="0"/>
              <a:t>в </a:t>
            </a:r>
            <a:r>
              <a:rPr lang="en-US" dirty="0"/>
              <a:t>Windows?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488C-118A-4E4D-1C35-C5EF2E25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Windows </a:t>
            </a:r>
            <a:r>
              <a:rPr lang="ru-RU" b="1" dirty="0"/>
              <a:t>не использует </a:t>
            </a:r>
            <a:r>
              <a:rPr lang="ru-RU" b="1"/>
              <a:t>понятие зомби</a:t>
            </a:r>
            <a:r>
              <a:rPr lang="ru-RU"/>
              <a:t>.</a:t>
            </a:r>
            <a:endParaRPr lang="ru-RU" dirty="0"/>
          </a:p>
          <a:p>
            <a:r>
              <a:rPr lang="ru-RU" dirty="0"/>
              <a:t>После завершения процесса его дескриптор (HANDLE) остаётся действительным, пока его не закроют.</a:t>
            </a:r>
          </a:p>
          <a:p>
            <a:r>
              <a:rPr lang="ru-RU" dirty="0"/>
              <a:t>Код завершения можно получить через </a:t>
            </a:r>
            <a:r>
              <a:rPr lang="ru-RU" dirty="0" err="1"/>
              <a:t>GetExitCodeProcess</a:t>
            </a:r>
            <a:r>
              <a:rPr lang="ru-RU" dirty="0"/>
              <a:t>.</a:t>
            </a:r>
          </a:p>
          <a:p>
            <a:r>
              <a:rPr lang="ru-RU" dirty="0"/>
              <a:t>Ожидание делается функцией </a:t>
            </a:r>
            <a:r>
              <a:rPr lang="ru-RU" dirty="0" err="1"/>
              <a:t>WaitForSingleObject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65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D72D9-0615-D926-8E1D-5CA843B6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Демоны (</a:t>
            </a:r>
            <a:r>
              <a:rPr lang="en-US" dirty="0"/>
              <a:t>Daemon)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BA920-1A5C-9F5C-E5A3-683D9FA7B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76285-E95A-BDF0-C73A-04E7EB85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демон (</a:t>
            </a:r>
            <a:r>
              <a:rPr lang="en-US" dirty="0"/>
              <a:t>daemon)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1764C-EAFD-C49E-7A63-FE692669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Фоновый процесс в UNIX/Linux</a:t>
            </a:r>
          </a:p>
          <a:p>
            <a:r>
              <a:rPr lang="ru-RU" dirty="0"/>
              <a:t>Не имеет управляющего терминала (TTY)</a:t>
            </a:r>
          </a:p>
          <a:p>
            <a:r>
              <a:rPr lang="ru-RU" dirty="0"/>
              <a:t>Работает длительно, как сервис</a:t>
            </a:r>
          </a:p>
          <a:p>
            <a:r>
              <a:rPr lang="ru-RU" dirty="0"/>
              <a:t>Обслуживает задачи: логирование, сетевые службы, планировщики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39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3519-3572-7529-3F43-8B96B966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демона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569C-AFF3-698D-5646-A00FCF05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Отсутствие управляющего TTY</a:t>
            </a:r>
          </a:p>
          <a:p>
            <a:r>
              <a:rPr lang="ru-RU" dirty="0"/>
              <a:t>Часто запускается при старте системы</a:t>
            </a:r>
          </a:p>
          <a:p>
            <a:r>
              <a:rPr lang="ru-RU" dirty="0"/>
              <a:t>Минимизирует взаимодействие с пользователем</a:t>
            </a:r>
          </a:p>
          <a:p>
            <a:r>
              <a:rPr lang="ru-RU" dirty="0"/>
              <a:t>Работает под своим пользователем/группой</a:t>
            </a:r>
          </a:p>
          <a:p>
            <a:r>
              <a:rPr lang="ru-RU" dirty="0"/>
              <a:t>Логи ведутся через </a:t>
            </a:r>
            <a:r>
              <a:rPr lang="ru-RU" dirty="0" err="1"/>
              <a:t>syslog</a:t>
            </a:r>
            <a:r>
              <a:rPr lang="ru-RU" dirty="0"/>
              <a:t> или файлы</a:t>
            </a:r>
          </a:p>
        </p:txBody>
      </p:sp>
    </p:spTree>
    <p:extLst>
      <p:ext uri="{BB962C8B-B14F-4D97-AF65-F5344CB8AC3E}">
        <p14:creationId xmlns:p14="http://schemas.microsoft.com/office/powerpoint/2010/main" val="4179934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44A1-3528-4424-5536-6E875A30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создать демон</a:t>
            </a:r>
            <a:r>
              <a:rPr lang="en-US" dirty="0"/>
              <a:t> </a:t>
            </a:r>
            <a:r>
              <a:rPr lang="ru-RU" dirty="0"/>
              <a:t>вручную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5B74-6670-7CEC-254C-E6B0C2DA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Вызвать </a:t>
            </a:r>
            <a:r>
              <a:rPr lang="ru-RU" dirty="0" err="1"/>
              <a:t>fork</a:t>
            </a:r>
            <a:r>
              <a:rPr lang="ru-RU" dirty="0"/>
              <a:t>() → завершить родительский процесс</a:t>
            </a:r>
          </a:p>
          <a:p>
            <a:r>
              <a:rPr lang="ru-RU" dirty="0"/>
              <a:t>Вызвать </a:t>
            </a:r>
            <a:r>
              <a:rPr lang="ru-RU" dirty="0" err="1"/>
              <a:t>setsid</a:t>
            </a:r>
            <a:r>
              <a:rPr lang="ru-RU" dirty="0"/>
              <a:t>() → создать новый сессионный лидер</a:t>
            </a:r>
          </a:p>
          <a:p>
            <a:r>
              <a:rPr lang="ru-RU" dirty="0"/>
              <a:t>Потерять управляющий TTY</a:t>
            </a:r>
          </a:p>
          <a:p>
            <a:r>
              <a:rPr lang="ru-RU" dirty="0"/>
              <a:t>Часто делают повторный </a:t>
            </a:r>
            <a:r>
              <a:rPr lang="ru-RU" dirty="0" err="1"/>
              <a:t>fork</a:t>
            </a:r>
            <a:r>
              <a:rPr lang="ru-RU" dirty="0"/>
              <a:t>() (исключает повторное получение TTY)</a:t>
            </a:r>
          </a:p>
          <a:p>
            <a:r>
              <a:rPr lang="ru-RU" dirty="0"/>
              <a:t>Настроить рабочую директорию и права </a:t>
            </a:r>
            <a:r>
              <a:rPr lang="ru-RU" dirty="0" err="1"/>
              <a:t>umask</a:t>
            </a:r>
            <a:endParaRPr lang="ru-RU" dirty="0"/>
          </a:p>
          <a:p>
            <a:r>
              <a:rPr lang="ru-RU" dirty="0"/>
              <a:t>Закрыть </a:t>
            </a:r>
            <a:r>
              <a:rPr lang="ru-RU" dirty="0" err="1"/>
              <a:t>stdin</a:t>
            </a:r>
            <a:r>
              <a:rPr lang="ru-RU" dirty="0"/>
              <a:t>/</a:t>
            </a:r>
            <a:r>
              <a:rPr lang="ru-RU" dirty="0" err="1"/>
              <a:t>stdout</a:t>
            </a:r>
            <a:r>
              <a:rPr lang="ru-RU" dirty="0"/>
              <a:t>/</a:t>
            </a:r>
            <a:r>
              <a:rPr lang="ru-RU" dirty="0" err="1"/>
              <a:t>stderr</a:t>
            </a:r>
            <a:r>
              <a:rPr lang="ru-RU" dirty="0"/>
              <a:t>, перенаправить их в /</a:t>
            </a:r>
            <a:r>
              <a:rPr lang="ru-RU" dirty="0" err="1"/>
              <a:t>dev</a:t>
            </a:r>
            <a:r>
              <a:rPr lang="ru-RU" dirty="0"/>
              <a:t>/</a:t>
            </a:r>
            <a:r>
              <a:rPr lang="ru-RU" dirty="0" err="1"/>
              <a:t>null</a:t>
            </a:r>
            <a:r>
              <a:rPr lang="ru-RU" dirty="0"/>
              <a:t> или лог-файл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99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D8B8-77DE-9146-F8BB-DF9745B5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демон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80065-5FBE-ED39-79E4-7933C5BC9864}"/>
              </a:ext>
            </a:extLst>
          </p:cNvPr>
          <p:cNvSpPr txBox="1"/>
          <p:nvPr/>
        </p:nvSpPr>
        <p:spPr>
          <a:xfrm>
            <a:off x="838200" y="1690688"/>
            <a:ext cx="10515599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Завершаем родителя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Новый сессионный лидер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chdir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Работаем из корня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umask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027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Маска прав для создаваемых файлов (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rw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-r-----)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(STDIN_FILENO);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(STDOUT_FILENO);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(STDERR_FILENO);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/dev/null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O_RDONLY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/dev/null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O_WRONLY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/dev/null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O_WRONLY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(;;) 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Основная работа демона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958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E182-F1BB-3834-D931-1F5309C0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 в продакшене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AABC-4672-3341-C2EB-2A786E1B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stdout</a:t>
            </a:r>
            <a:r>
              <a:rPr lang="ru-RU" dirty="0"/>
              <a:t>/</a:t>
            </a:r>
            <a:r>
              <a:rPr lang="ru-RU" dirty="0" err="1"/>
              <a:t>stderr</a:t>
            </a:r>
            <a:r>
              <a:rPr lang="ru-RU" dirty="0"/>
              <a:t> пишем в лог-файл или </a:t>
            </a:r>
            <a:r>
              <a:rPr lang="ru-RU" dirty="0" err="1"/>
              <a:t>syslog</a:t>
            </a:r>
            <a:endParaRPr lang="ru-RU" dirty="0"/>
          </a:p>
          <a:p>
            <a:r>
              <a:rPr lang="ru-RU" dirty="0"/>
              <a:t>Используем функцию </a:t>
            </a:r>
            <a:r>
              <a:rPr lang="ru-RU" dirty="0" err="1"/>
              <a:t>syslog</a:t>
            </a:r>
            <a:r>
              <a:rPr lang="ru-RU" dirty="0"/>
              <a:t>() для регистрации сообщений</a:t>
            </a:r>
          </a:p>
          <a:p>
            <a:r>
              <a:rPr lang="ru-RU" dirty="0"/>
              <a:t>Управляем запуском через </a:t>
            </a:r>
            <a:r>
              <a:rPr lang="ru-RU" dirty="0" err="1"/>
              <a:t>systemd</a:t>
            </a:r>
            <a:endParaRPr lang="ru-RU" dirty="0"/>
          </a:p>
          <a:p>
            <a:r>
              <a:rPr lang="ru-RU" dirty="0"/>
              <a:t>Часто отказываемся от «</a:t>
            </a:r>
            <a:r>
              <a:rPr lang="ru-RU" dirty="0" err="1"/>
              <a:t>double</a:t>
            </a:r>
            <a:r>
              <a:rPr lang="ru-RU" dirty="0"/>
              <a:t> </a:t>
            </a:r>
            <a:r>
              <a:rPr lang="ru-RU" dirty="0" err="1"/>
              <a:t>fork</a:t>
            </a:r>
            <a:r>
              <a:rPr lang="ru-RU" dirty="0"/>
              <a:t>» (</a:t>
            </a:r>
            <a:r>
              <a:rPr lang="ru-RU" dirty="0" err="1"/>
              <a:t>systemd</a:t>
            </a:r>
            <a:r>
              <a:rPr lang="ru-RU" dirty="0"/>
              <a:t> сам управляет)</a:t>
            </a:r>
          </a:p>
          <a:p>
            <a:r>
              <a:rPr lang="ru-RU" dirty="0"/>
              <a:t>Демон — это сервис, а не просто «фоновая программа»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819-DF5F-0037-109F-8EA0C7E0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Псевдопараллелизм</a:t>
            </a:r>
            <a:r>
              <a:rPr lang="ru-RU" dirty="0"/>
              <a:t> и реальный параллелизм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7D45-C4AB-9E6A-E105-EADC5B67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Быстрое переключение между процессами (десятки/сотни мс)</a:t>
            </a:r>
          </a:p>
          <a:p>
            <a:r>
              <a:rPr lang="ru-RU" dirty="0"/>
              <a:t>Иллюзия параллелизма на одном ядре — </a:t>
            </a:r>
            <a:r>
              <a:rPr lang="ru-RU" dirty="0" err="1"/>
              <a:t>псевдопараллелизм</a:t>
            </a:r>
            <a:endParaRPr lang="ru-RU" dirty="0"/>
          </a:p>
          <a:p>
            <a:r>
              <a:rPr lang="ru-RU" dirty="0"/>
              <a:t>Реальный параллелизм — на многопроцессорных системах</a:t>
            </a:r>
          </a:p>
          <a:p>
            <a:r>
              <a:rPr lang="ru-RU" dirty="0"/>
              <a:t>Концептуальная модель «последовательных процессов»</a:t>
            </a:r>
          </a:p>
          <a:p>
            <a:r>
              <a:rPr lang="ru-RU" dirty="0"/>
              <a:t>Переход к потокам как «родственникам» процессов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3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C3EA7F-D881-6D64-30A7-A5830A1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Чуть более сложный демон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B2CB0-6D0C-E669-FD6D-E6BEE825F13E}"/>
              </a:ext>
            </a:extLst>
          </p:cNvPr>
          <p:cNvSpPr txBox="1"/>
          <p:nvPr/>
        </p:nvSpPr>
        <p:spPr>
          <a:xfrm>
            <a:off x="0" y="1557338"/>
            <a:ext cx="4800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Daemonize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_exit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(SIGHUP,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SIG_IGN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umask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027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(STDIN_FILENO);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(STDOUT_FILENO);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(STDERR_FILENO);</a:t>
            </a:r>
          </a:p>
          <a:p>
            <a:pPr>
              <a:buNone/>
            </a:pP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/dev/null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O_RDONLY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/dev/null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O_WRONLY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/dev/null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O_WRONLY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3882E-A5F9-4A9C-9700-0F9C878B108F}"/>
              </a:ext>
            </a:extLst>
          </p:cNvPr>
          <p:cNvSpPr txBox="1"/>
          <p:nvPr/>
        </p:nvSpPr>
        <p:spPr>
          <a:xfrm>
            <a:off x="5638800" y="1557338"/>
            <a:ext cx="6553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sig_atomic_t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g_shouldStop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HandleSignal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8A1BFF"/>
                </a:solidFill>
                <a:latin typeface="Consolas" panose="020B0609020204030204" pitchFamily="49" charset="0"/>
              </a:rPr>
              <a:t>SIGTERM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8A1BFF"/>
                </a:solidFill>
                <a:latin typeface="Consolas" panose="020B0609020204030204" pitchFamily="49" charset="0"/>
              </a:rPr>
              <a:t>SIGINT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g_shouldStop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Daemonize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EXIT_FAILURE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mydaemon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LOG_PID, LOG_DAEMON);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SIGTERM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HandleSignal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SIGINT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HandleSignal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600" b="0" dirty="0">
              <a:solidFill>
                <a:srgbClr val="74531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74531F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syslog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(LOG_INFO,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started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g_shouldStop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syslog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(LOG_INFO,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syslog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(LOG_INFO,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stopping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26CDF-7902-C31F-6571-0B257D9E151B}"/>
              </a:ext>
            </a:extLst>
          </p:cNvPr>
          <p:cNvSpPr txBox="1"/>
          <p:nvPr/>
        </p:nvSpPr>
        <p:spPr>
          <a:xfrm>
            <a:off x="0" y="2408843"/>
            <a:ext cx="22232274" cy="28931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  <a:latin typeface="Consolas" panose="020B0609020204030204" pitchFamily="49" charset="0"/>
              </a:rPr>
              <a:t>vivid@MSI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latin typeface="Consolas" panose="020B0609020204030204" pitchFamily="49" charset="0"/>
              </a:rPr>
              <a:t>~$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aux | grep daemon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message+     185  0.0  0.0   8620  4736 ?        Ss   16:23   0:00 @dbus-daemon --system --address=</a:t>
            </a:r>
            <a:r>
              <a:rPr lang="en-US" sz="1400" dirty="0" err="1">
                <a:latin typeface="Consolas" panose="020B0609020204030204" pitchFamily="49" charset="0"/>
              </a:rPr>
              <a:t>systemd</a:t>
            </a:r>
            <a:r>
              <a:rPr lang="en-US" sz="1400" dirty="0">
                <a:latin typeface="Consolas" panose="020B0609020204030204" pitchFamily="49" charset="0"/>
              </a:rPr>
              <a:t>: --</a:t>
            </a:r>
            <a:r>
              <a:rPr lang="en-US" sz="1400" dirty="0" err="1">
                <a:latin typeface="Consolas" panose="020B0609020204030204" pitchFamily="49" charset="0"/>
              </a:rPr>
              <a:t>nofork</a:t>
            </a:r>
            <a:r>
              <a:rPr lang="en-US" sz="1400" dirty="0">
                <a:latin typeface="Consolas" panose="020B0609020204030204" pitchFamily="49" charset="0"/>
              </a:rPr>
              <a:t> --</a:t>
            </a:r>
            <a:r>
              <a:rPr lang="en-US" sz="1400" dirty="0" err="1">
                <a:latin typeface="Consolas" panose="020B0609020204030204" pitchFamily="49" charset="0"/>
              </a:rPr>
              <a:t>nopidfile</a:t>
            </a:r>
            <a:r>
              <a:rPr lang="en-US" sz="1400" dirty="0">
                <a:latin typeface="Consolas" panose="020B0609020204030204" pitchFamily="49" charset="0"/>
              </a:rPr>
              <a:t> --</a:t>
            </a:r>
            <a:r>
              <a:rPr lang="en-US" sz="1400" dirty="0" err="1">
                <a:latin typeface="Consolas" panose="020B0609020204030204" pitchFamily="49" charset="0"/>
              </a:rPr>
              <a:t>systemd</a:t>
            </a:r>
            <a:r>
              <a:rPr lang="en-US" sz="1400" dirty="0">
                <a:latin typeface="Consolas" panose="020B0609020204030204" pitchFamily="49" charset="0"/>
              </a:rPr>
              <a:t>-activation --syslog-only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rtkit</a:t>
            </a:r>
            <a:r>
              <a:rPr lang="en-US" sz="1400" dirty="0">
                <a:latin typeface="Consolas" panose="020B0609020204030204" pitchFamily="49" charset="0"/>
              </a:rPr>
              <a:t>        477  0.0  0.0 154004  1552 ?        </a:t>
            </a:r>
            <a:r>
              <a:rPr lang="en-US" sz="1400" dirty="0" err="1">
                <a:latin typeface="Consolas" panose="020B0609020204030204" pitchFamily="49" charset="0"/>
              </a:rPr>
              <a:t>SNsl</a:t>
            </a:r>
            <a:r>
              <a:rPr lang="en-US" sz="1400" dirty="0">
                <a:latin typeface="Consolas" panose="020B0609020204030204" pitchFamily="49" charset="0"/>
              </a:rPr>
              <a:t> 16:23   0:00 /</a:t>
            </a:r>
            <a:r>
              <a:rPr lang="en-US" sz="1400" dirty="0" err="1">
                <a:latin typeface="Consolas" panose="020B0609020204030204" pitchFamily="49" charset="0"/>
              </a:rPr>
              <a:t>usr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libexec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rtkit</a:t>
            </a:r>
            <a:r>
              <a:rPr lang="en-US" sz="1400" dirty="0">
                <a:latin typeface="Consolas" panose="020B0609020204030204" pitchFamily="49" charset="0"/>
              </a:rPr>
              <a:t>-daemon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vivid        493  0.0  0.0   8300  4172 ?        Ss   16:23   0:00 /</a:t>
            </a:r>
            <a:r>
              <a:rPr lang="en-US" sz="1400" dirty="0" err="1">
                <a:latin typeface="Consolas" panose="020B0609020204030204" pitchFamily="49" charset="0"/>
              </a:rPr>
              <a:t>usr</a:t>
            </a:r>
            <a:r>
              <a:rPr lang="en-US" sz="1400" dirty="0">
                <a:latin typeface="Consolas" panose="020B0609020204030204" pitchFamily="49" charset="0"/>
              </a:rPr>
              <a:t>/bin/</a:t>
            </a:r>
            <a:r>
              <a:rPr lang="en-US" sz="1400" dirty="0" err="1">
                <a:latin typeface="Consolas" panose="020B0609020204030204" pitchFamily="49" charset="0"/>
              </a:rPr>
              <a:t>dbus</a:t>
            </a:r>
            <a:r>
              <a:rPr lang="en-US" sz="1400" dirty="0">
                <a:latin typeface="Consolas" panose="020B0609020204030204" pitchFamily="49" charset="0"/>
              </a:rPr>
              <a:t>-daemon --session --address=</a:t>
            </a:r>
            <a:r>
              <a:rPr lang="en-US" sz="1400" dirty="0" err="1">
                <a:latin typeface="Consolas" panose="020B0609020204030204" pitchFamily="49" charset="0"/>
              </a:rPr>
              <a:t>systemd</a:t>
            </a:r>
            <a:r>
              <a:rPr lang="en-US" sz="1400" dirty="0">
                <a:latin typeface="Consolas" panose="020B0609020204030204" pitchFamily="49" charset="0"/>
              </a:rPr>
              <a:t>: --</a:t>
            </a:r>
            <a:r>
              <a:rPr lang="en-US" sz="1400" dirty="0" err="1">
                <a:latin typeface="Consolas" panose="020B0609020204030204" pitchFamily="49" charset="0"/>
              </a:rPr>
              <a:t>nofork</a:t>
            </a:r>
            <a:r>
              <a:rPr lang="en-US" sz="1400" dirty="0">
                <a:latin typeface="Consolas" panose="020B0609020204030204" pitchFamily="49" charset="0"/>
              </a:rPr>
              <a:t> --</a:t>
            </a:r>
            <a:r>
              <a:rPr lang="en-US" sz="1400" dirty="0" err="1">
                <a:latin typeface="Consolas" panose="020B0609020204030204" pitchFamily="49" charset="0"/>
              </a:rPr>
              <a:t>nopidfile</a:t>
            </a:r>
            <a:r>
              <a:rPr lang="en-US" sz="1400" dirty="0">
                <a:latin typeface="Consolas" panose="020B0609020204030204" pitchFamily="49" charset="0"/>
              </a:rPr>
              <a:t> --</a:t>
            </a:r>
            <a:r>
              <a:rPr lang="en-US" sz="1400" dirty="0" err="1">
                <a:latin typeface="Consolas" panose="020B0609020204030204" pitchFamily="49" charset="0"/>
              </a:rPr>
              <a:t>systemd</a:t>
            </a:r>
            <a:r>
              <a:rPr lang="en-US" sz="1400" dirty="0">
                <a:latin typeface="Consolas" panose="020B0609020204030204" pitchFamily="49" charset="0"/>
              </a:rPr>
              <a:t>-activation --syslog-only</a:t>
            </a:r>
          </a:p>
          <a:p>
            <a:r>
              <a:rPr lang="en-US" sz="1400" dirty="0">
                <a:highlight>
                  <a:srgbClr val="FF0000"/>
                </a:highlight>
                <a:latin typeface="Consolas" panose="020B0609020204030204" pitchFamily="49" charset="0"/>
              </a:rPr>
              <a:t>vivid     108372  0.0  0.0   6316   908 ?        S    23:27   0:00 /home/vivid/.vs/samples/out/build/</a:t>
            </a:r>
            <a:r>
              <a:rPr lang="en-US" sz="1400" dirty="0" err="1">
                <a:highlight>
                  <a:srgbClr val="FF0000"/>
                </a:highlight>
                <a:latin typeface="Consolas" panose="020B0609020204030204" pitchFamily="49" charset="0"/>
              </a:rPr>
              <a:t>linux</a:t>
            </a:r>
            <a:r>
              <a:rPr lang="en-US" sz="1400" dirty="0">
                <a:highlight>
                  <a:srgbClr val="FF0000"/>
                </a:highlight>
                <a:latin typeface="Consolas" panose="020B0609020204030204" pitchFamily="49" charset="0"/>
              </a:rPr>
              <a:t>-debug/</a:t>
            </a:r>
            <a:r>
              <a:rPr lang="en-US" sz="1400" dirty="0" err="1">
                <a:highlight>
                  <a:srgbClr val="FF0000"/>
                </a:highlight>
                <a:latin typeface="Consolas" panose="020B0609020204030204" pitchFamily="49" charset="0"/>
              </a:rPr>
              <a:t>daemondaemon</a:t>
            </a:r>
            <a:endParaRPr lang="en-US" sz="1400" dirty="0"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vivid     108644  0.0  0.0   4028  2000 pts/11   S+   23:27   0:00 grep --color=auto daemon</a:t>
            </a:r>
          </a:p>
          <a:p>
            <a:r>
              <a:rPr lang="en-US" sz="1400" dirty="0" err="1">
                <a:solidFill>
                  <a:srgbClr val="92D050"/>
                </a:solidFill>
                <a:latin typeface="Consolas" panose="020B0609020204030204" pitchFamily="49" charset="0"/>
              </a:rPr>
              <a:t>vivid@MSI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latin typeface="Consolas" panose="020B0609020204030204" pitchFamily="49" charset="0"/>
              </a:rPr>
              <a:t>~$ kill 108372</a:t>
            </a:r>
          </a:p>
          <a:p>
            <a:r>
              <a:rPr lang="en-US" sz="1400" dirty="0" err="1">
                <a:solidFill>
                  <a:srgbClr val="92D050"/>
                </a:solidFill>
                <a:latin typeface="Consolas" panose="020B0609020204030204" pitchFamily="49" charset="0"/>
              </a:rPr>
              <a:t>vivid@MSI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latin typeface="Consolas" panose="020B0609020204030204" pitchFamily="49" charset="0"/>
              </a:rPr>
              <a:t>~$ </a:t>
            </a:r>
            <a:r>
              <a:rPr lang="en-US" sz="1400" dirty="0" err="1">
                <a:latin typeface="Consolas" panose="020B0609020204030204" pitchFamily="49" charset="0"/>
              </a:rPr>
              <a:t>journalctl</a:t>
            </a:r>
            <a:r>
              <a:rPr lang="en-US" sz="1400" dirty="0">
                <a:latin typeface="Consolas" panose="020B0609020204030204" pitchFamily="49" charset="0"/>
              </a:rPr>
              <a:t> -t </a:t>
            </a:r>
            <a:r>
              <a:rPr lang="en-US" sz="1400" dirty="0" err="1">
                <a:latin typeface="Consolas" panose="020B0609020204030204" pitchFamily="49" charset="0"/>
              </a:rPr>
              <a:t>mydaemon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Sep 16 23:27:05 MSI </a:t>
            </a:r>
            <a:r>
              <a:rPr lang="en-US" sz="1400" dirty="0" err="1">
                <a:latin typeface="Consolas" panose="020B0609020204030204" pitchFamily="49" charset="0"/>
              </a:rPr>
              <a:t>mydaemon</a:t>
            </a:r>
            <a:r>
              <a:rPr lang="en-US" sz="1400" dirty="0">
                <a:latin typeface="Consolas" panose="020B0609020204030204" pitchFamily="49" charset="0"/>
              </a:rPr>
              <a:t>[108372]: started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Sep 16 23:27:05 MSI </a:t>
            </a:r>
            <a:r>
              <a:rPr lang="en-US" sz="1400" dirty="0" err="1">
                <a:latin typeface="Consolas" panose="020B0609020204030204" pitchFamily="49" charset="0"/>
              </a:rPr>
              <a:t>mydaemon</a:t>
            </a:r>
            <a:r>
              <a:rPr lang="en-US" sz="1400" dirty="0">
                <a:latin typeface="Consolas" panose="020B0609020204030204" pitchFamily="49" charset="0"/>
              </a:rPr>
              <a:t>[108372]: tick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Sep 16 23:27:10 MSI </a:t>
            </a:r>
            <a:r>
              <a:rPr lang="en-US" sz="1400" dirty="0" err="1">
                <a:latin typeface="Consolas" panose="020B0609020204030204" pitchFamily="49" charset="0"/>
              </a:rPr>
              <a:t>mydaemon</a:t>
            </a:r>
            <a:r>
              <a:rPr lang="en-US" sz="1400" dirty="0">
                <a:latin typeface="Consolas" panose="020B0609020204030204" pitchFamily="49" charset="0"/>
              </a:rPr>
              <a:t>[108372]: tick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Sep 16 23:28:20 MSI </a:t>
            </a:r>
            <a:r>
              <a:rPr lang="en-US" sz="1400" dirty="0" err="1">
                <a:latin typeface="Consolas" panose="020B0609020204030204" pitchFamily="49" charset="0"/>
              </a:rPr>
              <a:t>mydaemon</a:t>
            </a:r>
            <a:r>
              <a:rPr lang="en-US" sz="1400" dirty="0">
                <a:latin typeface="Consolas" panose="020B0609020204030204" pitchFamily="49" charset="0"/>
              </a:rPr>
              <a:t>[108372]: tick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Sep 16 23:28:23 MSI </a:t>
            </a:r>
            <a:r>
              <a:rPr lang="en-US" sz="1400" dirty="0" err="1">
                <a:latin typeface="Consolas" panose="020B0609020204030204" pitchFamily="49" charset="0"/>
              </a:rPr>
              <a:t>mydaemon</a:t>
            </a:r>
            <a:r>
              <a:rPr lang="en-US" sz="1400" dirty="0">
                <a:latin typeface="Consolas" panose="020B0609020204030204" pitchFamily="49" charset="0"/>
              </a:rPr>
              <a:t>[108372]: stopping</a:t>
            </a:r>
          </a:p>
        </p:txBody>
      </p:sp>
    </p:spTree>
    <p:extLst>
      <p:ext uri="{BB962C8B-B14F-4D97-AF65-F5344CB8AC3E}">
        <p14:creationId xmlns:p14="http://schemas.microsoft.com/office/powerpoint/2010/main" val="10901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83CD55-AB54-D6C5-0426-629D4AA5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Сервисы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3E9EE-5F9B-A7F1-AAD9-78BFBC7A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5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FB0A0-FDF2-D821-338C-7F6E138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Сервисы (службы) в </a:t>
            </a:r>
            <a:r>
              <a:rPr lang="en-US" dirty="0"/>
              <a:t>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F6392-BF14-7DBC-7C27-07E90396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Долгоживущие фоновые процессы</a:t>
            </a:r>
          </a:p>
          <a:p>
            <a:r>
              <a:rPr lang="ru-RU" dirty="0"/>
              <a:t>Запускаются при старте системы или по требованию</a:t>
            </a:r>
          </a:p>
          <a:p>
            <a:r>
              <a:rPr lang="ru-RU" dirty="0"/>
              <a:t>Работают без взаимодействия с пользователем</a:t>
            </a:r>
          </a:p>
          <a:p>
            <a:r>
              <a:rPr lang="ru-RU" dirty="0"/>
              <a:t>Управляются через </a:t>
            </a:r>
            <a:r>
              <a:rPr lang="ru-RU" dirty="0">
                <a:hlinkClick r:id="rId3"/>
              </a:rPr>
              <a:t>Service Control Manager (SCM</a:t>
            </a:r>
            <a:r>
              <a:rPr lang="ru-RU" b="1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69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F57D-29BF-8904-BC2E-E5D3ED39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сервисов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38FA-F6CC-9B6B-05D0-AC9A1572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Могут работать от имени различных учётных записей</a:t>
            </a:r>
          </a:p>
          <a:p>
            <a:r>
              <a:rPr lang="ru-RU" dirty="0"/>
              <a:t>Поддерживают автоматический перезапуск</a:t>
            </a:r>
          </a:p>
          <a:p>
            <a:r>
              <a:rPr lang="ru-RU" dirty="0"/>
              <a:t>Могут быть зависимы друг от друга</a:t>
            </a:r>
          </a:p>
          <a:p>
            <a:r>
              <a:rPr lang="ru-RU" dirty="0"/>
              <a:t>Имеют состояния: </a:t>
            </a:r>
            <a:r>
              <a:rPr lang="ru-RU" dirty="0" err="1"/>
              <a:t>Stopped</a:t>
            </a:r>
            <a:r>
              <a:rPr lang="ru-RU" dirty="0"/>
              <a:t>, </a:t>
            </a:r>
            <a:r>
              <a:rPr lang="ru-RU" dirty="0" err="1"/>
              <a:t>Running</a:t>
            </a:r>
            <a:r>
              <a:rPr lang="ru-RU" dirty="0"/>
              <a:t>, </a:t>
            </a:r>
            <a:r>
              <a:rPr lang="ru-RU" dirty="0" err="1"/>
              <a:t>Paused</a:t>
            </a:r>
            <a:endParaRPr lang="ru-RU" dirty="0"/>
          </a:p>
          <a:p>
            <a:r>
              <a:rPr lang="ru-RU" dirty="0"/>
              <a:t>Управляются командами </a:t>
            </a:r>
            <a:r>
              <a:rPr lang="ru-RU" dirty="0" err="1"/>
              <a:t>sc</a:t>
            </a:r>
            <a:r>
              <a:rPr lang="ru-RU" dirty="0"/>
              <a:t> и </a:t>
            </a:r>
            <a:r>
              <a:rPr lang="ru-RU" dirty="0" err="1"/>
              <a:t>net</a:t>
            </a:r>
            <a:r>
              <a:rPr lang="ru-RU" dirty="0"/>
              <a:t>, а также через MMC</a:t>
            </a:r>
          </a:p>
        </p:txBody>
      </p:sp>
    </p:spTree>
    <p:extLst>
      <p:ext uri="{BB962C8B-B14F-4D97-AF65-F5344CB8AC3E}">
        <p14:creationId xmlns:p14="http://schemas.microsoft.com/office/powerpoint/2010/main" val="242812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0BFA-955E-2C25-88C2-A508D43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запуска сервисов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D574-6289-D44D-FF7B-9864DC90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Automatic</a:t>
            </a:r>
            <a:r>
              <a:rPr lang="ru-RU" dirty="0"/>
              <a:t> — стартуют при загрузке системы</a:t>
            </a:r>
          </a:p>
          <a:p>
            <a:r>
              <a:rPr lang="ru-RU" b="1" dirty="0" err="1"/>
              <a:t>Automatic</a:t>
            </a:r>
            <a:r>
              <a:rPr lang="ru-RU" b="1" dirty="0"/>
              <a:t> (</a:t>
            </a:r>
            <a:r>
              <a:rPr lang="ru-RU" b="1" dirty="0" err="1"/>
              <a:t>Delayed</a:t>
            </a:r>
            <a:r>
              <a:rPr lang="ru-RU" b="1" dirty="0"/>
              <a:t>)</a:t>
            </a:r>
            <a:r>
              <a:rPr lang="ru-RU" dirty="0"/>
              <a:t> — стартуют позже, чтобы ускорить загрузку</a:t>
            </a:r>
          </a:p>
          <a:p>
            <a:r>
              <a:rPr lang="ru-RU" b="1" dirty="0" err="1"/>
              <a:t>Manual</a:t>
            </a:r>
            <a:r>
              <a:rPr lang="ru-RU" dirty="0"/>
              <a:t> — запускаются только при обращении</a:t>
            </a:r>
          </a:p>
          <a:p>
            <a:r>
              <a:rPr lang="ru-RU" b="1" dirty="0" err="1"/>
              <a:t>Disabled</a:t>
            </a:r>
            <a:r>
              <a:rPr lang="ru-RU" dirty="0"/>
              <a:t> — не могут быть запущены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77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B62B-E54A-6F2A-854D-AC208C26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создаются сервисы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201F-2D92-7E57-A543-A39D3BD6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Реализуются как исполняемые файлы с поддержкой </a:t>
            </a:r>
            <a:r>
              <a:rPr lang="en-US" b="1" dirty="0" err="1"/>
              <a:t>ServiceMain</a:t>
            </a:r>
            <a:endParaRPr lang="en-US" b="1" dirty="0"/>
          </a:p>
          <a:p>
            <a:pPr lvl="1"/>
            <a:r>
              <a:rPr lang="ru-RU" dirty="0"/>
              <a:t>(</a:t>
            </a:r>
            <a:r>
              <a:rPr lang="en-US" dirty="0"/>
              <a:t>callback-</a:t>
            </a:r>
            <a:r>
              <a:rPr lang="ru-RU" dirty="0"/>
              <a:t>функция, регистрируемая в </a:t>
            </a:r>
            <a:r>
              <a:rPr lang="en-US" dirty="0"/>
              <a:t>SCM)</a:t>
            </a:r>
          </a:p>
          <a:p>
            <a:r>
              <a:rPr lang="ru-RU" dirty="0"/>
              <a:t>Регистрируются в </a:t>
            </a:r>
            <a:r>
              <a:rPr lang="en-US" dirty="0"/>
              <a:t>SCM </a:t>
            </a:r>
            <a:r>
              <a:rPr lang="ru-RU" dirty="0"/>
              <a:t>через </a:t>
            </a:r>
            <a:r>
              <a:rPr lang="en-US" dirty="0" err="1"/>
              <a:t>CreateService</a:t>
            </a:r>
            <a:endParaRPr lang="en-US" dirty="0"/>
          </a:p>
          <a:p>
            <a:r>
              <a:rPr lang="ru-RU" dirty="0"/>
              <a:t>Управляются через </a:t>
            </a:r>
            <a:r>
              <a:rPr lang="en-US" dirty="0" err="1"/>
              <a:t>StartServiceCtrlDispatcher</a:t>
            </a:r>
            <a:endParaRPr lang="en-US" dirty="0"/>
          </a:p>
          <a:p>
            <a:r>
              <a:rPr lang="ru-RU" dirty="0"/>
              <a:t>Используют функции обратного вызова для реакции на команды (</a:t>
            </a:r>
            <a:r>
              <a:rPr lang="en-US" dirty="0"/>
              <a:t>start/stop/pause)</a:t>
            </a:r>
          </a:p>
        </p:txBody>
      </p:sp>
    </p:spTree>
    <p:extLst>
      <p:ext uri="{BB962C8B-B14F-4D97-AF65-F5344CB8AC3E}">
        <p14:creationId xmlns:p14="http://schemas.microsoft.com/office/powerpoint/2010/main" val="3447794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40A-B5D4-866F-C747-6B11654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сервисов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7928-26C0-DBEE-E158-69B64623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Update (</a:t>
            </a:r>
            <a:r>
              <a:rPr lang="en-US" dirty="0" err="1"/>
              <a:t>wuauserv</a:t>
            </a:r>
            <a:r>
              <a:rPr lang="en-US" dirty="0"/>
              <a:t>)</a:t>
            </a:r>
          </a:p>
          <a:p>
            <a:r>
              <a:rPr lang="en-US" dirty="0"/>
              <a:t>Print Spooler (spooler)</a:t>
            </a:r>
          </a:p>
          <a:p>
            <a:r>
              <a:rPr lang="en-US" dirty="0"/>
              <a:t>Remote Desktop Services (</a:t>
            </a:r>
            <a:r>
              <a:rPr lang="en-US" dirty="0" err="1"/>
              <a:t>TermService</a:t>
            </a:r>
            <a:r>
              <a:rPr lang="en-US" dirty="0"/>
              <a:t>)</a:t>
            </a:r>
          </a:p>
          <a:p>
            <a:r>
              <a:rPr lang="en-US" dirty="0"/>
              <a:t>SQL Server (MSSQLSERVER)</a:t>
            </a:r>
          </a:p>
          <a:p>
            <a:r>
              <a:rPr lang="ru-RU" dirty="0"/>
              <a:t>Антивирусные агенты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2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04FD-8144-A6B2-3988-D36897F8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/>
              <a:t>Windows</a:t>
            </a:r>
            <a:r>
              <a:rPr lang="ru-RU" dirty="0"/>
              <a:t> запускает сервисы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25A1-F3F2-9DDC-20DE-67176685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Сервис запускается через </a:t>
            </a:r>
            <a:r>
              <a:rPr lang="en-US" b="1" dirty="0"/>
              <a:t>Service Control Manager (SCM)</a:t>
            </a:r>
            <a:endParaRPr lang="en-US" dirty="0"/>
          </a:p>
          <a:p>
            <a:r>
              <a:rPr lang="en-US" dirty="0"/>
              <a:t>SCM </a:t>
            </a:r>
            <a:r>
              <a:rPr lang="ru-RU" dirty="0"/>
              <a:t>вызывает </a:t>
            </a:r>
            <a:r>
              <a:rPr lang="en-US" b="1" dirty="0" err="1"/>
              <a:t>CreateProcess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EXE-</a:t>
            </a:r>
            <a:r>
              <a:rPr lang="ru-RU" dirty="0"/>
              <a:t>файла сервиса</a:t>
            </a:r>
          </a:p>
          <a:p>
            <a:r>
              <a:rPr lang="ru-RU" dirty="0"/>
              <a:t>Дополнительно создаётся </a:t>
            </a:r>
            <a:r>
              <a:rPr lang="ru-RU" b="1" dirty="0"/>
              <a:t>приватный </a:t>
            </a:r>
            <a:r>
              <a:rPr lang="en-US" b="1" dirty="0"/>
              <a:t>IPC-</a:t>
            </a:r>
            <a:r>
              <a:rPr lang="ru-RU" b="1" dirty="0"/>
              <a:t>канал</a:t>
            </a:r>
            <a:r>
              <a:rPr lang="ru-RU" dirty="0"/>
              <a:t> (</a:t>
            </a:r>
            <a:r>
              <a:rPr lang="en-US" dirty="0"/>
              <a:t>RPC/ALPC) </a:t>
            </a:r>
            <a:r>
              <a:rPr lang="ru-RU" dirty="0"/>
              <a:t>между </a:t>
            </a:r>
            <a:r>
              <a:rPr lang="en-US" dirty="0"/>
              <a:t>SCM </a:t>
            </a:r>
            <a:r>
              <a:rPr lang="ru-RU" dirty="0"/>
              <a:t>и процессом</a:t>
            </a:r>
          </a:p>
          <a:p>
            <a:r>
              <a:rPr lang="ru-RU" dirty="0"/>
              <a:t>В коде сервиса вызывается </a:t>
            </a:r>
            <a:r>
              <a:rPr lang="en-US" dirty="0" err="1"/>
              <a:t>StartServiceCtrlDispatcher</a:t>
            </a:r>
            <a:endParaRPr lang="en-US" dirty="0"/>
          </a:p>
          <a:p>
            <a:r>
              <a:rPr lang="ru-RU" dirty="0"/>
              <a:t>Если канал есть → успешное подключение, функция возвращает </a:t>
            </a:r>
            <a:r>
              <a:rPr lang="en-US" dirty="0"/>
              <a:t>TRUE</a:t>
            </a:r>
          </a:p>
          <a:p>
            <a:r>
              <a:rPr lang="ru-RU" dirty="0"/>
              <a:t>Если процесс запущен вручную → канала нет, возвращает </a:t>
            </a:r>
            <a:r>
              <a:rPr lang="en-US" dirty="0"/>
              <a:t>FALSE (ERROR_FAILED_SERVICE_CONTROLLER_CONNECT)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0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2AE5-928E-8894-FF4A-039CF8F1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Демоны (</a:t>
            </a:r>
            <a:r>
              <a:rPr lang="en-US" dirty="0"/>
              <a:t>UNIX) vs </a:t>
            </a:r>
            <a:r>
              <a:rPr lang="ru-RU" dirty="0"/>
              <a:t>Службы (</a:t>
            </a:r>
            <a:r>
              <a:rPr lang="en-US" dirty="0"/>
              <a:t>Windows)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EB1A0-32BC-2CD6-1ADD-12DE57D86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UNIX - </a:t>
            </a:r>
            <a:r>
              <a:rPr lang="ru-RU" dirty="0"/>
              <a:t>Демоны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96D0A-F5C6-7867-FBC1-4FFA7AF6D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Запускаются как фоновый процесс без управляющего TTY</a:t>
            </a:r>
          </a:p>
          <a:p>
            <a:r>
              <a:rPr lang="ru-RU" dirty="0"/>
              <a:t>Часто создаются вручную (</a:t>
            </a:r>
            <a:r>
              <a:rPr lang="ru-RU" dirty="0" err="1"/>
              <a:t>fork</a:t>
            </a:r>
            <a:r>
              <a:rPr lang="ru-RU" dirty="0"/>
              <a:t> + </a:t>
            </a:r>
            <a:r>
              <a:rPr lang="ru-RU" dirty="0" err="1"/>
              <a:t>setsid</a:t>
            </a:r>
            <a:r>
              <a:rPr lang="ru-RU" dirty="0"/>
              <a:t> + </a:t>
            </a:r>
            <a:r>
              <a:rPr lang="ru-RU" dirty="0" err="1"/>
              <a:t>umask</a:t>
            </a:r>
            <a:r>
              <a:rPr lang="ru-RU" dirty="0"/>
              <a:t> и др.)</a:t>
            </a:r>
          </a:p>
          <a:p>
            <a:r>
              <a:rPr lang="ru-RU" dirty="0"/>
              <a:t>Управление: </a:t>
            </a:r>
            <a:r>
              <a:rPr lang="ru-RU" dirty="0" err="1"/>
              <a:t>systemd</a:t>
            </a:r>
            <a:r>
              <a:rPr lang="ru-RU" dirty="0"/>
              <a:t>, </a:t>
            </a:r>
            <a:r>
              <a:rPr lang="ru-RU" dirty="0" err="1"/>
              <a:t>init.d</a:t>
            </a:r>
            <a:r>
              <a:rPr lang="ru-RU" dirty="0"/>
              <a:t>, </a:t>
            </a:r>
            <a:r>
              <a:rPr lang="ru-RU" dirty="0" err="1"/>
              <a:t>service</a:t>
            </a:r>
            <a:endParaRPr lang="ru-RU" dirty="0"/>
          </a:p>
          <a:p>
            <a:r>
              <a:rPr lang="ru-RU" dirty="0"/>
              <a:t>Логи — через </a:t>
            </a:r>
            <a:r>
              <a:rPr lang="ru-RU" dirty="0" err="1"/>
              <a:t>syslog</a:t>
            </a:r>
            <a:endParaRPr lang="ru-RU" dirty="0"/>
          </a:p>
          <a:p>
            <a:r>
              <a:rPr lang="ru-RU" dirty="0"/>
              <a:t>Нет отдельной «служебной подсистемы», просто процессы ОС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6A041-9808-9735-D3AB-DEA4F186D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ru-RU" dirty="0"/>
              <a:t>службы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31323-7BB8-DB91-D040-EDA867CC9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Управляются централизованно через </a:t>
            </a:r>
            <a:r>
              <a:rPr lang="en-US" b="1" dirty="0"/>
              <a:t>Service Control Manager</a:t>
            </a:r>
            <a:endParaRPr lang="en-US" dirty="0"/>
          </a:p>
          <a:p>
            <a:r>
              <a:rPr lang="ru-RU" dirty="0"/>
              <a:t>Точка входа — </a:t>
            </a:r>
            <a:r>
              <a:rPr lang="en-US" dirty="0" err="1"/>
              <a:t>ServiceMain</a:t>
            </a:r>
            <a:r>
              <a:rPr lang="en-US" dirty="0"/>
              <a:t>, </a:t>
            </a:r>
            <a:r>
              <a:rPr lang="ru-RU" dirty="0"/>
              <a:t>регистрация через </a:t>
            </a:r>
            <a:r>
              <a:rPr lang="en-US" dirty="0" err="1"/>
              <a:t>StartServiceCtrlDispatcher</a:t>
            </a:r>
            <a:endParaRPr lang="en-US" dirty="0"/>
          </a:p>
          <a:p>
            <a:r>
              <a:rPr lang="ru-RU" dirty="0"/>
              <a:t>Поддерживают события: старт, стоп, пауза, возобновление</a:t>
            </a:r>
          </a:p>
          <a:p>
            <a:r>
              <a:rPr lang="ru-RU" dirty="0"/>
              <a:t>Логи — через </a:t>
            </a:r>
            <a:r>
              <a:rPr lang="en-US" b="1" dirty="0"/>
              <a:t>Event Log</a:t>
            </a:r>
            <a:endParaRPr lang="en-US" dirty="0"/>
          </a:p>
          <a:p>
            <a:r>
              <a:rPr lang="ru-RU" dirty="0"/>
              <a:t>Запуск и контроль — через оснастку </a:t>
            </a:r>
            <a:r>
              <a:rPr lang="en-US" dirty="0" err="1"/>
              <a:t>Services.msc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sc.exe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8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4F6E53-5B80-C6A4-96C2-1575F223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3478" y="63867"/>
            <a:ext cx="8487227" cy="5658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41107-1C4F-7881-150B-5A8D74B5091F}"/>
              </a:ext>
            </a:extLst>
          </p:cNvPr>
          <p:cNvSpPr txBox="1"/>
          <p:nvPr/>
        </p:nvSpPr>
        <p:spPr>
          <a:xfrm>
            <a:off x="1873478" y="5870803"/>
            <a:ext cx="848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– Почему </a:t>
            </a:r>
            <a:r>
              <a:rPr lang="en-US" dirty="0"/>
              <a:t>Windows – </a:t>
            </a:r>
            <a:r>
              <a:rPr lang="ru-RU" dirty="0"/>
              <a:t>самая православная ОС, а </a:t>
            </a:r>
            <a:r>
              <a:rPr lang="en-US" dirty="0"/>
              <a:t>UNIX – </a:t>
            </a:r>
            <a:r>
              <a:rPr lang="ru-RU" dirty="0"/>
              <a:t>порождение Сатаны</a:t>
            </a:r>
            <a:r>
              <a:rPr lang="en-US" dirty="0"/>
              <a:t>?</a:t>
            </a:r>
          </a:p>
          <a:p>
            <a:r>
              <a:rPr lang="ru-RU" dirty="0"/>
              <a:t>– Потому что в </a:t>
            </a:r>
            <a:r>
              <a:rPr lang="en-US" dirty="0"/>
              <a:t>Windows – </a:t>
            </a:r>
            <a:r>
              <a:rPr lang="ru-RU" dirty="0"/>
              <a:t>иконы и службы, а в </a:t>
            </a:r>
            <a:r>
              <a:rPr lang="en-US" dirty="0"/>
              <a:t>UNIX – </a:t>
            </a:r>
            <a:r>
              <a:rPr lang="ru-RU" dirty="0"/>
              <a:t>демоны и </a:t>
            </a:r>
            <a:r>
              <a:rPr lang="en-US" dirty="0"/>
              <a:t>Zombie.</a:t>
            </a:r>
            <a:r>
              <a:rPr lang="ru-RU" dirty="0"/>
              <a:t>»</a:t>
            </a:r>
            <a:endParaRPr lang="en-US" dirty="0"/>
          </a:p>
          <a:p>
            <a:pPr algn="r"/>
            <a:r>
              <a:rPr lang="ru-RU" dirty="0"/>
              <a:t>Отто Фон Бисмарк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7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873A-4350-7EB9-A18A-557881FE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процессов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1451-0244-6512-8286-F3BCEDB5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выполняемые программы = набор процессов</a:t>
            </a:r>
          </a:p>
          <a:p>
            <a:r>
              <a:rPr lang="ru-RU" dirty="0"/>
              <a:t>Процесс = программа + состояние (PC, регистры, переменные)</a:t>
            </a:r>
          </a:p>
          <a:p>
            <a:r>
              <a:rPr lang="ru-RU" dirty="0"/>
              <a:t>Каждый процесс имеет «виртуальный CPU»</a:t>
            </a:r>
          </a:p>
          <a:p>
            <a:r>
              <a:rPr lang="ru-RU" dirty="0"/>
              <a:t>Переключение → мультипрограммирование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219701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7422A-4088-400F-9788-61FBE2DE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процессов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2DA51-BCD5-4535-4329-F012FCD19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2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2B6972-6939-978A-D44E-D34A8FFD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процессов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0AD63E-51D5-0B84-47A2-9593CFBE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Родитель может порождать детей → дерево процессов</a:t>
            </a:r>
          </a:p>
          <a:p>
            <a:r>
              <a:rPr lang="ru-RU" dirty="0"/>
              <a:t>У каждого процесса один родитель, но может быть много детей</a:t>
            </a:r>
          </a:p>
          <a:p>
            <a:r>
              <a:rPr lang="ru-RU" dirty="0"/>
              <a:t>Ассоциации: «семья» процессов (группы, деревья)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95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DAC1-31A6-2DBD-03B2-0A912BCA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UNIX:</a:t>
            </a:r>
            <a:r>
              <a:rPr lang="ru-RU" dirty="0"/>
              <a:t> дерево процессов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B814-0514-E59B-8D31-F5D19287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процессы происходят от </a:t>
            </a:r>
            <a:r>
              <a:rPr lang="ru-RU" dirty="0" err="1"/>
              <a:t>init</a:t>
            </a:r>
            <a:r>
              <a:rPr lang="ru-RU" dirty="0"/>
              <a:t> (PID 1)</a:t>
            </a:r>
          </a:p>
          <a:p>
            <a:r>
              <a:rPr lang="ru-RU" dirty="0" err="1"/>
              <a:t>init</a:t>
            </a:r>
            <a:r>
              <a:rPr lang="ru-RU" dirty="0"/>
              <a:t> запускает процессы для терминалов → </a:t>
            </a:r>
            <a:r>
              <a:rPr lang="ru-RU" dirty="0" err="1"/>
              <a:t>login</a:t>
            </a:r>
            <a:r>
              <a:rPr lang="ru-RU" dirty="0"/>
              <a:t> → </a:t>
            </a:r>
            <a:r>
              <a:rPr lang="ru-RU" dirty="0" err="1"/>
              <a:t>shell</a:t>
            </a:r>
            <a:endParaRPr lang="ru-RU" dirty="0"/>
          </a:p>
          <a:p>
            <a:r>
              <a:rPr lang="ru-RU" dirty="0"/>
              <a:t>Shell создаёт дочерние процессы (команды)</a:t>
            </a:r>
          </a:p>
          <a:p>
            <a:r>
              <a:rPr lang="ru-RU" dirty="0"/>
              <a:t>Процесс-группы: сигнал (Ctrl-C) посылается всей группе</a:t>
            </a:r>
          </a:p>
          <a:p>
            <a:r>
              <a:rPr lang="ru-RU" dirty="0"/>
              <a:t>Иерархия жёстко сохраняется</a:t>
            </a:r>
          </a:p>
        </p:txBody>
      </p:sp>
    </p:spTree>
    <p:extLst>
      <p:ext uri="{BB962C8B-B14F-4D97-AF65-F5344CB8AC3E}">
        <p14:creationId xmlns:p14="http://schemas.microsoft.com/office/powerpoint/2010/main" val="733809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71FD-281D-6065-D5BF-A61E13F5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BF66-36CF-D77A-8CDB-AF4C57FB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процессы равны, нет дерева как в UNIX</a:t>
            </a:r>
          </a:p>
          <a:p>
            <a:r>
              <a:rPr lang="ru-RU" dirty="0"/>
              <a:t>Родитель получает HANDLE ребёнка при создании</a:t>
            </a:r>
          </a:p>
          <a:p>
            <a:r>
              <a:rPr lang="ru-RU" dirty="0"/>
              <a:t>HANDLE можно передать другому процессу → иерархия теряется</a:t>
            </a:r>
          </a:p>
          <a:p>
            <a:r>
              <a:rPr lang="ru-RU" dirty="0"/>
              <a:t>Нет концепции процесс-групп по аналогии с UNIX</a:t>
            </a:r>
          </a:p>
        </p:txBody>
      </p:sp>
    </p:spTree>
    <p:extLst>
      <p:ext uri="{BB962C8B-B14F-4D97-AF65-F5344CB8AC3E}">
        <p14:creationId xmlns:p14="http://schemas.microsoft.com/office/powerpoint/2010/main" val="272428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64D2C-F1AE-2E25-CCAE-351041C9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процесса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381E5-3851-01AE-6F59-E3404A73A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1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394B-CC9E-6A77-2DC2-C29B63A9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процесса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9C85-6E8C-290A-F6B4-2761CFFB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Running</a:t>
            </a:r>
            <a:r>
              <a:rPr lang="ru-RU" dirty="0"/>
              <a:t> — выполняется прямо сейчас</a:t>
            </a:r>
          </a:p>
          <a:p>
            <a:r>
              <a:rPr lang="ru-RU" b="1" dirty="0"/>
              <a:t>Ready</a:t>
            </a:r>
            <a:r>
              <a:rPr lang="ru-RU" dirty="0"/>
              <a:t> — готов, но CPU занят</a:t>
            </a:r>
          </a:p>
          <a:p>
            <a:r>
              <a:rPr lang="ru-RU" b="1" dirty="0" err="1"/>
              <a:t>Blocked</a:t>
            </a:r>
            <a:r>
              <a:rPr lang="ru-RU" dirty="0"/>
              <a:t> — ждёт внешнего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3979160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7D6B-6695-E927-8D1B-34D8B3E2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Переходы между состояниями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20867D-F344-CE87-6B13-0ECE5B3DA7FC}"/>
              </a:ext>
            </a:extLst>
          </p:cNvPr>
          <p:cNvSpPr/>
          <p:nvPr/>
        </p:nvSpPr>
        <p:spPr>
          <a:xfrm>
            <a:off x="4705350" y="1771650"/>
            <a:ext cx="2781300" cy="1104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A2309C-3F08-1B8A-13EC-508DA329F0E9}"/>
              </a:ext>
            </a:extLst>
          </p:cNvPr>
          <p:cNvSpPr/>
          <p:nvPr/>
        </p:nvSpPr>
        <p:spPr>
          <a:xfrm>
            <a:off x="6781802" y="4062412"/>
            <a:ext cx="2781300" cy="1104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A0F4A3-ADC0-EC48-5DF2-7FBFA2EE53AE}"/>
              </a:ext>
            </a:extLst>
          </p:cNvPr>
          <p:cNvSpPr/>
          <p:nvPr/>
        </p:nvSpPr>
        <p:spPr>
          <a:xfrm>
            <a:off x="2628900" y="4062412"/>
            <a:ext cx="2781300" cy="1104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11EC12-219C-288E-8D81-B387523D177D}"/>
              </a:ext>
            </a:extLst>
          </p:cNvPr>
          <p:cNvCxnSpPr>
            <a:cxnSpLocks/>
            <a:stCxn id="4" idx="6"/>
            <a:endCxn id="5" idx="7"/>
          </p:cNvCxnSpPr>
          <p:nvPr/>
        </p:nvCxnSpPr>
        <p:spPr>
          <a:xfrm>
            <a:off x="7486650" y="2324100"/>
            <a:ext cx="1669140" cy="1900121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7">
            <a:extLst>
              <a:ext uri="{FF2B5EF4-FFF2-40B4-BE49-F238E27FC236}">
                <a16:creationId xmlns:a16="http://schemas.microsoft.com/office/drawing/2014/main" id="{534FC998-1586-DCCD-010D-E7F19D01009B}"/>
              </a:ext>
            </a:extLst>
          </p:cNvPr>
          <p:cNvCxnSpPr>
            <a:cxnSpLocks/>
            <a:stCxn id="5" idx="2"/>
            <a:endCxn id="4" idx="4"/>
          </p:cNvCxnSpPr>
          <p:nvPr/>
        </p:nvCxnSpPr>
        <p:spPr>
          <a:xfrm rot="10800000">
            <a:off x="6096000" y="2876550"/>
            <a:ext cx="685802" cy="1738312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7">
            <a:extLst>
              <a:ext uri="{FF2B5EF4-FFF2-40B4-BE49-F238E27FC236}">
                <a16:creationId xmlns:a16="http://schemas.microsoft.com/office/drawing/2014/main" id="{D0F65CBD-147E-12FB-5CE7-3C42E37AF154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 flipV="1">
            <a:off x="3036210" y="2324099"/>
            <a:ext cx="1669140" cy="1900121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id="{E0AA693F-68A0-25CF-4759-AD25A2801EED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16200000" flipH="1">
            <a:off x="6096001" y="3090861"/>
            <a:ext cx="12700" cy="4152902"/>
          </a:xfrm>
          <a:prstGeom prst="curvedConnector3">
            <a:avLst>
              <a:gd name="adj1" fmla="val 69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3F6419-EE4D-3604-C00F-548482B2F09B}"/>
              </a:ext>
            </a:extLst>
          </p:cNvPr>
          <p:cNvSpPr txBox="1"/>
          <p:nvPr/>
        </p:nvSpPr>
        <p:spPr>
          <a:xfrm>
            <a:off x="1620615" y="2472422"/>
            <a:ext cx="212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Ожидание данных/события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31CDF-902D-CC67-1F30-CAB588CA79C4}"/>
              </a:ext>
            </a:extLst>
          </p:cNvPr>
          <p:cNvSpPr txBox="1"/>
          <p:nvPr/>
        </p:nvSpPr>
        <p:spPr>
          <a:xfrm>
            <a:off x="8877299" y="2499985"/>
            <a:ext cx="2247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Планировщик снимает процесс с </a:t>
            </a:r>
            <a:r>
              <a:rPr lang="en-US" dirty="0"/>
              <a:t>CPU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0BF315-0094-966D-0AB6-04ADB977B675}"/>
              </a:ext>
            </a:extLst>
          </p:cNvPr>
          <p:cNvSpPr txBox="1"/>
          <p:nvPr/>
        </p:nvSpPr>
        <p:spPr>
          <a:xfrm>
            <a:off x="5082720" y="6142152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Событие произошло, процесс готов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91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BC2C-234F-3E7A-50D8-178FCB68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DB3CF-B441-AD8F-3E83-8AA3F0DC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cat | grep</a:t>
            </a:r>
          </a:p>
          <a:p>
            <a:pPr lvl="1"/>
            <a:r>
              <a:rPr lang="en-US" dirty="0"/>
              <a:t>cat </a:t>
            </a:r>
            <a:r>
              <a:rPr lang="ru-RU" dirty="0"/>
              <a:t>генерирует поток строк</a:t>
            </a:r>
          </a:p>
          <a:p>
            <a:pPr lvl="1"/>
            <a:r>
              <a:rPr lang="en-US" dirty="0"/>
              <a:t>grep </a:t>
            </a:r>
            <a:r>
              <a:rPr lang="ru-RU" dirty="0"/>
              <a:t>ждёт их</a:t>
            </a:r>
          </a:p>
          <a:p>
            <a:pPr lvl="1"/>
            <a:r>
              <a:rPr lang="ru-RU" dirty="0"/>
              <a:t>Пока данных нет, </a:t>
            </a:r>
            <a:r>
              <a:rPr lang="en-US" dirty="0"/>
              <a:t>grep </a:t>
            </a:r>
            <a:r>
              <a:rPr lang="ru-RU" dirty="0"/>
              <a:t>в состоянии </a:t>
            </a:r>
            <a:r>
              <a:rPr lang="en-US" dirty="0"/>
              <a:t>Blocked</a:t>
            </a:r>
          </a:p>
          <a:p>
            <a:pPr lvl="1"/>
            <a:r>
              <a:rPr lang="ru-RU" dirty="0"/>
              <a:t>Как только </a:t>
            </a:r>
            <a:r>
              <a:rPr lang="en-US" dirty="0"/>
              <a:t>cat </a:t>
            </a:r>
            <a:r>
              <a:rPr lang="ru-RU" dirty="0"/>
              <a:t>выдаёт данные, </a:t>
            </a:r>
            <a:r>
              <a:rPr lang="en-US" dirty="0"/>
              <a:t>grep </a:t>
            </a:r>
            <a:r>
              <a:rPr lang="ru-RU" dirty="0"/>
              <a:t>переходит в </a:t>
            </a:r>
            <a:r>
              <a:rPr lang="en-US" dirty="0"/>
              <a:t>Ready</a:t>
            </a:r>
            <a:r>
              <a:rPr lang="ru-RU" dirty="0"/>
              <a:t> и может получить процессорное 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05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C76F0-4EA7-1991-AC97-7BC21D77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модели процессов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F9FD9-0BF8-6902-0691-AC27AA69B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0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935F-5BC3-94D2-5ACA-D43DC677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процессов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7714-97AD-4CA3-87DB-5E96E761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описание процессов внутри ОС</a:t>
            </a:r>
          </a:p>
          <a:p>
            <a:r>
              <a:rPr lang="ru-RU" dirty="0"/>
              <a:t>Каждая запись (</a:t>
            </a:r>
            <a:r>
              <a:rPr lang="en-US" dirty="0"/>
              <a:t>Process Control Block)</a:t>
            </a:r>
            <a:r>
              <a:rPr lang="ru-RU" dirty="0"/>
              <a:t> хранит:</a:t>
            </a:r>
          </a:p>
          <a:p>
            <a:pPr lvl="1"/>
            <a:r>
              <a:rPr lang="ru-RU" dirty="0"/>
              <a:t>Состояние, PC, SP, регистры</a:t>
            </a:r>
          </a:p>
          <a:p>
            <a:pPr lvl="1"/>
            <a:r>
              <a:rPr lang="ru-RU" dirty="0"/>
              <a:t>Инфо о памяти (карта, сегменты)</a:t>
            </a:r>
          </a:p>
          <a:p>
            <a:pPr lvl="1"/>
            <a:r>
              <a:rPr lang="ru-RU" dirty="0"/>
              <a:t>Инфо о файлах (открытые дескрипторы)</a:t>
            </a:r>
          </a:p>
          <a:p>
            <a:r>
              <a:rPr lang="ru-RU" dirty="0"/>
              <a:t>Используется при переключении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36739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5CD9-CEBC-3A0A-0E07-F57987E7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процесса от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517E-3F4A-4F42-60D2-97A92124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= статический код (например, рецепт)</a:t>
            </a:r>
          </a:p>
          <a:p>
            <a:r>
              <a:rPr lang="ru-RU" dirty="0"/>
              <a:t>Процесс = выполнение программы (например, готовка)</a:t>
            </a:r>
          </a:p>
          <a:p>
            <a:r>
              <a:rPr lang="ru-RU" dirty="0"/>
              <a:t>Один процессор может переключаться между задачами</a:t>
            </a:r>
          </a:p>
          <a:p>
            <a:r>
              <a:rPr lang="ru-RU" dirty="0"/>
              <a:t>Несколько запусков одной программы = несколько процессов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38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1B74-2314-0E29-E399-D7FF4BA5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Прерывания и их обработка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4574-BD74-7261-D933-106CF6C0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Прерывание сохраняет PC, регистры на стеке</a:t>
            </a:r>
          </a:p>
          <a:p>
            <a:r>
              <a:rPr lang="ru-RU" dirty="0"/>
              <a:t>Аппарат → вектор прерываний → обработчик</a:t>
            </a:r>
          </a:p>
          <a:p>
            <a:r>
              <a:rPr lang="ru-RU" dirty="0"/>
              <a:t>Ассемблерная часть: сохраняет контекст, настраивает стек</a:t>
            </a:r>
          </a:p>
          <a:p>
            <a:r>
              <a:rPr lang="ru-RU" dirty="0"/>
              <a:t>C-функция: обрабатывает событие, будит процессы</a:t>
            </a:r>
          </a:p>
          <a:p>
            <a:r>
              <a:rPr lang="ru-RU" dirty="0"/>
              <a:t>Планировщик выбирает, что запустить дальше</a:t>
            </a:r>
          </a:p>
        </p:txBody>
      </p:sp>
    </p:spTree>
    <p:extLst>
      <p:ext uri="{BB962C8B-B14F-4D97-AF65-F5344CB8AC3E}">
        <p14:creationId xmlns:p14="http://schemas.microsoft.com/office/powerpoint/2010/main" val="1359956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1D75-6E59-BE52-18B5-ED9992D3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создаётся иллюзия непрерывности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9B8C-E3C2-F9EA-2A6B-6D32A3BA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может быть прерван тысячи раз</a:t>
            </a:r>
          </a:p>
          <a:p>
            <a:r>
              <a:rPr lang="ru-RU" dirty="0"/>
              <a:t>Каждое возобновление — из того же состояния</a:t>
            </a:r>
          </a:p>
          <a:p>
            <a:r>
              <a:rPr lang="ru-RU" dirty="0"/>
              <a:t>Пользователь и программа не «замечают» прерываний</a:t>
            </a:r>
          </a:p>
          <a:p>
            <a:r>
              <a:rPr lang="ru-RU" dirty="0"/>
              <a:t>ОС создаёт иллюзию множества независимых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597071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98CC-66CC-32B8-42DC-5E29455B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 err="1"/>
              <a:t>task_struct</a:t>
            </a:r>
            <a:r>
              <a:rPr lang="ru-RU" dirty="0"/>
              <a:t> в </a:t>
            </a:r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8075-A9F0-2F5D-A743-9A1049D9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task_struct</a:t>
            </a:r>
            <a:r>
              <a:rPr lang="en-US" dirty="0"/>
              <a:t> – </a:t>
            </a:r>
            <a:r>
              <a:rPr lang="ru-RU" dirty="0"/>
              <a:t>дескриптор процесса в ядре</a:t>
            </a:r>
          </a:p>
          <a:p>
            <a:pPr lvl="1"/>
            <a:r>
              <a:rPr lang="ru-RU" dirty="0"/>
              <a:t>Для каждого процесса/потока создаётся отдельный экземпляр</a:t>
            </a:r>
          </a:p>
          <a:p>
            <a:r>
              <a:rPr lang="ru-RU" b="1" dirty="0"/>
              <a:t>Ключевые поля:</a:t>
            </a:r>
            <a:endParaRPr lang="ru-RU" dirty="0"/>
          </a:p>
          <a:p>
            <a:pPr lvl="1"/>
            <a:r>
              <a:rPr lang="ru-RU" b="1" dirty="0"/>
              <a:t>Идентификаторы</a:t>
            </a:r>
            <a:r>
              <a:rPr lang="ru-RU" dirty="0"/>
              <a:t>: PID, TGID, PPID</a:t>
            </a:r>
          </a:p>
          <a:p>
            <a:pPr lvl="1"/>
            <a:r>
              <a:rPr lang="ru-RU" b="1" dirty="0"/>
              <a:t>Состояние</a:t>
            </a:r>
            <a:r>
              <a:rPr lang="ru-RU" dirty="0"/>
              <a:t>: TASK_RUNNING, TASK_INTERRUPTIBLE, …</a:t>
            </a:r>
          </a:p>
          <a:p>
            <a:pPr lvl="1"/>
            <a:r>
              <a:rPr lang="ru-RU" b="1" dirty="0"/>
              <a:t>Планирование</a:t>
            </a:r>
            <a:r>
              <a:rPr lang="ru-RU" dirty="0"/>
              <a:t>: приоритет, квант времени, политика</a:t>
            </a:r>
          </a:p>
          <a:p>
            <a:pPr lvl="1"/>
            <a:r>
              <a:rPr lang="ru-RU" b="1" dirty="0"/>
              <a:t>Память</a:t>
            </a:r>
            <a:r>
              <a:rPr lang="ru-RU" dirty="0"/>
              <a:t>: указатель на </a:t>
            </a:r>
            <a:r>
              <a:rPr lang="ru-RU" dirty="0" err="1"/>
              <a:t>mm_struct</a:t>
            </a:r>
            <a:r>
              <a:rPr lang="ru-RU" dirty="0"/>
              <a:t> (адресное пространство)</a:t>
            </a:r>
          </a:p>
          <a:p>
            <a:pPr lvl="1"/>
            <a:r>
              <a:rPr lang="ru-RU" b="1" dirty="0"/>
              <a:t>Файлы</a:t>
            </a:r>
            <a:r>
              <a:rPr lang="ru-RU" dirty="0"/>
              <a:t>: указатель на </a:t>
            </a:r>
            <a:r>
              <a:rPr lang="ru-RU" dirty="0" err="1"/>
              <a:t>files_struct</a:t>
            </a:r>
            <a:r>
              <a:rPr lang="ru-RU" dirty="0"/>
              <a:t> (открытые дескрипторы)</a:t>
            </a:r>
          </a:p>
          <a:p>
            <a:pPr lvl="1"/>
            <a:r>
              <a:rPr lang="ru-RU" b="1" dirty="0"/>
              <a:t>Связи</a:t>
            </a:r>
            <a:r>
              <a:rPr lang="ru-RU" dirty="0"/>
              <a:t>: ссылки на родителя, детей, списки планировщика</a:t>
            </a:r>
          </a:p>
          <a:p>
            <a:pPr lvl="1"/>
            <a:r>
              <a:rPr lang="ru-RU" b="1" dirty="0"/>
              <a:t>Учёт ресурсов</a:t>
            </a:r>
            <a:r>
              <a:rPr lang="ru-RU" dirty="0"/>
              <a:t>: использование CPU, лимиты, время пользователя/системы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lvl="1"/>
            <a:r>
              <a:rPr lang="ru-RU" dirty="0"/>
              <a:t>Сохраняет контекст при переключении процессов</a:t>
            </a:r>
          </a:p>
          <a:p>
            <a:pPr lvl="1"/>
            <a:r>
              <a:rPr lang="ru-RU" dirty="0"/>
              <a:t>Используется планировщиком при выборе следующего процесса</a:t>
            </a:r>
          </a:p>
          <a:p>
            <a:pPr lvl="1"/>
            <a:r>
              <a:rPr lang="ru-RU" dirty="0"/>
              <a:t>Основа для системных вызовов (</a:t>
            </a:r>
            <a:r>
              <a:rPr lang="ru-RU" dirty="0" err="1"/>
              <a:t>getpid</a:t>
            </a:r>
            <a:r>
              <a:rPr lang="ru-RU" dirty="0"/>
              <a:t>, </a:t>
            </a:r>
            <a:r>
              <a:rPr lang="ru-RU" dirty="0" err="1"/>
              <a:t>fork</a:t>
            </a:r>
            <a:r>
              <a:rPr lang="ru-RU" dirty="0"/>
              <a:t>, </a:t>
            </a:r>
            <a:r>
              <a:rPr lang="ru-RU" dirty="0" err="1"/>
              <a:t>exec</a:t>
            </a:r>
            <a:r>
              <a:rPr lang="ru-RU" dirty="0"/>
              <a:t>, </a:t>
            </a:r>
            <a:r>
              <a:rPr lang="ru-RU" dirty="0" err="1"/>
              <a:t>exit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5956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A704-50A3-3F96-6A35-AF60A2F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</a:t>
            </a:r>
            <a:r>
              <a:rPr lang="en-US" dirty="0"/>
              <a:t>vs </a:t>
            </a:r>
            <a:r>
              <a:rPr lang="ru-RU" dirty="0"/>
              <a:t>поток в </a:t>
            </a:r>
            <a:r>
              <a:rPr lang="en-US" dirty="0" err="1"/>
              <a:t>task_struct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23E01-1367-0D2A-E2BE-D5BA3655B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445618"/>
              </p:ext>
            </p:extLst>
          </p:nvPr>
        </p:nvGraphicFramePr>
        <p:xfrm>
          <a:off x="838200" y="1825625"/>
          <a:ext cx="10515597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0813752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598344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0639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Процесс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1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task_struct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Свой </a:t>
                      </a:r>
                      <a:r>
                        <a:rPr lang="ru-RU" dirty="0" err="1"/>
                        <a:t>экземплярр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Свой экземпляр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4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Уникальный идентификатор процесса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Уникальный идентификатор потока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6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Совпадает с </a:t>
                      </a:r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Общий для всех потоков процесса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1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Адресное пространство (</a:t>
                      </a:r>
                      <a:r>
                        <a:rPr lang="en-US" dirty="0" err="1"/>
                        <a:t>mm_struct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Собственное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Общее с другими потоками процесса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4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Открытые файлы (</a:t>
                      </a:r>
                      <a:r>
                        <a:rPr lang="en-US" dirty="0" err="1"/>
                        <a:t>files_struct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Своя таблица файлов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Общая с другими потоками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3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Сигналы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signal_struct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Собственная структура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Общая с другими потоками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6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Родитель/дети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Полноценные связи в дереве процессов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Часть группы потоков одного процесса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1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6254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987686-CA47-CA9F-9CC9-B7ADB75B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мультипрограммирования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995B2-97B8-B27D-8779-BB70C2547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5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057A6E-5AFE-50BB-38FD-E79B05F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многозадачности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2139AB-44AB-4675-E5C2-87C18066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повысить загрузку CPU</a:t>
            </a:r>
          </a:p>
          <a:p>
            <a:r>
              <a:rPr lang="ru-RU" dirty="0"/>
              <a:t>Наивная модель: CPU всегда занят при нескольких процессах</a:t>
            </a:r>
          </a:p>
          <a:p>
            <a:r>
              <a:rPr lang="ru-RU" dirty="0"/>
              <a:t>Реалистичная модель: процессы часто ждут I/O</a:t>
            </a:r>
          </a:p>
          <a:p>
            <a:r>
              <a:rPr lang="ru-RU" dirty="0"/>
              <a:t>Используется вероятность ожидания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00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65C6-5D42-B97A-5DAB-0AB8C632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Вероятностная модель загрузки </a:t>
            </a:r>
            <a:r>
              <a:rPr lang="en-US" dirty="0"/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F7E23-239C-3147-54BF-21CE25E6D0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769102" cy="4351338"/>
              </a:xfrm>
            </p:spPr>
            <p:txBody>
              <a:bodyPr/>
              <a:lstStyle/>
              <a:p>
                <a:r>
                  <a:rPr lang="ru-RU" dirty="0"/>
                  <a:t>Вероятность, что процесс ждёт I/O = </a:t>
                </a:r>
                <a:r>
                  <a:rPr lang="ru-RU" b="1" dirty="0"/>
                  <a:t>p</a:t>
                </a:r>
                <a:endParaRPr lang="ru-RU" dirty="0"/>
              </a:p>
              <a:p>
                <a:r>
                  <a:rPr lang="ru-RU" dirty="0"/>
                  <a:t>Процессов в памяти = n</a:t>
                </a:r>
              </a:p>
              <a:p>
                <a:r>
                  <a:rPr lang="ru-RU" dirty="0"/>
                  <a:t>Вероятность, что все ждут: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ru-RU" dirty="0"/>
                  <a:t>Использован</a:t>
                </a:r>
                <a:r>
                  <a:rPr lang="en-US" dirty="0"/>
                  <a:t>b</a:t>
                </a:r>
                <a:r>
                  <a:rPr lang="ru-RU" dirty="0"/>
                  <a:t>е </a:t>
                </a:r>
                <a:r>
                  <a:rPr lang="en-US" dirty="0"/>
                  <a:t>CPU =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1 − </m:t>
                    </m:r>
                    <m:sSup>
                      <m:sSupPr>
                        <m:ctrlPr>
                          <a:rPr lang="ru-RU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ru-RU" b="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F7E23-239C-3147-54BF-21CE25E6D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769102" cy="4351338"/>
              </a:xfrm>
              <a:blipFill>
                <a:blip r:embed="rId3"/>
                <a:stretch>
                  <a:fillRect l="-190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3172C-357B-A18B-39CE-D7868E5AD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07302" y="2445387"/>
            <a:ext cx="4746498" cy="28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52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F77C-5A5C-EF0D-F27A-34C729C9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расчётов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C3A90-1593-FC50-46DF-549A4AD52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При </a:t>
                </a:r>
                <a:r>
                  <a:rPr lang="ru-RU" b="1" dirty="0"/>
                  <a:t>p = 0.8</a:t>
                </a:r>
                <a:r>
                  <a:rPr lang="ru-RU" dirty="0"/>
                  <a:t>: нужно ≥10 процессов для &lt;10% простоя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=0.107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Пусть имеется 8 Гб ОЗУ, из которых 2Гб уходят под ОС и каждая программа требует 2Гб ОЗУ. Тогда:</a:t>
                </a:r>
              </a:p>
              <a:p>
                <a:pPr lvl="1"/>
                <a:r>
                  <a:rPr lang="ru-RU" dirty="0"/>
                  <a:t>3 процесса (8 </a:t>
                </a:r>
                <a:r>
                  <a:rPr lang="en-US" dirty="0"/>
                  <a:t>GB) </a:t>
                </a:r>
                <a:r>
                  <a:rPr lang="ru-RU" dirty="0"/>
                  <a:t>→</a:t>
                </a:r>
                <a:r>
                  <a:rPr lang="en-US" dirty="0"/>
                  <a:t> 49%</a:t>
                </a:r>
                <a:r>
                  <a:rPr lang="ru-RU" dirty="0"/>
                  <a:t> загрузка</a:t>
                </a:r>
              </a:p>
              <a:p>
                <a:pPr lvl="1"/>
                <a:r>
                  <a:rPr lang="en-US" dirty="0"/>
                  <a:t>7 </a:t>
                </a:r>
                <a:r>
                  <a:rPr lang="ru-RU" dirty="0"/>
                  <a:t>процессов (16 </a:t>
                </a:r>
                <a:r>
                  <a:rPr lang="en-US" dirty="0"/>
                  <a:t>GB) </a:t>
                </a:r>
                <a:r>
                  <a:rPr lang="ru-RU" dirty="0"/>
                  <a:t>→</a:t>
                </a:r>
                <a:r>
                  <a:rPr lang="en-US" dirty="0"/>
                  <a:t> 79%</a:t>
                </a:r>
                <a:r>
                  <a:rPr lang="ru-RU" dirty="0"/>
                  <a:t> загрузка</a:t>
                </a:r>
                <a:endParaRPr lang="en-US" dirty="0"/>
              </a:p>
              <a:p>
                <a:pPr lvl="1"/>
                <a:r>
                  <a:rPr lang="en-US" dirty="0"/>
                  <a:t>11 </a:t>
                </a:r>
                <a:r>
                  <a:rPr lang="ru-RU" dirty="0"/>
                  <a:t>процессов (24 </a:t>
                </a:r>
                <a:r>
                  <a:rPr lang="en-US" dirty="0"/>
                  <a:t>GB) </a:t>
                </a:r>
                <a:r>
                  <a:rPr lang="ru-RU" dirty="0"/>
                  <a:t>→ 91% загрузка</a:t>
                </a:r>
              </a:p>
              <a:p>
                <a:r>
                  <a:rPr lang="ru-RU" dirty="0"/>
                  <a:t>Дальше — эффект убывающей отдачи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C3A90-1593-FC50-46DF-549A4AD52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369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8006-80FE-A6E5-EA48-AFE4865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4075-7E61-D064-6E90-59FAD544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Tanenbaum, H. Bos “Modern Operating Systems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r>
              <a:rPr lang="en-US"/>
              <a:t>”, 2023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5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17A9-BE14-FCA4-D15A-0B24EB4D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ru-RU" dirty="0" err="1"/>
              <a:t>многопроцессности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6C47-6C3D-35DA-9088-423F339B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CPU переключается → скорость выполнения непредсказуема</a:t>
            </a:r>
          </a:p>
          <a:p>
            <a:r>
              <a:rPr lang="ru-RU" dirty="0"/>
              <a:t>Нельзя полагаться на «</a:t>
            </a:r>
            <a:r>
              <a:rPr lang="ru-RU" dirty="0" err="1"/>
              <a:t>idle</a:t>
            </a:r>
            <a:r>
              <a:rPr lang="ru-RU" dirty="0"/>
              <a:t> </a:t>
            </a:r>
            <a:r>
              <a:rPr lang="ru-RU" dirty="0" err="1"/>
              <a:t>loops</a:t>
            </a:r>
            <a:r>
              <a:rPr lang="ru-RU" dirty="0"/>
              <a:t>» для тайминга</a:t>
            </a:r>
          </a:p>
          <a:p>
            <a:r>
              <a:rPr lang="ru-RU" dirty="0"/>
              <a:t>Для реального времени нужны особые механизмы</a:t>
            </a:r>
          </a:p>
          <a:p>
            <a:r>
              <a:rPr lang="ru-RU" dirty="0"/>
              <a:t>ОС управляет планированием и синхронизацией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30814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D4E9-CAAF-7D71-4DAB-5E57D169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процесса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456E-8945-A110-C986-5537253FD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058E35-088B-3871-91EF-FC8F232A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создаются процессы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6AA24-34F0-23AF-4EAF-4542C447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Инициализация ОС (</a:t>
            </a:r>
            <a:r>
              <a:rPr lang="ru-RU" dirty="0" err="1"/>
              <a:t>boot</a:t>
            </a:r>
            <a:r>
              <a:rPr lang="ru-RU" dirty="0"/>
              <a:t>): запуск служб/демонов</a:t>
            </a:r>
          </a:p>
          <a:p>
            <a:r>
              <a:rPr lang="ru-RU" dirty="0"/>
              <a:t>Системный вызов из процесса (родитель создаёт ребёнка)</a:t>
            </a:r>
          </a:p>
          <a:p>
            <a:r>
              <a:rPr lang="ru-RU" dirty="0"/>
              <a:t>Действие пользователя (команда, иконка)</a:t>
            </a:r>
          </a:p>
          <a:p>
            <a:r>
              <a:rPr lang="ru-RU" dirty="0"/>
              <a:t>Пакетные задания (</a:t>
            </a:r>
            <a:r>
              <a:rPr lang="ru-RU" dirty="0" err="1"/>
              <a:t>batch</a:t>
            </a:r>
            <a:r>
              <a:rPr lang="ru-RU" dirty="0"/>
              <a:t>) на мэйнфреймах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9730</Words>
  <Application>Microsoft Office PowerPoint</Application>
  <PresentationFormat>Widescreen</PresentationFormat>
  <Paragraphs>744</Paragraphs>
  <Slides>68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Aptos</vt:lpstr>
      <vt:lpstr>Aptos Display</vt:lpstr>
      <vt:lpstr>Arial</vt:lpstr>
      <vt:lpstr>Cambria Math</vt:lpstr>
      <vt:lpstr>Consolas</vt:lpstr>
      <vt:lpstr>Office Theme</vt:lpstr>
      <vt:lpstr>Процессы</vt:lpstr>
      <vt:lpstr>Процесс – ключевая абстракция ОС</vt:lpstr>
      <vt:lpstr>Примеры процессов</vt:lpstr>
      <vt:lpstr>Псевдопараллелизм и реальный параллелизм</vt:lpstr>
      <vt:lpstr>Модель процессов</vt:lpstr>
      <vt:lpstr>Отличие процесса от программы</vt:lpstr>
      <vt:lpstr>Особенности многопроцессности</vt:lpstr>
      <vt:lpstr>Создание процесса</vt:lpstr>
      <vt:lpstr>Когда создаются процессы</vt:lpstr>
      <vt:lpstr>Foreground/Background, демоны, службы</vt:lpstr>
      <vt:lpstr>Механизмы создания процессов в UNIX и Windows</vt:lpstr>
      <vt:lpstr>Создание процесса в Linux</vt:lpstr>
      <vt:lpstr>Создание процесса в Windows</vt:lpstr>
      <vt:lpstr>ID vs HANDLE в Windows</vt:lpstr>
      <vt:lpstr>Идентификаторы процессов и потоков в Linux</vt:lpstr>
      <vt:lpstr>Почему в Windows и Linux разные подходы в работе с процессами?</vt:lpstr>
      <vt:lpstr>Управление процессами в Windows и Linux</vt:lpstr>
      <vt:lpstr>fork в C++ программах</vt:lpstr>
      <vt:lpstr>fork и объекты C++</vt:lpstr>
      <vt:lpstr>Примеры проблем</vt:lpstr>
      <vt:lpstr>Завершение процесса после fork</vt:lpstr>
      <vt:lpstr>Как правильно поступать</vt:lpstr>
      <vt:lpstr>Практические советы</vt:lpstr>
      <vt:lpstr>Компромиссы C++ и Fork</vt:lpstr>
      <vt:lpstr>Завершение процесса</vt:lpstr>
      <vt:lpstr>Причины завершения процесса</vt:lpstr>
      <vt:lpstr>Особенности завершения</vt:lpstr>
      <vt:lpstr>Zombie-процессы в UNIX</vt:lpstr>
      <vt:lpstr>Что такое зомби-процесс?</vt:lpstr>
      <vt:lpstr>Зачем нужны зомби?</vt:lpstr>
      <vt:lpstr>Проблемы с зомби</vt:lpstr>
      <vt:lpstr>Жизненный цикл процесса в Linux</vt:lpstr>
      <vt:lpstr>А есть ли зомби в Windows?</vt:lpstr>
      <vt:lpstr>Демоны (Daemon)</vt:lpstr>
      <vt:lpstr>Что такое демон (daemon)</vt:lpstr>
      <vt:lpstr>Характеристики демона</vt:lpstr>
      <vt:lpstr>Как создать демон вручную</vt:lpstr>
      <vt:lpstr>Простейший демон</vt:lpstr>
      <vt:lpstr>Демон в продакшене</vt:lpstr>
      <vt:lpstr>Чуть более сложный демон</vt:lpstr>
      <vt:lpstr>Сервисы в Windows</vt:lpstr>
      <vt:lpstr>Сервисы (службы) в Windows</vt:lpstr>
      <vt:lpstr>Особенности сервисов</vt:lpstr>
      <vt:lpstr>Уровни запуска сервисов</vt:lpstr>
      <vt:lpstr>Как создаются сервисы</vt:lpstr>
      <vt:lpstr>Примеры сервисов</vt:lpstr>
      <vt:lpstr>Как Windows запускает сервисы?</vt:lpstr>
      <vt:lpstr>Демоны (UNIX) vs Службы (Windows)</vt:lpstr>
      <vt:lpstr>PowerPoint Presentation</vt:lpstr>
      <vt:lpstr>Иерархия процессов</vt:lpstr>
      <vt:lpstr>Иерархия процессов</vt:lpstr>
      <vt:lpstr>UNIX: дерево процессов</vt:lpstr>
      <vt:lpstr>Процессы в Windows</vt:lpstr>
      <vt:lpstr>Состояния процесса</vt:lpstr>
      <vt:lpstr>Состояния процесса</vt:lpstr>
      <vt:lpstr>Переходы между состояниями</vt:lpstr>
      <vt:lpstr>Пример</vt:lpstr>
      <vt:lpstr>Реализация модели процессов</vt:lpstr>
      <vt:lpstr>Таблица процессов</vt:lpstr>
      <vt:lpstr>Прерывания и их обработка</vt:lpstr>
      <vt:lpstr>Как создаётся иллюзия непрерывности</vt:lpstr>
      <vt:lpstr>Структура task_struct в Linux</vt:lpstr>
      <vt:lpstr>Процесс vs поток в task_struct</vt:lpstr>
      <vt:lpstr>Модель мультипрограммирования</vt:lpstr>
      <vt:lpstr>Модель многозадачности</vt:lpstr>
      <vt:lpstr>Вероятностная модель загрузки CPU</vt:lpstr>
      <vt:lpstr>Примеры расчётов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13</cp:revision>
  <dcterms:created xsi:type="dcterms:W3CDTF">2025-09-15T14:44:40Z</dcterms:created>
  <dcterms:modified xsi:type="dcterms:W3CDTF">2025-09-23T21:04:35Z</dcterms:modified>
</cp:coreProperties>
</file>