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6"/>
  </p:notesMasterIdLst>
  <p:sldIdLst>
    <p:sldId id="256" r:id="rId2"/>
    <p:sldId id="257" r:id="rId3"/>
    <p:sldId id="258" r:id="rId4"/>
    <p:sldId id="342" r:id="rId5"/>
    <p:sldId id="345" r:id="rId6"/>
    <p:sldId id="343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9" r:id="rId16"/>
    <p:sldId id="268" r:id="rId17"/>
    <p:sldId id="272" r:id="rId18"/>
    <p:sldId id="270" r:id="rId19"/>
    <p:sldId id="271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4" r:id="rId33"/>
    <p:sldId id="301" r:id="rId34"/>
    <p:sldId id="302" r:id="rId35"/>
    <p:sldId id="303" r:id="rId36"/>
    <p:sldId id="349" r:id="rId37"/>
    <p:sldId id="351" r:id="rId38"/>
    <p:sldId id="352" r:id="rId39"/>
    <p:sldId id="304" r:id="rId40"/>
    <p:sldId id="295" r:id="rId41"/>
    <p:sldId id="296" r:id="rId42"/>
    <p:sldId id="297" r:id="rId43"/>
    <p:sldId id="298" r:id="rId44"/>
    <p:sldId id="299" r:id="rId45"/>
    <p:sldId id="300" r:id="rId46"/>
    <p:sldId id="346" r:id="rId47"/>
    <p:sldId id="348" r:id="rId48"/>
    <p:sldId id="267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305" r:id="rId57"/>
    <p:sldId id="306" r:id="rId58"/>
    <p:sldId id="307" r:id="rId59"/>
    <p:sldId id="308" r:id="rId60"/>
    <p:sldId id="309" r:id="rId61"/>
    <p:sldId id="310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68" r:id="rId73"/>
    <p:sldId id="369" r:id="rId74"/>
    <p:sldId id="353" r:id="rId75"/>
    <p:sldId id="370" r:id="rId76"/>
    <p:sldId id="37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54" r:id="rId98"/>
    <p:sldId id="355" r:id="rId99"/>
    <p:sldId id="356" r:id="rId100"/>
    <p:sldId id="357" r:id="rId101"/>
    <p:sldId id="358" r:id="rId102"/>
    <p:sldId id="359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381" r:id="rId113"/>
    <p:sldId id="382" r:id="rId114"/>
    <p:sldId id="383" r:id="rId115"/>
    <p:sldId id="384" r:id="rId116"/>
    <p:sldId id="385" r:id="rId117"/>
    <p:sldId id="386" r:id="rId118"/>
    <p:sldId id="387" r:id="rId119"/>
    <p:sldId id="388" r:id="rId120"/>
    <p:sldId id="360" r:id="rId121"/>
    <p:sldId id="361" r:id="rId122"/>
    <p:sldId id="362" r:id="rId123"/>
    <p:sldId id="363" r:id="rId124"/>
    <p:sldId id="364" r:id="rId125"/>
    <p:sldId id="365" r:id="rId126"/>
    <p:sldId id="366" r:id="rId127"/>
    <p:sldId id="367" r:id="rId128"/>
    <p:sldId id="389" r:id="rId129"/>
    <p:sldId id="390" r:id="rId130"/>
    <p:sldId id="391" r:id="rId131"/>
    <p:sldId id="393" r:id="rId132"/>
    <p:sldId id="392" r:id="rId133"/>
    <p:sldId id="394" r:id="rId134"/>
    <p:sldId id="395" r:id="rId135"/>
    <p:sldId id="396" r:id="rId136"/>
    <p:sldId id="397" r:id="rId137"/>
    <p:sldId id="398" r:id="rId138"/>
    <p:sldId id="399" r:id="rId139"/>
    <p:sldId id="402" r:id="rId140"/>
    <p:sldId id="403" r:id="rId141"/>
    <p:sldId id="404" r:id="rId142"/>
    <p:sldId id="401" r:id="rId143"/>
    <p:sldId id="405" r:id="rId144"/>
    <p:sldId id="406" r:id="rId145"/>
    <p:sldId id="407" r:id="rId146"/>
    <p:sldId id="408" r:id="rId147"/>
    <p:sldId id="409" r:id="rId148"/>
    <p:sldId id="410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11" r:id="rId161"/>
    <p:sldId id="412" r:id="rId162"/>
    <p:sldId id="424" r:id="rId163"/>
    <p:sldId id="425" r:id="rId164"/>
    <p:sldId id="426" r:id="rId1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4383" autoAdjust="0"/>
  </p:normalViewPr>
  <p:slideViewPr>
    <p:cSldViewPr snapToGrid="0" showGuides="1">
      <p:cViewPr varScale="1">
        <p:scale>
          <a:sx n="81" d="100"/>
          <a:sy n="81" d="100"/>
        </p:scale>
        <p:origin x="151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1071-D25B-4744-BF82-44569A9EDD0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D5863-0D15-4019-A889-1D64C284D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9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Мьютексы решают задачу взаимного исключения, но не синхронизации по </a:t>
            </a:r>
            <a:r>
              <a:rPr lang="ru-RU" b="1" dirty="0"/>
              <a:t>событиям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Что делать, если нужно подождать, пока что-то произойдёт? Например, пока буфер не заполнится, или наоборот, не освободится?</a:t>
            </a:r>
          </a:p>
          <a:p>
            <a:r>
              <a:rPr lang="ru-RU" dirty="0"/>
              <a:t>Для этого в C++ есть </a:t>
            </a:r>
            <a:r>
              <a:rPr lang="ru-RU" b="1" dirty="0"/>
              <a:t>условные переменные</a:t>
            </a:r>
            <a:r>
              <a:rPr lang="ru-RU" dirty="0"/>
              <a:t>, определённые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condition_variable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</a:p>
          <a:p>
            <a:r>
              <a:rPr lang="ru-RU" dirty="0"/>
              <a:t>Они позволяют потоку заблокироваться, пока не будет выполнено определённое условие.</a:t>
            </a:r>
            <a:br>
              <a:rPr lang="ru-RU" dirty="0"/>
            </a:br>
            <a:r>
              <a:rPr lang="ru-RU" dirty="0"/>
              <a:t>При этом они </a:t>
            </a:r>
            <a:r>
              <a:rPr lang="ru-RU" b="1" dirty="0"/>
              <a:t>всегда используются совместно с мьютексами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Основные методы: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поток засыпает, временно отпуская мьютекс;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notify_one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будит один ожидающий поток;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notify_all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будит всех.</a:t>
            </a:r>
          </a:p>
          <a:p>
            <a:r>
              <a:rPr lang="ru-RU" dirty="0"/>
              <a:t>Очень важно: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всегда оборачивается в </a:t>
            </a:r>
            <a:r>
              <a:rPr lang="ru-RU" b="1" dirty="0"/>
              <a:t>цикл</a:t>
            </a:r>
            <a:r>
              <a:rPr lang="ru-RU" dirty="0"/>
              <a:t>, а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потому что поток может проснуться «ложно» — например, из-за системного сигнала. Поэтому правильный шаблон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(!условие)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cv.wait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72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032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Несколько тонкостей, которые важно понимать:</a:t>
            </a:r>
          </a:p>
          <a:p>
            <a:r>
              <a:rPr lang="ru-RU" dirty="0"/>
              <a:t>Условные переменные </a:t>
            </a:r>
            <a:r>
              <a:rPr lang="ru-RU" b="1" dirty="0"/>
              <a:t>не запоминают</a:t>
            </a:r>
            <a:r>
              <a:rPr lang="ru-RU" dirty="0"/>
              <a:t> сигналов. Если вы вызвали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notify_one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но никто не ждал — сигнал просто потеряется.</a:t>
            </a:r>
          </a:p>
          <a:p>
            <a:r>
              <a:rPr lang="ru-RU" dirty="0"/>
              <a:t>Проверяйте условие всегда в цикле — даже если кажется, что всё очевидно.</a:t>
            </a:r>
          </a:p>
          <a:p>
            <a:r>
              <a:rPr lang="ru-RU" dirty="0"/>
              <a:t>Используйте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unique_lock</a:t>
            </a:r>
            <a:r>
              <a:rPr lang="ru-RU" dirty="0"/>
              <a:t>, а не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lock_guard</a:t>
            </a:r>
            <a:r>
              <a:rPr lang="ru-RU" dirty="0"/>
              <a:t>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требует возможность </a:t>
            </a:r>
            <a:r>
              <a:rPr lang="ru-RU" b="1" dirty="0"/>
              <a:t>временно освободить мьютекс</a:t>
            </a:r>
            <a:r>
              <a:rPr lang="ru-RU" dirty="0"/>
              <a:t>.</a:t>
            </a:r>
          </a:p>
          <a:p>
            <a:r>
              <a:rPr lang="ru-RU" dirty="0"/>
              <a:t>Под капотом — те же механизмы, что и в </a:t>
            </a:r>
            <a:r>
              <a:rPr lang="ru-RU" dirty="0" err="1"/>
              <a:t>Pthreads</a:t>
            </a:r>
            <a:r>
              <a:rPr lang="ru-RU" dirty="0"/>
              <a:t>, но в C++ они обёрнуты в RAII и безопасны с точки зрения исключений.</a:t>
            </a:r>
          </a:p>
          <a:p>
            <a:r>
              <a:rPr lang="ru-RU" dirty="0"/>
              <a:t>В Linux реализация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condition_variable</a:t>
            </a:r>
            <a:r>
              <a:rPr lang="ru-RU" dirty="0"/>
              <a:t> базируется на </a:t>
            </a:r>
            <a:r>
              <a:rPr lang="ru-RU" b="1" dirty="0" err="1"/>
              <a:t>futex</a:t>
            </a:r>
            <a:r>
              <a:rPr lang="ru-RU" dirty="0"/>
              <a:t>, о которых мы говорили ранее.</a:t>
            </a:r>
          </a:p>
          <a:p>
            <a:r>
              <a:rPr lang="ru-RU" dirty="0"/>
              <a:t>Эти примитивы — фундамент для всех классических паттернов синхронизации: </a:t>
            </a:r>
            <a:r>
              <a:rPr lang="ru-RU" dirty="0" err="1"/>
              <a:t>producer</a:t>
            </a:r>
            <a:r>
              <a:rPr lang="ru-RU" dirty="0"/>
              <a:t>–</a:t>
            </a:r>
            <a:r>
              <a:rPr lang="ru-RU" dirty="0" err="1"/>
              <a:t>consumer</a:t>
            </a:r>
            <a:r>
              <a:rPr lang="ru-RU" dirty="0"/>
              <a:t>, </a:t>
            </a:r>
            <a:r>
              <a:rPr lang="ru-RU" dirty="0" err="1"/>
              <a:t>readers</a:t>
            </a:r>
            <a:r>
              <a:rPr lang="ru-RU" dirty="0"/>
              <a:t>–</a:t>
            </a:r>
            <a:r>
              <a:rPr lang="ru-RU" dirty="0" err="1"/>
              <a:t>writers</a:t>
            </a:r>
            <a:r>
              <a:rPr lang="ru-RU" dirty="0"/>
              <a:t>, и других.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175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— это стандартный механизм синхронизации для сценария «много читателей — один писатель».</a:t>
            </a:r>
            <a:br>
              <a:rPr lang="ru-RU" dirty="0"/>
            </a:br>
            <a:r>
              <a:rPr lang="ru-RU" dirty="0"/>
              <a:t>Если данные только читаются, можно безопасно пускать несколько потоков одновременно.</a:t>
            </a:r>
            <a:br>
              <a:rPr lang="ru-RU" dirty="0"/>
            </a:br>
            <a:r>
              <a:rPr lang="ru-RU" dirty="0"/>
              <a:t>Но если хотя бы один поток хочет изменить данные, остальные должны подождать.</a:t>
            </a:r>
            <a:br>
              <a:rPr lang="ru-RU" dirty="0"/>
            </a:br>
            <a:r>
              <a:rPr lang="ru-RU" dirty="0"/>
              <a:t>Для этого и используются два вида блокировок: </a:t>
            </a:r>
            <a:r>
              <a:rPr lang="ru-RU" dirty="0" err="1"/>
              <a:t>shared</a:t>
            </a:r>
            <a:r>
              <a:rPr lang="ru-RU" dirty="0"/>
              <a:t> и </a:t>
            </a:r>
            <a:r>
              <a:rPr lang="ru-RU" dirty="0" err="1"/>
              <a:t>unique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объект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SafeString</a:t>
            </a:r>
            <a:r>
              <a:rPr lang="ru-RU" dirty="0"/>
              <a:t> защищён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Метод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берёт </a:t>
            </a:r>
            <a:r>
              <a:rPr lang="ru-RU" b="1" dirty="0"/>
              <a:t>совместную блокировку</a:t>
            </a:r>
            <a:r>
              <a:rPr lang="ru-RU" dirty="0"/>
              <a:t>, поэтому несколько потоков могут читать одновременно.</a:t>
            </a:r>
            <a:br>
              <a:rPr lang="ru-RU" dirty="0"/>
            </a:br>
            <a:r>
              <a:rPr lang="ru-RU" dirty="0"/>
              <a:t>Метод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rite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берёт </a:t>
            </a:r>
            <a:r>
              <a:rPr lang="ru-RU" b="1" dirty="0"/>
              <a:t>эксклюзивную блокировку</a:t>
            </a:r>
            <a:r>
              <a:rPr lang="ru-RU" dirty="0"/>
              <a:t>, и только один поток может писать.</a:t>
            </a:r>
            <a:br>
              <a:rPr lang="ru-RU" dirty="0"/>
            </a:br>
            <a:r>
              <a:rPr lang="ru-RU" dirty="0"/>
              <a:t>Ключевое слово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mutable</a:t>
            </a:r>
            <a:r>
              <a:rPr lang="ru-RU" dirty="0"/>
              <a:t> нужно, чтобы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m_mutex</a:t>
            </a:r>
            <a:r>
              <a:rPr lang="ru-RU" dirty="0"/>
              <a:t> можно было использовать и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dirty="0"/>
              <a:t>-методах.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374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329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работать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, нужно использовать обёртки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shared_lock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unique_lock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Первая — для чтения, вторая — для записи.</a:t>
            </a:r>
            <a:br>
              <a:rPr lang="ru-RU" dirty="0"/>
            </a:br>
            <a:r>
              <a:rPr lang="ru-RU" dirty="0"/>
              <a:t>Если нужно задавать таймауты, используйте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shared_timed_mutex</a:t>
            </a:r>
            <a:r>
              <a:rPr lang="ru-RU" dirty="0"/>
              <a:t> — это расширенный вариант, доступный тоже с C++17.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кажется идеальным, у него есть ограничения.</a:t>
            </a:r>
            <a:br>
              <a:rPr lang="ru-RU" dirty="0"/>
            </a:br>
            <a:r>
              <a:rPr lang="ru-RU" dirty="0"/>
              <a:t>Стандарт не требует справедливого распределения доступа, и возможна ситуация, когда писатель ждёт бесконечно.</a:t>
            </a:r>
            <a:br>
              <a:rPr lang="ru-RU" dirty="0"/>
            </a:br>
            <a:r>
              <a:rPr lang="ru-RU" dirty="0"/>
              <a:t>Если приложение чувствительно к этому, придётся реализовать дополнительную логику.</a:t>
            </a:r>
            <a:br>
              <a:rPr lang="ru-RU" dirty="0"/>
            </a:br>
            <a:r>
              <a:rPr lang="ru-RU" dirty="0"/>
              <a:t>Также нельзя «повысить» </a:t>
            </a:r>
            <a:r>
              <a:rPr lang="ru-RU" dirty="0" err="1"/>
              <a:t>shared</a:t>
            </a:r>
            <a:r>
              <a:rPr lang="ru-RU" dirty="0"/>
              <a:t>-блокировку до </a:t>
            </a:r>
            <a:r>
              <a:rPr lang="ru-RU" dirty="0" err="1"/>
              <a:t>unique</a:t>
            </a:r>
            <a:r>
              <a:rPr lang="ru-RU" dirty="0"/>
              <a:t> — нужно сначала освободить её.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7410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— отличное решение для преобладающих чтений: кэш, таблицы, конфигурации, журналы.</a:t>
            </a:r>
            <a:br>
              <a:rPr lang="ru-RU" dirty="0"/>
            </a:br>
            <a:r>
              <a:rPr lang="ru-RU" dirty="0"/>
              <a:t>Но если запись происходит часто, выигрыша не будет — наоборот, появится дополнительная стоимость на управление блокировками.</a:t>
            </a:r>
            <a:br>
              <a:rPr lang="ru-RU" dirty="0"/>
            </a:br>
            <a:r>
              <a:rPr lang="ru-RU" dirty="0"/>
              <a:t>В таких случаях проще использовать обычный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1171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07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переходим к практическим методам обеспечения взаимного исключения. Один из самых простых вариантов называется «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» — активное ожидание. Суть его в том, что процесс проверяет доступность ресурса и не отпускает управление, пока не получит доступ. В самом простом случае для этого используют отключение прерываний.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832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— это улучшенная версия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, где приоритет отдаётся писателям.</a:t>
            </a:r>
            <a:br>
              <a:rPr lang="ru-RU" dirty="0"/>
            </a:br>
            <a:r>
              <a:rPr lang="ru-RU" dirty="0"/>
              <a:t>Класс управляет двумя условными переменными — для читателей и писателей.</a:t>
            </a:r>
            <a:br>
              <a:rPr lang="ru-RU" dirty="0"/>
            </a:br>
            <a:r>
              <a:rPr lang="ru-RU" dirty="0"/>
              <a:t>Когда писатель ждёт, новые читатели не заходят. Это предотвращает ситуацию,</a:t>
            </a:r>
            <a:br>
              <a:rPr lang="ru-RU" dirty="0"/>
            </a:br>
            <a:r>
              <a:rPr lang="ru-RU" dirty="0"/>
              <a:t>когда поток записи вечно ждёт из-за постоянного притока читателей.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9928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используем две очереди ожидания — отдельно для читателей и писателей.</a:t>
            </a:r>
            <a:br>
              <a:rPr lang="ru-RU" dirty="0"/>
            </a:br>
            <a:r>
              <a:rPr lang="ru-RU" dirty="0"/>
              <a:t>Это позволяет точно управлять, кого будить.</a:t>
            </a:r>
            <a:br>
              <a:rPr lang="ru-RU" dirty="0"/>
            </a:br>
            <a:r>
              <a:rPr lang="ru-RU" dirty="0"/>
              <a:t>Если освобождается блокировка, и есть ожидающие писатели — будим одного из них.</a:t>
            </a:r>
            <a:br>
              <a:rPr lang="ru-RU" dirty="0"/>
            </a:br>
            <a:r>
              <a:rPr lang="ru-RU" dirty="0"/>
              <a:t>Если нет писателей — разрешаем всем читателям заходить одновременно.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3630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latin typeface="Consolas" panose="020B0609020204030204" pitchFamily="49" charset="0"/>
              </a:rPr>
              <a:t>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активного писателя и нет ожидающих писателей</a:t>
            </a:r>
          </a:p>
          <a:p>
            <a:pPr lvl="1"/>
            <a:r>
              <a:rPr lang="ru-RU" dirty="0"/>
              <a:t>увеличивает счётчик активных читателей</a:t>
            </a:r>
          </a:p>
          <a:p>
            <a:r>
              <a:rPr lang="ru-RU" dirty="0" err="1">
                <a:latin typeface="Consolas" panose="020B0609020204030204" pitchFamily="49" charset="0"/>
              </a:rPr>
              <a:t>unlock_shared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уменьшает счётчик активных читателей</a:t>
            </a:r>
          </a:p>
          <a:p>
            <a:pPr lvl="1"/>
            <a:r>
              <a:rPr lang="ru-RU" dirty="0"/>
              <a:t>если читателей не осталось и есть ожидающие писатели, будит одного писателя</a:t>
            </a:r>
          </a:p>
          <a:p>
            <a:r>
              <a:rPr lang="ru-RU" dirty="0" err="1">
                <a:latin typeface="Consolas" panose="020B0609020204030204" pitchFamily="49" charset="0"/>
              </a:rPr>
              <a:t>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активных читателей и писателей</a:t>
            </a:r>
          </a:p>
          <a:p>
            <a:pPr lvl="1"/>
            <a:r>
              <a:rPr lang="ru-RU" dirty="0"/>
              <a:t>активирует флаг </a:t>
            </a:r>
            <a:r>
              <a:rPr lang="ru-RU" dirty="0" err="1"/>
              <a:t>m_isWriterActive</a:t>
            </a:r>
            <a:endParaRPr lang="ru-RU" dirty="0"/>
          </a:p>
          <a:p>
            <a:r>
              <a:rPr lang="ru-RU" dirty="0" err="1">
                <a:latin typeface="Consolas" panose="020B0609020204030204" pitchFamily="49" charset="0"/>
              </a:rPr>
              <a:t>unlock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сбрасывает флаг </a:t>
            </a:r>
            <a:r>
              <a:rPr lang="en-US" dirty="0" err="1"/>
              <a:t>m_isWriterActive</a:t>
            </a:r>
            <a:endParaRPr lang="ru-RU" dirty="0"/>
          </a:p>
          <a:p>
            <a:pPr lvl="1"/>
            <a:r>
              <a:rPr lang="ru-RU" dirty="0"/>
              <a:t>если есть писатели — будит одного; иначе — всех читателей</a:t>
            </a:r>
          </a:p>
          <a:p>
            <a:endParaRPr lang="en-US" dirty="0"/>
          </a:p>
          <a:p>
            <a:r>
              <a:rPr lang="ru-RU" dirty="0"/>
              <a:t>Такое поведение гарантирует, что:</a:t>
            </a:r>
          </a:p>
          <a:p>
            <a:r>
              <a:rPr lang="ru-RU" dirty="0"/>
              <a:t>писатель получит доступ, как только все читатели выйдут;</a:t>
            </a:r>
          </a:p>
          <a:p>
            <a:r>
              <a:rPr lang="ru-RU" dirty="0"/>
              <a:t>новые читатели не смогут «перепрыгнуть» через писателя;</a:t>
            </a:r>
          </a:p>
          <a:p>
            <a:r>
              <a:rPr lang="ru-RU" dirty="0"/>
              <a:t>один писатель работает эксклюзивно, а читатели могут идти группой.</a:t>
            </a:r>
          </a:p>
          <a:p>
            <a:r>
              <a:rPr lang="ru-RU" dirty="0"/>
              <a:t>Это создаёт баланс между справедливостью и производительностью.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831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2836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663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516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2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Бенчмарки показывают, что:</a:t>
            </a:r>
          </a:p>
          <a:p>
            <a:r>
              <a:rPr lang="ru-RU" dirty="0"/>
              <a:t>При </a:t>
            </a:r>
            <a:r>
              <a:rPr lang="ru-RU" b="1" dirty="0"/>
              <a:t>доминировании чтений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 быстрее, так как не блокирует новых читателей — даже если писатели ждут.</a:t>
            </a:r>
          </a:p>
          <a:p>
            <a:r>
              <a:rPr lang="ru-RU" dirty="0"/>
              <a:t>При </a:t>
            </a:r>
            <a:r>
              <a:rPr lang="ru-RU" b="1" dirty="0"/>
              <a:t>сбалансированных или запись-ориентированных сценариях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даёт огромный выигрыш за счёт честного распределения доступа.</a:t>
            </a:r>
          </a:p>
          <a:p>
            <a:r>
              <a:rPr lang="ru-RU" dirty="0"/>
              <a:t>В экстремальных случаях (100 k записей)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работает более чем в </a:t>
            </a:r>
            <a:r>
              <a:rPr lang="ru-RU" b="1" dirty="0"/>
              <a:t>20 раз быстрее</a:t>
            </a:r>
            <a:r>
              <a:rPr lang="ru-RU" dirty="0"/>
              <a:t>, потому что писатели не простаивают.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1880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достоинство — честность: ни один поток не «застрянет навсегда».</a:t>
            </a:r>
            <a:br>
              <a:rPr lang="ru-RU" dirty="0"/>
            </a:br>
            <a:r>
              <a:rPr lang="ru-RU" dirty="0"/>
              <a:t>Это особенно важно в системах, где писатели несут критические обновления —</a:t>
            </a:r>
            <a:br>
              <a:rPr lang="ru-RU" dirty="0"/>
            </a:br>
            <a:r>
              <a:rPr lang="ru-RU" dirty="0"/>
              <a:t>например, журнал транзакций или буфер логов.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Недостаток -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FairRWLock</a:t>
            </a:r>
            <a:r>
              <a:rPr lang="ru-RU" dirty="0"/>
              <a:t> не универсален:</a:t>
            </a:r>
            <a:br>
              <a:rPr lang="ru-RU" dirty="0"/>
            </a:br>
            <a:r>
              <a:rPr lang="ru-RU" dirty="0"/>
              <a:t>если приложение в основном читает, </a:t>
            </a:r>
            <a:r>
              <a:rPr lang="ru-RU" dirty="0" err="1"/>
              <a:t>fairness</a:t>
            </a:r>
            <a:r>
              <a:rPr lang="ru-RU" dirty="0"/>
              <a:t> даёт излишние паузы.</a:t>
            </a:r>
            <a:br>
              <a:rPr lang="ru-RU" dirty="0"/>
            </a:br>
            <a:r>
              <a:rPr lang="ru-RU" dirty="0"/>
              <a:t>Но при сбалансированной или </a:t>
            </a:r>
            <a:r>
              <a:rPr lang="ru-RU" dirty="0" err="1"/>
              <a:t>write-heavy</a:t>
            </a:r>
            <a:r>
              <a:rPr lang="ru-RU" dirty="0"/>
              <a:t> нагрузке — он даёт более честную и стабильную работу.</a:t>
            </a:r>
            <a:br>
              <a:rPr lang="ru-RU" dirty="0"/>
            </a:br>
            <a:r>
              <a:rPr lang="ru-RU" dirty="0"/>
              <a:t>Важно понимать, что это не просто оптимизация — это </a:t>
            </a:r>
            <a:r>
              <a:rPr lang="ru-RU" b="1" dirty="0"/>
              <a:t>другая политика доступа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153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</a:t>
            </a:r>
            <a:r>
              <a:rPr lang="ru-RU" dirty="0" err="1"/>
              <a:t>FairRWLock</a:t>
            </a:r>
            <a:r>
              <a:rPr lang="ru-RU" dirty="0"/>
              <a:t> — не замена стандартному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shared_mutex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а </a:t>
            </a:r>
            <a:r>
              <a:rPr lang="ru-RU" b="1" dirty="0"/>
              <a:t>альтернатива с другой философией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Он жертвует немного скоростью ради справедливости,</a:t>
            </a:r>
            <a:br>
              <a:rPr lang="ru-RU" dirty="0"/>
            </a:br>
            <a:r>
              <a:rPr lang="ru-RU" dirty="0"/>
              <a:t>что делает его отличным выбором для баз данных, журналов, систем логирования и любой логики,</a:t>
            </a:r>
            <a:br>
              <a:rPr lang="ru-RU" dirty="0"/>
            </a:br>
            <a:r>
              <a:rPr lang="ru-RU" dirty="0"/>
              <a:t>где важно, чтобы писатель не застрял навсегда.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однопроцессорной системе всё просто: процесс, входя в критическую область, отключает все прерывания. Это гарантирует, что он не будет прерван, пока не закончит работу с разделяемыми данными. После выхода из критической области прерывания снова включаются. Такой метод легко реализуется и кажется удобным.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157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1248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дают гибкость, но и опасность. Достаточно поменять местами два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и система встанет намертво.</a:t>
            </a:r>
            <a:br>
              <a:rPr lang="ru-RU" dirty="0"/>
            </a:br>
            <a:r>
              <a:rPr lang="ru-RU" dirty="0"/>
              <a:t>Поэтому в 1970-х появились </a:t>
            </a:r>
            <a:r>
              <a:rPr lang="ru-RU" b="1" dirty="0"/>
              <a:t>мониторы</a:t>
            </a:r>
            <a:r>
              <a:rPr lang="ru-RU" dirty="0"/>
              <a:t> — более безопасная, языковая конструкция.</a:t>
            </a:r>
            <a:br>
              <a:rPr lang="ru-RU" dirty="0"/>
            </a:br>
            <a:r>
              <a:rPr lang="ru-RU" dirty="0"/>
              <a:t>Монитор — это модуль, содержащий данные и процедуры, и гарантирует, что </a:t>
            </a:r>
            <a:r>
              <a:rPr lang="ru-RU" b="1" dirty="0"/>
              <a:t>одновременно может выполняться только один поток</a:t>
            </a:r>
            <a:r>
              <a:rPr lang="ru-RU" dirty="0"/>
              <a:t> внутри него.</a:t>
            </a:r>
            <a:br>
              <a:rPr lang="ru-RU" dirty="0"/>
            </a:br>
            <a:r>
              <a:rPr lang="ru-RU" dirty="0"/>
              <a:t>Таким образом, взаимное исключение обеспечивается автоматически — компилятором, а не программистом.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484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Монитор можно представить как класс или модуль, где инкапсулированы переменные, процедуры и условные переменные.</a:t>
            </a:r>
            <a:br>
              <a:rPr lang="ru-RU" dirty="0"/>
            </a:br>
            <a:r>
              <a:rPr lang="ru-RU" dirty="0"/>
              <a:t>К внутренним данным нельзя обратиться напрямую — только через методы монитора.</a:t>
            </a:r>
            <a:br>
              <a:rPr lang="ru-RU" dirty="0"/>
            </a:br>
            <a:r>
              <a:rPr lang="ru-RU" dirty="0"/>
              <a:t>Компилятор сам вставляет код блокировки, то есть вам не нужно явно использовать мьютексы.</a:t>
            </a:r>
            <a:br>
              <a:rPr lang="ru-RU" dirty="0"/>
            </a:br>
            <a:r>
              <a:rPr lang="ru-RU" dirty="0"/>
              <a:t>Это существенно снижает вероятность ошибок и делает код безопаснее и понятнее.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582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автоматического взаимного исключения, монитор предоставляет ещё один важный механизм — </a:t>
            </a:r>
            <a:r>
              <a:rPr lang="ru-RU" b="1" dirty="0"/>
              <a:t>условные переменные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Когда поток не может продолжить работу (например, буфер полон),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освобождая монитор.</a:t>
            </a:r>
            <a:br>
              <a:rPr lang="ru-RU" dirty="0"/>
            </a:br>
            <a:r>
              <a:rPr lang="ru-RU" dirty="0"/>
              <a:t>Другой поток потом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тем самым пробуждает спящего.</a:t>
            </a:r>
            <a:br>
              <a:rPr lang="ru-RU" dirty="0"/>
            </a:br>
            <a:r>
              <a:rPr lang="ru-RU" dirty="0"/>
              <a:t>Но при этом важно: в мониторе никогда не может быть </a:t>
            </a:r>
            <a:r>
              <a:rPr lang="ru-RU" b="1" dirty="0"/>
              <a:t>двух активных потоков одновременно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версии Хоара — пробуждённый поток получает управление сразу.</a:t>
            </a:r>
            <a:br>
              <a:rPr lang="ru-RU" dirty="0"/>
            </a:br>
            <a:r>
              <a:rPr lang="ru-RU" dirty="0"/>
              <a:t>В версии </a:t>
            </a:r>
            <a:r>
              <a:rPr lang="ru-RU" dirty="0" err="1"/>
              <a:t>Бринч</a:t>
            </a:r>
            <a:r>
              <a:rPr lang="ru-RU" dirty="0"/>
              <a:t> Хансена — сигнализирующий поток должен сначала покинуть монитор.</a:t>
            </a:r>
            <a:br>
              <a:rPr lang="ru-RU" dirty="0"/>
            </a:br>
            <a:r>
              <a:rPr lang="ru-RU" dirty="0"/>
              <a:t>И наконец, сигналы не накапливаются — если никто не ждал,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ru-RU" dirty="0"/>
              <a:t> пропадает.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8365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показано, как выглядит задача </a:t>
            </a:r>
            <a:r>
              <a:rPr lang="ru-RU" b="1" dirty="0" err="1"/>
              <a:t>producer</a:t>
            </a:r>
            <a:r>
              <a:rPr lang="ru-RU" b="1" dirty="0"/>
              <a:t>–</a:t>
            </a:r>
            <a:r>
              <a:rPr lang="ru-RU" b="1" dirty="0" err="1"/>
              <a:t>consumer</a:t>
            </a:r>
            <a:r>
              <a:rPr lang="ru-RU" dirty="0"/>
              <a:t>, реализованная через монитор.</a:t>
            </a:r>
            <a:br>
              <a:rPr lang="ru-RU" dirty="0"/>
            </a:br>
            <a:r>
              <a:rPr lang="ru-RU" dirty="0"/>
              <a:t>Производитель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Если буфер заполнен —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 и засыпает.</a:t>
            </a:r>
            <a:br>
              <a:rPr lang="ru-RU" dirty="0"/>
            </a:br>
            <a:r>
              <a:rPr lang="ru-RU" dirty="0"/>
              <a:t>Потребитель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Если буфер пуст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Как только одно из условий меняется, другой поток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signal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будит партнёра.</a:t>
            </a:r>
            <a:br>
              <a:rPr lang="ru-RU" dirty="0"/>
            </a:br>
            <a:r>
              <a:rPr lang="ru-RU" dirty="0"/>
              <a:t>Все операции над общими данными выполняются </a:t>
            </a:r>
            <a:r>
              <a:rPr lang="ru-RU" b="1" dirty="0"/>
              <a:t>внутри монитора</a:t>
            </a:r>
            <a:r>
              <a:rPr lang="ru-RU" dirty="0"/>
              <a:t>, поэтому гонки исключены.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707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1079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пример — прямая реализация монитора на Java.</a:t>
            </a:r>
            <a:br>
              <a:rPr lang="ru-RU" dirty="0"/>
            </a:br>
            <a:r>
              <a:rPr lang="ru-RU" dirty="0"/>
              <a:t>Методы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</a:t>
            </a:r>
            <a:r>
              <a:rPr lang="ru-RU" dirty="0"/>
              <a:t> синхронизированы, поэтому одновременный доступ исключён.</a:t>
            </a:r>
            <a:br>
              <a:rPr lang="ru-RU" dirty="0"/>
            </a:br>
            <a:r>
              <a:rPr lang="ru-RU" dirty="0"/>
              <a:t>Если буфер заполнен — производитель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освобождая монитор.</a:t>
            </a:r>
            <a:br>
              <a:rPr lang="ru-RU" dirty="0"/>
            </a:br>
            <a:r>
              <a:rPr lang="ru-RU" dirty="0"/>
              <a:t>Когда потребитель извлекает элемент,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notify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и производитель просыпается.</a:t>
            </a:r>
            <a:br>
              <a:rPr lang="ru-RU" dirty="0"/>
            </a:br>
            <a:r>
              <a:rPr lang="ru-RU" dirty="0"/>
              <a:t>Это безопасно и понятно, потому что синхронизация встроена в язык.</a:t>
            </a:r>
            <a:br>
              <a:rPr lang="ru-RU" dirty="0"/>
            </a:br>
            <a:r>
              <a:rPr lang="ru-RU" dirty="0"/>
              <a:t>Фактически, </a:t>
            </a:r>
            <a:r>
              <a:rPr lang="ru-RU" b="1" dirty="0"/>
              <a:t>каждый объект в Java может быть монитором</a:t>
            </a:r>
            <a:r>
              <a:rPr lang="ru-RU" dirty="0"/>
              <a:t>, если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synchronized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0788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Мониторы сильно упрощают синхронизацию и делают параллельное программирование безопаснее.</a:t>
            </a:r>
            <a:br>
              <a:rPr lang="ru-RU" dirty="0"/>
            </a:br>
            <a:r>
              <a:rPr lang="ru-RU" dirty="0"/>
              <a:t>Компилятор берёт на себя всё управление блокировками, а программист работает с понятными конструкциями.</a:t>
            </a:r>
            <a:br>
              <a:rPr lang="ru-RU" dirty="0"/>
            </a:br>
            <a:r>
              <a:rPr lang="ru-RU" dirty="0"/>
              <a:t>Однако есть и минусы — мониторы реализуются на уровне языка, а значит, вы не можете использовать их, скажем, в чистом C.</a:t>
            </a:r>
            <a:br>
              <a:rPr lang="ru-RU" dirty="0"/>
            </a:br>
            <a:r>
              <a:rPr lang="ru-RU" dirty="0"/>
              <a:t>И ещё одно ограничение — они работают только в </a:t>
            </a:r>
            <a:r>
              <a:rPr lang="ru-RU" b="1" dirty="0"/>
              <a:t>общей памяти</a:t>
            </a:r>
            <a:r>
              <a:rPr lang="ru-RU" dirty="0"/>
              <a:t>, то есть не применимы в распределённых системах.</a:t>
            </a:r>
            <a:br>
              <a:rPr lang="ru-RU" dirty="0"/>
            </a:br>
            <a:r>
              <a:rPr lang="ru-RU" dirty="0"/>
              <a:t>Но в современных языках вроде Java, C#, Go концепция монитора реализована </a:t>
            </a:r>
            <a:r>
              <a:rPr lang="ru-RU" dirty="0" err="1"/>
              <a:t>встроенно</a:t>
            </a:r>
            <a:r>
              <a:rPr lang="ru-RU" dirty="0"/>
              <a:t>, и именно на ней основаны стандартные механизмы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10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5259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Ключевой принцип: процессы не делят память, а обмениваются законченной единицей данных — сообщением. У нас есть два системных вызова: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b="0" dirty="0"/>
              <a:t> и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&amp;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msg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b="0" dirty="0"/>
              <a:t>.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ru-RU" b="0" dirty="0"/>
              <a:t> может быть блокирующим (ждём прихода) или неблокирующим (возвращаем ошибку, если пока пусто). Это системные примитивы, в отличие от мониторов, поэтому их легко завернуть в библиотечные вызовы и использовать в программах на C/C++. Важно, что модель одинаково применима как внутри одной машины, так и между машинами по сети — интерфейс остаётся тем же, меняются лишь детали доставки.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3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у метода есть серьёзные недостатки. Если пользовательскому процессу позволить отключать прерывания, он может никогда не включить их обратно, и система «замрёт». На многопроцессорных системах метод тоже неэффективен: отключение действует только на том ядре, где оно выполнено, а остальные процессоры продолжают работать и могут нарушить целостность данных. Даже в ядре ОС этот метод допустим лишь для очень коротких операций, например, при обновлении списка процессов, иначе можно пропустить важные аппаратные сигналы.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507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распределённой среде сообщения могут </a:t>
            </a:r>
            <a:r>
              <a:rPr lang="ru-RU" b="1" dirty="0"/>
              <a:t>теряться</a:t>
            </a:r>
            <a:r>
              <a:rPr lang="ru-RU" dirty="0"/>
              <a:t>. Базовый рецепт — протокол «ACK + ретрансляция»: при отсутствии подтверждения за таймаут считаем сообщение потерянным и шлём повтор.</a:t>
            </a:r>
          </a:p>
          <a:p>
            <a:r>
              <a:rPr lang="ru-RU" dirty="0"/>
              <a:t>Отсюда сразу вытекает проблема </a:t>
            </a:r>
            <a:r>
              <a:rPr lang="ru-RU" b="1" dirty="0"/>
              <a:t>дубликатов</a:t>
            </a:r>
            <a:r>
              <a:rPr lang="ru-RU" dirty="0"/>
              <a:t>: ACK мог потеряться, отправитель повторил — приёмник получил то же самое ещё раз.</a:t>
            </a:r>
          </a:p>
          <a:p>
            <a:r>
              <a:rPr lang="ru-RU" dirty="0"/>
              <a:t>Чтобы распознавать такие ситуации, вводим </a:t>
            </a:r>
            <a:r>
              <a:rPr lang="ru-RU" b="1" dirty="0"/>
              <a:t>последовательные номера</a:t>
            </a:r>
            <a:r>
              <a:rPr lang="ru-RU" dirty="0"/>
              <a:t> (</a:t>
            </a:r>
            <a:r>
              <a:rPr lang="ru-RU" dirty="0" err="1"/>
              <a:t>sequence</a:t>
            </a:r>
            <a:r>
              <a:rPr lang="ru-RU" dirty="0"/>
              <a:t> </a:t>
            </a:r>
            <a:r>
              <a:rPr lang="ru-RU" dirty="0" err="1"/>
              <a:t>numbers</a:t>
            </a:r>
            <a:r>
              <a:rPr lang="ru-RU" dirty="0"/>
              <a:t>) и делаем приём </a:t>
            </a:r>
            <a:r>
              <a:rPr lang="ru-RU" b="1" dirty="0"/>
              <a:t>идемпотентным</a:t>
            </a:r>
            <a:r>
              <a:rPr lang="ru-RU" dirty="0"/>
              <a:t>: повторная обработка того же </a:t>
            </a:r>
            <a:r>
              <a:rPr lang="ru-RU" dirty="0" err="1"/>
              <a:t>seqno</a:t>
            </a:r>
            <a:r>
              <a:rPr lang="ru-RU" dirty="0"/>
              <a:t> игнорируется.</a:t>
            </a:r>
          </a:p>
          <a:p>
            <a:endParaRPr lang="ru-RU" dirty="0"/>
          </a:p>
          <a:p>
            <a:r>
              <a:rPr lang="ru-RU" dirty="0"/>
              <a:t>Ещё один системный вопрос — </a:t>
            </a:r>
            <a:r>
              <a:rPr lang="ru-RU" b="1" dirty="0"/>
              <a:t>адресация</a:t>
            </a:r>
            <a:r>
              <a:rPr lang="ru-RU" dirty="0"/>
              <a:t>: к кому мы пишем? К конкретному процессу (жёсткая связанность) или к </a:t>
            </a:r>
            <a:r>
              <a:rPr lang="ru-RU" b="1" dirty="0"/>
              <a:t>почтовому ящику</a:t>
            </a:r>
            <a:r>
              <a:rPr lang="ru-RU" dirty="0"/>
              <a:t> (</a:t>
            </a:r>
            <a:r>
              <a:rPr lang="ru-RU" dirty="0" err="1"/>
              <a:t>mailbox</a:t>
            </a:r>
            <a:r>
              <a:rPr lang="ru-RU" dirty="0"/>
              <a:t>), который может читать группа процессов.</a:t>
            </a:r>
          </a:p>
          <a:p>
            <a:r>
              <a:rPr lang="ru-RU" dirty="0"/>
              <a:t>Не забываем про </a:t>
            </a:r>
            <a:r>
              <a:rPr lang="ru-RU" b="1" dirty="0"/>
              <a:t>аутентификацию</a:t>
            </a:r>
            <a:r>
              <a:rPr lang="ru-RU" dirty="0"/>
              <a:t>: важно знать, что мы говорим с настоящим файловым сервером, а не с имитатором.</a:t>
            </a:r>
          </a:p>
          <a:p>
            <a:endParaRPr lang="ru-RU" dirty="0"/>
          </a:p>
          <a:p>
            <a:r>
              <a:rPr lang="ru-RU" dirty="0"/>
              <a:t>И, наконец, производительность: пересылка и копирование сообщений обычно </a:t>
            </a:r>
            <a:r>
              <a:rPr lang="ru-RU" b="1" dirty="0"/>
              <a:t>дороже</a:t>
            </a:r>
            <a:r>
              <a:rPr lang="ru-RU" dirty="0"/>
              <a:t>, чем вход в монитор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dirty="0"/>
              <a:t>, поэтому в ядрах и IPC-</a:t>
            </a:r>
            <a:r>
              <a:rPr lang="ru-RU" dirty="0" err="1"/>
              <a:t>стэках</a:t>
            </a:r>
            <a:r>
              <a:rPr lang="ru-RU" dirty="0"/>
              <a:t> применяют оптимизации — </a:t>
            </a:r>
            <a:r>
              <a:rPr lang="ru-RU" dirty="0" err="1"/>
              <a:t>zero-copy</a:t>
            </a:r>
            <a:r>
              <a:rPr lang="ru-RU" dirty="0"/>
              <a:t>, </a:t>
            </a:r>
            <a:r>
              <a:rPr lang="ru-RU" dirty="0" err="1"/>
              <a:t>pinning</a:t>
            </a:r>
            <a:r>
              <a:rPr lang="ru-RU" dirty="0"/>
              <a:t> буферов, </a:t>
            </a:r>
            <a:r>
              <a:rPr lang="ru-RU" dirty="0" err="1"/>
              <a:t>предвыделение</a:t>
            </a:r>
            <a:r>
              <a:rPr lang="ru-RU" dirty="0"/>
              <a:t> очередей, объединение мелких сообщений и т.д.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5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Идея: N сообщений играют роль N ячеек буфера. Сначала потребитель «кредитует» производителя, отправляя N «пустых контейнеров».</a:t>
            </a:r>
          </a:p>
          <a:p>
            <a:r>
              <a:rPr lang="ru-RU" b="0" dirty="0"/>
              <a:t>Дальше протокол симметричен: производитель получает пустой, заполняет его данными и отправляет назад как «полный»; потребитель принимает полный, извлекает данные и отсылает пустой обратно.</a:t>
            </a:r>
          </a:p>
          <a:p>
            <a:r>
              <a:rPr lang="ru-RU" b="0" dirty="0"/>
              <a:t>Важный инвариант — общее число сообщений постоянно (N), значит, память для очередей можно оценить заранее.</a:t>
            </a:r>
          </a:p>
          <a:p>
            <a:r>
              <a:rPr lang="ru-RU" b="0" dirty="0"/>
              <a:t>Если производитель быстрее — накопятся «полные» и он начнёт ждать «пустой»; если потребитель быстрее — накопятся «пустые» и он будет ждать «полный». </a:t>
            </a:r>
          </a:p>
          <a:p>
            <a:r>
              <a:rPr lang="ru-RU" b="0" dirty="0"/>
              <a:t>Прелесть подхода в том, что нет разделяемого состояния, нет гонок на счётчиках, а логика ограничений выразится самим протоколом обмена.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751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4932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Адресация напрямую процессу 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...)</a:t>
            </a:r>
            <a:r>
              <a:rPr lang="ru-RU" b="0" dirty="0"/>
              <a:t>) проста, но создаёт сильную связанность «кто с кем». </a:t>
            </a:r>
          </a:p>
          <a:p>
            <a:r>
              <a:rPr lang="ru-RU" b="0" dirty="0"/>
              <a:t>Альтернатива — </a:t>
            </a:r>
            <a:r>
              <a:rPr lang="ru-RU" b="0" dirty="0" err="1"/>
              <a:t>mailbox</a:t>
            </a:r>
            <a:r>
              <a:rPr lang="ru-RU" b="0" dirty="0"/>
              <a:t>: это именованная очередь фиксированной ёмкости. Мы отправляем в ящик, а один или несколько процессов-читателей могут извлекать из него сообщения.</a:t>
            </a:r>
          </a:p>
          <a:p>
            <a:r>
              <a:rPr lang="ru-RU" b="0" dirty="0"/>
              <a:t>Такое размыкание привязки облегчает масштабирование и балансировку нагрузки: можно добавить потребителей, не меняя отправителя.</a:t>
            </a:r>
          </a:p>
          <a:p>
            <a:r>
              <a:rPr lang="ru-RU" b="0" dirty="0"/>
              <a:t>В контексте </a:t>
            </a:r>
            <a:r>
              <a:rPr lang="ru-RU" b="0" dirty="0" err="1"/>
              <a:t>producer</a:t>
            </a:r>
            <a:r>
              <a:rPr lang="ru-RU" b="0" dirty="0"/>
              <a:t>–</a:t>
            </a:r>
            <a:r>
              <a:rPr lang="ru-RU" b="0" dirty="0" err="1"/>
              <a:t>consumer</a:t>
            </a:r>
            <a:r>
              <a:rPr lang="ru-RU" b="0" dirty="0"/>
              <a:t> удобно иметь два ящика: один для «пустых» контейнеров (путь к производителю), второй — для «полных» (путь к потребителю).</a:t>
            </a:r>
          </a:p>
          <a:p>
            <a:r>
              <a:rPr lang="ru-RU" b="0" dirty="0"/>
              <a:t>Поведение при переполнении явно определено: при попытке отправить в заполненный ящик отправитель блокируется, формируя естественное обратное давление и защищая систему от перегрузки.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909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Есть два полюса. Буферизированная передача позволяет отправителю и получателю работать с разными скоростями: сообщения копятся в очереди, а процессы не обязаны встречаться «в один такт». Это гибко, но сложнее и дороже по памяти/копированиям. Второй полюс — </a:t>
            </a:r>
            <a:r>
              <a:rPr lang="ru-RU" b="0" dirty="0" err="1"/>
              <a:t>rendezvous</a:t>
            </a:r>
            <a:r>
              <a:rPr lang="ru-RU" b="0" dirty="0"/>
              <a:t> (без буфера):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b="0" dirty="0"/>
              <a:t> блокируется, пока реально не случится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receive</a:t>
            </a:r>
            <a:r>
              <a:rPr lang="ru-RU" b="0" dirty="0"/>
              <a:t>, и наоборот. Реализовать проще, накладные расходы меньше, но процессы идут в ногу, и любая пауза одной стороны стопорит другую. Выбор — компромисс между латентностью, пропускной способностью и простотой. На практике часто используют ограниченную буферизацию и неблокирующие варианты с тайм-аутами, чтобы гибко управлять деградацией под нагрузкой.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5931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Message </a:t>
            </a:r>
            <a:r>
              <a:rPr lang="ru-RU" b="0" dirty="0" err="1"/>
              <a:t>passing</a:t>
            </a:r>
            <a:r>
              <a:rPr lang="ru-RU" b="0" dirty="0"/>
              <a:t> — основа многих параллельных систем. В HPC доминирует MPI: он стандартизует точка-точка обмен (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Recv</a:t>
            </a:r>
            <a:r>
              <a:rPr lang="ru-RU" b="0" dirty="0"/>
              <a:t>, неблокирующие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Isend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Irecv</a:t>
            </a:r>
            <a:r>
              <a:rPr lang="ru-RU" b="0" dirty="0"/>
              <a:t>), коллективные операции (</a:t>
            </a:r>
            <a:r>
              <a:rPr lang="ru-RU" b="0" dirty="0" err="1"/>
              <a:t>broadcast</a:t>
            </a:r>
            <a:r>
              <a:rPr lang="ru-RU" b="0" dirty="0"/>
              <a:t>, </a:t>
            </a:r>
            <a:r>
              <a:rPr lang="ru-RU" b="0" dirty="0" err="1"/>
              <a:t>reduce</a:t>
            </a:r>
            <a:r>
              <a:rPr lang="ru-RU" b="0" dirty="0"/>
              <a:t>), группировку процессов (коммуникаторы) и богатую типизацию сообщений. Важно понимать, что, несмотря на сложность библиотек, фундамент остался прежним: процессы владением данных не делятся, а обмениваются явно. Это упрощает рассуждение о корректности и масштабирование на сотни и тысячи узлов, где общая память физически отсутствует.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4002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Плюсы. Отсутствие общей памяти убирает класс целых ошибок: гонки, незащищённые инварианты и случайное совместное владение. Процессы изолированы — сбой одного не </a:t>
            </a:r>
            <a:r>
              <a:rPr lang="ru-RU" b="0" dirty="0" err="1"/>
              <a:t>корраптит</a:t>
            </a:r>
            <a:r>
              <a:rPr lang="ru-RU" b="0" dirty="0"/>
              <a:t> память другого. Надёжность контролируется протоколом: ACK, </a:t>
            </a:r>
            <a:r>
              <a:rPr lang="ru-RU" b="0" dirty="0" err="1"/>
              <a:t>seqno</a:t>
            </a:r>
            <a:r>
              <a:rPr lang="ru-RU" b="0" dirty="0"/>
              <a:t>, тайм-ауты, повторы, аутентификация. Межмашинная коммуникация становится естественной: те же примитивы работают и по сети.</a:t>
            </a:r>
          </a:p>
          <a:p>
            <a:br>
              <a:rPr lang="ru-RU" b="0" dirty="0"/>
            </a:br>
            <a:r>
              <a:rPr lang="ru-RU" b="0" dirty="0"/>
              <a:t>Минусы. Цена — накладные расходы на копирование/</a:t>
            </a:r>
            <a:r>
              <a:rPr lang="ru-RU" b="0" dirty="0" err="1"/>
              <a:t>серилизацию</a:t>
            </a:r>
            <a:r>
              <a:rPr lang="ru-RU" b="0" dirty="0"/>
              <a:t>, сложность протоколов (потери, дубликаты, порядок, идентификация собеседника). Внутри одной машины, если цель — просто синхронизация потоков и быстрый доступ к общим структурам, семафоры/мьютексы/мониторы обычно дешевле. В реальных системах часто комбинируют подходы: локально — разделяемая память и блокировки, между сервисами — обмен сообщениями и чёткие контракты.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6610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547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Барьер — это точка коллективной синхронизации. Каждый участник выполняет свою часть работы в текущей фазе и, достигнув конца, вызывает операцию «</a:t>
            </a:r>
            <a:r>
              <a:rPr lang="ru-RU" dirty="0" err="1"/>
              <a:t>barrier</a:t>
            </a:r>
            <a:r>
              <a:rPr lang="ru-RU" dirty="0"/>
              <a:t>». Поток блокируется, пока не подойдут все остальные. Когда последний участник приходит, происходит «размыкание» — все сразу начинают следующую фазу. Такая схема естественна для алгоритмов, где на итерации </a:t>
            </a:r>
            <a:r>
              <a:rPr lang="ru-RU" i="1" dirty="0"/>
              <a:t>n+1</a:t>
            </a:r>
            <a:r>
              <a:rPr lang="ru-RU" dirty="0"/>
              <a:t> нужны полностью готовые результаты итерации </a:t>
            </a:r>
            <a:r>
              <a:rPr lang="ru-RU" i="1" dirty="0"/>
              <a:t>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7897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16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отключение прерываний как метод синхронизации имеет узкую сферу применения. Оно подходит лишь для операционной системы самой по себе, и только на очень короткое время. Для пользовательских процессов или многопроцессорных архитектур этот подход неприемлем. В современных системах с несколькими ядрами требуются более надёжные и универсальные механизмы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0872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Классический пример — релаксационные методы: теплопроводность, уравнения Лапласа и т. п. У нас есть состояние системы (матрица), и мы итеративно переходим к новому состоянию. Каждый поток считает свой фрагмент, но приступить к следующей итерации можно </a:t>
            </a:r>
            <a:r>
              <a:rPr lang="ru-RU" b="1" dirty="0"/>
              <a:t>только</a:t>
            </a:r>
            <a:r>
              <a:rPr lang="ru-RU" dirty="0"/>
              <a:t> когда новая матрица готова целиком. Поэтому в конце шага вставляется барьер, который выравнивает участников по времени.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173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современном C++ удобнее всего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barrier</a:t>
            </a:r>
            <a:r>
              <a:rPr lang="ru-RU" dirty="0"/>
              <a:t>: он сам управляет счётчиком и «поколениями», а также позволяет задать «</a:t>
            </a:r>
            <a:r>
              <a:rPr lang="ru-RU" dirty="0" err="1"/>
              <a:t>completion</a:t>
            </a:r>
            <a:r>
              <a:rPr lang="ru-RU" dirty="0"/>
              <a:t> </a:t>
            </a:r>
            <a:r>
              <a:rPr lang="ru-RU" dirty="0" err="1"/>
              <a:t>step</a:t>
            </a:r>
            <a:r>
              <a:rPr lang="ru-RU" dirty="0"/>
              <a:t>» — код, который выполнится один раз после схождения всех потоков (полезно для «переключения буферов» или сбора метрик). В POSIX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pthread_barrier_t</a:t>
            </a:r>
            <a:r>
              <a:rPr lang="ru-RU" dirty="0"/>
              <a:t>. Если стандартного примитива нет, барьер легко реализовать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condvar</a:t>
            </a:r>
            <a:r>
              <a:rPr lang="ru-RU" dirty="0"/>
              <a:t>: ведём счётчик пришедших и, когда он достигает N, переключаем «поколение» и будим всех.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6790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6458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Барьер — мощный, но чувствительный инструмент. Один отставший поток («</a:t>
            </a:r>
            <a:r>
              <a:rPr lang="ru-RU" dirty="0" err="1"/>
              <a:t>straggler</a:t>
            </a:r>
            <a:r>
              <a:rPr lang="ru-RU" dirty="0"/>
              <a:t>») останавливает всю группу. Если задали неправильное количество участников или чей-то поток не дошёл (исключение, ранний выход) — получите классический </a:t>
            </a:r>
            <a:r>
              <a:rPr lang="ru-RU" dirty="0" err="1"/>
              <a:t>дедлок</a:t>
            </a:r>
            <a:r>
              <a:rPr lang="ru-RU" dirty="0"/>
              <a:t>. Поэтому реализации держат «поколение» (</a:t>
            </a:r>
            <a:r>
              <a:rPr lang="ru-RU" dirty="0" err="1"/>
              <a:t>generation</a:t>
            </a:r>
            <a:r>
              <a:rPr lang="ru-RU" dirty="0"/>
              <a:t>) для безопасного переиспользования между итерациями. В промышленных фреймворках есть «</a:t>
            </a:r>
            <a:r>
              <a:rPr lang="ru-RU" dirty="0" err="1"/>
              <a:t>broken</a:t>
            </a:r>
            <a:r>
              <a:rPr lang="ru-RU" dirty="0"/>
              <a:t> </a:t>
            </a:r>
            <a:r>
              <a:rPr lang="ru-RU" dirty="0" err="1"/>
              <a:t>barrier</a:t>
            </a:r>
            <a:r>
              <a:rPr lang="ru-RU" dirty="0"/>
              <a:t>» — состояние, когда барьер принудительно размыкается с ошибкой, чтобы избежать вечного зависания.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2695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Современные CPU переупорядочивают инструкции, чтобы быстрее исполнять код. Это значит, что без доп. гарантий </a:t>
            </a:r>
            <a:r>
              <a:rPr lang="ru-RU" b="1" dirty="0"/>
              <a:t>флаг готовности</a:t>
            </a:r>
            <a:r>
              <a:rPr lang="ru-RU" dirty="0"/>
              <a:t> может стать виден раньше, чем «данные готовности», и читатель прочитает старое значение. Правильный паттерн — связать публикацию данных и флага через </a:t>
            </a:r>
            <a:r>
              <a:rPr lang="ru-RU" b="1" dirty="0" err="1"/>
              <a:t>release</a:t>
            </a:r>
            <a:r>
              <a:rPr lang="ru-RU" b="1" dirty="0"/>
              <a:t>/</a:t>
            </a:r>
            <a:r>
              <a:rPr lang="ru-RU" b="1" dirty="0" err="1"/>
              <a:t>acquire</a:t>
            </a:r>
            <a:r>
              <a:rPr lang="ru-RU" dirty="0"/>
              <a:t>: запись с </a:t>
            </a:r>
            <a:r>
              <a:rPr lang="ru-RU" dirty="0" err="1"/>
              <a:t>release</a:t>
            </a:r>
            <a:r>
              <a:rPr lang="ru-RU" dirty="0"/>
              <a:t> «выпускает» предшествующие записи, а чтение с </a:t>
            </a:r>
            <a:r>
              <a:rPr lang="ru-RU" dirty="0" err="1"/>
              <a:t>acquire</a:t>
            </a:r>
            <a:r>
              <a:rPr lang="ru-RU" dirty="0"/>
              <a:t> «захватывает» их видимость. Аналогично можно вставить явный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atomic_thread_fence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memory_order_release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6377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25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типичный приём для сеточных задач: у нас есть «старое» и «новое» состояние. Каждый поток считает свой фрагмент на основе </a:t>
            </a:r>
            <a:r>
              <a:rPr lang="ru-RU" b="1" dirty="0"/>
              <a:t>только старых</a:t>
            </a:r>
            <a:r>
              <a:rPr lang="ru-RU" dirty="0"/>
              <a:t> данных и пишет в новый буфер. Когда все фрагменты готовы, в </a:t>
            </a:r>
            <a:r>
              <a:rPr lang="ru-RU" dirty="0" err="1"/>
              <a:t>completion</a:t>
            </a:r>
            <a:r>
              <a:rPr lang="ru-RU" dirty="0"/>
              <a:t>-шаге барьера делаем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</a:t>
            </a:r>
            <a:r>
              <a:rPr lang="ru-RU" dirty="0"/>
              <a:t>. Это гарантирует, что никто не начнёт следующую итерацию со «смешанными» данными.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454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Оптимальность барьера определяется не столько самим примитивом, сколько равномерностью нагрузки. Если один поток делает в 2 раза больше работы, остальным придётся его ждать каждую итерацию. Следите за обработкой ошибок: «сломанный» барьер лучше, чем вечная блокировка.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barrier</a:t>
            </a:r>
            <a:r>
              <a:rPr lang="ru-RU" b="0" dirty="0"/>
              <a:t> даёт удобный и быстрый интерфейс; но там, где требуется тонкое управление порядком памяти, не забывайте про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</a:t>
            </a:r>
            <a:r>
              <a:rPr lang="ru-RU" b="0" dirty="0"/>
              <a:t> с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b="0" dirty="0"/>
              <a:t> или явные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fence</a:t>
            </a:r>
            <a:r>
              <a:rPr lang="ru-RU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639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166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Инверсия приоритетов — классическая аномалия планирования. Высокоприоритетный поток H хочет войти в критическую секцию, но мьютекс держит низкоприоритетный L. В этот момент </a:t>
            </a:r>
            <a:r>
              <a:rPr lang="ru-RU" dirty="0" err="1"/>
              <a:t>среднеприоритетный</a:t>
            </a:r>
            <a:r>
              <a:rPr lang="ru-RU" dirty="0"/>
              <a:t> M (которому мьютекс не нужен) постоянно вытесняет L. В итоге H стоит, L не получает CPU, чтобы освободить мьютекс, а M «правит балом». Это нарушает ключевую гарантию приоритетного планировщика: «более важная работа исполняется раньше».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архитектуре x86-64 управление прерываниями связано с флагом IF — </a:t>
            </a:r>
            <a:r>
              <a:rPr lang="ru-RU" dirty="0" err="1"/>
              <a:t>Interrupt</a:t>
            </a:r>
            <a:r>
              <a:rPr lang="ru-RU" dirty="0"/>
              <a:t> </a:t>
            </a:r>
            <a:r>
              <a:rPr lang="ru-RU" dirty="0" err="1"/>
              <a:t>Flag</a:t>
            </a:r>
            <a:r>
              <a:rPr lang="ru-RU" dirty="0"/>
              <a:t> — в регистре RFLAGS. Если он установлен, прерывания разрешены. Если сброшен, прерывания блокируются. Для управления используются две инструкции: CLI — очистка флага, и STI — установка. Эти инструкции можно выполнять только в привилегированном режиме, то есть в ядре ОС. Важно помнить, что они влияют только на текущее ядро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2152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dirty="0" err="1"/>
              <a:t>Pathfinder</a:t>
            </a:r>
            <a:r>
              <a:rPr lang="ru-RU" dirty="0"/>
              <a:t> была общая «информационная шина» с мьютексом. Низкоприоритетный поток собирал метеоданные и иногда держал мьютекс. Средний по приоритету поток связи загружал CPU, мьютекс ему не требовался. Когда высокоприоритетный поток управления шиной пытался войти — он блокировался на мьютексе, а L не получал квант, чтобы выйти. Итог — фактическая инверсия приоритетов и сбои в работе, которые устраняли перезапусками, пока не применили корректную стратегию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603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Главная «ловушка» — средний приоритет. Если бы M не вмешивался, L быстро освободил бы мьютекс, H бы пошёл дальше — и никакой инверсии. Но пока M активен, L не получает шанса завершить критическую секцию. В системах реального времени это критично: дедлайны пропускаются, система «дергается» или зависает.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7776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Практические варианты:</a:t>
            </a:r>
            <a:br>
              <a:rPr lang="ru-RU" dirty="0"/>
            </a:br>
            <a:r>
              <a:rPr lang="ru-RU" dirty="0"/>
              <a:t>— Отключение прерываний — грубо и небезопасно.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/>
              <a:t>Потолок (</a:t>
            </a:r>
            <a:r>
              <a:rPr lang="ru-RU" b="1" dirty="0" err="1"/>
              <a:t>ceiling</a:t>
            </a:r>
            <a:r>
              <a:rPr lang="ru-RU" b="1" dirty="0"/>
              <a:t>):</a:t>
            </a:r>
            <a:r>
              <a:rPr lang="ru-RU" dirty="0"/>
              <a:t> мьютексу назначают «верхний» приоритет: любой, кто его держит, исполняется не ниже потолка. Это предотвращает инверсию по определению, но требует хорошего статического анализа приоритетов.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/>
              <a:t>Наследование (</a:t>
            </a:r>
            <a:r>
              <a:rPr lang="ru-RU" b="1" dirty="0" err="1"/>
              <a:t>inheritance</a:t>
            </a:r>
            <a:r>
              <a:rPr lang="ru-RU" b="1" dirty="0"/>
              <a:t>):</a:t>
            </a:r>
            <a:r>
              <a:rPr lang="ru-RU" dirty="0"/>
              <a:t> как только H ждёт мьютекс у L, L временно «поднимают» до приоритета H. Он быстро освобождает ресурс — инверсия исчезает.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 err="1"/>
              <a:t>Random</a:t>
            </a:r>
            <a:r>
              <a:rPr lang="ru-RU" b="1" dirty="0"/>
              <a:t> </a:t>
            </a:r>
            <a:r>
              <a:rPr lang="ru-RU" b="1" dirty="0" err="1"/>
              <a:t>boosting</a:t>
            </a:r>
            <a:r>
              <a:rPr lang="ru-RU" dirty="0"/>
              <a:t> — эвристика Windows: периодически повышают приоритет держателей, чтобы не залипали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55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приоритетов — наиболее «естественное» решение: рост приоритета происходит </a:t>
            </a:r>
            <a:r>
              <a:rPr lang="ru-RU" b="1" dirty="0"/>
              <a:t>только тогда и настолько</a:t>
            </a:r>
            <a:r>
              <a:rPr lang="ru-RU" dirty="0"/>
              <a:t>, насколько это нужно. Если несколько высоких потоков стоят на одном мьютексе, держатель наследует </a:t>
            </a:r>
            <a:r>
              <a:rPr lang="ru-RU" b="1" dirty="0"/>
              <a:t>максимальный</a:t>
            </a:r>
            <a:r>
              <a:rPr lang="ru-RU" dirty="0"/>
              <a:t> из их приоритетов. Как только ресурс освобождён, всё откатывается. Это решение и применили на Mars </a:t>
            </a:r>
            <a:r>
              <a:rPr lang="ru-RU" dirty="0" err="1"/>
              <a:t>Pathfinder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41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Потолок — это статический договор: «если ты входишь сюда — ты важный». Он особенно хорош в </a:t>
            </a:r>
            <a:r>
              <a:rPr lang="ru-RU" b="1" dirty="0"/>
              <a:t>RTOS</a:t>
            </a:r>
            <a:r>
              <a:rPr lang="ru-RU" dirty="0"/>
              <a:t> и системах с жёстким статическим планированием, где задачи и их приоритеты известны заранее. Цена — сложность конфигурации и потенциальная «избыточность» повышения там, где фактической конкуренции нет.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652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Главная профилактика — короткие критические секции и разумная гранулярность блокировок. Для POSIX-потоков есть атрибуты мьютексов с нужными протоколами: это готовые механизмы борьбы с инверсией. Полезно собирать метрики: кто сколько держит мьютексы, кто на них ждёт и с какими приоритетами — такие «</a:t>
            </a:r>
            <a:r>
              <a:rPr lang="ru-RU" b="0" dirty="0" err="1"/>
              <a:t>тёпловые</a:t>
            </a:r>
            <a:r>
              <a:rPr lang="ru-RU" b="0" dirty="0"/>
              <a:t> карты» быстро показывают проблемные места.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8494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Инверсия приоритетов — не экзотика, а частая причина «загадочных» зависаний. У вас может быть идеальный алгоритм, но без корректной конфигурации синхронизации система теряет предсказуемость. Поэтому мы проектируем критические секции, выбираем протокол мьютексов, а затем проверяем это нагрузочными сценариями — как на стенде, так и в продакшене.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8287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508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RCU — это подход, где мы сознательно избегаем </a:t>
            </a:r>
            <a:r>
              <a:rPr lang="ru-RU" dirty="0" err="1"/>
              <a:t>локов</a:t>
            </a:r>
            <a:r>
              <a:rPr lang="ru-RU" dirty="0"/>
              <a:t> на чтении. Читатели идут максимально быстро, а писатели готовят новую версию данных «в стороне» и потом одним атомарным шагом делают её видимой. Ключевая гарантия — читатель никогда не увидит смесь «старого и нового»: либо старый снимок, либо новый снимок структуры.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107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RCU разделяет обновление на два этапа: публикация и последующее освобождение старых данных. Публикация — атомарная замена указателя. Реальный «подводный камень» — когда безопасно освобождать старую версию. Ответ: после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, когда </a:t>
            </a:r>
            <a:r>
              <a:rPr lang="ru-RU" b="1" dirty="0"/>
              <a:t>все</a:t>
            </a:r>
            <a:r>
              <a:rPr lang="ru-RU" dirty="0"/>
              <a:t> читатели гарантированно вышли из своих критических секций.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7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Простейший пример — работа напрямую в ассемблере. Мы сохраняем состояние флагов, выполняем CLI, затем — критическую секцию, после чего включаем прерывания обратно с помощью STI. Такой подход работает только для очень коротких участков кода. Если держать прерывания выключенными слишком долго, можно потерять события от устройств или таймеров.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914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Вставка</a:t>
            </a:r>
            <a:r>
              <a:rPr lang="ru-RU" dirty="0"/>
              <a:t> узла X:</a:t>
            </a:r>
            <a:br>
              <a:rPr lang="ru-RU" dirty="0"/>
            </a:br>
            <a:r>
              <a:rPr lang="ru-RU" dirty="0"/>
              <a:t>— полностью подготовить X → </a:t>
            </a:r>
            <a:r>
              <a:rPr lang="ru-RU" b="1" dirty="0"/>
              <a:t>одним атомарным записыванием</a:t>
            </a:r>
            <a:r>
              <a:rPr lang="ru-RU" dirty="0"/>
              <a:t> подвесить к A</a:t>
            </a:r>
            <a:br>
              <a:rPr lang="ru-RU" dirty="0"/>
            </a:br>
            <a:r>
              <a:rPr lang="ru-RU" dirty="0"/>
              <a:t>— читатели видят либо дерево без X, либо дерево с 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2831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Удаление B, D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— переназначить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A-&gt;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</a:t>
            </a:r>
            <a:r>
              <a:rPr lang="ru-RU" dirty="0"/>
              <a:t> (атомарно)</a:t>
            </a:r>
            <a:br>
              <a:rPr lang="ru-RU" dirty="0"/>
            </a:br>
            <a:r>
              <a:rPr lang="ru-RU" dirty="0"/>
              <a:t>— читатели, находящиеся в A, пойдут в C (новая версия)</a:t>
            </a:r>
            <a:br>
              <a:rPr lang="ru-RU" dirty="0"/>
            </a:br>
            <a:r>
              <a:rPr lang="ru-RU" dirty="0"/>
              <a:t>— читатели, уже в B/D, дочитают старую версию</a:t>
            </a:r>
            <a:br>
              <a:rPr lang="ru-RU" dirty="0"/>
            </a:br>
            <a:r>
              <a:rPr lang="ru-RU" dirty="0"/>
              <a:t>— после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: освободить B,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9269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Чтобы гарантировать корректный сбор мусора, читатель должен быстро «пролетать» через свою секцию и не засыпать в ней. Тогда ядро/</a:t>
            </a:r>
            <a:r>
              <a:rPr lang="ru-RU" b="0" dirty="0" err="1"/>
              <a:t>рантайм</a:t>
            </a:r>
            <a:r>
              <a:rPr lang="ru-RU" b="0" dirty="0"/>
              <a:t> может определить момент, когда все потоки побывали «снаружи» — это и есть </a:t>
            </a:r>
            <a:r>
              <a:rPr lang="ru-RU" b="0" dirty="0" err="1"/>
              <a:t>grace</a:t>
            </a:r>
            <a:r>
              <a:rPr lang="ru-RU" b="0" dirty="0"/>
              <a:t> </a:t>
            </a:r>
            <a:r>
              <a:rPr lang="ru-RU" b="0" dirty="0" err="1"/>
              <a:t>period</a:t>
            </a:r>
            <a:r>
              <a:rPr lang="ru-RU" b="0" dirty="0"/>
              <a:t>. Как только он завершился, мы уверены, что никто не держит ссылки на старые узлы — их можно </a:t>
            </a:r>
            <a:r>
              <a:rPr lang="ru-RU" b="0" dirty="0" err="1"/>
              <a:t>освобождат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0855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RCU сияет там, где чтений намного больше, чем записей, и где можно строить обновления «в стороне», а потом просто переключать указатели. Если структура меняется «на месте» или нужно атомарно править много узлов за раз, потребуется более сложная техника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7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ядрах ОС чаще используют обёртки. Пример на языке C с </a:t>
            </a:r>
            <a:r>
              <a:rPr lang="ru-RU" dirty="0" err="1"/>
              <a:t>inline-asm</a:t>
            </a:r>
            <a:r>
              <a:rPr lang="ru-RU" dirty="0"/>
              <a:t> показывает функцию </a:t>
            </a:r>
            <a:r>
              <a:rPr lang="ru-RU" dirty="0" err="1"/>
              <a:t>irq_save</a:t>
            </a:r>
            <a:r>
              <a:rPr lang="ru-RU" dirty="0"/>
              <a:t>, которая сохраняет состояние и отключает прерывания, и </a:t>
            </a:r>
            <a:r>
              <a:rPr lang="ru-RU" dirty="0" err="1"/>
              <a:t>irq_restore</a:t>
            </a:r>
            <a:r>
              <a:rPr lang="ru-RU" dirty="0"/>
              <a:t>, которая восстанавливает исходные флаги. Этот шаблон активно применяется в Linux и других ОС. Он гарантирует, что прерывания будут восстановлены именно в том состоянии, которое было до входа в критическую секцию.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6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учитывать ограничения. CLI отключает только маскируемые прерывания. Не маскируемые сигналы — такие как NMI или Machine Check — продолжат приходить. На многопроцессорных системах CLI работает только на одном ядре. Остальные ядра продолжают получать прерывания и могут работать с разделяемой памятью. Для пользовательских программ этот механизм вообще недоступен: попытка вызвать CLI в </a:t>
            </a:r>
            <a:r>
              <a:rPr lang="ru-RU" dirty="0" err="1"/>
              <a:t>user-mode</a:t>
            </a:r>
            <a:r>
              <a:rPr lang="ru-RU" dirty="0"/>
              <a:t> приведёт к исключению.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на практике в ядре ОС CLI и STI используют очень осторожно, для коротких критических операций. Чаще всего их комбинируют со </a:t>
            </a:r>
            <a:r>
              <a:rPr lang="ru-RU" dirty="0" err="1"/>
              <a:t>спинлоками</a:t>
            </a:r>
            <a:r>
              <a:rPr lang="ru-RU" dirty="0"/>
              <a:t>: так в Linux реализованы функции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spin_lock_irqsave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spin_unlock_irqrestore</a:t>
            </a:r>
            <a:r>
              <a:rPr lang="ru-RU" dirty="0"/>
              <a:t>. Для синхронизации на более высоком уровне в современных многопроцессорных системах применяются более сложные примитивы — мьютексы, семафоры и атомарные операции.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говорим об операционных системах, важно помнить, что процессы часто должны работать не изолированно, а во взаимодействии. Например, в командной строке мы можем использовать конвейер: вывод одной программы становится вводом другой.</a:t>
            </a:r>
          </a:p>
          <a:p>
            <a:r>
              <a:rPr lang="ru-RU" dirty="0"/>
              <a:t>В таких случаях возникают три ключевых задачи.</a:t>
            </a:r>
          </a:p>
          <a:p>
            <a:r>
              <a:rPr lang="ru-RU" dirty="0"/>
              <a:t>Первая — это передача информации между процессами.</a:t>
            </a:r>
          </a:p>
          <a:p>
            <a:r>
              <a:rPr lang="ru-RU" dirty="0"/>
              <a:t>Вторая — необходимость предотвратить конфликты, когда два или более процессов пытаются использовать один и тот же ресурс. Представьте систему бронирования билетов: если два клиента одновременно претендуют на последнее место, необходимо исключить ошибку.</a:t>
            </a:r>
          </a:p>
          <a:p>
            <a:r>
              <a:rPr lang="ru-RU" dirty="0"/>
              <a:t>Третья задача — правильный порядок выполнения зависимых процессов. Если один процесс производит данные, а другой их использует, мы должны гарантировать, что второй не начнёт раньше времени.</a:t>
            </a:r>
          </a:p>
          <a:p>
            <a:r>
              <a:rPr lang="ru-RU" dirty="0"/>
              <a:t>Все эти проблемы характерны и для потоков: хотя они разделяют память, это облегчает обмен данными, но синхронизацию и порядок выполнения нужно тщательно контролировать.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214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5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64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6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8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4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Strict Alternation </a:t>
            </a:r>
            <a:r>
              <a:rPr lang="ru-RU" dirty="0"/>
              <a:t>— это ещё одна попытка решить проблему взаимного исключения. Здесь вводится переменная </a:t>
            </a:r>
            <a:r>
              <a:rPr lang="ru-RU" dirty="0" err="1"/>
              <a:t>turn</a:t>
            </a:r>
            <a:r>
              <a:rPr lang="ru-RU" dirty="0"/>
              <a:t>, которая показывает, чей ход войти в критическую область. Если переменная равна 0 — в критическую область входит процесс 0, если 1 — процесс 1. После выхода из критической области процесс меняет значение переменной, передавая право другому. Таким образом, одновременного доступа не происходит.</a:t>
            </a:r>
            <a:endParaRPr lang="en-US" dirty="0"/>
          </a:p>
          <a:p>
            <a:r>
              <a:rPr lang="ru-RU" dirty="0"/>
              <a:t>В реализации используется цикл ожидания: процесс проверяет, равен ли </a:t>
            </a:r>
            <a:r>
              <a:rPr lang="ru-RU" dirty="0" err="1"/>
              <a:t>turn</a:t>
            </a:r>
            <a:r>
              <a:rPr lang="ru-RU" dirty="0"/>
              <a:t> его номеру. Если нет — он крутится в цикле. Это называется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Такое ожидание очень неэффективно, потому что процесс тратит процессорное время впустую, просто проверяя переменную. Подобные блокировки называют </a:t>
            </a:r>
            <a:r>
              <a:rPr lang="ru-RU" dirty="0" err="1"/>
              <a:t>спинлоками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10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Главная проблема этого алгоритма в том, что процессы вынуждены строго чередоваться. Даже если один процесс находится вне критической области и не использует ресурс, другой процесс не сможет войти, пока не наступит его «ход». Например, если процесс 1 задержался в своей неключевой области, процесс 0 всё равно будет заблокирован. Это нарушает одно из условий корректной синхронизации: процесс, находящийся вне критической области, не должен мешать </a:t>
            </a:r>
            <a:r>
              <a:rPr lang="ru-RU" dirty="0" err="1"/>
              <a:t>други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5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алгоритм гарантирует отсутствие гонок, но создаёт новые проблемы — чрезмерное ожидание, потерю производительности и несправедливость. Поэтому этот метод нельзя считать практическим решением, но он полезен как учебный пример того, как развивались идеи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3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4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рассмотрим проблему гонок или </a:t>
            </a:r>
            <a:r>
              <a:rPr lang="ru-RU" dirty="0" err="1"/>
              <a:t>race</a:t>
            </a:r>
            <a:r>
              <a:rPr lang="ru-RU" dirty="0"/>
              <a:t> </a:t>
            </a:r>
            <a:r>
              <a:rPr lang="ru-RU" dirty="0" err="1"/>
              <a:t>conditions</a:t>
            </a:r>
            <a:r>
              <a:rPr lang="ru-RU" dirty="0"/>
              <a:t>. Гонки возникают тогда, когда несколько процессов или потоков одновременно работают с разделяемыми данными, и результат зависит от того, кто именно первым получил доступ к процессору.</a:t>
            </a:r>
          </a:p>
          <a:p>
            <a:r>
              <a:rPr lang="ru-RU" dirty="0"/>
              <a:t>Классический пример — система печати. Представьте, что два процесса почти одновременно хотят добавить свои задания в очередь. Оба выбирают один и тот же слот, и один файл перезаписывает другой. С точки зрения операционной системы очередь выглядит корректно, но на деле один пользователь никогда не увидит результат своей печати.</a:t>
            </a:r>
          </a:p>
          <a:p>
            <a:r>
              <a:rPr lang="ru-RU" dirty="0"/>
              <a:t>Именно поэтому такие ошибки коварны: они проявляются случайно и не всегда воспроизводимы. Программист может протестировать программу десятки раз без проблем, а потом внезапно получить сбой. С ростом числа ядер процессоров такие ситуации возникают всё чаще, и работа с ними становится критически важной задачей при проектировании современных систем.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Петерсона был предложен в 1981 году и стал большим шагом вперёд по сравнению с более сложным алгоритмом Деккера. Его ценность в том, что он решает задачу взаимного исключения чисто программным способом, без аппаратной поддержки. В основе решения лежит использование двух элементов: флагов интереса и переменной </a:t>
            </a:r>
            <a:r>
              <a:rPr lang="ru-RU" dirty="0" err="1"/>
              <a:t>turn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5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на код. Массив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ru-RU" dirty="0"/>
              <a:t> хранит, хочет ли процесс войти в критическую область. Переменная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</a:t>
            </a:r>
            <a:r>
              <a:rPr lang="ru-RU" dirty="0"/>
              <a:t> определяет, кто имеет приоритет. 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ru-RU" dirty="0"/>
              <a:t> ставит флаг интереса, записывает в </a:t>
            </a:r>
            <a:r>
              <a:rPr lang="ru-RU" dirty="0" err="1"/>
              <a:t>turn</a:t>
            </a:r>
            <a:r>
              <a:rPr lang="ru-RU" dirty="0"/>
              <a:t> номер процесса и затем ждёт, пока второй процесс либо не перестанет быть заинтересован, либо не уступит очередь.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leave_region</a:t>
            </a:r>
            <a:r>
              <a:rPr lang="ru-RU" dirty="0"/>
              <a:t> снимает флаг интереса и освобождает критическую область.</a:t>
            </a:r>
          </a:p>
          <a:p>
            <a:r>
              <a:rPr lang="ru-RU" dirty="0"/>
              <a:t>Если только один процесс хочет войти — он сразу попадает в критическую область. Если оба заинтересованы одновременно, то именно переменная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</a:t>
            </a:r>
            <a:r>
              <a:rPr lang="ru-RU" dirty="0"/>
              <a:t> решает конфликт. Один процесс получает право войти, а другой ждёт. При этом никто не блокируется навечно — ожидание всегда конечное.</a:t>
            </a:r>
          </a:p>
          <a:p>
            <a:r>
              <a:rPr lang="ru-RU" dirty="0"/>
              <a:t>Пример: оба процесса одновременно вызывают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enter_region</a:t>
            </a:r>
            <a:r>
              <a:rPr lang="ru-RU" dirty="0"/>
              <a:t>. Оба ставят свой интерес и записывают в переменную </a:t>
            </a:r>
            <a:r>
              <a:rPr lang="ru-RU" dirty="0" err="1"/>
              <a:t>turn</a:t>
            </a:r>
            <a:r>
              <a:rPr lang="ru-RU" dirty="0"/>
              <a:t>. Но чья запись окажется последней, тот и уступает очередь. Допустим, процесс 1 записал последним. Тогда он ждёт, а процесс 0 входит внутрь. Когда процесс 0 выходит, снимает свой интерес, и процесс 1 тут же получает доступ.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отметить, что алгоритм Петерсона удовлетворяет всем условиям корректной синхронизации: только один процесс в критической области, независимость от аппаратуры, отсутствие блокировки процессами вне критической области и справедливость. На практике его заменили более быстрые аппаратные примитивы, но как учебный пример алгоритм Петерсона остаётся классикой.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0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25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Алгоритмы Петерсона и Деккера позволяют войти в критическую секцию за время порядка O(1), если только один поток пытается это сделать. Но если несколько потоков конкурируют, начинается активное ожидание — так называемый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В этом случае процессор крутится в цикле, проверяя флаги других потоков. Чем больше потоков участвует, тем больше проверок нужно, и в худшем случае временные затраты становятся порядка O(N). Таким образом, CPU тратит значительное время впустую, вместо того чтобы выполнять полезные задачи.</a:t>
            </a:r>
          </a:p>
          <a:p>
            <a:r>
              <a:rPr lang="ru-RU" dirty="0"/>
              <a:t>Теперь посмотрим на пространственную сложность. Для работы алгоритмов требуется массив флагов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[N]</a:t>
            </a:r>
            <a:r>
              <a:rPr lang="ru-RU" dirty="0"/>
              <a:t>, где каждый поток хранит своё намерение войти в критическую область. Это означает, что по памяти алгоритмы растут линейно: O(N). При двух потоках это незаметно, но при десятках и сотнях потоков объём служебных данных увеличивается.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02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памяти алгоритмы растут линейно: O(N). При двух потоках это незаметно, но при десятках и сотнях потоков объём служебных данных увеличивается.</a:t>
            </a:r>
          </a:p>
          <a:p>
            <a:r>
              <a:rPr lang="ru-RU" dirty="0"/>
              <a:t>Кроме того, с ростом числа потоков возрастает сложность логики: нужно проверять состояние всех остальных, что создаёт дополнительные задержки. На многопроцессорных системах добавляется ещё одна проблема — необходимо использовать барьеры памяти, чтобы гарантировать корректный порядок операций. Иначе алгоритм может дать сбой.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97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11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результате, несмотря на свою историческую значимость, алгоритмы Петерсона и Деккера плохо масштабируются. Время ожидания в худшем случае растёт как O(N), память требуется тоже порядка O(N), и всё это сопровождается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, которое тратит ресурсы процессора впустую. Поэтому эти решения ценны только как учебные примеры. В реальных операционных системах их заменили более эффективные подходы — аппаратные атомарные инструкции и высокоуровневые примитивы, такие как семафоры, мьютексы и </a:t>
            </a:r>
            <a:r>
              <a:rPr lang="ru-RU" dirty="0" err="1"/>
              <a:t>спинлоки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4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079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99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рассмотрели программные решения задачи взаимного исключения. Они работают, но не всегда эффективны. Поэтому процессоры, особенно многопроцессорные, часто имеют специальные инструкции для поддержки синхронизации. Наиболее известные из них — Test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Lock (TSL) и XCHG. Их задача — сделать операции проверки и установки блокировки атомарными.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370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Инструкция TSL одновременно выполняет два действия: читает значение переменной </a:t>
            </a:r>
            <a:r>
              <a:rPr lang="ru-RU" dirty="0" err="1"/>
              <a:t>lock</a:t>
            </a:r>
            <a:r>
              <a:rPr lang="ru-RU" dirty="0"/>
              <a:t> в регистр и записывает в неё единицу. Важнейший момент — эта операция </a:t>
            </a:r>
            <a:r>
              <a:rPr lang="ru-RU" dirty="0" err="1"/>
              <a:t>атомарна</a:t>
            </a:r>
            <a:r>
              <a:rPr lang="ru-RU" dirty="0"/>
              <a:t>, то есть другие процессоры не могут получить доступ к памяти, пока она выполняется. Это принципиальное отличие от простого отключения прерываний, которое защищает только локальный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99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кода с TSL прост. Вход в критическую область — это цикл: процесс вызывает TSL, проверяет, свободен ли </a:t>
            </a:r>
            <a:r>
              <a:rPr lang="ru-RU" dirty="0" err="1"/>
              <a:t>lock</a:t>
            </a:r>
            <a:r>
              <a:rPr lang="ru-RU" dirty="0"/>
              <a:t>, и если занят — ждёт. Когда </a:t>
            </a:r>
            <a:r>
              <a:rPr lang="ru-RU" dirty="0" err="1"/>
              <a:t>lock</a:t>
            </a:r>
            <a:r>
              <a:rPr lang="ru-RU" dirty="0"/>
              <a:t> становится равным нулю, процесс устанавливает его в единицу и входит в критическую область. Выход — это простая запись нуля в переменную </a:t>
            </a:r>
            <a:r>
              <a:rPr lang="ru-RU" dirty="0" err="1"/>
              <a:t>lock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105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Инструкция XCHG делает то же самое, но через атомарный обмен: значение регистра и </a:t>
            </a:r>
            <a:r>
              <a:rPr lang="ru-RU" dirty="0" err="1"/>
              <a:t>lock</a:t>
            </a:r>
            <a:r>
              <a:rPr lang="ru-RU" dirty="0"/>
              <a:t> меняются местами. Если в </a:t>
            </a:r>
            <a:r>
              <a:rPr lang="ru-RU" dirty="0" err="1"/>
              <a:t>lock</a:t>
            </a:r>
            <a:r>
              <a:rPr lang="ru-RU" dirty="0"/>
              <a:t> был ноль, процесс получает доступ. Если единица — он ждёт. В архитектуре Intel x86 именно XCHG используется как базовый инструмент низкоуровневой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такие решения имеют ограничения. Во-первых, они основаны на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 — процесс активно крутится в цикле и тратит ресурсы. Во-вторых, они работают только если процессы корректно вызывают вход и выход из критической секции. На практике TSL и XCHG применяются как строительные блоки для более сложных синхронизирующих механизмов — мьютексов и семафоров.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19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— минималистичная реализация «TSL-замка» на C++.</a:t>
            </a:r>
            <a:br>
              <a:rPr lang="ru-RU" dirty="0"/>
            </a:br>
            <a:r>
              <a:rPr lang="ru-RU" dirty="0"/>
              <a:t>Идея ровно та же, что у аппаратной инструкции </a:t>
            </a:r>
            <a:r>
              <a:rPr lang="ru-RU" b="1" dirty="0"/>
              <a:t>TSL / XCHG</a:t>
            </a:r>
            <a:r>
              <a:rPr lang="ru-RU" dirty="0"/>
              <a:t>: атомарно поставить «флажок занято» и узнать, был ли он свободен.</a:t>
            </a:r>
          </a:p>
          <a:p>
            <a:r>
              <a:rPr lang="ru-RU" dirty="0"/>
              <a:t>Ключевые моменты, на которые стоит обратить внимание:</a:t>
            </a:r>
          </a:p>
          <a:p>
            <a:r>
              <a:rPr lang="ru-RU" b="1" dirty="0"/>
              <a:t>Атомарная установка флага.</a:t>
            </a:r>
            <a:br>
              <a:rPr lang="ru-RU" dirty="0"/>
            </a:b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test_and_set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атомарно записывает «1» и возвращает предыдущее значение.</a:t>
            </a:r>
          </a:p>
          <a:p>
            <a:r>
              <a:rPr lang="ru-RU" dirty="0"/>
              <a:t>Если вернулось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false</a:t>
            </a:r>
            <a:r>
              <a:rPr lang="ru-RU" dirty="0"/>
              <a:t>, флаг был свободен — критическую секцию мы захватили.</a:t>
            </a:r>
          </a:p>
          <a:p>
            <a:r>
              <a:rPr lang="ru-RU" dirty="0"/>
              <a:t>Если вернулось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</a:t>
            </a:r>
            <a:r>
              <a:rPr lang="ru-RU" dirty="0"/>
              <a:t>, кто-то уже держит </a:t>
            </a:r>
            <a:r>
              <a:rPr lang="ru-RU" dirty="0" err="1"/>
              <a:t>лок</a:t>
            </a:r>
            <a:r>
              <a:rPr lang="ru-RU" dirty="0"/>
              <a:t> — крутимся (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</a:t>
            </a:r>
            <a:r>
              <a:rPr lang="ru-RU" dirty="0"/>
              <a:t>).</a:t>
            </a:r>
          </a:p>
          <a:p>
            <a:r>
              <a:rPr lang="ru-RU" b="1" dirty="0"/>
              <a:t>Порядок памяти (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order</a:t>
            </a:r>
            <a:r>
              <a:rPr lang="ru-RU" b="1" dirty="0"/>
              <a:t>).</a:t>
            </a:r>
            <a:endParaRPr lang="ru-RU" dirty="0"/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memory_order_acquire</a:t>
            </a:r>
            <a:r>
              <a:rPr lang="ru-RU" dirty="0"/>
              <a:t>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гарантирует, что </a:t>
            </a:r>
            <a:r>
              <a:rPr lang="ru-RU" b="1" dirty="0"/>
              <a:t>все чтения/записи после </a:t>
            </a:r>
            <a:r>
              <a:rPr lang="ru-RU" b="1" dirty="0" err="1"/>
              <a:t>lock</a:t>
            </a:r>
            <a:r>
              <a:rPr lang="ru-RU" dirty="0"/>
              <a:t> не «проскочат» вперёд — они видят эффекты владельца, который делал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dirty="0"/>
              <a:t>.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memory_order_release</a:t>
            </a:r>
            <a:r>
              <a:rPr lang="ru-RU" dirty="0"/>
              <a:t>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обеспечивает «</a:t>
            </a:r>
            <a:r>
              <a:rPr lang="ru-RU" dirty="0" err="1"/>
              <a:t>happens-before</a:t>
            </a:r>
            <a:r>
              <a:rPr lang="ru-RU" dirty="0"/>
              <a:t>» по отношению к потоку, успешно прошедшему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критично на </a:t>
            </a:r>
            <a:r>
              <a:rPr lang="ru-RU" dirty="0" err="1"/>
              <a:t>слабоупорядоченных</a:t>
            </a:r>
            <a:r>
              <a:rPr lang="ru-RU" dirty="0"/>
              <a:t> архитектурах (ARM, POWER): без этих порядков можно получить </a:t>
            </a:r>
            <a:r>
              <a:rPr lang="ru-RU" dirty="0" err="1"/>
              <a:t>трудноотлаживаемые</a:t>
            </a:r>
            <a:r>
              <a:rPr lang="ru-RU" dirty="0"/>
              <a:t> состояния гонки.</a:t>
            </a:r>
          </a:p>
          <a:p>
            <a:r>
              <a:rPr lang="ru-RU" b="1" dirty="0"/>
              <a:t>Почему это быстро.</a:t>
            </a:r>
            <a:br>
              <a:rPr lang="ru-RU" dirty="0"/>
            </a:br>
            <a:r>
              <a:rPr lang="ru-RU" dirty="0"/>
              <a:t>В быстром пути — один атомарный обмен, без переходов в ядро: на x86 это, как правило, компилируется в «</a:t>
            </a:r>
            <a:r>
              <a:rPr lang="ru-RU" dirty="0" err="1"/>
              <a:t>lock</a:t>
            </a:r>
            <a:r>
              <a:rPr lang="ru-RU" dirty="0"/>
              <a:t> </a:t>
            </a:r>
            <a:r>
              <a:rPr lang="ru-RU" dirty="0" err="1"/>
              <a:t>xchg</a:t>
            </a:r>
            <a:r>
              <a:rPr lang="ru-RU" dirty="0"/>
              <a:t>»/«</a:t>
            </a:r>
            <a:r>
              <a:rPr lang="ru-RU" dirty="0" err="1"/>
              <a:t>xchg</a:t>
            </a:r>
            <a:r>
              <a:rPr lang="ru-RU" dirty="0"/>
              <a:t>» с семантикой </a:t>
            </a:r>
            <a:r>
              <a:rPr lang="ru-RU" dirty="0" err="1"/>
              <a:t>acquire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5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Ограничения и практика.</a:t>
            </a:r>
            <a:endParaRPr lang="ru-RU" dirty="0"/>
          </a:p>
          <a:p>
            <a:r>
              <a:rPr lang="ru-RU" dirty="0"/>
              <a:t>Это </a:t>
            </a:r>
            <a:r>
              <a:rPr lang="ru-RU" b="1" dirty="0" err="1"/>
              <a:t>spin-lock</a:t>
            </a:r>
            <a:r>
              <a:rPr lang="ru-RU" dirty="0"/>
              <a:t>: при длительном ожидании он впустую сжигает CPU. Используйте </a:t>
            </a:r>
            <a:r>
              <a:rPr lang="ru-RU" b="1" dirty="0"/>
              <a:t>только</a:t>
            </a:r>
            <a:r>
              <a:rPr lang="ru-RU" dirty="0"/>
              <a:t> для </a:t>
            </a:r>
            <a:r>
              <a:rPr lang="ru-RU" b="1" dirty="0"/>
              <a:t>очень коротких</a:t>
            </a:r>
            <a:r>
              <a:rPr lang="ru-RU" dirty="0"/>
              <a:t> критических секций или когда ожидание почти всегда нулевое.</a:t>
            </a:r>
          </a:p>
          <a:p>
            <a:r>
              <a:rPr lang="ru-RU" dirty="0"/>
              <a:t>Нет гарантии </a:t>
            </a:r>
            <a:r>
              <a:rPr lang="ru-RU" b="1" dirty="0"/>
              <a:t>справедливости</a:t>
            </a:r>
            <a:r>
              <a:rPr lang="ru-RU" dirty="0"/>
              <a:t>: возможно голодание (</a:t>
            </a:r>
            <a:r>
              <a:rPr lang="ru-RU" dirty="0" err="1"/>
              <a:t>starvation</a:t>
            </a:r>
            <a:r>
              <a:rPr lang="ru-RU" dirty="0"/>
              <a:t>) — один поток может «перехватывать» </a:t>
            </a:r>
            <a:r>
              <a:rPr lang="ru-RU" dirty="0" err="1"/>
              <a:t>лок</a:t>
            </a:r>
            <a:r>
              <a:rPr lang="ru-RU" dirty="0"/>
              <a:t> снова и снова.</a:t>
            </a:r>
          </a:p>
          <a:p>
            <a:r>
              <a:rPr lang="ru-RU" dirty="0"/>
              <a:t>Не рекурсивный: повторный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из того же потока приведёт к вечному спину.</a:t>
            </a:r>
          </a:p>
          <a:p>
            <a:r>
              <a:rPr lang="ru-RU" dirty="0"/>
              <a:t>Под высокой конкуренцией полезно вставлять «вежливость» в цикл: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this_thread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или экспоненциальный </a:t>
            </a:r>
            <a:r>
              <a:rPr lang="ru-RU" dirty="0" err="1"/>
              <a:t>backoff</a:t>
            </a:r>
            <a:r>
              <a:rPr lang="ru-RU" dirty="0"/>
              <a:t>; на низком уровне — «</a:t>
            </a:r>
            <a:r>
              <a:rPr lang="ru-RU" dirty="0" err="1"/>
              <a:t>pause</a:t>
            </a:r>
            <a:r>
              <a:rPr lang="ru-RU" dirty="0"/>
              <a:t>/</a:t>
            </a:r>
            <a:r>
              <a:rPr lang="ru-RU" dirty="0" err="1"/>
              <a:t>yield</a:t>
            </a:r>
            <a:r>
              <a:rPr lang="ru-RU" dirty="0"/>
              <a:t>» инструкцию для снижения давления на шину.</a:t>
            </a:r>
          </a:p>
          <a:p>
            <a:r>
              <a:rPr lang="ru-RU" dirty="0"/>
              <a:t>Для </a:t>
            </a:r>
            <a:r>
              <a:rPr lang="ru-RU" dirty="0" err="1"/>
              <a:t>межпроцессной</a:t>
            </a:r>
            <a:r>
              <a:rPr lang="ru-RU" dirty="0"/>
              <a:t> синхронизации этот вариант </a:t>
            </a:r>
            <a:r>
              <a:rPr lang="ru-RU" b="1" dirty="0"/>
              <a:t>не подходит</a:t>
            </a:r>
            <a:r>
              <a:rPr lang="ru-RU" dirty="0"/>
              <a:t> (это </a:t>
            </a:r>
            <a:r>
              <a:rPr lang="ru-RU" dirty="0" err="1"/>
              <a:t>внутрипроцессный</a:t>
            </a:r>
            <a:r>
              <a:rPr lang="ru-RU" dirty="0"/>
              <a:t> </a:t>
            </a:r>
            <a:r>
              <a:rPr lang="ru-RU" dirty="0" err="1"/>
              <a:t>лок</a:t>
            </a:r>
            <a:r>
              <a:rPr lang="ru-RU" dirty="0"/>
              <a:t> без совместно разделяемой </a:t>
            </a:r>
            <a:r>
              <a:rPr lang="ru-RU" dirty="0" err="1"/>
              <a:t>атомики</a:t>
            </a:r>
            <a:r>
              <a:rPr lang="ru-RU" dirty="0"/>
              <a:t>).</a:t>
            </a:r>
          </a:p>
          <a:p>
            <a:r>
              <a:rPr lang="ru-RU" b="1" dirty="0"/>
              <a:t>Про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atomic_flag</a:t>
            </a:r>
            <a:r>
              <a:rPr lang="ru-RU" b="1" dirty="0"/>
              <a:t>: важная оговорка.</a:t>
            </a:r>
            <a:br>
              <a:rPr lang="ru-RU" dirty="0"/>
            </a:br>
            <a:r>
              <a:rPr lang="ru-RU" dirty="0"/>
              <a:t>В стандарте это единственный </a:t>
            </a:r>
            <a:r>
              <a:rPr lang="ru-RU" dirty="0" err="1"/>
              <a:t>атомрный</a:t>
            </a:r>
            <a:r>
              <a:rPr lang="ru-RU" dirty="0"/>
              <a:t> тип с гарантированным атомарным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test_and_set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clear</a:t>
            </a:r>
            <a:r>
              <a:rPr lang="ru-RU" dirty="0"/>
              <a:t>. На практике внутри библиотек она может быть </a:t>
            </a:r>
            <a:r>
              <a:rPr lang="ru-RU" b="1" dirty="0"/>
              <a:t>устроена сложнее</a:t>
            </a:r>
            <a:r>
              <a:rPr lang="ru-RU" dirty="0"/>
              <a:t>, чем кажется:</a:t>
            </a:r>
          </a:p>
          <a:p>
            <a:r>
              <a:rPr lang="ru-RU" dirty="0"/>
              <a:t>компилятор/библиотека может добавлять барьеры, выравнивание, «</a:t>
            </a:r>
            <a:r>
              <a:rPr lang="ru-RU" dirty="0" err="1"/>
              <a:t>padding</a:t>
            </a:r>
            <a:r>
              <a:rPr lang="ru-RU" dirty="0"/>
              <a:t>» против ложного </a:t>
            </a:r>
            <a:r>
              <a:rPr lang="ru-RU" dirty="0" err="1"/>
              <a:t>шаринга</a:t>
            </a:r>
            <a:r>
              <a:rPr lang="ru-RU" dirty="0"/>
              <a:t> кэш-линии (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),</a:t>
            </a:r>
          </a:p>
          <a:p>
            <a:r>
              <a:rPr lang="ru-RU" dirty="0"/>
              <a:t>- на разных архитектурах используются разные примитивы (обмен, </a:t>
            </a:r>
            <a:r>
              <a:rPr lang="ru-RU" dirty="0" err="1"/>
              <a:t>load-linked</a:t>
            </a:r>
            <a:r>
              <a:rPr lang="ru-RU" dirty="0"/>
              <a:t>/</a:t>
            </a:r>
            <a:r>
              <a:rPr lang="ru-RU" dirty="0" err="1"/>
              <a:t>store-conditional</a:t>
            </a:r>
            <a:r>
              <a:rPr lang="ru-RU" dirty="0"/>
              <a:t>),</a:t>
            </a:r>
          </a:p>
          <a:p>
            <a:r>
              <a:rPr lang="ru-RU" dirty="0"/>
              <a:t>- для обеспечения корректных барьеров и прогресса могут применяться дополнительные трюки.</a:t>
            </a:r>
            <a:br>
              <a:rPr lang="ru-RU" dirty="0"/>
            </a:br>
            <a:r>
              <a:rPr lang="ru-RU" dirty="0"/>
              <a:t>Поэтому поведение по скорости и тонкости синхронизации зависят от платформы и реализации стандартной библиотеки.</a:t>
            </a:r>
          </a:p>
          <a:p>
            <a:r>
              <a:rPr lang="ru-RU" b="1" dirty="0"/>
              <a:t>Где уместно/где нет.</a:t>
            </a:r>
            <a:endParaRPr lang="ru-RU" dirty="0"/>
          </a:p>
          <a:p>
            <a:r>
              <a:rPr lang="ru-RU" dirty="0"/>
              <a:t>Уместно: короткие структуры данных «на горячем пути» (например, защита небольшой очереди, быстрая метка состояния).</a:t>
            </a:r>
          </a:p>
          <a:p>
            <a:r>
              <a:rPr lang="ru-RU" dirty="0"/>
              <a:t>Неуместно: длинные операции, I/O, системные вызовы, ожидание внешних событий — там лучше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(который под Linux опирается на </a:t>
            </a:r>
            <a:r>
              <a:rPr lang="ru-RU" dirty="0" err="1"/>
              <a:t>futex</a:t>
            </a:r>
            <a:r>
              <a:rPr lang="ru-RU" dirty="0"/>
              <a:t>) или более высокоуровневые примитивы.</a:t>
            </a:r>
          </a:p>
          <a:p>
            <a:r>
              <a:rPr lang="ru-RU" b="1" dirty="0"/>
              <a:t>Возможные расширения.</a:t>
            </a:r>
            <a:endParaRPr lang="ru-RU" dirty="0"/>
          </a:p>
          <a:p>
            <a:r>
              <a:rPr lang="ru-RU" dirty="0"/>
              <a:t>Добавить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try_lock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как «быстрый тест» без спина.</a:t>
            </a:r>
          </a:p>
          <a:p>
            <a:r>
              <a:rPr lang="ru-RU" dirty="0"/>
              <a:t>Добавить «этикет» ожидания: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m_locked.test_and_set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(...)) {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cpu_relax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backoff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}</a:t>
            </a:r>
            <a:r>
              <a:rPr lang="ru-RU" dirty="0"/>
              <a:t>.</a:t>
            </a:r>
          </a:p>
          <a:p>
            <a:r>
              <a:rPr lang="ru-RU" dirty="0"/>
              <a:t>Краткий итог: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TSLLock</a:t>
            </a:r>
            <a:r>
              <a:rPr lang="ru-RU" dirty="0"/>
              <a:t>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atomic_flag</a:t>
            </a:r>
            <a:r>
              <a:rPr lang="ru-RU" dirty="0"/>
              <a:t> — это самый короткий путь получить рабочий </a:t>
            </a:r>
            <a:r>
              <a:rPr lang="ru-RU" dirty="0" err="1"/>
              <a:t>спинлок</a:t>
            </a:r>
            <a:r>
              <a:rPr lang="ru-RU" dirty="0"/>
              <a:t> с корректными барьерами (</a:t>
            </a:r>
            <a:r>
              <a:rPr lang="ru-RU" dirty="0" err="1"/>
              <a:t>acquire</a:t>
            </a:r>
            <a:r>
              <a:rPr lang="ru-RU" dirty="0"/>
              <a:t>/</a:t>
            </a:r>
            <a:r>
              <a:rPr lang="ru-RU" dirty="0" err="1"/>
              <a:t>release</a:t>
            </a:r>
            <a:r>
              <a:rPr lang="ru-RU" dirty="0"/>
              <a:t>). Он крайне быстрый при отсутствии конкуренции, но под нагрузкой может вредить производительности. Помните про отсутствие справедливости и используйте только для </a:t>
            </a:r>
            <a:r>
              <a:rPr lang="ru-RU" dirty="0" err="1"/>
              <a:t>микрокритических</a:t>
            </a:r>
            <a:r>
              <a:rPr lang="ru-RU" dirty="0"/>
              <a:t> секций.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9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96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Спинлоки</a:t>
            </a:r>
            <a:r>
              <a:rPr lang="ru-RU" dirty="0"/>
              <a:t> — это один из простейших, но очень эффективных механизмов синхронизации в ядре. Они позволяют избежать конкурентного доступа к данным. Если процесс не получил блокировку, он не уходит в сон, как при мьютексе, а продолжает крутиться в цикле, пока ресурс не освободится. Это обеспечивает высокую скорость работы в критических секциях, особенно на SMP-системах, где несколько процессоров могут обращаться к одной памяти. Но при этом </a:t>
            </a:r>
            <a:r>
              <a:rPr lang="ru-RU" dirty="0" err="1"/>
              <a:t>спинлоки</a:t>
            </a:r>
            <a:r>
              <a:rPr lang="ru-RU" dirty="0"/>
              <a:t> нельзя держать слишком долго: они нагружают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5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91FA-5C34-D653-1F74-3F3764729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385FC-1C61-98A6-7DCE-BC2B718F5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55248-06F1-AE0E-75F6-182B2B665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2A1DC-DA02-FCB2-A77F-EF1DC5604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04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одноядерных системах без вытеснения ядра </a:t>
            </a:r>
            <a:r>
              <a:rPr lang="ru-RU" dirty="0" err="1"/>
              <a:t>спинлоки</a:t>
            </a:r>
            <a:r>
              <a:rPr lang="ru-RU" dirty="0"/>
              <a:t> просто не нужны — конкуренции всё равно нет. Когда же ядро поддерживает вытеснение, </a:t>
            </a:r>
            <a:r>
              <a:rPr lang="ru-RU" dirty="0" err="1"/>
              <a:t>спинлок</a:t>
            </a:r>
            <a:r>
              <a:rPr lang="ru-RU" dirty="0"/>
              <a:t> запрещает его, обеспечивая эксклюзивный доступ. Главная опасность: спать внутри </a:t>
            </a:r>
            <a:r>
              <a:rPr lang="ru-RU" dirty="0" err="1"/>
              <a:t>спинлока</a:t>
            </a:r>
            <a:r>
              <a:rPr lang="ru-RU" dirty="0"/>
              <a:t> категорически нельзя. Если поток уснёт, он не освободит блокировку, и другие процессы будут бесконечно ждать, что приведёт к </a:t>
            </a:r>
            <a:r>
              <a:rPr lang="ru-RU" dirty="0" err="1"/>
              <a:t>дедлоку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вариант — </a:t>
            </a:r>
            <a:r>
              <a:rPr lang="ru-RU" dirty="0" err="1"/>
              <a:t>spin_lock</a:t>
            </a:r>
            <a:r>
              <a:rPr lang="ru-RU" dirty="0"/>
              <a:t>. Он отключает только вытеснение ядра, но не прерывания. Это работает, если мы уверены, что в обработчиках прерываний тот же </a:t>
            </a:r>
            <a:r>
              <a:rPr lang="ru-RU" dirty="0" err="1"/>
              <a:t>спинлок</a:t>
            </a:r>
            <a:r>
              <a:rPr lang="ru-RU" dirty="0"/>
              <a:t> не будет использоваться. Если же прерывание на том же CPU попытается взять этот </a:t>
            </a:r>
            <a:r>
              <a:rPr lang="ru-RU" dirty="0" err="1"/>
              <a:t>спинлок</a:t>
            </a:r>
            <a:r>
              <a:rPr lang="ru-RU" dirty="0"/>
              <a:t>, возникнет взаимная блокировка.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51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предотвращения таких ситуаций применяется </a:t>
            </a:r>
            <a:r>
              <a:rPr lang="ru-RU" dirty="0" err="1"/>
              <a:t>spin_lock_irq</a:t>
            </a:r>
            <a:r>
              <a:rPr lang="ru-RU" dirty="0"/>
              <a:t>. Он отключает не только вытеснение, но и локальные прерывания на текущем ядре. Это исключает возможность того, что прерывание захватит тот же ресурс. Недостаток в том, что после выхода прерывания всегда включаются заново, даже если до этого они были выключены.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935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Наиболее универсальный вариант — </a:t>
            </a:r>
            <a:r>
              <a:rPr lang="ru-RU" dirty="0" err="1"/>
              <a:t>spin_lock_irqsave</a:t>
            </a:r>
            <a:r>
              <a:rPr lang="ru-RU" dirty="0"/>
              <a:t>. Он сначала сохраняет текущее состояние прерываний, затем отключает их вместе с вытеснением ядра и захватывает </a:t>
            </a:r>
            <a:r>
              <a:rPr lang="ru-RU" dirty="0" err="1"/>
              <a:t>спинлок</a:t>
            </a:r>
            <a:r>
              <a:rPr lang="ru-RU" dirty="0"/>
              <a:t>. При освобождении блокировки функция </a:t>
            </a:r>
            <a:r>
              <a:rPr lang="ru-RU" dirty="0" err="1"/>
              <a:t>spin_unlock_irqrestore</a:t>
            </a:r>
            <a:r>
              <a:rPr lang="ru-RU" dirty="0"/>
              <a:t> восстанавливает состояние прерываний именно в том виде, каким оно было до входа. Такой подход безопасен даже в самых сложных случаях.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96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можно подвести итог: </a:t>
            </a:r>
            <a:r>
              <a:rPr lang="ru-RU" dirty="0" err="1"/>
              <a:t>spin_lock</a:t>
            </a:r>
            <a:r>
              <a:rPr lang="ru-RU" dirty="0"/>
              <a:t> — быстрый, но ограниченный вариант; </a:t>
            </a:r>
            <a:r>
              <a:rPr lang="ru-RU" dirty="0" err="1"/>
              <a:t>spin_lock_irq</a:t>
            </a:r>
            <a:r>
              <a:rPr lang="ru-RU" dirty="0"/>
              <a:t> — более надёжный, но не всегда учитывает исходное состояние прерываний; </a:t>
            </a:r>
            <a:r>
              <a:rPr lang="ru-RU" dirty="0" err="1"/>
              <a:t>spin_lock_irqsave</a:t>
            </a:r>
            <a:r>
              <a:rPr lang="ru-RU" dirty="0"/>
              <a:t> — самый универсальный и безопасный. Но правила едины для всех: </a:t>
            </a:r>
            <a:r>
              <a:rPr lang="ru-RU" dirty="0" err="1"/>
              <a:t>спинлоки</a:t>
            </a:r>
            <a:r>
              <a:rPr lang="ru-RU" dirty="0"/>
              <a:t> нельзя использовать для долгих операций и нельзя вызывать блокирующие вызовы внутри критических секций.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21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992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рассмотрели программные и аппаратные алгоритмы, и все они страдают одним и тем же недостатком: они используют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Процесс, который не может войти в критическую область, крутится в цикле, проверяя доступность ресурса. Это не только тратит процессорное время впустую, но и может приводить к неожиданным ситуациям.</a:t>
            </a:r>
          </a:p>
          <a:p>
            <a:r>
              <a:rPr lang="ru-RU" dirty="0"/>
              <a:t>Например, если есть процесс с высоким приоритетом и процесс с низким приоритетом, то высокоприоритетный процесс будет всё время занимать CPU в ожидании, не давая низкоприоритетному выйти из критической секции. В итоге первый процесс зависает навсегда — это разновидность проблемы инверсии приоритетов.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197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избежать таких ситуаций, были предложены новые примитивы синхронизации, основанные не на активном ожидании, а на блокировке. Это функции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. Вызов </a:t>
            </a:r>
            <a:r>
              <a:rPr lang="ru-RU" dirty="0" err="1"/>
              <a:t>sleep</a:t>
            </a:r>
            <a:r>
              <a:rPr lang="ru-RU" dirty="0"/>
              <a:t> переводит процесс в состояние блокировки: он приостанавливается и освобождает процессор. </a:t>
            </a:r>
            <a:r>
              <a:rPr lang="ru-RU" dirty="0" err="1"/>
              <a:t>Wakeup</a:t>
            </a:r>
            <a:r>
              <a:rPr lang="ru-RU" dirty="0"/>
              <a:t> — это вызов, который будит другой процесс и возвращает его к работе. Иногда эти примитивы связывают напрямую с процессами, иногда — через адреса в памяти, чтобы привязать конкретное ожидание к конкретному событию.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89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 позволяют отказаться от пустого потребления ресурсов, обеспечивают правильное взаимодействие процессов разного приоритета и служат фундаментом для построения более сложных механизмов синхронизации. В дальнейшем именно на их основе реализуются семафоры, мониторы и условные переменные, которые активно используются в операционных системах.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0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современных ОС концепция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сохранилась, но в разных формах. В BSD и </a:t>
            </a:r>
            <a:r>
              <a:rPr lang="ru-RU" dirty="0" err="1"/>
              <a:t>macOS</a:t>
            </a:r>
            <a:r>
              <a:rPr lang="ru-RU" dirty="0"/>
              <a:t> это системные вызовы ядра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msleep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wakeup</a:t>
            </a:r>
            <a:r>
              <a:rPr lang="ru-RU" dirty="0"/>
              <a:t>. Они широко используются драйверами и ядровыми компонентами.</a:t>
            </a:r>
          </a:p>
          <a:p>
            <a:r>
              <a:rPr lang="ru-RU" dirty="0"/>
              <a:t>В Linux классических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нет, но есть аналоги: на уровне ядра используются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wait_event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wake_up</a:t>
            </a:r>
            <a:r>
              <a:rPr lang="ru-RU" dirty="0"/>
              <a:t>, а для пользовательских процессов — системный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futex</a:t>
            </a:r>
            <a:r>
              <a:rPr lang="ru-RU" dirty="0"/>
              <a:t>, позволяющий блокировать и пробуждать потоки. Пользовательский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nanosleep</a:t>
            </a:r>
            <a:r>
              <a:rPr lang="ru-RU" dirty="0"/>
              <a:t> в Linux — это таймеры, а не механизм синхронизации.</a:t>
            </a:r>
          </a:p>
          <a:p>
            <a:r>
              <a:rPr lang="ru-RU" dirty="0"/>
              <a:t>В Windows реализация иная. Есть функция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Sleep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, которая просто приостанавливает поток на заданное время. Для пробуждения по событию используются механизмы синхронизации — события и функции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SetEvent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WaitForSingleObject</a:t>
            </a:r>
            <a:r>
              <a:rPr lang="ru-RU" dirty="0"/>
              <a:t>. В реальном времени ОС, например </a:t>
            </a:r>
            <a:r>
              <a:rPr lang="ru-RU" dirty="0" err="1"/>
              <a:t>FreeRTOS</a:t>
            </a:r>
            <a:r>
              <a:rPr lang="ru-RU" dirty="0"/>
              <a:t> или </a:t>
            </a:r>
            <a:r>
              <a:rPr lang="ru-RU" dirty="0" err="1"/>
              <a:t>Zephyr</a:t>
            </a:r>
            <a:r>
              <a:rPr lang="ru-RU" dirty="0"/>
              <a:t>, обязательно имеют аналоги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, чаще всего через вызовы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vTaskSuspend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xTaskResume</a:t>
            </a:r>
            <a:r>
              <a:rPr lang="ru-RU" dirty="0"/>
              <a:t>. Там это встроено прямо в планировщик, потому что приоритетное управление задачами критично.</a:t>
            </a:r>
          </a:p>
          <a:p>
            <a:r>
              <a:rPr lang="ru-RU" dirty="0"/>
              <a:t>Если подвести итог, то мы видим, что идея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универсальна и применяется во всех современных системах. Разница только в интерфейсе: где-то это прямые ядровые вызовы, где-то специальные механизмы вроде </a:t>
            </a:r>
            <a:r>
              <a:rPr lang="ru-RU" dirty="0" err="1"/>
              <a:t>futex</a:t>
            </a:r>
            <a:r>
              <a:rPr lang="ru-RU" dirty="0"/>
              <a:t>, а где-то события. Главное, что везде используется один принцип — блокировка вместо пустого ожидания.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6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7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385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задачу «производитель–потребитель». У нас есть общий буфер фиксированного размера. Производитель кладёт элементы и увеличивает счётчик, потребитель берёт элементы и уменьшает счётчик. Если буфер заполнен — производитель должен уснуть и ждать, пока потребитель что-то заберёт. Если буфер пустой — потребитель засыпает и ждёт новых данных. На первый взгляд всё просто: используем </a:t>
            </a:r>
            <a:r>
              <a:rPr lang="ru-RU" dirty="0" err="1"/>
              <a:t>sleep</a:t>
            </a:r>
            <a:r>
              <a:rPr lang="ru-RU" dirty="0"/>
              <a:t> и </a:t>
            </a:r>
            <a:r>
              <a:rPr lang="ru-RU" dirty="0" err="1"/>
              <a:t>wakeup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61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возникает проблема гонки. Представьте: буфер пуст, потребитель проверил переменную </a:t>
            </a:r>
            <a:r>
              <a:rPr lang="ru-RU" dirty="0" err="1"/>
              <a:t>count</a:t>
            </a:r>
            <a:r>
              <a:rPr lang="ru-RU" dirty="0"/>
              <a:t> и увидел ноль. В этот момент планировщик переключает процессор на производителя. Производитель успевает добавить элемент, увеличить </a:t>
            </a:r>
            <a:r>
              <a:rPr lang="ru-RU" dirty="0" err="1"/>
              <a:t>count</a:t>
            </a:r>
            <a:r>
              <a:rPr lang="ru-RU" dirty="0"/>
              <a:t> и вызвать </a:t>
            </a:r>
            <a:r>
              <a:rPr lang="ru-RU" dirty="0" err="1"/>
              <a:t>wakeup</a:t>
            </a:r>
            <a:r>
              <a:rPr lang="ru-RU" dirty="0"/>
              <a:t> для потребителя. Но потребитель ещё не уснул, поэтому сигнал </a:t>
            </a:r>
            <a:r>
              <a:rPr lang="ru-RU" dirty="0" err="1"/>
              <a:t>wakeup</a:t>
            </a:r>
            <a:r>
              <a:rPr lang="ru-RU" dirty="0"/>
              <a:t> теряется. Затем потребитель снова получает управление, проверяет старое значение </a:t>
            </a:r>
            <a:r>
              <a:rPr lang="ru-RU" dirty="0" err="1"/>
              <a:t>count</a:t>
            </a:r>
            <a:r>
              <a:rPr lang="ru-RU" dirty="0"/>
              <a:t> = 0 и засыпает. Производитель продолжает работу, и когда буфер переполняется, он тоже засыпает. В итоге оба процесса «спят» вечно.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54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избежать потери сигналов, вводят дополнительный флажок — </a:t>
            </a:r>
            <a:r>
              <a:rPr lang="ru-RU" dirty="0" err="1"/>
              <a:t>wakeup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 </a:t>
            </a:r>
            <a:r>
              <a:rPr lang="ru-RU" dirty="0" err="1"/>
              <a:t>bit</a:t>
            </a:r>
            <a:r>
              <a:rPr lang="ru-RU" dirty="0"/>
              <a:t>. Он играет роль «копилки» сигналов. Если </a:t>
            </a:r>
            <a:r>
              <a:rPr lang="ru-RU" dirty="0" err="1"/>
              <a:t>wakeup</a:t>
            </a:r>
            <a:r>
              <a:rPr lang="ru-RU" dirty="0"/>
              <a:t> приходит раньше, чем процесс заснул, сигнал сохраняется во флаге. Когда процесс в следующий раз попытается уснуть, он увидит установленный флаг и останется активным. Это решение работает для двух процессов, но при трёх и более уже недостаточно. Можно добавлять новые флаги, но принципиально это не решает проблему. Поэтому в операционных системах переходят к более надёжным механизмам синхронизации — семафорам и мониторам.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7625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770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1965 году </a:t>
            </a:r>
            <a:r>
              <a:rPr lang="ru-RU" dirty="0" err="1"/>
              <a:t>Дейкстра</a:t>
            </a:r>
            <a:r>
              <a:rPr lang="ru-RU" dirty="0"/>
              <a:t> предложил новый механизм синхронизации — семафоры. Его идея заключалась в том, чтобы не терять </a:t>
            </a:r>
            <a:r>
              <a:rPr lang="ru-RU" dirty="0" err="1"/>
              <a:t>wakeup</a:t>
            </a:r>
            <a:r>
              <a:rPr lang="ru-RU" dirty="0"/>
              <a:t>-сигналы, если они приходят раньше времени. Для этого вводится переменная-счётчик: семафор. Если её значение равно нулю — сигналов нет. Если положительное — значит, есть сохранённые пробуждения, которые можно использовать. Таким образом, семафор решает главную проблему модели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— потерю сигналов.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925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работают через две операции. Первая — </a:t>
            </a:r>
            <a:r>
              <a:rPr lang="ru-RU" dirty="0" err="1"/>
              <a:t>down</a:t>
            </a:r>
            <a:r>
              <a:rPr lang="ru-RU" dirty="0"/>
              <a:t>. Если значение семафора положительное, оно уменьшается на единицу, и процесс идёт дальше. Если же значение равно нулю, процесс блокируется, пока кто-то не сделает </a:t>
            </a:r>
            <a:r>
              <a:rPr lang="ru-RU" dirty="0" err="1"/>
              <a:t>up</a:t>
            </a:r>
            <a:r>
              <a:rPr lang="ru-RU" dirty="0"/>
              <a:t>. Вторая операция — </a:t>
            </a:r>
            <a:r>
              <a:rPr lang="ru-RU" dirty="0" err="1"/>
              <a:t>up</a:t>
            </a:r>
            <a:r>
              <a:rPr lang="ru-RU" dirty="0"/>
              <a:t>. Она увеличивает значение на единицу и, если есть ожидающие процессы, будит один из них. Ключевой момент: и </a:t>
            </a:r>
            <a:r>
              <a:rPr lang="ru-RU" dirty="0" err="1"/>
              <a:t>down</a:t>
            </a:r>
            <a:r>
              <a:rPr lang="ru-RU" dirty="0"/>
              <a:t>, и </a:t>
            </a:r>
            <a:r>
              <a:rPr lang="ru-RU" dirty="0" err="1"/>
              <a:t>up</a:t>
            </a:r>
            <a:r>
              <a:rPr lang="ru-RU" dirty="0"/>
              <a:t> выполняются атомарно. Это исключает гонки и гарантирует корректность.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362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стали универсальным примитивом синхронизации. Они позволяют хранить </a:t>
            </a:r>
            <a:r>
              <a:rPr lang="ru-RU" dirty="0" err="1"/>
              <a:t>wakeup</a:t>
            </a:r>
            <a:r>
              <a:rPr lang="ru-RU" dirty="0"/>
              <a:t>-сигналы и тем самым исключают их потерю. Их используют для контроля доступа к критическим секциям, для ограничения числа одновременно работающих процессов, для решения классических задач типа «производитель–потребитель». В оригинале </a:t>
            </a:r>
            <a:r>
              <a:rPr lang="ru-RU" dirty="0" err="1"/>
              <a:t>Дейкстра</a:t>
            </a:r>
            <a:r>
              <a:rPr lang="ru-RU" dirty="0"/>
              <a:t> называл их P и V — от голландских слов «</a:t>
            </a:r>
            <a:r>
              <a:rPr lang="ru-RU" dirty="0" err="1"/>
              <a:t>Proberen</a:t>
            </a:r>
            <a:r>
              <a:rPr lang="ru-RU" dirty="0"/>
              <a:t>» и «</a:t>
            </a:r>
            <a:r>
              <a:rPr lang="ru-RU" dirty="0" err="1"/>
              <a:t>Verhogen</a:t>
            </a:r>
            <a:r>
              <a:rPr lang="ru-RU" dirty="0"/>
              <a:t>». Но чаще всего используются современные термины — </a:t>
            </a:r>
            <a:r>
              <a:rPr lang="ru-RU" dirty="0" err="1"/>
              <a:t>down</a:t>
            </a:r>
            <a:r>
              <a:rPr lang="ru-RU" dirty="0"/>
              <a:t> и </a:t>
            </a:r>
            <a:r>
              <a:rPr lang="ru-RU" dirty="0" err="1"/>
              <a:t>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957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решают проблему потерянных сигналов </a:t>
            </a:r>
            <a:r>
              <a:rPr lang="ru-RU" dirty="0" err="1"/>
              <a:t>wakeup</a:t>
            </a:r>
            <a:r>
              <a:rPr lang="ru-RU" dirty="0"/>
              <a:t>, которую мы наблюдали в задаче «Производитель–Потребитель». Для этого используются три семафора. </a:t>
            </a:r>
            <a:r>
              <a:rPr lang="ru-RU" dirty="0" err="1"/>
              <a:t>Mutex</a:t>
            </a:r>
            <a:r>
              <a:rPr lang="ru-RU" dirty="0"/>
              <a:t>, инициализированный единицей, — это бинарный семафор для взаимного исключения, чтобы одновременно только один процесс работал с буфером. </a:t>
            </a:r>
            <a:r>
              <a:rPr lang="ru-RU" dirty="0" err="1"/>
              <a:t>Empty</a:t>
            </a:r>
            <a:r>
              <a:rPr lang="ru-RU" dirty="0"/>
              <a:t> показывает количество свободных ячеек буфера, изначально оно равно размеру буфера. Full отражает количество занятых ячеек, и в начале оно равно нулю.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096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Посмотрим, как работают алгоритмы. Производитель перед вставкой элемента сначала проверяет, есть ли свободное место — это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 Затем он берёт </a:t>
            </a:r>
            <a:r>
              <a:rPr lang="ru-RU" dirty="0" err="1"/>
              <a:t>mutex</a:t>
            </a:r>
            <a:r>
              <a:rPr lang="ru-RU" dirty="0"/>
              <a:t>, чтобы войти в критическую секцию и безопасно вставить элемент. После выхода из секции он освобождает </a:t>
            </a:r>
            <a:r>
              <a:rPr lang="ru-RU" dirty="0" err="1"/>
              <a:t>mutex</a:t>
            </a:r>
            <a:r>
              <a:rPr lang="ru-RU" dirty="0"/>
              <a:t> и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, чтобы сообщить потребителю, что буфер пополнился.</a:t>
            </a:r>
            <a:br>
              <a:rPr lang="ru-RU" dirty="0"/>
            </a:br>
            <a:r>
              <a:rPr lang="ru-RU" dirty="0"/>
              <a:t>Потребитель действует симметрично: сначала ждёт, пока есть заполненные ячейки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), затем входит в критическую секцию с помощью </a:t>
            </a:r>
            <a:r>
              <a:rPr lang="ru-RU" dirty="0" err="1"/>
              <a:t>mutex</a:t>
            </a:r>
            <a:r>
              <a:rPr lang="ru-RU" dirty="0"/>
              <a:t>, удаляет элемент, освобождает </a:t>
            </a:r>
            <a:r>
              <a:rPr lang="ru-RU" dirty="0" err="1"/>
              <a:t>mutex</a:t>
            </a:r>
            <a:r>
              <a:rPr lang="ru-RU" dirty="0"/>
              <a:t> и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, разрешая производителю вставить новый элемент.</a:t>
            </a:r>
          </a:p>
          <a:p>
            <a:endParaRPr lang="ru-RU" dirty="0"/>
          </a:p>
          <a:p>
            <a:r>
              <a:rPr lang="ru-RU" dirty="0"/>
              <a:t>Здесь видно, как семафоры устраняют обе проблемы сразу.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</a:t>
            </a:r>
            <a:r>
              <a:rPr lang="ru-RU" dirty="0"/>
              <a:t> обеспечивают правильный порядок событий: производитель ждёт свободный слот, потребитель — наличие данных.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защищает критическую секцию, чтобы вставка/удаление элемента и работа со счётчиками выполнялись без гонок. Важно, что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</a:t>
            </a:r>
            <a:r>
              <a:rPr lang="ru-RU" dirty="0" err="1"/>
              <a:t>атомарны</a:t>
            </a:r>
            <a:r>
              <a:rPr lang="ru-RU" dirty="0"/>
              <a:t>: внутри ядра они либо сразу изменяют счётчик, либо блокируют поток — без «окна», где сигнал мог бы потеряться. Обратите внимание, что «тяжёлые» операции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produce_item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consume_item</a:t>
            </a:r>
            <a:r>
              <a:rPr lang="ru-RU" dirty="0"/>
              <a:t>) выполняются вне критической секции — так мы минимизируем время удержания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и повышаем пропускную способность.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устранить состояния гонки, необходимо ввести механизм взаимного исключения. Он гарантирует, что в каждый момент времени только один процесс может читать или изменять общую память или файл. Если один процесс уже работает с разделяемыми данными, остальные должны дождаться его завершения. Так, ошибка из предыдущего примера со </a:t>
            </a:r>
            <a:r>
              <a:rPr lang="ru-RU" dirty="0" err="1"/>
              <a:t>спулером</a:t>
            </a:r>
            <a:r>
              <a:rPr lang="ru-RU" dirty="0"/>
              <a:t> возникает именно потому, что два процесса одновременно используют одну и ту же переменную. Правильно организованное взаимное исключение решает эту проблему.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047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различать два типа использования семафоров. </a:t>
            </a:r>
            <a:r>
              <a:rPr lang="ru-RU" dirty="0" err="1"/>
              <a:t>Mutex</a:t>
            </a:r>
            <a:r>
              <a:rPr lang="ru-RU" dirty="0"/>
              <a:t> — это средство взаимного исключения, предотвращающее хаос при одновременном доступе к памяти. А семафоры </a:t>
            </a:r>
            <a:r>
              <a:rPr lang="ru-RU" dirty="0" err="1"/>
              <a:t>full</a:t>
            </a:r>
            <a:r>
              <a:rPr lang="ru-RU" dirty="0"/>
              <a:t> и </a:t>
            </a:r>
            <a:r>
              <a:rPr lang="ru-RU" dirty="0" err="1"/>
              <a:t>empty</a:t>
            </a:r>
            <a:r>
              <a:rPr lang="ru-RU" dirty="0"/>
              <a:t> нужны для синхронизации — они определяют порядок событий, заставляя процессы ждать, если буфер либо пуст, либо полон. Таким образом, семафоры решают сразу две задачи: контроль доступа и контроль последовательности.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37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down</a:t>
            </a:r>
            <a:r>
              <a:rPr lang="ru-RU" dirty="0"/>
              <a:t> и </a:t>
            </a:r>
            <a:r>
              <a:rPr lang="ru-RU" dirty="0" err="1"/>
              <a:t>up</a:t>
            </a:r>
            <a:r>
              <a:rPr lang="ru-RU" dirty="0"/>
              <a:t> должна быть атомарной, чтобы избежать гонок. Обычно это делается с помощью отключения прерываний на несколько инструкций или через специальные инструкции TSL и XCHG. Семафоры применяются не только в задачах наподобие «Производитель–Потребитель», но и в управлении устройствами. Например, при запуске операции ввода-вывода управляющий процесс делает </a:t>
            </a:r>
            <a:r>
              <a:rPr lang="ru-RU" dirty="0" err="1"/>
              <a:t>down</a:t>
            </a:r>
            <a:r>
              <a:rPr lang="ru-RU" dirty="0"/>
              <a:t> на семафоре устройства и блокируется, а обработчик прерывания по завершении операции делает </a:t>
            </a:r>
            <a:r>
              <a:rPr lang="ru-RU" dirty="0" err="1"/>
              <a:t>up</a:t>
            </a:r>
            <a:r>
              <a:rPr lang="ru-RU" dirty="0"/>
              <a:t>, разблокируя процесс. Таким образом, семафоры стали фундаментальным инструментом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и синхронизации в операционных системах.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240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140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C++20 наконец-то добавили стандартные семафоры.</a:t>
            </a:r>
            <a:br>
              <a:rPr lang="ru-RU" dirty="0"/>
            </a:br>
            <a:r>
              <a:rPr lang="ru-RU" dirty="0"/>
              <a:t>Они определены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semaphore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и реализуют классическую идею, предложенную </a:t>
            </a:r>
            <a:r>
              <a:rPr lang="ru-RU" dirty="0" err="1"/>
              <a:t>Дейкстрой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счётчик доступных ресурсов и операции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dirty="0"/>
              <a:t>.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counting_semaphore</a:t>
            </a:r>
            <a:r>
              <a:rPr lang="ru-RU" dirty="0"/>
              <a:t> — это общий случай с любым целым счётчиком,</a:t>
            </a:r>
            <a:br>
              <a:rPr lang="ru-RU" dirty="0"/>
            </a:br>
            <a:r>
              <a:rPr lang="ru-RU" dirty="0"/>
              <a:t>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binary_semaphore</a:t>
            </a:r>
            <a:r>
              <a:rPr lang="ru-RU" dirty="0"/>
              <a:t> — частный случай, где значение может быть только 0 или 1.</a:t>
            </a:r>
            <a:br>
              <a:rPr lang="ru-RU" dirty="0"/>
            </a:br>
            <a:r>
              <a:rPr lang="ru-RU" dirty="0"/>
              <a:t>Когда поток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он пытается занять ресурс.</a:t>
            </a:r>
            <a:br>
              <a:rPr lang="ru-RU" dirty="0"/>
            </a:br>
            <a:r>
              <a:rPr lang="ru-RU" dirty="0"/>
              <a:t>Если ресурса нет — поток блокируется.</a:t>
            </a:r>
            <a:br>
              <a:rPr lang="ru-RU" dirty="0"/>
            </a:br>
            <a:r>
              <a:rPr lang="ru-RU" dirty="0"/>
              <a:t>Когда другой поток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он освобождает слот и может разбудить один из ожидающих потоков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874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пример показывает классическую задачу </a:t>
            </a:r>
            <a:r>
              <a:rPr lang="ru-RU" b="1" dirty="0" err="1"/>
              <a:t>producer</a:t>
            </a:r>
            <a:r>
              <a:rPr lang="ru-RU" b="1" dirty="0"/>
              <a:t>–</a:t>
            </a:r>
            <a:r>
              <a:rPr lang="ru-RU" b="1" dirty="0" err="1"/>
              <a:t>consumer</a:t>
            </a:r>
            <a:r>
              <a:rPr lang="ru-RU" dirty="0"/>
              <a:t>, решённую с помощью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counting_semaphore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Мы создаём два семафора: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 — сколько мест свободно в буфере;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m_usedS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 — сколько элементов заполнено.</a:t>
            </a:r>
          </a:p>
          <a:p>
            <a:r>
              <a:rPr lang="ru-RU" dirty="0"/>
              <a:t>Производитель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на </a:t>
            </a:r>
            <a:r>
              <a:rPr lang="en-US" dirty="0"/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, тем самым «занимая» свободное место.</a:t>
            </a:r>
            <a:br>
              <a:rPr lang="ru-RU" dirty="0"/>
            </a:br>
            <a:r>
              <a:rPr lang="ru-RU" dirty="0"/>
              <a:t>После добавления элемента он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для </a:t>
            </a:r>
            <a:r>
              <a:rPr lang="en-US" dirty="0" err="1"/>
              <a:t>m_usedS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, сигнализируя потребителю, что данные готовы.</a:t>
            </a:r>
            <a:br>
              <a:rPr lang="ru-RU" dirty="0"/>
            </a:br>
            <a:r>
              <a:rPr lang="ru-RU" dirty="0"/>
              <a:t>Потребитель делает наоборот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у </a:t>
            </a:r>
            <a:r>
              <a:rPr lang="en-US" dirty="0" err="1"/>
              <a:t>m_usedS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у </a:t>
            </a:r>
            <a:r>
              <a:rPr lang="en-US" dirty="0"/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lots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78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Семафоры в C++ реализованы эффективно:</a:t>
            </a:r>
            <a:br>
              <a:rPr lang="ru-RU" dirty="0"/>
            </a:br>
            <a:r>
              <a:rPr lang="ru-RU" dirty="0"/>
              <a:t>если ожидание короткое, операция выполняется в пользовательском пространстве;</a:t>
            </a:r>
            <a:br>
              <a:rPr lang="ru-RU" dirty="0"/>
            </a:br>
            <a:r>
              <a:rPr lang="ru-RU" dirty="0"/>
              <a:t>если блокировка долгая — поток передаётся ядру и засыпает.</a:t>
            </a:r>
          </a:p>
          <a:p>
            <a:r>
              <a:rPr lang="ru-RU" dirty="0"/>
              <a:t>Это значит, что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counting_semaphore</a:t>
            </a:r>
            <a:r>
              <a:rPr lang="ru-RU" dirty="0"/>
              <a:t> сочетает эффективность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futex</a:t>
            </a:r>
            <a:r>
              <a:rPr lang="ru-RU" dirty="0"/>
              <a:t> и простоту классического семафора.</a:t>
            </a:r>
            <a:br>
              <a:rPr lang="ru-RU" dirty="0"/>
            </a:br>
            <a:r>
              <a:rPr lang="ru-RU" dirty="0"/>
              <a:t>К тому же, он </a:t>
            </a:r>
            <a:r>
              <a:rPr lang="ru-RU" dirty="0" err="1"/>
              <a:t>потокобезопасен</a:t>
            </a:r>
            <a:r>
              <a:rPr lang="ru-RU" dirty="0"/>
              <a:t> и идеально подходит для управления ресурсами:</a:t>
            </a:r>
            <a:br>
              <a:rPr lang="ru-RU" dirty="0"/>
            </a:br>
            <a:r>
              <a:rPr lang="ru-RU" dirty="0"/>
              <a:t>например, количеством активных клиентов, доступных соединений или рабочих потоков в пуле.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27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binary_semaphore</a:t>
            </a:r>
            <a:r>
              <a:rPr lang="ru-RU" dirty="0"/>
              <a:t> — это частный случай, когда доступен только один ресурс.</a:t>
            </a:r>
            <a:br>
              <a:rPr lang="ru-RU" dirty="0"/>
            </a:br>
            <a:r>
              <a:rPr lang="ru-RU" dirty="0"/>
              <a:t>Можно воспринимать его как «событие»: поток ждёт, пока кто-то не подаст сигнал.</a:t>
            </a:r>
            <a:br>
              <a:rPr lang="ru-RU" dirty="0"/>
            </a:br>
            <a:r>
              <a:rPr lang="ru-RU" dirty="0"/>
              <a:t>В примере поток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блокируется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acquire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а основной поток через</a:t>
            </a:r>
            <a:r>
              <a:rPr lang="en-US" dirty="0"/>
              <a:t> 2</a:t>
            </a:r>
            <a:r>
              <a:rPr lang="ru-RU" dirty="0"/>
              <a:t> секунды вызывает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</a:t>
            </a:r>
            <a:br>
              <a:rPr lang="ru-RU" dirty="0"/>
            </a:br>
            <a:r>
              <a:rPr lang="ru-RU" dirty="0"/>
              <a:t>и «разрешает» выполнение.</a:t>
            </a:r>
            <a:br>
              <a:rPr lang="ru-RU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22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18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Задача читателей и писателей моделирует доступ множества процессов к общей базе данных. Условие простое: несколько процессов могут читать параллельно, но если один процесс хочет писать, он должен делать это в одиночку. Даже читатели в этот момент недопустимы.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53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решения используются два семафора и счётчик. Семафор </a:t>
            </a:r>
            <a:r>
              <a:rPr lang="ru-RU" dirty="0" err="1"/>
              <a:t>mutex</a:t>
            </a:r>
            <a:r>
              <a:rPr lang="ru-RU" dirty="0"/>
              <a:t> нужен, чтобы безопасно обновлять счётчик </a:t>
            </a:r>
            <a:r>
              <a:rPr lang="ru-RU" dirty="0" err="1"/>
              <a:t>rc</a:t>
            </a:r>
            <a:r>
              <a:rPr lang="ru-RU" dirty="0"/>
              <a:t>. Семафор </a:t>
            </a:r>
            <a:r>
              <a:rPr lang="ru-RU" dirty="0" err="1"/>
              <a:t>db</a:t>
            </a:r>
            <a:r>
              <a:rPr lang="ru-RU" dirty="0"/>
              <a:t> защищает саму базу данных и гарантирует, что в неё может попасть либо один писатель, либо группа читателей. Алгоритм таков: первый читатель блокирует БД, последний освобождает. Писатель, в отличие от читателей, всегда ждёт полного освобождения ресурса.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4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Давайте подробнее разберём понятие критической области. Это участок программы, где процесс обращается к разделяемым ресурсам. Сюда относятся операции с общей памятью, разделяемыми файлами или другими ресурсами, которые могут использовать сразу несколько процессов. Если два процесса попадут в критическую область одновременно, результат их работы станет непредсказуемым. Именно поэтому задача операционной системы — гарантировать, что критическая область в каждый момент времени «принадлежит» только одному процессу. Простой принцип: один процесс зашёл — все остальные ждут. Нарушение этого принципа почти всегда ведёт к ошибкам, потере данных или состояниям гонки.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74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коде видно: читатель при входе увеличивает счётчик и, если он первый, блокирует БД. При выходе счётчик уменьшается, и если он последний — база разблокируется. Писатель действует проще: он делает </a:t>
            </a:r>
            <a:r>
              <a:rPr lang="ru-RU" dirty="0" err="1"/>
              <a:t>down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 перед записью и </a:t>
            </a:r>
            <a:r>
              <a:rPr lang="ru-RU" dirty="0" err="1"/>
              <a:t>up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 после.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461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есть проблема. Если поток читателей непрерывен, каждый новый читатель допускается сразу, и писатель может ждать бесконечно долго. Это называется </a:t>
            </a:r>
            <a:r>
              <a:rPr lang="ru-RU" dirty="0" err="1"/>
              <a:t>starvation</a:t>
            </a:r>
            <a:r>
              <a:rPr lang="ru-RU" dirty="0"/>
              <a:t>, или голодание. Чтобы его избежать, можно изменить стратегию: если писатель уже ждёт, новые читатели должны вставать в очередь позади него. Это снижает уровень параллелизма, но обеспечивает справедливость.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03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595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Мьютекс — это упрощённый вариант семафора. Если нам не нужно хранить счётчик, а требуется только блокировка доступа к ресурсу, достаточно переменной в двух состояниях: свободно или занято. Обычно это 0 и 1. Для работы нужны две функции — захват и освобождение мьютекса.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11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показана реализация через инструкцию TSL. Если мьютекс свободен, мы сразу заходим в критическую секцию. Если занят, то вместо того, чтобы крутиться в цикле, как это было раньше, поток вызывает функцию </a:t>
            </a:r>
            <a:r>
              <a:rPr lang="ru-RU" dirty="0" err="1"/>
              <a:t>thread_yield</a:t>
            </a:r>
            <a:r>
              <a:rPr lang="ru-RU" dirty="0"/>
              <a:t> — отдаёт процессор другому. Когда он получит управление снова, попробует войти ещё раз.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541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отличие от примитивов вроде TSL/XCHG в том, что мы избегаем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. В </a:t>
            </a:r>
            <a:r>
              <a:rPr lang="ru-RU" dirty="0" err="1"/>
              <a:t>enter_region</a:t>
            </a:r>
            <a:r>
              <a:rPr lang="ru-RU" dirty="0"/>
              <a:t> процесс мог крутиться в цикле бесконечно, пока другой не выйдет. В </a:t>
            </a:r>
            <a:r>
              <a:rPr lang="ru-RU" dirty="0" err="1"/>
              <a:t>mutex_lock</a:t>
            </a:r>
            <a:r>
              <a:rPr lang="ru-RU" dirty="0"/>
              <a:t> поток отдаёт управление сам, что делает синхронизацию эффективной. И ещё один плюс — всё работает на уровне пользователя, без системных вызовов ядра, так что операции выполняются очень быстро.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711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 временем к мьютексам добавили новые функции, например </a:t>
            </a:r>
            <a:r>
              <a:rPr lang="ru-RU" dirty="0" err="1"/>
              <a:t>trylock</a:t>
            </a:r>
            <a:r>
              <a:rPr lang="ru-RU" dirty="0"/>
              <a:t>, позволяющий просто проверить, доступен ли ресурс, и в случае неудачи сразу продолжить с альтернативной логикой. Мьютексы идеально работают в многопоточных приложениях, где все потоки разделяют общее адресное пространство. Для процессов с разными адресными пространствами мьютексы обычно реализуются через ядро или через механизмы совместного доступа к памяти. Здесь важно помнить: процессы и потоки различаются, но мьютексы для потоков всегда эффективнее, потому что их можно полностью реализовать в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980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9758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нас есть два традиционных варианта синхронизации. </a:t>
            </a:r>
            <a:r>
              <a:rPr lang="ru-RU" dirty="0" err="1"/>
              <a:t>Спинлоки</a:t>
            </a:r>
            <a:r>
              <a:rPr lang="ru-RU" dirty="0"/>
              <a:t> хороши, когда ожидание короткое, но если ресурс занят долго, они зря сжигают процессорное время. С другой стороны, блокировки через ядро эффективны при высокой конкуренции, но слишком дороги, если конкуренции мало. И заранее мы не знаем, какой сценарий нас ждёт.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57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Именно эту проблему решает </a:t>
            </a:r>
            <a:r>
              <a:rPr lang="ru-RU" dirty="0" err="1"/>
              <a:t>futex</a:t>
            </a:r>
            <a:r>
              <a:rPr lang="ru-RU" dirty="0"/>
              <a:t> — </a:t>
            </a:r>
            <a:r>
              <a:rPr lang="ru-RU" dirty="0" err="1"/>
              <a:t>fast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 </a:t>
            </a:r>
            <a:r>
              <a:rPr lang="ru-RU" dirty="0" err="1"/>
              <a:t>mutex</a:t>
            </a:r>
            <a:r>
              <a:rPr lang="ru-RU" dirty="0"/>
              <a:t>. Это механизм в Linux, который работает в гибридном режиме. Если конкуренции нет, всё происходит в пространстве пользователя, без системных вызовов. Если конкуренция возникает, </a:t>
            </a:r>
            <a:r>
              <a:rPr lang="ru-RU" dirty="0" err="1"/>
              <a:t>futex</a:t>
            </a:r>
            <a:r>
              <a:rPr lang="ru-RU" dirty="0"/>
              <a:t> ставит поток в очередь ожидания ядра. Таким образом, мы экономим и CPU, и ресурсы ядра.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простого запрета одновременного доступа недостаточно. Чтобы система синхронизации работала корректно, нужно выполнить четыре условия. </a:t>
            </a:r>
          </a:p>
          <a:p>
            <a:r>
              <a:rPr lang="ru-RU" dirty="0"/>
              <a:t>Первое — ни два процесса не могут находиться в критической области одновременно.</a:t>
            </a:r>
          </a:p>
          <a:p>
            <a:r>
              <a:rPr lang="ru-RU" dirty="0"/>
              <a:t>Второе — решение должно работать на любой аппаратной платформе, независимо от количества процессоров и их скорости, иначе оно окажется ненадёжным.</a:t>
            </a:r>
          </a:p>
          <a:p>
            <a:r>
              <a:rPr lang="ru-RU" dirty="0"/>
              <a:t>Третье — процессы, которые выполняются вне критической области, не должны мешать другим: если программа делает внутренние вычисления, она не должна блокировать чужой доступ к памяти.</a:t>
            </a:r>
          </a:p>
          <a:p>
            <a:r>
              <a:rPr lang="ru-RU" dirty="0"/>
              <a:t>Четвёртое условие касается справедливости — ни один процесс не должен ждать бесконечно.</a:t>
            </a:r>
          </a:p>
          <a:p>
            <a:r>
              <a:rPr lang="ru-RU" dirty="0"/>
              <a:t>Иными словами, система должна обеспечивать равные шансы для всех. Только при соблюдении этих условий можно говорить о корректной и эффективной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44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Принцип работы следующий. Потоки разделяют переменную — фактически просто число в памяти. Захват выполняется атомарной операцией «уменьшить и проверить». Если ресурс свободен — поток заходит. Если занят — он делает системный вызов и блокируется в ядре. Когда владелец ресурса его освобождает, он выполняет атомарную операцию инкремента и сообщает ядру, что нужно разбудить ожидающие процессы. Важно, что без конкуренции ядро вообще не вмешивается.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1440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Futex</a:t>
            </a:r>
            <a:r>
              <a:rPr lang="ru-RU" dirty="0"/>
              <a:t> сам по себе редко используется программистами напрямую. Обычно он скрыт в стандартных библиотеках, таких как </a:t>
            </a:r>
            <a:r>
              <a:rPr lang="ru-RU" dirty="0" err="1"/>
              <a:t>pthreads</a:t>
            </a:r>
            <a:r>
              <a:rPr lang="ru-RU" dirty="0"/>
              <a:t>. Именно </a:t>
            </a:r>
            <a:r>
              <a:rPr lang="ru-RU" dirty="0" err="1"/>
              <a:t>futex</a:t>
            </a:r>
            <a:r>
              <a:rPr lang="ru-RU" dirty="0"/>
              <a:t> обеспечивает работу </a:t>
            </a:r>
            <a:r>
              <a:rPr lang="ru-RU" dirty="0" err="1"/>
              <a:t>mutex</a:t>
            </a:r>
            <a:r>
              <a:rPr lang="ru-RU" dirty="0"/>
              <a:t>,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 и других высокоуровневых средств синхронизации. Для нас важно понимать, что под капотом именно </a:t>
            </a:r>
            <a:r>
              <a:rPr lang="ru-RU" dirty="0" err="1"/>
              <a:t>futex</a:t>
            </a:r>
            <a:r>
              <a:rPr lang="ru-RU" dirty="0"/>
              <a:t> делает многопоточность в Linux одновременно быстрой и корректной.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12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3276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POSIX </a:t>
            </a:r>
            <a:r>
              <a:rPr lang="ru-RU" dirty="0" err="1"/>
              <a:t>Threads</a:t>
            </a:r>
            <a:r>
              <a:rPr lang="ru-RU" dirty="0"/>
              <a:t>, которые являются стандартом для потоков в UNIX-подобных ОС, используются мьютексы для защиты критических секций. В Linux они реализованы поверх </a:t>
            </a:r>
            <a:r>
              <a:rPr lang="ru-RU" dirty="0" err="1"/>
              <a:t>futex</a:t>
            </a:r>
            <a:r>
              <a:rPr lang="ru-RU" dirty="0"/>
              <a:t>, что делает их эффективными. Базовые вызовы включают инициализацию и уничтожение мьютекса, его захват и освобождение. Есть также вариант </a:t>
            </a:r>
            <a:r>
              <a:rPr lang="ru-RU" dirty="0" err="1"/>
              <a:t>trylock</a:t>
            </a:r>
            <a:r>
              <a:rPr lang="ru-RU" dirty="0"/>
              <a:t>, который позволяет попытаться захватить мьютекс без блокировки.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9092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одного мьютекса недостаточно, если нужно подождать какое-то условие, например, пока буфер не станет пустым или полным. Для этого есть условные переменные. Они позволяют потоку заблокироваться до тех пор, пока другой поток не пришлёт сигнал. Здесь тоже есть базовые вызовы: </a:t>
            </a:r>
            <a:r>
              <a:rPr lang="ru-RU" dirty="0" err="1"/>
              <a:t>init</a:t>
            </a:r>
            <a:r>
              <a:rPr lang="ru-RU" dirty="0"/>
              <a:t> и </a:t>
            </a:r>
            <a:r>
              <a:rPr lang="ru-RU" dirty="0" err="1"/>
              <a:t>destroy</a:t>
            </a:r>
            <a:r>
              <a:rPr lang="ru-RU" dirty="0"/>
              <a:t>, ожидание (</a:t>
            </a:r>
            <a:r>
              <a:rPr lang="ru-RU" dirty="0" err="1"/>
              <a:t>wait</a:t>
            </a:r>
            <a:r>
              <a:rPr lang="ru-RU" dirty="0"/>
              <a:t>), сигнал одному или сигнал всем. Важно помнить, что условные переменные не имеют памяти: если сигнал был отправлен, но ни один поток не ждал, он теряется.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6740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Пример: упрощённый вариант задачи </a:t>
            </a:r>
            <a:r>
              <a:rPr lang="ru-RU" dirty="0" err="1"/>
              <a:t>Producer</a:t>
            </a:r>
            <a:r>
              <a:rPr lang="ru-RU" dirty="0"/>
              <a:t>–Consumer с буфером размером 1. Производитель ждёт, пока буфер освободится, и кладёт элемент, затем посылает сигнал. Потребитель ждёт, пока буфер заполнится, забирает элемент и тоже посылает сигнал. Ключевой момент: проверка условия должна выполняться в цикле, потому что поток может проснуться не из-за сигнала, а, например, из-за системного прерывания.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73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Итак, мьютексы и условные переменные работают вместе. Мьютексы защищают доступ к данным, а условные переменные позволяют правильно организовать взаимодействие потоков при ожидании событий. Этот механизм используется в подавляющем большинстве реальных приложений и является базовым инструментом синхронизации в </a:t>
            </a:r>
            <a:r>
              <a:rPr lang="ru-RU" dirty="0" err="1"/>
              <a:t>Pthreads</a:t>
            </a:r>
            <a:r>
              <a:rPr lang="ru-RU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8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201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Мьютексы — это основной механизм синхронизации в стандартной библиотеке C++.</a:t>
            </a:r>
            <a:br>
              <a:rPr lang="ru-RU" dirty="0"/>
            </a:br>
            <a:r>
              <a:rPr lang="ru-RU" dirty="0"/>
              <a:t>Они нужны для того, чтобы обеспечить </a:t>
            </a:r>
            <a:r>
              <a:rPr lang="ru-RU" b="1" dirty="0"/>
              <a:t>взаимное исключение</a:t>
            </a:r>
            <a:r>
              <a:rPr lang="ru-RU" dirty="0"/>
              <a:t> — то есть, чтобы только один поток мог выполнять критическую секцию кода в каждый момент времени.</a:t>
            </a:r>
          </a:p>
          <a:p>
            <a:r>
              <a:rPr lang="ru-RU" dirty="0"/>
              <a:t>Всё начинается с заголовка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Есть несколько типов мьютексов: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dirty="0"/>
              <a:t> — базовый, самый простой;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recursive_mutex</a:t>
            </a:r>
            <a:r>
              <a:rPr lang="ru-RU" dirty="0"/>
              <a:t> — допускает повторное захватывание тем же потоком;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timed_mutex</a:t>
            </a:r>
            <a:r>
              <a:rPr lang="ru-RU" dirty="0"/>
              <a:t> — позволяет задать таймаут на ожидание;</a:t>
            </a:r>
          </a:p>
          <a:p>
            <a:r>
              <a:rPr lang="ru-RU" dirty="0"/>
              <a:t>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recursive_timed_mutex</a:t>
            </a:r>
            <a:r>
              <a:rPr lang="ru-RU" dirty="0"/>
              <a:t>, если вам нужно и то, и другое.</a:t>
            </a:r>
          </a:p>
          <a:p>
            <a:r>
              <a:rPr lang="ru-RU" dirty="0"/>
              <a:t>Для удобства используются RAII-обёртки: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lock_guard</a:t>
            </a:r>
            <a:r>
              <a:rPr lang="ru-RU" dirty="0"/>
              <a:t> — блокирует мьютекс в конструкторе и автоматически освобождает его в деструкторе;</a:t>
            </a:r>
          </a:p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unique_lock</a:t>
            </a:r>
            <a:r>
              <a:rPr lang="ru-RU" dirty="0"/>
              <a:t> — более гибкий, позволяет вручную управлять временем блокировки и подходит для работы с условными переменными.</a:t>
            </a:r>
          </a:p>
          <a:p>
            <a:r>
              <a:rPr lang="ru-RU" dirty="0"/>
              <a:t>Главная идея: </a:t>
            </a:r>
            <a:r>
              <a:rPr lang="ru-RU" b="1" dirty="0"/>
              <a:t>используйте RAII</a:t>
            </a:r>
            <a:r>
              <a:rPr lang="ru-RU" dirty="0"/>
              <a:t>, не вызывайте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unlock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вручную — это избавляет от множества ошибок.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85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— пример простейшей синхронизации при инкременте общего счётчика из нескольких потоков.</a:t>
            </a:r>
            <a:br>
              <a:rPr lang="ru-RU" dirty="0"/>
            </a:br>
            <a:r>
              <a:rPr lang="ru-RU" dirty="0"/>
              <a:t>Каждый поток тысячу раз увеличивает переменную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</a:t>
            </a:r>
            <a:r>
              <a:rPr lang="ru-RU" dirty="0"/>
              <a:t>.</a:t>
            </a:r>
          </a:p>
          <a:p>
            <a:r>
              <a:rPr lang="ru-RU" dirty="0"/>
              <a:t>Если убрать мьютекс, мы получим гонку данных и неправильный результат.</a:t>
            </a:r>
            <a:br>
              <a:rPr lang="ru-RU" dirty="0"/>
            </a:br>
            <a:r>
              <a:rPr lang="ru-RU" dirty="0"/>
              <a:t>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lock_guard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mutex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всё безопасно: он захватывает мьютекс при создании и автоматически отпускает, когда выходит из области видимости.</a:t>
            </a:r>
          </a:p>
          <a:p>
            <a:r>
              <a:rPr lang="ru-RU" dirty="0"/>
              <a:t>Этот шаблон — </a:t>
            </a:r>
            <a:r>
              <a:rPr lang="ru-RU" b="1" dirty="0"/>
              <a:t>золотой стандарт</a:t>
            </a:r>
            <a:r>
              <a:rPr lang="ru-RU" dirty="0"/>
              <a:t>: «захватил ресурс — выполнил работу — отпустил».</a:t>
            </a:r>
            <a:br>
              <a:rPr lang="ru-RU" dirty="0"/>
            </a:br>
            <a:r>
              <a:rPr lang="ru-RU" dirty="0"/>
              <a:t>Такой код безопасен, исключения не приводят к </a:t>
            </a:r>
            <a:r>
              <a:rPr lang="ru-RU" dirty="0" err="1"/>
              <a:t>дедлокам</a:t>
            </a:r>
            <a:r>
              <a:rPr lang="ru-RU" dirty="0"/>
              <a:t>, и выглядит просто.</a:t>
            </a:r>
            <a:br>
              <a:rPr lang="ru-RU" dirty="0"/>
            </a:br>
            <a:r>
              <a:rPr lang="ru-RU" dirty="0"/>
              <a:t>После выполнения всех потоков программа гарантированно напечатает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D5863-0D15-4019-A889-1D64C284DE5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8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7AC7-2E53-055A-8F5A-438AD0EB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C068E-3A82-DDBF-C373-E796BDB85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E3D7-190C-6C5E-FCA8-091B76DB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2D9B-4D23-DE28-CFFC-1040FF68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72CE-A89B-F1E9-BAAB-B70B0BAD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3644-EEC3-A392-18F6-77C47F90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FFCA4-0E46-6564-1C9E-2101936C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D8640-FF61-C8E4-F953-89F58A75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0E93-544A-C496-AACD-FE2AE939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26C3-C04D-4068-8947-2A0B61CD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1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CEAB-BB46-50EF-14B1-7CEC3312D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BAB5-5A2A-1CF2-574C-4BE7AD7E1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1D5CB-460B-9435-1954-38B592C7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70DA-F51A-5F01-B2B9-D8FAA95E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D448-A6EC-E280-19B0-DCE2B0C4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67C8-6EE5-EE31-42E7-5EC21D2F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85C7-1210-0C98-105E-CE5FD172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195FA-5F21-6B57-40CD-712E289A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27BAB-5910-FCB5-4752-5D19125C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6793-0155-4C0A-6F93-ECA65E3D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CF63F-FF84-6061-492A-06DAD70C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0EDB8-BBAB-3965-F2F2-51D7FD64B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80EA-2AC0-F6DB-2236-86DAB641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784-F3DF-C742-1069-436029A76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17DC-A107-FF01-CDE4-CBF620B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9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472-7F96-FF08-5294-85B6CF2A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24FC-912E-B356-8EF8-9C160AFA8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4286-270B-FF81-69D0-1848E8225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CCE1-42EB-0A6E-6082-F4243633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93476-25DA-A00D-2AD3-DC7DCF97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892B-7627-B4AA-8CB6-F6E57D7E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E221-918B-FBF1-897D-30D0FB05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ED452-B2C7-BA0F-1013-D839D3BAB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480A-15F7-ED7D-8765-067E0C267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F53E63-1DE0-F8A1-E2CF-4449B06F5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F460-EB3B-DC2E-B251-CFFF127C7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C48C5-D48D-AC05-872F-4879EB8F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F76BA-F203-FC90-7343-30EC7D60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0C91B-4A21-1C95-A2FA-5562D02C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6C2-B7B2-0B68-3E47-D85AF186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766CA-555A-91AA-A6C6-EE1CAB12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E9C57-58D0-A1F9-FE35-C93BFF4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B5208-FC2D-8F87-83BC-06E38FA9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4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20195-65D8-FDA8-90AE-C7095A9A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EB47A-A8E1-D480-5867-690A1815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48D6F-7A6F-969D-C155-7D623FF7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A472-F62D-ED61-02AB-773AF49E3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DD0B-2E8C-3BFD-F9E1-92498CEAC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1CA84-78D1-426D-EC11-0A8AA29A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78492-5474-3DD5-E2E9-4537897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FA71F-D7C5-B425-6288-3F4E2B56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27D0B-AAD4-B48C-829D-662B2FE6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B1F3-9D09-CE3C-757B-6913AC12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0B201-22EC-FAAC-B54C-65137B4AC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4BDAA-A2D7-C06B-7249-686F0E7E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6CF2-B5D1-DAD5-1D8A-0F687E79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60EFE-A7E8-51D5-3E73-08D641FC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4E0C3-9CA5-DF4C-2247-E355F9B7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8C5F2-3094-3178-8D3D-530B5E37F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23D5D-C7CC-51CA-D7BC-24750BD5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0E1F7-5575-9F25-6D8B-E46CA4A56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5A5CD-D9AE-4106-949D-71AE0FB253EE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3855-FB9B-6706-CBD2-290469433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69B8-F610-6902-8B35-337059EB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2A51E-64A3-4D54-8851-606C76AA4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2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88dW3n6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xfb3xjh6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C58D-D2CB-A57E-CBA9-24AEB6A7D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Синхронизация</a:t>
            </a:r>
            <a:r>
              <a:rPr lang="en-US" dirty="0"/>
              <a:t> </a:t>
            </a:r>
            <a:r>
              <a:rPr lang="ru-RU" dirty="0"/>
              <a:t>потоков и </a:t>
            </a:r>
            <a:r>
              <a:rPr lang="ru-RU" dirty="0" err="1"/>
              <a:t>межпроцессная</a:t>
            </a:r>
            <a:r>
              <a:rPr lang="ru-RU" dirty="0"/>
              <a:t> коммуникация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89AEA-DB23-D499-8781-FC8115487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595117-5BAA-422C-DCBD-2A3A301E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Взаимное исключение и </a:t>
            </a:r>
            <a:r>
              <a:rPr lang="en-US" dirty="0"/>
              <a:t>Busy Waiting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5D1FA-8E68-84CE-024F-474420CE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421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1FFEDD-2AE5-F26C-D681-24BFADB9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переменные (</a:t>
            </a:r>
            <a:r>
              <a:rPr lang="en-US" dirty="0"/>
              <a:t>Condition Variables)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D74E-80DA-B69E-2CC0-80CCADA69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Определены в &lt;</a:t>
            </a:r>
            <a:r>
              <a:rPr lang="ru-RU" dirty="0" err="1"/>
              <a:t>condition_variable</a:t>
            </a:r>
            <a:r>
              <a:rPr lang="ru-RU" dirty="0"/>
              <a:t>&gt;</a:t>
            </a:r>
          </a:p>
          <a:p>
            <a:r>
              <a:rPr lang="ru-RU" dirty="0"/>
              <a:t>Используются </a:t>
            </a:r>
            <a:r>
              <a:rPr lang="ru-RU" b="1" dirty="0"/>
              <a:t>вместе с мьютексами</a:t>
            </a:r>
            <a:endParaRPr lang="ru-RU" dirty="0"/>
          </a:p>
          <a:p>
            <a:r>
              <a:rPr lang="ru-RU" dirty="0"/>
              <a:t>Позволяют потоку </a:t>
            </a:r>
            <a:r>
              <a:rPr lang="ru-RU" b="1" dirty="0"/>
              <a:t>ждать события</a:t>
            </a:r>
            <a:r>
              <a:rPr lang="ru-RU" dirty="0"/>
              <a:t>, пока условие не выполнено</a:t>
            </a:r>
          </a:p>
          <a:p>
            <a:r>
              <a:rPr lang="ru-RU" dirty="0"/>
              <a:t>Основные методы:</a:t>
            </a:r>
          </a:p>
          <a:p>
            <a:pPr lvl="1"/>
            <a:r>
              <a:rPr lang="ru-RU" dirty="0" err="1"/>
              <a:t>wait</a:t>
            </a:r>
            <a:r>
              <a:rPr lang="ru-RU" dirty="0"/>
              <a:t>() — блокирует поток, пока не получит сигнал</a:t>
            </a:r>
          </a:p>
          <a:p>
            <a:pPr lvl="1"/>
            <a:r>
              <a:rPr lang="ru-RU" dirty="0" err="1"/>
              <a:t>notify_one</a:t>
            </a:r>
            <a:r>
              <a:rPr lang="ru-RU" dirty="0"/>
              <a:t>() — пробуждает один поток</a:t>
            </a:r>
          </a:p>
          <a:p>
            <a:pPr lvl="1"/>
            <a:r>
              <a:rPr lang="ru-RU" dirty="0" err="1"/>
              <a:t>notify_all</a:t>
            </a:r>
            <a:r>
              <a:rPr lang="ru-RU" dirty="0"/>
              <a:t>() — пробуждает все ожидающие потоки</a:t>
            </a:r>
          </a:p>
          <a:p>
            <a:r>
              <a:rPr lang="ru-RU" dirty="0"/>
              <a:t>Важно: возможны ложные пробуждения (</a:t>
            </a:r>
            <a:r>
              <a:rPr lang="en-US" dirty="0"/>
              <a:t>spurious wakeups)</a:t>
            </a:r>
            <a:endParaRPr lang="ru-RU" dirty="0"/>
          </a:p>
          <a:p>
            <a:pPr lvl="1"/>
            <a:r>
              <a:rPr lang="ru-RU" dirty="0"/>
              <a:t>Вызывайте </a:t>
            </a:r>
            <a:r>
              <a:rPr lang="en-US" dirty="0"/>
              <a:t>wait</a:t>
            </a:r>
            <a:r>
              <a:rPr lang="ru-RU" dirty="0"/>
              <a:t> в цикле или используйте </a:t>
            </a:r>
            <a:r>
              <a:rPr lang="en-US" dirty="0"/>
              <a:t>wait</a:t>
            </a:r>
            <a:r>
              <a:rPr lang="ru-RU" dirty="0"/>
              <a:t> с предикатом</a:t>
            </a:r>
          </a:p>
        </p:txBody>
      </p:sp>
    </p:spTree>
    <p:extLst>
      <p:ext uri="{BB962C8B-B14F-4D97-AF65-F5344CB8AC3E}">
        <p14:creationId xmlns:p14="http://schemas.microsoft.com/office/powerpoint/2010/main" val="7133450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B2E245-0F21-0B53-51C0-5B89A45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condition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5D90B-168E-FF7C-DDF0-C145D1E45F97}"/>
              </a:ext>
            </a:extLst>
          </p:cNvPr>
          <p:cNvSpPr txBox="1"/>
          <p:nvPr/>
        </p:nvSpPr>
        <p:spPr>
          <a:xfrm>
            <a:off x="838199" y="1690687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waitingThread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Ждём, пока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flag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будет равен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Waiting complete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Уведомляем ожидающий поток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5457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B29D6-2664-F81E-6AED-5694F279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Важные замечания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EED1-6A5D-75F7-68D7-B791A238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condition_variable</a:t>
            </a:r>
            <a:r>
              <a:rPr lang="en-US" dirty="0"/>
              <a:t> </a:t>
            </a:r>
            <a:r>
              <a:rPr lang="ru-RU" b="1" dirty="0"/>
              <a:t>не хранит сигналов</a:t>
            </a:r>
          </a:p>
          <a:p>
            <a:pPr lvl="1"/>
            <a:r>
              <a:rPr lang="ru-RU" dirty="0"/>
              <a:t>Если никто не ждал, сигнал теряется</a:t>
            </a:r>
          </a:p>
          <a:p>
            <a:r>
              <a:rPr lang="ru-RU" dirty="0"/>
              <a:t>Используйте </a:t>
            </a:r>
            <a:r>
              <a:rPr lang="en-US" dirty="0"/>
              <a:t>wait </a:t>
            </a:r>
            <a:r>
              <a:rPr lang="ru-RU" dirty="0"/>
              <a:t>в цикле, либо используйте </a:t>
            </a:r>
            <a:r>
              <a:rPr lang="en-US" dirty="0"/>
              <a:t>wait </a:t>
            </a:r>
            <a:r>
              <a:rPr lang="ru-RU" dirty="0"/>
              <a:t>с предикатом</a:t>
            </a:r>
          </a:p>
          <a:p>
            <a:pPr lvl="1"/>
            <a:r>
              <a:rPr lang="ru-RU" dirty="0"/>
              <a:t>Возможны ложные пробуждения</a:t>
            </a:r>
            <a:endParaRPr lang="en-US" dirty="0"/>
          </a:p>
          <a:p>
            <a:r>
              <a:rPr lang="ru-RU" dirty="0"/>
              <a:t>Используйте </a:t>
            </a:r>
            <a:r>
              <a:rPr lang="en-US" dirty="0" err="1"/>
              <a:t>unique_lock</a:t>
            </a:r>
            <a:r>
              <a:rPr lang="en-US" dirty="0"/>
              <a:t>, </a:t>
            </a:r>
            <a:r>
              <a:rPr lang="ru-RU" dirty="0"/>
              <a:t>т.к. </a:t>
            </a:r>
            <a:r>
              <a:rPr lang="en-US" dirty="0"/>
              <a:t>wait() </a:t>
            </a:r>
            <a:r>
              <a:rPr lang="ru-RU" dirty="0"/>
              <a:t>требует возможность временно освободить мьютекс</a:t>
            </a:r>
          </a:p>
          <a:p>
            <a:r>
              <a:rPr lang="ru-RU" dirty="0"/>
              <a:t>Под капотом мьютексы и </a:t>
            </a:r>
            <a:r>
              <a:rPr lang="en-US" dirty="0"/>
              <a:t>condition variables </a:t>
            </a:r>
            <a:r>
              <a:rPr lang="ru-RU" dirty="0"/>
              <a:t>реализованы через </a:t>
            </a:r>
            <a:r>
              <a:rPr lang="en-US" b="1" dirty="0" err="1"/>
              <a:t>futex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</a:t>
            </a:r>
          </a:p>
          <a:p>
            <a:r>
              <a:rPr lang="ru-RU" dirty="0"/>
              <a:t>Идеально подходят для задач «</a:t>
            </a:r>
            <a:r>
              <a:rPr lang="en-US" dirty="0"/>
              <a:t>Producer–Consumer», «Readers–Writers»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8423504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B715-EC28-7463-BD01-3894E1CF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shared_mutex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1C6F-D5DC-E01F-27FE-53DCC5CC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Примитив синхронизации для сценария «много читателей – один писатель»</a:t>
            </a:r>
            <a:endParaRPr lang="en-US" dirty="0"/>
          </a:p>
          <a:p>
            <a:r>
              <a:rPr lang="ru-RU" dirty="0"/>
              <a:t>Введён в </a:t>
            </a:r>
            <a:r>
              <a:rPr lang="en-US" b="1" dirty="0"/>
              <a:t>C++17</a:t>
            </a:r>
            <a:r>
              <a:rPr lang="en-US" dirty="0"/>
              <a:t> (</a:t>
            </a:r>
            <a:r>
              <a:rPr lang="ru-RU" dirty="0"/>
              <a:t>заголовок &lt;</a:t>
            </a:r>
            <a:r>
              <a:rPr lang="en-US" dirty="0" err="1"/>
              <a:t>shared_mutex</a:t>
            </a:r>
            <a:r>
              <a:rPr lang="en-US" dirty="0"/>
              <a:t>&gt;)</a:t>
            </a:r>
          </a:p>
          <a:p>
            <a:r>
              <a:rPr lang="ru-RU" dirty="0"/>
              <a:t>Решает задачу </a:t>
            </a:r>
            <a:r>
              <a:rPr lang="en-US" b="1" dirty="0"/>
              <a:t>Readers–Writers</a:t>
            </a:r>
            <a:endParaRPr lang="en-US" dirty="0"/>
          </a:p>
          <a:p>
            <a:r>
              <a:rPr lang="ru-RU" dirty="0"/>
              <a:t>Позволяет:</a:t>
            </a:r>
          </a:p>
          <a:p>
            <a:pPr lvl="1"/>
            <a:r>
              <a:rPr lang="ru-RU" dirty="0"/>
              <a:t>Нескольким потокам </a:t>
            </a:r>
            <a:r>
              <a:rPr lang="ru-RU" b="1" dirty="0"/>
              <a:t>одновременно читать</a:t>
            </a:r>
            <a:r>
              <a:rPr lang="ru-RU" dirty="0"/>
              <a:t> (</a:t>
            </a:r>
            <a:r>
              <a:rPr lang="en-US" dirty="0"/>
              <a:t>shared lock)</a:t>
            </a:r>
          </a:p>
          <a:p>
            <a:pPr lvl="1"/>
            <a:r>
              <a:rPr lang="ru-RU" dirty="0"/>
              <a:t>Только одному потоку </a:t>
            </a:r>
            <a:r>
              <a:rPr lang="ru-RU" b="1" dirty="0"/>
              <a:t>писать</a:t>
            </a:r>
            <a:r>
              <a:rPr lang="ru-RU" dirty="0"/>
              <a:t> (</a:t>
            </a:r>
            <a:r>
              <a:rPr lang="en-US" dirty="0"/>
              <a:t>exclusive lock)</a:t>
            </a:r>
          </a:p>
          <a:p>
            <a:r>
              <a:rPr lang="ru-RU" dirty="0"/>
              <a:t>Вспомогательные классы для </a:t>
            </a:r>
            <a:r>
              <a:rPr lang="en-US" dirty="0"/>
              <a:t>RAII </a:t>
            </a:r>
            <a:r>
              <a:rPr lang="ru-RU" dirty="0"/>
              <a:t>захвата блокировок: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shared_lock</a:t>
            </a:r>
            <a:r>
              <a:rPr lang="en-US" dirty="0"/>
              <a:t> — </a:t>
            </a:r>
            <a:r>
              <a:rPr lang="ru-RU" dirty="0"/>
              <a:t>совместная (читатель)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unique_lock</a:t>
            </a:r>
            <a:r>
              <a:rPr lang="en-US" dirty="0"/>
              <a:t> — </a:t>
            </a:r>
            <a:r>
              <a:rPr lang="ru-RU" dirty="0"/>
              <a:t>эксклюзивная (писатель)</a:t>
            </a:r>
          </a:p>
        </p:txBody>
      </p:sp>
    </p:spTree>
    <p:extLst>
      <p:ext uri="{BB962C8B-B14F-4D97-AF65-F5344CB8AC3E}">
        <p14:creationId xmlns:p14="http://schemas.microsoft.com/office/powerpoint/2010/main" val="14391917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31AFB0-31CC-971B-0806-BDE6D41E150E}"/>
              </a:ext>
            </a:extLst>
          </p:cNvPr>
          <p:cNvSpPr txBox="1"/>
          <p:nvPr/>
        </p:nvSpPr>
        <p:spPr>
          <a:xfrm>
            <a:off x="838200" y="1812758"/>
            <a:ext cx="955708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SafeString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shared_lock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несколько читателей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один писатель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shared_mutex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0A31D3-C10D-CD1E-773F-12DDAA71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std::</a:t>
            </a:r>
            <a:r>
              <a:rPr lang="en-US" dirty="0" err="1"/>
              <a:t>shared_mutex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001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CA62-DC70-0A64-9A56-3C93FE79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shared_lock</a:t>
            </a:r>
            <a:r>
              <a:rPr lang="en-US" dirty="0"/>
              <a:t> </a:t>
            </a:r>
            <a:r>
              <a:rPr lang="ru-RU" dirty="0"/>
              <a:t>в действии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B74B0-F98A-659C-0FD9-24D651B5AE83}"/>
              </a:ext>
            </a:extLst>
          </p:cNvPr>
          <p:cNvSpPr txBox="1"/>
          <p:nvPr/>
        </p:nvSpPr>
        <p:spPr>
          <a:xfrm>
            <a:off x="36095" y="1779687"/>
            <a:ext cx="105155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SafeString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Worker: read string: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E21F1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E21F1F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s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Main: wrote string: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&lt;&lt; s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E8B20-A972-E429-F701-AAD082736D81}"/>
              </a:ext>
            </a:extLst>
          </p:cNvPr>
          <p:cNvSpPr txBox="1"/>
          <p:nvPr/>
        </p:nvSpPr>
        <p:spPr>
          <a:xfrm>
            <a:off x="7491664" y="2365047"/>
            <a:ext cx="4491789" cy="424731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Main: wrote string: 'Message 0'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0'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0'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1'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1'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1'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2'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2'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3'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3'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3'</a:t>
            </a:r>
          </a:p>
          <a:p>
            <a:r>
              <a:rPr lang="en-US" dirty="0">
                <a:latin typeface="Consolas" panose="020B0609020204030204" pitchFamily="49" charset="0"/>
              </a:rPr>
              <a:t>Main: wrote string: 'Message 4'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4'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4'</a:t>
            </a:r>
          </a:p>
          <a:p>
            <a:r>
              <a:rPr lang="en-US" dirty="0">
                <a:latin typeface="Consolas" panose="020B0609020204030204" pitchFamily="49" charset="0"/>
              </a:rPr>
              <a:t>Worker: read string: 'Message 4'</a:t>
            </a:r>
          </a:p>
        </p:txBody>
      </p:sp>
    </p:spTree>
    <p:extLst>
      <p:ext uri="{BB962C8B-B14F-4D97-AF65-F5344CB8AC3E}">
        <p14:creationId xmlns:p14="http://schemas.microsoft.com/office/powerpoint/2010/main" val="175453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1C4B3C-5343-94AC-06AE-B86920D1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shared_lock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1D292C-181B-47AC-20B2-20BCC931E1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211703"/>
              </p:ext>
            </p:extLst>
          </p:nvPr>
        </p:nvGraphicFramePr>
        <p:xfrm>
          <a:off x="838200" y="1825625"/>
          <a:ext cx="105155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669974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067997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4104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Класс блокировки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Поведение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91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Чтение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shared_lock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Несколько потоков могут держать блокировку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247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Запись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unique_lock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один писатель, остальные писатели и читатели ждут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390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Тайм-аут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std::</a:t>
                      </a:r>
                      <a:r>
                        <a:rPr lang="en-US" dirty="0" err="1"/>
                        <a:t>shared_timed_mutex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Позволяет сделать </a:t>
                      </a:r>
                      <a:r>
                        <a:rPr lang="en-US" dirty="0" err="1"/>
                        <a:t>try_lock_for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try_lock_until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try_lock_shared_for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try_lock_shared_until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998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8724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A0C0-DB71-24DA-6EE9-6002AC83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Потенциальные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E291-5EC5-9627-E76C-22A046200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Справедливость не гарантируется</a:t>
            </a:r>
          </a:p>
          <a:p>
            <a:pPr lvl="1"/>
            <a:r>
              <a:rPr lang="ru-RU" dirty="0"/>
              <a:t>Читатели могут бесконечно блокировать писателей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ограничить количество читателей;</a:t>
            </a:r>
          </a:p>
          <a:p>
            <a:pPr lvl="1"/>
            <a:r>
              <a:rPr lang="ru-RU" dirty="0"/>
              <a:t>временно блокировать новых читателей, если есть ожидающий писатель.</a:t>
            </a:r>
          </a:p>
          <a:p>
            <a:r>
              <a:rPr lang="ru-RU" dirty="0"/>
              <a:t>Отсутствует </a:t>
            </a:r>
            <a:r>
              <a:rPr lang="ru-RU" b="1" dirty="0" err="1"/>
              <a:t>upgrade</a:t>
            </a:r>
            <a:r>
              <a:rPr lang="ru-RU" b="1" dirty="0"/>
              <a:t> </a:t>
            </a:r>
            <a:r>
              <a:rPr lang="ru-RU" b="1" dirty="0" err="1"/>
              <a:t>lock</a:t>
            </a:r>
            <a:r>
              <a:rPr lang="ru-RU" dirty="0"/>
              <a:t>: нельзя безопасно перейти от </a:t>
            </a:r>
            <a:r>
              <a:rPr lang="ru-RU" dirty="0" err="1"/>
              <a:t>shared</a:t>
            </a:r>
            <a:r>
              <a:rPr lang="ru-RU" dirty="0"/>
              <a:t> к </a:t>
            </a:r>
            <a:r>
              <a:rPr lang="ru-RU" dirty="0" err="1"/>
              <a:t>unique</a:t>
            </a:r>
            <a:r>
              <a:rPr lang="ru-RU" dirty="0"/>
              <a:t> без выхода.</a:t>
            </a:r>
          </a:p>
          <a:p>
            <a:r>
              <a:rPr lang="ru-RU" dirty="0"/>
              <a:t>Подходит только для коротких критических секций, не для долгих операций.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715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C63C-58AA-8329-09EB-5A372B4D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</a:t>
            </a:r>
            <a:r>
              <a:rPr lang="en-US" dirty="0"/>
              <a:t> std::</a:t>
            </a:r>
            <a:r>
              <a:rPr lang="en-US" dirty="0" err="1"/>
              <a:t>shared_mutex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64ED5-1402-D1C0-72E8-6FEFFB46B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Используйте, если:</a:t>
            </a:r>
          </a:p>
          <a:p>
            <a:pPr lvl="1"/>
            <a:r>
              <a:rPr lang="ru-RU" dirty="0"/>
              <a:t>Чтения гораздо чаще, чем записи</a:t>
            </a:r>
          </a:p>
          <a:p>
            <a:pPr lvl="1"/>
            <a:r>
              <a:rPr lang="ru-RU" dirty="0"/>
              <a:t>Доступ к ресурсу короткий и частый</a:t>
            </a:r>
          </a:p>
          <a:p>
            <a:pPr lvl="1"/>
            <a:r>
              <a:rPr lang="ru-RU" dirty="0"/>
              <a:t>Не требуется строгая справедливость</a:t>
            </a:r>
          </a:p>
          <a:p>
            <a:r>
              <a:rPr lang="ru-RU" dirty="0"/>
              <a:t>Не используйте, если:</a:t>
            </a:r>
          </a:p>
          <a:p>
            <a:pPr lvl="1"/>
            <a:r>
              <a:rPr lang="ru-RU" dirty="0"/>
              <a:t>Частые записи</a:t>
            </a:r>
          </a:p>
          <a:p>
            <a:pPr lvl="1"/>
            <a:r>
              <a:rPr lang="ru-RU" dirty="0"/>
              <a:t>Необходим контроль приоритетов</a:t>
            </a:r>
          </a:p>
          <a:p>
            <a:pPr lvl="1"/>
            <a:r>
              <a:rPr lang="ru-RU" dirty="0"/>
              <a:t>Требуется детерминированный порядок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6245251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18656-EC5C-22FF-6215-2FB19112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Решаем проблему «голода» писателей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1E3B6-2558-D598-C2CD-FF683F45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F745BE-0D75-C26C-A4DA-64F2CED7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Взаимное исключение и </a:t>
            </a:r>
            <a:r>
              <a:rPr lang="en-US" dirty="0"/>
              <a:t>Busy waiting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266362-11DE-0B06-3E6B-8363B7626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Цель:</a:t>
            </a:r>
            <a:r>
              <a:rPr lang="ru-RU" dirty="0"/>
              <a:t> запретить одновременный доступ к критической области</a:t>
            </a:r>
          </a:p>
          <a:p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b="1" dirty="0"/>
              <a:t>:</a:t>
            </a:r>
            <a:r>
              <a:rPr lang="ru-RU" dirty="0"/>
              <a:t> процесс ждёт активным циклом, пока ресурс занят</a:t>
            </a:r>
          </a:p>
          <a:p>
            <a:r>
              <a:rPr lang="ru-RU" dirty="0"/>
              <a:t>Один из простейших методов → отключение прерываний</a:t>
            </a:r>
          </a:p>
        </p:txBody>
      </p:sp>
    </p:spTree>
    <p:extLst>
      <p:ext uri="{BB962C8B-B14F-4D97-AF65-F5344CB8AC3E}">
        <p14:creationId xmlns:p14="http://schemas.microsoft.com/office/powerpoint/2010/main" val="42475868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4D9AB-8875-17F0-E4CB-91591B41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 err="1"/>
              <a:t>FairRWLock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80372-8CBD-29EC-46CD-47F5A9735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Честная к писателям реализация Reader–</a:t>
            </a:r>
            <a:r>
              <a:rPr lang="ru-RU" dirty="0" err="1"/>
              <a:t>Writer</a:t>
            </a:r>
            <a:r>
              <a:rPr lang="ru-RU" dirty="0"/>
              <a:t> Lock</a:t>
            </a:r>
          </a:p>
          <a:p>
            <a:r>
              <a:rPr lang="ru-RU" dirty="0"/>
              <a:t>Реализует </a:t>
            </a:r>
            <a:r>
              <a:rPr lang="ru-RU" dirty="0" err="1"/>
              <a:t>writer-preferred</a:t>
            </a:r>
            <a:r>
              <a:rPr lang="ru-RU" dirty="0"/>
              <a:t> политику: если есть ожидающий писатель — новые читатели не проходят</a:t>
            </a:r>
          </a:p>
          <a:p>
            <a:r>
              <a:rPr lang="ru-RU" dirty="0"/>
              <a:t>Решает проблему </a:t>
            </a:r>
            <a:r>
              <a:rPr lang="ru-RU" dirty="0" err="1"/>
              <a:t>writer</a:t>
            </a:r>
            <a:r>
              <a:rPr lang="ru-RU" dirty="0"/>
              <a:t> </a:t>
            </a:r>
            <a:r>
              <a:rPr lang="ru-RU" dirty="0" err="1"/>
              <a:t>starvation</a:t>
            </a:r>
            <a:r>
              <a:rPr lang="ru-RU" dirty="0"/>
              <a:t>, которой подвержен </a:t>
            </a:r>
            <a:r>
              <a:rPr lang="ru-RU" dirty="0" err="1"/>
              <a:t>shared_mutex</a:t>
            </a:r>
            <a:endParaRPr lang="ru-RU" dirty="0"/>
          </a:p>
          <a:p>
            <a:r>
              <a:rPr lang="ru-RU" dirty="0"/>
              <a:t>Поддерживает:</a:t>
            </a:r>
          </a:p>
          <a:p>
            <a:pPr lvl="1"/>
            <a:r>
              <a:rPr lang="ru-RU" dirty="0"/>
              <a:t>многократное чтение (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эксклюзивную запись (</a:t>
            </a:r>
            <a:r>
              <a:rPr lang="ru-RU" dirty="0" err="1"/>
              <a:t>exclusive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)</a:t>
            </a:r>
          </a:p>
          <a:p>
            <a:r>
              <a:rPr lang="ru-RU" dirty="0"/>
              <a:t>Основная идея: «закрыть ворота» для новых читателей, если в очереди есть писатели</a:t>
            </a:r>
          </a:p>
        </p:txBody>
      </p:sp>
    </p:spTree>
    <p:extLst>
      <p:ext uri="{BB962C8B-B14F-4D97-AF65-F5344CB8AC3E}">
        <p14:creationId xmlns:p14="http://schemas.microsoft.com/office/powerpoint/2010/main" val="13763726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0DB91-FD13-EF92-F9CF-8CE8DDD3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US" dirty="0" err="1"/>
              <a:t>FairRWLock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2A7A-9E13-D01C-CB04-8F8F4261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64705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m_mutex</a:t>
            </a:r>
            <a:r>
              <a:rPr lang="en-US" dirty="0"/>
              <a:t> — </a:t>
            </a:r>
            <a:r>
              <a:rPr lang="ru-RU" dirty="0"/>
              <a:t>защищает внутренние поля</a:t>
            </a:r>
            <a:endParaRPr lang="en-US" dirty="0"/>
          </a:p>
          <a:p>
            <a:r>
              <a:rPr lang="en-US" dirty="0" err="1"/>
              <a:t>m_readers</a:t>
            </a:r>
            <a:r>
              <a:rPr lang="en-US" dirty="0"/>
              <a:t> / </a:t>
            </a:r>
            <a:r>
              <a:rPr lang="en-US" dirty="0" err="1"/>
              <a:t>m_writers</a:t>
            </a:r>
            <a:r>
              <a:rPr lang="en-US" dirty="0"/>
              <a:t> — </a:t>
            </a:r>
            <a:r>
              <a:rPr lang="ru-RU" dirty="0"/>
              <a:t>отдельные условные переменные</a:t>
            </a:r>
            <a:endParaRPr lang="en-US" dirty="0"/>
          </a:p>
          <a:p>
            <a:r>
              <a:rPr lang="en-US" dirty="0" err="1"/>
              <a:t>m_numActiveReaders</a:t>
            </a:r>
            <a:r>
              <a:rPr lang="en-US" dirty="0"/>
              <a:t> — </a:t>
            </a:r>
            <a:r>
              <a:rPr lang="ru-RU" dirty="0"/>
              <a:t>текущие читатели</a:t>
            </a:r>
            <a:endParaRPr lang="en-US" dirty="0"/>
          </a:p>
          <a:p>
            <a:r>
              <a:rPr lang="en-US" dirty="0" err="1"/>
              <a:t>m_numWaitingWriters</a:t>
            </a:r>
            <a:r>
              <a:rPr lang="en-US" dirty="0"/>
              <a:t> — </a:t>
            </a:r>
            <a:r>
              <a:rPr lang="ru-RU" dirty="0"/>
              <a:t>ожидающие писатели</a:t>
            </a:r>
            <a:endParaRPr lang="en-US" dirty="0"/>
          </a:p>
          <a:p>
            <a:r>
              <a:rPr lang="en-US" dirty="0" err="1"/>
              <a:t>m_isWriterActive</a:t>
            </a:r>
            <a:r>
              <a:rPr lang="en-US" dirty="0"/>
              <a:t> — </a:t>
            </a:r>
            <a:r>
              <a:rPr lang="ru-RU" dirty="0"/>
              <a:t>есть ли писатель в работе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2E430-23DC-A601-8F77-C912F50DDD73}"/>
              </a:ext>
            </a:extLst>
          </p:cNvPr>
          <p:cNvSpPr txBox="1"/>
          <p:nvPr/>
        </p:nvSpPr>
        <p:spPr>
          <a:xfrm>
            <a:off x="7331242" y="1825625"/>
            <a:ext cx="48607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FairRWLock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std::mutex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9420190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50A3-782C-23AC-2221-2247AA77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1290-2F67-CD64-A6EE-03760188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активного писателя и нет ожидающих писателей</a:t>
            </a:r>
          </a:p>
          <a:p>
            <a:pPr lvl="1"/>
            <a:r>
              <a:rPr lang="ru-RU" dirty="0"/>
              <a:t>увеличивает счётчик активных читателей</a:t>
            </a:r>
          </a:p>
          <a:p>
            <a:r>
              <a:rPr lang="ru-RU" dirty="0" err="1">
                <a:latin typeface="Consolas" panose="020B0609020204030204" pitchFamily="49" charset="0"/>
              </a:rPr>
              <a:t>unlock_shared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уменьшает счётчик активных читателей</a:t>
            </a:r>
          </a:p>
          <a:p>
            <a:pPr lvl="1"/>
            <a:r>
              <a:rPr lang="ru-RU" dirty="0"/>
              <a:t>если читателей не осталось и есть ожидающие писатели, будит одного писателя</a:t>
            </a:r>
          </a:p>
          <a:p>
            <a:r>
              <a:rPr lang="ru-RU" dirty="0" err="1">
                <a:latin typeface="Consolas" panose="020B0609020204030204" pitchFamily="49" charset="0"/>
              </a:rPr>
              <a:t>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ждёт, пока нет активных читателей и писателей</a:t>
            </a:r>
          </a:p>
          <a:p>
            <a:pPr lvl="1"/>
            <a:r>
              <a:rPr lang="ru-RU" dirty="0"/>
              <a:t>активирует флаг </a:t>
            </a:r>
            <a:r>
              <a:rPr lang="ru-RU" dirty="0" err="1"/>
              <a:t>m_isWriterActive</a:t>
            </a:r>
            <a:endParaRPr lang="ru-RU" dirty="0"/>
          </a:p>
          <a:p>
            <a:r>
              <a:rPr lang="ru-RU" dirty="0" err="1">
                <a:latin typeface="Consolas" panose="020B0609020204030204" pitchFamily="49" charset="0"/>
              </a:rPr>
              <a:t>unlock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ru-RU" dirty="0"/>
              <a:t>сбрасывает флаг </a:t>
            </a:r>
            <a:r>
              <a:rPr lang="en-US" dirty="0" err="1"/>
              <a:t>m_isWriterActive</a:t>
            </a:r>
            <a:endParaRPr lang="ru-RU" dirty="0"/>
          </a:p>
          <a:p>
            <a:pPr lvl="1"/>
            <a:r>
              <a:rPr lang="ru-RU" dirty="0"/>
              <a:t>если есть писатели — будит одного; иначе — всех читателей</a:t>
            </a:r>
          </a:p>
        </p:txBody>
      </p:sp>
    </p:spTree>
    <p:extLst>
      <p:ext uri="{BB962C8B-B14F-4D97-AF65-F5344CB8AC3E}">
        <p14:creationId xmlns:p14="http://schemas.microsoft.com/office/powerpoint/2010/main" val="605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447C6B-DE2A-B1C9-EC9A-35BF1BA6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0BEE1-41AD-1421-038C-64132488AA74}"/>
              </a:ext>
            </a:extLst>
          </p:cNvPr>
          <p:cNvSpPr txBox="1"/>
          <p:nvPr/>
        </p:nvSpPr>
        <p:spPr>
          <a:xfrm>
            <a:off x="838199" y="1690688"/>
            <a:ext cx="110008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FairRWLock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Эксклюзивная блокировка (писатель)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[&amp;]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Писатель может войти, если нет активных читателей и нет активного писателя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Писатель больше не в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Писатель внутри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0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7357-9A80-76BF-CF45-7A54E79C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unlock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CB4328-2D09-3D60-16E6-CB4D5818A61D}"/>
              </a:ext>
            </a:extLst>
          </p:cNvPr>
          <p:cNvSpPr txBox="1"/>
          <p:nvPr/>
        </p:nvSpPr>
        <p:spPr>
          <a:xfrm>
            <a:off x="838200" y="1892108"/>
            <a:ext cx="103471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FairRWLock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есть ожидающие писатели — будим одного из них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иначе разрешаем всем читателям заходить.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m_readers.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CE0E-A4FB-4550-5533-055EA21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lock_shared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92CD9-F3C2-B122-79B9-577D5BE86CD8}"/>
              </a:ext>
            </a:extLst>
          </p:cNvPr>
          <p:cNvSpPr txBox="1"/>
          <p:nvPr/>
        </p:nvSpPr>
        <p:spPr>
          <a:xfrm>
            <a:off x="838200" y="2101516"/>
            <a:ext cx="110810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FairRWLock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Совместная блокировка (читатель)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lock_shared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m_readers.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[&amp;]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Читатель может войти, если нет активного писателя и нет ожидающих писателей,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То есть, читатели не могут "проскочить" писателя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m_isWriterActive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38C2-70AF-2ACA-B396-DE681BAA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 err="1"/>
              <a:t>unlock_shared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347ED-512E-0F57-7D67-E33E546AED84}"/>
              </a:ext>
            </a:extLst>
          </p:cNvPr>
          <p:cNvSpPr txBox="1"/>
          <p:nvPr/>
        </p:nvSpPr>
        <p:spPr>
          <a:xfrm>
            <a:off x="838199" y="1891770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FairRWLock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unlock_shared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мы здесь, значит внутри был хотя бы один читатель, а писатель — нет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(--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m_numActiveReaders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m_numWaitingWriters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m_writers.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562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0A5A93-8CC4-34B2-6954-D938D41C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бенчмарков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9274AB8-4639-9C43-2B60-944343D12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1520316"/>
              </p:ext>
            </p:extLst>
          </p:nvPr>
        </p:nvGraphicFramePr>
        <p:xfrm>
          <a:off x="838200" y="1825625"/>
          <a:ext cx="1051560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08">
                  <a:extLst>
                    <a:ext uri="{9D8B030D-6E8A-4147-A177-3AD203B41FA5}">
                      <a16:colId xmlns:a16="http://schemas.microsoft.com/office/drawing/2014/main" val="485424862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1754818225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956631199"/>
                    </a:ext>
                  </a:extLst>
                </a:gridCol>
                <a:gridCol w="1776046">
                  <a:extLst>
                    <a:ext uri="{9D8B030D-6E8A-4147-A177-3AD203B41FA5}">
                      <a16:colId xmlns:a16="http://schemas.microsoft.com/office/drawing/2014/main" val="3494847477"/>
                    </a:ext>
                  </a:extLst>
                </a:gridCol>
                <a:gridCol w="3212124">
                  <a:extLst>
                    <a:ext uri="{9D8B030D-6E8A-4147-A177-3AD203B41FA5}">
                      <a16:colId xmlns:a16="http://schemas.microsoft.com/office/drawing/2014/main" val="781251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Сценарий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FairRWLock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shared_mutex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Победитель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5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писателя × 10k, 10 читателей × 100k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118.1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shared_mutex</a:t>
                      </a:r>
                      <a:r>
                        <a:rPr lang="en-US" dirty="0"/>
                        <a:t> (1.3x)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Много чтений – выигрывает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shared_lock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00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писателя × 10k, 10 читателей × 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FairRWLock</a:t>
                      </a:r>
                      <a:r>
                        <a:rPr lang="en-US" dirty="0"/>
                        <a:t> (4x)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Баланс чтений и записей </a:t>
                      </a:r>
                      <a:r>
                        <a:rPr lang="en-US" dirty="0"/>
                        <a:t>– </a:t>
                      </a:r>
                      <a:r>
                        <a:rPr lang="ru-RU" dirty="0"/>
                        <a:t>выигрывает </a:t>
                      </a:r>
                      <a:r>
                        <a:rPr lang="en-US" dirty="0" err="1"/>
                        <a:t>FairRWLock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47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 писателя × 100k, 10 читателей × 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23.3ms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519.9ms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FairRWLock</a:t>
                      </a:r>
                      <a:r>
                        <a:rPr lang="en-US" dirty="0"/>
                        <a:t> (22x)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FairLock</a:t>
                      </a:r>
                      <a:r>
                        <a:rPr lang="ru-RU" dirty="0"/>
                        <a:t> решает проблему голодания писателей при интенсивных записях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4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8166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08A8-661E-BB1E-722A-814587A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Достоинтства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55E0-CEF2-E003-3F1A-C8F42F309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Нет </a:t>
            </a:r>
            <a:r>
              <a:rPr lang="ru-RU" dirty="0" err="1"/>
              <a:t>starvation</a:t>
            </a:r>
            <a:r>
              <a:rPr lang="ru-RU" dirty="0"/>
              <a:t> у писателей</a:t>
            </a:r>
          </a:p>
          <a:p>
            <a:pPr lvl="1"/>
            <a:r>
              <a:rPr lang="ru-RU" dirty="0"/>
              <a:t>Более предсказуемая задержка</a:t>
            </a:r>
          </a:p>
          <a:p>
            <a:pPr lvl="1"/>
            <a:r>
              <a:rPr lang="ru-RU" dirty="0"/>
              <a:t>Хорошая производительность при смешанных нагрузках</a:t>
            </a:r>
          </a:p>
          <a:p>
            <a:pPr lvl="1"/>
            <a:r>
              <a:rPr lang="ru-RU" dirty="0"/>
              <a:t>Простая, понятная логика (две </a:t>
            </a:r>
            <a:r>
              <a:rPr lang="ru-RU" dirty="0" err="1"/>
              <a:t>condition_variable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Легко анализировать и отлаживать</a:t>
            </a:r>
          </a:p>
          <a:p>
            <a:r>
              <a:rPr lang="ru-RU" dirty="0"/>
              <a:t>Недостатки</a:t>
            </a:r>
            <a:r>
              <a:rPr lang="ru-RU" b="1" dirty="0"/>
              <a:t>:</a:t>
            </a:r>
            <a:endParaRPr lang="ru-RU" dirty="0"/>
          </a:p>
          <a:p>
            <a:pPr lvl="1"/>
            <a:r>
              <a:rPr lang="ru-RU" dirty="0"/>
              <a:t>Потеря производительности при преобладании чтений</a:t>
            </a:r>
            <a:br>
              <a:rPr lang="ru-RU" dirty="0"/>
            </a:br>
            <a:r>
              <a:rPr lang="ru-RU" dirty="0"/>
              <a:t>(читатели вынуждены ждать писателей)</a:t>
            </a:r>
          </a:p>
          <a:p>
            <a:pPr lvl="1"/>
            <a:r>
              <a:rPr lang="ru-RU" dirty="0"/>
              <a:t>Больше переключений потоков и пробуждений (</a:t>
            </a:r>
            <a:r>
              <a:rPr lang="ru-RU" dirty="0" err="1"/>
              <a:t>notify_one</a:t>
            </a:r>
            <a:r>
              <a:rPr lang="ru-RU" dirty="0"/>
              <a:t> + </a:t>
            </a:r>
            <a:r>
              <a:rPr lang="ru-RU" dirty="0" err="1"/>
              <a:t>notify_all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Сложнее реализовать «</a:t>
            </a:r>
            <a:r>
              <a:rPr lang="ru-RU" dirty="0" err="1"/>
              <a:t>reader-preferred</a:t>
            </a:r>
            <a:r>
              <a:rPr lang="ru-RU" dirty="0"/>
              <a:t>» вариант</a:t>
            </a:r>
          </a:p>
          <a:p>
            <a:pPr lvl="1"/>
            <a:r>
              <a:rPr lang="ru-RU" dirty="0"/>
              <a:t>Необходимость ручной поддержки </a:t>
            </a:r>
            <a:r>
              <a:rPr lang="ru-RU" dirty="0" err="1"/>
              <a:t>fairness</a:t>
            </a:r>
            <a:r>
              <a:rPr lang="ru-RU" dirty="0"/>
              <a:t>-политики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5546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4FE9-4748-FC77-E436-37174B1F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</a:t>
            </a:r>
            <a:r>
              <a:rPr lang="en-US" dirty="0" err="1"/>
              <a:t>FairRWLock</a:t>
            </a:r>
            <a:r>
              <a:rPr lang="en-US" dirty="0"/>
              <a:t> (</a:t>
            </a:r>
            <a:r>
              <a:rPr lang="ru-RU" dirty="0"/>
              <a:t>и его аналоги)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A552-2A5D-64BE-FA35-C94A10FC2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Подходит:</a:t>
            </a:r>
          </a:p>
          <a:p>
            <a:pPr lvl="1"/>
            <a:r>
              <a:rPr lang="ru-RU" dirty="0"/>
              <a:t>Когда есть частые записи или они критичны</a:t>
            </a:r>
          </a:p>
          <a:p>
            <a:pPr lvl="1"/>
            <a:r>
              <a:rPr lang="ru-RU" dirty="0"/>
              <a:t>В системах с балансом чтений и записей</a:t>
            </a:r>
          </a:p>
          <a:p>
            <a:pPr lvl="1"/>
            <a:r>
              <a:rPr lang="ru-RU" dirty="0"/>
              <a:t>При необходимости предсказуемого времени доступа</a:t>
            </a:r>
          </a:p>
          <a:p>
            <a:r>
              <a:rPr lang="ru-RU" dirty="0"/>
              <a:t>Не подходит:</a:t>
            </a:r>
          </a:p>
          <a:p>
            <a:pPr lvl="1"/>
            <a:r>
              <a:rPr lang="ru-RU" dirty="0"/>
              <a:t>Для </a:t>
            </a:r>
            <a:r>
              <a:rPr lang="ru-RU" dirty="0" err="1"/>
              <a:t>read-mostly</a:t>
            </a:r>
            <a:r>
              <a:rPr lang="ru-RU" dirty="0"/>
              <a:t> структур (кеши, индексы)</a:t>
            </a:r>
          </a:p>
          <a:p>
            <a:pPr lvl="1"/>
            <a:r>
              <a:rPr lang="ru-RU" dirty="0"/>
              <a:t>Когда минимальная задержка чтения важнее справедливости</a:t>
            </a:r>
          </a:p>
        </p:txBody>
      </p:sp>
    </p:spTree>
    <p:extLst>
      <p:ext uri="{BB962C8B-B14F-4D97-AF65-F5344CB8AC3E}">
        <p14:creationId xmlns:p14="http://schemas.microsoft.com/office/powerpoint/2010/main" val="406472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E26-CE4F-3565-167F-0AB0B39F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Запрет прерываний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30BB4-E23D-C93E-A5BD-BF5F50A5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Однопроцессорная система:</a:t>
            </a:r>
          </a:p>
          <a:p>
            <a:pPr lvl="1"/>
            <a:r>
              <a:rPr lang="ru-RU" dirty="0"/>
              <a:t>Процесс отключает прерывания при входе в критическую область</a:t>
            </a:r>
          </a:p>
          <a:p>
            <a:pPr lvl="1"/>
            <a:r>
              <a:rPr lang="ru-RU" dirty="0"/>
              <a:t>Включает обратно при выходе</a:t>
            </a:r>
          </a:p>
          <a:p>
            <a:pPr lvl="1"/>
            <a:r>
              <a:rPr lang="ru-RU" dirty="0"/>
              <a:t>Гарантия: не произойдёт переключения контекста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EC9BC7-D814-7C74-F4A5-B34F337C84B3}"/>
              </a:ext>
            </a:extLst>
          </p:cNvPr>
          <p:cNvCxnSpPr/>
          <p:nvPr/>
        </p:nvCxnSpPr>
        <p:spPr>
          <a:xfrm>
            <a:off x="1064029" y="4564695"/>
            <a:ext cx="10008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3AF1EE-D439-4C12-632D-80346ED32D64}"/>
              </a:ext>
            </a:extLst>
          </p:cNvPr>
          <p:cNvCxnSpPr/>
          <p:nvPr/>
        </p:nvCxnSpPr>
        <p:spPr>
          <a:xfrm>
            <a:off x="1064029" y="6113232"/>
            <a:ext cx="100085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4ADD390-8307-0CEB-732D-CAF9B522A881}"/>
              </a:ext>
            </a:extLst>
          </p:cNvPr>
          <p:cNvSpPr/>
          <p:nvPr/>
        </p:nvSpPr>
        <p:spPr>
          <a:xfrm>
            <a:off x="1778924" y="4365189"/>
            <a:ext cx="3616036" cy="382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64C6EC-22A2-A908-E183-E509D08CF2D7}"/>
              </a:ext>
            </a:extLst>
          </p:cNvPr>
          <p:cNvSpPr/>
          <p:nvPr/>
        </p:nvSpPr>
        <p:spPr>
          <a:xfrm>
            <a:off x="5394960" y="5922039"/>
            <a:ext cx="2726574" cy="382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4F71C8-685A-7B1F-A1E4-B9AA9DAE41CA}"/>
              </a:ext>
            </a:extLst>
          </p:cNvPr>
          <p:cNvCxnSpPr>
            <a:cxnSpLocks/>
          </p:cNvCxnSpPr>
          <p:nvPr/>
        </p:nvCxnSpPr>
        <p:spPr>
          <a:xfrm>
            <a:off x="5394960" y="4747575"/>
            <a:ext cx="0" cy="19026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3588B4-C453-70F9-AA8B-551D9B16B4F1}"/>
              </a:ext>
            </a:extLst>
          </p:cNvPr>
          <p:cNvSpPr txBox="1"/>
          <p:nvPr/>
        </p:nvSpPr>
        <p:spPr>
          <a:xfrm>
            <a:off x="93354" y="4564695"/>
            <a:ext cx="16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</a:t>
            </a:r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6FA2C-0A6E-7987-C76F-2E21DA8E9537}"/>
              </a:ext>
            </a:extLst>
          </p:cNvPr>
          <p:cNvSpPr txBox="1"/>
          <p:nvPr/>
        </p:nvSpPr>
        <p:spPr>
          <a:xfrm>
            <a:off x="93352" y="5714405"/>
            <a:ext cx="16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 </a:t>
            </a:r>
            <a:r>
              <a:rPr lang="en-US" dirty="0"/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027DC9-8B4E-A8CF-F607-33548A137A5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778921" y="4749361"/>
            <a:ext cx="0" cy="190082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5D203C-89C4-EAA6-3FAF-C0B4FE8F2AFD}"/>
              </a:ext>
            </a:extLst>
          </p:cNvPr>
          <p:cNvCxnSpPr>
            <a:cxnSpLocks/>
          </p:cNvCxnSpPr>
          <p:nvPr/>
        </p:nvCxnSpPr>
        <p:spPr>
          <a:xfrm>
            <a:off x="3067397" y="4747575"/>
            <a:ext cx="0" cy="190540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75A749-4F01-0568-6740-7AB1C26EC57A}"/>
                  </a:ext>
                </a:extLst>
              </p:cNvPr>
              <p:cNvSpPr txBox="1"/>
              <p:nvPr/>
            </p:nvSpPr>
            <p:spPr>
              <a:xfrm>
                <a:off x="1778919" y="6465516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75A749-4F01-0568-6740-7AB1C26EC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919" y="6465516"/>
                <a:ext cx="48530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2F0820-C410-55BC-D4B6-76BD8A2EC372}"/>
                  </a:ext>
                </a:extLst>
              </p:cNvPr>
              <p:cNvSpPr txBox="1"/>
              <p:nvPr/>
            </p:nvSpPr>
            <p:spPr>
              <a:xfrm>
                <a:off x="3067397" y="6500177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2F0820-C410-55BC-D4B6-76BD8A2E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97" y="6500177"/>
                <a:ext cx="4853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B519A-46C8-4C03-AC0C-706AF444A9F7}"/>
                  </a:ext>
                </a:extLst>
              </p:cNvPr>
              <p:cNvSpPr txBox="1"/>
              <p:nvPr/>
            </p:nvSpPr>
            <p:spPr>
              <a:xfrm>
                <a:off x="5394960" y="6488668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B519A-46C8-4C03-AC0C-706AF444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60" y="6488668"/>
                <a:ext cx="4853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3E84F8-A4CE-BE49-9FA6-F58943E798E4}"/>
                  </a:ext>
                </a:extLst>
              </p:cNvPr>
              <p:cNvSpPr txBox="1"/>
              <p:nvPr/>
            </p:nvSpPr>
            <p:spPr>
              <a:xfrm>
                <a:off x="8121534" y="6488668"/>
                <a:ext cx="48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33E84F8-A4CE-BE49-9FA6-F58943E79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4" y="6488668"/>
                <a:ext cx="48530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6BDC04F-903F-418E-69F2-DE8D4953D44F}"/>
              </a:ext>
            </a:extLst>
          </p:cNvPr>
          <p:cNvSpPr txBox="1"/>
          <p:nvPr/>
        </p:nvSpPr>
        <p:spPr>
          <a:xfrm>
            <a:off x="3389750" y="4850272"/>
            <a:ext cx="2005207" cy="923330"/>
          </a:xfrm>
          <a:prstGeom prst="callout1">
            <a:avLst>
              <a:gd name="adj1" fmla="val 57263"/>
              <a:gd name="adj2" fmla="val -4207"/>
              <a:gd name="adj3" fmla="val 127629"/>
              <a:gd name="adj4" fmla="val -13623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ru-RU" dirty="0"/>
              <a:t>пытается войти в критическую секцию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13CB6D-453D-60F6-DC78-4E912494655F}"/>
              </a:ext>
            </a:extLst>
          </p:cNvPr>
          <p:cNvSpPr txBox="1"/>
          <p:nvPr/>
        </p:nvSpPr>
        <p:spPr>
          <a:xfrm>
            <a:off x="5991342" y="4759312"/>
            <a:ext cx="2130188" cy="923330"/>
          </a:xfrm>
          <a:prstGeom prst="callout1">
            <a:avLst>
              <a:gd name="adj1" fmla="val 52154"/>
              <a:gd name="adj2" fmla="val -2726"/>
              <a:gd name="adj3" fmla="val 109847"/>
              <a:gd name="adj4" fmla="val -22055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ru-RU" dirty="0"/>
              <a:t>входит в критическую секцию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39A450-0A9B-C711-FCD6-F23CB588EC46}"/>
              </a:ext>
            </a:extLst>
          </p:cNvPr>
          <p:cNvSpPr txBox="1"/>
          <p:nvPr/>
        </p:nvSpPr>
        <p:spPr>
          <a:xfrm>
            <a:off x="6115102" y="3558701"/>
            <a:ext cx="2491740" cy="646331"/>
          </a:xfrm>
          <a:prstGeom prst="callout1">
            <a:avLst>
              <a:gd name="adj1" fmla="val 52154"/>
              <a:gd name="adj2" fmla="val -2726"/>
              <a:gd name="adj3" fmla="val 134605"/>
              <a:gd name="adj4" fmla="val -26228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ru-RU" dirty="0"/>
              <a:t>выходит из критической секции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E16EAC-ACBF-76C7-EA37-BFB80EB89C05}"/>
              </a:ext>
            </a:extLst>
          </p:cNvPr>
          <p:cNvSpPr txBox="1"/>
          <p:nvPr/>
        </p:nvSpPr>
        <p:spPr>
          <a:xfrm>
            <a:off x="2457502" y="3458528"/>
            <a:ext cx="2491740" cy="646331"/>
          </a:xfrm>
          <a:prstGeom prst="callout1">
            <a:avLst>
              <a:gd name="adj1" fmla="val 52154"/>
              <a:gd name="adj2" fmla="val -2726"/>
              <a:gd name="adj3" fmla="val 134605"/>
              <a:gd name="adj4" fmla="val -26228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ru-RU" dirty="0"/>
              <a:t>входит в критическую секцию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A08337-363E-924C-8E69-228405A654CF}"/>
              </a:ext>
            </a:extLst>
          </p:cNvPr>
          <p:cNvCxnSpPr>
            <a:cxnSpLocks/>
          </p:cNvCxnSpPr>
          <p:nvPr/>
        </p:nvCxnSpPr>
        <p:spPr>
          <a:xfrm>
            <a:off x="8121534" y="4564695"/>
            <a:ext cx="0" cy="19026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6799E1-CACB-7E3C-A1C8-1D79E463DC79}"/>
              </a:ext>
            </a:extLst>
          </p:cNvPr>
          <p:cNvSpPr txBox="1"/>
          <p:nvPr/>
        </p:nvSpPr>
        <p:spPr>
          <a:xfrm>
            <a:off x="8672568" y="5010361"/>
            <a:ext cx="2130188" cy="923330"/>
          </a:xfrm>
          <a:prstGeom prst="callout1">
            <a:avLst>
              <a:gd name="adj1" fmla="val 52154"/>
              <a:gd name="adj2" fmla="val -2726"/>
              <a:gd name="adj3" fmla="val 109847"/>
              <a:gd name="adj4" fmla="val -22055"/>
            </a:avLst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txBody>
          <a:bodyPr wrap="square" rtlCol="0">
            <a:spAutoFit/>
          </a:bodyPr>
          <a:lstStyle/>
          <a:p>
            <a:r>
              <a:rPr lang="en-US" dirty="0"/>
              <a:t>B </a:t>
            </a:r>
            <a:r>
              <a:rPr lang="ru-RU" dirty="0"/>
              <a:t>выходит из критической секции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845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C355E-B3B1-000E-B0D2-AF858466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CAA9A-9961-B167-112E-A29104A2A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622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35E30-63BB-F1EA-3021-875EC0793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семафоров к мониторам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A2D6B-34B2-4947-2758-C9E80A9B5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семафорами и мьютексами — </a:t>
            </a:r>
            <a:r>
              <a:rPr lang="ru-RU" b="1" dirty="0"/>
              <a:t>сложна и опасна</a:t>
            </a:r>
            <a:endParaRPr lang="ru-RU" dirty="0"/>
          </a:p>
          <a:p>
            <a:pPr lvl="1"/>
            <a:r>
              <a:rPr lang="ru-RU" dirty="0"/>
              <a:t>Ошибка в порядке </a:t>
            </a:r>
            <a:r>
              <a:rPr lang="ru-RU" dirty="0" err="1"/>
              <a:t>down</a:t>
            </a:r>
            <a:r>
              <a:rPr lang="ru-RU" dirty="0"/>
              <a:t>() / </a:t>
            </a:r>
            <a:r>
              <a:rPr lang="ru-RU" dirty="0" err="1"/>
              <a:t>up</a:t>
            </a:r>
            <a:r>
              <a:rPr lang="ru-RU" dirty="0"/>
              <a:t>() может привести к </a:t>
            </a:r>
            <a:r>
              <a:rPr lang="ru-RU" dirty="0" err="1"/>
              <a:t>дедлокам</a:t>
            </a:r>
            <a:endParaRPr lang="ru-RU" dirty="0"/>
          </a:p>
          <a:p>
            <a:r>
              <a:rPr lang="ru-RU" dirty="0"/>
              <a:t>Требуется более безопасный, высокоуровневый механизм</a:t>
            </a:r>
          </a:p>
          <a:p>
            <a:r>
              <a:rPr lang="ru-RU" dirty="0"/>
              <a:t>Монитор (</a:t>
            </a:r>
            <a:r>
              <a:rPr lang="ru-RU" dirty="0" err="1"/>
              <a:t>monitor</a:t>
            </a:r>
            <a:r>
              <a:rPr lang="ru-RU" dirty="0"/>
              <a:t>) — концепция, предложенная </a:t>
            </a:r>
            <a:r>
              <a:rPr lang="ru-RU" dirty="0" err="1"/>
              <a:t>Бринч</a:t>
            </a:r>
            <a:r>
              <a:rPr lang="ru-RU" dirty="0"/>
              <a:t> Хансеном (1973) и Хоаром (1974)</a:t>
            </a:r>
          </a:p>
          <a:p>
            <a:pPr lvl="1"/>
            <a:r>
              <a:rPr lang="ru-RU" dirty="0"/>
              <a:t>Позволяет объединить данные и процедуры в защищённый модуль</a:t>
            </a:r>
          </a:p>
          <a:p>
            <a:r>
              <a:rPr lang="ru-RU" dirty="0"/>
              <a:t>Ключевая идея: только один процесс может быть активен в мониторе в данный момент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3760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3222-1872-8154-50C7-C1C3B622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монитора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F07A-A669-8FF1-D767-A3A2C99E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63653" cy="4351338"/>
          </a:xfrm>
        </p:spPr>
        <p:txBody>
          <a:bodyPr>
            <a:normAutofit/>
          </a:bodyPr>
          <a:lstStyle/>
          <a:p>
            <a:r>
              <a:rPr lang="ru-RU" dirty="0"/>
              <a:t>Монитор = данные + процедуры + условия (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)</a:t>
            </a:r>
          </a:p>
          <a:p>
            <a:r>
              <a:rPr lang="ru-RU" dirty="0"/>
              <a:t>Доступ только через публичные процедуры монитора</a:t>
            </a:r>
          </a:p>
          <a:p>
            <a:r>
              <a:rPr lang="ru-RU" dirty="0"/>
              <a:t>Компилятор сам обеспечивает:</a:t>
            </a:r>
          </a:p>
          <a:p>
            <a:pPr lvl="1"/>
            <a:r>
              <a:rPr lang="ru-RU" dirty="0"/>
              <a:t>блокировку при входе в процедуры</a:t>
            </a:r>
          </a:p>
          <a:p>
            <a:pPr lvl="1"/>
            <a:r>
              <a:rPr lang="ru-RU" dirty="0"/>
              <a:t>освобождение при выходе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591C7-F0CA-FBF3-3BD2-3F71C77D45DF}"/>
              </a:ext>
            </a:extLst>
          </p:cNvPr>
          <p:cNvSpPr txBox="1"/>
          <p:nvPr/>
        </p:nvSpPr>
        <p:spPr>
          <a:xfrm>
            <a:off x="7166811" y="1825625"/>
            <a:ext cx="41869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monitor example</a:t>
            </a:r>
          </a:p>
          <a:p>
            <a:r>
              <a:rPr lang="en-US" dirty="0">
                <a:latin typeface="Consolas" panose="020B0609020204030204" pitchFamily="49" charset="0"/>
              </a:rPr>
              <a:t>  integer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condition c;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procedure producer(...);</a:t>
            </a:r>
          </a:p>
          <a:p>
            <a:r>
              <a:rPr lang="en-US" dirty="0">
                <a:latin typeface="Consolas" panose="020B0609020204030204" pitchFamily="49" charset="0"/>
              </a:rPr>
              <a:t>  procedure consumer(...);</a:t>
            </a:r>
          </a:p>
          <a:p>
            <a:r>
              <a:rPr lang="en-US" dirty="0">
                <a:latin typeface="Consolas" panose="020B0609020204030204" pitchFamily="49" charset="0"/>
              </a:rPr>
              <a:t>end monitor;</a:t>
            </a:r>
          </a:p>
        </p:txBody>
      </p:sp>
    </p:spTree>
    <p:extLst>
      <p:ext uri="{BB962C8B-B14F-4D97-AF65-F5344CB8AC3E}">
        <p14:creationId xmlns:p14="http://schemas.microsoft.com/office/powerpoint/2010/main" val="4695940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6BDD-53F7-83C4-C357-AFCB3BE3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переменные в мониторах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8DC65-790F-0647-D0BA-4640C03A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ожидания событий в мониторе применяются 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endParaRPr lang="ru-RU" dirty="0"/>
          </a:p>
          <a:p>
            <a:r>
              <a:rPr lang="ru-RU" dirty="0"/>
              <a:t>Операции:</a:t>
            </a:r>
          </a:p>
          <a:p>
            <a:pPr lvl="1"/>
            <a:r>
              <a:rPr lang="ru-RU" dirty="0" err="1">
                <a:latin typeface="Consolas" panose="020B0609020204030204" pitchFamily="49" charset="0"/>
              </a:rPr>
              <a:t>wait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cond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— поток засыпает и освобождает монитор</a:t>
            </a:r>
          </a:p>
          <a:p>
            <a:pPr lvl="1"/>
            <a:r>
              <a:rPr lang="ru-RU" dirty="0" err="1">
                <a:latin typeface="Consolas" panose="020B0609020204030204" pitchFamily="49" charset="0"/>
              </a:rPr>
              <a:t>signal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cond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ru-RU" dirty="0"/>
              <a:t> — пробуждает один ожидающий поток</a:t>
            </a:r>
          </a:p>
          <a:p>
            <a:r>
              <a:rPr lang="ru-RU" dirty="0"/>
              <a:t>Варианты поведения после </a:t>
            </a:r>
            <a:r>
              <a:rPr lang="ru-RU" dirty="0" err="1"/>
              <a:t>signal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Хоар: пробуждённый поток выполняется немедленно</a:t>
            </a:r>
          </a:p>
          <a:p>
            <a:pPr lvl="1"/>
            <a:r>
              <a:rPr lang="ru-RU" dirty="0" err="1"/>
              <a:t>Бринч</a:t>
            </a:r>
            <a:r>
              <a:rPr lang="ru-RU" dirty="0"/>
              <a:t> Хансен: сигнализирующий поток должен сразу выйти из монитора</a:t>
            </a:r>
          </a:p>
          <a:p>
            <a:r>
              <a:rPr lang="ru-RU" dirty="0"/>
              <a:t>Условные переменные не копят сигналы — если никто не ждёт, сигнал теряется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90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E7257D-65E1-4165-11C0-6FF05BA1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монитора (</a:t>
            </a:r>
            <a:r>
              <a:rPr lang="en-US" dirty="0"/>
              <a:t>Concurrent Pascal)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B35B5-16AE-E905-14DB-D8233C65F4A3}"/>
              </a:ext>
            </a:extLst>
          </p:cNvPr>
          <p:cNvSpPr txBox="1"/>
          <p:nvPr/>
        </p:nvSpPr>
        <p:spPr>
          <a:xfrm>
            <a:off x="838200" y="1690688"/>
            <a:ext cx="10515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monitor </a:t>
            </a:r>
            <a:r>
              <a:rPr lang="en-US" sz="1600" dirty="0" err="1">
                <a:latin typeface="Consolas" panose="020B0609020204030204" pitchFamily="49" charset="0"/>
              </a:rPr>
              <a:t>ProducerConsumer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condition full, empty;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integer count;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procedure insert(item);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begin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N then wait(full);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insert_item</a:t>
            </a:r>
            <a:r>
              <a:rPr lang="en-US" sz="1600" dirty="0">
                <a:latin typeface="Consolas" panose="020B0609020204030204" pitchFamily="49" charset="0"/>
              </a:rPr>
              <a:t>(item);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count := count + 1;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1 then signal(empty);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end;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function remove: integer;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begin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0 then wait(empty);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remove_item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count := count - 1;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count = N - 1 then signal(full);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end;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end monitor;</a:t>
            </a:r>
          </a:p>
        </p:txBody>
      </p:sp>
    </p:spTree>
    <p:extLst>
      <p:ext uri="{BB962C8B-B14F-4D97-AF65-F5344CB8AC3E}">
        <p14:creationId xmlns:p14="http://schemas.microsoft.com/office/powerpoint/2010/main" val="31055305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6055F5-97E4-9AFF-D5BD-4E3CBBE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Мониторы в </a:t>
            </a:r>
            <a:r>
              <a:rPr lang="en-US" dirty="0"/>
              <a:t>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3ECBC-E6F5-CE9C-E425-6FC2A049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Java </a:t>
            </a:r>
            <a:r>
              <a:rPr lang="ru-RU" dirty="0"/>
              <a:t>мониторы реализованы на уровне языка:</a:t>
            </a:r>
          </a:p>
          <a:p>
            <a:pPr lvl="1"/>
            <a:r>
              <a:rPr lang="en-US" dirty="0"/>
              <a:t>synchronized — </a:t>
            </a:r>
            <a:r>
              <a:rPr lang="ru-RU" dirty="0"/>
              <a:t>ключевое слово, обеспечивающее взаимное исключение</a:t>
            </a:r>
          </a:p>
          <a:p>
            <a:pPr lvl="1"/>
            <a:r>
              <a:rPr lang="ru-RU" dirty="0"/>
              <a:t>Методы </a:t>
            </a:r>
            <a:r>
              <a:rPr lang="en-US" dirty="0"/>
              <a:t>wait() </a:t>
            </a:r>
            <a:r>
              <a:rPr lang="ru-RU" dirty="0"/>
              <a:t>и </a:t>
            </a:r>
            <a:r>
              <a:rPr lang="en-US" dirty="0"/>
              <a:t>notify() — </a:t>
            </a:r>
            <a:r>
              <a:rPr lang="ru-RU" dirty="0"/>
              <a:t>аналоги </a:t>
            </a:r>
            <a:r>
              <a:rPr lang="en-US" dirty="0"/>
              <a:t>wait </a:t>
            </a:r>
            <a:r>
              <a:rPr lang="ru-RU" dirty="0"/>
              <a:t>и </a:t>
            </a:r>
            <a:r>
              <a:rPr lang="en-US" dirty="0"/>
              <a:t>signal</a:t>
            </a:r>
          </a:p>
          <a:p>
            <a:r>
              <a:rPr lang="ru-RU" dirty="0"/>
              <a:t>Отличия от классических мониторов:</a:t>
            </a:r>
          </a:p>
          <a:p>
            <a:pPr lvl="1"/>
            <a:r>
              <a:rPr lang="ru-RU" dirty="0"/>
              <a:t>Нет встроенных </a:t>
            </a:r>
            <a:r>
              <a:rPr lang="en-US" dirty="0"/>
              <a:t>condition variables (</a:t>
            </a:r>
            <a:r>
              <a:rPr lang="ru-RU" dirty="0"/>
              <a:t>используется </a:t>
            </a:r>
            <a:r>
              <a:rPr lang="en-US" dirty="0"/>
              <a:t>wait/notify)</a:t>
            </a:r>
          </a:p>
          <a:p>
            <a:pPr lvl="1"/>
            <a:r>
              <a:rPr lang="en-US" dirty="0"/>
              <a:t>wait() </a:t>
            </a:r>
            <a:r>
              <a:rPr lang="ru-RU" dirty="0"/>
              <a:t>может быть прерван (</a:t>
            </a:r>
            <a:r>
              <a:rPr lang="en-US" dirty="0" err="1"/>
              <a:t>InterruptedException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2743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693C41-6BC1-27D9-C16D-8070AD69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 на </a:t>
            </a:r>
            <a:r>
              <a:rPr lang="en-US" dirty="0"/>
              <a:t>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57B82-FFF7-944A-666E-5ED3CCD826F2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N)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буфер полон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data[count++]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разбудить потребителя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synchronized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InterruptedException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буфер пуст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data[--count];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разбудить производителя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9860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E1C096-C879-9CA4-4424-CCF1334D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ограничения мониторов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1B9FD-4D01-6AB4-7CBA-142AB4B4A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Автоматическое взаимное исключение</a:t>
            </a:r>
          </a:p>
          <a:p>
            <a:pPr lvl="1"/>
            <a:r>
              <a:rPr lang="ru-RU" dirty="0"/>
              <a:t>Простая логика (компилятор отвечает за синхронизацию)</a:t>
            </a:r>
          </a:p>
          <a:p>
            <a:pPr lvl="1"/>
            <a:r>
              <a:rPr lang="ru-RU" dirty="0"/>
              <a:t>Меньше ошибок и </a:t>
            </a:r>
            <a:r>
              <a:rPr lang="ru-RU" dirty="0" err="1"/>
              <a:t>deadlock’ов</a:t>
            </a:r>
            <a:endParaRPr lang="ru-RU" dirty="0"/>
          </a:p>
          <a:p>
            <a:pPr lvl="1"/>
            <a:r>
              <a:rPr lang="ru-RU" dirty="0"/>
              <a:t>Интеграция в язык (Java, C#, Go — имеют аналоги)</a:t>
            </a:r>
          </a:p>
          <a:p>
            <a:r>
              <a:rPr lang="ru-RU" dirty="0"/>
              <a:t>Ограничения:</a:t>
            </a:r>
          </a:p>
          <a:p>
            <a:pPr lvl="1"/>
            <a:r>
              <a:rPr lang="ru-RU" dirty="0"/>
              <a:t>Требуется поддержка компилятора и языка</a:t>
            </a:r>
          </a:p>
          <a:p>
            <a:pPr lvl="1"/>
            <a:r>
              <a:rPr lang="ru-RU" dirty="0"/>
              <a:t>Не подходят для </a:t>
            </a:r>
            <a:r>
              <a:rPr lang="ru-RU" b="1" dirty="0"/>
              <a:t>распределённых систем</a:t>
            </a:r>
            <a:r>
              <a:rPr lang="ru-RU" dirty="0"/>
              <a:t> (где память не общая)</a:t>
            </a:r>
          </a:p>
          <a:p>
            <a:pPr lvl="1"/>
            <a:r>
              <a:rPr lang="ru-RU" dirty="0"/>
              <a:t>Могут вызывать </a:t>
            </a:r>
            <a:r>
              <a:rPr lang="ru-RU" b="1" dirty="0"/>
              <a:t>узкие места производительности</a:t>
            </a:r>
            <a:r>
              <a:rPr lang="ru-RU" dirty="0"/>
              <a:t> при большом числе потоков</a:t>
            </a:r>
          </a:p>
        </p:txBody>
      </p:sp>
    </p:spTree>
    <p:extLst>
      <p:ext uri="{BB962C8B-B14F-4D97-AF65-F5344CB8AC3E}">
        <p14:creationId xmlns:p14="http://schemas.microsoft.com/office/powerpoint/2010/main" val="27909684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24BB78-CFA7-851D-7584-EC005775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Обмен сообщениями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0D941-F2BA-5B9B-F95E-B0756A5E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7732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5766E-A67B-8C78-348B-B1033F3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обмена сообщениями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0AD75-E62F-81B7-FD2A-3FCE67ED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IPC (</a:t>
            </a:r>
            <a:r>
              <a:rPr lang="en-US" dirty="0"/>
              <a:t>Inter-process communication)</a:t>
            </a:r>
            <a:r>
              <a:rPr lang="ru-RU" dirty="0"/>
              <a:t> через системные вызовы: </a:t>
            </a:r>
            <a:r>
              <a:rPr lang="ru-RU" dirty="0" err="1"/>
              <a:t>send</a:t>
            </a:r>
            <a:r>
              <a:rPr lang="ru-RU" dirty="0"/>
              <a:t>(</a:t>
            </a:r>
            <a:r>
              <a:rPr lang="ru-RU" dirty="0" err="1"/>
              <a:t>dest</a:t>
            </a:r>
            <a:r>
              <a:rPr lang="ru-RU" dirty="0"/>
              <a:t>, &amp;</a:t>
            </a:r>
            <a:r>
              <a:rPr lang="ru-RU" dirty="0" err="1"/>
              <a:t>msg</a:t>
            </a:r>
            <a:r>
              <a:rPr lang="ru-RU" dirty="0"/>
              <a:t>) и </a:t>
            </a:r>
            <a:r>
              <a:rPr lang="ru-RU" dirty="0" err="1"/>
              <a:t>receive</a:t>
            </a:r>
            <a:r>
              <a:rPr lang="ru-RU" dirty="0"/>
              <a:t>(</a:t>
            </a:r>
            <a:r>
              <a:rPr lang="ru-RU" dirty="0" err="1"/>
              <a:t>src</a:t>
            </a:r>
            <a:r>
              <a:rPr lang="ru-RU" dirty="0"/>
              <a:t>, &amp;</a:t>
            </a:r>
            <a:r>
              <a:rPr lang="ru-RU" dirty="0" err="1"/>
              <a:t>msg</a:t>
            </a:r>
            <a:r>
              <a:rPr lang="ru-RU" dirty="0"/>
              <a:t>)</a:t>
            </a:r>
          </a:p>
          <a:p>
            <a:r>
              <a:rPr lang="ru-RU" dirty="0"/>
              <a:t>Блокирующий/неблокирующий приём (ожидать или вернуть ошибку)</a:t>
            </a:r>
          </a:p>
          <a:p>
            <a:r>
              <a:rPr lang="ru-RU" dirty="0"/>
              <a:t>Не языковая конструкция (в отличие от мониторов), а </a:t>
            </a:r>
            <a:r>
              <a:rPr lang="ru-RU" b="1" dirty="0"/>
              <a:t>системный интерфейс</a:t>
            </a:r>
            <a:endParaRPr lang="ru-RU" dirty="0"/>
          </a:p>
          <a:p>
            <a:r>
              <a:rPr lang="ru-RU" dirty="0"/>
              <a:t>Подходит как для </a:t>
            </a:r>
            <a:r>
              <a:rPr lang="ru-RU" b="1" dirty="0"/>
              <a:t>локальных</a:t>
            </a:r>
            <a:r>
              <a:rPr lang="ru-RU" dirty="0"/>
              <a:t>, так и для </a:t>
            </a:r>
            <a:r>
              <a:rPr lang="ru-RU" b="1" dirty="0"/>
              <a:t>распределённых</a:t>
            </a:r>
            <a:r>
              <a:rPr lang="ru-RU" dirty="0"/>
              <a:t>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0989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630E-17D6-9145-094B-21B5AFC9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метода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6440-C532-4665-AD18-6A97E1D8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Опасность для системы:</a:t>
            </a:r>
            <a:endParaRPr lang="ru-RU" dirty="0"/>
          </a:p>
          <a:p>
            <a:pPr lvl="1"/>
            <a:r>
              <a:rPr lang="ru-RU" dirty="0"/>
              <a:t>Пользовательский процесс может отключить прерывания навсегда → «заморозка» ОС</a:t>
            </a:r>
          </a:p>
          <a:p>
            <a:r>
              <a:rPr lang="ru-RU" b="1" dirty="0"/>
              <a:t>Многопроцессорные системы:</a:t>
            </a:r>
            <a:endParaRPr lang="ru-RU" dirty="0"/>
          </a:p>
          <a:p>
            <a:pPr lvl="1"/>
            <a:r>
              <a:rPr lang="ru-RU" dirty="0"/>
              <a:t>Отключение действует только на один CPU</a:t>
            </a:r>
          </a:p>
          <a:p>
            <a:pPr lvl="1"/>
            <a:r>
              <a:rPr lang="ru-RU" dirty="0"/>
              <a:t>Остальные продолжают работать с общей памятью</a:t>
            </a:r>
          </a:p>
          <a:p>
            <a:r>
              <a:rPr lang="ru-RU" b="1" dirty="0"/>
              <a:t>В ядре ОС:</a:t>
            </a:r>
            <a:endParaRPr lang="ru-RU" dirty="0"/>
          </a:p>
          <a:p>
            <a:pPr lvl="1"/>
            <a:r>
              <a:rPr lang="ru-RU" dirty="0"/>
              <a:t>Допустимо отключать прерывания лишь на несколько инструкций</a:t>
            </a:r>
          </a:p>
          <a:p>
            <a:pPr lvl="1"/>
            <a:r>
              <a:rPr lang="ru-RU" dirty="0"/>
              <a:t>Например, при обновлении списка готовых процессов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6358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35A6-7BC5-096F-2639-219ED18F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Дизайн-вопросы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BED3-74C2-ABE8-8D37-E70D9515D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Надёжность сети:</a:t>
            </a:r>
          </a:p>
          <a:p>
            <a:pPr lvl="1"/>
            <a:r>
              <a:rPr lang="ru-RU" dirty="0"/>
              <a:t>Потеря сообщений. требуются подтверждения (ACK) и ретрансляции</a:t>
            </a:r>
          </a:p>
          <a:p>
            <a:r>
              <a:rPr lang="ru-RU" dirty="0"/>
              <a:t>Дубликаты:</a:t>
            </a:r>
          </a:p>
          <a:p>
            <a:pPr lvl="1"/>
            <a:r>
              <a:rPr lang="ru-RU" dirty="0"/>
              <a:t>ACK может потеряться, нужны последовательные номера (</a:t>
            </a:r>
            <a:r>
              <a:rPr lang="ru-RU" dirty="0" err="1"/>
              <a:t>seqno</a:t>
            </a:r>
            <a:r>
              <a:rPr lang="ru-RU" dirty="0"/>
              <a:t>)</a:t>
            </a:r>
          </a:p>
          <a:p>
            <a:r>
              <a:rPr lang="ru-RU" dirty="0"/>
              <a:t>Идентификация/имена:</a:t>
            </a:r>
          </a:p>
          <a:p>
            <a:pPr lvl="1"/>
            <a:r>
              <a:rPr lang="ru-RU" dirty="0"/>
              <a:t>адреса процессов или почтовые ящики (</a:t>
            </a:r>
            <a:r>
              <a:rPr lang="ru-RU" dirty="0" err="1"/>
              <a:t>mailboxes</a:t>
            </a:r>
            <a:r>
              <a:rPr lang="ru-RU" dirty="0"/>
              <a:t>)</a:t>
            </a:r>
          </a:p>
          <a:p>
            <a:r>
              <a:rPr lang="ru-RU" dirty="0"/>
              <a:t>Аутентификация:</a:t>
            </a:r>
          </a:p>
          <a:p>
            <a:pPr lvl="1"/>
            <a:r>
              <a:rPr lang="ru-RU" dirty="0"/>
              <a:t>защита от «ложных» отправителей/серверов</a:t>
            </a:r>
          </a:p>
          <a:p>
            <a:r>
              <a:rPr lang="ru-RU" dirty="0"/>
              <a:t>Производительность:</a:t>
            </a:r>
          </a:p>
          <a:p>
            <a:pPr lvl="1"/>
            <a:r>
              <a:rPr lang="ru-RU" dirty="0"/>
              <a:t>копирование сообщений медленнее семафоров/мониторов; важны оптимизации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7473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8C46-C95A-51DC-2F6C-BE06ED6B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Producer</a:t>
            </a:r>
            <a:r>
              <a:rPr lang="ru-RU" dirty="0"/>
              <a:t>–Consumer без общей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3D53-B3D3-9B9E-6DA1-71F2D4550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 N сообщений как эквивалент N ячеек буфера</a:t>
            </a:r>
          </a:p>
          <a:p>
            <a:r>
              <a:rPr lang="ru-RU" dirty="0"/>
              <a:t>Инициализация: потребитель посылает N «пустых» сообщений производителю</a:t>
            </a:r>
          </a:p>
          <a:p>
            <a:r>
              <a:rPr lang="ru-RU" dirty="0"/>
              <a:t>Цикл работы:</a:t>
            </a:r>
          </a:p>
          <a:p>
            <a:pPr lvl="1"/>
            <a:r>
              <a:rPr lang="ru-RU" dirty="0"/>
              <a:t>Производитель: берёт «пустое», кладёт данные, шлёт «полное»</a:t>
            </a:r>
          </a:p>
          <a:p>
            <a:pPr lvl="1"/>
            <a:r>
              <a:rPr lang="ru-RU" dirty="0"/>
              <a:t>Потребитель: берёт «полное», извлекает данные, шлёт «пустое»</a:t>
            </a:r>
          </a:p>
          <a:p>
            <a:r>
              <a:rPr lang="ru-RU" dirty="0"/>
              <a:t>Инвариант: число сообщений постоянно (N)</a:t>
            </a:r>
          </a:p>
        </p:txBody>
      </p:sp>
    </p:spTree>
    <p:extLst>
      <p:ext uri="{BB962C8B-B14F-4D97-AF65-F5344CB8AC3E}">
        <p14:creationId xmlns:p14="http://schemas.microsoft.com/office/powerpoint/2010/main" val="33218228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ACC94F-9710-5437-4952-D66791FD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</a:t>
            </a:r>
            <a:r>
              <a:rPr lang="ru-RU" dirty="0"/>
              <a:t> через обмен сообщениями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7EDE5-025D-DB77-73B7-43A4F5AFA3BA}"/>
              </a:ext>
            </a:extLst>
          </p:cNvPr>
          <p:cNvSpPr txBox="1"/>
          <p:nvPr/>
        </p:nvSpPr>
        <p:spPr>
          <a:xfrm>
            <a:off x="641684" y="2005263"/>
            <a:ext cx="54543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message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&amp;empty);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86732-9DFE-2F9D-780F-9CAF6CE12A87}"/>
              </a:ext>
            </a:extLst>
          </p:cNvPr>
          <p:cNvSpPr txBox="1"/>
          <p:nvPr/>
        </p:nvSpPr>
        <p:spPr>
          <a:xfrm>
            <a:off x="6096001" y="200526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message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build_message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680070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AFE41A-7C41-A3ED-00B7-D805448B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Адресация: процессы </a:t>
            </a:r>
            <a:r>
              <a:rPr lang="en-US" dirty="0"/>
              <a:t>vs mailboxes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BA320-7E52-5BBC-E052-DD6B9D57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Процессная адресация: </a:t>
            </a:r>
            <a:r>
              <a:rPr lang="en-US" dirty="0"/>
              <a:t>send(</a:t>
            </a:r>
            <a:r>
              <a:rPr lang="en-US" dirty="0" err="1"/>
              <a:t>procA</a:t>
            </a:r>
            <a:r>
              <a:rPr lang="en-US" dirty="0"/>
              <a:t>, ...) — </a:t>
            </a:r>
            <a:r>
              <a:rPr lang="ru-RU" dirty="0"/>
              <a:t>просто, но тесная связанность</a:t>
            </a:r>
          </a:p>
          <a:p>
            <a:r>
              <a:rPr lang="en-US" dirty="0"/>
              <a:t>Mailboxes (</a:t>
            </a:r>
            <a:r>
              <a:rPr lang="ru-RU" dirty="0"/>
              <a:t>почтовые ящики):</a:t>
            </a:r>
          </a:p>
          <a:p>
            <a:pPr lvl="1"/>
            <a:r>
              <a:rPr lang="ru-RU" dirty="0"/>
              <a:t>Ящик = буфер фиксированной ёмкости</a:t>
            </a:r>
          </a:p>
          <a:p>
            <a:pPr lvl="1"/>
            <a:r>
              <a:rPr lang="en-US" dirty="0"/>
              <a:t>send(mailbox, ...)/receive(mailbox, ...)</a:t>
            </a:r>
          </a:p>
          <a:p>
            <a:pPr lvl="1"/>
            <a:r>
              <a:rPr lang="ru-RU" dirty="0"/>
              <a:t>Если ящик полон, отправитель блокируется</a:t>
            </a:r>
          </a:p>
          <a:p>
            <a:r>
              <a:rPr lang="en-US" dirty="0"/>
              <a:t>Producer–Consumer: </a:t>
            </a:r>
            <a:r>
              <a:rPr lang="ru-RU" dirty="0"/>
              <a:t>два ящика (для «пустых» и «полных»)</a:t>
            </a:r>
          </a:p>
        </p:txBody>
      </p:sp>
    </p:spTree>
    <p:extLst>
      <p:ext uri="{BB962C8B-B14F-4D97-AF65-F5344CB8AC3E}">
        <p14:creationId xmlns:p14="http://schemas.microsoft.com/office/powerpoint/2010/main" val="171273315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5C50-DAF2-15C8-C1C9-244D6CC3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Буферизация </a:t>
            </a:r>
            <a:r>
              <a:rPr lang="ru-RU" b="1" dirty="0" err="1"/>
              <a:t>vs</a:t>
            </a:r>
            <a:r>
              <a:rPr lang="ru-RU" b="1" dirty="0"/>
              <a:t> </a:t>
            </a:r>
            <a:r>
              <a:rPr lang="ru-RU" b="1" dirty="0" err="1"/>
              <a:t>Rendezvous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494C-5F60-8B2E-BD04-AFE26AA6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Буферизированная отправка</a:t>
            </a:r>
            <a:r>
              <a:rPr lang="ru-RU" dirty="0"/>
              <a:t>: сообщения накапливаются в очереди</a:t>
            </a:r>
          </a:p>
          <a:p>
            <a:pPr lvl="1"/>
            <a:r>
              <a:rPr lang="ru-RU" dirty="0"/>
              <a:t>Гибко, но сложнее и дороже в реализации</a:t>
            </a:r>
          </a:p>
          <a:p>
            <a:r>
              <a:rPr lang="ru-RU" dirty="0"/>
              <a:t>Без буфера (</a:t>
            </a:r>
            <a:r>
              <a:rPr lang="ru-RU" dirty="0" err="1"/>
              <a:t>rendezvous</a:t>
            </a:r>
            <a:r>
              <a:rPr lang="ru-RU" dirty="0"/>
              <a:t>):</a:t>
            </a:r>
          </a:p>
          <a:p>
            <a:pPr lvl="1"/>
            <a:r>
              <a:rPr lang="ru-RU" dirty="0" err="1"/>
              <a:t>send</a:t>
            </a:r>
            <a:r>
              <a:rPr lang="ru-RU" dirty="0"/>
              <a:t> ждёт, пока не выполнится соответствующий </a:t>
            </a:r>
            <a:r>
              <a:rPr lang="ru-RU" dirty="0" err="1"/>
              <a:t>receive</a:t>
            </a:r>
            <a:r>
              <a:rPr lang="ru-RU" dirty="0"/>
              <a:t>, и наоборот</a:t>
            </a:r>
          </a:p>
          <a:p>
            <a:pPr lvl="1"/>
            <a:r>
              <a:rPr lang="ru-RU" dirty="0"/>
              <a:t>Простая реализация, жёсткая синхронизация (</a:t>
            </a:r>
            <a:r>
              <a:rPr lang="ru-RU" dirty="0" err="1"/>
              <a:t>lockstep</a:t>
            </a:r>
            <a:r>
              <a:rPr lang="ru-RU" dirty="0"/>
              <a:t>)</a:t>
            </a:r>
          </a:p>
          <a:p>
            <a:r>
              <a:rPr lang="ru-RU" dirty="0"/>
              <a:t>Выбор зависит от требований: </a:t>
            </a:r>
            <a:r>
              <a:rPr lang="ru-RU" dirty="0" err="1"/>
              <a:t>latency</a:t>
            </a:r>
            <a:r>
              <a:rPr lang="ru-RU" dirty="0"/>
              <a:t>, пропускная способность, простота</a:t>
            </a:r>
          </a:p>
        </p:txBody>
      </p:sp>
    </p:spTree>
    <p:extLst>
      <p:ext uri="{BB962C8B-B14F-4D97-AF65-F5344CB8AC3E}">
        <p14:creationId xmlns:p14="http://schemas.microsoft.com/office/powerpoint/2010/main" val="22100829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B55A-1CDD-9D5D-2D6B-456C1D7B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B9F47-07CC-328F-B3E1-F4ED7C5C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Message </a:t>
            </a:r>
            <a:r>
              <a:rPr lang="ru-RU" dirty="0" err="1"/>
              <a:t>passing</a:t>
            </a:r>
            <a:r>
              <a:rPr lang="ru-RU" dirty="0"/>
              <a:t> широко применяется в </a:t>
            </a:r>
            <a:r>
              <a:rPr lang="ru-RU" b="1" dirty="0"/>
              <a:t>параллельном программировании</a:t>
            </a:r>
            <a:endParaRPr lang="ru-RU" dirty="0"/>
          </a:p>
          <a:p>
            <a:r>
              <a:rPr lang="ru-RU" b="1" dirty="0"/>
              <a:t>MPI</a:t>
            </a:r>
            <a:r>
              <a:rPr lang="ru-RU" dirty="0"/>
              <a:t> (Message </a:t>
            </a:r>
            <a:r>
              <a:rPr lang="ru-RU" dirty="0" err="1"/>
              <a:t>Passing</a:t>
            </a:r>
            <a:r>
              <a:rPr lang="ru-RU" dirty="0"/>
              <a:t> Interface):</a:t>
            </a:r>
          </a:p>
          <a:p>
            <a:pPr lvl="1"/>
            <a:r>
              <a:rPr lang="ru-RU" dirty="0"/>
              <a:t>Де-факто стандарт в HPC/научных вычислениях</a:t>
            </a:r>
          </a:p>
          <a:p>
            <a:pPr lvl="1"/>
            <a:r>
              <a:rPr lang="ru-RU" dirty="0"/>
              <a:t>Богатый набор примитивов: точка-точка, коллективные операции, типы данных, коммуникаторы</a:t>
            </a:r>
          </a:p>
          <a:p>
            <a:r>
              <a:rPr lang="ru-RU" dirty="0"/>
              <a:t>Ключевая идея та же: </a:t>
            </a:r>
            <a:r>
              <a:rPr lang="ru-RU" b="1" dirty="0"/>
              <a:t>явный обмен сообщениями</a:t>
            </a:r>
            <a:r>
              <a:rPr lang="ru-RU" dirty="0"/>
              <a:t> вместо общей памяти</a:t>
            </a:r>
          </a:p>
        </p:txBody>
      </p:sp>
    </p:spTree>
    <p:extLst>
      <p:ext uri="{BB962C8B-B14F-4D97-AF65-F5344CB8AC3E}">
        <p14:creationId xmlns:p14="http://schemas.microsoft.com/office/powerpoint/2010/main" val="7716078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056D-7F59-E3A6-82CD-A8349D7D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Плюсы/минусы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07A6-CF90-9AFE-51F0-E1B8AA56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Плюсы:</a:t>
            </a:r>
          </a:p>
          <a:p>
            <a:pPr lvl="1"/>
            <a:r>
              <a:rPr lang="ru-RU" dirty="0"/>
              <a:t>Нет общей памяти → меньше гонок, проще масштабировать по сети</a:t>
            </a:r>
          </a:p>
          <a:p>
            <a:pPr lvl="1"/>
            <a:r>
              <a:rPr lang="ru-RU" dirty="0"/>
              <a:t>Естественная изоляция процессов и доменов отказов</a:t>
            </a:r>
          </a:p>
          <a:p>
            <a:pPr lvl="1"/>
            <a:r>
              <a:rPr lang="ru-RU" dirty="0"/>
              <a:t>Явные протоколы (ACK, </a:t>
            </a:r>
            <a:r>
              <a:rPr lang="ru-RU" dirty="0" err="1"/>
              <a:t>seqno</a:t>
            </a:r>
            <a:r>
              <a:rPr lang="ru-RU" dirty="0"/>
              <a:t>, таймауты) → контролируемая надёжность</a:t>
            </a:r>
          </a:p>
          <a:p>
            <a:r>
              <a:rPr lang="ru-RU" dirty="0"/>
              <a:t>Минусы:</a:t>
            </a:r>
          </a:p>
          <a:p>
            <a:pPr lvl="1"/>
            <a:r>
              <a:rPr lang="ru-RU" dirty="0"/>
              <a:t>Копирование/</a:t>
            </a:r>
            <a:r>
              <a:rPr lang="ru-RU" dirty="0" err="1"/>
              <a:t>серилизация</a:t>
            </a:r>
            <a:r>
              <a:rPr lang="ru-RU" dirty="0"/>
              <a:t> стоят дороже, чем локальная синхронизация</a:t>
            </a:r>
          </a:p>
          <a:p>
            <a:pPr lvl="1"/>
            <a:r>
              <a:rPr lang="ru-RU" dirty="0"/>
              <a:t>Сложность протоколов (потери, дубликаты, порядок, аутентификация)</a:t>
            </a:r>
          </a:p>
          <a:p>
            <a:pPr lvl="1"/>
            <a:r>
              <a:rPr lang="ru-RU" dirty="0"/>
              <a:t>Нужна грамотная буферизация или продуманный </a:t>
            </a:r>
            <a:r>
              <a:rPr lang="ru-RU" dirty="0" err="1"/>
              <a:t>rendezvous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8912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CD8E-1570-F9B5-BA94-B4E5B09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7D4A8-9F42-90F8-600C-C295A6DE6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8956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3A987A-E7B1-8DBE-CDEC-E0B9077D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барьер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2A6AC-A068-DA34-1049-AFFFCC23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ru-RU" b="1" dirty="0"/>
              <a:t>группы</a:t>
            </a:r>
            <a:r>
              <a:rPr lang="ru-RU" dirty="0"/>
              <a:t> процессов/потоков по фазам</a:t>
            </a:r>
          </a:p>
          <a:p>
            <a:r>
              <a:rPr lang="ru-RU" dirty="0"/>
              <a:t>Никто не переходит к фазе </a:t>
            </a:r>
            <a:r>
              <a:rPr lang="ru-RU" i="1" dirty="0"/>
              <a:t>n+1</a:t>
            </a:r>
            <a:r>
              <a:rPr lang="ru-RU" dirty="0"/>
              <a:t>, пока все не закончили фазу </a:t>
            </a:r>
            <a:r>
              <a:rPr lang="ru-RU" i="1" dirty="0"/>
              <a:t>n</a:t>
            </a:r>
            <a:endParaRPr lang="ru-RU" dirty="0"/>
          </a:p>
          <a:p>
            <a:r>
              <a:rPr lang="ru-RU" dirty="0"/>
              <a:t>«Дошёл до барьера → жду остальных → все вместе продолжаем»</a:t>
            </a:r>
          </a:p>
          <a:p>
            <a:r>
              <a:rPr lang="ru-RU" dirty="0"/>
              <a:t>Подходит для </a:t>
            </a:r>
            <a:r>
              <a:rPr lang="ru-RU" b="1" dirty="0"/>
              <a:t>итеративных</a:t>
            </a:r>
            <a:r>
              <a:rPr lang="ru-RU" dirty="0"/>
              <a:t> алгоритмов и пошаговых моделей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904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4E2A99-84CD-FB9B-D6DD-F59602F6F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барьера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FAE52-FE06-2C30-6906-F1A0F3DDE02E}"/>
              </a:ext>
            </a:extLst>
          </p:cNvPr>
          <p:cNvCxnSpPr>
            <a:cxnSpLocks/>
          </p:cNvCxnSpPr>
          <p:nvPr/>
        </p:nvCxnSpPr>
        <p:spPr>
          <a:xfrm>
            <a:off x="2788318" y="2760245"/>
            <a:ext cx="6734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50BB0-6B92-C968-3509-573EB19B5A52}"/>
              </a:ext>
            </a:extLst>
          </p:cNvPr>
          <p:cNvCxnSpPr>
            <a:cxnSpLocks/>
          </p:cNvCxnSpPr>
          <p:nvPr/>
        </p:nvCxnSpPr>
        <p:spPr>
          <a:xfrm>
            <a:off x="2788318" y="3293645"/>
            <a:ext cx="6667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9C9374-106E-8323-AE95-9829E0674425}"/>
              </a:ext>
            </a:extLst>
          </p:cNvPr>
          <p:cNvCxnSpPr>
            <a:cxnSpLocks/>
          </p:cNvCxnSpPr>
          <p:nvPr/>
        </p:nvCxnSpPr>
        <p:spPr>
          <a:xfrm>
            <a:off x="2788318" y="3827045"/>
            <a:ext cx="6667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74FCDB-2FC0-3DA1-56D5-1D80645F6C9E}"/>
              </a:ext>
            </a:extLst>
          </p:cNvPr>
          <p:cNvCxnSpPr/>
          <p:nvPr/>
        </p:nvCxnSpPr>
        <p:spPr>
          <a:xfrm>
            <a:off x="4674262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666327-0F3F-EF80-2DA0-76542F2B949B}"/>
              </a:ext>
            </a:extLst>
          </p:cNvPr>
          <p:cNvSpPr/>
          <p:nvPr/>
        </p:nvSpPr>
        <p:spPr>
          <a:xfrm>
            <a:off x="3169318" y="2607845"/>
            <a:ext cx="533400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674979-CC63-FE63-2639-40E11E2D3B63}"/>
              </a:ext>
            </a:extLst>
          </p:cNvPr>
          <p:cNvSpPr/>
          <p:nvPr/>
        </p:nvSpPr>
        <p:spPr>
          <a:xfrm>
            <a:off x="3359818" y="3153151"/>
            <a:ext cx="1276347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84EB3C-BE13-54AF-6791-A9391EE26159}"/>
              </a:ext>
            </a:extLst>
          </p:cNvPr>
          <p:cNvSpPr/>
          <p:nvPr/>
        </p:nvSpPr>
        <p:spPr>
          <a:xfrm>
            <a:off x="3083596" y="3698457"/>
            <a:ext cx="1276347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F1E80D-6608-AFB5-6DB8-FF37D4ADDE20}"/>
              </a:ext>
            </a:extLst>
          </p:cNvPr>
          <p:cNvCxnSpPr/>
          <p:nvPr/>
        </p:nvCxnSpPr>
        <p:spPr>
          <a:xfrm flipV="1">
            <a:off x="4131343" y="3979444"/>
            <a:ext cx="228600" cy="61912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4B14F8-535B-6D1C-DECF-34CBD8060EF2}"/>
              </a:ext>
            </a:extLst>
          </p:cNvPr>
          <p:cNvSpPr txBox="1"/>
          <p:nvPr/>
        </p:nvSpPr>
        <p:spPr>
          <a:xfrm>
            <a:off x="3197896" y="4722395"/>
            <a:ext cx="17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barrier.arrive</a:t>
            </a:r>
            <a:r>
              <a:rPr lang="en-US" dirty="0"/>
              <a:t>()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EC92A0-E94A-C65C-0C2F-8F599E1E793A}"/>
              </a:ext>
            </a:extLst>
          </p:cNvPr>
          <p:cNvCxnSpPr/>
          <p:nvPr/>
        </p:nvCxnSpPr>
        <p:spPr>
          <a:xfrm>
            <a:off x="5118762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54C206-78D1-B81E-502E-262D1AD0E38E}"/>
              </a:ext>
            </a:extLst>
          </p:cNvPr>
          <p:cNvSpPr/>
          <p:nvPr/>
        </p:nvSpPr>
        <p:spPr>
          <a:xfrm>
            <a:off x="4715547" y="3163232"/>
            <a:ext cx="365121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DCD96-9182-00EE-A96F-D91E4DEEE52B}"/>
              </a:ext>
            </a:extLst>
          </p:cNvPr>
          <p:cNvSpPr txBox="1"/>
          <p:nvPr/>
        </p:nvSpPr>
        <p:spPr>
          <a:xfrm>
            <a:off x="5118762" y="4800739"/>
            <a:ext cx="1771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Завершающий шаг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C61BE5-CA4C-0321-3FCB-934E7708A7E9}"/>
              </a:ext>
            </a:extLst>
          </p:cNvPr>
          <p:cNvCxnSpPr>
            <a:cxnSpLocks/>
          </p:cNvCxnSpPr>
          <p:nvPr/>
        </p:nvCxnSpPr>
        <p:spPr>
          <a:xfrm flipH="1" flipV="1">
            <a:off x="4823484" y="3503198"/>
            <a:ext cx="508003" cy="13715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15FAA-B57B-0319-7FB8-F218C2F086BA}"/>
              </a:ext>
            </a:extLst>
          </p:cNvPr>
          <p:cNvSpPr/>
          <p:nvPr/>
        </p:nvSpPr>
        <p:spPr>
          <a:xfrm>
            <a:off x="5150518" y="2611178"/>
            <a:ext cx="2270118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1E299-B990-1D58-0969-92BDE353F4EB}"/>
              </a:ext>
            </a:extLst>
          </p:cNvPr>
          <p:cNvSpPr/>
          <p:nvPr/>
        </p:nvSpPr>
        <p:spPr>
          <a:xfrm>
            <a:off x="5150519" y="3163232"/>
            <a:ext cx="1787520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B063D-3AB3-96BD-00B0-F4D905A199C0}"/>
              </a:ext>
            </a:extLst>
          </p:cNvPr>
          <p:cNvSpPr/>
          <p:nvPr/>
        </p:nvSpPr>
        <p:spPr>
          <a:xfrm>
            <a:off x="5150519" y="3700602"/>
            <a:ext cx="3009898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C21E9C-5F38-705B-45BF-C256043C34C8}"/>
              </a:ext>
            </a:extLst>
          </p:cNvPr>
          <p:cNvCxnSpPr/>
          <p:nvPr/>
        </p:nvCxnSpPr>
        <p:spPr>
          <a:xfrm>
            <a:off x="8220737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D19629-A270-78CB-5C7B-9CE8D259A8F0}"/>
              </a:ext>
            </a:extLst>
          </p:cNvPr>
          <p:cNvCxnSpPr/>
          <p:nvPr/>
        </p:nvCxnSpPr>
        <p:spPr>
          <a:xfrm>
            <a:off x="8665237" y="2169695"/>
            <a:ext cx="0" cy="2247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53B72B-DC73-B4B3-F265-298F6CC28117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7776230" y="3979444"/>
            <a:ext cx="384187" cy="100703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543886D-6C2F-D0C1-A270-B4BE3EA71B61}"/>
              </a:ext>
            </a:extLst>
          </p:cNvPr>
          <p:cNvSpPr txBox="1"/>
          <p:nvPr/>
        </p:nvSpPr>
        <p:spPr>
          <a:xfrm>
            <a:off x="6890407" y="4986476"/>
            <a:ext cx="17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barrier.arrive</a:t>
            </a:r>
            <a:r>
              <a:rPr lang="en-US" dirty="0"/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32188F-142D-A517-F38B-9FAF1359F1E0}"/>
              </a:ext>
            </a:extLst>
          </p:cNvPr>
          <p:cNvSpPr/>
          <p:nvPr/>
        </p:nvSpPr>
        <p:spPr>
          <a:xfrm>
            <a:off x="8260427" y="3703737"/>
            <a:ext cx="365121" cy="2809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1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9D27-ECBC-FE6D-B3DC-609E7FE29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12A4B-B2FE-A3B2-A1E2-DE535E4CF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Отключение прерываний:</a:t>
            </a:r>
          </a:p>
          <a:p>
            <a:pPr lvl="1"/>
            <a:r>
              <a:rPr lang="ru-RU" dirty="0"/>
              <a:t>Полезно для ядра ОС на короткие операции</a:t>
            </a:r>
          </a:p>
          <a:p>
            <a:pPr lvl="1"/>
            <a:r>
              <a:rPr lang="ru-RU" dirty="0"/>
              <a:t>Неприемлемо как общий механизм для процессов</a:t>
            </a:r>
          </a:p>
          <a:p>
            <a:r>
              <a:rPr lang="ru-RU" dirty="0"/>
              <a:t>Современные многопроцессорные системы требуют более сложных схем синхронизации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42801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0460-2E36-E6FC-03CD-973326D2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итеративная релаксация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61BF4-C1A3-4F0F-F87A-BFBFABD6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Большая матрица (например, температуры на пластине)</a:t>
            </a:r>
          </a:p>
          <a:p>
            <a:r>
              <a:rPr lang="ru-RU" dirty="0"/>
              <a:t>Каждая итерация: вычисляем </a:t>
            </a:r>
            <a:r>
              <a:rPr lang="ru-RU" b="1" dirty="0"/>
              <a:t>новую матрицу</a:t>
            </a:r>
            <a:r>
              <a:rPr lang="ru-RU" dirty="0"/>
              <a:t> из </a:t>
            </a:r>
            <a:r>
              <a:rPr lang="ru-RU" b="1" dirty="0"/>
              <a:t>старой</a:t>
            </a:r>
            <a:endParaRPr lang="ru-RU" dirty="0"/>
          </a:p>
          <a:p>
            <a:r>
              <a:rPr lang="ru-RU" dirty="0"/>
              <a:t>Разбиваем матрицу между потоками (блоки/полосы)</a:t>
            </a:r>
          </a:p>
          <a:p>
            <a:r>
              <a:rPr lang="ru-RU" dirty="0"/>
              <a:t>После локальных вычислений — </a:t>
            </a:r>
            <a:r>
              <a:rPr lang="ru-RU" b="1" dirty="0"/>
              <a:t>барьер</a:t>
            </a:r>
            <a:r>
              <a:rPr lang="ru-RU" dirty="0"/>
              <a:t>:</a:t>
            </a:r>
          </a:p>
          <a:p>
            <a:r>
              <a:rPr lang="ru-RU" dirty="0"/>
              <a:t>Как все дождались, начинаем новую итерацию</a:t>
            </a:r>
          </a:p>
        </p:txBody>
      </p:sp>
    </p:spTree>
    <p:extLst>
      <p:ext uri="{BB962C8B-B14F-4D97-AF65-F5344CB8AC3E}">
        <p14:creationId xmlns:p14="http://schemas.microsoft.com/office/powerpoint/2010/main" val="9253540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4BC0-A530-AE0F-3945-BAB2CAF4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Реализации барьеров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F551-0929-EA08-B960-EB120293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Готовые примитивы:</a:t>
            </a:r>
          </a:p>
          <a:p>
            <a:pPr lvl="1"/>
            <a:r>
              <a:rPr lang="en-US" dirty="0"/>
              <a:t>C++20: std::barrier (</a:t>
            </a:r>
            <a:r>
              <a:rPr lang="ru-RU" dirty="0"/>
              <a:t>заголовок &lt;</a:t>
            </a:r>
            <a:r>
              <a:rPr lang="en-US" dirty="0"/>
              <a:t>barrier&gt;)</a:t>
            </a:r>
          </a:p>
          <a:p>
            <a:pPr lvl="1"/>
            <a:r>
              <a:rPr lang="en-US" dirty="0"/>
              <a:t>POSIX: </a:t>
            </a:r>
            <a:r>
              <a:rPr lang="en-US" dirty="0" err="1"/>
              <a:t>pthread_barrier_t</a:t>
            </a:r>
            <a:endParaRPr lang="en-US" dirty="0"/>
          </a:p>
          <a:p>
            <a:pPr lvl="1"/>
            <a:r>
              <a:rPr lang="en-US" dirty="0"/>
              <a:t>OpenMP: #pragma </a:t>
            </a:r>
            <a:r>
              <a:rPr lang="en-US" dirty="0" err="1"/>
              <a:t>omp</a:t>
            </a:r>
            <a:r>
              <a:rPr lang="en-US" dirty="0"/>
              <a:t> barrier</a:t>
            </a:r>
          </a:p>
          <a:p>
            <a:r>
              <a:rPr lang="ru-RU" dirty="0"/>
              <a:t>Можно собрать на </a:t>
            </a:r>
            <a:r>
              <a:rPr lang="en-US" dirty="0"/>
              <a:t>mutex + </a:t>
            </a:r>
            <a:r>
              <a:rPr lang="en-US" dirty="0" err="1"/>
              <a:t>condition_variable</a:t>
            </a:r>
            <a:endParaRPr lang="en-US" dirty="0"/>
          </a:p>
          <a:p>
            <a:r>
              <a:rPr lang="ru-RU" dirty="0"/>
              <a:t>Массовое повторное использование: счётчик участников + «поколение»</a:t>
            </a:r>
          </a:p>
        </p:txBody>
      </p:sp>
    </p:spTree>
    <p:extLst>
      <p:ext uri="{BB962C8B-B14F-4D97-AF65-F5344CB8AC3E}">
        <p14:creationId xmlns:p14="http://schemas.microsoft.com/office/powerpoint/2010/main" val="16628851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35347C-9840-13C0-A6F5-DBF3BDF35DFA}"/>
              </a:ext>
            </a:extLst>
          </p:cNvPr>
          <p:cNvSpPr txBox="1"/>
          <p:nvPr/>
        </p:nvSpPr>
        <p:spPr>
          <a:xfrm>
            <a:off x="1" y="0"/>
            <a:ext cx="11364686" cy="678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OnCompletion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----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----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Caroline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&amp;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OnCompletion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[&amp;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thread id: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preparing a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has prepared the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остальные потоки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is eating the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has eaten the hot dog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syncPoint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остальные потоки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workers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2EB2F-9C41-188A-AF03-8E387BDEF1E9}"/>
              </a:ext>
            </a:extLst>
          </p:cNvPr>
          <p:cNvSpPr txBox="1"/>
          <p:nvPr/>
        </p:nvSpPr>
        <p:spPr>
          <a:xfrm>
            <a:off x="8519886" y="3103126"/>
            <a:ext cx="3672113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Bob thread id: 27180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is preparing a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thread id: 23304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is preparing a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thread id: 26368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is preparing a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has prepared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has prepared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has prepared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---- 26368 ----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is eating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is eating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is eating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Bob has eaten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Caroline has eaten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Alice has eaten the hot dog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---- 23304 ----</a:t>
            </a:r>
          </a:p>
        </p:txBody>
      </p:sp>
    </p:spTree>
    <p:extLst>
      <p:ext uri="{BB962C8B-B14F-4D97-AF65-F5344CB8AC3E}">
        <p14:creationId xmlns:p14="http://schemas.microsoft.com/office/powerpoint/2010/main" val="390415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4F2-AB70-A339-8B45-EBA69F7A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F0D2-7FE2-B8CB-43FB-1E58818E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Straggler</a:t>
            </a:r>
            <a:r>
              <a:rPr lang="ru-RU" dirty="0"/>
              <a:t>: медленный участник задерживает всех</a:t>
            </a:r>
          </a:p>
          <a:p>
            <a:r>
              <a:rPr lang="ru-RU" dirty="0"/>
              <a:t>Неверное N или «пропавший» поток приводят к </a:t>
            </a:r>
            <a:r>
              <a:rPr lang="ru-RU" dirty="0" err="1"/>
              <a:t>дедлоку</a:t>
            </a:r>
            <a:endParaRPr lang="ru-RU" dirty="0"/>
          </a:p>
          <a:p>
            <a:r>
              <a:rPr lang="ru-RU" dirty="0"/>
              <a:t>Нужна защита от повторного использования: счётчик поколений</a:t>
            </a:r>
          </a:p>
          <a:p>
            <a:r>
              <a:rPr lang="ru-RU" dirty="0"/>
              <a:t>«</a:t>
            </a:r>
            <a:r>
              <a:rPr lang="ru-RU" dirty="0" err="1"/>
              <a:t>Broken</a:t>
            </a:r>
            <a:r>
              <a:rPr lang="ru-RU" dirty="0"/>
              <a:t> </a:t>
            </a:r>
            <a:r>
              <a:rPr lang="ru-RU" dirty="0" err="1"/>
              <a:t>barrier</a:t>
            </a:r>
            <a:r>
              <a:rPr lang="ru-RU" dirty="0"/>
              <a:t>»: разрыв синхронизации при ошибке в одном из участников</a:t>
            </a:r>
          </a:p>
          <a:p>
            <a:r>
              <a:rPr lang="ru-RU" dirty="0"/>
              <a:t>Избегайте работы с общими данными между барьерами без нужных гарантий</a:t>
            </a:r>
          </a:p>
        </p:txBody>
      </p:sp>
    </p:spTree>
    <p:extLst>
      <p:ext uri="{BB962C8B-B14F-4D97-AF65-F5344CB8AC3E}">
        <p14:creationId xmlns:p14="http://schemas.microsoft.com/office/powerpoint/2010/main" val="282862216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C4A8-B88C-AFB6-2F4D-649CBBE5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Барьеры памяти (</a:t>
            </a:r>
            <a:r>
              <a:rPr lang="en-US" dirty="0"/>
              <a:t>memory fences)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D5AC-546D-990F-C5ED-C8A8CF74F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путать: синхронизационный барьер </a:t>
            </a:r>
            <a:r>
              <a:rPr lang="en-US" dirty="0"/>
              <a:t>vs memory barrier (fence)</a:t>
            </a:r>
          </a:p>
          <a:p>
            <a:r>
              <a:rPr lang="en-US" dirty="0"/>
              <a:t>Memory fence </a:t>
            </a:r>
            <a:r>
              <a:rPr lang="ru-RU" dirty="0"/>
              <a:t>упорядочивает операции памяти (чтения/записи)</a:t>
            </a:r>
          </a:p>
          <a:p>
            <a:r>
              <a:rPr lang="ru-RU" dirty="0"/>
              <a:t>Нужен из-за </a:t>
            </a:r>
            <a:r>
              <a:rPr lang="en-US" dirty="0"/>
              <a:t>out-of-order execution </a:t>
            </a:r>
            <a:r>
              <a:rPr lang="ru-RU" dirty="0"/>
              <a:t>и слабых моделей памяти</a:t>
            </a:r>
          </a:p>
          <a:p>
            <a:pPr lvl="1"/>
            <a:r>
              <a:rPr lang="ru-RU" dirty="0"/>
              <a:t>Например, если из-за флаг готовности данных будет установлен раньше данных, читатель увидит старые данные</a:t>
            </a:r>
          </a:p>
          <a:p>
            <a:r>
              <a:rPr lang="ru-RU" dirty="0"/>
              <a:t>Решение: </a:t>
            </a:r>
            <a:r>
              <a:rPr lang="en-US" dirty="0"/>
              <a:t>release/acquire </a:t>
            </a:r>
            <a:r>
              <a:rPr lang="ru-RU" dirty="0"/>
              <a:t>или явная </a:t>
            </a:r>
            <a:r>
              <a:rPr lang="en-US" dirty="0" err="1"/>
              <a:t>atomic_thread_fence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9983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CD5510-203D-02A3-3D11-28009DA7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D65BD-91D9-F68B-D6DA-F8A8BCDE6156}"/>
              </a:ext>
            </a:extLst>
          </p:cNvPr>
          <p:cNvSpPr txBox="1"/>
          <p:nvPr/>
        </p:nvSpPr>
        <p:spPr>
          <a:xfrm>
            <a:off x="838200" y="2196908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std::atomic&lt;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turn{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std::atomic&lt;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x{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writer: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turn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публикуем флаг ПОСЛЕ данных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reader: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turn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spin 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memory_order_relaxed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видим 100 гарантированно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7553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6CAAF-C946-4862-56FF-817F90E8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барьер + двойная буферизация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32E85-6C57-AD15-203F-AA1D56D51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0470"/>
          </a:xfrm>
        </p:spPr>
        <p:txBody>
          <a:bodyPr>
            <a:normAutofit/>
          </a:bodyPr>
          <a:lstStyle/>
          <a:p>
            <a:r>
              <a:rPr lang="ru-RU" dirty="0"/>
              <a:t>Часто совмещают барьер с переключением буферов</a:t>
            </a:r>
          </a:p>
          <a:p>
            <a:r>
              <a:rPr lang="ru-RU" dirty="0"/>
              <a:t>Все считают в </a:t>
            </a:r>
            <a:r>
              <a:rPr lang="ru-RU" dirty="0" err="1"/>
              <a:t>next</a:t>
            </a:r>
            <a:r>
              <a:rPr lang="ru-RU" dirty="0"/>
              <a:t>, на барьере меняем роли </a:t>
            </a:r>
            <a:r>
              <a:rPr lang="ru-RU" dirty="0" err="1"/>
              <a:t>current</a:t>
            </a:r>
            <a:r>
              <a:rPr lang="ru-RU" dirty="0"/>
              <a:t> ↔ </a:t>
            </a:r>
            <a:r>
              <a:rPr lang="ru-RU" dirty="0" err="1"/>
              <a:t>next</a:t>
            </a:r>
            <a:endParaRPr lang="ru-RU" dirty="0"/>
          </a:p>
          <a:p>
            <a:pPr lvl="1"/>
            <a:r>
              <a:rPr lang="ru-RU" dirty="0"/>
              <a:t>Пример: параллельное вычисление следующей популяции игры «Жизнь»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270A4-5A05-4720-34B3-FA1860D50276}"/>
              </a:ext>
            </a:extLst>
          </p:cNvPr>
          <p:cNvSpPr txBox="1"/>
          <p:nvPr/>
        </p:nvSpPr>
        <p:spPr>
          <a:xfrm>
            <a:off x="838200" y="3846095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barrier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sync(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[&amp;]{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(current, next);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completion step: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единожды после прихода всех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&lt;steps;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(next, current,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пишем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sync.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все дошли → безопасно переключиться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368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FF30-DB63-1CBB-63D3-96C5FB45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5D75-9F7A-0FED-AAE6-545A1A21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Измеряйте и минимизируйте дисбаланс работы между участниками</a:t>
            </a:r>
          </a:p>
          <a:p>
            <a:r>
              <a:rPr lang="ru-RU" dirty="0"/>
              <a:t>Обрабатывайте «поломку» барьера (исключения, отмена, ранний выход)</a:t>
            </a:r>
          </a:p>
          <a:p>
            <a:r>
              <a:rPr lang="ru-RU" dirty="0"/>
              <a:t>Для плотных циклов используйте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barrier</a:t>
            </a:r>
            <a:r>
              <a:rPr lang="ru-RU" dirty="0"/>
              <a:t> (низкие накладные расходы)</a:t>
            </a:r>
          </a:p>
          <a:p>
            <a:r>
              <a:rPr lang="ru-RU" dirty="0"/>
              <a:t>Не путайте с </a:t>
            </a:r>
            <a:r>
              <a:rPr lang="ru-RU" dirty="0" err="1"/>
              <a:t>memory</a:t>
            </a:r>
            <a:r>
              <a:rPr lang="ru-RU" dirty="0"/>
              <a:t> </a:t>
            </a:r>
            <a:r>
              <a:rPr lang="ru-RU" dirty="0" err="1"/>
              <a:t>fences</a:t>
            </a:r>
            <a:r>
              <a:rPr lang="ru-RU" dirty="0"/>
              <a:t>; комбинируйте при необходимости</a:t>
            </a:r>
          </a:p>
          <a:p>
            <a:r>
              <a:rPr lang="ru-RU" dirty="0"/>
              <a:t>Документируйте размер группы (N) и жизненный цикл барьера</a:t>
            </a:r>
          </a:p>
        </p:txBody>
      </p:sp>
    </p:spTree>
    <p:extLst>
      <p:ext uri="{BB962C8B-B14F-4D97-AF65-F5344CB8AC3E}">
        <p14:creationId xmlns:p14="http://schemas.microsoft.com/office/powerpoint/2010/main" val="19362582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583D13-5D41-6448-C85A-962F8F1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Инверсия приоритетов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49FB4-399E-B159-20A2-E1E0A0B4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8154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2AD74-848A-4092-158F-5D52D63B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инверсия приоритетов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D7AE69-CD1F-7833-B255-CE929482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Ситуация: низкоприоритетный поток удерживает ресурс, который нужен высокоприоритетному</a:t>
            </a:r>
          </a:p>
          <a:p>
            <a:r>
              <a:rPr lang="ru-RU" dirty="0"/>
              <a:t>Проблема: высокоприоритетный поток блокируется, а </a:t>
            </a:r>
            <a:r>
              <a:rPr lang="ru-RU" dirty="0" err="1"/>
              <a:t>среднеприоритетный</a:t>
            </a:r>
            <a:r>
              <a:rPr lang="ru-RU" dirty="0"/>
              <a:t> работает и вытесняет низкий.</a:t>
            </a:r>
          </a:p>
          <a:p>
            <a:pPr lvl="1"/>
            <a:r>
              <a:rPr lang="ru-RU" dirty="0"/>
              <a:t>Приоритетный поток оказывается фактически «ниже» среднего</a:t>
            </a:r>
          </a:p>
          <a:p>
            <a:r>
              <a:rPr lang="ru-RU" dirty="0"/>
              <a:t>Возникает при мьютексах/общих ресурсах и приоритетном планировании</a:t>
            </a:r>
          </a:p>
        </p:txBody>
      </p:sp>
    </p:spTree>
    <p:extLst>
      <p:ext uri="{BB962C8B-B14F-4D97-AF65-F5344CB8AC3E}">
        <p14:creationId xmlns:p14="http://schemas.microsoft.com/office/powerpoint/2010/main" val="42084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D8BC-D594-29A0-DA55-71AB268B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прерываниями в </a:t>
            </a:r>
            <a:r>
              <a:rPr lang="en-US" dirty="0"/>
              <a:t>x86-64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E0797-4FAC-B194-C613-A6E24F66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управление маскируемыми прерываниями  флаг </a:t>
            </a:r>
            <a:r>
              <a:rPr lang="ru-RU" b="1" dirty="0"/>
              <a:t>IF (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Flag</a:t>
            </a:r>
            <a:r>
              <a:rPr lang="ru-RU" b="1" dirty="0"/>
              <a:t>)</a:t>
            </a:r>
            <a:r>
              <a:rPr lang="ru-RU" dirty="0"/>
              <a:t> в регистре </a:t>
            </a:r>
            <a:r>
              <a:rPr lang="ru-RU" b="1" dirty="0"/>
              <a:t>RFLAGS</a:t>
            </a:r>
            <a:endParaRPr lang="ru-RU" dirty="0"/>
          </a:p>
          <a:p>
            <a:r>
              <a:rPr lang="ru-RU" dirty="0"/>
              <a:t>Инструкции:</a:t>
            </a:r>
          </a:p>
          <a:p>
            <a:pPr lvl="1"/>
            <a:r>
              <a:rPr lang="ru-RU" b="1" dirty="0"/>
              <a:t>CLI (Clear 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Flag</a:t>
            </a:r>
            <a:r>
              <a:rPr lang="ru-RU" b="1" dirty="0"/>
              <a:t>)</a:t>
            </a:r>
            <a:r>
              <a:rPr lang="ru-RU" dirty="0"/>
              <a:t> — отключает прерывания</a:t>
            </a:r>
          </a:p>
          <a:p>
            <a:pPr lvl="1"/>
            <a:r>
              <a:rPr lang="ru-RU" b="1" dirty="0"/>
              <a:t>STI (</a:t>
            </a:r>
            <a:r>
              <a:rPr lang="ru-RU" b="1" dirty="0" err="1"/>
              <a:t>Set</a:t>
            </a:r>
            <a:r>
              <a:rPr lang="ru-RU" b="1" dirty="0"/>
              <a:t> 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Flag</a:t>
            </a:r>
            <a:r>
              <a:rPr lang="ru-RU" b="1" dirty="0"/>
              <a:t>)</a:t>
            </a:r>
            <a:r>
              <a:rPr lang="ru-RU" dirty="0"/>
              <a:t> — включает обратно</a:t>
            </a:r>
          </a:p>
          <a:p>
            <a:r>
              <a:rPr lang="ru-RU" dirty="0"/>
              <a:t>Действует только на </a:t>
            </a:r>
            <a:r>
              <a:rPr lang="ru-RU" b="1" dirty="0"/>
              <a:t>текущем ядре</a:t>
            </a:r>
            <a:r>
              <a:rPr lang="ru-RU" dirty="0"/>
              <a:t> процессора</a:t>
            </a:r>
          </a:p>
          <a:p>
            <a:r>
              <a:rPr lang="ru-RU" dirty="0"/>
              <a:t>Доступно только в привилегированном режиме (</a:t>
            </a:r>
            <a:r>
              <a:rPr lang="ru-RU" dirty="0" err="1"/>
              <a:t>ring</a:t>
            </a:r>
            <a:r>
              <a:rPr lang="ru-RU" dirty="0"/>
              <a:t> 0)</a:t>
            </a:r>
          </a:p>
        </p:txBody>
      </p:sp>
    </p:spTree>
    <p:extLst>
      <p:ext uri="{BB962C8B-B14F-4D97-AF65-F5344CB8AC3E}">
        <p14:creationId xmlns:p14="http://schemas.microsoft.com/office/powerpoint/2010/main" val="30390209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B827-6ABD-B470-1D0F-36A0C66B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Ошибка космического масштаба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26BB-CC19-62BC-337D-ECCF62885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ровере: шина обмена с мьютексом</a:t>
            </a:r>
          </a:p>
          <a:p>
            <a:r>
              <a:rPr lang="ru-RU" dirty="0"/>
              <a:t>Потоки:</a:t>
            </a:r>
          </a:p>
          <a:p>
            <a:pPr lvl="1"/>
            <a:r>
              <a:rPr lang="ru-RU" dirty="0"/>
              <a:t>L — метеоданные (низкий приоритет, держит мьютекс)</a:t>
            </a:r>
          </a:p>
          <a:p>
            <a:pPr lvl="1"/>
            <a:r>
              <a:rPr lang="ru-RU" dirty="0"/>
              <a:t>M — связь/телеметрия (средний приоритет, мьютекс </a:t>
            </a:r>
            <a:r>
              <a:rPr lang="ru-RU" b="1" dirty="0"/>
              <a:t>не нужен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H — управление шиной (высокий приоритет, </a:t>
            </a:r>
            <a:r>
              <a:rPr lang="ru-RU" b="1" dirty="0"/>
              <a:t>ждёт мьютекс</a:t>
            </a:r>
            <a:r>
              <a:rPr lang="ru-RU" dirty="0"/>
              <a:t>)</a:t>
            </a:r>
          </a:p>
          <a:p>
            <a:r>
              <a:rPr lang="ru-RU" dirty="0"/>
              <a:t>Симптомы: зависания передачи, периодические перезапуски</a:t>
            </a:r>
          </a:p>
        </p:txBody>
      </p:sp>
    </p:spTree>
    <p:extLst>
      <p:ext uri="{BB962C8B-B14F-4D97-AF65-F5344CB8AC3E}">
        <p14:creationId xmlns:p14="http://schemas.microsoft.com/office/powerpoint/2010/main" val="216225321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D85-A605-1DE4-C2D2-7ABE877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Механика инверсии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51C0-A30A-9AA9-A15C-40AA6D21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T0:</a:t>
            </a:r>
            <a:r>
              <a:rPr lang="ru-RU" dirty="0"/>
              <a:t> L захватывает мьютекс</a:t>
            </a:r>
          </a:p>
          <a:p>
            <a:r>
              <a:rPr lang="ru-RU" b="1" dirty="0"/>
              <a:t>T1:</a:t>
            </a:r>
            <a:r>
              <a:rPr lang="ru-RU" dirty="0"/>
              <a:t> M вытесняет L (L не успел сделать </a:t>
            </a:r>
            <a:r>
              <a:rPr lang="ru-RU" dirty="0" err="1"/>
              <a:t>unlock</a:t>
            </a:r>
            <a:r>
              <a:rPr lang="ru-RU" dirty="0"/>
              <a:t>)</a:t>
            </a:r>
          </a:p>
          <a:p>
            <a:r>
              <a:rPr lang="ru-RU" b="1" dirty="0"/>
              <a:t>T2:</a:t>
            </a:r>
            <a:r>
              <a:rPr lang="ru-RU" dirty="0"/>
              <a:t> H запускается → </a:t>
            </a:r>
            <a:r>
              <a:rPr lang="ru-RU" b="1" dirty="0"/>
              <a:t>блокируется</a:t>
            </a:r>
            <a:r>
              <a:rPr lang="ru-RU" dirty="0"/>
              <a:t> на мьютексе (ждёт L)</a:t>
            </a:r>
          </a:p>
          <a:p>
            <a:r>
              <a:rPr lang="ru-RU" b="1" dirty="0"/>
              <a:t>T3:</a:t>
            </a:r>
            <a:r>
              <a:rPr lang="ru-RU" dirty="0"/>
              <a:t> Планировщик снова даёт CPU M → L не бежит → H стоит</a:t>
            </a:r>
          </a:p>
          <a:p>
            <a:r>
              <a:rPr lang="ru-RU" b="1" dirty="0"/>
              <a:t>T4:</a:t>
            </a:r>
            <a:r>
              <a:rPr lang="ru-RU" dirty="0"/>
              <a:t> Патовая ситуация до тех пор, пока L не получит квант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89565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8E26-C430-2EFD-28E1-5B7D93FC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решению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B240-0F65-8E86-1EEF-D0D39C58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❌ Отключать прерывания в пользовательском коде — опасно и непереносимо</a:t>
            </a:r>
          </a:p>
          <a:p>
            <a:r>
              <a:rPr lang="ru-RU" dirty="0"/>
              <a:t>✅ </a:t>
            </a:r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 (потолок приоритета): держатель мьютекса временно получает заранее заданный «потолочный» приоритет</a:t>
            </a:r>
          </a:p>
          <a:p>
            <a:r>
              <a:rPr lang="ru-RU" dirty="0"/>
              <a:t>✅ </a:t>
            </a:r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Inheritance</a:t>
            </a:r>
            <a:r>
              <a:rPr lang="ru-RU" dirty="0"/>
              <a:t> (наследование приоритета): держатель мьютекса наследует наивысший из ожидающих приоритетов</a:t>
            </a:r>
          </a:p>
          <a:p>
            <a:r>
              <a:rPr lang="ru-RU" dirty="0"/>
              <a:t>➕ 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 (Windows): периодически случайно «подбадриваем» держателей мьютекса</a:t>
            </a:r>
          </a:p>
        </p:txBody>
      </p:sp>
    </p:spTree>
    <p:extLst>
      <p:ext uri="{BB962C8B-B14F-4D97-AF65-F5344CB8AC3E}">
        <p14:creationId xmlns:p14="http://schemas.microsoft.com/office/powerpoint/2010/main" val="300487574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9231-91F5-5FBB-8718-0F64FCE2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Inheritance</a:t>
            </a:r>
            <a:r>
              <a:rPr lang="ru-RU" dirty="0"/>
              <a:t>: как это работает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B85F-726C-E39D-EA0A-78158F13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</a:t>
            </a:r>
            <a:r>
              <a:rPr lang="ru-RU" b="1" dirty="0"/>
              <a:t>H ждёт</a:t>
            </a:r>
            <a:r>
              <a:rPr lang="ru-RU" dirty="0"/>
              <a:t> мьютекс у </a:t>
            </a:r>
            <a:r>
              <a:rPr lang="ru-RU" b="1" dirty="0"/>
              <a:t>L</a:t>
            </a:r>
            <a:r>
              <a:rPr lang="ru-RU" dirty="0"/>
              <a:t>, L временно повышают до приоритета H</a:t>
            </a:r>
          </a:p>
          <a:p>
            <a:r>
              <a:rPr lang="ru-RU" b="1" dirty="0"/>
              <a:t>M</a:t>
            </a:r>
            <a:r>
              <a:rPr lang="ru-RU" dirty="0"/>
              <a:t> больше не может вытеснять L → L завершает критическую секцию</a:t>
            </a:r>
          </a:p>
          <a:p>
            <a:r>
              <a:rPr lang="ru-RU" dirty="0"/>
              <a:t>После </a:t>
            </a:r>
            <a:r>
              <a:rPr lang="ru-RU" dirty="0" err="1"/>
              <a:t>unlock</a:t>
            </a:r>
            <a:r>
              <a:rPr lang="ru-RU" dirty="0"/>
              <a:t> приоритет L </a:t>
            </a:r>
            <a:r>
              <a:rPr lang="ru-RU" b="1" dirty="0"/>
              <a:t>возвращается</a:t>
            </a:r>
            <a:r>
              <a:rPr lang="ru-RU" dirty="0"/>
              <a:t> к исходному</a:t>
            </a:r>
          </a:p>
          <a:p>
            <a:r>
              <a:rPr lang="ru-RU" dirty="0"/>
              <a:t>Плюсы: динамично, хорошо работает для непредсказуемых путей</a:t>
            </a:r>
          </a:p>
          <a:p>
            <a:r>
              <a:rPr lang="ru-RU" dirty="0"/>
              <a:t>Минусы: накладные расходы ядра, сложнее отладка цепочек наследования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657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F32B-7871-C306-DB11-EDB41A2B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: когда потолок полезнее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FD35B-8020-6D1C-ABA6-3D187C99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мьютексу назначается </a:t>
            </a:r>
            <a:r>
              <a:rPr lang="ru-RU" dirty="0" err="1"/>
              <a:t>ceiling</a:t>
            </a:r>
            <a:r>
              <a:rPr lang="ru-RU" dirty="0"/>
              <a:t>  — максимальный приоритет возможных «клиентов»</a:t>
            </a:r>
          </a:p>
          <a:p>
            <a:r>
              <a:rPr lang="ru-RU" dirty="0"/>
              <a:t>Поток, </a:t>
            </a:r>
            <a:r>
              <a:rPr lang="ru-RU" b="1" dirty="0"/>
              <a:t>вошедший</a:t>
            </a:r>
            <a:r>
              <a:rPr lang="ru-RU" dirty="0"/>
              <a:t> в критическую секцию, немедленно поднимается до </a:t>
            </a:r>
            <a:r>
              <a:rPr lang="ru-RU" dirty="0" err="1"/>
              <a:t>ceiling</a:t>
            </a:r>
            <a:endParaRPr lang="ru-RU" dirty="0"/>
          </a:p>
          <a:p>
            <a:r>
              <a:rPr lang="ru-RU" dirty="0"/>
              <a:t>Гарантирует отсутствие инверсии и предотвращает </a:t>
            </a:r>
            <a:r>
              <a:rPr lang="ru-RU" b="1" dirty="0"/>
              <a:t>взаимные блокировки приоритетов</a:t>
            </a:r>
            <a:endParaRPr lang="ru-RU" dirty="0"/>
          </a:p>
          <a:p>
            <a:r>
              <a:rPr lang="ru-RU" dirty="0"/>
              <a:t>Минусы: нужен анализ всех путей/приоритетов, может «</a:t>
            </a:r>
            <a:r>
              <a:rPr lang="ru-RU" dirty="0" err="1"/>
              <a:t>переповышать</a:t>
            </a:r>
            <a:r>
              <a:rPr lang="ru-RU" dirty="0"/>
              <a:t>» слишком часто</a:t>
            </a:r>
          </a:p>
        </p:txBody>
      </p:sp>
    </p:spTree>
    <p:extLst>
      <p:ext uri="{BB962C8B-B14F-4D97-AF65-F5344CB8AC3E}">
        <p14:creationId xmlns:p14="http://schemas.microsoft.com/office/powerpoint/2010/main" val="318183958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51C2D-D211-0575-1E44-FFBA2D08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Практика и 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7F36-4643-AF02-B119-43C32E03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Минимизируйте длительность критических секций, не делайте внутри них I/O блокировок</a:t>
            </a:r>
          </a:p>
          <a:p>
            <a:r>
              <a:rPr lang="ru-RU" dirty="0"/>
              <a:t>Выделяйте отдельные мьютексы под независимые ресурсы (уменьшает конкуренцию)</a:t>
            </a:r>
          </a:p>
          <a:p>
            <a:r>
              <a:rPr lang="ru-RU" dirty="0"/>
              <a:t>При использовании POSIX можете включать протоколы:</a:t>
            </a:r>
          </a:p>
          <a:p>
            <a:pPr lvl="1"/>
            <a:r>
              <a:rPr lang="ru-RU" dirty="0"/>
              <a:t>PTHREAD_PRIO_INHERIT (наследование приоритетов)</a:t>
            </a:r>
          </a:p>
          <a:p>
            <a:pPr lvl="1"/>
            <a:r>
              <a:rPr lang="ru-RU" dirty="0"/>
              <a:t>PTHREAD_PRIO_PROTECT (</a:t>
            </a:r>
            <a:r>
              <a:rPr lang="ru-RU" dirty="0" err="1"/>
              <a:t>priority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)</a:t>
            </a:r>
          </a:p>
          <a:p>
            <a:r>
              <a:rPr lang="ru-RU" dirty="0" err="1"/>
              <a:t>Логируйте</a:t>
            </a:r>
            <a:r>
              <a:rPr lang="ru-RU" dirty="0"/>
              <a:t> «долгие удержания» мьютексов; мониторьте время ожидания по приоритетам</a:t>
            </a:r>
          </a:p>
          <a:p>
            <a:r>
              <a:rPr lang="ru-RU" dirty="0"/>
              <a:t>Для систем реального времени — тесты под нагрузкой с профилированием планировщика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4851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E64D-58E6-1A9E-E43D-7660EEE6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0AD0B-1EEC-9FC4-9495-0D7C794A4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Инверсия приоритетов ломает ожидания от планировщика и срывает дедлайны</a:t>
            </a:r>
          </a:p>
          <a:p>
            <a:r>
              <a:rPr lang="ru-RU" dirty="0"/>
              <a:t>Лучшие практики: </a:t>
            </a:r>
            <a:r>
              <a:rPr lang="ru-RU" dirty="0" err="1"/>
              <a:t>inheritance</a:t>
            </a:r>
            <a:r>
              <a:rPr lang="ru-RU" dirty="0"/>
              <a:t> или </a:t>
            </a:r>
            <a:r>
              <a:rPr lang="ru-RU" dirty="0" err="1"/>
              <a:t>ceiling</a:t>
            </a:r>
            <a:r>
              <a:rPr lang="ru-RU" dirty="0"/>
              <a:t> + дисциплина критических секций</a:t>
            </a:r>
          </a:p>
          <a:p>
            <a:r>
              <a:rPr lang="ru-RU" dirty="0"/>
              <a:t>Реальные ОС применяют и эвристики (</a:t>
            </a:r>
            <a:r>
              <a:rPr lang="ru-RU" dirty="0" err="1"/>
              <a:t>random</a:t>
            </a:r>
            <a:r>
              <a:rPr lang="ru-RU" dirty="0"/>
              <a:t> </a:t>
            </a:r>
            <a:r>
              <a:rPr lang="ru-RU" dirty="0" err="1"/>
              <a:t>boosting</a:t>
            </a:r>
            <a:r>
              <a:rPr lang="ru-RU" dirty="0"/>
              <a:t>), но опора должна быть на протоколах мьютексов</a:t>
            </a:r>
          </a:p>
          <a:p>
            <a:r>
              <a:rPr lang="ru-RU" dirty="0"/>
              <a:t>Кейсы уровня Mars </a:t>
            </a:r>
            <a:r>
              <a:rPr lang="ru-RU" dirty="0" err="1"/>
              <a:t>Pathfinder</a:t>
            </a:r>
            <a:r>
              <a:rPr lang="ru-RU" dirty="0"/>
              <a:t> показывают: это не академическая проблема, а инженерная реальность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42749286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1419-D38D-C750-D829-560DA64E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Read-Copy-Update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3BFC-70E4-6D40-5DD8-504C0384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453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EAD4D7-4C2C-C064-4486-56D9E3F5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использовать RCU?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6285B-5BC5-FB69-E570-8E1530C2F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Самая быстрая блокировка — её отсутствие</a:t>
            </a:r>
          </a:p>
          <a:p>
            <a:r>
              <a:rPr lang="ru-RU" dirty="0"/>
              <a:t>RCU: параллельные чтения без </a:t>
            </a:r>
            <a:r>
              <a:rPr lang="ru-RU" dirty="0" err="1"/>
              <a:t>локов</a:t>
            </a:r>
            <a:r>
              <a:rPr lang="ru-RU" dirty="0"/>
              <a:t>, обновления без остановки читателей</a:t>
            </a:r>
          </a:p>
          <a:p>
            <a:r>
              <a:rPr lang="ru-RU" dirty="0"/>
              <a:t>Идея: читатель видит либо старую, либо новую версию структуры — не гибрид</a:t>
            </a:r>
          </a:p>
          <a:p>
            <a:r>
              <a:rPr lang="ru-RU" dirty="0"/>
              <a:t>Нет инверсии </a:t>
            </a:r>
            <a:r>
              <a:rPr lang="ru-RU" dirty="0" err="1"/>
              <a:t>приоритетнов</a:t>
            </a:r>
            <a:r>
              <a:rPr lang="ru-RU" dirty="0"/>
              <a:t>, высокая масштабируемость на ядрах</a:t>
            </a:r>
          </a:p>
        </p:txBody>
      </p:sp>
    </p:spTree>
    <p:extLst>
      <p:ext uri="{BB962C8B-B14F-4D97-AF65-F5344CB8AC3E}">
        <p14:creationId xmlns:p14="http://schemas.microsoft.com/office/powerpoint/2010/main" val="77360177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E12A-7B81-1E3E-898B-3FA5722E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Базовый паттерн </a:t>
            </a:r>
            <a:r>
              <a:rPr lang="en-US" dirty="0"/>
              <a:t>RCU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DA2C0-3626-1AEC-831F-FC533C0A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Читатель: входит в </a:t>
            </a:r>
            <a:r>
              <a:rPr lang="ru-RU" i="1" dirty="0" err="1"/>
              <a:t>read-side</a:t>
            </a:r>
            <a:r>
              <a:rPr lang="ru-RU" i="1" dirty="0"/>
              <a:t> </a:t>
            </a:r>
            <a:r>
              <a:rPr lang="ru-RU" i="1" dirty="0" err="1"/>
              <a:t>critical</a:t>
            </a:r>
            <a:r>
              <a:rPr lang="ru-RU" i="1" dirty="0"/>
              <a:t> </a:t>
            </a:r>
            <a:r>
              <a:rPr lang="ru-RU" i="1" dirty="0" err="1"/>
              <a:t>section</a:t>
            </a:r>
            <a:r>
              <a:rPr lang="en-US" dirty="0"/>
              <a:t>,</a:t>
            </a:r>
            <a:r>
              <a:rPr lang="ru-RU" dirty="0"/>
              <a:t> читает</a:t>
            </a:r>
            <a:r>
              <a:rPr lang="en-US" dirty="0"/>
              <a:t>, </a:t>
            </a:r>
            <a:r>
              <a:rPr lang="ru-RU" dirty="0"/>
              <a:t>выходит</a:t>
            </a:r>
            <a:br>
              <a:rPr lang="ru-RU" dirty="0"/>
            </a:br>
            <a:r>
              <a:rPr lang="ru-RU" dirty="0"/>
              <a:t>без блокировок, без сна</a:t>
            </a:r>
          </a:p>
          <a:p>
            <a:r>
              <a:rPr lang="ru-RU" dirty="0"/>
              <a:t>Писатель:</a:t>
            </a:r>
          </a:p>
          <a:p>
            <a:pPr lvl="1"/>
            <a:r>
              <a:rPr lang="ru-RU" dirty="0"/>
              <a:t>создаёт копию/новый узел и полностью инициализирует</a:t>
            </a:r>
          </a:p>
          <a:p>
            <a:pPr lvl="1"/>
            <a:r>
              <a:rPr lang="ru-RU" dirty="0"/>
              <a:t>атомарно публикует (меняет указатель)</a:t>
            </a:r>
          </a:p>
          <a:p>
            <a:pPr lvl="1"/>
            <a:r>
              <a:rPr lang="ru-RU" dirty="0"/>
              <a:t>ждёт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en-US" dirty="0"/>
              <a:t> (</a:t>
            </a:r>
            <a:r>
              <a:rPr lang="ru-RU" dirty="0"/>
              <a:t>когда никто больше не использует старый указатель)</a:t>
            </a:r>
          </a:p>
          <a:p>
            <a:pPr lvl="1"/>
            <a:r>
              <a:rPr lang="ru-RU" dirty="0"/>
              <a:t>освобождает старую версию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4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10B175-3624-5203-EAC7-65050183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выполнения кода с отключенными прерываниями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714F7-0DE4-A6A9-2E5C-18FD61A6E46B}"/>
              </a:ext>
            </a:extLst>
          </p:cNvPr>
          <p:cNvSpPr txBox="1"/>
          <p:nvPr/>
        </p:nvSpPr>
        <p:spPr>
          <a:xfrm>
            <a:off x="838200" y="1690688"/>
            <a:ext cx="10629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ВХОД: уже находитесь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ring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pushfq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сохранить RFLAGS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rax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0x200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проверить, был ли IF=1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setnz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=1, если прерывания были включены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movzx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al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сохраним "предыдущее состояние IF"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(0/1)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отключить прерывания (маскируемые)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---- критическая секция ----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... работа с очень короткими критичными структурами ...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восстановить IF как до входа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eax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jz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skip_sti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sti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включить маскируемые прерывания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u-RU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skip_sti</a:t>
            </a: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6605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800E-D8F0-63CA-5CA5-4154FF7D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DB1DCF-86A0-1283-2C49-92AD321CC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4817"/>
            <a:ext cx="10515600" cy="421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312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77FE-653A-DEB0-41E6-486EC10F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узла из дерева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10454F-A8B5-1065-DFF7-8716EA8F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6999" y="1825625"/>
            <a:ext cx="94580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18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EF69-B3D9-380D-A8CD-01BA2192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Read-side</a:t>
            </a:r>
            <a:r>
              <a:rPr lang="ru-RU" dirty="0"/>
              <a:t> критическая секция и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8103-0378-B197-D24C-B0F9610B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Read-side</a:t>
            </a:r>
            <a:r>
              <a:rPr lang="ru-RU" dirty="0"/>
              <a:t> CS: нельзя блокироваться/спать</a:t>
            </a:r>
            <a:br>
              <a:rPr lang="ru-RU" dirty="0"/>
            </a:br>
            <a:r>
              <a:rPr lang="ru-RU" dirty="0"/>
              <a:t>— тогда можно оценить верхнюю границу времени чтения</a:t>
            </a:r>
          </a:p>
          <a:p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: интервал, за который каждый поток хотя бы раз оказался вне </a:t>
            </a:r>
            <a:r>
              <a:rPr lang="ru-RU" dirty="0" err="1"/>
              <a:t>read-side</a:t>
            </a:r>
            <a:r>
              <a:rPr lang="ru-RU" dirty="0"/>
              <a:t> CS</a:t>
            </a:r>
          </a:p>
          <a:p>
            <a:r>
              <a:rPr lang="ru-RU" dirty="0"/>
              <a:t>Простая эвристика: подождать минимум один контекст-свитч у каждого участника</a:t>
            </a:r>
          </a:p>
          <a:p>
            <a:r>
              <a:rPr lang="ru-RU" dirty="0"/>
              <a:t>После </a:t>
            </a:r>
            <a:r>
              <a:rPr lang="ru-RU" dirty="0" err="1"/>
              <a:t>grace</a:t>
            </a:r>
            <a:r>
              <a:rPr lang="ru-RU" dirty="0"/>
              <a:t> </a:t>
            </a:r>
            <a:r>
              <a:rPr lang="ru-RU" dirty="0" err="1"/>
              <a:t>period</a:t>
            </a:r>
            <a:r>
              <a:rPr lang="ru-RU" dirty="0"/>
              <a:t>: безопасно освобождать старую версию</a:t>
            </a:r>
          </a:p>
        </p:txBody>
      </p:sp>
    </p:spTree>
    <p:extLst>
      <p:ext uri="{BB962C8B-B14F-4D97-AF65-F5344CB8AC3E}">
        <p14:creationId xmlns:p14="http://schemas.microsoft.com/office/powerpoint/2010/main" val="183395017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C0DD-FF99-71D2-AE90-BFA3F96F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RCU уместен / где нет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E2C0-A463-4024-77A1-6F0ED498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Уместен:</a:t>
            </a:r>
          </a:p>
          <a:p>
            <a:pPr lvl="1"/>
            <a:r>
              <a:rPr lang="ru-RU" dirty="0"/>
              <a:t>Много читателей, мало записей (</a:t>
            </a:r>
            <a:r>
              <a:rPr lang="ru-RU" dirty="0" err="1"/>
              <a:t>read-mostly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Структуры с указателями и неизменяемыми узлами после публикации</a:t>
            </a:r>
          </a:p>
          <a:p>
            <a:pPr lvl="1"/>
            <a:r>
              <a:rPr lang="ru-RU" dirty="0"/>
              <a:t>Ядро ОС, сетевой стек, маршрутизация, таблицы поиска, кэши</a:t>
            </a:r>
          </a:p>
          <a:p>
            <a:r>
              <a:rPr lang="ru-RU" dirty="0"/>
              <a:t>Не уместен:</a:t>
            </a:r>
          </a:p>
          <a:p>
            <a:pPr lvl="1"/>
            <a:r>
              <a:rPr lang="ru-RU" dirty="0"/>
              <a:t>Плотные модификации на месте (</a:t>
            </a:r>
            <a:r>
              <a:rPr lang="ru-RU" dirty="0" err="1"/>
              <a:t>in-place</a:t>
            </a:r>
            <a:r>
              <a:rPr lang="ru-RU" dirty="0"/>
              <a:t>), перемешивающие данные</a:t>
            </a:r>
          </a:p>
          <a:p>
            <a:pPr lvl="1"/>
            <a:r>
              <a:rPr lang="ru-RU" dirty="0"/>
              <a:t>Требуется транзакционная атомарность для нескольких узлов сразу</a:t>
            </a:r>
          </a:p>
          <a:p>
            <a:pPr lvl="1"/>
            <a:r>
              <a:rPr lang="ru-RU" dirty="0"/>
              <a:t>Читатели могут блокироваться/спать внутри чтения</a:t>
            </a:r>
          </a:p>
        </p:txBody>
      </p:sp>
    </p:spTree>
    <p:extLst>
      <p:ext uri="{BB962C8B-B14F-4D97-AF65-F5344CB8AC3E}">
        <p14:creationId xmlns:p14="http://schemas.microsoft.com/office/powerpoint/2010/main" val="190592999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4F-E527-7F76-2519-187D60A7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A8AC-F830-E459-F86E-4EA5E8B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6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6D88-9F5E-0E69-D5CA-F8DDBF6D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 </a:t>
            </a:r>
            <a:r>
              <a:rPr lang="en-US" dirty="0" err="1"/>
              <a:t>irq_save</a:t>
            </a:r>
            <a:r>
              <a:rPr lang="en-US" dirty="0"/>
              <a:t>/</a:t>
            </a:r>
            <a:r>
              <a:rPr lang="en-US" dirty="0" err="1"/>
              <a:t>irq_restore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1A2C3-A978-7DE4-130E-147489643A55}"/>
              </a:ext>
            </a:extLst>
          </p:cNvPr>
          <p:cNvSpPr txBox="1"/>
          <p:nvPr/>
        </p:nvSpPr>
        <p:spPr>
          <a:xfrm>
            <a:off x="736600" y="2006600"/>
            <a:ext cx="8407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irq_save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pushfq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; pop %0; cli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(flags) ::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irq_restore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push %0;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popfq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(flags) 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313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ECE8D9-E4D1-9219-2313-73AB9FD8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и риски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F519F-0F73-24B1-C945-788AC634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CLI отключает </a:t>
            </a:r>
            <a:r>
              <a:rPr lang="ru-RU" b="1" dirty="0"/>
              <a:t>только маскируемые прерывания</a:t>
            </a:r>
            <a:endParaRPr lang="ru-RU" dirty="0"/>
          </a:p>
          <a:p>
            <a:pPr lvl="1"/>
            <a:r>
              <a:rPr lang="ru-RU" dirty="0"/>
              <a:t>NMI, SMI, #MC продолжают работать</a:t>
            </a:r>
          </a:p>
          <a:p>
            <a:r>
              <a:rPr lang="ru-RU" dirty="0"/>
              <a:t>На многопроцессорных системах:</a:t>
            </a:r>
          </a:p>
          <a:p>
            <a:pPr lvl="1"/>
            <a:r>
              <a:rPr lang="ru-RU" dirty="0"/>
              <a:t>Отключение действует только на одно ядро</a:t>
            </a:r>
          </a:p>
          <a:p>
            <a:pPr lvl="1"/>
            <a:r>
              <a:rPr lang="ru-RU" dirty="0"/>
              <a:t>Остальные продолжают обрабатывать прерывания</a:t>
            </a:r>
          </a:p>
          <a:p>
            <a:r>
              <a:rPr lang="ru-RU" dirty="0"/>
              <a:t>Пользовательским процессам недоступно (</a:t>
            </a:r>
            <a:r>
              <a:rPr lang="ru-RU" dirty="0" err="1"/>
              <a:t>ring</a:t>
            </a:r>
            <a:r>
              <a:rPr lang="ru-RU" dirty="0"/>
              <a:t> 3 → #GP)</a:t>
            </a:r>
          </a:p>
          <a:p>
            <a:r>
              <a:rPr lang="ru-RU" dirty="0"/>
              <a:t>Держать отключёнными прерывания можно лишь считанные инструкции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1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DC41-CE64-0605-24F8-E8E60F92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78B7C-C939-942B-0DAD-835C39717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ядре ОС:</a:t>
            </a:r>
          </a:p>
          <a:p>
            <a:pPr lvl="1"/>
            <a:r>
              <a:rPr lang="ru-RU" dirty="0"/>
              <a:t>Короткие критические операции (например, обновление списка процессов)</a:t>
            </a:r>
          </a:p>
          <a:p>
            <a:pPr lvl="1"/>
            <a:r>
              <a:rPr lang="ru-RU" dirty="0"/>
              <a:t>Используется вместе со </a:t>
            </a:r>
            <a:r>
              <a:rPr lang="ru-RU" dirty="0" err="1"/>
              <a:t>спинлоками</a:t>
            </a:r>
            <a:r>
              <a:rPr lang="ru-RU" dirty="0"/>
              <a:t>: </a:t>
            </a:r>
            <a:r>
              <a:rPr lang="ru-RU" dirty="0" err="1">
                <a:latin typeface="Consolas" panose="020B0609020204030204" pitchFamily="49" charset="0"/>
              </a:rPr>
              <a:t>spin_lock_irqsave</a:t>
            </a:r>
            <a:r>
              <a:rPr lang="ru-RU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/>
              <a:t>Для пользовательских процессов — недоступно</a:t>
            </a:r>
          </a:p>
          <a:p>
            <a:r>
              <a:rPr lang="ru-RU" dirty="0"/>
              <a:t>Современные системы используют более сложные механизмы синхронизации</a:t>
            </a:r>
          </a:p>
          <a:p>
            <a:pPr lvl="1"/>
            <a:r>
              <a:rPr lang="ru-RU" dirty="0" err="1"/>
              <a:t>Спинлоки</a:t>
            </a:r>
            <a:r>
              <a:rPr lang="ru-RU" dirty="0"/>
              <a:t>, семафоры, мьютексы, атомарные операции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2B84-3BED-F7EF-EA86-6B34C5B1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и коммуникация между процессами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EC63-A947-7025-74DE-4FD38A8F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Процессы нуждаются в обмене информацией и согласованности действий</a:t>
            </a:r>
          </a:p>
          <a:p>
            <a:r>
              <a:rPr lang="ru-RU" dirty="0"/>
              <a:t>Основные задачи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взаимодействия:</a:t>
            </a:r>
          </a:p>
          <a:p>
            <a:pPr lvl="1"/>
            <a:r>
              <a:rPr lang="ru-RU" b="1" dirty="0"/>
              <a:t>Передача информации</a:t>
            </a:r>
            <a:r>
              <a:rPr lang="ru-RU" dirty="0"/>
              <a:t> (данные из одного процесса → другой)</a:t>
            </a:r>
          </a:p>
          <a:p>
            <a:pPr lvl="1"/>
            <a:r>
              <a:rPr lang="ru-RU" b="1" dirty="0"/>
              <a:t>Избежание конфликтов</a:t>
            </a:r>
            <a:r>
              <a:rPr lang="ru-RU" dirty="0"/>
              <a:t> при доступе к общим ресурсам</a:t>
            </a:r>
          </a:p>
          <a:p>
            <a:pPr lvl="1"/>
            <a:r>
              <a:rPr lang="ru-RU" b="1" dirty="0"/>
              <a:t>Соблюдение последовательности</a:t>
            </a:r>
            <a:r>
              <a:rPr lang="ru-RU" dirty="0"/>
              <a:t> при зависимых операциях</a:t>
            </a:r>
          </a:p>
          <a:p>
            <a:r>
              <a:rPr lang="ru-RU" dirty="0"/>
              <a:t>Проблемы актуальны и для потоков (общая память облегчает обмен, но усложняет синхронизацию)</a:t>
            </a:r>
          </a:p>
        </p:txBody>
      </p:sp>
    </p:spTree>
    <p:extLst>
      <p:ext uri="{BB962C8B-B14F-4D97-AF65-F5344CB8AC3E}">
        <p14:creationId xmlns:p14="http://schemas.microsoft.com/office/powerpoint/2010/main" val="668714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548D4-2BEF-F1C0-8D9B-72321D41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переменных-блокировок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5EADC-14E2-83E9-588B-5E3C717BE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1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B0F13E-7858-546F-1FF1-65EEE714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lock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68248-AF2B-D685-D083-B94924D4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Общая переменная </a:t>
            </a:r>
            <a:r>
              <a:rPr lang="ru-RU" b="1" dirty="0" err="1"/>
              <a:t>lock</a:t>
            </a:r>
            <a:r>
              <a:rPr lang="ru-RU" dirty="0"/>
              <a:t>, начальное значение = 0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Процесс проверяет </a:t>
            </a:r>
            <a:r>
              <a:rPr lang="ru-RU" dirty="0" err="1"/>
              <a:t>lock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lock</a:t>
            </a:r>
            <a:r>
              <a:rPr lang="ru-RU" dirty="0"/>
              <a:t> = 0</a:t>
            </a:r>
            <a:r>
              <a:rPr lang="en-US" dirty="0"/>
              <a:t>,</a:t>
            </a:r>
            <a:r>
              <a:rPr lang="ru-RU" dirty="0"/>
              <a:t> устанавливает её в 1 и входит в критическую область</a:t>
            </a:r>
          </a:p>
          <a:p>
            <a:pPr lvl="1"/>
            <a:r>
              <a:rPr lang="ru-RU" dirty="0"/>
              <a:t>Если </a:t>
            </a:r>
            <a:r>
              <a:rPr lang="ru-RU" dirty="0" err="1"/>
              <a:t>lock</a:t>
            </a:r>
            <a:r>
              <a:rPr lang="ru-RU" dirty="0"/>
              <a:t> = 1, ждёт, пока она станет 0</a:t>
            </a:r>
          </a:p>
          <a:p>
            <a:r>
              <a:rPr lang="ru-RU" dirty="0"/>
              <a:t>Интерпретация:</a:t>
            </a:r>
          </a:p>
          <a:p>
            <a:pPr lvl="1"/>
            <a:r>
              <a:rPr lang="ru-RU" b="1" dirty="0"/>
              <a:t>0</a:t>
            </a:r>
            <a:r>
              <a:rPr lang="ru-RU" dirty="0"/>
              <a:t> — критическая область свободна</a:t>
            </a:r>
          </a:p>
          <a:p>
            <a:pPr lvl="1"/>
            <a:r>
              <a:rPr lang="ru-RU" b="1" dirty="0"/>
              <a:t>1</a:t>
            </a:r>
            <a:r>
              <a:rPr lang="ru-RU" dirty="0"/>
              <a:t> — критическая область занята</a:t>
            </a:r>
          </a:p>
        </p:txBody>
      </p:sp>
    </p:spTree>
    <p:extLst>
      <p:ext uri="{BB962C8B-B14F-4D97-AF65-F5344CB8AC3E}">
        <p14:creationId xmlns:p14="http://schemas.microsoft.com/office/powerpoint/2010/main" val="1985533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9A39F-C36A-C51D-1669-A03B6A11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CD0A-A09C-1338-2144-779D8A75D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Уязвимость: </a:t>
            </a:r>
            <a:r>
              <a:rPr lang="ru-RU" b="1" dirty="0"/>
              <a:t>состояние гонки</a:t>
            </a:r>
            <a:r>
              <a:rPr lang="ru-RU" dirty="0"/>
              <a:t> при работе с </a:t>
            </a:r>
            <a:r>
              <a:rPr lang="ru-RU" dirty="0" err="1"/>
              <a:t>lock</a:t>
            </a:r>
            <a:endParaRPr lang="ru-RU" dirty="0"/>
          </a:p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Процесс A читает </a:t>
            </a:r>
            <a:r>
              <a:rPr lang="ru-RU" dirty="0" err="1"/>
              <a:t>lock</a:t>
            </a:r>
            <a:r>
              <a:rPr lang="ru-RU" dirty="0"/>
              <a:t> = 0</a:t>
            </a:r>
          </a:p>
          <a:p>
            <a:pPr lvl="1"/>
            <a:r>
              <a:rPr lang="ru-RU" dirty="0"/>
              <a:t>До изменения </a:t>
            </a:r>
            <a:r>
              <a:rPr lang="en-US" dirty="0"/>
              <a:t>lock</a:t>
            </a:r>
            <a:r>
              <a:rPr lang="ru-RU" dirty="0"/>
              <a:t> планировщик переключается на процесс B</a:t>
            </a:r>
          </a:p>
          <a:p>
            <a:pPr lvl="1"/>
            <a:r>
              <a:rPr lang="ru-RU" dirty="0"/>
              <a:t>Процесс B устанавливает </a:t>
            </a:r>
            <a:r>
              <a:rPr lang="ru-RU" dirty="0" err="1"/>
              <a:t>lock</a:t>
            </a:r>
            <a:r>
              <a:rPr lang="ru-RU" dirty="0"/>
              <a:t> = 1 и входит в критическую область</a:t>
            </a:r>
          </a:p>
          <a:p>
            <a:pPr lvl="1"/>
            <a:r>
              <a:rPr lang="ru-RU" dirty="0"/>
              <a:t>Процесс A снова запускается и тоже устанавливает </a:t>
            </a:r>
            <a:r>
              <a:rPr lang="ru-RU" dirty="0" err="1"/>
              <a:t>lock</a:t>
            </a:r>
            <a:r>
              <a:rPr lang="ru-RU" dirty="0"/>
              <a:t> = 1</a:t>
            </a:r>
          </a:p>
          <a:p>
            <a:pPr lvl="1"/>
            <a:r>
              <a:rPr lang="ru-RU" b="1" dirty="0"/>
              <a:t>Два процесса одновременно в критической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11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B8EB-782E-FFFE-75EF-39F0FB3C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если читать </a:t>
            </a:r>
            <a:r>
              <a:rPr lang="en-US" dirty="0"/>
              <a:t>lock </a:t>
            </a:r>
            <a:r>
              <a:rPr lang="ru-RU" dirty="0"/>
              <a:t>дважды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028C-A300-102C-4039-ABF4FC85A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читать переменную </a:t>
            </a:r>
            <a:r>
              <a:rPr lang="ru-RU" dirty="0" err="1"/>
              <a:t>lock</a:t>
            </a:r>
            <a:r>
              <a:rPr lang="ru-RU" dirty="0"/>
              <a:t> дважды (до и после проверки)</a:t>
            </a:r>
          </a:p>
          <a:p>
            <a:r>
              <a:rPr lang="ru-RU" dirty="0"/>
              <a:t>Проблема: состояние гонки сохраняется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Процесс A проверил </a:t>
            </a:r>
            <a:r>
              <a:rPr lang="ru-RU" dirty="0" err="1"/>
              <a:t>lock</a:t>
            </a:r>
            <a:r>
              <a:rPr lang="ru-RU" dirty="0"/>
              <a:t> второй раз — всё ещё 0</a:t>
            </a:r>
          </a:p>
          <a:p>
            <a:pPr lvl="1"/>
            <a:r>
              <a:rPr lang="ru-RU" dirty="0"/>
              <a:t>В этот момент процесс B успевает записать </a:t>
            </a:r>
            <a:r>
              <a:rPr lang="ru-RU" dirty="0" err="1"/>
              <a:t>lock</a:t>
            </a:r>
            <a:r>
              <a:rPr lang="ru-RU" dirty="0"/>
              <a:t> = 1</a:t>
            </a:r>
          </a:p>
          <a:p>
            <a:pPr lvl="1"/>
            <a:r>
              <a:rPr lang="ru-RU" dirty="0"/>
              <a:t>Процесс A сразу после этого тоже пишет 1</a:t>
            </a:r>
          </a:p>
          <a:p>
            <a:r>
              <a:rPr lang="ru-RU" dirty="0"/>
              <a:t>Итог: </a:t>
            </a:r>
            <a:r>
              <a:rPr lang="ru-RU" b="1" dirty="0"/>
              <a:t>несколько процессов внутри критической области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305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BE05-20B6-8B67-D151-3881F360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4D6A-F7EE-2A70-2F61-1C76D82BB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Простая </a:t>
            </a:r>
            <a:r>
              <a:rPr lang="en-US" dirty="0"/>
              <a:t>lock-</a:t>
            </a:r>
            <a:r>
              <a:rPr lang="ru-RU" dirty="0"/>
              <a:t>переменная </a:t>
            </a:r>
            <a:r>
              <a:rPr lang="ru-RU" b="1" dirty="0"/>
              <a:t>не решает проблему синхронизации</a:t>
            </a:r>
            <a:endParaRPr lang="ru-RU" dirty="0"/>
          </a:p>
          <a:p>
            <a:r>
              <a:rPr lang="ru-RU" dirty="0"/>
              <a:t>Главная причина: операции чтения и записи </a:t>
            </a:r>
            <a:r>
              <a:rPr lang="ru-RU" dirty="0" err="1"/>
              <a:t>неатомарны</a:t>
            </a:r>
            <a:endParaRPr lang="ru-RU" dirty="0"/>
          </a:p>
          <a:p>
            <a:r>
              <a:rPr lang="ru-RU" dirty="0"/>
              <a:t>Нужны </a:t>
            </a:r>
            <a:r>
              <a:rPr lang="ru-RU" b="1" dirty="0"/>
              <a:t>специальные примитивы</a:t>
            </a:r>
            <a:r>
              <a:rPr lang="ru-RU" dirty="0"/>
              <a:t> (атомарные инструкции, мьютексы, семафоры)</a:t>
            </a:r>
          </a:p>
          <a:p>
            <a:r>
              <a:rPr lang="ru-RU" dirty="0"/>
              <a:t>Это подталкивает к созданию более сложных механизмов взаимного исключения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2789761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AC793-572E-B5C3-21D8-E52A6AE5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строгого чередования</a:t>
            </a:r>
            <a:r>
              <a:rPr lang="en-US" dirty="0"/>
              <a:t> (Strict Alternation)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ECF58-3D2F-4025-7205-2A8C664CD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2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7D6814-C7D4-85AF-17D8-0D6F584D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Strict Alternation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2894A-4621-5FD7-6905-172993BB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Идея: использовать переменную </a:t>
            </a:r>
            <a:r>
              <a:rPr lang="ru-RU" b="1" dirty="0" err="1"/>
              <a:t>turn</a:t>
            </a:r>
            <a:r>
              <a:rPr lang="ru-RU" dirty="0"/>
              <a:t> (чей ход)</a:t>
            </a:r>
          </a:p>
          <a:p>
            <a:r>
              <a:rPr lang="ru-RU" dirty="0"/>
              <a:t>Процесс может войти в критическую область только тогда, когда </a:t>
            </a:r>
            <a:r>
              <a:rPr lang="ru-RU" dirty="0" err="1"/>
              <a:t>turn</a:t>
            </a:r>
            <a:r>
              <a:rPr lang="ru-RU" dirty="0"/>
              <a:t> указывает на него</a:t>
            </a:r>
          </a:p>
          <a:p>
            <a:r>
              <a:rPr lang="ru-RU" dirty="0"/>
              <a:t>После выхода из критической области процесс меняет </a:t>
            </a:r>
            <a:r>
              <a:rPr lang="ru-RU" dirty="0" err="1"/>
              <a:t>turn</a:t>
            </a:r>
            <a:r>
              <a:rPr lang="ru-RU" dirty="0"/>
              <a:t> на другого</a:t>
            </a:r>
          </a:p>
          <a:p>
            <a:r>
              <a:rPr lang="ru-RU" dirty="0"/>
              <a:t>Гарантия:</a:t>
            </a:r>
          </a:p>
          <a:p>
            <a:pPr lvl="1"/>
            <a:r>
              <a:rPr lang="ru-RU" dirty="0"/>
              <a:t>Одновременно в критической области только один процесс</a:t>
            </a:r>
          </a:p>
          <a:p>
            <a:pPr lvl="1"/>
            <a:r>
              <a:rPr lang="ru-RU" dirty="0"/>
              <a:t>Гонки исключены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4B1FB-2DB2-FB07-FF1B-2FFECBF25F7F}"/>
              </a:ext>
            </a:extLst>
          </p:cNvPr>
          <p:cNvSpPr txBox="1"/>
          <p:nvPr/>
        </p:nvSpPr>
        <p:spPr>
          <a:xfrm>
            <a:off x="6305204" y="1690688"/>
            <a:ext cx="58867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Process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(turn !=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своей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turn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ход процессу 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_noncritical_region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Process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(turn != </a:t>
            </a:r>
            <a:r>
              <a:rPr lang="ru-RU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своей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turn =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ход процессу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ru-RU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_noncritical_region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5789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F27A-7909-455D-1CC7-EEB126E95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30454-D348-F921-0E43-4B8897AF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оба процесса вне критической секции, а </a:t>
            </a:r>
            <a:r>
              <a:rPr lang="ru-RU" dirty="0" err="1"/>
              <a:t>turn</a:t>
            </a:r>
            <a:r>
              <a:rPr lang="ru-RU" dirty="0"/>
              <a:t> = 1, </a:t>
            </a:r>
            <a:r>
              <a:rPr lang="en-US" dirty="0"/>
              <a:t>process 0</a:t>
            </a:r>
            <a:r>
              <a:rPr lang="ru-RU" dirty="0"/>
              <a:t> </a:t>
            </a:r>
            <a:r>
              <a:rPr lang="ru-RU" b="1" dirty="0"/>
              <a:t>заблокирован</a:t>
            </a:r>
            <a:r>
              <a:rPr lang="ru-RU" dirty="0"/>
              <a:t>, хотя ресурс свободен</a:t>
            </a:r>
          </a:p>
          <a:p>
            <a:r>
              <a:rPr lang="ru-RU" dirty="0"/>
              <a:t>Процессы вынуждены строго чередоваться: 0 → 1 → 0 → 1</a:t>
            </a:r>
          </a:p>
          <a:p>
            <a:r>
              <a:rPr lang="ru-RU" dirty="0"/>
              <a:t>Сценарий:</a:t>
            </a:r>
          </a:p>
          <a:p>
            <a:pPr lvl="1"/>
            <a:r>
              <a:rPr lang="ru-RU" dirty="0"/>
              <a:t>Процесс 1 «медленный» и задержался вне критической области</a:t>
            </a:r>
          </a:p>
          <a:p>
            <a:pPr lvl="1"/>
            <a:r>
              <a:rPr lang="ru-RU" dirty="0"/>
              <a:t>Процесс 0 не может войти в критическую область, хотя она свободна</a:t>
            </a:r>
          </a:p>
          <a:p>
            <a:r>
              <a:rPr lang="ru-RU" dirty="0"/>
              <a:t>Нарушается </a:t>
            </a:r>
            <a:r>
              <a:rPr lang="ru-RU" b="1" dirty="0"/>
              <a:t>условие 3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Процесс вне критической области не должен блокировать другие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2252637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334-E911-B7D7-CFA2-E16C63F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4AB6-6772-9923-EC6D-B047F169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Strict Alternation</a:t>
            </a:r>
            <a:r>
              <a:rPr lang="ru-RU" dirty="0"/>
              <a:t> </a:t>
            </a:r>
            <a:r>
              <a:rPr lang="ru-RU" b="1" dirty="0"/>
              <a:t>устраняет гонки</a:t>
            </a:r>
            <a:r>
              <a:rPr lang="ru-RU" dirty="0"/>
              <a:t>, но:</a:t>
            </a:r>
          </a:p>
          <a:p>
            <a:pPr lvl="1"/>
            <a:r>
              <a:rPr lang="ru-RU" dirty="0"/>
              <a:t>Неэффективен из-за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endParaRPr lang="ru-RU" dirty="0"/>
          </a:p>
          <a:p>
            <a:pPr lvl="1"/>
            <a:r>
              <a:rPr lang="ru-RU" dirty="0"/>
              <a:t>Нарушает принцип справедливости (условие 3)</a:t>
            </a:r>
          </a:p>
          <a:p>
            <a:r>
              <a:rPr lang="ru-RU" dirty="0"/>
              <a:t>Вывод: </a:t>
            </a:r>
            <a:r>
              <a:rPr lang="ru-RU" b="1" dirty="0"/>
              <a:t>неприемлем как практическое решение</a:t>
            </a:r>
            <a:endParaRPr lang="ru-RU" dirty="0"/>
          </a:p>
          <a:p>
            <a:r>
              <a:rPr lang="ru-RU" dirty="0"/>
              <a:t>Важен как учебный пример эволюции методов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334772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7ABE4-A9C9-90AC-E5E8-9CE910A5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Петерсона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23E96-0D31-F961-2BFC-3808053F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C1DF-A711-647F-F4C3-8A6118A3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гонки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E80-6B24-5146-AF74-7CE585FCF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Совместное использование общей памяти или файлов влечёт риск ошибок</a:t>
            </a:r>
          </a:p>
          <a:p>
            <a:r>
              <a:rPr lang="ru-RU" dirty="0"/>
              <a:t>Пример: </a:t>
            </a:r>
            <a:r>
              <a:rPr lang="ru-RU" b="1" dirty="0"/>
              <a:t>система печати (</a:t>
            </a:r>
            <a:r>
              <a:rPr lang="ru-RU" b="1" dirty="0" err="1"/>
              <a:t>спулер</a:t>
            </a:r>
            <a:r>
              <a:rPr lang="ru-RU" b="1" dirty="0"/>
              <a:t>)</a:t>
            </a:r>
            <a:endParaRPr lang="ru-RU" dirty="0"/>
          </a:p>
          <a:p>
            <a:pPr lvl="1"/>
            <a:r>
              <a:rPr lang="ru-RU" dirty="0"/>
              <a:t>Процессы А и В одновременно выбирают одну ячейку очереди печати</a:t>
            </a:r>
          </a:p>
          <a:p>
            <a:pPr lvl="1"/>
            <a:r>
              <a:rPr lang="ru-RU" dirty="0"/>
              <a:t>Один файл перезаписывает другой, что приводит к потере данных</a:t>
            </a:r>
          </a:p>
          <a:p>
            <a:r>
              <a:rPr lang="ru-RU" dirty="0"/>
              <a:t>Итог: система выглядит «корректной», но пользователь теряет результат</a:t>
            </a:r>
          </a:p>
          <a:p>
            <a:r>
              <a:rPr lang="ru-RU" dirty="0"/>
              <a:t>Характеристики гонок:</a:t>
            </a:r>
          </a:p>
          <a:p>
            <a:pPr lvl="1"/>
            <a:r>
              <a:rPr lang="ru-RU" dirty="0"/>
              <a:t>Проявляются редко (зависят от порядка выполнения)</a:t>
            </a:r>
          </a:p>
          <a:p>
            <a:pPr lvl="1"/>
            <a:r>
              <a:rPr lang="ru-RU" dirty="0"/>
              <a:t>Трудно отлаживаются</a:t>
            </a:r>
          </a:p>
          <a:p>
            <a:pPr lvl="1"/>
            <a:r>
              <a:rPr lang="ru-RU" dirty="0"/>
              <a:t>Участились из-за многопроцессорных архитектур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38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2EEB95-F641-4242-1624-5AA781A8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Петерсона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AD46A-9D12-61EB-E89C-CE50412F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Упрощённый и элегантный алгоритм, решающий задачу взаимного исключения, предложен Г. Петерсоном в 1981 году</a:t>
            </a:r>
          </a:p>
          <a:p>
            <a:pPr lvl="1"/>
            <a:r>
              <a:rPr lang="ru-RU" dirty="0"/>
              <a:t>Основывается на идеях </a:t>
            </a:r>
            <a:r>
              <a:rPr lang="ru-RU" b="1" dirty="0"/>
              <a:t>Деккера</a:t>
            </a:r>
            <a:r>
              <a:rPr lang="ru-RU" dirty="0"/>
              <a:t> (1960-е)</a:t>
            </a:r>
          </a:p>
          <a:p>
            <a:r>
              <a:rPr lang="ru-RU" dirty="0"/>
              <a:t>Использует две идеи:</a:t>
            </a:r>
          </a:p>
          <a:p>
            <a:pPr lvl="1"/>
            <a:r>
              <a:rPr lang="ru-RU" b="1" dirty="0"/>
              <a:t>Флаг интереса (</a:t>
            </a:r>
            <a:r>
              <a:rPr lang="ru-RU" b="1" dirty="0" err="1"/>
              <a:t>interested</a:t>
            </a:r>
            <a:r>
              <a:rPr lang="ru-RU" b="1" dirty="0"/>
              <a:t>)</a:t>
            </a:r>
            <a:r>
              <a:rPr lang="ru-RU" dirty="0"/>
              <a:t> — процесс сообщает о намерении войти в критическую область</a:t>
            </a:r>
          </a:p>
          <a:p>
            <a:pPr lvl="1"/>
            <a:r>
              <a:rPr lang="ru-RU" b="1" dirty="0"/>
              <a:t>Переменная </a:t>
            </a:r>
            <a:r>
              <a:rPr lang="ru-RU" b="1" dirty="0" err="1"/>
              <a:t>turn</a:t>
            </a:r>
            <a:r>
              <a:rPr lang="ru-RU" dirty="0"/>
              <a:t> — определяет, кто имеет право войти первым</a:t>
            </a:r>
          </a:p>
        </p:txBody>
      </p:sp>
    </p:spTree>
    <p:extLst>
      <p:ext uri="{BB962C8B-B14F-4D97-AF65-F5344CB8AC3E}">
        <p14:creationId xmlns:p14="http://schemas.microsoft.com/office/powerpoint/2010/main" val="2276264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55752-1F72-9CEE-CA47-DB161338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Упрощённый код решения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724E6-6413-D8FE-6585-9F5AE1A307DE}"/>
              </a:ext>
            </a:extLst>
          </p:cNvPr>
          <p:cNvSpPr txBox="1"/>
          <p:nvPr/>
        </p:nvSpPr>
        <p:spPr>
          <a:xfrm>
            <a:off x="838200" y="18669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turn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interested[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process - 0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ход другому процессу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interested[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Сообщаем, что мы заинтересованы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turn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Указываем, что сейчас наша очередь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(turn ==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interested[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Ждём своей очереди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leave_region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process,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который покидает критическую секцию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interested[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Сообщаем, что мы выходим из критической секции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7078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7E02-2174-0BE9-8267-56FC2F78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решения Петерсона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9243-A6F9-489A-5E2C-7304DCD33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Соответствует всем условиям корректной синхронизации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критической области одновременно только один процесс</a:t>
            </a:r>
          </a:p>
          <a:p>
            <a:pPr lvl="1"/>
            <a:r>
              <a:rPr lang="ru-RU" dirty="0"/>
              <a:t>Не зависит от числа CPU или скорости выполнения</a:t>
            </a:r>
          </a:p>
          <a:p>
            <a:pPr lvl="1"/>
            <a:r>
              <a:rPr lang="ru-RU" dirty="0"/>
              <a:t>Процесс вне критической области не блокирует других</a:t>
            </a:r>
          </a:p>
          <a:p>
            <a:pPr lvl="1"/>
            <a:r>
              <a:rPr lang="ru-RU" dirty="0"/>
              <a:t>Нет бесконечного ожидания (справедливость)</a:t>
            </a:r>
          </a:p>
          <a:p>
            <a:r>
              <a:rPr lang="ru-RU" dirty="0"/>
              <a:t>Простое и изящное решение, важное для изучения теории ОС</a:t>
            </a:r>
          </a:p>
          <a:p>
            <a:r>
              <a:rPr lang="ru-RU" dirty="0"/>
              <a:t>На практике заменено аппаратными примитивами (атомарные инструкции, мьютексы</a:t>
            </a:r>
          </a:p>
        </p:txBody>
      </p:sp>
    </p:spTree>
    <p:extLst>
      <p:ext uri="{BB962C8B-B14F-4D97-AF65-F5344CB8AC3E}">
        <p14:creationId xmlns:p14="http://schemas.microsoft.com/office/powerpoint/2010/main" val="418533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1BED5-4C18-DE80-AEE9-BF7DF1D9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программных методов синхронизации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9BF59-094F-8565-52E4-1EEDDE5F3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0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73CA75-5C1E-D77A-96BE-55580359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Временная и пространственная сложность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5BD9DB-FAA5-51D9-7929-AF5F7DAB6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Временная сложность:</a:t>
            </a:r>
          </a:p>
          <a:p>
            <a:pPr lvl="1"/>
            <a:r>
              <a:rPr lang="ru-RU" dirty="0"/>
              <a:t>В идеале: вход в критическую секцию — </a:t>
            </a:r>
            <a:r>
              <a:rPr lang="ru-RU" b="1" dirty="0"/>
              <a:t>O(1)</a:t>
            </a:r>
            <a:endParaRPr lang="ru-RU" dirty="0"/>
          </a:p>
          <a:p>
            <a:pPr lvl="1"/>
            <a:r>
              <a:rPr lang="ru-RU" dirty="0"/>
              <a:t>При конфликте процессов: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b="1" dirty="0"/>
              <a:t> O(N)</a:t>
            </a:r>
            <a:r>
              <a:rPr lang="ru-RU" dirty="0"/>
              <a:t> проверок</a:t>
            </a:r>
          </a:p>
          <a:p>
            <a:pPr lvl="1"/>
            <a:r>
              <a:rPr lang="ru-RU" dirty="0"/>
              <a:t>CPU тратится впустую на ожидание, что приводит к низкой эффективности при больших  </a:t>
            </a:r>
            <a:r>
              <a:rPr lang="en-US" dirty="0"/>
              <a:t>N</a:t>
            </a:r>
          </a:p>
          <a:p>
            <a:r>
              <a:rPr lang="ru-RU" dirty="0"/>
              <a:t>Пространственная сложность для </a:t>
            </a:r>
            <a:r>
              <a:rPr lang="en-US" dirty="0"/>
              <a:t>N </a:t>
            </a:r>
            <a:r>
              <a:rPr lang="ru-RU" dirty="0"/>
              <a:t>процессов</a:t>
            </a:r>
          </a:p>
          <a:p>
            <a:pPr lvl="1"/>
            <a:r>
              <a:rPr lang="ru-RU" dirty="0"/>
              <a:t>Массив флагов </a:t>
            </a:r>
            <a:r>
              <a:rPr lang="ru-RU" dirty="0" err="1"/>
              <a:t>interested</a:t>
            </a:r>
            <a:r>
              <a:rPr lang="ru-RU" dirty="0"/>
              <a:t>[N] → </a:t>
            </a:r>
            <a:r>
              <a:rPr lang="ru-RU" b="1" dirty="0"/>
              <a:t>O(N)</a:t>
            </a:r>
            <a:r>
              <a:rPr lang="ru-RU" dirty="0"/>
              <a:t> памяти</a:t>
            </a:r>
          </a:p>
          <a:p>
            <a:pPr lvl="1"/>
            <a:r>
              <a:rPr lang="ru-RU" dirty="0"/>
              <a:t>Переменная </a:t>
            </a:r>
            <a:r>
              <a:rPr lang="ru-RU" dirty="0" err="1"/>
              <a:t>turn</a:t>
            </a:r>
            <a:r>
              <a:rPr lang="ru-RU" dirty="0"/>
              <a:t> или очередь приоритетов</a:t>
            </a:r>
          </a:p>
        </p:txBody>
      </p:sp>
    </p:spTree>
    <p:extLst>
      <p:ext uri="{BB962C8B-B14F-4D97-AF65-F5344CB8AC3E}">
        <p14:creationId xmlns:p14="http://schemas.microsoft.com/office/powerpoint/2010/main" val="2696014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2F45-5C4A-1A55-BD78-B09693C57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масштабирования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89C3-FDA1-D6D2-4C64-D7DBFB944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Масштабирование приводит к:</a:t>
            </a:r>
          </a:p>
          <a:p>
            <a:pPr lvl="1"/>
            <a:r>
              <a:rPr lang="ru-RU" dirty="0"/>
              <a:t>Линейному росту памяти с количеством потоков</a:t>
            </a:r>
          </a:p>
          <a:p>
            <a:pPr lvl="1"/>
            <a:r>
              <a:rPr lang="ru-RU" dirty="0"/>
              <a:t>Усложнению логики (каждый должен проверять всех остальных)</a:t>
            </a:r>
          </a:p>
          <a:p>
            <a:r>
              <a:rPr lang="ru-RU" dirty="0"/>
              <a:t>На SMP системах нужны барьеры памяти, иначе алгоритм некорректен</a:t>
            </a:r>
          </a:p>
        </p:txBody>
      </p:sp>
    </p:spTree>
    <p:extLst>
      <p:ext uri="{BB962C8B-B14F-4D97-AF65-F5344CB8AC3E}">
        <p14:creationId xmlns:p14="http://schemas.microsoft.com/office/powerpoint/2010/main" val="3057734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21731E-75E8-2AE6-5607-C3FF6032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(и неработающая на современных процессорах) реализация </a:t>
            </a:r>
            <a:r>
              <a:rPr lang="en-US" dirty="0" err="1"/>
              <a:t>PetersonLock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F02B-5157-FD2D-E85C-1EE29593510E}"/>
              </a:ext>
            </a:extLst>
          </p:cNvPr>
          <p:cNvSpPr txBox="1"/>
          <p:nvPr/>
        </p:nvSpPr>
        <p:spPr>
          <a:xfrm>
            <a:off x="0" y="1690688"/>
            <a:ext cx="7561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472D8-96DE-FB52-889D-305BD6B242F4}"/>
              </a:ext>
            </a:extLst>
          </p:cNvPr>
          <p:cNvSpPr txBox="1"/>
          <p:nvPr/>
        </p:nvSpPr>
        <p:spPr>
          <a:xfrm>
            <a:off x="7859486" y="1690688"/>
            <a:ext cx="43325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++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--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1F08F-BBD8-CEAA-55E3-3D7071EE579D}"/>
              </a:ext>
            </a:extLst>
          </p:cNvPr>
          <p:cNvSpPr txBox="1"/>
          <p:nvPr/>
        </p:nvSpPr>
        <p:spPr>
          <a:xfrm>
            <a:off x="7859486" y="6308209"/>
            <a:ext cx="384991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441599</a:t>
            </a:r>
          </a:p>
        </p:txBody>
      </p:sp>
    </p:spTree>
    <p:extLst>
      <p:ext uri="{BB962C8B-B14F-4D97-AF65-F5344CB8AC3E}">
        <p14:creationId xmlns:p14="http://schemas.microsoft.com/office/powerpoint/2010/main" val="102093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F50D-7D64-81D6-0F8F-19156D89C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5F25E8-4F98-4324-9F68-B182A744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ещё нерабочая реализация </a:t>
            </a:r>
            <a:r>
              <a:rPr lang="en-US" dirty="0" err="1"/>
              <a:t>PetersonLock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D3B2C-CEF8-8CDD-7830-6C6F3E209B1C}"/>
              </a:ext>
            </a:extLst>
          </p:cNvPr>
          <p:cNvSpPr txBox="1"/>
          <p:nvPr/>
        </p:nvSpPr>
        <p:spPr>
          <a:xfrm>
            <a:off x="0" y="1690688"/>
            <a:ext cx="7561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volatile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4FC27-32C8-5C27-6370-849D8D0A3BD1}"/>
              </a:ext>
            </a:extLst>
          </p:cNvPr>
          <p:cNvSpPr txBox="1"/>
          <p:nvPr/>
        </p:nvSpPr>
        <p:spPr>
          <a:xfrm>
            <a:off x="7859486" y="6308209"/>
            <a:ext cx="384991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</a:t>
            </a:r>
            <a:r>
              <a:rPr lang="ru-RU" dirty="0">
                <a:latin typeface="Consolas" panose="020B0609020204030204" pitchFamily="49" charset="0"/>
              </a:rPr>
              <a:t>-1450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454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99CB2-CE53-6CEB-5AF8-8403000C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186B92-00E5-A529-CB09-46A50F85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Исправленная реализация </a:t>
            </a:r>
            <a:r>
              <a:rPr lang="en-US" dirty="0"/>
              <a:t>Peterson Lock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D2B899-9FAE-B038-5444-F1AF84FF18A4}"/>
              </a:ext>
            </a:extLst>
          </p:cNvPr>
          <p:cNvSpPr txBox="1"/>
          <p:nvPr/>
        </p:nvSpPr>
        <p:spPr>
          <a:xfrm>
            <a:off x="0" y="1690688"/>
            <a:ext cx="7561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PetersonLock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&amp;&amp;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m_wantsToEnter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]{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097D1-CA04-88C3-B8D1-CBA16F4E451E}"/>
              </a:ext>
            </a:extLst>
          </p:cNvPr>
          <p:cNvSpPr txBox="1"/>
          <p:nvPr/>
        </p:nvSpPr>
        <p:spPr>
          <a:xfrm>
            <a:off x="7859486" y="6308209"/>
            <a:ext cx="3849915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0</a:t>
            </a:r>
          </a:p>
        </p:txBody>
      </p:sp>
    </p:spTree>
    <p:extLst>
      <p:ext uri="{BB962C8B-B14F-4D97-AF65-F5344CB8AC3E}">
        <p14:creationId xmlns:p14="http://schemas.microsoft.com/office/powerpoint/2010/main" val="424335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CD8D-54A2-047D-54C3-56CB24A2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22832-14F1-CBE1-8912-AA28C2B5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Алгоритмы Петерсона и Деккера:</a:t>
            </a:r>
          </a:p>
          <a:p>
            <a:pPr lvl="1"/>
            <a:r>
              <a:rPr lang="ru-RU" dirty="0"/>
              <a:t>Исторически важны, но неэффективны при больших N</a:t>
            </a:r>
          </a:p>
          <a:p>
            <a:pPr lvl="1"/>
            <a:r>
              <a:rPr lang="ru-RU" b="1" dirty="0"/>
              <a:t>Время: O(N) ожиданий</a:t>
            </a:r>
            <a:endParaRPr lang="ru-RU" dirty="0"/>
          </a:p>
          <a:p>
            <a:pPr lvl="1"/>
            <a:r>
              <a:rPr lang="ru-RU" b="1" dirty="0"/>
              <a:t>Память: O(N) флагов</a:t>
            </a:r>
            <a:endParaRPr lang="ru-RU" dirty="0"/>
          </a:p>
          <a:p>
            <a:r>
              <a:rPr lang="ru-RU" dirty="0"/>
              <a:t>Плохо масштабируются, годятся только как учебные примеры</a:t>
            </a:r>
          </a:p>
          <a:p>
            <a:r>
              <a:rPr lang="ru-RU" dirty="0"/>
              <a:t>В реальных ОС заменены аппаратными атомарными примитивами</a:t>
            </a:r>
          </a:p>
        </p:txBody>
      </p:sp>
    </p:spTree>
    <p:extLst>
      <p:ext uri="{BB962C8B-B14F-4D97-AF65-F5344CB8AC3E}">
        <p14:creationId xmlns:p14="http://schemas.microsoft.com/office/powerpoint/2010/main" val="6476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41D0ED-D0C6-EE45-DAE3-6F937EE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Гонка между потоками при доступе к общим данным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25D4E-C7DE-FE5D-D896-6DC6163B5AE9}"/>
              </a:ext>
            </a:extLst>
          </p:cNvPr>
          <p:cNvSpPr txBox="1"/>
          <p:nvPr/>
        </p:nvSpPr>
        <p:spPr>
          <a:xfrm>
            <a:off x="838200" y="1690688"/>
            <a:ext cx="9765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--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t2{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counter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4785-54D4-C7CB-8AEE-58885B3607DE}"/>
              </a:ext>
            </a:extLst>
          </p:cNvPr>
          <p:cNvSpPr txBox="1"/>
          <p:nvPr/>
        </p:nvSpPr>
        <p:spPr>
          <a:xfrm>
            <a:off x="8448173" y="4621148"/>
            <a:ext cx="361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https://godbolt.org/z/88dW3n6bE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E1B9B5-1BF0-79C2-59DA-976FCA674984}"/>
              </a:ext>
            </a:extLst>
          </p:cNvPr>
          <p:cNvSpPr txBox="1"/>
          <p:nvPr/>
        </p:nvSpPr>
        <p:spPr>
          <a:xfrm>
            <a:off x="7517732" y="6030337"/>
            <a:ext cx="429928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</a:t>
            </a:r>
            <a:r>
              <a:rPr lang="ru-RU" dirty="0">
                <a:latin typeface="Consolas" panose="020B0609020204030204" pitchFamily="49" charset="0"/>
              </a:rPr>
              <a:t>7503159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B6288-D9DC-4293-0407-12EBE0ADC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5480" y="1815884"/>
            <a:ext cx="2648320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44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CE0837-1FCF-3C68-189A-FFEA4035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TSL (Test and Set Lock)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52303-F52D-D974-50C1-98BA2AA39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22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0621A-3971-D230-1E33-7010C772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поддержка взаимного исключения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00DF3A-4A46-97F0-D479-A99251AE9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Проблема: программные решения (</a:t>
            </a:r>
            <a:r>
              <a:rPr lang="ru-RU" dirty="0" err="1"/>
              <a:t>Peterson</a:t>
            </a:r>
            <a:r>
              <a:rPr lang="ru-RU" dirty="0"/>
              <a:t>, </a:t>
            </a:r>
            <a:r>
              <a:rPr lang="ru-RU" dirty="0" err="1"/>
              <a:t>Dekker</a:t>
            </a:r>
            <a:r>
              <a:rPr lang="ru-RU" dirty="0"/>
              <a:t>) сложны и неэффективны</a:t>
            </a:r>
          </a:p>
          <a:p>
            <a:r>
              <a:rPr lang="ru-RU" dirty="0"/>
              <a:t>Решение: специальные процессорные инструкции</a:t>
            </a:r>
          </a:p>
          <a:p>
            <a:r>
              <a:rPr lang="ru-RU" b="1" dirty="0"/>
              <a:t>TSL (Test </a:t>
            </a:r>
            <a:r>
              <a:rPr lang="ru-RU" b="1" dirty="0" err="1"/>
              <a:t>and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b="1" dirty="0"/>
              <a:t> Lock)</a:t>
            </a:r>
            <a:r>
              <a:rPr lang="ru-RU" dirty="0"/>
              <a:t> или </a:t>
            </a:r>
            <a:r>
              <a:rPr lang="ru-RU" b="1" dirty="0"/>
              <a:t>XCHG (обмен)</a:t>
            </a:r>
            <a:endParaRPr lang="ru-RU" dirty="0"/>
          </a:p>
          <a:p>
            <a:r>
              <a:rPr lang="ru-RU" dirty="0"/>
              <a:t>Обеспечивают </a:t>
            </a:r>
            <a:r>
              <a:rPr lang="ru-RU" b="1" dirty="0"/>
              <a:t>атомарность</a:t>
            </a:r>
            <a:r>
              <a:rPr lang="ru-RU" dirty="0"/>
              <a:t> операции чтения и записи</a:t>
            </a:r>
          </a:p>
        </p:txBody>
      </p:sp>
    </p:spTree>
    <p:extLst>
      <p:ext uri="{BB962C8B-B14F-4D97-AF65-F5344CB8AC3E}">
        <p14:creationId xmlns:p14="http://schemas.microsoft.com/office/powerpoint/2010/main" val="3870429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843-C730-53D5-DEB2-9AFE67771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TSL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B308-BF22-8D29-6E1F-42482EE2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TSL R, LOCK</a:t>
            </a:r>
          </a:p>
          <a:p>
            <a:pPr lvl="1"/>
            <a:r>
              <a:rPr lang="ru-RU" dirty="0"/>
              <a:t>Читает значение переменной </a:t>
            </a:r>
            <a:r>
              <a:rPr lang="ru-RU" dirty="0" err="1"/>
              <a:t>lock</a:t>
            </a:r>
            <a:r>
              <a:rPr lang="ru-RU" dirty="0"/>
              <a:t> в регистр R</a:t>
            </a:r>
          </a:p>
          <a:p>
            <a:pPr lvl="1"/>
            <a:r>
              <a:rPr lang="ru-RU" dirty="0"/>
              <a:t>Устанавливает </a:t>
            </a:r>
            <a:r>
              <a:rPr lang="ru-RU" dirty="0" err="1"/>
              <a:t>lock</a:t>
            </a:r>
            <a:r>
              <a:rPr lang="ru-RU" dirty="0"/>
              <a:t> = 1</a:t>
            </a:r>
          </a:p>
          <a:p>
            <a:pPr lvl="1"/>
            <a:r>
              <a:rPr lang="ru-RU" dirty="0"/>
              <a:t>Действие </a:t>
            </a:r>
            <a:r>
              <a:rPr lang="ru-RU" b="1" dirty="0"/>
              <a:t>атомарное</a:t>
            </a:r>
            <a:r>
              <a:rPr lang="ru-RU" dirty="0"/>
              <a:t>, другие процессоры не имеют доступа до завершения</a:t>
            </a:r>
          </a:p>
          <a:p>
            <a:r>
              <a:rPr lang="ru-RU" dirty="0"/>
              <a:t>Отличие от отключения прерываний:</a:t>
            </a:r>
          </a:p>
          <a:p>
            <a:pPr lvl="1"/>
            <a:r>
              <a:rPr lang="ru-RU" dirty="0"/>
              <a:t>TSL блокирует доступ всем CPU через «</a:t>
            </a:r>
            <a:r>
              <a:rPr lang="ru-RU" dirty="0" err="1"/>
              <a:t>bus</a:t>
            </a:r>
            <a:r>
              <a:rPr lang="ru-RU" dirty="0"/>
              <a:t> </a:t>
            </a:r>
            <a:r>
              <a:rPr lang="ru-RU" dirty="0" err="1"/>
              <a:t>lock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Отключение прерываний защищает только локальный процессор</a:t>
            </a:r>
          </a:p>
        </p:txBody>
      </p:sp>
    </p:spTree>
    <p:extLst>
      <p:ext uri="{BB962C8B-B14F-4D97-AF65-F5344CB8AC3E}">
        <p14:creationId xmlns:p14="http://schemas.microsoft.com/office/powerpoint/2010/main" val="501564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FCFF-AED6-5A45-2A38-3E427A1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 с </a:t>
            </a:r>
            <a:r>
              <a:rPr lang="en-US" dirty="0"/>
              <a:t>TSL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68FF1-DCF5-34C8-A0B3-E2DC4E5D3A44}"/>
              </a:ext>
            </a:extLst>
          </p:cNvPr>
          <p:cNvSpPr txBox="1"/>
          <p:nvPr/>
        </p:nvSpPr>
        <p:spPr>
          <a:xfrm>
            <a:off x="838200" y="1690688"/>
            <a:ext cx="8305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TSL REGISTER,LOCK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JNE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занято — ждать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leave_region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LOCK,#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9758514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5B851-0938-66C5-E169-9655F931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 с </a:t>
            </a:r>
            <a:r>
              <a:rPr lang="en-US" dirty="0"/>
              <a:t>XCHG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86C18-75D2-A8C0-156F-98F45894BAA6}"/>
              </a:ext>
            </a:extLst>
          </p:cNvPr>
          <p:cNvSpPr txBox="1"/>
          <p:nvPr/>
        </p:nvSpPr>
        <p:spPr>
          <a:xfrm>
            <a:off x="838200" y="1690688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enter_region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XCHG REGISTER,LOCK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JNE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enter_region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leave_region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 LOCK,#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494544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3B0969-B89B-9080-87D9-E19FA50E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метода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8BC14-5240-DC05-B337-5F89592E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 </a:t>
            </a:r>
            <a:r>
              <a:rPr lang="ru-RU" b="1" dirty="0"/>
              <a:t>корректного использования</a:t>
            </a:r>
            <a:r>
              <a:rPr lang="ru-RU" dirty="0"/>
              <a:t>: процессы должны честно вызывать </a:t>
            </a:r>
            <a:r>
              <a:rPr lang="ru-RU" dirty="0" err="1"/>
              <a:t>enter</a:t>
            </a:r>
            <a:r>
              <a:rPr lang="ru-RU" dirty="0"/>
              <a:t>/</a:t>
            </a:r>
            <a:r>
              <a:rPr lang="ru-RU" dirty="0" err="1"/>
              <a:t>leave</a:t>
            </a:r>
            <a:endParaRPr lang="ru-RU" dirty="0"/>
          </a:p>
          <a:p>
            <a:r>
              <a:rPr lang="ru-RU" dirty="0"/>
              <a:t>Основан на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 (процесс крутится в цикле)</a:t>
            </a:r>
          </a:p>
          <a:p>
            <a:r>
              <a:rPr lang="ru-RU" dirty="0"/>
              <a:t>Эффективность снижается при длинных критических секциях</a:t>
            </a:r>
          </a:p>
          <a:p>
            <a:r>
              <a:rPr lang="ru-RU" dirty="0"/>
              <a:t>Применяется как строительный блок для более сложных механизмов (семафоры, мьютексы)</a:t>
            </a:r>
          </a:p>
        </p:txBody>
      </p:sp>
    </p:spTree>
    <p:extLst>
      <p:ext uri="{BB962C8B-B14F-4D97-AF65-F5344CB8AC3E}">
        <p14:creationId xmlns:p14="http://schemas.microsoft.com/office/powerpoint/2010/main" val="30245310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5239-5744-092A-1289-52FDA24B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TSLLock</a:t>
            </a:r>
            <a:r>
              <a:rPr lang="en-US" dirty="0"/>
              <a:t> </a:t>
            </a:r>
            <a:r>
              <a:rPr lang="ru-RU" dirty="0"/>
              <a:t>с использованием </a:t>
            </a:r>
            <a:r>
              <a:rPr lang="en-US" dirty="0"/>
              <a:t>std::</a:t>
            </a:r>
            <a:r>
              <a:rPr lang="en-US" dirty="0" err="1"/>
              <a:t>atomic_flag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316A8-053B-C509-6EDA-82C99BF48FC9}"/>
              </a:ext>
            </a:extLst>
          </p:cNvPr>
          <p:cNvSpPr txBox="1"/>
          <p:nvPr/>
        </p:nvSpPr>
        <p:spPr>
          <a:xfrm>
            <a:off x="838200" y="1690688"/>
            <a:ext cx="1096191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TSLLock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m_locked.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memory_order_acquire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spin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m_locked.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memory_order_release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m_locked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ATOMIC_FLAG_INIT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86369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ED4F7F-83EB-6094-E5E1-68878AC2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</a:t>
            </a:r>
            <a:r>
              <a:rPr lang="en-US" dirty="0" err="1"/>
              <a:t>TSLLock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E0AFE-FDBD-EC7B-0960-943B0F1F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atomic_flag</a:t>
            </a:r>
            <a:r>
              <a:rPr lang="ru-RU" dirty="0"/>
              <a:t> — единственный атомарный тип, для которого гарантируется </a:t>
            </a:r>
            <a:r>
              <a:rPr lang="en-US" dirty="0"/>
              <a:t>lock-free</a:t>
            </a:r>
            <a:r>
              <a:rPr lang="ru-RU" dirty="0"/>
              <a:t>, но</a:t>
            </a:r>
          </a:p>
          <a:p>
            <a:pPr lvl="1"/>
            <a:r>
              <a:rPr lang="ru-RU" dirty="0"/>
              <a:t>внутри может быть реализован сложнее (барьеры, выравнивание, защита от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sharing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зависит от платформы и стандартной библиотеки</a:t>
            </a:r>
          </a:p>
          <a:p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 → эффективно только для </a:t>
            </a:r>
            <a:r>
              <a:rPr lang="ru-RU" b="1" dirty="0"/>
              <a:t>очень коротких критических секций</a:t>
            </a:r>
            <a:endParaRPr lang="ru-RU" dirty="0"/>
          </a:p>
          <a:p>
            <a:r>
              <a:rPr lang="ru-RU" dirty="0"/>
              <a:t>Нет справедливости (возможно </a:t>
            </a:r>
            <a:r>
              <a:rPr lang="ru-RU" b="1" dirty="0"/>
              <a:t>голодание потока</a:t>
            </a:r>
            <a:r>
              <a:rPr lang="ru-RU" dirty="0"/>
              <a:t>)</a:t>
            </a:r>
          </a:p>
          <a:p>
            <a:r>
              <a:rPr lang="ru-RU" dirty="0"/>
              <a:t>Не рекурсивный: повторный </a:t>
            </a:r>
            <a:r>
              <a:rPr lang="ru-RU" dirty="0" err="1"/>
              <a:t>lock</a:t>
            </a:r>
            <a:r>
              <a:rPr lang="ru-RU" dirty="0"/>
              <a:t>() из того же потока → вечный спин</a:t>
            </a:r>
          </a:p>
          <a:p>
            <a:r>
              <a:rPr lang="ru-RU" dirty="0"/>
              <a:t>Под высокой конкуренцией вставляют </a:t>
            </a:r>
            <a:r>
              <a:rPr lang="ru-RU" dirty="0" err="1"/>
              <a:t>yield</a:t>
            </a:r>
            <a:r>
              <a:rPr lang="ru-RU" dirty="0"/>
              <a:t>() или </a:t>
            </a:r>
            <a:r>
              <a:rPr lang="ru-RU" dirty="0" err="1"/>
              <a:t>backoff</a:t>
            </a:r>
            <a:r>
              <a:rPr lang="ru-RU" dirty="0"/>
              <a:t> для экономии CPU</a:t>
            </a:r>
          </a:p>
          <a:p>
            <a:r>
              <a:rPr lang="ru-RU" dirty="0"/>
              <a:t>Не подходит для </a:t>
            </a:r>
            <a:r>
              <a:rPr lang="ru-RU" dirty="0" err="1"/>
              <a:t>межпроцессной</a:t>
            </a:r>
            <a:r>
              <a:rPr lang="ru-RU" dirty="0"/>
              <a:t> синхронизации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49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45BC9AF-5D00-BD2C-E827-924B37C9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Спинлоки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2F09B7-D51F-29B4-3E7B-FB0255DF2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1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F227C-7111-9EE5-2524-6A5A5045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Spin lock?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3695D4-A424-6921-C840-7B932ECB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Spinlock</a:t>
            </a:r>
            <a:r>
              <a:rPr lang="ru-RU" dirty="0"/>
              <a:t> — лёгкий механизм синхронизации в ядре ОС</a:t>
            </a:r>
          </a:p>
          <a:p>
            <a:r>
              <a:rPr lang="ru-RU" dirty="0"/>
              <a:t>Принцип работы: процесс, не получивший блокировку, крутится в цикле (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)</a:t>
            </a:r>
          </a:p>
          <a:p>
            <a:r>
              <a:rPr lang="ru-RU" dirty="0"/>
              <a:t>Применение:</a:t>
            </a:r>
          </a:p>
          <a:p>
            <a:pPr lvl="1"/>
            <a:r>
              <a:rPr lang="ru-RU" dirty="0"/>
              <a:t>Предотвращение конкуренции потоков/процессов</a:t>
            </a:r>
          </a:p>
          <a:p>
            <a:pPr lvl="1"/>
            <a:r>
              <a:rPr lang="ru-RU" dirty="0"/>
              <a:t>Использование в многопроцессорных системах (SMP)</a:t>
            </a:r>
          </a:p>
          <a:p>
            <a:r>
              <a:rPr lang="ru-RU" dirty="0"/>
              <a:t>Ограничение: нельзя использовать для долгих </a:t>
            </a:r>
            <a:r>
              <a:rPr lang="ru-RU" dirty="0" err="1"/>
              <a:t>операци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71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09FC-2CD3-9218-E878-4BCAF7620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A9EB61-7CF8-E295-D3AD-55B6F0ED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Исправляем гонку за счёт атомарных операций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E3633-73D9-172C-697D-C1499169DDAB}"/>
              </a:ext>
            </a:extLst>
          </p:cNvPr>
          <p:cNvSpPr txBox="1"/>
          <p:nvPr/>
        </p:nvSpPr>
        <p:spPr>
          <a:xfrm>
            <a:off x="838200" y="1690688"/>
            <a:ext cx="97656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++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--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atomic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counter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t1{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Increment(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t2{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Decrement(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counter);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Counter: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counter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D0061-DEF0-9319-A67D-1187945E0160}"/>
              </a:ext>
            </a:extLst>
          </p:cNvPr>
          <p:cNvSpPr txBox="1"/>
          <p:nvPr/>
        </p:nvSpPr>
        <p:spPr>
          <a:xfrm>
            <a:off x="8448173" y="4621148"/>
            <a:ext cx="361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https://godbolt.org/z/xfb3xjh6x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235-F3FB-7C73-DAE0-43B19CBB47C6}"/>
              </a:ext>
            </a:extLst>
          </p:cNvPr>
          <p:cNvSpPr txBox="1"/>
          <p:nvPr/>
        </p:nvSpPr>
        <p:spPr>
          <a:xfrm>
            <a:off x="7517732" y="6030337"/>
            <a:ext cx="429928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Counter: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093CC3-AE22-3B6C-40A3-0CAD0855E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533" y="1409366"/>
            <a:ext cx="2629267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729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BEEA-B7A3-E284-2E55-7AB31356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 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EB46-B423-7A5A-79AC-ADE71989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</a:t>
            </a:r>
            <a:r>
              <a:rPr lang="ru-RU" b="1" dirty="0"/>
              <a:t>одноядерных системах без вытеснения</a:t>
            </a:r>
            <a:r>
              <a:rPr lang="ru-RU" dirty="0"/>
              <a:t> </a:t>
            </a:r>
            <a:r>
              <a:rPr lang="ru-RU" dirty="0" err="1"/>
              <a:t>спинлок</a:t>
            </a:r>
            <a:r>
              <a:rPr lang="ru-RU" dirty="0"/>
              <a:t> не нужен (нет конкуренции)</a:t>
            </a:r>
          </a:p>
          <a:p>
            <a:r>
              <a:rPr lang="ru-RU" dirty="0"/>
              <a:t>При включённом вытеснении: </a:t>
            </a:r>
            <a:r>
              <a:rPr lang="ru-RU" dirty="0" err="1"/>
              <a:t>спинлок</a:t>
            </a:r>
            <a:r>
              <a:rPr lang="ru-RU" dirty="0"/>
              <a:t> запрещает вытеснение ядра</a:t>
            </a:r>
          </a:p>
          <a:p>
            <a:r>
              <a:rPr lang="ru-RU" dirty="0"/>
              <a:t>Опасность: </a:t>
            </a:r>
            <a:r>
              <a:rPr lang="ru-RU" b="1" dirty="0"/>
              <a:t>сон внутри </a:t>
            </a:r>
            <a:r>
              <a:rPr lang="ru-RU" b="1" dirty="0" err="1"/>
              <a:t>спинлока</a:t>
            </a:r>
            <a:r>
              <a:rPr lang="ru-RU" b="1" dirty="0"/>
              <a:t> запрещён</a:t>
            </a:r>
            <a:endParaRPr lang="ru-RU" dirty="0"/>
          </a:p>
          <a:p>
            <a:pPr lvl="1"/>
            <a:r>
              <a:rPr lang="ru-RU" dirty="0"/>
              <a:t>Если поток «уснёт», то не освободит блокировку, что приведёт к </a:t>
            </a:r>
            <a:r>
              <a:rPr lang="ru-RU" dirty="0" err="1"/>
              <a:t>дедлоку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8171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B2CA-321C-6405-0E6A-CC13E9DA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spin_lock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C4E0-8BDC-665E-6830-305ADD9A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ru-RU" b="1" dirty="0"/>
              <a:t>вытеснение ядра</a:t>
            </a:r>
            <a:r>
              <a:rPr lang="ru-RU" dirty="0"/>
              <a:t>, но не локальные прерывания</a:t>
            </a:r>
          </a:p>
          <a:p>
            <a:r>
              <a:rPr lang="ru-RU" dirty="0"/>
              <a:t>Используется, если точно известно:</a:t>
            </a:r>
          </a:p>
          <a:p>
            <a:pPr lvl="1"/>
            <a:r>
              <a:rPr lang="ru-RU" dirty="0"/>
              <a:t>В обработчиках прерываний данный </a:t>
            </a:r>
            <a:r>
              <a:rPr lang="ru-RU" dirty="0" err="1"/>
              <a:t>спинлок</a:t>
            </a:r>
            <a:r>
              <a:rPr lang="ru-RU" dirty="0"/>
              <a:t> не применяется</a:t>
            </a:r>
          </a:p>
          <a:p>
            <a:r>
              <a:rPr lang="ru-RU" dirty="0"/>
              <a:t>Недостаток: возможен </a:t>
            </a:r>
            <a:r>
              <a:rPr lang="ru-RU" dirty="0" err="1"/>
              <a:t>дедлок</a:t>
            </a:r>
            <a:r>
              <a:rPr lang="ru-RU" dirty="0"/>
              <a:t>, если обработчик на том же CPU захочет захватить тот же </a:t>
            </a:r>
            <a:r>
              <a:rPr lang="ru-RU" dirty="0" err="1"/>
              <a:t>спинлок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93245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C648-058C-E56D-298E-862D4407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dirty="0" err="1"/>
              <a:t>spin_lock_irq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183D9-67A6-6C60-F23A-10E6AC841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ru-RU" b="1" dirty="0"/>
              <a:t>вытеснение ядра и локальные прерывания</a:t>
            </a:r>
            <a:r>
              <a:rPr lang="ru-RU" dirty="0"/>
              <a:t> на текущем CPU</a:t>
            </a:r>
          </a:p>
          <a:p>
            <a:r>
              <a:rPr lang="ru-RU" dirty="0"/>
              <a:t>Гарантия: прерывание не может захватить тот же </a:t>
            </a:r>
            <a:r>
              <a:rPr lang="ru-RU" dirty="0" err="1"/>
              <a:t>спинлок</a:t>
            </a:r>
            <a:r>
              <a:rPr lang="ru-RU" dirty="0"/>
              <a:t>, что гарантирует отсутствие </a:t>
            </a:r>
            <a:r>
              <a:rPr lang="ru-RU" dirty="0" err="1"/>
              <a:t>дедлока</a:t>
            </a:r>
            <a:endParaRPr lang="ru-RU" dirty="0"/>
          </a:p>
          <a:p>
            <a:r>
              <a:rPr lang="ru-RU" dirty="0"/>
              <a:t>Недостаток: после выхода прерывания всегда включаются (независимо от их состояния до входа)</a:t>
            </a:r>
          </a:p>
          <a:p>
            <a:r>
              <a:rPr lang="ru-RU" dirty="0"/>
              <a:t>Быстрее </a:t>
            </a:r>
            <a:r>
              <a:rPr lang="ru-RU" dirty="0" err="1"/>
              <a:t>irqsave</a:t>
            </a:r>
            <a:r>
              <a:rPr lang="ru-RU" dirty="0"/>
              <a:t>, но не всегда безопасно</a:t>
            </a:r>
          </a:p>
        </p:txBody>
      </p:sp>
    </p:spTree>
    <p:extLst>
      <p:ext uri="{BB962C8B-B14F-4D97-AF65-F5344CB8AC3E}">
        <p14:creationId xmlns:p14="http://schemas.microsoft.com/office/powerpoint/2010/main" val="5787040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0A59-B1CB-C9C2-631E-87CA969E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en-US" dirty="0"/>
              <a:t> </a:t>
            </a:r>
            <a:r>
              <a:rPr lang="en-US" dirty="0" err="1"/>
              <a:t>spin_lock_irqsave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11F3-B484-75BD-7CE4-1E9217A8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Универсальный вариант:</a:t>
            </a:r>
          </a:p>
          <a:p>
            <a:pPr lvl="1"/>
            <a:r>
              <a:rPr lang="ru-RU" dirty="0"/>
              <a:t>Сохраняет текущее состояние прерываний</a:t>
            </a:r>
          </a:p>
          <a:p>
            <a:pPr lvl="1"/>
            <a:r>
              <a:rPr lang="ru-RU" dirty="0"/>
              <a:t>Отключает прерывания и вытеснение ядра</a:t>
            </a:r>
          </a:p>
          <a:p>
            <a:pPr lvl="1"/>
            <a:r>
              <a:rPr lang="ru-RU" dirty="0"/>
              <a:t>Захватывает </a:t>
            </a:r>
            <a:r>
              <a:rPr lang="ru-RU" dirty="0" err="1"/>
              <a:t>спинлок</a:t>
            </a:r>
            <a:endParaRPr lang="ru-RU" dirty="0"/>
          </a:p>
          <a:p>
            <a:r>
              <a:rPr lang="ru-RU" dirty="0"/>
              <a:t>При выходе (</a:t>
            </a:r>
            <a:r>
              <a:rPr lang="ru-RU" dirty="0" err="1"/>
              <a:t>spin_unlock_irqrestore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Восстанавливает состояние прерываний (как было до входа)</a:t>
            </a:r>
          </a:p>
          <a:p>
            <a:r>
              <a:rPr lang="ru-RU" dirty="0"/>
              <a:t>Применение: безопасная защита критических секций, в том числе в обработчиках прерываний</a:t>
            </a:r>
          </a:p>
        </p:txBody>
      </p:sp>
    </p:spTree>
    <p:extLst>
      <p:ext uri="{BB962C8B-B14F-4D97-AF65-F5344CB8AC3E}">
        <p14:creationId xmlns:p14="http://schemas.microsoft.com/office/powerpoint/2010/main" val="2746551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6767-4BED-E43A-24FE-E4331105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D773-B602-B6E6-E200-2DEC85D0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spin_lock</a:t>
            </a:r>
            <a:r>
              <a:rPr lang="ru-RU" b="1" dirty="0"/>
              <a:t>()</a:t>
            </a:r>
            <a:r>
              <a:rPr lang="ru-RU" dirty="0"/>
              <a:t> — только защита от вытеснения, быстрый, но ограниченный</a:t>
            </a:r>
          </a:p>
          <a:p>
            <a:r>
              <a:rPr lang="ru-RU" b="1" dirty="0" err="1"/>
              <a:t>spin_lock_irq</a:t>
            </a:r>
            <a:r>
              <a:rPr lang="ru-RU" b="1" dirty="0"/>
              <a:t>()</a:t>
            </a:r>
            <a:r>
              <a:rPr lang="ru-RU" dirty="0"/>
              <a:t> — +отключение прерываний, но без сохранения состояния</a:t>
            </a:r>
          </a:p>
          <a:p>
            <a:r>
              <a:rPr lang="ru-RU" b="1" dirty="0" err="1"/>
              <a:t>spin_lock_irqsave</a:t>
            </a:r>
            <a:r>
              <a:rPr lang="ru-RU" b="1" dirty="0"/>
              <a:t>()</a:t>
            </a:r>
            <a:r>
              <a:rPr lang="ru-RU" dirty="0"/>
              <a:t> — самый надёжный, сохраняет и восстанавливает состояние прерываний</a:t>
            </a:r>
          </a:p>
          <a:p>
            <a:r>
              <a:rPr lang="ru-RU" dirty="0"/>
              <a:t>Правила:</a:t>
            </a:r>
          </a:p>
          <a:p>
            <a:pPr lvl="1"/>
            <a:r>
              <a:rPr lang="ru-RU" dirty="0"/>
              <a:t>Не использовать для долгих операций</a:t>
            </a:r>
          </a:p>
          <a:p>
            <a:pPr lvl="1"/>
            <a:r>
              <a:rPr lang="ru-RU" dirty="0"/>
              <a:t>Никогда не спать внутри </a:t>
            </a:r>
            <a:r>
              <a:rPr lang="ru-RU" dirty="0" err="1"/>
              <a:t>спинлока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147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4A3DA-7744-52FB-6CFD-ABB0023D7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Сон и пробуждение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A82F0-5F02-3A08-169E-C1FC0AA0A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767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FD43C-99FA-9210-FADC-FE0048A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активного ожидания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5C9E03-573B-14B5-7642-AAD9C591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Алгоритмы Петерсона, TSL, XCHG корректны, но используют </a:t>
            </a:r>
            <a:r>
              <a:rPr lang="ru-RU" b="1" dirty="0"/>
              <a:t>активное ожидание</a:t>
            </a:r>
            <a:endParaRPr lang="ru-RU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Процесс крутится в цикле и впустую тратит CPU</a:t>
            </a:r>
          </a:p>
          <a:p>
            <a:pPr lvl="1"/>
            <a:r>
              <a:rPr lang="ru-RU" dirty="0"/>
              <a:t>Сценарий:</a:t>
            </a:r>
          </a:p>
          <a:p>
            <a:pPr lvl="2"/>
            <a:r>
              <a:rPr lang="ru-RU" dirty="0"/>
              <a:t>Процесс </a:t>
            </a:r>
            <a:r>
              <a:rPr lang="ru-RU" b="1" dirty="0"/>
              <a:t>H</a:t>
            </a:r>
            <a:r>
              <a:rPr lang="ru-RU" dirty="0"/>
              <a:t> (высокий приоритет) начинает ждать</a:t>
            </a:r>
          </a:p>
          <a:p>
            <a:pPr lvl="2"/>
            <a:r>
              <a:rPr lang="ru-RU" dirty="0"/>
              <a:t>Процесс </a:t>
            </a:r>
            <a:r>
              <a:rPr lang="ru-RU" b="1" dirty="0"/>
              <a:t>L</a:t>
            </a:r>
            <a:r>
              <a:rPr lang="ru-RU" dirty="0"/>
              <a:t> (низкий приоритет) держит ресурс</a:t>
            </a:r>
          </a:p>
          <a:p>
            <a:pPr lvl="2"/>
            <a:r>
              <a:rPr lang="ru-RU" dirty="0"/>
              <a:t>H отбирает процессор и не даёт L завершить работу</a:t>
            </a:r>
          </a:p>
          <a:p>
            <a:pPr lvl="2"/>
            <a:r>
              <a:rPr lang="ru-RU" dirty="0"/>
              <a:t>Итог: </a:t>
            </a:r>
            <a:r>
              <a:rPr lang="ru-RU" b="1" dirty="0"/>
              <a:t>H ждёт вечно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т.н.</a:t>
            </a:r>
            <a:r>
              <a:rPr lang="en-US" dirty="0"/>
              <a:t> </a:t>
            </a:r>
            <a:r>
              <a:rPr lang="ru-RU" dirty="0"/>
              <a:t>«инверсия приоритетов»)</a:t>
            </a:r>
          </a:p>
        </p:txBody>
      </p:sp>
    </p:spTree>
    <p:extLst>
      <p:ext uri="{BB962C8B-B14F-4D97-AF65-F5344CB8AC3E}">
        <p14:creationId xmlns:p14="http://schemas.microsoft.com/office/powerpoint/2010/main" val="33304520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B74C-0794-5A1A-5257-69264F4B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Примитивы </a:t>
            </a:r>
            <a:r>
              <a:rPr lang="en-US" dirty="0"/>
              <a:t>Sleep</a:t>
            </a:r>
            <a:r>
              <a:rPr lang="ru-RU" dirty="0"/>
              <a:t> и </a:t>
            </a:r>
            <a:r>
              <a:rPr lang="en-US" dirty="0"/>
              <a:t>Wakeup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C16E-5F57-51F3-89D3-C3D56414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Альтернатива </a:t>
            </a:r>
            <a:r>
              <a:rPr lang="en-US" dirty="0"/>
              <a:t>busy waiting - </a:t>
            </a:r>
            <a:r>
              <a:rPr lang="ru-RU" b="1" dirty="0"/>
              <a:t>блокировка вместо циклов</a:t>
            </a:r>
            <a:endParaRPr lang="ru-RU" dirty="0"/>
          </a:p>
          <a:p>
            <a:r>
              <a:rPr lang="en-US" b="1" dirty="0"/>
              <a:t>sleep()</a:t>
            </a:r>
            <a:r>
              <a:rPr lang="en-US" dirty="0"/>
              <a:t> — </a:t>
            </a:r>
            <a:r>
              <a:rPr lang="ru-RU" dirty="0"/>
              <a:t>процесс блокируется и приостанавливается, пока его не разбудят</a:t>
            </a:r>
          </a:p>
          <a:p>
            <a:r>
              <a:rPr lang="en-US" b="1" dirty="0"/>
              <a:t>wakeup()</a:t>
            </a:r>
            <a:r>
              <a:rPr lang="en-US" dirty="0"/>
              <a:t> — </a:t>
            </a:r>
            <a:r>
              <a:rPr lang="ru-RU" dirty="0"/>
              <a:t>будит процесс, указываемый в параметре</a:t>
            </a:r>
          </a:p>
          <a:p>
            <a:r>
              <a:rPr lang="ru-RU" dirty="0"/>
              <a:t>Варианты реализации:</a:t>
            </a:r>
          </a:p>
          <a:p>
            <a:pPr lvl="1"/>
            <a:r>
              <a:rPr lang="en-US" dirty="0"/>
              <a:t>sleep(process) </a:t>
            </a:r>
            <a:r>
              <a:rPr lang="ru-RU" dirty="0"/>
              <a:t>и </a:t>
            </a:r>
            <a:r>
              <a:rPr lang="en-US" dirty="0"/>
              <a:t>wakeup(process)</a:t>
            </a:r>
          </a:p>
          <a:p>
            <a:pPr lvl="1"/>
            <a:r>
              <a:rPr lang="ru-RU" dirty="0"/>
              <a:t>или: </a:t>
            </a:r>
            <a:r>
              <a:rPr lang="en-US" dirty="0"/>
              <a:t>sleep(address) </a:t>
            </a:r>
            <a:r>
              <a:rPr lang="ru-RU" dirty="0"/>
              <a:t>и </a:t>
            </a:r>
            <a:r>
              <a:rPr lang="en-US" dirty="0"/>
              <a:t>wakeup(address) → </a:t>
            </a:r>
            <a:r>
              <a:rPr lang="ru-RU" dirty="0"/>
              <a:t>связывание по адресу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785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0E3E-1EFD-B264-23A4-9C0B4790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A269-C73D-713A-F3E9-74FE543C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r>
              <a:rPr lang="ru-RU" dirty="0"/>
              <a:t> устраняют пустую трату CPU</a:t>
            </a:r>
          </a:p>
          <a:p>
            <a:r>
              <a:rPr lang="ru-RU" dirty="0"/>
              <a:t>Решают проблему инверсии приоритетов, позволяя низкоприоритетным процессам освободить ресурс</a:t>
            </a:r>
          </a:p>
          <a:p>
            <a:r>
              <a:rPr lang="ru-RU" dirty="0"/>
              <a:t>Являются базовыми примитивами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</a:t>
            </a:r>
          </a:p>
          <a:p>
            <a:r>
              <a:rPr lang="ru-RU" dirty="0"/>
              <a:t>Используются в ОС для построения более сложных механизмов (семафоры, мониторы, условные переменные)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0A92-6A2F-AB10-55B0-CF5C1135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Sleep/Wakeup </a:t>
            </a:r>
            <a:r>
              <a:rPr lang="ru-RU" dirty="0"/>
              <a:t>в современных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057B-3ED3-37AF-0DD7-6887B3A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BSD / macOS (Darwin):</a:t>
            </a:r>
            <a:endParaRPr lang="en-US" dirty="0"/>
          </a:p>
          <a:p>
            <a:pPr lvl="1"/>
            <a:r>
              <a:rPr lang="ru-RU" dirty="0"/>
              <a:t>Ядро: </a:t>
            </a:r>
            <a:r>
              <a:rPr lang="en-US" dirty="0"/>
              <a:t>sleep(), </a:t>
            </a:r>
            <a:r>
              <a:rPr lang="en-US" dirty="0" err="1"/>
              <a:t>tsleep</a:t>
            </a:r>
            <a:r>
              <a:rPr lang="en-US" dirty="0"/>
              <a:t>(), </a:t>
            </a:r>
            <a:r>
              <a:rPr lang="en-US" dirty="0" err="1"/>
              <a:t>msleep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wakeup()</a:t>
            </a:r>
          </a:p>
          <a:p>
            <a:pPr lvl="1"/>
            <a:r>
              <a:rPr lang="ru-RU" dirty="0"/>
              <a:t>Используются драйверами и планировщиком</a:t>
            </a:r>
          </a:p>
          <a:p>
            <a:r>
              <a:rPr lang="en-US" b="1" dirty="0"/>
              <a:t>Linux:</a:t>
            </a:r>
            <a:endParaRPr lang="en-US" dirty="0"/>
          </a:p>
          <a:p>
            <a:pPr lvl="1"/>
            <a:r>
              <a:rPr lang="ru-RU" dirty="0"/>
              <a:t>Ядро: </a:t>
            </a:r>
            <a:r>
              <a:rPr lang="en-US" dirty="0" err="1"/>
              <a:t>wait_event</a:t>
            </a:r>
            <a:r>
              <a:rPr lang="en-US" dirty="0"/>
              <a:t>(), </a:t>
            </a:r>
            <a:r>
              <a:rPr lang="en-US" dirty="0" err="1"/>
              <a:t>wake_up</a:t>
            </a:r>
            <a:r>
              <a:rPr lang="en-US" dirty="0"/>
              <a:t>(), schedule()</a:t>
            </a:r>
          </a:p>
          <a:p>
            <a:pPr lvl="1"/>
            <a:r>
              <a:rPr lang="ru-RU" dirty="0"/>
              <a:t>Пользовательский уровень: </a:t>
            </a:r>
            <a:r>
              <a:rPr lang="en-US" dirty="0" err="1"/>
              <a:t>futex</a:t>
            </a:r>
            <a:r>
              <a:rPr lang="en-US" dirty="0"/>
              <a:t>() (</a:t>
            </a:r>
            <a:r>
              <a:rPr lang="ru-RU" dirty="0"/>
              <a:t>синхронизация)</a:t>
            </a:r>
          </a:p>
          <a:p>
            <a:pPr lvl="1"/>
            <a:r>
              <a:rPr lang="en-US" dirty="0"/>
              <a:t>sleep() / </a:t>
            </a:r>
            <a:r>
              <a:rPr lang="en-US" dirty="0" err="1"/>
              <a:t>nanosleep</a:t>
            </a:r>
            <a:r>
              <a:rPr lang="en-US" dirty="0"/>
              <a:t>() → </a:t>
            </a:r>
            <a:r>
              <a:rPr lang="ru-RU" dirty="0"/>
              <a:t>задержки по времени, не </a:t>
            </a:r>
            <a:r>
              <a:rPr lang="en-US" dirty="0"/>
              <a:t>IPC</a:t>
            </a:r>
          </a:p>
          <a:p>
            <a:r>
              <a:rPr lang="en-US" b="1" dirty="0"/>
              <a:t>Windows:</a:t>
            </a:r>
            <a:endParaRPr lang="en-US" dirty="0"/>
          </a:p>
          <a:p>
            <a:pPr lvl="1"/>
            <a:r>
              <a:rPr lang="en-US" dirty="0"/>
              <a:t>Sleep(</a:t>
            </a:r>
            <a:r>
              <a:rPr lang="en-US" dirty="0" err="1"/>
              <a:t>ms</a:t>
            </a:r>
            <a:r>
              <a:rPr lang="en-US" dirty="0"/>
              <a:t>) — </a:t>
            </a:r>
            <a:r>
              <a:rPr lang="ru-RU" dirty="0"/>
              <a:t>задержка потока (аналог </a:t>
            </a:r>
            <a:r>
              <a:rPr lang="en-US" dirty="0"/>
              <a:t>UNIX sleep)</a:t>
            </a:r>
          </a:p>
          <a:p>
            <a:pPr lvl="1"/>
            <a:r>
              <a:rPr lang="ru-RU" dirty="0"/>
              <a:t>Пробуждение по событию: </a:t>
            </a:r>
            <a:r>
              <a:rPr lang="en-US" dirty="0" err="1"/>
              <a:t>SetEvent</a:t>
            </a:r>
            <a:r>
              <a:rPr lang="en-US" dirty="0"/>
              <a:t>(), </a:t>
            </a:r>
            <a:r>
              <a:rPr lang="en-US" dirty="0" err="1"/>
              <a:t>WaitForSingleObject</a:t>
            </a:r>
            <a:r>
              <a:rPr lang="en-US" dirty="0"/>
              <a:t>()</a:t>
            </a:r>
          </a:p>
          <a:p>
            <a:r>
              <a:rPr lang="en-US" b="1" dirty="0"/>
              <a:t>RTOS (</a:t>
            </a:r>
            <a:r>
              <a:rPr lang="en-US" b="1" dirty="0" err="1"/>
              <a:t>FreeRTOS</a:t>
            </a:r>
            <a:r>
              <a:rPr lang="en-US" b="1" dirty="0"/>
              <a:t>, Zephyr </a:t>
            </a:r>
            <a:r>
              <a:rPr lang="ru-RU" b="1" dirty="0"/>
              <a:t>и др.):</a:t>
            </a:r>
            <a:endParaRPr lang="ru-RU" dirty="0"/>
          </a:p>
          <a:p>
            <a:pPr lvl="1"/>
            <a:r>
              <a:rPr lang="en-US" dirty="0" err="1"/>
              <a:t>vTaskSuspend</a:t>
            </a:r>
            <a:r>
              <a:rPr lang="en-US" dirty="0"/>
              <a:t>() / </a:t>
            </a:r>
            <a:r>
              <a:rPr lang="en-US" dirty="0" err="1"/>
              <a:t>xTaskResume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Механизмы блокировки и пробуждения встроены в планировщик</a:t>
            </a:r>
          </a:p>
          <a:p>
            <a:r>
              <a:rPr lang="ru-RU" dirty="0"/>
              <a:t>Идея </a:t>
            </a:r>
            <a:r>
              <a:rPr lang="en-US" dirty="0"/>
              <a:t>Sleep/Wakeup </a:t>
            </a:r>
            <a:r>
              <a:rPr lang="ru-RU" dirty="0"/>
              <a:t>универсальна, но реализация зависит от ОС</a:t>
            </a:r>
          </a:p>
        </p:txBody>
      </p:sp>
    </p:spTree>
    <p:extLst>
      <p:ext uri="{BB962C8B-B14F-4D97-AF65-F5344CB8AC3E}">
        <p14:creationId xmlns:p14="http://schemas.microsoft.com/office/powerpoint/2010/main" val="216280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6A9A-5BAF-5EC2-71EC-F894FB9E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Различия между атомарными и неатомарными операциями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C103C-DBF7-4D73-EFB9-3BD3FB95E3CD}"/>
              </a:ext>
            </a:extLst>
          </p:cNvPr>
          <p:cNvSpPr txBox="1"/>
          <p:nvPr/>
        </p:nvSpPr>
        <p:spPr>
          <a:xfrm>
            <a:off x="838200" y="190747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FFC1-FFCD-C944-BB8A-2A6D7AF77B34}"/>
              </a:ext>
            </a:extLst>
          </p:cNvPr>
          <p:cNvSpPr txBox="1"/>
          <p:nvPr/>
        </p:nvSpPr>
        <p:spPr>
          <a:xfrm>
            <a:off x="6096000" y="1889895"/>
            <a:ext cx="525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Decrement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&gt;&amp;):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rdi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b="0" dirty="0">
                <a:solidFill>
                  <a:srgbClr val="3030C0"/>
                </a:solidFill>
                <a:effectLst/>
                <a:latin typeface="Consolas" panose="020B0609020204030204" pitchFamily="49" charset="0"/>
              </a:rPr>
              <a:t>0x1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024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0176DD-2147-CC04-E1F0-FBFE038D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«Производитель-потребитель»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F9E95-BC23-16D3-8329-8790A6D3A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2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9640A7-B5BD-F82F-2E67-A3255728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задачи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AE722-2B4D-6B09-58D1-27391EDD3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Общий буфер фиксированного размера </a:t>
            </a:r>
            <a:r>
              <a:rPr lang="ru-RU" b="1" dirty="0"/>
              <a:t>N</a:t>
            </a:r>
            <a:endParaRPr lang="ru-RU" dirty="0"/>
          </a:p>
          <a:p>
            <a:r>
              <a:rPr lang="ru-RU" b="1" dirty="0"/>
              <a:t>Производитель:</a:t>
            </a:r>
            <a:r>
              <a:rPr lang="ru-RU" dirty="0"/>
              <a:t> кладёт элемент → увеличивает счётчик </a:t>
            </a:r>
            <a:r>
              <a:rPr lang="ru-RU" dirty="0" err="1"/>
              <a:t>count</a:t>
            </a:r>
            <a:endParaRPr lang="ru-RU" dirty="0"/>
          </a:p>
          <a:p>
            <a:r>
              <a:rPr lang="ru-RU" b="1" dirty="0"/>
              <a:t>Потребитель:</a:t>
            </a:r>
            <a:r>
              <a:rPr lang="ru-RU" dirty="0"/>
              <a:t> берёт элемент → уменьшает </a:t>
            </a:r>
            <a:r>
              <a:rPr lang="ru-RU" dirty="0" err="1"/>
              <a:t>count</a:t>
            </a:r>
            <a:endParaRPr lang="ru-RU" dirty="0"/>
          </a:p>
          <a:p>
            <a:r>
              <a:rPr lang="ru-RU" dirty="0"/>
              <a:t>Проблемы:</a:t>
            </a:r>
          </a:p>
          <a:p>
            <a:pPr lvl="1"/>
            <a:r>
              <a:rPr lang="ru-RU" dirty="0"/>
              <a:t>Буфер полный → производитель засыпает</a:t>
            </a:r>
          </a:p>
          <a:p>
            <a:pPr lvl="1"/>
            <a:r>
              <a:rPr lang="ru-RU" dirty="0"/>
              <a:t>Буфер пустой → потребитель засыпает</a:t>
            </a:r>
          </a:p>
          <a:p>
            <a:pPr lvl="1"/>
            <a:r>
              <a:rPr lang="ru-RU" dirty="0"/>
              <a:t>Другой процесс будит его при изменении </a:t>
            </a:r>
            <a:r>
              <a:rPr lang="ru-RU" dirty="0" err="1"/>
              <a:t>count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8532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D5D71-8AAF-9BE5-4464-C8C3F75B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F7AFA-6D44-F913-EC12-44F1F3F5B521}"/>
              </a:ext>
            </a:extLst>
          </p:cNvPr>
          <p:cNvSpPr txBox="1"/>
          <p:nvPr/>
        </p:nvSpPr>
        <p:spPr>
          <a:xfrm>
            <a:off x="838200" y="2056686"/>
            <a:ext cx="52578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count = count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wakeup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8DCD5-DDE7-92F4-4027-CD53DA3DC169}"/>
              </a:ext>
            </a:extLst>
          </p:cNvPr>
          <p:cNvSpPr txBox="1"/>
          <p:nvPr/>
        </p:nvSpPr>
        <p:spPr>
          <a:xfrm>
            <a:off x="6096000" y="2887682"/>
            <a:ext cx="5257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count = count 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(count ==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wakeup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56257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4F07-51A9-5BB1-D03D-CE7552D3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Попытка исправления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3B39-FA83-1D10-D21F-2F1D9D4C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Добавляется </a:t>
            </a:r>
            <a:r>
              <a:rPr lang="ru-RU" b="1" dirty="0" err="1"/>
              <a:t>wakeup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 («флажок ожидания пробуждения»)</a:t>
            </a:r>
          </a:p>
          <a:p>
            <a:pPr lvl="1"/>
            <a:r>
              <a:rPr lang="ru-RU" dirty="0"/>
              <a:t>Если сигнал </a:t>
            </a:r>
            <a:r>
              <a:rPr lang="ru-RU" dirty="0" err="1"/>
              <a:t>wakeup</a:t>
            </a:r>
            <a:r>
              <a:rPr lang="ru-RU" dirty="0"/>
              <a:t> приходит «слишком рано», он сохраняется в бит</a:t>
            </a:r>
          </a:p>
          <a:p>
            <a:pPr lvl="1"/>
            <a:r>
              <a:rPr lang="ru-RU" dirty="0"/>
              <a:t>При следующем вызове </a:t>
            </a:r>
            <a:r>
              <a:rPr lang="ru-RU" dirty="0" err="1"/>
              <a:t>sleep</a:t>
            </a:r>
            <a:r>
              <a:rPr lang="ru-RU" dirty="0"/>
              <a:t> процесс проверяет бит → и остаётся активным</a:t>
            </a:r>
          </a:p>
          <a:p>
            <a:r>
              <a:rPr lang="ru-RU" dirty="0"/>
              <a:t>Работает для двух процессов, но для трёх и более процессов </a:t>
            </a:r>
            <a:r>
              <a:rPr lang="ru-RU" b="1" dirty="0"/>
              <a:t>одного флага недостаточно</a:t>
            </a:r>
            <a:endParaRPr lang="ru-RU" dirty="0"/>
          </a:p>
          <a:p>
            <a:r>
              <a:rPr lang="ru-RU" dirty="0"/>
              <a:t>Итог: требуется более надёжный механизм (семафоры, мониторы)</a:t>
            </a:r>
          </a:p>
        </p:txBody>
      </p:sp>
    </p:spTree>
    <p:extLst>
      <p:ext uri="{BB962C8B-B14F-4D97-AF65-F5344CB8AC3E}">
        <p14:creationId xmlns:p14="http://schemas.microsoft.com/office/powerpoint/2010/main" val="497455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A18250-9D17-8E72-1104-818FDD05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AD945-145B-C717-0B6C-DDAC898FE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698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27D0D-717E-8A02-7638-0379E7E2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идея семафоров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8841B-4B1A-417F-C90F-2E5E1228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 1965 г. — Э. </a:t>
            </a:r>
            <a:r>
              <a:rPr lang="ru-RU" b="1" dirty="0" err="1"/>
              <a:t>Дейкстра</a:t>
            </a:r>
            <a:r>
              <a:rPr lang="ru-RU" dirty="0"/>
              <a:t> предложил новый тип переменной</a:t>
            </a:r>
          </a:p>
          <a:p>
            <a:r>
              <a:rPr lang="ru-RU" b="1" dirty="0"/>
              <a:t>Семафор</a:t>
            </a:r>
            <a:r>
              <a:rPr lang="ru-RU" dirty="0"/>
              <a:t> = целое число, считающее «сохранённые </a:t>
            </a:r>
            <a:r>
              <a:rPr lang="ru-RU" dirty="0" err="1"/>
              <a:t>wakeup’ы</a:t>
            </a:r>
            <a:r>
              <a:rPr lang="ru-RU" dirty="0"/>
              <a:t>»</a:t>
            </a:r>
          </a:p>
          <a:p>
            <a:r>
              <a:rPr lang="ru-RU" dirty="0"/>
              <a:t>Значение:</a:t>
            </a:r>
          </a:p>
          <a:p>
            <a:pPr lvl="1"/>
            <a:r>
              <a:rPr lang="ru-RU" dirty="0"/>
              <a:t>0 → нет сохранённых сигналов</a:t>
            </a:r>
          </a:p>
          <a:p>
            <a:pPr lvl="1"/>
            <a:r>
              <a:rPr lang="ru-RU" dirty="0"/>
              <a:t>&gt;0 → есть накопленные пробуждения</a:t>
            </a:r>
          </a:p>
          <a:p>
            <a:r>
              <a:rPr lang="ru-RU" dirty="0"/>
              <a:t>Решает проблему потери сигналов в модели </a:t>
            </a:r>
            <a:r>
              <a:rPr lang="ru-RU" dirty="0" err="1"/>
              <a:t>Sleep</a:t>
            </a:r>
            <a:r>
              <a:rPr lang="ru-RU" dirty="0"/>
              <a:t>/</a:t>
            </a:r>
            <a:r>
              <a:rPr lang="ru-RU" dirty="0" err="1"/>
              <a:t>Wakeup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746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1294-C36F-5FE8-FA5B-233AA990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 семафорах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ED429-CFF1-9B7D-9939-DF8ACA6C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down</a:t>
            </a:r>
            <a:r>
              <a:rPr lang="ru-RU" b="1" dirty="0"/>
              <a:t> (P):</a:t>
            </a:r>
            <a:endParaRPr lang="ru-RU" dirty="0"/>
          </a:p>
          <a:p>
            <a:pPr lvl="1"/>
            <a:r>
              <a:rPr lang="ru-RU" dirty="0"/>
              <a:t>Если </a:t>
            </a:r>
            <a:r>
              <a:rPr lang="ru-RU" dirty="0" err="1"/>
              <a:t>value</a:t>
            </a:r>
            <a:r>
              <a:rPr lang="ru-RU" dirty="0"/>
              <a:t> &gt; 0 → уменьшить на 1 и продолжить</a:t>
            </a:r>
          </a:p>
          <a:p>
            <a:pPr lvl="1"/>
            <a:r>
              <a:rPr lang="ru-RU" dirty="0"/>
              <a:t>Если </a:t>
            </a:r>
            <a:r>
              <a:rPr lang="ru-RU" dirty="0" err="1"/>
              <a:t>value</a:t>
            </a:r>
            <a:r>
              <a:rPr lang="ru-RU" dirty="0"/>
              <a:t> == 0 → процесс блокируется (идёт в </a:t>
            </a:r>
            <a:r>
              <a:rPr lang="ru-RU" dirty="0" err="1"/>
              <a:t>sleep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Всё выполняется </a:t>
            </a:r>
            <a:r>
              <a:rPr lang="ru-RU" b="1" dirty="0"/>
              <a:t>атомарно</a:t>
            </a:r>
            <a:endParaRPr lang="ru-RU" dirty="0"/>
          </a:p>
          <a:p>
            <a:r>
              <a:rPr lang="ru-RU" b="1" dirty="0" err="1"/>
              <a:t>up</a:t>
            </a:r>
            <a:r>
              <a:rPr lang="ru-RU" b="1" dirty="0"/>
              <a:t> (V):</a:t>
            </a:r>
            <a:endParaRPr lang="ru-RU" dirty="0"/>
          </a:p>
          <a:p>
            <a:pPr lvl="1"/>
            <a:r>
              <a:rPr lang="ru-RU" dirty="0"/>
              <a:t>Увеличить значение на 1</a:t>
            </a:r>
          </a:p>
          <a:p>
            <a:pPr lvl="1"/>
            <a:r>
              <a:rPr lang="ru-RU" dirty="0"/>
              <a:t>Если есть ожидающие процессы → один пробуждается</a:t>
            </a:r>
          </a:p>
          <a:p>
            <a:pPr lvl="1"/>
            <a:r>
              <a:rPr lang="ru-RU" dirty="0"/>
              <a:t>Операция также </a:t>
            </a:r>
            <a:r>
              <a:rPr lang="ru-RU" b="1" dirty="0" err="1"/>
              <a:t>атомарна</a:t>
            </a:r>
            <a:endParaRPr lang="ru-RU" dirty="0"/>
          </a:p>
          <a:p>
            <a:r>
              <a:rPr lang="ru-RU" dirty="0"/>
              <a:t>Гарантия: нет гонок при изменении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22828546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4713-2ED5-B4D3-3BF9-FC2A2CB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семафоров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2627-B65E-0396-41B6-74A834739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хранить «долги </a:t>
            </a:r>
            <a:r>
              <a:rPr lang="ru-RU" dirty="0" err="1"/>
              <a:t>wakeup’ов</a:t>
            </a:r>
            <a:r>
              <a:rPr lang="ru-RU" dirty="0"/>
              <a:t>» → сигналы не теряются</a:t>
            </a:r>
          </a:p>
          <a:p>
            <a:r>
              <a:rPr lang="ru-RU" dirty="0"/>
              <a:t>Универсальный примитив синхронизации</a:t>
            </a:r>
          </a:p>
          <a:p>
            <a:r>
              <a:rPr lang="ru-RU" dirty="0"/>
              <a:t>Используются для:</a:t>
            </a:r>
          </a:p>
          <a:p>
            <a:pPr lvl="1"/>
            <a:r>
              <a:rPr lang="ru-RU" dirty="0"/>
              <a:t>Управления доступом к критическим секциям</a:t>
            </a:r>
          </a:p>
          <a:p>
            <a:pPr lvl="1"/>
            <a:r>
              <a:rPr lang="ru-RU" dirty="0"/>
              <a:t>Ограничения числа одновременно выполняющихся процессов</a:t>
            </a:r>
          </a:p>
          <a:p>
            <a:pPr lvl="1"/>
            <a:r>
              <a:rPr lang="ru-RU" dirty="0"/>
              <a:t>Решения задач типа «производитель–потребитель»</a:t>
            </a:r>
          </a:p>
          <a:p>
            <a:r>
              <a:rPr lang="ru-RU" dirty="0"/>
              <a:t>В исходной работе </a:t>
            </a:r>
            <a:r>
              <a:rPr lang="ru-RU" dirty="0" err="1"/>
              <a:t>Дейкстры</a:t>
            </a:r>
            <a:r>
              <a:rPr lang="ru-RU" dirty="0"/>
              <a:t> назывались </a:t>
            </a:r>
            <a:r>
              <a:rPr lang="ru-RU" b="1" dirty="0"/>
              <a:t>P (</a:t>
            </a:r>
            <a:r>
              <a:rPr lang="ru-RU" b="1" dirty="0" err="1"/>
              <a:t>Proberen</a:t>
            </a:r>
            <a:r>
              <a:rPr lang="ru-RU" b="1" dirty="0"/>
              <a:t>)</a:t>
            </a:r>
            <a:r>
              <a:rPr lang="ru-RU" dirty="0"/>
              <a:t> и </a:t>
            </a:r>
            <a:r>
              <a:rPr lang="ru-RU" b="1" dirty="0"/>
              <a:t>V (</a:t>
            </a:r>
            <a:r>
              <a:rPr lang="ru-RU" b="1" dirty="0" err="1"/>
              <a:t>Verhogen</a:t>
            </a:r>
            <a:r>
              <a:rPr lang="ru-RU" b="1" dirty="0"/>
              <a:t>)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80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45C2-BFC4-5774-3232-9BBF01A1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поставщиков-потребителей через семафоры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D5039-03B3-0D00-83FC-4085DE65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Семафоры устраняют проблему потерянных </a:t>
            </a:r>
            <a:r>
              <a:rPr lang="ru-RU" dirty="0" err="1"/>
              <a:t>wakeup</a:t>
            </a:r>
            <a:r>
              <a:rPr lang="ru-RU" dirty="0"/>
              <a:t>-сигналов</a:t>
            </a:r>
          </a:p>
          <a:p>
            <a:r>
              <a:rPr lang="ru-RU" dirty="0"/>
              <a:t>Используются три семафора:</a:t>
            </a:r>
          </a:p>
          <a:p>
            <a:pPr lvl="1"/>
            <a:r>
              <a:rPr lang="ru-RU" b="1" dirty="0" err="1"/>
              <a:t>mutex</a:t>
            </a:r>
            <a:r>
              <a:rPr lang="ru-RU" b="1" dirty="0"/>
              <a:t> = 1</a:t>
            </a:r>
            <a:r>
              <a:rPr lang="ru-RU" dirty="0"/>
              <a:t> → обеспечивает взаимное исключение (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semaphore</a:t>
            </a:r>
            <a:r>
              <a:rPr lang="ru-RU" dirty="0"/>
              <a:t>)</a:t>
            </a:r>
          </a:p>
          <a:p>
            <a:pPr lvl="1"/>
            <a:r>
              <a:rPr lang="ru-RU" b="1" dirty="0" err="1"/>
              <a:t>empty</a:t>
            </a:r>
            <a:r>
              <a:rPr lang="ru-RU" b="1" dirty="0"/>
              <a:t> = N</a:t>
            </a:r>
            <a:r>
              <a:rPr lang="ru-RU" dirty="0"/>
              <a:t> → количество свободных ячеек буфера</a:t>
            </a:r>
          </a:p>
          <a:p>
            <a:pPr lvl="1"/>
            <a:r>
              <a:rPr lang="ru-RU" b="1" dirty="0" err="1"/>
              <a:t>full</a:t>
            </a:r>
            <a:r>
              <a:rPr lang="ru-RU" b="1" dirty="0"/>
              <a:t> = 0</a:t>
            </a:r>
            <a:r>
              <a:rPr lang="ru-RU" dirty="0"/>
              <a:t> → количество занятых ячеек буфера</a:t>
            </a:r>
          </a:p>
          <a:p>
            <a:r>
              <a:rPr lang="ru-RU" dirty="0"/>
              <a:t>Производитель и потребитель взаимодействуют через вызовы </a:t>
            </a:r>
            <a:r>
              <a:rPr lang="ru-RU" dirty="0" err="1"/>
              <a:t>down</a:t>
            </a:r>
            <a:r>
              <a:rPr lang="ru-RU" dirty="0"/>
              <a:t>() и </a:t>
            </a:r>
            <a:r>
              <a:rPr lang="ru-RU" dirty="0" err="1"/>
              <a:t>up</a:t>
            </a:r>
            <a:r>
              <a:rPr lang="ru-RU" dirty="0"/>
              <a:t>()</a:t>
            </a:r>
          </a:p>
          <a:p>
            <a:pPr lvl="1"/>
            <a:r>
              <a:rPr lang="en-US" b="1" dirty="0"/>
              <a:t>Producer:</a:t>
            </a:r>
            <a:endParaRPr lang="ru-RU" b="1" dirty="0"/>
          </a:p>
          <a:p>
            <a:pPr lvl="2"/>
            <a:r>
              <a:rPr lang="en-US" dirty="0"/>
              <a:t>down(empty) → down(mutex) → </a:t>
            </a:r>
            <a:r>
              <a:rPr lang="ru-RU" dirty="0"/>
              <a:t>вставка → </a:t>
            </a:r>
            <a:r>
              <a:rPr lang="en-US" dirty="0"/>
              <a:t>up(mutex) → up(full)</a:t>
            </a:r>
            <a:endParaRPr lang="ru-RU" dirty="0"/>
          </a:p>
          <a:p>
            <a:pPr lvl="1"/>
            <a:r>
              <a:rPr lang="en-US" b="1" dirty="0"/>
              <a:t>Consumer:</a:t>
            </a:r>
            <a:endParaRPr lang="ru-RU" b="1" dirty="0"/>
          </a:p>
          <a:p>
            <a:pPr lvl="2"/>
            <a:r>
              <a:rPr lang="en-US" dirty="0"/>
              <a:t>down(full) → down(mutex) → </a:t>
            </a:r>
            <a:r>
              <a:rPr lang="ru-RU" dirty="0"/>
              <a:t>удаление → </a:t>
            </a:r>
            <a:r>
              <a:rPr lang="en-US" dirty="0"/>
              <a:t>up(mutex) → up(empty)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8794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9A9C2-6E32-CAA5-0BDB-CBCADE70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0369F-86D4-B5DC-01C7-1DAC9E776681}"/>
              </a:ext>
            </a:extLst>
          </p:cNvPr>
          <p:cNvSpPr txBox="1"/>
          <p:nvPr/>
        </p:nvSpPr>
        <p:spPr>
          <a:xfrm>
            <a:off x="-49439" y="1690688"/>
            <a:ext cx="940299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атомарно: если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s==0 →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блокировка, иначе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s--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атомарно: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s++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и, если есть ждущие, разбудить один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Семафоры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бинарный: защита критической секции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 =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сколько свободных слотов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full  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сколько занятых слотов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(&amp;empty);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ждать свободное место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войти в критическую секцию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insert_item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выйти из критической секции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(&amp;full);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сообщить потребителю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C7D63-4791-CBA3-8B65-AAD11E290F13}"/>
              </a:ext>
            </a:extLst>
          </p:cNvPr>
          <p:cNvSpPr txBox="1"/>
          <p:nvPr/>
        </p:nvSpPr>
        <p:spPr>
          <a:xfrm>
            <a:off x="6096000" y="353734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(&amp;full);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ждать наличие данных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войти в критическую секцию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remove_item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выйти из критической секции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(&amp;empty);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освободить место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producer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consume_item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57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644A-2C52-9D8B-BF4B-05749EE1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Взаимное исключение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D8B6-460C-22C0-829C-D661279A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решения проблемы гонок нужен контроль доступа</a:t>
            </a:r>
          </a:p>
          <a:p>
            <a:r>
              <a:rPr lang="ru-RU" b="1" dirty="0"/>
              <a:t>Взаимное исключение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Только один процесс работает с разделяемыми данными</a:t>
            </a:r>
          </a:p>
          <a:p>
            <a:pPr lvl="1"/>
            <a:r>
              <a:rPr lang="ru-RU" dirty="0"/>
              <a:t>Остальные ждут выхода процесса</a:t>
            </a:r>
          </a:p>
          <a:p>
            <a:r>
              <a:rPr lang="ru-RU" dirty="0"/>
              <a:t>Пример: процесс A завершает работу с памятью, прежде чем B начнёт</a:t>
            </a:r>
          </a:p>
        </p:txBody>
      </p:sp>
    </p:spTree>
    <p:extLst>
      <p:ext uri="{BB962C8B-B14F-4D97-AF65-F5344CB8AC3E}">
        <p14:creationId xmlns:p14="http://schemas.microsoft.com/office/powerpoint/2010/main" val="24468807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463DF0-D1E7-B85A-E60B-58FC37CB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применения семафоров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2533-5CFB-5801-2333-310D8DA41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Взаимное исключение (</a:t>
            </a:r>
            <a:r>
              <a:rPr lang="ru-RU" dirty="0" err="1"/>
              <a:t>mutex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Только один процесс работает с буфером в данный момент</a:t>
            </a:r>
          </a:p>
          <a:p>
            <a:pPr lvl="1"/>
            <a:r>
              <a:rPr lang="ru-RU" dirty="0"/>
              <a:t>Исключает гонки при доступе к памяти</a:t>
            </a:r>
          </a:p>
          <a:p>
            <a:r>
              <a:rPr lang="ru-RU" dirty="0"/>
              <a:t>Синхронизация (</a:t>
            </a:r>
            <a:r>
              <a:rPr lang="ru-RU" dirty="0" err="1"/>
              <a:t>full</a:t>
            </a:r>
            <a:r>
              <a:rPr lang="ru-RU" dirty="0"/>
              <a:t>, </a:t>
            </a:r>
            <a:r>
              <a:rPr lang="ru-RU" dirty="0" err="1"/>
              <a:t>empty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Производитель блокируется, если буфер заполнен</a:t>
            </a:r>
          </a:p>
          <a:p>
            <a:pPr lvl="1"/>
            <a:r>
              <a:rPr lang="ru-RU" dirty="0"/>
              <a:t>Потребитель блокируется, если буфер пуст</a:t>
            </a:r>
          </a:p>
          <a:p>
            <a:r>
              <a:rPr lang="ru-RU" dirty="0"/>
              <a:t>Важное различие:</a:t>
            </a:r>
          </a:p>
          <a:p>
            <a:pPr lvl="1"/>
            <a:r>
              <a:rPr lang="ru-RU" dirty="0" err="1"/>
              <a:t>mutex</a:t>
            </a:r>
            <a:r>
              <a:rPr lang="ru-RU" dirty="0"/>
              <a:t> → контроль доступа</a:t>
            </a:r>
          </a:p>
          <a:p>
            <a:pPr lvl="1"/>
            <a:r>
              <a:rPr lang="ru-RU" dirty="0" err="1"/>
              <a:t>full</a:t>
            </a:r>
            <a:r>
              <a:rPr lang="ru-RU" dirty="0"/>
              <a:t>/</a:t>
            </a:r>
            <a:r>
              <a:rPr lang="ru-RU" dirty="0" err="1"/>
              <a:t>empty</a:t>
            </a:r>
            <a:r>
              <a:rPr lang="ru-RU" dirty="0"/>
              <a:t> → контроль порядка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40682716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1718-495B-D3E0-D722-16D95594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 в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F664-37F5-F798-A98A-0246C1EA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ru-RU" dirty="0" err="1"/>
              <a:t>down</a:t>
            </a:r>
            <a:r>
              <a:rPr lang="ru-RU" dirty="0"/>
              <a:t>/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атомарна</a:t>
            </a:r>
            <a:r>
              <a:rPr lang="ru-RU" dirty="0"/>
              <a:t> → возможна через отключение прерываний или TSL/XCHG</a:t>
            </a:r>
          </a:p>
          <a:p>
            <a:r>
              <a:rPr lang="ru-RU" dirty="0"/>
              <a:t>Используется и в управлении устройствами:</a:t>
            </a:r>
          </a:p>
          <a:p>
            <a:pPr lvl="1"/>
            <a:r>
              <a:rPr lang="ru-RU" dirty="0"/>
              <a:t>Семафор, связанный с I/O, блокирует процесс после запуска операции</a:t>
            </a:r>
          </a:p>
          <a:p>
            <a:pPr lvl="1"/>
            <a:r>
              <a:rPr lang="ru-RU" dirty="0"/>
              <a:t>Обработчик прерывания делает </a:t>
            </a:r>
            <a:r>
              <a:rPr lang="ru-RU" dirty="0" err="1"/>
              <a:t>up</a:t>
            </a:r>
            <a:r>
              <a:rPr lang="ru-RU" dirty="0"/>
              <a:t>() при завершении I/O</a:t>
            </a:r>
          </a:p>
          <a:p>
            <a:r>
              <a:rPr lang="ru-RU" dirty="0"/>
              <a:t>Семафоры → фундаментальный инструмент IPC и синхронизации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610042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B7FB8A-968D-2A5C-91D7-AA679074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 в </a:t>
            </a:r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7F7A7-8730-620B-4A58-01025F94F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318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785354-F51E-C6F1-ED62-B49564EB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Семафоры в </a:t>
            </a:r>
            <a:r>
              <a:rPr lang="en-US" dirty="0"/>
              <a:t>C++20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34D25D-E432-2C2B-288D-508B3014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Начиная с </a:t>
            </a:r>
            <a:r>
              <a:rPr lang="ru-RU" b="1" dirty="0"/>
              <a:t>C++20</a:t>
            </a:r>
            <a:r>
              <a:rPr lang="ru-RU" dirty="0"/>
              <a:t> в стандартной библиотеке появились семафоры</a:t>
            </a:r>
          </a:p>
          <a:p>
            <a:r>
              <a:rPr lang="ru-RU" dirty="0"/>
              <a:t>Определены в заголовке &lt;</a:t>
            </a:r>
            <a:r>
              <a:rPr lang="ru-RU" dirty="0" err="1"/>
              <a:t>semaphore</a:t>
            </a:r>
            <a:r>
              <a:rPr lang="ru-RU" dirty="0"/>
              <a:t>&gt;</a:t>
            </a:r>
          </a:p>
          <a:p>
            <a:r>
              <a:rPr lang="ru-RU" dirty="0"/>
              <a:t>Два основных типа:</a:t>
            </a:r>
          </a:p>
          <a:p>
            <a:pPr lvl="1"/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counting_semaphore</a:t>
            </a:r>
            <a:r>
              <a:rPr lang="ru-RU" dirty="0"/>
              <a:t>&lt;N&gt; — счётный семафор</a:t>
            </a:r>
          </a:p>
          <a:p>
            <a:pPr lvl="1"/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binary_semaphore</a:t>
            </a:r>
            <a:r>
              <a:rPr lang="ru-RU" dirty="0"/>
              <a:t> — эквивалент бинарного (0/1) семафора</a:t>
            </a:r>
          </a:p>
          <a:p>
            <a:r>
              <a:rPr lang="ru-RU" dirty="0"/>
              <a:t>Используются для управления доступом к ограниченному количеству ресурсов</a:t>
            </a:r>
          </a:p>
          <a:p>
            <a:r>
              <a:rPr lang="ru-RU" dirty="0"/>
              <a:t>Схема работы:</a:t>
            </a:r>
          </a:p>
          <a:p>
            <a:pPr lvl="1"/>
            <a:r>
              <a:rPr lang="ru-RU" dirty="0" err="1"/>
              <a:t>acquire</a:t>
            </a:r>
            <a:r>
              <a:rPr lang="ru-RU" dirty="0"/>
              <a:t>() — уменьшить счётчик (или ждать, если он равен 0)</a:t>
            </a:r>
          </a:p>
          <a:p>
            <a:pPr lvl="1"/>
            <a:r>
              <a:rPr lang="ru-RU" dirty="0" err="1"/>
              <a:t>release</a:t>
            </a:r>
            <a:r>
              <a:rPr lang="ru-RU" dirty="0"/>
              <a:t>() — увеличить счётчик и, при необходимости, разбудить ожидающий поток</a:t>
            </a:r>
          </a:p>
        </p:txBody>
      </p:sp>
    </p:spTree>
    <p:extLst>
      <p:ext uri="{BB962C8B-B14F-4D97-AF65-F5344CB8AC3E}">
        <p14:creationId xmlns:p14="http://schemas.microsoft.com/office/powerpoint/2010/main" val="8701708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194A00-7F4D-163E-1776-8227A394767D}"/>
              </a:ext>
            </a:extLst>
          </p:cNvPr>
          <p:cNvSpPr txBox="1"/>
          <p:nvPr/>
        </p:nvSpPr>
        <p:spPr>
          <a:xfrm>
            <a:off x="0" y="0"/>
            <a:ext cx="1219200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(capacity) { }</a:t>
            </a: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Ждём свободное место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m_usedSlots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Уведомляем, что появился новый элемент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m_usedSlots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Ждем, пока появится элемент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Уведомляем, что освободилось место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counting_semaphore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m_emptySlots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counting_semaphore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m_usedSlots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m_queue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1864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4317-7BC8-EFBC-BC58-D6CFB207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особенности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8E4CD-8FCF-F8CC-F290-CDD075E55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Простая и безопасная модель «</a:t>
            </a:r>
            <a:r>
              <a:rPr lang="ru-RU" dirty="0" err="1"/>
              <a:t>wait</a:t>
            </a:r>
            <a:r>
              <a:rPr lang="ru-RU" dirty="0"/>
              <a:t> / </a:t>
            </a:r>
            <a:r>
              <a:rPr lang="ru-RU" dirty="0" err="1"/>
              <a:t>signal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Работает без 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 (потоки спят, не крутятся в цикле)</a:t>
            </a:r>
          </a:p>
          <a:p>
            <a:pPr lvl="1"/>
            <a:r>
              <a:rPr lang="ru-RU" dirty="0"/>
              <a:t>Поддерживает многопоточность на уровне ядра ОС</a:t>
            </a:r>
          </a:p>
          <a:p>
            <a:pPr lvl="1"/>
            <a:r>
              <a:rPr lang="ru-RU" dirty="0"/>
              <a:t>Можно использовать с любым количеством ресурсов</a:t>
            </a:r>
          </a:p>
          <a:p>
            <a:r>
              <a:rPr lang="ru-RU" dirty="0"/>
              <a:t>Особенности реализации:</a:t>
            </a:r>
          </a:p>
          <a:p>
            <a:pPr lvl="1"/>
            <a:r>
              <a:rPr lang="ru-RU" dirty="0"/>
              <a:t>Основан на низкоуровневых </a:t>
            </a:r>
            <a:r>
              <a:rPr lang="ru-RU" b="1" dirty="0" err="1"/>
              <a:t>futex</a:t>
            </a:r>
            <a:r>
              <a:rPr lang="ru-RU" dirty="0"/>
              <a:t> (Linux)</a:t>
            </a:r>
          </a:p>
          <a:p>
            <a:pPr lvl="1"/>
            <a:r>
              <a:rPr lang="ru-RU" dirty="0"/>
              <a:t>Все операции блокировки </a:t>
            </a:r>
            <a:r>
              <a:rPr lang="ru-RU" b="1" dirty="0" err="1"/>
              <a:t>атомарны</a:t>
            </a:r>
            <a:endParaRPr lang="ru-RU" dirty="0"/>
          </a:p>
          <a:p>
            <a:pPr lvl="1"/>
            <a:r>
              <a:rPr lang="ru-RU" dirty="0"/>
              <a:t>Потоки корректно «спят» и «просыпаются» через системные вызовы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49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EAC07-F8F4-13A5-1576-B5194C03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binary_semaphore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4ACF-B019-4F71-BAA6-1E49041F035A}"/>
              </a:ext>
            </a:extLst>
          </p:cNvPr>
          <p:cNvSpPr txBox="1"/>
          <p:nvPr/>
        </p:nvSpPr>
        <p:spPr>
          <a:xfrm>
            <a:off x="838200" y="2005263"/>
            <a:ext cx="8305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binary_semaphore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event{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worker{ [&amp;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Worker: waiting for event...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acquire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Worker: event received!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Main: signaling event.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3D4B4-F3C4-93B9-3BFC-DBD6E5896FFC}"/>
              </a:ext>
            </a:extLst>
          </p:cNvPr>
          <p:cNvSpPr txBox="1"/>
          <p:nvPr/>
        </p:nvSpPr>
        <p:spPr>
          <a:xfrm>
            <a:off x="6224337" y="5643825"/>
            <a:ext cx="5614737" cy="92333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Worker: waiting for event...</a:t>
            </a:r>
          </a:p>
          <a:p>
            <a:r>
              <a:rPr lang="en-US" dirty="0">
                <a:latin typeface="Consolas" panose="020B0609020204030204" pitchFamily="49" charset="0"/>
              </a:rPr>
              <a:t>Main: signaling event.</a:t>
            </a:r>
          </a:p>
          <a:p>
            <a:r>
              <a:rPr lang="en-US" dirty="0">
                <a:latin typeface="Consolas" panose="020B0609020204030204" pitchFamily="49" charset="0"/>
              </a:rPr>
              <a:t>Worker: event received!</a:t>
            </a:r>
          </a:p>
        </p:txBody>
      </p:sp>
    </p:spTree>
    <p:extLst>
      <p:ext uri="{BB962C8B-B14F-4D97-AF65-F5344CB8AC3E}">
        <p14:creationId xmlns:p14="http://schemas.microsoft.com/office/powerpoint/2010/main" val="358771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C67637-A18B-2C9C-7FDF-126426876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</a:t>
            </a:r>
            <a:r>
              <a:rPr lang="en-US" dirty="0"/>
              <a:t>Readers-Writers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8B4F9-CDAC-420B-C362-CA143E7C0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960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E62888-C462-17E8-1F5E-226FE1C4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Readers-Writers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800F58-2F00-783B-A20F-A1FD0475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Модель: база данных (например, система бронирования авиабилетов)</a:t>
            </a:r>
          </a:p>
          <a:p>
            <a:r>
              <a:rPr lang="ru-RU" dirty="0"/>
              <a:t>Правила доступа:</a:t>
            </a:r>
          </a:p>
          <a:p>
            <a:pPr lvl="1"/>
            <a:r>
              <a:rPr lang="ru-RU" b="1" dirty="0"/>
              <a:t>Несколько читателей</a:t>
            </a:r>
            <a:r>
              <a:rPr lang="ru-RU" dirty="0"/>
              <a:t> → одновременно допустимы</a:t>
            </a:r>
          </a:p>
          <a:p>
            <a:pPr lvl="1"/>
            <a:r>
              <a:rPr lang="ru-RU" b="1" dirty="0"/>
              <a:t>Писатель</a:t>
            </a:r>
            <a:r>
              <a:rPr lang="ru-RU" dirty="0"/>
              <a:t> → доступ только в одиночку, без читателей</a:t>
            </a:r>
          </a:p>
          <a:p>
            <a:r>
              <a:rPr lang="ru-RU" dirty="0"/>
              <a:t>Цель: синхронизировать доступ множества процессов к общим данным</a:t>
            </a:r>
          </a:p>
        </p:txBody>
      </p:sp>
    </p:spTree>
    <p:extLst>
      <p:ext uri="{BB962C8B-B14F-4D97-AF65-F5344CB8AC3E}">
        <p14:creationId xmlns:p14="http://schemas.microsoft.com/office/powerpoint/2010/main" val="21999115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97EB-6636-E8A4-AB47-7677AD82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 семафорами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13ED-3FDF-8F16-E55C-6AEDB960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переменные:</a:t>
            </a:r>
          </a:p>
          <a:p>
            <a:pPr lvl="1"/>
            <a:r>
              <a:rPr lang="ru-RU" b="1" dirty="0" err="1"/>
              <a:t>mutex</a:t>
            </a:r>
            <a:r>
              <a:rPr lang="ru-RU" b="1" dirty="0"/>
              <a:t> = 1</a:t>
            </a:r>
            <a:r>
              <a:rPr lang="ru-RU" dirty="0"/>
              <a:t> → защищает счётчик читателей</a:t>
            </a:r>
          </a:p>
          <a:p>
            <a:pPr lvl="1"/>
            <a:r>
              <a:rPr lang="ru-RU" b="1" dirty="0" err="1"/>
              <a:t>db</a:t>
            </a:r>
            <a:r>
              <a:rPr lang="ru-RU" b="1" dirty="0"/>
              <a:t> = 1</a:t>
            </a:r>
            <a:r>
              <a:rPr lang="ru-RU" dirty="0"/>
              <a:t> → обеспечивает эксклюзивный доступ к БД</a:t>
            </a:r>
          </a:p>
          <a:p>
            <a:pPr lvl="1"/>
            <a:r>
              <a:rPr lang="ru-RU" b="1" dirty="0" err="1"/>
              <a:t>rc</a:t>
            </a:r>
            <a:r>
              <a:rPr lang="ru-RU" b="1" dirty="0"/>
              <a:t> = 0</a:t>
            </a:r>
            <a:r>
              <a:rPr lang="ru-RU" dirty="0"/>
              <a:t> → число активных читателей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Первый читатель блокирует БД (</a:t>
            </a:r>
            <a:r>
              <a:rPr lang="ru-RU" dirty="0" err="1"/>
              <a:t>down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)), последний её освобождает</a:t>
            </a:r>
          </a:p>
          <a:p>
            <a:pPr lvl="1"/>
            <a:r>
              <a:rPr lang="ru-RU" dirty="0"/>
              <a:t>Писатель всегда делает </a:t>
            </a:r>
            <a:r>
              <a:rPr lang="ru-RU" dirty="0" err="1"/>
              <a:t>down</a:t>
            </a:r>
            <a:r>
              <a:rPr lang="ru-RU" dirty="0"/>
              <a:t>(</a:t>
            </a:r>
            <a:r>
              <a:rPr lang="ru-RU" dirty="0" err="1"/>
              <a:t>db</a:t>
            </a:r>
            <a:r>
              <a:rPr lang="ru-RU" dirty="0"/>
              <a:t>) перед записью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87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7B6C-89B1-3AC6-6C2E-807AC72E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Критическая секция (</a:t>
            </a:r>
            <a:r>
              <a:rPr lang="en-US" dirty="0"/>
              <a:t>Critical Section)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8B7F-2FF2-D9AE-6F7C-1019C222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участок программы, где происходит доступ к разделяемым ресурсам</a:t>
            </a:r>
          </a:p>
          <a:p>
            <a:r>
              <a:rPr lang="ru-RU" dirty="0"/>
              <a:t>Характеристики критической области:</a:t>
            </a:r>
          </a:p>
          <a:p>
            <a:pPr lvl="1"/>
            <a:r>
              <a:rPr lang="ru-RU" dirty="0"/>
              <a:t>Доступ к </a:t>
            </a:r>
            <a:r>
              <a:rPr lang="ru-RU" b="1" dirty="0"/>
              <a:t>общей памяти</a:t>
            </a:r>
            <a:endParaRPr lang="ru-RU" dirty="0"/>
          </a:p>
          <a:p>
            <a:pPr lvl="1"/>
            <a:r>
              <a:rPr lang="ru-RU" dirty="0"/>
              <a:t>Работа с </a:t>
            </a:r>
            <a:r>
              <a:rPr lang="ru-RU" b="1" dirty="0"/>
              <a:t>файлами, разделяемыми процессами</a:t>
            </a:r>
            <a:endParaRPr lang="ru-RU" dirty="0"/>
          </a:p>
          <a:p>
            <a:pPr lvl="1"/>
            <a:r>
              <a:rPr lang="ru-RU" dirty="0"/>
              <a:t>Действия, которые могут привести к состояниям гонки</a:t>
            </a:r>
          </a:p>
          <a:p>
            <a:r>
              <a:rPr lang="ru-RU" dirty="0"/>
              <a:t>Задача ОС –</a:t>
            </a:r>
            <a:r>
              <a:rPr lang="ru-RU" b="1" dirty="0"/>
              <a:t> </a:t>
            </a:r>
            <a:r>
              <a:rPr lang="ru-RU" dirty="0"/>
              <a:t>гарантировать, что в критической области находится не более одного процесса одновременно</a:t>
            </a:r>
          </a:p>
          <a:p>
            <a:r>
              <a:rPr lang="ru-RU" dirty="0"/>
              <a:t>Если правила не соблюдаются, возможна потеря данных или некорректные результаты</a:t>
            </a:r>
          </a:p>
          <a:p>
            <a:r>
              <a:rPr lang="ru-RU" dirty="0"/>
              <a:t>Ключевой принцип: «один заходит — остальные ждут»</a:t>
            </a:r>
          </a:p>
        </p:txBody>
      </p:sp>
    </p:spTree>
    <p:extLst>
      <p:ext uri="{BB962C8B-B14F-4D97-AF65-F5344CB8AC3E}">
        <p14:creationId xmlns:p14="http://schemas.microsoft.com/office/powerpoint/2010/main" val="19146796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5122B3-E84C-DBD5-1B79-8901D8A5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BAA18-1854-9515-61D4-A6A2D2923E48}"/>
              </a:ext>
            </a:extLst>
          </p:cNvPr>
          <p:cNvSpPr txBox="1"/>
          <p:nvPr/>
        </p:nvSpPr>
        <p:spPr>
          <a:xfrm>
            <a:off x="1" y="1690688"/>
            <a:ext cx="60959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semaphore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первый читатель блокирует БД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read_data_base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последний читатель освобождает БД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use_data_read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4BBE5-28A8-329E-6121-9EC9CED8D432}"/>
              </a:ext>
            </a:extLst>
          </p:cNvPr>
          <p:cNvSpPr txBox="1"/>
          <p:nvPr/>
        </p:nvSpPr>
        <p:spPr>
          <a:xfrm>
            <a:off x="6096000" y="2719338"/>
            <a:ext cx="61150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think_up_data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write_data_base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5156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371DA2-97C4-0E99-284B-CD7605B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голодания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78232-5672-6BB0-8D74-587B1A414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поток читателей непрерывен:</a:t>
            </a:r>
          </a:p>
          <a:p>
            <a:pPr lvl="1"/>
            <a:r>
              <a:rPr lang="ru-RU" dirty="0"/>
              <a:t>Каждый новый читатель допускается сразу</a:t>
            </a:r>
          </a:p>
          <a:p>
            <a:pPr lvl="1"/>
            <a:r>
              <a:rPr lang="ru-RU" dirty="0"/>
              <a:t>Писатель остаётся заблокированным «навечно»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появлении писателя новые читатели ставятся в очередь</a:t>
            </a:r>
          </a:p>
          <a:p>
            <a:pPr lvl="1"/>
            <a:r>
              <a:rPr lang="ru-RU" dirty="0"/>
              <a:t>Это снижает параллелизм, но исключает голодание</a:t>
            </a:r>
          </a:p>
        </p:txBody>
      </p:sp>
    </p:spTree>
    <p:extLst>
      <p:ext uri="{BB962C8B-B14F-4D97-AF65-F5344CB8AC3E}">
        <p14:creationId xmlns:p14="http://schemas.microsoft.com/office/powerpoint/2010/main" val="34849314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C6691E-00E1-E77A-3825-8400B7FE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9EBED-7B9A-5E38-DC9F-BBF53F1F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258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79600-502B-8FC9-7F48-6A891ED7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– упрощённые семафоры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D1685-499A-3474-8858-3BA54CED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Нужны, когда </a:t>
            </a:r>
            <a:r>
              <a:rPr lang="ru-RU" b="1" dirty="0"/>
              <a:t>счётчик семафора не требуется</a:t>
            </a:r>
            <a:endParaRPr lang="ru-RU" dirty="0"/>
          </a:p>
          <a:p>
            <a:r>
              <a:rPr lang="ru-RU" dirty="0"/>
              <a:t>Используются только для </a:t>
            </a:r>
            <a:r>
              <a:rPr lang="ru-RU" b="1" dirty="0"/>
              <a:t>взаимного исключения</a:t>
            </a:r>
            <a:endParaRPr lang="ru-RU" dirty="0"/>
          </a:p>
          <a:p>
            <a:r>
              <a:rPr lang="ru-RU" dirty="0"/>
              <a:t>Состояния:</a:t>
            </a:r>
          </a:p>
          <a:p>
            <a:pPr lvl="1"/>
            <a:r>
              <a:rPr lang="ru-RU" b="1" dirty="0"/>
              <a:t>0 = </a:t>
            </a:r>
            <a:r>
              <a:rPr lang="ru-RU" b="1" dirty="0" err="1"/>
              <a:t>unlocked</a:t>
            </a:r>
            <a:r>
              <a:rPr lang="ru-RU" dirty="0"/>
              <a:t> (ресурс свободен)</a:t>
            </a:r>
          </a:p>
          <a:p>
            <a:pPr lvl="1"/>
            <a:r>
              <a:rPr lang="ru-RU" b="1" dirty="0"/>
              <a:t>1 = </a:t>
            </a:r>
            <a:r>
              <a:rPr lang="ru-RU" b="1" dirty="0" err="1"/>
              <a:t>locked</a:t>
            </a:r>
            <a:r>
              <a:rPr lang="ru-RU" dirty="0"/>
              <a:t> (ресурс занят)</a:t>
            </a:r>
          </a:p>
          <a:p>
            <a:r>
              <a:rPr lang="ru-RU" dirty="0"/>
              <a:t>Достаточно 1 бита, но обычно хранится как целое число</a:t>
            </a:r>
          </a:p>
          <a:p>
            <a:r>
              <a:rPr lang="ru-RU" dirty="0"/>
              <a:t>Две операции:</a:t>
            </a:r>
          </a:p>
          <a:p>
            <a:pPr lvl="1"/>
            <a:r>
              <a:rPr lang="ru-RU" dirty="0" err="1"/>
              <a:t>mutex_lock</a:t>
            </a:r>
            <a:r>
              <a:rPr lang="ru-RU" dirty="0"/>
              <a:t>()</a:t>
            </a:r>
          </a:p>
          <a:p>
            <a:pPr lvl="1"/>
            <a:r>
              <a:rPr lang="ru-RU" dirty="0" err="1"/>
              <a:t>mutex_unlock</a:t>
            </a:r>
            <a:r>
              <a:rPr lang="ru-R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446283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A0E84-1EA7-5CC2-646D-092E7B58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1954C-350F-E46C-574E-19CE27ACE7D2}"/>
              </a:ext>
            </a:extLst>
          </p:cNvPr>
          <p:cNvSpPr txBox="1"/>
          <p:nvPr/>
        </p:nvSpPr>
        <p:spPr>
          <a:xfrm>
            <a:off x="838200" y="2349501"/>
            <a:ext cx="8305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mutex_lock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TSL REGISTER,MUTEX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атомарно: читаем и ставим =1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 REGISTER,#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был ли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mutex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свободен?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JZE ok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да → входим в критическую секцию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CALL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отдать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CPU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другому потоку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JMP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mutex_lock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попробовать снова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RET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mutex_unlock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MOVE MUTEX,#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освободить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mutex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RET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797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C763D4-D411-3CA4-4248-33B5603B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от </a:t>
            </a:r>
            <a:r>
              <a:rPr lang="en-US" dirty="0"/>
              <a:t>TSL/XCHG 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9DD3D-C5FC-7DD4-9584-E917D07D8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 err="1"/>
              <a:t>enter_region</a:t>
            </a:r>
            <a:r>
              <a:rPr lang="ru-RU" dirty="0"/>
              <a:t> (TSL/XCHG) →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 (процесс крутится в цикле)</a:t>
            </a:r>
          </a:p>
          <a:p>
            <a:r>
              <a:rPr lang="ru-RU" dirty="0"/>
              <a:t>В </a:t>
            </a:r>
            <a:r>
              <a:rPr lang="ru-RU" b="1" dirty="0" err="1"/>
              <a:t>mutex_lock</a:t>
            </a:r>
            <a:r>
              <a:rPr lang="ru-RU" dirty="0"/>
              <a:t> при неудаче вызывается </a:t>
            </a:r>
            <a:r>
              <a:rPr lang="ru-RU" b="1" dirty="0" err="1"/>
              <a:t>thread_yield</a:t>
            </a:r>
            <a:r>
              <a:rPr lang="ru-RU" dirty="0"/>
              <a:t>, поток уступает CPU</a:t>
            </a:r>
          </a:p>
          <a:p>
            <a:r>
              <a:rPr lang="ru-RU" dirty="0"/>
              <a:t>Нет пустого ожидания, эффективность выше</a:t>
            </a:r>
          </a:p>
          <a:p>
            <a:r>
              <a:rPr lang="ru-RU" dirty="0"/>
              <a:t>Работает в пространстве пользователя, без перехода в ядро, что повышает скорость</a:t>
            </a:r>
          </a:p>
        </p:txBody>
      </p:sp>
    </p:spTree>
    <p:extLst>
      <p:ext uri="{BB962C8B-B14F-4D97-AF65-F5344CB8AC3E}">
        <p14:creationId xmlns:p14="http://schemas.microsoft.com/office/powerpoint/2010/main" val="22384631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091B-C3CB-3211-D206-142BB5D2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возможности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4856-8DA0-76C4-CE0A-87D7B3E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trylock</a:t>
            </a:r>
            <a:r>
              <a:rPr lang="ru-RU" b="1" dirty="0"/>
              <a:t>()</a:t>
            </a:r>
            <a:r>
              <a:rPr lang="ru-RU" dirty="0"/>
              <a:t> — попытка захвата блокировки без ожидания</a:t>
            </a:r>
          </a:p>
          <a:p>
            <a:r>
              <a:rPr lang="ru-RU" dirty="0"/>
              <a:t>Мьютексы работают легко для потоков (общий адрес)</a:t>
            </a:r>
          </a:p>
          <a:p>
            <a:r>
              <a:rPr lang="ru-RU" dirty="0"/>
              <a:t>Для процессов с разными адресными пространствами:</a:t>
            </a:r>
          </a:p>
          <a:p>
            <a:pPr lvl="1"/>
            <a:r>
              <a:rPr lang="ru-RU" dirty="0"/>
              <a:t>Семафоры/мьютексы могут храниться в ядре (доступ через системные вызовы)</a:t>
            </a:r>
          </a:p>
          <a:p>
            <a:pPr lvl="1"/>
            <a:r>
              <a:rPr lang="ru-RU" dirty="0"/>
              <a:t>Или использовать </a:t>
            </a:r>
            <a:r>
              <a:rPr lang="ru-RU" b="1" dirty="0" err="1"/>
              <a:t>shared</a:t>
            </a:r>
            <a:r>
              <a:rPr lang="ru-RU" b="1" dirty="0"/>
              <a:t> </a:t>
            </a:r>
            <a:r>
              <a:rPr lang="ru-RU" b="1" dirty="0" err="1"/>
              <a:t>memory</a:t>
            </a:r>
            <a:r>
              <a:rPr lang="ru-RU" b="1" dirty="0"/>
              <a:t> / </a:t>
            </a:r>
            <a:r>
              <a:rPr lang="ru-RU" b="1" dirty="0" err="1"/>
              <a:t>shared</a:t>
            </a:r>
            <a:r>
              <a:rPr lang="ru-RU" b="1" dirty="0"/>
              <a:t> </a:t>
            </a:r>
            <a:r>
              <a:rPr lang="ru-RU" b="1" dirty="0" err="1"/>
              <a:t>files</a:t>
            </a:r>
            <a:endParaRPr lang="ru-RU" dirty="0"/>
          </a:p>
          <a:p>
            <a:r>
              <a:rPr lang="ru-RU" dirty="0"/>
              <a:t>Отличие:</a:t>
            </a:r>
          </a:p>
          <a:p>
            <a:pPr lvl="1"/>
            <a:r>
              <a:rPr lang="ru-RU" b="1" dirty="0" err="1"/>
              <a:t>Threads</a:t>
            </a:r>
            <a:r>
              <a:rPr lang="ru-RU" b="1" dirty="0"/>
              <a:t>:</a:t>
            </a:r>
            <a:r>
              <a:rPr lang="ru-RU" dirty="0"/>
              <a:t> общее пространство адресов, простая работа с </a:t>
            </a:r>
            <a:r>
              <a:rPr lang="ru-RU" dirty="0" err="1"/>
              <a:t>mutex</a:t>
            </a:r>
            <a:endParaRPr lang="ru-RU" dirty="0"/>
          </a:p>
          <a:p>
            <a:pPr lvl="1"/>
            <a:r>
              <a:rPr lang="ru-RU" b="1" dirty="0" err="1"/>
              <a:t>Processes</a:t>
            </a:r>
            <a:r>
              <a:rPr lang="ru-RU" b="1" dirty="0"/>
              <a:t>:</a:t>
            </a:r>
            <a:r>
              <a:rPr lang="ru-RU" dirty="0"/>
              <a:t> требуют поддержки ядра или ОС</a:t>
            </a:r>
          </a:p>
        </p:txBody>
      </p:sp>
    </p:spTree>
    <p:extLst>
      <p:ext uri="{BB962C8B-B14F-4D97-AF65-F5344CB8AC3E}">
        <p14:creationId xmlns:p14="http://schemas.microsoft.com/office/powerpoint/2010/main" val="29992428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F6AB5-0539-F158-6B34-2DD5D3BB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E7139-964F-5B45-4B98-386BBB4C0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2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AAEED-6418-ADF8-6D15-8680609C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между </a:t>
            </a:r>
            <a:r>
              <a:rPr lang="en-US" dirty="0" err="1"/>
              <a:t>SpinLock</a:t>
            </a:r>
            <a:r>
              <a:rPr lang="ru-RU" dirty="0"/>
              <a:t> и Блокировкой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023791-4F93-004C-7294-AA355C49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Spinlock</a:t>
            </a:r>
            <a:r>
              <a:rPr lang="ru-RU" b="1" dirty="0"/>
              <a:t> / </a:t>
            </a:r>
            <a:r>
              <a:rPr lang="ru-RU" b="1" dirty="0" err="1"/>
              <a:t>busy</a:t>
            </a:r>
            <a:r>
              <a:rPr lang="ru-RU" b="1" dirty="0"/>
              <a:t> </a:t>
            </a:r>
            <a:r>
              <a:rPr lang="ru-RU" b="1" dirty="0" err="1"/>
              <a:t>waiting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Быстро при коротком ожидании</a:t>
            </a:r>
          </a:p>
          <a:p>
            <a:pPr lvl="1"/>
            <a:r>
              <a:rPr lang="ru-RU" dirty="0"/>
              <a:t>Но тратит CPU при долгом ожидании</a:t>
            </a:r>
          </a:p>
          <a:p>
            <a:r>
              <a:rPr lang="ru-RU" b="1" dirty="0"/>
              <a:t>Блокировка через ядро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Эффективна при высокой конкуренции</a:t>
            </a:r>
          </a:p>
          <a:p>
            <a:pPr lvl="1"/>
            <a:r>
              <a:rPr lang="ru-RU" dirty="0"/>
              <a:t>Но системные вызовы дорогие при низкой конкуренции</a:t>
            </a:r>
          </a:p>
          <a:p>
            <a:r>
              <a:rPr lang="ru-RU" dirty="0"/>
              <a:t>Невозможно заранее предсказать уровень конфликтов</a:t>
            </a:r>
          </a:p>
        </p:txBody>
      </p:sp>
    </p:spTree>
    <p:extLst>
      <p:ext uri="{BB962C8B-B14F-4D97-AF65-F5344CB8AC3E}">
        <p14:creationId xmlns:p14="http://schemas.microsoft.com/office/powerpoint/2010/main" val="3133926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CB4B-1464-1198-B232-579BDB6A8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Futex</a:t>
            </a:r>
            <a:r>
              <a:rPr lang="en-US" dirty="0"/>
              <a:t> – Fast User Space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360A-E8C5-6AC4-D5D3-65793B9F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ru-RU" b="1" dirty="0" err="1"/>
              <a:t>futex</a:t>
            </a:r>
            <a:r>
              <a:rPr lang="ru-RU" dirty="0"/>
              <a:t> (Linux) = гибридный механизм</a:t>
            </a:r>
          </a:p>
          <a:p>
            <a:r>
              <a:rPr lang="ru-RU" dirty="0"/>
              <a:t>Работает полностью в </a:t>
            </a:r>
            <a:r>
              <a:rPr lang="ru-RU" b="1" dirty="0" err="1"/>
              <a:t>user</a:t>
            </a:r>
            <a:r>
              <a:rPr lang="ru-RU" b="1" dirty="0"/>
              <a:t> </a:t>
            </a:r>
            <a:r>
              <a:rPr lang="ru-RU" b="1" dirty="0" err="1"/>
              <a:t>space</a:t>
            </a:r>
            <a:r>
              <a:rPr lang="ru-RU" dirty="0"/>
              <a:t>, если нет конфликтов</a:t>
            </a:r>
          </a:p>
          <a:p>
            <a:r>
              <a:rPr lang="ru-RU" dirty="0"/>
              <a:t>При конкуренции: обращается к ядру для постановки потока в </a:t>
            </a:r>
            <a:r>
              <a:rPr lang="ru-RU" b="1" dirty="0" err="1"/>
              <a:t>wait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endParaRPr lang="ru-RU" dirty="0"/>
          </a:p>
          <a:p>
            <a:r>
              <a:rPr lang="ru-RU" dirty="0"/>
              <a:t>Ключевые преимущества:</a:t>
            </a:r>
          </a:p>
          <a:p>
            <a:pPr lvl="1"/>
            <a:r>
              <a:rPr lang="ru-RU" dirty="0"/>
              <a:t>Нет потерь CPU при длительном ожидании</a:t>
            </a:r>
          </a:p>
          <a:p>
            <a:pPr lvl="1"/>
            <a:r>
              <a:rPr lang="ru-RU" dirty="0"/>
              <a:t>Нет затрат на системные вызовы при редких конфликтах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0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5F2-1067-4EE6-5229-16CF07C5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корректного решения проблемы синхронизации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8CEC9-F156-17DE-A9E9-25537E5D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Исключение одновременного доступа</a:t>
            </a:r>
          </a:p>
          <a:p>
            <a:pPr lvl="1"/>
            <a:r>
              <a:rPr lang="ru-RU" dirty="0"/>
              <a:t>Только один процесс может быть в критической области в данный момент</a:t>
            </a:r>
          </a:p>
          <a:p>
            <a:r>
              <a:rPr lang="ru-RU" dirty="0"/>
              <a:t>Независимость от аппаратуры</a:t>
            </a:r>
          </a:p>
          <a:p>
            <a:pPr lvl="1"/>
            <a:r>
              <a:rPr lang="ru-RU" dirty="0"/>
              <a:t>Решение должно работать вне зависимости от числа процессоров и их скорости.</a:t>
            </a:r>
          </a:p>
          <a:p>
            <a:pPr lvl="1"/>
            <a:r>
              <a:rPr lang="ru-RU" dirty="0"/>
              <a:t>Нельзя полагаться на «удачное расписание» процессов</a:t>
            </a:r>
          </a:p>
          <a:p>
            <a:r>
              <a:rPr lang="ru-RU" dirty="0"/>
              <a:t>Отсутствие блокировок вне критической области</a:t>
            </a:r>
          </a:p>
          <a:p>
            <a:pPr lvl="1"/>
            <a:r>
              <a:rPr lang="ru-RU" dirty="0"/>
              <a:t>Если процесс не работает с общими данными, он не мешает другим процессам.</a:t>
            </a:r>
          </a:p>
          <a:p>
            <a:pPr lvl="1"/>
            <a:r>
              <a:rPr lang="ru-RU" dirty="0"/>
              <a:t>Не должно быть ложных зависимостей</a:t>
            </a:r>
          </a:p>
          <a:p>
            <a:r>
              <a:rPr lang="ru-RU" dirty="0"/>
              <a:t>Отсутствие бесконечного ожидания (голодания)</a:t>
            </a:r>
          </a:p>
          <a:p>
            <a:pPr lvl="1"/>
            <a:r>
              <a:rPr lang="ru-RU" dirty="0"/>
              <a:t>Каждый процесс должен получить шанс войти в критическую область.</a:t>
            </a:r>
          </a:p>
          <a:p>
            <a:pPr lvl="1"/>
            <a:r>
              <a:rPr lang="ru-RU" dirty="0"/>
              <a:t>Система должна обеспечивать «справедливость» (</a:t>
            </a:r>
            <a:r>
              <a:rPr lang="ru-RU" dirty="0" err="1"/>
              <a:t>fairness</a:t>
            </a:r>
            <a:r>
              <a:rPr lang="ru-RU" dirty="0"/>
              <a:t>)</a:t>
            </a:r>
          </a:p>
          <a:p>
            <a:r>
              <a:rPr lang="ru-RU" dirty="0"/>
              <a:t>Итог: синхронизация должна быть безопасной, корректной и справедливой</a:t>
            </a:r>
          </a:p>
        </p:txBody>
      </p:sp>
    </p:spTree>
    <p:extLst>
      <p:ext uri="{BB962C8B-B14F-4D97-AF65-F5344CB8AC3E}">
        <p14:creationId xmlns:p14="http://schemas.microsoft.com/office/powerpoint/2010/main" val="12263768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871B-677A-3723-CC8E-ABE53061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A8C4-96E7-9651-CDF7-82220405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Потоки делят общую переменную (</a:t>
            </a:r>
            <a:r>
              <a:rPr lang="ru-RU" dirty="0" err="1"/>
              <a:t>int</a:t>
            </a:r>
            <a:r>
              <a:rPr lang="ru-RU" dirty="0"/>
              <a:t> в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)</a:t>
            </a:r>
          </a:p>
          <a:p>
            <a:r>
              <a:rPr lang="ru-RU" dirty="0"/>
              <a:t>Попытка захвата: </a:t>
            </a:r>
            <a:r>
              <a:rPr lang="ru-RU" b="1" dirty="0"/>
              <a:t>атомарный </a:t>
            </a:r>
            <a:r>
              <a:rPr lang="ru-RU" b="1" dirty="0" err="1"/>
              <a:t>decrement-and-test</a:t>
            </a:r>
            <a:endParaRPr lang="ru-RU" dirty="0"/>
          </a:p>
          <a:p>
            <a:pPr lvl="1"/>
            <a:r>
              <a:rPr lang="ru-RU" dirty="0"/>
              <a:t>Если ресурс свободен → захват успешен (ядро не участвует)</a:t>
            </a:r>
          </a:p>
          <a:p>
            <a:pPr lvl="1"/>
            <a:r>
              <a:rPr lang="ru-RU" dirty="0"/>
              <a:t>Если занят → вызывается системный вызов, поток блокируется в ядре</a:t>
            </a:r>
          </a:p>
          <a:p>
            <a:r>
              <a:rPr lang="ru-RU" dirty="0"/>
              <a:t>Освобождение: </a:t>
            </a:r>
            <a:r>
              <a:rPr lang="ru-RU" b="1" dirty="0"/>
              <a:t>атомарный </a:t>
            </a:r>
            <a:r>
              <a:rPr lang="ru-RU" b="1" dirty="0" err="1"/>
              <a:t>increment-and-test</a:t>
            </a:r>
            <a:endParaRPr lang="ru-RU" dirty="0"/>
          </a:p>
          <a:p>
            <a:pPr lvl="1"/>
            <a:r>
              <a:rPr lang="ru-RU" dirty="0"/>
              <a:t>Если есть ожидающие в </a:t>
            </a:r>
            <a:r>
              <a:rPr lang="ru-RU" dirty="0" err="1"/>
              <a:t>wait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→ ядро будит один/несколько процессов</a:t>
            </a:r>
          </a:p>
          <a:p>
            <a:r>
              <a:rPr lang="ru-RU" dirty="0"/>
              <a:t>Итог: </a:t>
            </a:r>
            <a:r>
              <a:rPr lang="ru-RU" b="1" dirty="0"/>
              <a:t>без конкуренции ядро не вовлекается вообще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262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DCD1-1BF0-7FAF-488C-71CC0734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6323E-BF95-B933-B082-CAA3286C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Низкоуровневый механизм, редко используется напрямую</a:t>
            </a:r>
          </a:p>
          <a:p>
            <a:r>
              <a:rPr lang="ru-RU" dirty="0"/>
              <a:t>Является базой для реализации:</a:t>
            </a:r>
          </a:p>
          <a:p>
            <a:pPr lvl="1"/>
            <a:r>
              <a:rPr lang="ru-RU" b="1" dirty="0" err="1"/>
              <a:t>mutex</a:t>
            </a:r>
            <a:endParaRPr lang="ru-RU" dirty="0"/>
          </a:p>
          <a:p>
            <a:pPr lvl="1"/>
            <a:r>
              <a:rPr lang="ru-RU" b="1" dirty="0"/>
              <a:t>условных переменных</a:t>
            </a:r>
            <a:r>
              <a:rPr lang="ru-RU" dirty="0"/>
              <a:t> (</a:t>
            </a:r>
            <a:r>
              <a:rPr lang="ru-RU" dirty="0" err="1"/>
              <a:t>condition</a:t>
            </a:r>
            <a:r>
              <a:rPr lang="ru-RU" dirty="0"/>
              <a:t> </a:t>
            </a:r>
            <a:r>
              <a:rPr lang="ru-RU" dirty="0" err="1"/>
              <a:t>variables</a:t>
            </a:r>
            <a:r>
              <a:rPr lang="ru-RU" dirty="0"/>
              <a:t>)</a:t>
            </a:r>
          </a:p>
          <a:p>
            <a:pPr lvl="1"/>
            <a:r>
              <a:rPr lang="ru-RU" b="1" dirty="0"/>
              <a:t>других синхронизаторов</a:t>
            </a:r>
            <a:r>
              <a:rPr lang="ru-RU" dirty="0"/>
              <a:t> в </a:t>
            </a:r>
            <a:r>
              <a:rPr lang="ru-RU" dirty="0" err="1"/>
              <a:t>pthreads</a:t>
            </a:r>
            <a:r>
              <a:rPr lang="ru-RU" dirty="0"/>
              <a:t> и стандартных библиотеках</a:t>
            </a:r>
          </a:p>
          <a:p>
            <a:r>
              <a:rPr lang="ru-RU" dirty="0"/>
              <a:t>Доступен только «под капотом» — для программистов скрыт в API</a:t>
            </a:r>
          </a:p>
        </p:txBody>
      </p:sp>
    </p:spTree>
    <p:extLst>
      <p:ext uri="{BB962C8B-B14F-4D97-AF65-F5344CB8AC3E}">
        <p14:creationId xmlns:p14="http://schemas.microsoft.com/office/powerpoint/2010/main" val="1482849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A1CBC-9455-E589-8D29-0606DAE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в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1DB068-81BB-2AC6-ED74-4F92A4141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42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7EB35-4EE3-D67F-5131-9B05D363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в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5D3D57-2B7F-B06E-1863-21CA4467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POSIX Threads (</a:t>
            </a:r>
            <a:r>
              <a:rPr lang="en-US" b="1" dirty="0" err="1"/>
              <a:t>Pthreads</a:t>
            </a:r>
            <a:r>
              <a:rPr lang="en-US" b="1" dirty="0"/>
              <a:t>)</a:t>
            </a:r>
            <a:r>
              <a:rPr lang="en-US" dirty="0"/>
              <a:t> → </a:t>
            </a:r>
            <a:r>
              <a:rPr lang="ru-RU" dirty="0"/>
              <a:t>стандарт для работы с потоками в </a:t>
            </a:r>
            <a:r>
              <a:rPr lang="en-US" dirty="0"/>
              <a:t>UNIX/Linux</a:t>
            </a:r>
          </a:p>
          <a:p>
            <a:r>
              <a:rPr lang="ru-RU" b="1" dirty="0"/>
              <a:t>Мьютексы (</a:t>
            </a:r>
            <a:r>
              <a:rPr lang="en-US" b="1" dirty="0" err="1"/>
              <a:t>pthread_mutex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Основаны на </a:t>
            </a:r>
            <a:r>
              <a:rPr lang="en-US" b="1" dirty="0" err="1"/>
              <a:t>futex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Защищают критические секции</a:t>
            </a:r>
          </a:p>
          <a:p>
            <a:pPr lvl="1"/>
            <a:r>
              <a:rPr lang="ru-RU" dirty="0"/>
              <a:t>Блокируют доступ, если ресурс занят</a:t>
            </a:r>
          </a:p>
          <a:p>
            <a:r>
              <a:rPr lang="ru-RU" dirty="0"/>
              <a:t>Основные вызовы:</a:t>
            </a:r>
          </a:p>
          <a:p>
            <a:pPr lvl="1"/>
            <a:r>
              <a:rPr lang="en-US" dirty="0" err="1"/>
              <a:t>pthread_mutex_init</a:t>
            </a:r>
            <a:r>
              <a:rPr lang="en-US" dirty="0"/>
              <a:t> / </a:t>
            </a:r>
            <a:r>
              <a:rPr lang="en-US" dirty="0" err="1"/>
              <a:t>pthread_mutex_destroy</a:t>
            </a:r>
            <a:endParaRPr lang="en-US" dirty="0"/>
          </a:p>
          <a:p>
            <a:pPr lvl="1"/>
            <a:r>
              <a:rPr lang="en-US" dirty="0" err="1"/>
              <a:t>pthread_mutex_lock</a:t>
            </a:r>
            <a:r>
              <a:rPr lang="en-US" dirty="0"/>
              <a:t> — </a:t>
            </a:r>
            <a:r>
              <a:rPr lang="ru-RU" dirty="0"/>
              <a:t>захват (или блокировка)</a:t>
            </a:r>
          </a:p>
          <a:p>
            <a:pPr lvl="1"/>
            <a:r>
              <a:rPr lang="en-US" dirty="0" err="1"/>
              <a:t>pthread_mutex_trylock</a:t>
            </a:r>
            <a:r>
              <a:rPr lang="en-US" dirty="0"/>
              <a:t> — </a:t>
            </a:r>
            <a:r>
              <a:rPr lang="ru-RU" dirty="0"/>
              <a:t>попытка захвата без блокировки</a:t>
            </a:r>
          </a:p>
          <a:p>
            <a:pPr lvl="1"/>
            <a:r>
              <a:rPr lang="en-US" dirty="0" err="1"/>
              <a:t>pthread_mutex_unlock</a:t>
            </a:r>
            <a:r>
              <a:rPr lang="en-US" dirty="0"/>
              <a:t> — </a:t>
            </a:r>
            <a:r>
              <a:rPr lang="ru-RU" dirty="0"/>
              <a:t>освобождение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1223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03B7-193F-1A57-C6B3-D60A1002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Условные переменные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066AC-CE62-B72E-BEBF-6CEC0943E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Решают задачу ожидания события (а не только ресурса)</a:t>
            </a:r>
          </a:p>
          <a:p>
            <a:r>
              <a:rPr lang="ru-RU" dirty="0"/>
              <a:t>Всегда используются вместе с мьютексами</a:t>
            </a:r>
          </a:p>
          <a:p>
            <a:r>
              <a:rPr lang="ru-RU" dirty="0"/>
              <a:t>Основные вызовы:</a:t>
            </a:r>
          </a:p>
          <a:p>
            <a:pPr lvl="1"/>
            <a:r>
              <a:rPr lang="en-US" dirty="0" err="1"/>
              <a:t>pthread_cond_init</a:t>
            </a:r>
            <a:r>
              <a:rPr lang="en-US" dirty="0"/>
              <a:t> / </a:t>
            </a:r>
            <a:r>
              <a:rPr lang="en-US" dirty="0" err="1"/>
              <a:t>pthread_cond_destroy</a:t>
            </a:r>
            <a:endParaRPr lang="en-US" dirty="0"/>
          </a:p>
          <a:p>
            <a:pPr lvl="1"/>
            <a:r>
              <a:rPr lang="en-US" dirty="0" err="1"/>
              <a:t>pthread_cond_wait</a:t>
            </a:r>
            <a:r>
              <a:rPr lang="en-US" dirty="0"/>
              <a:t> — </a:t>
            </a:r>
            <a:r>
              <a:rPr lang="ru-RU" dirty="0"/>
              <a:t>блокировка до сигнала</a:t>
            </a:r>
          </a:p>
          <a:p>
            <a:pPr lvl="1"/>
            <a:r>
              <a:rPr lang="en-US" dirty="0" err="1"/>
              <a:t>pthread_cond_signal</a:t>
            </a:r>
            <a:r>
              <a:rPr lang="en-US" dirty="0"/>
              <a:t> — </a:t>
            </a:r>
            <a:r>
              <a:rPr lang="ru-RU" dirty="0"/>
              <a:t>пробудить один поток</a:t>
            </a:r>
          </a:p>
          <a:p>
            <a:pPr lvl="1"/>
            <a:r>
              <a:rPr lang="en-US" dirty="0" err="1"/>
              <a:t>pthread_cond_broadcast</a:t>
            </a:r>
            <a:r>
              <a:rPr lang="en-US" dirty="0"/>
              <a:t> — </a:t>
            </a:r>
            <a:r>
              <a:rPr lang="ru-RU" dirty="0"/>
              <a:t>пробудить всех ожидающих</a:t>
            </a:r>
          </a:p>
          <a:p>
            <a:r>
              <a:rPr lang="ru-RU" dirty="0"/>
              <a:t>Важно: </a:t>
            </a:r>
            <a:r>
              <a:rPr lang="ru-RU" b="1" dirty="0"/>
              <a:t>сигналы не накапливаются</a:t>
            </a:r>
            <a:r>
              <a:rPr lang="ru-RU" dirty="0"/>
              <a:t> (нет памяти, как у семафоров</a:t>
            </a:r>
          </a:p>
        </p:txBody>
      </p:sp>
    </p:spTree>
    <p:extLst>
      <p:ext uri="{BB962C8B-B14F-4D97-AF65-F5344CB8AC3E}">
        <p14:creationId xmlns:p14="http://schemas.microsoft.com/office/powerpoint/2010/main" val="448825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BC75F-1944-737B-63FE-0BF273F2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Producer/Consumer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C4E20-0756-532D-4DEF-0071B595AB2B}"/>
              </a:ext>
            </a:extLst>
          </p:cNvPr>
          <p:cNvSpPr txBox="1"/>
          <p:nvPr/>
        </p:nvSpPr>
        <p:spPr>
          <a:xfrm>
            <a:off x="0" y="1690688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pthread_mutex_t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mutex;</a:t>
            </a:r>
          </a:p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pthread_cond_t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item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produce_item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pthread_cond_signal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B4B58-E300-A1CC-9332-09F61428D792}"/>
              </a:ext>
            </a:extLst>
          </p:cNvPr>
          <p:cNvSpPr txBox="1"/>
          <p:nvPr/>
        </p:nvSpPr>
        <p:spPr>
          <a:xfrm>
            <a:off x="6070600" y="3352681"/>
            <a:ext cx="6121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consume_item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(item);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buffer_full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pthread_cond_signal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pthread_mutex_unlock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(&amp;mutex);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89539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79BF-0407-59F8-B735-C5D81557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F19C-80FE-0575-8B76-63CD86C42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Мьютексы</a:t>
            </a:r>
            <a:r>
              <a:rPr lang="ru-RU" dirty="0"/>
              <a:t> → взаимное исключение</a:t>
            </a:r>
          </a:p>
          <a:p>
            <a:r>
              <a:rPr lang="ru-RU" b="1" dirty="0"/>
              <a:t>Условные переменные</a:t>
            </a:r>
            <a:r>
              <a:rPr lang="ru-RU" dirty="0"/>
              <a:t> → синхронизация по событиям</a:t>
            </a:r>
          </a:p>
          <a:p>
            <a:r>
              <a:rPr lang="ru-RU" dirty="0"/>
              <a:t>Используются совместно:</a:t>
            </a:r>
          </a:p>
          <a:p>
            <a:pPr lvl="1"/>
            <a:r>
              <a:rPr lang="ru-RU" dirty="0"/>
              <a:t>Поток блокируется, если условие не выполнено</a:t>
            </a:r>
          </a:p>
          <a:p>
            <a:pPr lvl="1"/>
            <a:r>
              <a:rPr lang="ru-RU" dirty="0"/>
              <a:t>Другой поток сигнализирует при изменении состояния</a:t>
            </a:r>
          </a:p>
          <a:p>
            <a:r>
              <a:rPr lang="ru-RU" dirty="0"/>
              <a:t>Стандартный способ решения задач </a:t>
            </a:r>
            <a:r>
              <a:rPr lang="ru-RU" b="1" dirty="0" err="1"/>
              <a:t>Producer</a:t>
            </a:r>
            <a:r>
              <a:rPr lang="ru-RU" b="1" dirty="0"/>
              <a:t>–Consumer</a:t>
            </a:r>
            <a:r>
              <a:rPr lang="ru-RU" dirty="0"/>
              <a:t> и других IPC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1972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2F5AE-6704-72FD-4122-1A1DE488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и условные переменные в </a:t>
            </a:r>
            <a:r>
              <a:rPr lang="en-US" dirty="0"/>
              <a:t>C++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541AB-0175-C2A6-3F55-EB0F2C70B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92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3AEAB5-F30D-8C21-3EE0-4C2A9614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Мьютексы в </a:t>
            </a:r>
            <a:r>
              <a:rPr lang="en-US" dirty="0"/>
              <a:t>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C682C8-761B-5C6A-6FCE-B633EE791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Используются для </a:t>
            </a:r>
            <a:r>
              <a:rPr lang="ru-RU" b="1" dirty="0"/>
              <a:t>взаимного исключения</a:t>
            </a:r>
            <a:r>
              <a:rPr lang="ru-RU" dirty="0"/>
              <a:t> при доступе к общим данным</a:t>
            </a:r>
          </a:p>
          <a:p>
            <a:r>
              <a:rPr lang="ru-RU" dirty="0"/>
              <a:t>Реализованы в &lt;</a:t>
            </a:r>
            <a:r>
              <a:rPr lang="en-US" dirty="0"/>
              <a:t>mutex&gt;</a:t>
            </a:r>
          </a:p>
          <a:p>
            <a:r>
              <a:rPr lang="ru-RU" dirty="0"/>
              <a:t>Основные типы: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std::mutex</a:t>
            </a:r>
            <a:r>
              <a:rPr lang="en-US" dirty="0"/>
              <a:t> — </a:t>
            </a:r>
            <a:r>
              <a:rPr lang="ru-RU" dirty="0"/>
              <a:t>базовый мьютекс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recursive_mutex</a:t>
            </a:r>
            <a:r>
              <a:rPr lang="en-US" dirty="0"/>
              <a:t> — </a:t>
            </a:r>
            <a:r>
              <a:rPr lang="ru-RU" dirty="0"/>
              <a:t>допускает повторное захватывание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timed_mutex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recursive_timed_mutex</a:t>
            </a:r>
            <a:r>
              <a:rPr lang="en-US" dirty="0"/>
              <a:t> — </a:t>
            </a:r>
            <a:r>
              <a:rPr lang="ru-RU" dirty="0"/>
              <a:t>с таймаутами</a:t>
            </a:r>
          </a:p>
          <a:p>
            <a:r>
              <a:rPr lang="ru-RU" dirty="0"/>
              <a:t>Классы-обёртки: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lock_guard</a:t>
            </a:r>
            <a:r>
              <a:rPr lang="en-US" dirty="0"/>
              <a:t> — </a:t>
            </a:r>
            <a:r>
              <a:rPr lang="ru-RU" dirty="0"/>
              <a:t>автоматическая разблокировка при выходе из области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unique_lock</a:t>
            </a:r>
            <a:r>
              <a:rPr lang="en-US" dirty="0"/>
              <a:t> — </a:t>
            </a:r>
            <a:r>
              <a:rPr lang="ru-RU" dirty="0"/>
              <a:t>гибкий контроль (возможность разблокировать вручную)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62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BC34C-C940-ACFB-3F3B-B06FED8F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r>
              <a:rPr lang="en-US" dirty="0"/>
              <a:t> mutex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89FA60-115F-FF38-EE26-DF6125F8FC7F}"/>
              </a:ext>
            </a:extLst>
          </p:cNvPr>
          <p:cNvSpPr txBox="1"/>
          <p:nvPr/>
        </p:nvSpPr>
        <p:spPr>
          <a:xfrm>
            <a:off x="838199" y="1690688"/>
            <a:ext cx="10515599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++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[&amp;]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1'000'000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--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7114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3029</TotalTime>
  <Words>20603</Words>
  <Application>Microsoft Office PowerPoint</Application>
  <PresentationFormat>Widescreen</PresentationFormat>
  <Paragraphs>1961</Paragraphs>
  <Slides>164</Slides>
  <Notes>163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70" baseType="lpstr">
      <vt:lpstr>Aptos</vt:lpstr>
      <vt:lpstr>Aptos Display</vt:lpstr>
      <vt:lpstr>Arial</vt:lpstr>
      <vt:lpstr>Cambria Math</vt:lpstr>
      <vt:lpstr>Consolas</vt:lpstr>
      <vt:lpstr>Office Theme</vt:lpstr>
      <vt:lpstr>Синхронизация потоков и межпроцессная коммуникация</vt:lpstr>
      <vt:lpstr>Синхронизация и коммуникация между процессами</vt:lpstr>
      <vt:lpstr>Состояние гонки</vt:lpstr>
      <vt:lpstr>Гонка между потоками при доступе к общим данным</vt:lpstr>
      <vt:lpstr>Исправляем гонку за счёт атомарных операций</vt:lpstr>
      <vt:lpstr>Различия между атомарными и неатомарными операциями</vt:lpstr>
      <vt:lpstr>Взаимное исключение</vt:lpstr>
      <vt:lpstr>Критическая секция (Critical Section)</vt:lpstr>
      <vt:lpstr>Условия корректного решения проблемы синхронизации</vt:lpstr>
      <vt:lpstr>Взаимное исключение и Busy Waiting</vt:lpstr>
      <vt:lpstr>Взаимное исключение и Busy waiting</vt:lpstr>
      <vt:lpstr>Запрет прерываний</vt:lpstr>
      <vt:lpstr>Недостатки метода</vt:lpstr>
      <vt:lpstr>Выводы</vt:lpstr>
      <vt:lpstr>Управление прерываниями в x86-64</vt:lpstr>
      <vt:lpstr>Пример выполнения кода с отключенными прерываниями</vt:lpstr>
      <vt:lpstr>Шаблон irq_save/irq_restore</vt:lpstr>
      <vt:lpstr>Ограничения и риски</vt:lpstr>
      <vt:lpstr>Практическое применение</vt:lpstr>
      <vt:lpstr>Использование переменных-блокировок</vt:lpstr>
      <vt:lpstr>Идея lock variable</vt:lpstr>
      <vt:lpstr>Проблема подхода</vt:lpstr>
      <vt:lpstr>А что если читать lock дважды?</vt:lpstr>
      <vt:lpstr>Выводы</vt:lpstr>
      <vt:lpstr>Алгоритм строгого чередования (Strict Alternation)</vt:lpstr>
      <vt:lpstr>Алгоритм Strict Alternation</vt:lpstr>
      <vt:lpstr>Недостатки</vt:lpstr>
      <vt:lpstr>Итоги</vt:lpstr>
      <vt:lpstr>Решение Петерсона</vt:lpstr>
      <vt:lpstr>Алгоритм Петерсона</vt:lpstr>
      <vt:lpstr>Упрощённый код решения</vt:lpstr>
      <vt:lpstr>Значение решения Петерсона</vt:lpstr>
      <vt:lpstr>Недостатки программных методов синхронизации</vt:lpstr>
      <vt:lpstr>Временная и пространственная сложность</vt:lpstr>
      <vt:lpstr>Проблемы масштабирования</vt:lpstr>
      <vt:lpstr>Простая (и неработающая на современных процессорах) реализация PetersonLock</vt:lpstr>
      <vt:lpstr>Всё ещё нерабочая реализация PetersonLock</vt:lpstr>
      <vt:lpstr>Исправленная реализация Peterson Lock</vt:lpstr>
      <vt:lpstr>Итоги</vt:lpstr>
      <vt:lpstr>TSL (Test and Set Lock)</vt:lpstr>
      <vt:lpstr>Аппаратная поддержка взаимного исключения</vt:lpstr>
      <vt:lpstr>Принцип работы TSL</vt:lpstr>
      <vt:lpstr>Критическая секция с TSL</vt:lpstr>
      <vt:lpstr>Критическая секция с XCHG</vt:lpstr>
      <vt:lpstr>Ограничения метода</vt:lpstr>
      <vt:lpstr>TSLLock с использованием std::atomic_flag</vt:lpstr>
      <vt:lpstr>Ограничения TSLLock</vt:lpstr>
      <vt:lpstr>Спинлоки</vt:lpstr>
      <vt:lpstr>Что такое Spin lock?</vt:lpstr>
      <vt:lpstr>Особенности и проблемы</vt:lpstr>
      <vt:lpstr>Функция spin_lock</vt:lpstr>
      <vt:lpstr>Функция spin_lock_irq</vt:lpstr>
      <vt:lpstr>Функция spin_lock_irqsave</vt:lpstr>
      <vt:lpstr>Итоги</vt:lpstr>
      <vt:lpstr>Сон и пробуждение</vt:lpstr>
      <vt:lpstr>Проблема активного ожидания</vt:lpstr>
      <vt:lpstr>Примитивы Sleep и Wakeup</vt:lpstr>
      <vt:lpstr>Итог</vt:lpstr>
      <vt:lpstr>Sleep/Wakeup в современных ОС</vt:lpstr>
      <vt:lpstr>Задача «Производитель-потребитель»</vt:lpstr>
      <vt:lpstr>Описание задачи</vt:lpstr>
      <vt:lpstr>Код</vt:lpstr>
      <vt:lpstr>Попытка исправления</vt:lpstr>
      <vt:lpstr>Семафоры</vt:lpstr>
      <vt:lpstr>История и идея семафоров</vt:lpstr>
      <vt:lpstr>Операции на семафорах</vt:lpstr>
      <vt:lpstr>Значение семафоров</vt:lpstr>
      <vt:lpstr>Решение проблемы поставщиков-потребителей через семафоры</vt:lpstr>
      <vt:lpstr>Пример кода</vt:lpstr>
      <vt:lpstr>Два применения семафоров</vt:lpstr>
      <vt:lpstr>Применимость в ОС</vt:lpstr>
      <vt:lpstr>Семафоры в C++</vt:lpstr>
      <vt:lpstr>Семафоры в C++20</vt:lpstr>
      <vt:lpstr>PowerPoint Presentation</vt:lpstr>
      <vt:lpstr>Преимущества и особенности реализации</vt:lpstr>
      <vt:lpstr>Пример использования binary_semaphore</vt:lpstr>
      <vt:lpstr>Задача «Readers-Writers»</vt:lpstr>
      <vt:lpstr>Задача Readers-Writers</vt:lpstr>
      <vt:lpstr>Решение с семафорами</vt:lpstr>
      <vt:lpstr>Исходный код</vt:lpstr>
      <vt:lpstr>Проблема голодания</vt:lpstr>
      <vt:lpstr>Мьютексы</vt:lpstr>
      <vt:lpstr>Мьютексы – упрощённые семафоры</vt:lpstr>
      <vt:lpstr>Пример реализации</vt:lpstr>
      <vt:lpstr>Отличие от TSL/XCHG lock</vt:lpstr>
      <vt:lpstr>Дополнительные возможности</vt:lpstr>
      <vt:lpstr>Futex</vt:lpstr>
      <vt:lpstr>Выбор между SpinLock и Блокировкой</vt:lpstr>
      <vt:lpstr>Futex – Fast User Space Mutex</vt:lpstr>
      <vt:lpstr>Механизм работы</vt:lpstr>
      <vt:lpstr>Применение futex</vt:lpstr>
      <vt:lpstr>Мьютексы в pthreads</vt:lpstr>
      <vt:lpstr>Мьютексы в Pthreads</vt:lpstr>
      <vt:lpstr>Условные переменные</vt:lpstr>
      <vt:lpstr>Задача Producer/Consumer</vt:lpstr>
      <vt:lpstr>Итоги</vt:lpstr>
      <vt:lpstr>Мьютексы и условные переменные в C++</vt:lpstr>
      <vt:lpstr>Мьютексы в C++</vt:lpstr>
      <vt:lpstr>Пример использования mutex</vt:lpstr>
      <vt:lpstr>Условные переменные (Condition Variables)</vt:lpstr>
      <vt:lpstr>Пример работы condition variable</vt:lpstr>
      <vt:lpstr>Важные замечания</vt:lpstr>
      <vt:lpstr>std::shared_mutex</vt:lpstr>
      <vt:lpstr>Пример использования std::shared_mutex</vt:lpstr>
      <vt:lpstr>shared_lock в действии</vt:lpstr>
      <vt:lpstr>Как использовать shared_lock</vt:lpstr>
      <vt:lpstr>Потенциальные проблемы</vt:lpstr>
      <vt:lpstr>Когда использовать std::shared_mutex</vt:lpstr>
      <vt:lpstr>Решаем проблему «голода» писателей</vt:lpstr>
      <vt:lpstr>Идея FairRWLock</vt:lpstr>
      <vt:lpstr>Архитектура FairRWLock</vt:lpstr>
      <vt:lpstr>Принцип работы</vt:lpstr>
      <vt:lpstr>Реализация lock</vt:lpstr>
      <vt:lpstr>Реализация unlock</vt:lpstr>
      <vt:lpstr>Реализация lock_shared</vt:lpstr>
      <vt:lpstr>Реализация unlock_shared</vt:lpstr>
      <vt:lpstr>Результаты бенчмарков</vt:lpstr>
      <vt:lpstr>Достоинтства</vt:lpstr>
      <vt:lpstr>Когда использовать FairRWLock (и его аналоги)</vt:lpstr>
      <vt:lpstr>Мониторы</vt:lpstr>
      <vt:lpstr>От семафоров к мониторам</vt:lpstr>
      <vt:lpstr>Структура монитора</vt:lpstr>
      <vt:lpstr>Условные переменные в мониторах</vt:lpstr>
      <vt:lpstr>Пример монитора (Concurrent Pascal)</vt:lpstr>
      <vt:lpstr>Мониторы в Java</vt:lpstr>
      <vt:lpstr>Монитор на Java</vt:lpstr>
      <vt:lpstr>Преимущества и ограничения мониторов</vt:lpstr>
      <vt:lpstr>Обмен сообщениями</vt:lpstr>
      <vt:lpstr>Идея обмена сообщениями</vt:lpstr>
      <vt:lpstr>Дизайн-вопросы подхода</vt:lpstr>
      <vt:lpstr>Producer–Consumer без общей памяти</vt:lpstr>
      <vt:lpstr>Producer/Consumer через обмен сообщениями</vt:lpstr>
      <vt:lpstr>Адресация: процессы vs mailboxes</vt:lpstr>
      <vt:lpstr>Буферизация vs Rendezvous</vt:lpstr>
      <vt:lpstr>MPI</vt:lpstr>
      <vt:lpstr>Плюсы/минусы подхода</vt:lpstr>
      <vt:lpstr>Барьеры</vt:lpstr>
      <vt:lpstr>Что такое барьер?</vt:lpstr>
      <vt:lpstr>Идея барьера</vt:lpstr>
      <vt:lpstr>Пример: итеративная релаксация</vt:lpstr>
      <vt:lpstr>Реализации барьеров</vt:lpstr>
      <vt:lpstr>PowerPoint Presentation</vt:lpstr>
      <vt:lpstr>Подводные камни</vt:lpstr>
      <vt:lpstr>Барьеры памяти (memory fences)</vt:lpstr>
      <vt:lpstr>Пример</vt:lpstr>
      <vt:lpstr>Пример: барьер + двойная буферизация</vt:lpstr>
      <vt:lpstr>Практические рекомендации</vt:lpstr>
      <vt:lpstr>Инверсия приоритетов</vt:lpstr>
      <vt:lpstr>Что такое инверсия приоритетов</vt:lpstr>
      <vt:lpstr>Ошибка космического масштаба</vt:lpstr>
      <vt:lpstr>Механика инверсии</vt:lpstr>
      <vt:lpstr>Подходы к решению</vt:lpstr>
      <vt:lpstr>Priority Inheritance: как это работает</vt:lpstr>
      <vt:lpstr>Priority Ceiling: когда потолок полезнее</vt:lpstr>
      <vt:lpstr>Практика и рекомендации</vt:lpstr>
      <vt:lpstr>Итог</vt:lpstr>
      <vt:lpstr>Read-Copy-Update</vt:lpstr>
      <vt:lpstr>Зачем использовать RCU?</vt:lpstr>
      <vt:lpstr>Базовый паттерн RCU</vt:lpstr>
      <vt:lpstr>PowerPoint Presentation</vt:lpstr>
      <vt:lpstr>Удаление узла из дерева</vt:lpstr>
      <vt:lpstr>Read-side критическая секция и grace period</vt:lpstr>
      <vt:lpstr>Где RCU уместен / где нет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14</cp:revision>
  <dcterms:created xsi:type="dcterms:W3CDTF">2025-09-28T18:01:00Z</dcterms:created>
  <dcterms:modified xsi:type="dcterms:W3CDTF">2025-10-31T15:34:33Z</dcterms:modified>
</cp:coreProperties>
</file>