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1" r:id="rId36"/>
    <p:sldId id="290" r:id="rId37"/>
    <p:sldId id="293" r:id="rId38"/>
    <p:sldId id="292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08" r:id="rId54"/>
    <p:sldId id="309" r:id="rId55"/>
    <p:sldId id="310" r:id="rId56"/>
    <p:sldId id="311" r:id="rId57"/>
    <p:sldId id="312" r:id="rId58"/>
    <p:sldId id="313" r:id="rId59"/>
    <p:sldId id="315" r:id="rId60"/>
    <p:sldId id="316" r:id="rId61"/>
    <p:sldId id="314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465" r:id="rId79"/>
    <p:sldId id="466" r:id="rId80"/>
    <p:sldId id="467" r:id="rId81"/>
    <p:sldId id="443" r:id="rId82"/>
    <p:sldId id="444" r:id="rId83"/>
    <p:sldId id="447" r:id="rId84"/>
    <p:sldId id="448" r:id="rId85"/>
    <p:sldId id="449" r:id="rId86"/>
    <p:sldId id="445" r:id="rId87"/>
    <p:sldId id="446" r:id="rId88"/>
    <p:sldId id="450" r:id="rId89"/>
    <p:sldId id="451" r:id="rId90"/>
    <p:sldId id="452" r:id="rId91"/>
    <p:sldId id="453" r:id="rId92"/>
    <p:sldId id="457" r:id="rId93"/>
    <p:sldId id="454" r:id="rId94"/>
    <p:sldId id="455" r:id="rId95"/>
    <p:sldId id="456" r:id="rId96"/>
    <p:sldId id="333" r:id="rId97"/>
    <p:sldId id="334" r:id="rId98"/>
    <p:sldId id="335" r:id="rId99"/>
    <p:sldId id="336" r:id="rId100"/>
    <p:sldId id="337" r:id="rId101"/>
    <p:sldId id="338" r:id="rId102"/>
    <p:sldId id="339" r:id="rId103"/>
    <p:sldId id="340" r:id="rId104"/>
    <p:sldId id="341" r:id="rId105"/>
    <p:sldId id="342" r:id="rId106"/>
    <p:sldId id="458" r:id="rId107"/>
    <p:sldId id="459" r:id="rId108"/>
    <p:sldId id="460" r:id="rId109"/>
    <p:sldId id="461" r:id="rId110"/>
    <p:sldId id="462" r:id="rId111"/>
    <p:sldId id="463" r:id="rId112"/>
    <p:sldId id="464" r:id="rId113"/>
    <p:sldId id="468" r:id="rId114"/>
    <p:sldId id="469" r:id="rId115"/>
    <p:sldId id="470" r:id="rId116"/>
    <p:sldId id="343" r:id="rId117"/>
    <p:sldId id="344" r:id="rId118"/>
    <p:sldId id="345" r:id="rId119"/>
    <p:sldId id="346" r:id="rId120"/>
    <p:sldId id="347" r:id="rId121"/>
    <p:sldId id="348" r:id="rId122"/>
    <p:sldId id="349" r:id="rId123"/>
    <p:sldId id="350" r:id="rId124"/>
    <p:sldId id="351" r:id="rId125"/>
    <p:sldId id="352" r:id="rId126"/>
    <p:sldId id="353" r:id="rId127"/>
    <p:sldId id="354" r:id="rId128"/>
    <p:sldId id="355" r:id="rId129"/>
    <p:sldId id="356" r:id="rId130"/>
    <p:sldId id="357" r:id="rId131"/>
    <p:sldId id="358" r:id="rId132"/>
    <p:sldId id="359" r:id="rId133"/>
    <p:sldId id="360" r:id="rId134"/>
    <p:sldId id="361" r:id="rId135"/>
    <p:sldId id="362" r:id="rId136"/>
    <p:sldId id="363" r:id="rId137"/>
    <p:sldId id="364" r:id="rId138"/>
    <p:sldId id="365" r:id="rId139"/>
    <p:sldId id="366" r:id="rId140"/>
    <p:sldId id="367" r:id="rId141"/>
    <p:sldId id="368" r:id="rId142"/>
    <p:sldId id="369" r:id="rId143"/>
    <p:sldId id="370" r:id="rId144"/>
    <p:sldId id="371" r:id="rId145"/>
    <p:sldId id="373" r:id="rId146"/>
    <p:sldId id="374" r:id="rId147"/>
    <p:sldId id="372" r:id="rId148"/>
    <p:sldId id="375" r:id="rId149"/>
    <p:sldId id="376" r:id="rId150"/>
    <p:sldId id="377" r:id="rId151"/>
    <p:sldId id="378" r:id="rId152"/>
    <p:sldId id="380" r:id="rId153"/>
    <p:sldId id="379" r:id="rId154"/>
    <p:sldId id="381" r:id="rId155"/>
    <p:sldId id="382" r:id="rId156"/>
    <p:sldId id="383" r:id="rId157"/>
    <p:sldId id="384" r:id="rId158"/>
    <p:sldId id="385" r:id="rId159"/>
    <p:sldId id="386" r:id="rId160"/>
    <p:sldId id="387" r:id="rId161"/>
    <p:sldId id="388" r:id="rId162"/>
    <p:sldId id="389" r:id="rId163"/>
    <p:sldId id="390" r:id="rId164"/>
    <p:sldId id="391" r:id="rId165"/>
    <p:sldId id="392" r:id="rId166"/>
    <p:sldId id="393" r:id="rId167"/>
    <p:sldId id="394" r:id="rId168"/>
    <p:sldId id="395" r:id="rId169"/>
    <p:sldId id="397" r:id="rId170"/>
    <p:sldId id="398" r:id="rId171"/>
    <p:sldId id="399" r:id="rId172"/>
    <p:sldId id="396" r:id="rId173"/>
    <p:sldId id="400" r:id="rId174"/>
    <p:sldId id="401" r:id="rId175"/>
    <p:sldId id="402" r:id="rId176"/>
    <p:sldId id="403" r:id="rId177"/>
    <p:sldId id="404" r:id="rId178"/>
    <p:sldId id="405" r:id="rId179"/>
    <p:sldId id="406" r:id="rId180"/>
    <p:sldId id="407" r:id="rId181"/>
    <p:sldId id="408" r:id="rId182"/>
    <p:sldId id="409" r:id="rId183"/>
    <p:sldId id="410" r:id="rId184"/>
    <p:sldId id="411" r:id="rId185"/>
    <p:sldId id="412" r:id="rId186"/>
    <p:sldId id="413" r:id="rId187"/>
    <p:sldId id="414" r:id="rId188"/>
    <p:sldId id="415" r:id="rId189"/>
    <p:sldId id="416" r:id="rId190"/>
    <p:sldId id="417" r:id="rId191"/>
    <p:sldId id="418" r:id="rId192"/>
    <p:sldId id="419" r:id="rId193"/>
    <p:sldId id="420" r:id="rId194"/>
    <p:sldId id="421" r:id="rId195"/>
    <p:sldId id="422" r:id="rId196"/>
    <p:sldId id="424" r:id="rId197"/>
    <p:sldId id="425" r:id="rId198"/>
    <p:sldId id="426" r:id="rId199"/>
    <p:sldId id="423" r:id="rId200"/>
    <p:sldId id="427" r:id="rId201"/>
    <p:sldId id="428" r:id="rId202"/>
    <p:sldId id="429" r:id="rId203"/>
    <p:sldId id="430" r:id="rId204"/>
    <p:sldId id="431" r:id="rId205"/>
    <p:sldId id="432" r:id="rId206"/>
    <p:sldId id="433" r:id="rId207"/>
    <p:sldId id="434" r:id="rId208"/>
    <p:sldId id="435" r:id="rId209"/>
    <p:sldId id="436" r:id="rId210"/>
    <p:sldId id="437" r:id="rId211"/>
    <p:sldId id="438" r:id="rId212"/>
    <p:sldId id="440" r:id="rId213"/>
    <p:sldId id="441" r:id="rId214"/>
    <p:sldId id="439" r:id="rId215"/>
    <p:sldId id="442" r:id="rId2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D979B9-DA39-4404-84C7-8A6045748CBF}">
          <p14:sldIdLst>
            <p14:sldId id="256"/>
            <p14:sldId id="257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3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1"/>
            <p14:sldId id="290"/>
            <p14:sldId id="293"/>
            <p14:sldId id="292"/>
            <p14:sldId id="294"/>
            <p14:sldId id="295"/>
            <p14:sldId id="296"/>
          </p14:sldIdLst>
        </p14:section>
        <p14:section name="Виртуальная память" id="{4F517C45-0DA2-4F76-96B3-46CDBD31027C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7"/>
            <p14:sldId id="306"/>
            <p14:sldId id="308"/>
            <p14:sldId id="309"/>
            <p14:sldId id="310"/>
            <p14:sldId id="311"/>
            <p14:sldId id="312"/>
            <p14:sldId id="313"/>
            <p14:sldId id="315"/>
            <p14:sldId id="316"/>
            <p14:sldId id="314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465"/>
            <p14:sldId id="466"/>
            <p14:sldId id="467"/>
            <p14:sldId id="443"/>
            <p14:sldId id="444"/>
            <p14:sldId id="447"/>
            <p14:sldId id="448"/>
            <p14:sldId id="449"/>
            <p14:sldId id="445"/>
            <p14:sldId id="446"/>
            <p14:sldId id="450"/>
            <p14:sldId id="451"/>
            <p14:sldId id="452"/>
            <p14:sldId id="453"/>
            <p14:sldId id="457"/>
            <p14:sldId id="454"/>
            <p14:sldId id="455"/>
            <p14:sldId id="456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458"/>
            <p14:sldId id="459"/>
            <p14:sldId id="460"/>
            <p14:sldId id="461"/>
            <p14:sldId id="462"/>
            <p14:sldId id="463"/>
            <p14:sldId id="464"/>
            <p14:sldId id="468"/>
            <p14:sldId id="469"/>
            <p14:sldId id="470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Алгоритмы замещения страниц" id="{5EB249C4-5A1D-4CE4-A2D8-814D774664C9}">
          <p14:sldIdLst>
            <p14:sldId id="353"/>
            <p14:sldId id="354"/>
            <p14:sldId id="355"/>
            <p14:sldId id="356"/>
            <p14:sldId id="357"/>
            <p14:sldId id="358"/>
          </p14:sldIdLst>
        </p14:section>
        <p14:section name="NRU (Not Recently Used)" id="{DF160FB4-2A5C-4404-BCA4-8FF2FD554B9F}">
          <p14:sldIdLst>
            <p14:sldId id="359"/>
            <p14:sldId id="360"/>
            <p14:sldId id="361"/>
            <p14:sldId id="362"/>
            <p14:sldId id="363"/>
            <p14:sldId id="364"/>
          </p14:sldIdLst>
        </p14:section>
        <p14:section name="FIFO (First-In First-Out)" id="{1EEAA2DD-16B4-4EDF-9DE5-FE90BBDB639B}">
          <p14:sldIdLst>
            <p14:sldId id="365"/>
            <p14:sldId id="366"/>
            <p14:sldId id="367"/>
            <p14:sldId id="368"/>
            <p14:sldId id="369"/>
            <p14:sldId id="370"/>
          </p14:sldIdLst>
        </p14:section>
        <p14:section name="Алгоритм второго шанса" id="{858A4CAB-D25F-4E6C-9F8F-8B5D3E11470F}">
          <p14:sldIdLst>
            <p14:sldId id="371"/>
            <p14:sldId id="373"/>
            <p14:sldId id="374"/>
            <p14:sldId id="372"/>
            <p14:sldId id="375"/>
            <p14:sldId id="376"/>
          </p14:sldIdLst>
        </p14:section>
        <p14:section name="Clock Page Replacement" id="{10137A09-5DC6-4C68-81BA-0A4D28AB4FD5}">
          <p14:sldIdLst>
            <p14:sldId id="377"/>
            <p14:sldId id="378"/>
            <p14:sldId id="380"/>
            <p14:sldId id="379"/>
            <p14:sldId id="381"/>
            <p14:sldId id="382"/>
            <p14:sldId id="383"/>
            <p14:sldId id="384"/>
            <p14:sldId id="385"/>
            <p14:sldId id="386"/>
            <p14:sldId id="387"/>
          </p14:sldIdLst>
        </p14:section>
        <p14:section name="LRU (Least Recently Used)" id="{FFDBF23B-CD7E-45C1-A361-2D9F1E41B829}">
          <p14:sldIdLst>
            <p14:sldId id="388"/>
            <p14:sldId id="389"/>
            <p14:sldId id="390"/>
            <p14:sldId id="391"/>
            <p14:sldId id="392"/>
            <p14:sldId id="393"/>
          </p14:sldIdLst>
        </p14:section>
        <p14:section name="Алгоритмы NFU и Aging" id="{86C7777C-4592-48A4-A25B-54B4BDE14EC7}">
          <p14:sldIdLst>
            <p14:sldId id="394"/>
            <p14:sldId id="395"/>
            <p14:sldId id="397"/>
            <p14:sldId id="398"/>
            <p14:sldId id="399"/>
            <p14:sldId id="396"/>
          </p14:sldIdLst>
        </p14:section>
        <p14:section name="Tick0" id="{81975491-B8DB-4192-89E2-6024844BB482}">
          <p14:sldIdLst>
            <p14:sldId id="400"/>
            <p14:sldId id="401"/>
            <p14:sldId id="402"/>
            <p14:sldId id="403"/>
          </p14:sldIdLst>
        </p14:section>
        <p14:section name="Tick1" id="{D43EB65A-82F8-4206-BCE9-F5EE24DEDC58}">
          <p14:sldIdLst>
            <p14:sldId id="404"/>
            <p14:sldId id="405"/>
            <p14:sldId id="406"/>
            <p14:sldId id="407"/>
          </p14:sldIdLst>
        </p14:section>
        <p14:section name="Tick2" id="{CD6A475C-0D7E-4B3F-9D11-A4635225A594}">
          <p14:sldIdLst>
            <p14:sldId id="408"/>
            <p14:sldId id="409"/>
            <p14:sldId id="410"/>
            <p14:sldId id="411"/>
          </p14:sldIdLst>
        </p14:section>
        <p14:section name="Tick3" id="{A20B0737-35FE-418B-BEE9-C9C4918DC6B5}">
          <p14:sldIdLst>
            <p14:sldId id="412"/>
            <p14:sldId id="413"/>
            <p14:sldId id="414"/>
            <p14:sldId id="415"/>
          </p14:sldIdLst>
        </p14:section>
        <p14:section name="Tick 4" id="{23311D30-6791-4727-8B07-39E38BA9C7C1}">
          <p14:sldIdLst>
            <p14:sldId id="416"/>
            <p14:sldId id="417"/>
            <p14:sldId id="418"/>
            <p14:sldId id="419"/>
            <p14:sldId id="420"/>
          </p14:sldIdLst>
        </p14:section>
        <p14:section name="Working Set Algorithm" id="{C7C39B47-0967-4727-9974-4A898068BE49}">
          <p14:sldIdLst>
            <p14:sldId id="421"/>
            <p14:sldId id="422"/>
            <p14:sldId id="424"/>
            <p14:sldId id="425"/>
            <p14:sldId id="426"/>
            <p14:sldId id="423"/>
            <p14:sldId id="427"/>
            <p14:sldId id="428"/>
            <p14:sldId id="429"/>
          </p14:sldIdLst>
        </p14:section>
        <p14:section name="Алгоритм WSClock" id="{623099D4-F24A-40EF-A1BC-EDB3B0F00F20}">
          <p14:sldIdLst>
            <p14:sldId id="430"/>
            <p14:sldId id="431"/>
            <p14:sldId id="432"/>
            <p14:sldId id="433"/>
            <p14:sldId id="434"/>
            <p14:sldId id="435"/>
          </p14:sldIdLst>
        </p14:section>
        <p14:section name="Итоги" id="{1E546F5E-1C1D-41A2-BD34-8D050D1E82B6}">
          <p14:sldIdLst>
            <p14:sldId id="436"/>
            <p14:sldId id="437"/>
            <p14:sldId id="438"/>
            <p14:sldId id="440"/>
            <p14:sldId id="441"/>
            <p14:sldId id="439"/>
            <p14:sldId id="44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65860" autoAdjust="0"/>
  </p:normalViewPr>
  <p:slideViewPr>
    <p:cSldViewPr snapToGrid="0" showGuides="1">
      <p:cViewPr varScale="1">
        <p:scale>
          <a:sx n="61" d="100"/>
          <a:sy n="61" d="100"/>
        </p:scale>
        <p:origin x="172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A3D5D-8E24-4206-B76E-2D0171B16A87}" type="doc">
      <dgm:prSet loTypeId="urn:microsoft.com/office/officeart/2005/8/layout/pyramid1" loCatId="pyramid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1BDEF2AC-B3E1-4638-8194-BE2E2041C5E6}">
      <dgm:prSet phldrT="[Text]" phldr="0"/>
      <dgm:spPr/>
      <dgm:t>
        <a:bodyPr/>
        <a:lstStyle/>
        <a:p>
          <a:r>
            <a:rPr lang="ru-RU" dirty="0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Регистры</a:t>
          </a:r>
          <a:endParaRPr lang="en-US" dirty="0">
            <a:solidFill>
              <a:schemeClr val="bg1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2F0FADAD-9713-4DAA-B9AA-F10031A9D52D}" type="parTrans" cxnId="{0C586B4A-6293-4156-AD3F-687A0754EE29}">
      <dgm:prSet/>
      <dgm:spPr/>
      <dgm:t>
        <a:bodyPr/>
        <a:lstStyle/>
        <a:p>
          <a:endParaRPr lang="en-US">
            <a:solidFill>
              <a:schemeClr val="bg1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BACA6F78-F444-4C44-9A4D-69AA7C8527BA}" type="sibTrans" cxnId="{0C586B4A-6293-4156-AD3F-687A0754EE29}">
      <dgm:prSet/>
      <dgm:spPr/>
      <dgm:t>
        <a:bodyPr/>
        <a:lstStyle/>
        <a:p>
          <a:endParaRPr lang="en-US">
            <a:solidFill>
              <a:schemeClr val="bg1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83A7BB26-9D04-4CD4-B3E6-FD733EE0DBFA}">
      <dgm:prSet phldrT="[Text]" phldr="0"/>
      <dgm:spPr/>
      <dgm:t>
        <a:bodyPr/>
        <a:lstStyle/>
        <a:p>
          <a:r>
            <a:rPr lang="ru-RU" dirty="0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ОЗУ</a:t>
          </a:r>
          <a:endParaRPr lang="en-US" dirty="0">
            <a:solidFill>
              <a:schemeClr val="bg1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818CC238-3F57-46DD-B831-D87E48D5D1B6}" type="parTrans" cxnId="{439A14A1-B772-4BC2-BA35-C592055189E8}">
      <dgm:prSet/>
      <dgm:spPr/>
      <dgm:t>
        <a:bodyPr/>
        <a:lstStyle/>
        <a:p>
          <a:endParaRPr lang="en-US">
            <a:solidFill>
              <a:schemeClr val="bg1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09B70A20-695E-4154-9533-B5695F2C5351}" type="sibTrans" cxnId="{439A14A1-B772-4BC2-BA35-C592055189E8}">
      <dgm:prSet/>
      <dgm:spPr/>
      <dgm:t>
        <a:bodyPr/>
        <a:lstStyle/>
        <a:p>
          <a:endParaRPr lang="en-US">
            <a:solidFill>
              <a:schemeClr val="bg1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95DA1D68-C166-44E9-ABA8-1651BC506567}">
      <dgm:prSet phldrT="[Text]" phldr="0"/>
      <dgm:spPr/>
      <dgm:t>
        <a:bodyPr/>
        <a:lstStyle/>
        <a:p>
          <a:r>
            <a:rPr lang="ru-RU" dirty="0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Внешняя память</a:t>
          </a:r>
          <a:endParaRPr lang="en-US" dirty="0">
            <a:solidFill>
              <a:schemeClr val="bg1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C4C7BA32-FFB4-42D0-ACD6-6F01CC61B12D}" type="parTrans" cxnId="{6AB2D856-AF21-4322-B01C-7FAC37066D6D}">
      <dgm:prSet/>
      <dgm:spPr/>
      <dgm:t>
        <a:bodyPr/>
        <a:lstStyle/>
        <a:p>
          <a:endParaRPr lang="en-US">
            <a:solidFill>
              <a:schemeClr val="bg1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4B63AE50-EAC6-4C52-B815-0AB3A83BA467}" type="sibTrans" cxnId="{6AB2D856-AF21-4322-B01C-7FAC37066D6D}">
      <dgm:prSet/>
      <dgm:spPr/>
      <dgm:t>
        <a:bodyPr/>
        <a:lstStyle/>
        <a:p>
          <a:endParaRPr lang="en-US">
            <a:solidFill>
              <a:schemeClr val="bg1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3E191D03-1FC7-4EDB-AD45-80D0363A0BB1}">
      <dgm:prSet phldrT="[Text]" phldr="0"/>
      <dgm:spPr/>
      <dgm:t>
        <a:bodyPr/>
        <a:lstStyle/>
        <a:p>
          <a:r>
            <a:rPr lang="ru-RU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Кеш</a:t>
          </a:r>
          <a:endParaRPr lang="en-US" dirty="0">
            <a:solidFill>
              <a:schemeClr val="bg1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gm:t>
    </dgm:pt>
    <dgm:pt modelId="{97A4BAED-395D-4ABC-BF62-1FDF201E0982}" type="parTrans" cxnId="{4274A780-91C1-461F-858F-686F67F321E1}">
      <dgm:prSet/>
      <dgm:spPr/>
      <dgm:t>
        <a:bodyPr/>
        <a:lstStyle/>
        <a:p>
          <a:endParaRPr lang="en-US"/>
        </a:p>
      </dgm:t>
    </dgm:pt>
    <dgm:pt modelId="{050D3AA1-2741-4D71-8BB3-7CD426D642F4}" type="sibTrans" cxnId="{4274A780-91C1-461F-858F-686F67F321E1}">
      <dgm:prSet/>
      <dgm:spPr/>
      <dgm:t>
        <a:bodyPr/>
        <a:lstStyle/>
        <a:p>
          <a:endParaRPr lang="en-US"/>
        </a:p>
      </dgm:t>
    </dgm:pt>
    <dgm:pt modelId="{D3A0954A-3AC1-4F5B-84A2-B845A9018182}" type="pres">
      <dgm:prSet presAssocID="{9ACA3D5D-8E24-4206-B76E-2D0171B16A87}" presName="Name0" presStyleCnt="0">
        <dgm:presLayoutVars>
          <dgm:dir/>
          <dgm:animLvl val="lvl"/>
          <dgm:resizeHandles val="exact"/>
        </dgm:presLayoutVars>
      </dgm:prSet>
      <dgm:spPr/>
    </dgm:pt>
    <dgm:pt modelId="{E0986940-555B-441C-ABFB-5F28C7C78496}" type="pres">
      <dgm:prSet presAssocID="{1BDEF2AC-B3E1-4638-8194-BE2E2041C5E6}" presName="Name8" presStyleCnt="0"/>
      <dgm:spPr/>
    </dgm:pt>
    <dgm:pt modelId="{3E4A4ECF-D56A-4EFA-B00F-EF04B6F01749}" type="pres">
      <dgm:prSet presAssocID="{1BDEF2AC-B3E1-4638-8194-BE2E2041C5E6}" presName="level" presStyleLbl="node1" presStyleIdx="0" presStyleCnt="4">
        <dgm:presLayoutVars>
          <dgm:chMax val="1"/>
          <dgm:bulletEnabled val="1"/>
        </dgm:presLayoutVars>
      </dgm:prSet>
      <dgm:spPr/>
    </dgm:pt>
    <dgm:pt modelId="{86513D60-DD26-498F-B12B-0529E1B180C8}" type="pres">
      <dgm:prSet presAssocID="{1BDEF2AC-B3E1-4638-8194-BE2E2041C5E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984DEDD-0253-4245-A846-72CB1C539688}" type="pres">
      <dgm:prSet presAssocID="{3E191D03-1FC7-4EDB-AD45-80D0363A0BB1}" presName="Name8" presStyleCnt="0"/>
      <dgm:spPr/>
    </dgm:pt>
    <dgm:pt modelId="{E3FBD713-05B3-413B-9D73-070FB405F35E}" type="pres">
      <dgm:prSet presAssocID="{3E191D03-1FC7-4EDB-AD45-80D0363A0BB1}" presName="level" presStyleLbl="node1" presStyleIdx="1" presStyleCnt="4">
        <dgm:presLayoutVars>
          <dgm:chMax val="1"/>
          <dgm:bulletEnabled val="1"/>
        </dgm:presLayoutVars>
      </dgm:prSet>
      <dgm:spPr/>
    </dgm:pt>
    <dgm:pt modelId="{50236FA9-F385-462D-865C-DDA8F8B62099}" type="pres">
      <dgm:prSet presAssocID="{3E191D03-1FC7-4EDB-AD45-80D0363A0BB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96726AF-0FA5-4F07-A530-96FB28E98B29}" type="pres">
      <dgm:prSet presAssocID="{83A7BB26-9D04-4CD4-B3E6-FD733EE0DBFA}" presName="Name8" presStyleCnt="0"/>
      <dgm:spPr/>
    </dgm:pt>
    <dgm:pt modelId="{2198ECBE-3DE2-47F8-B63D-123C17406C69}" type="pres">
      <dgm:prSet presAssocID="{83A7BB26-9D04-4CD4-B3E6-FD733EE0DBFA}" presName="level" presStyleLbl="node1" presStyleIdx="2" presStyleCnt="4">
        <dgm:presLayoutVars>
          <dgm:chMax val="1"/>
          <dgm:bulletEnabled val="1"/>
        </dgm:presLayoutVars>
      </dgm:prSet>
      <dgm:spPr/>
    </dgm:pt>
    <dgm:pt modelId="{2419BC56-CD6B-4674-B0C5-E994989EDC32}" type="pres">
      <dgm:prSet presAssocID="{83A7BB26-9D04-4CD4-B3E6-FD733EE0DBF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A194200-4F7A-4F1F-80E2-34B3F1113FBF}" type="pres">
      <dgm:prSet presAssocID="{95DA1D68-C166-44E9-ABA8-1651BC506567}" presName="Name8" presStyleCnt="0"/>
      <dgm:spPr/>
    </dgm:pt>
    <dgm:pt modelId="{24159672-63AC-4675-9AF7-7EF5BDDC0216}" type="pres">
      <dgm:prSet presAssocID="{95DA1D68-C166-44E9-ABA8-1651BC506567}" presName="level" presStyleLbl="node1" presStyleIdx="3" presStyleCnt="4">
        <dgm:presLayoutVars>
          <dgm:chMax val="1"/>
          <dgm:bulletEnabled val="1"/>
        </dgm:presLayoutVars>
      </dgm:prSet>
      <dgm:spPr/>
    </dgm:pt>
    <dgm:pt modelId="{C37291AF-6C50-4322-86FF-F0AB5605DCD9}" type="pres">
      <dgm:prSet presAssocID="{95DA1D68-C166-44E9-ABA8-1651BC506567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F946D210-38B9-4567-BEC9-CF97C3625468}" type="presOf" srcId="{1BDEF2AC-B3E1-4638-8194-BE2E2041C5E6}" destId="{3E4A4ECF-D56A-4EFA-B00F-EF04B6F01749}" srcOrd="0" destOrd="0" presId="urn:microsoft.com/office/officeart/2005/8/layout/pyramid1"/>
    <dgm:cxn modelId="{7573C81A-80A7-4475-848C-83DFDB46F8A0}" type="presOf" srcId="{3E191D03-1FC7-4EDB-AD45-80D0363A0BB1}" destId="{E3FBD713-05B3-413B-9D73-070FB405F35E}" srcOrd="0" destOrd="0" presId="urn:microsoft.com/office/officeart/2005/8/layout/pyramid1"/>
    <dgm:cxn modelId="{73D65A63-9ED8-4FB2-B288-0BFBFDFB43A4}" type="presOf" srcId="{1BDEF2AC-B3E1-4638-8194-BE2E2041C5E6}" destId="{86513D60-DD26-498F-B12B-0529E1B180C8}" srcOrd="1" destOrd="0" presId="urn:microsoft.com/office/officeart/2005/8/layout/pyramid1"/>
    <dgm:cxn modelId="{6FFC5848-4862-48B3-A024-8FF6A315CA0B}" type="presOf" srcId="{95DA1D68-C166-44E9-ABA8-1651BC506567}" destId="{24159672-63AC-4675-9AF7-7EF5BDDC0216}" srcOrd="0" destOrd="0" presId="urn:microsoft.com/office/officeart/2005/8/layout/pyramid1"/>
    <dgm:cxn modelId="{0C586B4A-6293-4156-AD3F-687A0754EE29}" srcId="{9ACA3D5D-8E24-4206-B76E-2D0171B16A87}" destId="{1BDEF2AC-B3E1-4638-8194-BE2E2041C5E6}" srcOrd="0" destOrd="0" parTransId="{2F0FADAD-9713-4DAA-B9AA-F10031A9D52D}" sibTransId="{BACA6F78-F444-4C44-9A4D-69AA7C8527BA}"/>
    <dgm:cxn modelId="{6AB2D856-AF21-4322-B01C-7FAC37066D6D}" srcId="{9ACA3D5D-8E24-4206-B76E-2D0171B16A87}" destId="{95DA1D68-C166-44E9-ABA8-1651BC506567}" srcOrd="3" destOrd="0" parTransId="{C4C7BA32-FFB4-42D0-ACD6-6F01CC61B12D}" sibTransId="{4B63AE50-EAC6-4C52-B815-0AB3A83BA467}"/>
    <dgm:cxn modelId="{4274A780-91C1-461F-858F-686F67F321E1}" srcId="{9ACA3D5D-8E24-4206-B76E-2D0171B16A87}" destId="{3E191D03-1FC7-4EDB-AD45-80D0363A0BB1}" srcOrd="1" destOrd="0" parTransId="{97A4BAED-395D-4ABC-BF62-1FDF201E0982}" sibTransId="{050D3AA1-2741-4D71-8BB3-7CD426D642F4}"/>
    <dgm:cxn modelId="{E4DEF187-8D16-40E0-958E-F3760282674B}" type="presOf" srcId="{9ACA3D5D-8E24-4206-B76E-2D0171B16A87}" destId="{D3A0954A-3AC1-4F5B-84A2-B845A9018182}" srcOrd="0" destOrd="0" presId="urn:microsoft.com/office/officeart/2005/8/layout/pyramid1"/>
    <dgm:cxn modelId="{669F0989-6119-47C7-81AA-D7198DEC3455}" type="presOf" srcId="{95DA1D68-C166-44E9-ABA8-1651BC506567}" destId="{C37291AF-6C50-4322-86FF-F0AB5605DCD9}" srcOrd="1" destOrd="0" presId="urn:microsoft.com/office/officeart/2005/8/layout/pyramid1"/>
    <dgm:cxn modelId="{DC827694-06DA-48CB-A4A5-ED759A1B2DC2}" type="presOf" srcId="{83A7BB26-9D04-4CD4-B3E6-FD733EE0DBFA}" destId="{2419BC56-CD6B-4674-B0C5-E994989EDC32}" srcOrd="1" destOrd="0" presId="urn:microsoft.com/office/officeart/2005/8/layout/pyramid1"/>
    <dgm:cxn modelId="{439A14A1-B772-4BC2-BA35-C592055189E8}" srcId="{9ACA3D5D-8E24-4206-B76E-2D0171B16A87}" destId="{83A7BB26-9D04-4CD4-B3E6-FD733EE0DBFA}" srcOrd="2" destOrd="0" parTransId="{818CC238-3F57-46DD-B831-D87E48D5D1B6}" sibTransId="{09B70A20-695E-4154-9533-B5695F2C5351}"/>
    <dgm:cxn modelId="{216A44CA-9740-4D49-AF30-37B18EF9C16C}" type="presOf" srcId="{3E191D03-1FC7-4EDB-AD45-80D0363A0BB1}" destId="{50236FA9-F385-462D-865C-DDA8F8B62099}" srcOrd="1" destOrd="0" presId="urn:microsoft.com/office/officeart/2005/8/layout/pyramid1"/>
    <dgm:cxn modelId="{1FE95CCE-1D9F-4DAF-A2DE-F02064579199}" type="presOf" srcId="{83A7BB26-9D04-4CD4-B3E6-FD733EE0DBFA}" destId="{2198ECBE-3DE2-47F8-B63D-123C17406C69}" srcOrd="0" destOrd="0" presId="urn:microsoft.com/office/officeart/2005/8/layout/pyramid1"/>
    <dgm:cxn modelId="{D6809B51-86DA-43C0-A16A-0473A49B8054}" type="presParOf" srcId="{D3A0954A-3AC1-4F5B-84A2-B845A9018182}" destId="{E0986940-555B-441C-ABFB-5F28C7C78496}" srcOrd="0" destOrd="0" presId="urn:microsoft.com/office/officeart/2005/8/layout/pyramid1"/>
    <dgm:cxn modelId="{3BD7A8A7-2A53-4E65-8AC2-73CA9811319F}" type="presParOf" srcId="{E0986940-555B-441C-ABFB-5F28C7C78496}" destId="{3E4A4ECF-D56A-4EFA-B00F-EF04B6F01749}" srcOrd="0" destOrd="0" presId="urn:microsoft.com/office/officeart/2005/8/layout/pyramid1"/>
    <dgm:cxn modelId="{B013CE3D-0374-4C67-9996-150D4E9653AF}" type="presParOf" srcId="{E0986940-555B-441C-ABFB-5F28C7C78496}" destId="{86513D60-DD26-498F-B12B-0529E1B180C8}" srcOrd="1" destOrd="0" presId="urn:microsoft.com/office/officeart/2005/8/layout/pyramid1"/>
    <dgm:cxn modelId="{52359965-B94E-4797-968F-1E1A897E7380}" type="presParOf" srcId="{D3A0954A-3AC1-4F5B-84A2-B845A9018182}" destId="{1984DEDD-0253-4245-A846-72CB1C539688}" srcOrd="1" destOrd="0" presId="urn:microsoft.com/office/officeart/2005/8/layout/pyramid1"/>
    <dgm:cxn modelId="{E6CE57D9-E4E3-42E7-8ED9-80DD7BAE0D37}" type="presParOf" srcId="{1984DEDD-0253-4245-A846-72CB1C539688}" destId="{E3FBD713-05B3-413B-9D73-070FB405F35E}" srcOrd="0" destOrd="0" presId="urn:microsoft.com/office/officeart/2005/8/layout/pyramid1"/>
    <dgm:cxn modelId="{4913BD17-492B-48D5-AAED-EF25FB208A5D}" type="presParOf" srcId="{1984DEDD-0253-4245-A846-72CB1C539688}" destId="{50236FA9-F385-462D-865C-DDA8F8B62099}" srcOrd="1" destOrd="0" presId="urn:microsoft.com/office/officeart/2005/8/layout/pyramid1"/>
    <dgm:cxn modelId="{94E2B442-11F9-482A-BC5B-DD09D963A452}" type="presParOf" srcId="{D3A0954A-3AC1-4F5B-84A2-B845A9018182}" destId="{C96726AF-0FA5-4F07-A530-96FB28E98B29}" srcOrd="2" destOrd="0" presId="urn:microsoft.com/office/officeart/2005/8/layout/pyramid1"/>
    <dgm:cxn modelId="{1EE6F0A0-8A7B-450B-9A2B-F8E2EB2DA4A9}" type="presParOf" srcId="{C96726AF-0FA5-4F07-A530-96FB28E98B29}" destId="{2198ECBE-3DE2-47F8-B63D-123C17406C69}" srcOrd="0" destOrd="0" presId="urn:microsoft.com/office/officeart/2005/8/layout/pyramid1"/>
    <dgm:cxn modelId="{B8DDD86A-CC4B-4339-9EAD-A09902415EFD}" type="presParOf" srcId="{C96726AF-0FA5-4F07-A530-96FB28E98B29}" destId="{2419BC56-CD6B-4674-B0C5-E994989EDC32}" srcOrd="1" destOrd="0" presId="urn:microsoft.com/office/officeart/2005/8/layout/pyramid1"/>
    <dgm:cxn modelId="{9740C5F5-4AA3-4440-8818-3D71AA4EA43A}" type="presParOf" srcId="{D3A0954A-3AC1-4F5B-84A2-B845A9018182}" destId="{6A194200-4F7A-4F1F-80E2-34B3F1113FBF}" srcOrd="3" destOrd="0" presId="urn:microsoft.com/office/officeart/2005/8/layout/pyramid1"/>
    <dgm:cxn modelId="{12D43CB6-1513-4A87-9191-7BEAA477D9E1}" type="presParOf" srcId="{6A194200-4F7A-4F1F-80E2-34B3F1113FBF}" destId="{24159672-63AC-4675-9AF7-7EF5BDDC0216}" srcOrd="0" destOrd="0" presId="urn:microsoft.com/office/officeart/2005/8/layout/pyramid1"/>
    <dgm:cxn modelId="{C6E2EE35-6D9F-4A0C-96E3-54AFD74F91CB}" type="presParOf" srcId="{6A194200-4F7A-4F1F-80E2-34B3F1113FBF}" destId="{C37291AF-6C50-4322-86FF-F0AB5605DCD9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A4ECF-D56A-4EFA-B00F-EF04B6F01749}">
      <dsp:nvSpPr>
        <dsp:cNvPr id="0" name=""/>
        <dsp:cNvSpPr/>
      </dsp:nvSpPr>
      <dsp:spPr>
        <a:xfrm>
          <a:off x="1943100" y="0"/>
          <a:ext cx="1295400" cy="1087834"/>
        </a:xfrm>
        <a:prstGeom prst="trapezoid">
          <a:avLst>
            <a:gd name="adj" fmla="val 595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Регистры</a:t>
          </a:r>
          <a:endParaRPr lang="en-US" sz="2300" kern="1200" dirty="0">
            <a:solidFill>
              <a:schemeClr val="bg1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sp:txBody>
      <dsp:txXfrm>
        <a:off x="1943100" y="0"/>
        <a:ext cx="1295400" cy="1087834"/>
      </dsp:txXfrm>
    </dsp:sp>
    <dsp:sp modelId="{E3FBD713-05B3-413B-9D73-070FB405F35E}">
      <dsp:nvSpPr>
        <dsp:cNvPr id="0" name=""/>
        <dsp:cNvSpPr/>
      </dsp:nvSpPr>
      <dsp:spPr>
        <a:xfrm>
          <a:off x="1295400" y="1087834"/>
          <a:ext cx="2590800" cy="1087834"/>
        </a:xfrm>
        <a:prstGeom prst="trapezoid">
          <a:avLst>
            <a:gd name="adj" fmla="val 59540"/>
          </a:avLst>
        </a:prstGeom>
        <a:solidFill>
          <a:schemeClr val="accent4">
            <a:hueOff val="2199979"/>
            <a:satOff val="-9734"/>
            <a:lumOff val="-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Кеш</a:t>
          </a:r>
          <a:endParaRPr lang="en-US" sz="2300" kern="1200" dirty="0">
            <a:solidFill>
              <a:schemeClr val="bg1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sp:txBody>
      <dsp:txXfrm>
        <a:off x="1748790" y="1087834"/>
        <a:ext cx="1684020" cy="1087834"/>
      </dsp:txXfrm>
    </dsp:sp>
    <dsp:sp modelId="{2198ECBE-3DE2-47F8-B63D-123C17406C69}">
      <dsp:nvSpPr>
        <dsp:cNvPr id="0" name=""/>
        <dsp:cNvSpPr/>
      </dsp:nvSpPr>
      <dsp:spPr>
        <a:xfrm>
          <a:off x="647700" y="2175669"/>
          <a:ext cx="3886200" cy="1087834"/>
        </a:xfrm>
        <a:prstGeom prst="trapezoid">
          <a:avLst>
            <a:gd name="adj" fmla="val 59540"/>
          </a:avLst>
        </a:prstGeom>
        <a:solidFill>
          <a:schemeClr val="accent4">
            <a:hueOff val="4399958"/>
            <a:satOff val="-19468"/>
            <a:lumOff val="-32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ОЗУ</a:t>
          </a:r>
          <a:endParaRPr lang="en-US" sz="2300" kern="1200" dirty="0">
            <a:solidFill>
              <a:schemeClr val="bg1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sp:txBody>
      <dsp:txXfrm>
        <a:off x="1327784" y="2175669"/>
        <a:ext cx="2526030" cy="1087834"/>
      </dsp:txXfrm>
    </dsp:sp>
    <dsp:sp modelId="{24159672-63AC-4675-9AF7-7EF5BDDC0216}">
      <dsp:nvSpPr>
        <dsp:cNvPr id="0" name=""/>
        <dsp:cNvSpPr/>
      </dsp:nvSpPr>
      <dsp:spPr>
        <a:xfrm>
          <a:off x="0" y="3263503"/>
          <a:ext cx="5181600" cy="1087834"/>
        </a:xfrm>
        <a:prstGeom prst="trapezoid">
          <a:avLst>
            <a:gd name="adj" fmla="val 59540"/>
          </a:avLst>
        </a:prstGeom>
        <a:solidFill>
          <a:schemeClr val="accent4">
            <a:hueOff val="6599937"/>
            <a:satOff val="-29202"/>
            <a:lumOff val="-490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>
              <a:solidFill>
                <a:schemeClr val="bg1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rPr>
            <a:t>Внешняя память</a:t>
          </a:r>
          <a:endParaRPr lang="en-US" sz="2300" kern="1200" dirty="0">
            <a:solidFill>
              <a:schemeClr val="bg1"/>
            </a:solidFill>
            <a:effectLst>
              <a:glow rad="139700">
                <a:schemeClr val="accent2">
                  <a:satMod val="175000"/>
                  <a:alpha val="40000"/>
                </a:schemeClr>
              </a:glow>
            </a:effectLst>
          </a:endParaRPr>
        </a:p>
      </dsp:txBody>
      <dsp:txXfrm>
        <a:off x="906779" y="3263503"/>
        <a:ext cx="336804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46DEF-6168-4D03-AAAA-97A1FFFCC95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7628C5-B289-46A0-A8C0-80C1CDEFB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1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Оперативная память — это один из важнейших ресурсов компьютера. Она определяет, сколько программ и данных можно обрабатывать одновременно.</a:t>
            </a:r>
          </a:p>
          <a:p>
            <a:r>
              <a:rPr lang="ru-RU" dirty="0"/>
              <a:t>Даже несмотря на то, что сегодня домашние компьютеры имеют гигабайты, а то и терабайты памяти, этого всё равно оказывается мало. Почему? Потому что программы становятся всё сложнее — используют графику, большие базы данных, искусственный интеллект.</a:t>
            </a:r>
          </a:p>
          <a:p>
            <a:r>
              <a:rPr lang="ru-RU" dirty="0"/>
              <a:t>Как говорил закон Паркинсона: «Работа заполняет всё доступное время». В информатике это можно перефразировать так: «Программы расширяются, чтобы заполнить всю доступную память». Поэтому задача операционной системы — не просто иметь память, а </a:t>
            </a:r>
            <a:r>
              <a:rPr lang="ru-RU" b="1" dirty="0"/>
              <a:t>эффективно управлять</a:t>
            </a:r>
            <a:r>
              <a:rPr lang="ru-RU" dirty="0"/>
              <a:t> ею.</a:t>
            </a:r>
          </a:p>
          <a:p>
            <a:endParaRPr lang="ru-RU" dirty="0"/>
          </a:p>
          <a:p>
            <a:r>
              <a:rPr lang="ru-RU" dirty="0"/>
              <a:t>Каждый программист мечтает об идеальной памяти — бесконечной, мгновенной и дешёвой, которая никогда не теряет данные даже при выключении питания.</a:t>
            </a:r>
          </a:p>
          <a:p>
            <a:r>
              <a:rPr lang="ru-RU" dirty="0"/>
              <a:t>Но пока технологии до этого не дошли. Чем быстрее и надёжнее память, тем она дороже и сложнее в производстве. Поэтому инженеры придумали компромисс — </a:t>
            </a:r>
            <a:r>
              <a:rPr lang="ru-RU" b="1" dirty="0"/>
              <a:t>иерархическую систему памяти</a:t>
            </a:r>
            <a:r>
              <a:rPr lang="ru-RU" dirty="0"/>
              <a:t>.</a:t>
            </a:r>
          </a:p>
          <a:p>
            <a:r>
              <a:rPr lang="ru-RU" dirty="0"/>
              <a:t>Это означает, что компьютер использует несколько уровней памяти с разными характеристиками: быструю, но дорогую кеш-память; основную память средней скорости; и медленные, но дешёвые внешние накопители.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120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Временным решением стала </a:t>
            </a:r>
            <a:r>
              <a:rPr lang="ru-RU" b="1" dirty="0"/>
              <a:t>статическая релокация</a:t>
            </a:r>
            <a:r>
              <a:rPr lang="ru-RU" dirty="0"/>
              <a:t>.</a:t>
            </a:r>
          </a:p>
          <a:p>
            <a:r>
              <a:rPr lang="ru-RU" dirty="0"/>
              <a:t>При загрузке программы система добавляла базовый адрес (</a:t>
            </a:r>
            <a:r>
              <a:rPr lang="ru-RU" dirty="0" err="1"/>
              <a:t>offset</a:t>
            </a:r>
            <a:r>
              <a:rPr lang="ru-RU" dirty="0"/>
              <a:t>) ко всем командам, где встречались ссылки на память.</a:t>
            </a:r>
          </a:p>
          <a:p>
            <a:r>
              <a:rPr lang="ru-RU" dirty="0"/>
              <a:t>Например, если программа загружается с адреса 16 384, то команда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JMP 28</a:t>
            </a:r>
            <a:r>
              <a:rPr lang="ru-RU" dirty="0"/>
              <a:t> превращается в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JMP 16 412</a:t>
            </a:r>
            <a:r>
              <a:rPr lang="ru-RU" dirty="0"/>
              <a:t>.</a:t>
            </a:r>
          </a:p>
          <a:p>
            <a:r>
              <a:rPr lang="ru-RU" dirty="0"/>
              <a:t>Проблема в том, что загрузчику нужно знать, где в коде адреса, а где просто числа. Иначе можно случайно изменить константы, что приведёт к ошибкам.</a:t>
            </a:r>
          </a:p>
          <a:p>
            <a:r>
              <a:rPr lang="ru-RU" dirty="0"/>
              <a:t>В результате загрузка становилась медленной и ненадёжной.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9883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Radix</a:t>
            </a:r>
            <a:r>
              <a:rPr lang="ru-RU" dirty="0"/>
              <a:t> Page </a:t>
            </a:r>
            <a:r>
              <a:rPr lang="ru-RU" dirty="0" err="1"/>
              <a:t>Tables</a:t>
            </a:r>
            <a:r>
              <a:rPr lang="ru-RU" dirty="0"/>
              <a:t> — это не просто новая технология IBM,</a:t>
            </a:r>
            <a:br>
              <a:rPr lang="ru-RU" dirty="0"/>
            </a:br>
            <a:r>
              <a:rPr lang="ru-RU" dirty="0"/>
              <a:t>а шаг к унификации архитектур виртуальной памяти.</a:t>
            </a:r>
          </a:p>
          <a:p>
            <a:r>
              <a:rPr lang="ru-RU" dirty="0"/>
              <a:t>Все современные процессоры, от x86 до ARM и Power,</a:t>
            </a:r>
            <a:br>
              <a:rPr lang="ru-RU" dirty="0"/>
            </a:br>
            <a:r>
              <a:rPr lang="ru-RU" dirty="0"/>
              <a:t>используют иерархические таблицы с кэшированием и аппаратным обходом.</a:t>
            </a:r>
          </a:p>
          <a:p>
            <a:r>
              <a:rPr lang="ru-RU" dirty="0" err="1"/>
              <a:t>Radix</a:t>
            </a:r>
            <a:r>
              <a:rPr lang="ru-RU" dirty="0"/>
              <a:t> стал логичным развитием этой идеи:</a:t>
            </a:r>
            <a:br>
              <a:rPr lang="ru-RU" dirty="0"/>
            </a:br>
            <a:r>
              <a:rPr lang="ru-RU" dirty="0"/>
              <a:t>более гибкий, масштабируемый и оптимизированный для больших серверных систем и виртуализации.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65370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Когда программа обращается к странице, которой нет в оперативной памяти, возникает </a:t>
            </a:r>
            <a:r>
              <a:rPr lang="ru-RU" b="0" dirty="0" err="1"/>
              <a:t>page</a:t>
            </a:r>
            <a:r>
              <a:rPr lang="ru-RU" b="0" dirty="0"/>
              <a:t> </a:t>
            </a:r>
            <a:r>
              <a:rPr lang="ru-RU" b="0" dirty="0" err="1"/>
              <a:t>fault</a:t>
            </a:r>
            <a:r>
              <a:rPr lang="ru-RU" b="0" dirty="0"/>
              <a:t>.</a:t>
            </a:r>
          </a:p>
          <a:p>
            <a:r>
              <a:rPr lang="ru-RU" b="0" dirty="0"/>
              <a:t>Операционной системе нужно загрузить нужную страницу, но память ограничена, поэтому придётся выгрузить одну из уже находящихся.</a:t>
            </a:r>
          </a:p>
          <a:p>
            <a:r>
              <a:rPr lang="ru-RU" b="0" dirty="0"/>
              <a:t>Если страница была изменена, ОС должна записать её обратно на диск — это медленно.</a:t>
            </a:r>
            <a:br>
              <a:rPr lang="ru-RU" b="0" dirty="0"/>
            </a:br>
            <a:r>
              <a:rPr lang="ru-RU" b="0" dirty="0"/>
              <a:t>Если страница не изменилась, можно просто перезаписать её.</a:t>
            </a:r>
          </a:p>
          <a:p>
            <a:r>
              <a:rPr lang="ru-RU" b="0" dirty="0"/>
              <a:t>Главная цель — выбрать такую страницу для замещения, чтобы минимизировать количество будущих </a:t>
            </a:r>
            <a:r>
              <a:rPr lang="ru-RU" b="0" dirty="0" err="1"/>
              <a:t>page</a:t>
            </a:r>
            <a:r>
              <a:rPr lang="ru-RU" b="0" dirty="0"/>
              <a:t> </a:t>
            </a:r>
            <a:r>
              <a:rPr lang="ru-RU" b="0" dirty="0" err="1"/>
              <a:t>faults</a:t>
            </a:r>
            <a:r>
              <a:rPr lang="ru-RU" b="0" dirty="0"/>
              <a:t> и сохранить производительность.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16900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Очевидное, но плохое решение — просто удалять случайную страницу.</a:t>
            </a:r>
          </a:p>
          <a:p>
            <a:r>
              <a:rPr lang="ru-RU" dirty="0"/>
              <a:t>Это приведёт к тому, что система будет постоянно подгружать и выгружать одни и те же страницы.</a:t>
            </a:r>
          </a:p>
          <a:p>
            <a:r>
              <a:rPr lang="ru-RU" dirty="0"/>
              <a:t>Поэтому все современные ОС используют продуманные алгоритмы, которые стараются оставить в памяти наиболее «живые» страницы,</a:t>
            </a:r>
            <a:br>
              <a:rPr lang="ru-RU" dirty="0"/>
            </a:br>
            <a:r>
              <a:rPr lang="ru-RU" dirty="0"/>
              <a:t>а выгружать те, которые используются редко или не понадобятся в ближайшее время.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83594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Оптимальный алгоритм — теоретически лучший.</a:t>
            </a:r>
          </a:p>
          <a:p>
            <a:r>
              <a:rPr lang="ru-RU" b="0" dirty="0"/>
              <a:t>Его суть проста:</a:t>
            </a:r>
            <a:br>
              <a:rPr lang="ru-RU" b="0" dirty="0"/>
            </a:br>
            <a:r>
              <a:rPr lang="ru-RU" b="0" dirty="0"/>
              <a:t>когда возникает </a:t>
            </a:r>
            <a:r>
              <a:rPr lang="ru-RU" b="0" dirty="0" err="1"/>
              <a:t>page</a:t>
            </a:r>
            <a:r>
              <a:rPr lang="ru-RU" b="0" dirty="0"/>
              <a:t> </a:t>
            </a:r>
            <a:r>
              <a:rPr lang="ru-RU" b="0" dirty="0" err="1"/>
              <a:t>fault</a:t>
            </a:r>
            <a:r>
              <a:rPr lang="ru-RU" b="0" dirty="0"/>
              <a:t>, удаляем страницу, которая понадобится позже всех из текущих.</a:t>
            </a:r>
          </a:p>
          <a:p>
            <a:r>
              <a:rPr lang="ru-RU" b="0" dirty="0"/>
              <a:t>Если бы ОС знала будущее, она могла бы выбирать идеально — без лишних обменов.</a:t>
            </a:r>
          </a:p>
          <a:p>
            <a:r>
              <a:rPr lang="ru-RU" b="0" dirty="0"/>
              <a:t>Но на практике этого невозможно: система не знает, когда и какие страницы программа вызовет дальше.</a:t>
            </a:r>
          </a:p>
          <a:p>
            <a:r>
              <a:rPr lang="ru-RU" b="0" dirty="0"/>
              <a:t>Поэтому этот алгоритм используется только как идеальный эталон для сравнения реальных стратегий.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97596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Например, если в памяти три страницы, а последовательность обращений известна,</a:t>
            </a:r>
            <a:br>
              <a:rPr lang="ru-RU" dirty="0"/>
            </a:br>
            <a:r>
              <a:rPr lang="ru-RU" dirty="0"/>
              <a:t>оптимальный алгоритм всегда выбирает ту, что будет использоваться позже всех.</a:t>
            </a:r>
          </a:p>
          <a:p>
            <a:r>
              <a:rPr lang="ru-RU" dirty="0"/>
              <a:t>В реальной системе ОС не знает будущего,</a:t>
            </a:r>
            <a:br>
              <a:rPr lang="ru-RU" dirty="0"/>
            </a:br>
            <a:r>
              <a:rPr lang="ru-RU" dirty="0"/>
              <a:t>но исследователи могут симулировать выполнение программы и записать все обращения к страницам.</a:t>
            </a:r>
          </a:p>
          <a:p>
            <a:r>
              <a:rPr lang="ru-RU" dirty="0"/>
              <a:t>Затем, проиграв трассу повторно, можно вычислить, как работал бы идеальный алгоритм.</a:t>
            </a:r>
            <a:br>
              <a:rPr lang="ru-RU" dirty="0"/>
            </a:br>
            <a:r>
              <a:rPr lang="ru-RU" dirty="0"/>
              <a:t>Это помогает понять, насколько близки реальные методы к теоретическому максимуму.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558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Хотя оптимальный алгоритм нельзя реализовать, он играет важную роль.</a:t>
            </a:r>
          </a:p>
          <a:p>
            <a:r>
              <a:rPr lang="ru-RU" b="0" dirty="0"/>
              <a:t>Это своего рода идеальный ориентир:</a:t>
            </a:r>
            <a:br>
              <a:rPr lang="ru-RU" b="0" dirty="0"/>
            </a:br>
            <a:r>
              <a:rPr lang="ru-RU" b="0" dirty="0"/>
              <a:t>если текущий метод даёт результаты, всего на 1–2% хуже,</a:t>
            </a:r>
            <a:br>
              <a:rPr lang="ru-RU" b="0" dirty="0"/>
            </a:br>
            <a:r>
              <a:rPr lang="ru-RU" b="0" dirty="0"/>
              <a:t>значит, мы достигли предела — улучшать дальше почти бессмысленно.</a:t>
            </a:r>
          </a:p>
          <a:p>
            <a:r>
              <a:rPr lang="ru-RU" b="0" dirty="0"/>
              <a:t>Таким образом, оптимальный алгоритм используется в теории и при моделировании,</a:t>
            </a:r>
            <a:br>
              <a:rPr lang="ru-RU" b="0" dirty="0"/>
            </a:br>
            <a:r>
              <a:rPr lang="ru-RU" b="0" dirty="0"/>
              <a:t>чтобы оценивать качество практических решений, о которых мы поговорим дальше — таких как FIFO, LRU, </a:t>
            </a:r>
            <a:r>
              <a:rPr lang="ru-RU" b="0" dirty="0" err="1"/>
              <a:t>Clock</a:t>
            </a:r>
            <a:r>
              <a:rPr lang="ru-RU" b="0" dirty="0"/>
              <a:t> и другие.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71401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NRU использует информацию о том, какие страницы реально использовались в последнее время.</a:t>
            </a:r>
          </a:p>
          <a:p>
            <a:r>
              <a:rPr lang="ru-RU" dirty="0"/>
              <a:t>В аппаратуре большинства процессоров есть два специальных бита в каждой записи таблицы страниц:</a:t>
            </a:r>
            <a:br>
              <a:rPr lang="ru-RU" dirty="0"/>
            </a:br>
            <a:r>
              <a:rPr lang="ru-RU" b="1" dirty="0"/>
              <a:t>R — страница была использована</a:t>
            </a:r>
            <a:r>
              <a:rPr lang="ru-RU" dirty="0"/>
              <a:t>, </a:t>
            </a:r>
            <a:r>
              <a:rPr lang="ru-RU" b="1" dirty="0"/>
              <a:t>M — страница была изменена</a:t>
            </a:r>
            <a:r>
              <a:rPr lang="ru-RU" dirty="0"/>
              <a:t>.</a:t>
            </a:r>
          </a:p>
          <a:p>
            <a:r>
              <a:rPr lang="ru-RU" dirty="0"/>
              <a:t>Эти биты автоматически устанавливаются процессором при каждом обращении.</a:t>
            </a:r>
          </a:p>
          <a:p>
            <a:r>
              <a:rPr lang="ru-RU" dirty="0"/>
              <a:t>С определённой периодичностью операционная система </a:t>
            </a:r>
            <a:r>
              <a:rPr lang="ru-RU" b="1" dirty="0"/>
              <a:t>сбрасывает R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чтобы определить, какие страницы не использовались в последние несколько десятков миллисекунд.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0748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Когда происходит страничное прерывание, ОС должна решить, какую страницу выгрузить.</a:t>
            </a:r>
          </a:p>
          <a:p>
            <a:r>
              <a:rPr lang="ru-RU" b="0" dirty="0"/>
              <a:t>Алгоритм NRU сортирует все страницы по четырём категориям — от «самых холодных» до «самых активных».</a:t>
            </a:r>
          </a:p>
          <a:p>
            <a:r>
              <a:rPr lang="ru-RU" b="0" dirty="0"/>
              <a:t>Приоритет таков:</a:t>
            </a:r>
            <a:br>
              <a:rPr lang="ru-RU" b="0" dirty="0"/>
            </a:br>
            <a:r>
              <a:rPr lang="en-US" b="0" dirty="0"/>
              <a:t>- </a:t>
            </a:r>
            <a:r>
              <a:rPr lang="ru-RU" b="0" dirty="0"/>
              <a:t>сначала страницы, которые не использовались и не изменялись (0),</a:t>
            </a:r>
            <a:br>
              <a:rPr lang="ru-RU" b="0" dirty="0"/>
            </a:br>
            <a:r>
              <a:rPr lang="en-US" b="0" dirty="0"/>
              <a:t>- </a:t>
            </a:r>
            <a:r>
              <a:rPr lang="ru-RU" b="0" dirty="0"/>
              <a:t>потом — не использовались, но были изменены (1),</a:t>
            </a:r>
            <a:br>
              <a:rPr lang="ru-RU" b="0" dirty="0"/>
            </a:br>
            <a:r>
              <a:rPr lang="en-US" b="0" dirty="0"/>
              <a:t>- </a:t>
            </a:r>
            <a:r>
              <a:rPr lang="ru-RU" b="0" dirty="0"/>
              <a:t>далее — использовались, но не изменялись (2),</a:t>
            </a:r>
            <a:br>
              <a:rPr lang="ru-RU" b="0" dirty="0"/>
            </a:br>
            <a:r>
              <a:rPr lang="en-US" b="0" dirty="0"/>
              <a:t>- </a:t>
            </a:r>
            <a:r>
              <a:rPr lang="ru-RU" b="0" dirty="0"/>
              <a:t>и, наконец, активно используемые и изменённые (3).</a:t>
            </a:r>
          </a:p>
          <a:p>
            <a:r>
              <a:rPr lang="ru-RU" b="0" dirty="0"/>
              <a:t>Удаляется страница из самого «лёгкого» класса, т.е. наименее нужная в данный момент.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58638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Логика NRU проста и интуитивна:</a:t>
            </a:r>
          </a:p>
          <a:p>
            <a:r>
              <a:rPr lang="ru-RU" b="0" dirty="0"/>
              <a:t>если страница давно не использовалась (R=0), она, скорее всего, не нужна прямо сейчас;</a:t>
            </a:r>
          </a:p>
          <a:p>
            <a:r>
              <a:rPr lang="ru-RU" b="0" dirty="0"/>
              <a:t>а если она ещё и не изменялась (M=0),</a:t>
            </a:r>
            <a:br>
              <a:rPr lang="ru-RU" b="0" dirty="0"/>
            </a:br>
            <a:r>
              <a:rPr lang="ru-RU" b="0" dirty="0"/>
              <a:t>то её можно просто перезаписать без записи на диск —</a:t>
            </a:r>
            <a:br>
              <a:rPr lang="ru-RU" b="0" dirty="0"/>
            </a:br>
            <a:r>
              <a:rPr lang="ru-RU" b="0" dirty="0"/>
              <a:t>значит, выгрузка будет дешёвой.</a:t>
            </a:r>
          </a:p>
          <a:p>
            <a:r>
              <a:rPr lang="ru-RU" b="0" dirty="0"/>
              <a:t>Таким образом, NRU — это быстрый способ избавиться от страниц,</a:t>
            </a:r>
            <a:br>
              <a:rPr lang="ru-RU" b="0" dirty="0"/>
            </a:br>
            <a:r>
              <a:rPr lang="ru-RU" b="0" dirty="0"/>
              <a:t>которые «залежались» в памяти, не жертвуя активными данными.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485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большинстве архитектур R и M устанавливаются </a:t>
            </a:r>
            <a:r>
              <a:rPr lang="ru-RU" dirty="0" err="1"/>
              <a:t>аппаратно</a:t>
            </a:r>
            <a:r>
              <a:rPr lang="ru-RU" dirty="0"/>
              <a:t> —</a:t>
            </a:r>
            <a:br>
              <a:rPr lang="ru-RU" dirty="0"/>
            </a:br>
            <a:r>
              <a:rPr lang="ru-RU" dirty="0"/>
              <a:t>это просто и эффективно.</a:t>
            </a:r>
          </a:p>
          <a:p>
            <a:r>
              <a:rPr lang="ru-RU" dirty="0"/>
              <a:t>Но даже если таких битов нет, их можно «эмулировать»:</a:t>
            </a:r>
            <a:br>
              <a:rPr lang="ru-RU" dirty="0"/>
            </a:br>
            <a:r>
              <a:rPr lang="ru-RU" dirty="0"/>
              <a:t>при первом обращении к странице ОС генерирует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сама ставит R=1 или M=1 в своих таблицах</a:t>
            </a:r>
            <a:br>
              <a:rPr lang="ru-RU" dirty="0"/>
            </a:br>
            <a:r>
              <a:rPr lang="ru-RU" dirty="0"/>
              <a:t>и затем продолжает выполнение.</a:t>
            </a:r>
          </a:p>
          <a:p>
            <a:r>
              <a:rPr lang="ru-RU" dirty="0"/>
              <a:t>Это медленнее, но позволяет реализовать NRU даже на простых системах или микроконтроллерах.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50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Хотя сегодня мы привыкли к виртуальной памяти и процессной изоляции, системы без абстракции памяти всё ещё существуют.</a:t>
            </a:r>
          </a:p>
          <a:p>
            <a:r>
              <a:rPr lang="ru-RU" dirty="0"/>
              <a:t>Это прежде всего </a:t>
            </a:r>
            <a:r>
              <a:rPr lang="ru-RU" b="1" dirty="0"/>
              <a:t>встраиваемые устройства</a:t>
            </a:r>
            <a:r>
              <a:rPr lang="ru-RU" dirty="0"/>
              <a:t> — микроконтроллеры, бытовая техника, банковские карты. Там всё программное обеспечение жёстко задано, и пользователь не может загружать произвольные приложения.</a:t>
            </a:r>
          </a:p>
          <a:p>
            <a:r>
              <a:rPr lang="ru-RU" dirty="0"/>
              <a:t>Иногда «операционная система» в таких устройствах — это просто </a:t>
            </a:r>
            <a:r>
              <a:rPr lang="ru-RU" b="1" dirty="0"/>
              <a:t>набор функций</a:t>
            </a:r>
            <a:r>
              <a:rPr lang="ru-RU" dirty="0"/>
              <a:t>, скомпилированный вместе с программой, как библиотека.</a:t>
            </a:r>
          </a:p>
          <a:p>
            <a:r>
              <a:rPr lang="ru-RU" dirty="0"/>
              <a:t>Например, в </a:t>
            </a:r>
            <a:r>
              <a:rPr lang="ru-RU" b="1" dirty="0" err="1"/>
              <a:t>eCos</a:t>
            </a:r>
            <a:r>
              <a:rPr lang="ru-RU" dirty="0"/>
              <a:t> ОС просто предоставляет вызовы для ввода-вывода и управления задачами.</a:t>
            </a:r>
          </a:p>
          <a:p>
            <a:r>
              <a:rPr lang="ru-RU" dirty="0"/>
              <a:t>Интересно, что история циклична: современные процессоры вроде Intel x86 снова внедряют идеи защиты памяти, напоминающие те самые «ключи» IBM 360, но теперь — как механизм безопасности и изоляции.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6752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Алгоритм NRU — это первый шаг от наивных решений к «умным».</a:t>
            </a:r>
          </a:p>
          <a:p>
            <a:r>
              <a:rPr lang="ru-RU" b="0" dirty="0"/>
              <a:t>Он прост, требует лишь двух бит информации, и показывает приличные результаты.</a:t>
            </a:r>
          </a:p>
          <a:p>
            <a:r>
              <a:rPr lang="ru-RU" b="0" dirty="0"/>
              <a:t>Однако у него есть ограничения — он не знает, насколько «давно» страница не использовалась,</a:t>
            </a:r>
            <a:br>
              <a:rPr lang="ru-RU" b="0" dirty="0"/>
            </a:br>
            <a:r>
              <a:rPr lang="ru-RU" b="0" dirty="0"/>
              <a:t>и выбирает случайно среди кандидатов.</a:t>
            </a:r>
          </a:p>
          <a:p>
            <a:r>
              <a:rPr lang="ru-RU" b="0" dirty="0"/>
              <a:t>Поэтому NRU часто рассматривают как учебную модель</a:t>
            </a:r>
            <a:br>
              <a:rPr lang="ru-RU" b="0" dirty="0"/>
            </a:br>
            <a:r>
              <a:rPr lang="ru-RU" b="0" dirty="0"/>
              <a:t>или основу для более точных алгоритмов, таких как </a:t>
            </a:r>
            <a:r>
              <a:rPr lang="ru-RU" b="0" dirty="0" err="1"/>
              <a:t>Clock</a:t>
            </a:r>
            <a:r>
              <a:rPr lang="ru-RU" b="0" dirty="0"/>
              <a:t> (Second </a:t>
            </a:r>
            <a:r>
              <a:rPr lang="ru-RU" b="0" dirty="0" err="1"/>
              <a:t>Chance</a:t>
            </a:r>
            <a:r>
              <a:rPr lang="ru-RU" b="0" dirty="0"/>
              <a:t>) и LRU.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4953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FIFO — один из самых ранних и простых алгоритмов замещения страниц.</a:t>
            </a:r>
          </a:p>
          <a:p>
            <a:r>
              <a:rPr lang="ru-RU" b="0" dirty="0"/>
              <a:t>Его принцип ровно такой же, как в обычной очереди:</a:t>
            </a:r>
            <a:br>
              <a:rPr lang="ru-RU" b="0" dirty="0"/>
            </a:br>
            <a:r>
              <a:rPr lang="ru-RU" b="0" dirty="0"/>
              <a:t>кто пришёл первым — тот и уйдёт первым.</a:t>
            </a:r>
          </a:p>
          <a:p>
            <a:r>
              <a:rPr lang="ru-RU" b="0" dirty="0"/>
              <a:t>Операционная система хранит список страниц в порядке их загрузки.</a:t>
            </a:r>
            <a:br>
              <a:rPr lang="ru-RU" b="0" dirty="0"/>
            </a:br>
            <a:r>
              <a:rPr lang="ru-RU" b="0" dirty="0"/>
              <a:t>При каждом </a:t>
            </a:r>
            <a:r>
              <a:rPr lang="ru-RU" b="0" dirty="0" err="1"/>
              <a:t>page</a:t>
            </a:r>
            <a:r>
              <a:rPr lang="ru-RU" b="0" dirty="0"/>
              <a:t> </a:t>
            </a:r>
            <a:r>
              <a:rPr lang="ru-RU" b="0" dirty="0" err="1"/>
              <a:t>fault</a:t>
            </a:r>
            <a:r>
              <a:rPr lang="ru-RU" b="0" dirty="0"/>
              <a:t> новая страница добавляется в конец очереди,</a:t>
            </a:r>
            <a:br>
              <a:rPr lang="ru-RU" b="0" dirty="0"/>
            </a:br>
            <a:r>
              <a:rPr lang="ru-RU" b="0" dirty="0"/>
              <a:t>а та, что находится в начале — удаляется из памяти.</a:t>
            </a:r>
          </a:p>
          <a:p>
            <a:r>
              <a:rPr lang="ru-RU" b="0" dirty="0"/>
              <a:t>Алгоритм почти не требует вычислений и поэтому считается низкозатратным по ресурсам.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22757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Рассмотрим, как работает FIFO на примере.</a:t>
            </a:r>
          </a:p>
          <a:p>
            <a:r>
              <a:rPr lang="ru-RU" dirty="0"/>
              <a:t>Пусть в памяти три страницы, а программа обращается к страницам 1, 2, 3, 4, 1, 2, 5...</a:t>
            </a:r>
          </a:p>
          <a:p>
            <a:r>
              <a:rPr lang="ru-RU" dirty="0"/>
              <a:t>После загрузки первых трёх память заполнена.</a:t>
            </a:r>
            <a:br>
              <a:rPr lang="ru-RU" dirty="0"/>
            </a:br>
            <a:r>
              <a:rPr lang="ru-RU" dirty="0"/>
              <a:t>Когда приходит запрос к новой странице 4,</a:t>
            </a:r>
            <a:br>
              <a:rPr lang="ru-RU" dirty="0"/>
            </a:br>
            <a:r>
              <a:rPr lang="ru-RU" dirty="0"/>
              <a:t>ОС удаляет первую загруженную — страницу 1.</a:t>
            </a:r>
          </a:p>
          <a:p>
            <a:r>
              <a:rPr lang="ru-RU" dirty="0"/>
              <a:t>Дальше при обращении к странице 1 снова возникает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—</a:t>
            </a:r>
            <a:br>
              <a:rPr lang="ru-RU" dirty="0"/>
            </a:br>
            <a:r>
              <a:rPr lang="ru-RU" dirty="0"/>
              <a:t>потому что она уже была вытеснена.</a:t>
            </a:r>
          </a:p>
          <a:p>
            <a:r>
              <a:rPr lang="ru-RU" dirty="0"/>
              <a:t>Так FIFO поочерёдно удаляет старейшие страницы, не проверяя, нужны ли они ещё.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0753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FIFO часто сравнивают с магазином, где количество полок ограничено.</a:t>
            </a:r>
          </a:p>
          <a:p>
            <a:r>
              <a:rPr lang="ru-RU" b="0" dirty="0"/>
              <a:t>Когда появляется новый товар, нужно освободить место.</a:t>
            </a:r>
            <a:br>
              <a:rPr lang="ru-RU" b="0" dirty="0"/>
            </a:br>
            <a:r>
              <a:rPr lang="ru-RU" b="0" dirty="0"/>
              <a:t>Логика FIFO — убрать тот продукт, что был добавлен раньше всех.</a:t>
            </a:r>
          </a:p>
          <a:p>
            <a:r>
              <a:rPr lang="ru-RU" b="0" dirty="0"/>
              <a:t>Но очевидно, что старый не значит «ненужный»:</a:t>
            </a:r>
            <a:br>
              <a:rPr lang="ru-RU" b="0" dirty="0"/>
            </a:br>
            <a:r>
              <a:rPr lang="ru-RU" b="0" dirty="0"/>
              <a:t>можно убрать муку или соль, хотя их покупают каждый день.</a:t>
            </a:r>
          </a:p>
          <a:p>
            <a:r>
              <a:rPr lang="ru-RU" b="0" dirty="0"/>
              <a:t>В системах памяти это приводит к тому,</a:t>
            </a:r>
            <a:br>
              <a:rPr lang="ru-RU" b="0" dirty="0"/>
            </a:br>
            <a:r>
              <a:rPr lang="ru-RU" b="0" dirty="0"/>
              <a:t>что из памяти удаляются часто используемые страницы,</a:t>
            </a:r>
            <a:br>
              <a:rPr lang="ru-RU" b="0" dirty="0"/>
            </a:br>
            <a:r>
              <a:rPr lang="ru-RU" b="0" dirty="0"/>
              <a:t>вызывая </a:t>
            </a:r>
            <a:r>
              <a:rPr lang="ru-RU" b="0" dirty="0" err="1"/>
              <a:t>cascade</a:t>
            </a:r>
            <a:r>
              <a:rPr lang="ru-RU" b="0" dirty="0"/>
              <a:t> </a:t>
            </a:r>
            <a:r>
              <a:rPr lang="ru-RU" b="0" dirty="0" err="1"/>
              <a:t>page</a:t>
            </a:r>
            <a:r>
              <a:rPr lang="ru-RU" b="0" dirty="0"/>
              <a:t> </a:t>
            </a:r>
            <a:r>
              <a:rPr lang="ru-RU" b="0" dirty="0" err="1"/>
              <a:t>faults</a:t>
            </a:r>
            <a:r>
              <a:rPr lang="ru-RU" b="0" dirty="0"/>
              <a:t>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27522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FIFO прост и понятен, но у него есть серьёзные минусы.</a:t>
            </a:r>
          </a:p>
          <a:p>
            <a:r>
              <a:rPr lang="ru-RU" dirty="0"/>
              <a:t>Он не анализирует, насколько часто или недавно использовалась страница.</a:t>
            </a:r>
          </a:p>
          <a:p>
            <a:r>
              <a:rPr lang="ru-RU" dirty="0"/>
              <a:t>Поэтому страница, которая активно используется, может быть удалена только потому, что она была загружена первой.</a:t>
            </a:r>
          </a:p>
          <a:p>
            <a:r>
              <a:rPr lang="ru-RU" dirty="0"/>
              <a:t>В некоторых случаях увеличение объёма памяти даже </a:t>
            </a:r>
            <a:r>
              <a:rPr lang="ru-RU" b="1" dirty="0"/>
              <a:t>ухудшает производительность</a:t>
            </a:r>
            <a:r>
              <a:rPr lang="ru-RU" dirty="0"/>
              <a:t> —</a:t>
            </a:r>
            <a:br>
              <a:rPr lang="ru-RU" dirty="0"/>
            </a:br>
            <a:r>
              <a:rPr lang="ru-RU" dirty="0"/>
              <a:t>это явление называется </a:t>
            </a:r>
            <a:r>
              <a:rPr lang="ru-RU" b="1" dirty="0"/>
              <a:t>аномалией </a:t>
            </a:r>
            <a:r>
              <a:rPr lang="ru-RU" b="1" dirty="0" err="1"/>
              <a:t>Белади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9287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FIFO стал отправной точкой для многих последующих алгоритмов.</a:t>
            </a:r>
          </a:p>
          <a:p>
            <a:r>
              <a:rPr lang="ru-RU" dirty="0"/>
              <a:t>Он лёгок в понимании и часто используется для тестирования новых идей,</a:t>
            </a:r>
            <a:r>
              <a:rPr lang="en-US" dirty="0"/>
              <a:t> </a:t>
            </a:r>
            <a:r>
              <a:rPr lang="ru-RU" dirty="0"/>
              <a:t>но в чистом виде применяется редко из-за непредсказуемого поведения.</a:t>
            </a:r>
          </a:p>
          <a:p>
            <a:r>
              <a:rPr lang="ru-RU" dirty="0"/>
              <a:t>Однако идея «очереди страниц» стала основой</a:t>
            </a:r>
            <a:br>
              <a:rPr lang="ru-RU" dirty="0"/>
            </a:br>
            <a:r>
              <a:rPr lang="ru-RU" dirty="0"/>
              <a:t>для более умных алгоритмов — например, </a:t>
            </a:r>
            <a:r>
              <a:rPr lang="ru-RU" b="1" dirty="0"/>
              <a:t>Second </a:t>
            </a:r>
            <a:r>
              <a:rPr lang="ru-RU" b="1" dirty="0" err="1"/>
              <a:t>Chance</a:t>
            </a:r>
            <a:r>
              <a:rPr lang="ru-RU" dirty="0"/>
              <a:t> и </a:t>
            </a:r>
            <a:r>
              <a:rPr lang="ru-RU" b="1" dirty="0" err="1"/>
              <a:t>Clock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которые мы рассмотрим далее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5331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уже видели, что алгоритм FIFO прост, но слишком «слепой»:</a:t>
            </a:r>
            <a:br>
              <a:rPr lang="ru-RU" dirty="0"/>
            </a:br>
            <a:r>
              <a:rPr lang="ru-RU" dirty="0"/>
              <a:t>он может удалить страницу, которая активно используется только потому, что она загружена давно.</a:t>
            </a:r>
          </a:p>
          <a:p>
            <a:r>
              <a:rPr lang="ru-RU" dirty="0"/>
              <a:t>Алгоритм второго шанса решает эту проблему очень элегантно.</a:t>
            </a:r>
          </a:p>
          <a:p>
            <a:r>
              <a:rPr lang="ru-RU" dirty="0"/>
              <a:t>При выборе жертвы для замещения ОС смотрит на </a:t>
            </a:r>
            <a:r>
              <a:rPr lang="ru-RU" b="1" dirty="0"/>
              <a:t>бит R</a:t>
            </a:r>
            <a:r>
              <a:rPr lang="ru-RU" dirty="0"/>
              <a:t>, который показывает, использовалась ли страница недавно.</a:t>
            </a:r>
          </a:p>
          <a:p>
            <a:r>
              <a:rPr lang="ru-RU" dirty="0"/>
              <a:t>Если страница использовалась, она получает «второй шанс» — остаётся в памяти, а поиск кандидата продолжается.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313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Страницы хранятся в очереди FIFO</a:t>
            </a:r>
          </a:p>
          <a:p>
            <a:r>
              <a:rPr lang="ru-RU" b="0" dirty="0"/>
              <a:t>При </a:t>
            </a:r>
            <a:r>
              <a:rPr lang="ru-RU" b="0" dirty="0" err="1"/>
              <a:t>page</a:t>
            </a:r>
            <a:r>
              <a:rPr lang="ru-RU" b="0" dirty="0"/>
              <a:t> </a:t>
            </a:r>
            <a:r>
              <a:rPr lang="ru-RU" b="0" dirty="0" err="1"/>
              <a:t>fault</a:t>
            </a:r>
            <a:r>
              <a:rPr lang="ru-RU" b="0" dirty="0"/>
              <a:t> ОС рассматривает самую старую страницу (в начале очереди)</a:t>
            </a:r>
          </a:p>
          <a:p>
            <a:r>
              <a:rPr lang="ru-RU" b="0" dirty="0"/>
              <a:t>Если R = 0, страница удаляется — давно не использовалась</a:t>
            </a:r>
          </a:p>
          <a:p>
            <a:r>
              <a:rPr lang="ru-RU" b="0" dirty="0"/>
              <a:t>Если R = 1:</a:t>
            </a:r>
          </a:p>
          <a:p>
            <a:pPr lvl="1"/>
            <a:r>
              <a:rPr lang="ru-RU" b="0" dirty="0"/>
              <a:t>сбрасывается бит R → R = 0</a:t>
            </a:r>
          </a:p>
          <a:p>
            <a:pPr lvl="1"/>
            <a:r>
              <a:rPr lang="ru-RU" b="0" dirty="0"/>
              <a:t>страница перемещается в конец очереди</a:t>
            </a:r>
          </a:p>
          <a:p>
            <a:pPr lvl="1"/>
            <a:r>
              <a:rPr lang="ru-RU" b="0" dirty="0"/>
              <a:t>её «время прибытия» обновляется</a:t>
            </a:r>
          </a:p>
          <a:p>
            <a:pPr lvl="1"/>
            <a:r>
              <a:rPr lang="ru-RU" b="0" dirty="0"/>
              <a:t>поиск продолжается со следующей страницы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2321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Представьте, что в памяти восемь страниц — от A до H.</a:t>
            </a:r>
          </a:p>
          <a:p>
            <a:r>
              <a:rPr lang="ru-RU" dirty="0"/>
              <a:t>При появлении новой страницы мы начинаем с A.</a:t>
            </a:r>
            <a:br>
              <a:rPr lang="ru-RU" dirty="0"/>
            </a:br>
            <a:r>
              <a:rPr lang="ru-RU" dirty="0"/>
              <a:t>Если бит R у A равен 0 — удаляем.</a:t>
            </a:r>
            <a:br>
              <a:rPr lang="ru-RU" dirty="0"/>
            </a:br>
            <a:r>
              <a:rPr lang="ru-RU" dirty="0"/>
              <a:t>Если равен 1 — даём «второй шанс»: сбрасываем R, переносим A в конец очереди.</a:t>
            </a:r>
          </a:p>
          <a:p>
            <a:r>
              <a:rPr lang="ru-RU" dirty="0"/>
              <a:t>Затем проверяем B, и так далее.</a:t>
            </a:r>
          </a:p>
          <a:p>
            <a:r>
              <a:rPr lang="ru-RU" dirty="0"/>
              <a:t>Если все страницы недавно использовались,</a:t>
            </a:r>
            <a:br>
              <a:rPr lang="ru-RU" dirty="0"/>
            </a:br>
            <a:r>
              <a:rPr lang="ru-RU" dirty="0"/>
              <a:t>после одного полного цикла все R будут обнулены,</a:t>
            </a:r>
            <a:br>
              <a:rPr lang="ru-RU" dirty="0"/>
            </a:br>
            <a:r>
              <a:rPr lang="ru-RU" dirty="0"/>
              <a:t>и алгоритм снова начнёт с первой страницы, теперь уже удаляя её.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3500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второго шанса можно рассматривать как упрощённый вариант NRU:</a:t>
            </a:r>
            <a:br>
              <a:rPr lang="ru-RU" dirty="0"/>
            </a:br>
            <a:r>
              <a:rPr lang="ru-RU" dirty="0"/>
              <a:t>он использует только один бит — R, но реагирует на него динамически.</a:t>
            </a:r>
          </a:p>
          <a:p>
            <a:r>
              <a:rPr lang="ru-RU" dirty="0"/>
              <a:t>Если страница активно используется, она получает дополнительное время в памяти,</a:t>
            </a:r>
            <a:br>
              <a:rPr lang="ru-RU" dirty="0"/>
            </a:br>
            <a:r>
              <a:rPr lang="ru-RU" dirty="0"/>
              <a:t>но если система видит, что страница не «светилась» долго — её заменяют.</a:t>
            </a:r>
          </a:p>
          <a:p>
            <a:r>
              <a:rPr lang="ru-RU" dirty="0"/>
              <a:t>В худшем случае, когда все страницы используются равномерно,</a:t>
            </a:r>
            <a:br>
              <a:rPr lang="ru-RU" dirty="0"/>
            </a:br>
            <a:r>
              <a:rPr lang="ru-RU" dirty="0"/>
              <a:t>алгоритм фактически ведёт себя как обычный FIFO.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программа имеет доступ к каждому байту физической памяти, это опасно.</a:t>
            </a:r>
            <a:br>
              <a:rPr lang="ru-RU" dirty="0"/>
            </a:br>
            <a:r>
              <a:rPr lang="ru-RU" dirty="0"/>
              <a:t>Любая ошибка, например запись не туда, может повредить данные операционной системы или других процессов.</a:t>
            </a:r>
          </a:p>
          <a:p>
            <a:r>
              <a:rPr lang="ru-RU" dirty="0"/>
              <a:t>Даже если запущена всего одна программа — защита всё равно нужна. А если мы хотим запускать несколько приложений одновременно, всё становится ещё сложнее.</a:t>
            </a:r>
          </a:p>
          <a:p>
            <a:r>
              <a:rPr lang="ru-RU" dirty="0"/>
              <a:t>Чтобы изолировать программы друг от друга и при этом позволить им совместно использовать ресурсы, была придумана </a:t>
            </a:r>
            <a:r>
              <a:rPr lang="ru-RU" b="1" dirty="0"/>
              <a:t>новая абстракция</a:t>
            </a:r>
            <a:r>
              <a:rPr lang="ru-RU" dirty="0"/>
              <a:t> — </a:t>
            </a:r>
            <a:r>
              <a:rPr lang="ru-RU" b="1" dirty="0"/>
              <a:t>адресное пространство</a:t>
            </a:r>
            <a:r>
              <a:rPr lang="ru-RU" dirty="0"/>
              <a:t>.</a:t>
            </a:r>
          </a:p>
          <a:p>
            <a:r>
              <a:rPr lang="ru-RU" dirty="0"/>
              <a:t>Это идея, которая изменила всё: программы перестали видеть физические адреса и начали жить «в своём собственном мире памяти».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705886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Второй шанс стал важным шагом вперёд по сравнению с FIFO.</a:t>
            </a:r>
            <a:br>
              <a:rPr lang="ru-RU" dirty="0"/>
            </a:br>
            <a:r>
              <a:rPr lang="ru-RU" dirty="0"/>
              <a:t>Он прост и требует минимальных изменений, но при этом значительно снижает вероятность удаления активных страниц.</a:t>
            </a:r>
          </a:p>
          <a:p>
            <a:r>
              <a:rPr lang="ru-RU" dirty="0"/>
              <a:t>Однако он всё ещё не различает, насколько активно страница используется.</a:t>
            </a:r>
          </a:p>
          <a:p>
            <a:r>
              <a:rPr lang="ru-RU" dirty="0"/>
              <a:t>Чтобы ускорить его и избавиться от длинной очереди, в системах стали использовать </a:t>
            </a:r>
            <a:r>
              <a:rPr lang="ru-RU" b="1" dirty="0" err="1"/>
              <a:t>Clock</a:t>
            </a:r>
            <a:r>
              <a:rPr lang="ru-RU" b="1" dirty="0"/>
              <a:t> </a:t>
            </a:r>
            <a:r>
              <a:rPr lang="ru-RU" b="1" dirty="0" err="1"/>
              <a:t>Algorithm</a:t>
            </a:r>
            <a:r>
              <a:rPr lang="ru-RU" dirty="0"/>
              <a:t> —</a:t>
            </a:r>
            <a:br>
              <a:rPr lang="ru-RU" dirty="0"/>
            </a:br>
            <a:r>
              <a:rPr lang="ru-RU" dirty="0"/>
              <a:t>ту же идею, но реализованную через циклический указатель.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90744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1408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Clock</a:t>
            </a:r>
            <a:r>
              <a:rPr lang="ru-RU" dirty="0"/>
              <a:t> — это оптимизированная версия Second </a:t>
            </a:r>
            <a:r>
              <a:rPr lang="ru-RU" dirty="0" err="1"/>
              <a:t>Chance</a:t>
            </a:r>
            <a:r>
              <a:rPr lang="ru-RU" dirty="0"/>
              <a:t>.</a:t>
            </a:r>
          </a:p>
          <a:p>
            <a:r>
              <a:rPr lang="ru-RU" dirty="0"/>
              <a:t>Если в предыдущем алгоритме страницы постоянно перемещались в конец списка,</a:t>
            </a:r>
            <a:br>
              <a:rPr lang="ru-RU" dirty="0"/>
            </a:br>
            <a:r>
              <a:rPr lang="ru-RU" dirty="0"/>
              <a:t>то здесь мы просто организуем их в </a:t>
            </a:r>
            <a:r>
              <a:rPr lang="ru-RU" b="1" dirty="0"/>
              <a:t>кольцо</a:t>
            </a:r>
            <a:r>
              <a:rPr lang="ru-RU" dirty="0"/>
              <a:t>, как на циферблате.</a:t>
            </a:r>
          </a:p>
          <a:p>
            <a:r>
              <a:rPr lang="ru-RU" dirty="0"/>
              <a:t>Указатель («стрелка») показывает на страницу, которая в памяти дольше всех.</a:t>
            </a:r>
            <a:br>
              <a:rPr lang="ru-RU" dirty="0"/>
            </a:br>
            <a:r>
              <a:rPr lang="ru-RU" dirty="0"/>
              <a:t>При страничном прерывании мы двигаем стрелку по кругу, проверяя страницы одну за другой.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66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страничном прерывании мы смотрим на страницу, на которую указывает стрелка.</a:t>
            </a:r>
          </a:p>
          <a:p>
            <a:r>
              <a:rPr lang="ru-RU" dirty="0"/>
              <a:t>Если страница давно не использовалась (</a:t>
            </a:r>
            <a:r>
              <a:rPr lang="ru-RU" b="1" dirty="0"/>
              <a:t>R = 0</a:t>
            </a:r>
            <a:r>
              <a:rPr lang="ru-RU" dirty="0"/>
              <a:t>) — она удаляется, и на её место загружается новая.</a:t>
            </a:r>
          </a:p>
          <a:p>
            <a:r>
              <a:rPr lang="ru-RU" dirty="0"/>
              <a:t>Если же </a:t>
            </a:r>
            <a:r>
              <a:rPr lang="ru-RU" b="1" dirty="0"/>
              <a:t>R = 1</a:t>
            </a:r>
            <a:r>
              <a:rPr lang="ru-RU" dirty="0"/>
              <a:t>, то страница недавно использовалась — мы </a:t>
            </a:r>
            <a:r>
              <a:rPr lang="ru-RU" b="1" dirty="0"/>
              <a:t>сбрасываем R</a:t>
            </a:r>
            <a:r>
              <a:rPr lang="ru-RU" dirty="0"/>
              <a:t>, давая ей «второй шанс», и двигаем стрелку дальше по кругу.</a:t>
            </a:r>
          </a:p>
          <a:p>
            <a:r>
              <a:rPr lang="ru-RU" dirty="0"/>
              <a:t>Так продолжается, пока не найдётся страница, которую можно заменить.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63669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Представим 4 страницы в памяти (A, B, C, D)</a:t>
            </a:r>
          </a:p>
          <a:p>
            <a:r>
              <a:rPr lang="ru-RU" dirty="0"/>
              <a:t>Указатель изначально указывает на A</a:t>
            </a:r>
          </a:p>
          <a:p>
            <a:r>
              <a:rPr lang="ru-RU" dirty="0"/>
              <a:t>Состояние битов:</a:t>
            </a:r>
          </a:p>
          <a:p>
            <a:r>
              <a:rPr lang="ru-RU" dirty="0"/>
              <a:t>A: R=1, B: R=1, C: R=0, D: R=1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1472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24547-A9F1-9425-79A4-54C6AC177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F962F3-22D8-5AA0-21E0-4F367C30AB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537F96-DAF9-32F0-F9BB-AB548E7FB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b="1" dirty="0" err="1"/>
              <a:t>page</a:t>
            </a:r>
            <a:r>
              <a:rPr lang="ru-RU" b="1" dirty="0"/>
              <a:t> </a:t>
            </a:r>
            <a:r>
              <a:rPr lang="ru-RU" b="1" dirty="0" err="1"/>
              <a:t>fault</a:t>
            </a:r>
            <a:r>
              <a:rPr lang="ru-RU" dirty="0"/>
              <a:t>:</a:t>
            </a:r>
          </a:p>
          <a:p>
            <a:r>
              <a:rPr lang="ru-RU" dirty="0"/>
              <a:t>Проверяем A → R=1 → сбрасываем, двигаемся к 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00EDD-79AD-B64C-9AA3-1B61FD527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4117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B7E2-1DBF-B315-6B80-5FBBEBCEE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1F4D55-84A6-6E25-26AC-86EA155586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E45887-D7CE-5687-58B4-356911160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Проверяем B → R=1 → сбрасываем, двигаемся к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78417-C9AA-B610-1C58-C2A26A8D1B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2304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6FA3A-8DB0-99C1-812E-0B88244FB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303111-56D3-3790-7957-F27A9DA6F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76161-FB3D-CCE3-A445-245A1A744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Проверяем C → R=0 → </a:t>
            </a:r>
            <a:r>
              <a:rPr lang="ru-RU" b="1" dirty="0"/>
              <a:t>замещаем C</a:t>
            </a:r>
            <a:endParaRPr lang="ru-RU" dirty="0"/>
          </a:p>
          <a:p>
            <a:r>
              <a:rPr lang="ru-RU" dirty="0"/>
              <a:t>После замещения стрелка указывает на следующую страницу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3660E-E469-4AA9-1651-B50A42575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1577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Clock</a:t>
            </a:r>
            <a:r>
              <a:rPr lang="ru-RU" dirty="0"/>
              <a:t> алгоритм — один из самых практичных и распространённых.</a:t>
            </a:r>
          </a:p>
          <a:p>
            <a:r>
              <a:rPr lang="ru-RU" dirty="0"/>
              <a:t>Он не требует постоянного перемещения страниц, а лишь обходит их по кругу, сбрасывая биты R.</a:t>
            </a:r>
          </a:p>
          <a:p>
            <a:r>
              <a:rPr lang="ru-RU" dirty="0"/>
              <a:t>При этом сохраняется идея «второго шанса», но цена реализации гораздо ниже.</a:t>
            </a:r>
          </a:p>
          <a:p>
            <a:r>
              <a:rPr lang="ru-RU" dirty="0"/>
              <a:t>Именно поэтому </a:t>
            </a:r>
            <a:r>
              <a:rPr lang="ru-RU" dirty="0" err="1"/>
              <a:t>Clock</a:t>
            </a:r>
            <a:r>
              <a:rPr lang="ru-RU" dirty="0"/>
              <a:t> стал </a:t>
            </a:r>
            <a:r>
              <a:rPr lang="ru-RU" b="1" dirty="0"/>
              <a:t>де-факто стандартом</a:t>
            </a:r>
            <a:r>
              <a:rPr lang="ru-RU" dirty="0"/>
              <a:t> в современных операционных системах.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988989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Clock</a:t>
            </a:r>
            <a:r>
              <a:rPr lang="ru-RU" dirty="0"/>
              <a:t> — это пример того, как простая идея может быть доведена до совершенства.</a:t>
            </a:r>
          </a:p>
          <a:p>
            <a:r>
              <a:rPr lang="ru-RU" dirty="0"/>
              <a:t>Он сохраняет дух Second </a:t>
            </a:r>
            <a:r>
              <a:rPr lang="ru-RU" dirty="0" err="1"/>
              <a:t>Chance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но делает реализацию быстрой и масштабируемой.</a:t>
            </a:r>
          </a:p>
          <a:p>
            <a:r>
              <a:rPr lang="ru-RU" dirty="0"/>
              <a:t>В реальных системах нередко применяются усовершенствованные версии —</a:t>
            </a:r>
            <a:br>
              <a:rPr lang="ru-RU" dirty="0"/>
            </a:br>
            <a:r>
              <a:rPr lang="ru-RU" b="1" dirty="0"/>
              <a:t>Enhanced </a:t>
            </a:r>
            <a:r>
              <a:rPr lang="ru-RU" b="1" dirty="0" err="1"/>
              <a:t>Clock</a:t>
            </a:r>
            <a:r>
              <a:rPr lang="ru-RU" dirty="0"/>
              <a:t>, где учитывается бит M (</a:t>
            </a:r>
            <a:r>
              <a:rPr lang="ru-RU" dirty="0" err="1"/>
              <a:t>Modified</a:t>
            </a:r>
            <a:r>
              <a:rPr lang="ru-RU" dirty="0"/>
              <a:t>),</a:t>
            </a:r>
            <a:br>
              <a:rPr lang="ru-RU" dirty="0"/>
            </a:br>
            <a:r>
              <a:rPr lang="ru-RU" dirty="0"/>
              <a:t>или </a:t>
            </a:r>
            <a:r>
              <a:rPr lang="ru-RU" b="1" dirty="0" err="1"/>
              <a:t>Two-Handed</a:t>
            </a:r>
            <a:r>
              <a:rPr lang="ru-RU" b="1" dirty="0"/>
              <a:t> </a:t>
            </a:r>
            <a:r>
              <a:rPr lang="ru-RU" b="1" dirty="0" err="1"/>
              <a:t>Clock</a:t>
            </a:r>
            <a:r>
              <a:rPr lang="ru-RU" dirty="0"/>
              <a:t>, который точнее измеряет «свежесть» страниц.</a:t>
            </a:r>
          </a:p>
          <a:p>
            <a:r>
              <a:rPr lang="ru-RU" dirty="0"/>
              <a:t>Тем не менее, базовый </a:t>
            </a:r>
            <a:r>
              <a:rPr lang="ru-RU" dirty="0" err="1"/>
              <a:t>Clock</a:t>
            </a:r>
            <a:r>
              <a:rPr lang="ru-RU" dirty="0"/>
              <a:t> по-прежнему остаётся основой управления памятью в ОС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11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Адресное пространство — это множество адресов, которые процесс может использовать.</a:t>
            </a:r>
          </a:p>
          <a:p>
            <a:r>
              <a:rPr lang="ru-RU" dirty="0"/>
              <a:t>Простой пример — телефонные номера. Каждый город имеет собственную «область номеров»: одинаковые комбинации могут встречаться в разных городах, но не конфликтуют, потому что каждый живёт в своём «пространстве».</a:t>
            </a:r>
          </a:p>
          <a:p>
            <a:r>
              <a:rPr lang="ru-RU" dirty="0"/>
              <a:t>Так же и процессы: у каждого — собственная карта памяти.</a:t>
            </a:r>
          </a:p>
          <a:p>
            <a:r>
              <a:rPr lang="ru-RU" dirty="0"/>
              <a:t>Адрес 1000 для текстового редактора и адрес 1000 для браузера — это разные области физической памяти, даже если выглядят одинаково с точки зрения программы.</a:t>
            </a:r>
          </a:p>
          <a:p>
            <a:r>
              <a:rPr lang="ru-RU" dirty="0"/>
              <a:t>Сопоставление виртуальных и физических адресов выполняется автоматически, операционной системой и процессором.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23085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Enhanced </a:t>
            </a:r>
            <a:r>
              <a:rPr lang="ru-RU" b="0" dirty="0" err="1"/>
              <a:t>Clock</a:t>
            </a:r>
            <a:r>
              <a:rPr lang="ru-RU" b="0" dirty="0"/>
              <a:t> расширяет обычный алгоритм, добавляя в расчёт бит M.</a:t>
            </a:r>
          </a:p>
          <a:p>
            <a:r>
              <a:rPr lang="ru-RU" b="0" dirty="0"/>
              <a:t>Таким образом, ОС может выбирать страницы не только по тому, когда они использовались, но и по тому, нужно ли их записывать на диск.</a:t>
            </a:r>
          </a:p>
          <a:p>
            <a:r>
              <a:rPr lang="ru-RU" b="0" dirty="0"/>
              <a:t>Алгоритм предпочитает страницы, которые не использовались и не изменялись — они самые дешёвые для удаления.</a:t>
            </a:r>
          </a:p>
          <a:p>
            <a:r>
              <a:rPr lang="ru-RU" b="0" dirty="0"/>
              <a:t>Если таких нет, выбираются страницы с более высокими «классами» по R и M.</a:t>
            </a:r>
          </a:p>
          <a:p>
            <a:r>
              <a:rPr lang="ru-RU" b="0" dirty="0"/>
              <a:t>Это делает алгоритм ближе к NRU, но с практической реализацией на «часах».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9395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dirty="0" err="1"/>
              <a:t>Two-Handed</a:t>
            </a:r>
            <a:r>
              <a:rPr lang="ru-RU" dirty="0"/>
              <a:t> </a:t>
            </a:r>
            <a:r>
              <a:rPr lang="ru-RU" dirty="0" err="1"/>
              <a:t>Clock</a:t>
            </a:r>
            <a:r>
              <a:rPr lang="ru-RU" dirty="0"/>
              <a:t> используется две «стрелки», которые движутся по кругу с небольшой разницей во времени.</a:t>
            </a:r>
          </a:p>
          <a:p>
            <a:r>
              <a:rPr lang="ru-RU" dirty="0"/>
              <a:t>Первая стрелка сбрасывает R-бит, отмечая страницу как «кандидата на замену».</a:t>
            </a:r>
          </a:p>
          <a:p>
            <a:r>
              <a:rPr lang="ru-RU" dirty="0"/>
              <a:t>Когда через некоторое время до неё доходит вторая стрелка,</a:t>
            </a:r>
            <a:br>
              <a:rPr lang="ru-RU" dirty="0"/>
            </a:br>
            <a:r>
              <a:rPr lang="ru-RU" dirty="0"/>
              <a:t>она проверяет, был ли бит R установлен снова.</a:t>
            </a:r>
          </a:p>
          <a:p>
            <a:r>
              <a:rPr lang="ru-RU" dirty="0"/>
              <a:t>Если нет — страница действительно давно не использовалась и может быть заменена.</a:t>
            </a:r>
          </a:p>
          <a:p>
            <a:r>
              <a:rPr lang="ru-RU" dirty="0"/>
              <a:t>Такой подход делает алгоритм более адаптивным, особенно при высокой активности памяти.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0592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Идея LRU основана на наблюдении за поведением программ:</a:t>
            </a:r>
            <a:br>
              <a:rPr lang="ru-RU" b="0" dirty="0"/>
            </a:br>
            <a:r>
              <a:rPr lang="ru-RU" b="0" dirty="0"/>
              <a:t>если страница недавно использовалась, велика вероятность, что она снова понадобится.</a:t>
            </a:r>
          </a:p>
          <a:p>
            <a:r>
              <a:rPr lang="ru-RU" b="0" dirty="0"/>
              <a:t>А страница, к которой не обращались долго, скорее всего, «вышла из моды».</a:t>
            </a:r>
          </a:p>
          <a:p>
            <a:r>
              <a:rPr lang="ru-RU" b="0" dirty="0"/>
              <a:t>Поэтому при замещении мы удаляем ту страницу,</a:t>
            </a:r>
            <a:r>
              <a:rPr lang="en-US" b="0" dirty="0"/>
              <a:t> </a:t>
            </a:r>
            <a:r>
              <a:rPr lang="ru-RU" b="0" dirty="0"/>
              <a:t>которая не использовалась дольше всего.</a:t>
            </a:r>
          </a:p>
          <a:p>
            <a:r>
              <a:rPr lang="ru-RU" b="0" dirty="0"/>
              <a:t>Это приближает нас к идеальному алгоритму —</a:t>
            </a:r>
            <a:r>
              <a:rPr lang="en-US" b="0" dirty="0"/>
              <a:t> </a:t>
            </a:r>
            <a:r>
              <a:rPr lang="ru-RU" b="0" dirty="0"/>
              <a:t>ведь мы фактически пытаемся «предсказать будущее» на основе прошлого.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7093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 идеале LRU можно реализовать так:</a:t>
            </a:r>
            <a:br>
              <a:rPr lang="ru-RU" b="0" dirty="0"/>
            </a:br>
            <a:r>
              <a:rPr lang="ru-RU" b="0" dirty="0"/>
              <a:t>каждый раз, когда процессор обращается к странице, в таблице страниц записывается текущее значение глобального счётчика.</a:t>
            </a:r>
          </a:p>
          <a:p>
            <a:r>
              <a:rPr lang="ru-RU" b="0" dirty="0"/>
              <a:t>При замещении ОС просто ищет страницу с наименьшим значением счётчика —</a:t>
            </a:r>
            <a:br>
              <a:rPr lang="ru-RU" b="0" dirty="0"/>
            </a:br>
            <a:r>
              <a:rPr lang="ru-RU" b="0" dirty="0"/>
              <a:t>именно она использовалась дольше всего назад.</a:t>
            </a:r>
          </a:p>
          <a:p>
            <a:r>
              <a:rPr lang="ru-RU" b="0" dirty="0"/>
              <a:t>Такая реализация точна, но требует аппаратной поддержки и больших накладных расходов.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3685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Проблема LRU в том, что он слишком «дорог» для реальных систем.</a:t>
            </a:r>
          </a:p>
          <a:p>
            <a:r>
              <a:rPr lang="ru-RU" dirty="0"/>
              <a:t>Представьте: при каждом обращении к памяти нужно обновлять таблицу страниц,</a:t>
            </a:r>
            <a:br>
              <a:rPr lang="ru-RU" dirty="0"/>
            </a:br>
            <a:r>
              <a:rPr lang="ru-RU" dirty="0"/>
              <a:t>а при каждом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— просматривать сотни записей, чтобы найти самую старую.</a:t>
            </a:r>
          </a:p>
          <a:p>
            <a:r>
              <a:rPr lang="ru-RU" dirty="0"/>
              <a:t>Поэтому современные системы применяют </a:t>
            </a:r>
            <a:r>
              <a:rPr lang="ru-RU" b="1" dirty="0"/>
              <a:t>приближённые методы</a:t>
            </a:r>
            <a:r>
              <a:rPr lang="ru-RU" dirty="0"/>
              <a:t>, которые дают почти тот же результат, но с гораздо меньшими затратами.</a:t>
            </a:r>
            <a:br>
              <a:rPr lang="ru-RU" dirty="0"/>
            </a:br>
            <a:r>
              <a:rPr lang="ru-RU" dirty="0" err="1"/>
              <a:t>Clock</a:t>
            </a:r>
            <a:r>
              <a:rPr lang="ru-RU" dirty="0"/>
              <a:t> и </a:t>
            </a:r>
            <a:r>
              <a:rPr lang="ru-RU" dirty="0" err="1"/>
              <a:t>Aging</a:t>
            </a:r>
            <a:r>
              <a:rPr lang="ru-RU" dirty="0"/>
              <a:t> — примеры таких компромиссов.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614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Чтобы понять, как это работает, рассмотрим пример.</a:t>
            </a:r>
          </a:p>
          <a:p>
            <a:r>
              <a:rPr lang="ru-RU" b="0" dirty="0"/>
              <a:t>Пусть у нас три страницы в памяти, и программа обращается к ним в определённом порядке.</a:t>
            </a:r>
            <a:br>
              <a:rPr lang="ru-RU" b="0" dirty="0"/>
            </a:br>
            <a:r>
              <a:rPr lang="ru-RU" b="0" dirty="0"/>
              <a:t>Когда возникает необходимость загрузить новую страницу,</a:t>
            </a:r>
            <a:br>
              <a:rPr lang="ru-RU" b="0" dirty="0"/>
            </a:br>
            <a:r>
              <a:rPr lang="ru-RU" b="0" dirty="0"/>
              <a:t>ОС смотрит, к какой из текущих страниц давно не было обращений, и именно её удаляет.</a:t>
            </a:r>
          </a:p>
          <a:p>
            <a:r>
              <a:rPr lang="ru-RU" b="0" dirty="0"/>
              <a:t>Таким образом, LRU сохраняет «теплые» страницы в памяти, а старые, неиспользуемые — вытесняет.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873376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LRU — это золотой стандарт среди алгоритмов замещения страниц.</a:t>
            </a:r>
          </a:p>
          <a:p>
            <a:r>
              <a:rPr lang="ru-RU" dirty="0"/>
              <a:t>Он прост по идее, но сложен в реализации,</a:t>
            </a:r>
            <a:r>
              <a:rPr lang="en-US" dirty="0"/>
              <a:t> </a:t>
            </a:r>
            <a:r>
              <a:rPr lang="ru-RU" dirty="0"/>
              <a:t>поэтому в реальных системах применяется в виде приближённых версий.</a:t>
            </a:r>
          </a:p>
          <a:p>
            <a:r>
              <a:rPr lang="ru-RU" dirty="0"/>
              <a:t>Однако сама концепция «удалять наименее недавно использованную страницу»</a:t>
            </a:r>
            <a:r>
              <a:rPr lang="en-US" dirty="0"/>
              <a:t> </a:t>
            </a:r>
            <a:r>
              <a:rPr lang="ru-RU" dirty="0"/>
              <a:t>лежит в основе большинства современных стратегий управления памятью.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03269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Как мы уже видели, чистый LRU требует, чтобы система отслеживала каждое обращение к памяти —</a:t>
            </a:r>
            <a:br>
              <a:rPr lang="ru-RU" b="0" dirty="0"/>
            </a:br>
            <a:r>
              <a:rPr lang="ru-RU" b="0" dirty="0"/>
              <a:t>что практически невозможно без аппаратных средств.</a:t>
            </a:r>
          </a:p>
          <a:p>
            <a:r>
              <a:rPr lang="ru-RU" b="0" dirty="0"/>
              <a:t>Поэтому операционные системы применяют приближённые версии,</a:t>
            </a:r>
            <a:br>
              <a:rPr lang="ru-RU" b="0" dirty="0"/>
            </a:br>
            <a:r>
              <a:rPr lang="ru-RU" b="0" dirty="0"/>
              <a:t>которые используют простые счётчики, обновляемые </a:t>
            </a:r>
            <a:r>
              <a:rPr lang="ru-RU" b="0" dirty="0" err="1"/>
              <a:t>программно</a:t>
            </a:r>
            <a:r>
              <a:rPr lang="ru-RU" b="0" dirty="0"/>
              <a:t>.</a:t>
            </a:r>
          </a:p>
          <a:p>
            <a:r>
              <a:rPr lang="ru-RU" b="0" dirty="0"/>
              <a:t>Самая известная из них — NFU (</a:t>
            </a:r>
            <a:r>
              <a:rPr lang="ru-RU" b="0" dirty="0" err="1"/>
              <a:t>Not</a:t>
            </a:r>
            <a:r>
              <a:rPr lang="ru-RU" b="0" dirty="0"/>
              <a:t> </a:t>
            </a:r>
            <a:r>
              <a:rPr lang="ru-RU" b="0" dirty="0" err="1"/>
              <a:t>Frequently</a:t>
            </a:r>
            <a:r>
              <a:rPr lang="ru-RU" b="0" dirty="0"/>
              <a:t> </a:t>
            </a:r>
            <a:r>
              <a:rPr lang="ru-RU" b="0" dirty="0" err="1"/>
              <a:t>Used</a:t>
            </a:r>
            <a:r>
              <a:rPr lang="ru-RU" b="0" dirty="0"/>
              <a:t>),</a:t>
            </a:r>
            <a:r>
              <a:rPr lang="en-US" b="0" dirty="0"/>
              <a:t> </a:t>
            </a:r>
            <a:r>
              <a:rPr lang="ru-RU" b="0" dirty="0"/>
              <a:t>а затем её усовершенствованный вариант — </a:t>
            </a:r>
            <a:r>
              <a:rPr lang="ru-RU" b="0" dirty="0" err="1"/>
              <a:t>Aging</a:t>
            </a:r>
            <a:r>
              <a:rPr lang="ru-RU" b="0" dirty="0"/>
              <a:t>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9282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NFU хранит для каждой страницы счётчик — сколько раз к ней обращались за последнее время.</a:t>
            </a:r>
          </a:p>
          <a:p>
            <a:r>
              <a:rPr lang="ru-RU" dirty="0"/>
              <a:t>При каждом системном тике ОС просматривает все страницы: если страница использовалась (бит R=1), её счётчик увеличивается.</a:t>
            </a:r>
          </a:p>
          <a:p>
            <a:r>
              <a:rPr lang="ru-RU" dirty="0"/>
              <a:t>Когда происходит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, удаляется страница с минимальным счётчиком — то есть наименее часто используемая.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93424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Проблема NFU в том, что он не «забывает» старую активность.</a:t>
            </a:r>
          </a:p>
          <a:p>
            <a:r>
              <a:rPr lang="ru-RU" dirty="0"/>
              <a:t>Страницы, активно использовавшиеся раньше, будут иметь высокий счётчик даже спустя минуты.</a:t>
            </a:r>
          </a:p>
          <a:p>
            <a:r>
              <a:rPr lang="ru-RU" dirty="0"/>
              <a:t>Например, в многофазной программе страницы из первой фазы будут навсегда считаться популярными,</a:t>
            </a:r>
            <a:br>
              <a:rPr lang="ru-RU" dirty="0"/>
            </a:br>
            <a:r>
              <a:rPr lang="ru-RU" dirty="0"/>
              <a:t>хотя на самом деле они больше не нужны.</a:t>
            </a:r>
          </a:p>
          <a:p>
            <a:r>
              <a:rPr lang="ru-RU" dirty="0"/>
              <a:t>Поэтому NFU нужно «научить забывать» — и так появляется алгоритм </a:t>
            </a:r>
            <a:r>
              <a:rPr lang="ru-RU" b="1" dirty="0" err="1"/>
              <a:t>Aging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212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Чтобы несколько программ могли находиться в памяти одновременно, нужно решить две проблемы:</a:t>
            </a:r>
            <a:br>
              <a:rPr lang="ru-RU" b="0" dirty="0"/>
            </a:br>
            <a:r>
              <a:rPr lang="ru-RU" b="0" dirty="0"/>
              <a:t>— первая — защита, чтобы процессы не мешали друг другу;</a:t>
            </a:r>
            <a:br>
              <a:rPr lang="ru-RU" b="0" dirty="0"/>
            </a:br>
            <a:r>
              <a:rPr lang="ru-RU" b="0" dirty="0"/>
              <a:t>— вторая — релокация, чтобы их можно было загружать в произвольное место памяти.</a:t>
            </a:r>
          </a:p>
          <a:p>
            <a:r>
              <a:rPr lang="ru-RU" b="0" dirty="0"/>
              <a:t>IBM 360 решила первую задачу с помощью аппаратных ключей защиты, но адреса в коде оставались абсолютными. Программы всё ещё не могли «переехать» без переписывания ссылок.</a:t>
            </a:r>
          </a:p>
          <a:p>
            <a:r>
              <a:rPr lang="ru-RU" b="0" dirty="0"/>
              <a:t>Нужно было не просто изолировать память, а создать виртуальную модель адресов, которая позволяла бы перемещать программы без изменений их кода.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37266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Aging</a:t>
            </a:r>
            <a:r>
              <a:rPr lang="ru-RU" dirty="0"/>
              <a:t> решает главную проблему NFU:</a:t>
            </a:r>
            <a:br>
              <a:rPr lang="ru-RU" dirty="0"/>
            </a:br>
            <a:r>
              <a:rPr lang="ru-RU" dirty="0"/>
              <a:t>теперь система </a:t>
            </a:r>
            <a:r>
              <a:rPr lang="ru-RU" b="1" dirty="0"/>
              <a:t>забывает старые обращения</a:t>
            </a:r>
            <a:r>
              <a:rPr lang="ru-RU" dirty="0"/>
              <a:t>.</a:t>
            </a:r>
          </a:p>
          <a:p>
            <a:r>
              <a:rPr lang="ru-RU" dirty="0"/>
              <a:t>При каждом тике таймера все счётчики немного «стареют»:</a:t>
            </a:r>
            <a:r>
              <a:rPr lang="en-US" dirty="0"/>
              <a:t> </a:t>
            </a:r>
            <a:r>
              <a:rPr lang="ru-RU" dirty="0"/>
              <a:t>их значение сдвигается вправо,</a:t>
            </a:r>
            <a:r>
              <a:rPr lang="en-US" dirty="0"/>
              <a:t> </a:t>
            </a:r>
            <a:r>
              <a:rPr lang="ru-RU" dirty="0"/>
              <a:t>а текущий бит R добавляется влево.</a:t>
            </a:r>
          </a:p>
          <a:p>
            <a:r>
              <a:rPr lang="ru-RU" dirty="0"/>
              <a:t>Если страница использовалась недавно — старший бит станет 1.</a:t>
            </a:r>
          </a:p>
          <a:p>
            <a:r>
              <a:rPr lang="ru-RU" dirty="0"/>
              <a:t>Если нет — все старшие биты постепенно обнулятся,</a:t>
            </a:r>
            <a:r>
              <a:rPr lang="en-US" dirty="0"/>
              <a:t> </a:t>
            </a:r>
            <a:r>
              <a:rPr lang="ru-RU" dirty="0"/>
              <a:t>и страница со временем будет считаться неактивной.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80667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пример: шесть страниц и биты обращений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1 0 1 0 1 1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2171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73524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996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Следующий тик, биты </a:t>
            </a:r>
            <a:r>
              <a:rPr lang="en-US" dirty="0"/>
              <a:t>R </a:t>
            </a:r>
            <a:r>
              <a:rPr lang="ru-RU" dirty="0"/>
              <a:t>страниц такие: 1 1 0 0 1 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55439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34EE1-FD5D-F12F-C0DA-C02F4B574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BE3B93-6FEC-0A1E-534A-694CFD1F1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F06CB-2705-CB74-8B0D-AEF962BB1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41B85-201E-9055-464A-84A17A120B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76633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0D05A-0FE0-3B15-DAD4-7E0CB9F56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A5533C-9C1B-230F-325B-985DF0519A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5476C-041C-048F-A1E7-10B17364C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E33B8-1C4B-1E30-3FC6-442D7CC8B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8886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781A7-DB30-5E6D-3E89-30368C636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EB714A-3C59-170E-E110-129F9EA23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98B01F-13F7-9FDF-0B1D-AB66E8820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38F8A-A183-0FEE-E6D2-11EDEA94FE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1682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F4B07-707D-63B1-A66F-BDBDD0A0C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129472-3E51-5DCE-1CA7-9FC6230A7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87BAB-3694-B008-6153-1F84B93C2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Следующий тик: Биты </a:t>
            </a:r>
            <a:r>
              <a:rPr lang="en-US" dirty="0"/>
              <a:t>R 1 1 0 1 0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F54C2-C77F-667D-A6BF-4B667EE7A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41271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C9D7B-2FC3-8304-55CB-70D64B6BE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F0B42E-3E5F-3704-61FB-D291BC8795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3B614C-3BAA-F3C9-0743-6AECA8BE7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1A2F1-A91C-7075-C707-E3D0609C8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73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Первое практическое решение — механизмы </a:t>
            </a:r>
            <a:r>
              <a:rPr lang="ru-RU" b="1" dirty="0" err="1"/>
              <a:t>base</a:t>
            </a:r>
            <a:r>
              <a:rPr lang="ru-RU" b="1" dirty="0"/>
              <a:t> и </a:t>
            </a:r>
            <a:r>
              <a:rPr lang="ru-RU" b="1" dirty="0" err="1"/>
              <a:t>limit</a:t>
            </a:r>
            <a:r>
              <a:rPr lang="ru-RU" b="1" dirty="0"/>
              <a:t> </a:t>
            </a:r>
            <a:r>
              <a:rPr lang="ru-RU" b="1" dirty="0" err="1"/>
              <a:t>registers</a:t>
            </a:r>
            <a:r>
              <a:rPr lang="ru-RU" dirty="0"/>
              <a:t>.</a:t>
            </a:r>
          </a:p>
          <a:p>
            <a:r>
              <a:rPr lang="ru-RU" dirty="0"/>
              <a:t>При запуске процесса операционная система записывает в регистры процессора два значения:</a:t>
            </a:r>
            <a:br>
              <a:rPr lang="ru-RU" dirty="0"/>
            </a:br>
            <a:r>
              <a:rPr lang="ru-RU" dirty="0"/>
              <a:t>— </a:t>
            </a:r>
            <a:r>
              <a:rPr lang="ru-RU" i="1" dirty="0" err="1"/>
              <a:t>base</a:t>
            </a:r>
            <a:r>
              <a:rPr lang="ru-RU" i="1" dirty="0"/>
              <a:t> </a:t>
            </a:r>
            <a:r>
              <a:rPr lang="ru-RU" i="1" dirty="0" err="1"/>
              <a:t>register</a:t>
            </a:r>
            <a:r>
              <a:rPr lang="ru-RU" dirty="0"/>
              <a:t> — физический адрес, с которого начинается программа;</a:t>
            </a:r>
            <a:br>
              <a:rPr lang="ru-RU" dirty="0"/>
            </a:br>
            <a:r>
              <a:rPr lang="ru-RU" dirty="0"/>
              <a:t>— </a:t>
            </a:r>
            <a:r>
              <a:rPr lang="ru-RU" i="1" dirty="0" err="1"/>
              <a:t>limit</a:t>
            </a:r>
            <a:r>
              <a:rPr lang="ru-RU" i="1" dirty="0"/>
              <a:t> </a:t>
            </a:r>
            <a:r>
              <a:rPr lang="ru-RU" i="1" dirty="0" err="1"/>
              <a:t>register</a:t>
            </a:r>
            <a:r>
              <a:rPr lang="ru-RU" dirty="0"/>
              <a:t> — её длина, то есть граница допустимых адресов.</a:t>
            </a:r>
          </a:p>
          <a:p>
            <a:r>
              <a:rPr lang="ru-RU" dirty="0"/>
              <a:t>Когда программа обращается к памяти, процессор автоматически прибавляет </a:t>
            </a:r>
            <a:r>
              <a:rPr lang="ru-RU" dirty="0" err="1"/>
              <a:t>base</a:t>
            </a:r>
            <a:r>
              <a:rPr lang="ru-RU" dirty="0"/>
              <a:t>, чтобы получить реальный физический адрес.</a:t>
            </a:r>
          </a:p>
          <a:p>
            <a:r>
              <a:rPr lang="ru-RU" dirty="0"/>
              <a:t>Одновременно он сравнивает результат с </a:t>
            </a:r>
            <a:r>
              <a:rPr lang="ru-RU" dirty="0" err="1"/>
              <a:t>limit</a:t>
            </a:r>
            <a:r>
              <a:rPr lang="ru-RU" dirty="0"/>
              <a:t>: если адрес выходит за пределы, возникает </a:t>
            </a:r>
            <a:r>
              <a:rPr lang="ru-RU" b="1" dirty="0"/>
              <a:t>ошибка защиты</a:t>
            </a:r>
            <a:r>
              <a:rPr lang="ru-RU" dirty="0"/>
              <a:t>, и программа не может повредить чужие данные.</a:t>
            </a:r>
          </a:p>
          <a:p>
            <a:r>
              <a:rPr lang="ru-RU" dirty="0"/>
              <a:t>Так каждый процесс получает собственное виртуальное пространство — «иллюзию», что его программа начинается с нуля.</a:t>
            </a:r>
            <a:endParaRPr lang="en-US" dirty="0"/>
          </a:p>
          <a:p>
            <a:r>
              <a:rPr lang="ru-RU" dirty="0"/>
              <a:t>Допустим, в памяти загружены две программы по 16 КБ.</a:t>
            </a:r>
            <a:br>
              <a:rPr lang="ru-RU" dirty="0"/>
            </a:br>
            <a:r>
              <a:rPr lang="ru-RU" dirty="0"/>
              <a:t>Первая занимает адреса с 0 по 16 384, вторая — с 16 384 по 32 768.</a:t>
            </a:r>
          </a:p>
          <a:p>
            <a:r>
              <a:rPr lang="ru-RU" dirty="0"/>
              <a:t>Для первой программа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JMP 28</a:t>
            </a:r>
            <a:r>
              <a:rPr lang="ru-RU" dirty="0"/>
              <a:t> означает переход на 28-й байт от начала. Для второй — то же самое, но с учётом </a:t>
            </a:r>
            <a:r>
              <a:rPr lang="ru-RU" dirty="0" err="1"/>
              <a:t>base</a:t>
            </a:r>
            <a:r>
              <a:rPr lang="ru-RU" dirty="0"/>
              <a:t>=16 384.</a:t>
            </a:r>
          </a:p>
          <a:p>
            <a:r>
              <a:rPr lang="ru-RU" dirty="0"/>
              <a:t>Процессор автоматически складывает 28 + 16 384 и фактически выполняет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JMP 16 412</a:t>
            </a:r>
            <a:r>
              <a:rPr lang="ru-RU" dirty="0"/>
              <a:t>.</a:t>
            </a:r>
          </a:p>
          <a:p>
            <a:r>
              <a:rPr lang="ru-RU" dirty="0"/>
              <a:t>Таким образом, обе программы видят память начиная с 0, но на самом деле работают в разных физических областях. Это простая, но очень мощная идея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81222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12955-2D59-FAE5-1E0D-B1401C306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29917C-F66D-A9DA-6C21-E6E51F02A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97FD2C-4F79-5F37-91D3-D5C4DFD04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7BF26-B9EF-E0E0-0457-6A0B9270F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150198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78F84-7CA8-30E5-90C5-02C53DF0A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254CC1-C1E9-66DA-C7B9-BC4BEB977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3ED637-0C99-9518-4F58-3CF8009F1D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E38BC-9981-342B-BA18-E12501573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5002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E2DB5-4DC2-83A5-A4DE-800ABFA6C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35B5BA-7ADC-F98B-D0B5-B997556F26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08B9B1-DF40-C4A5-E1D5-FE08BBEE4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Тик 3: Биты 1 0 0 0 1 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D9DD1-B54A-8186-FC75-E0D3989F28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2042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C5B7C-F2DD-3E7A-DBF7-F84CB735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CEC01-8552-3A3E-416E-A7DAC4D15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F5EE1E-F407-D735-999E-DA362B974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B395D-D22B-23BD-46B9-90527AD364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63797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02FDF-A0C5-660B-723A-FCD58FE2F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2EDBBA-D011-6AB4-CDDC-E462F76FA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B977E-2235-DC8B-F120-B2E0FABEAB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6D163-7111-5434-4CC4-D30AE50AAC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2764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CD075-311D-339F-4691-2B5C7B89A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EB510D-D778-AAFF-35AB-BF2A501348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3AB78F-1BE3-D6D9-15D5-AFD22A4EFE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2DF44-7C18-C70F-5551-5380E6DDA2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12365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1E922-34FF-FB13-9D66-616304F6F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252FD5-6C6A-3ADD-D13B-8808533F3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1A2A9B-1665-D3E0-90A9-1B2DDED2F7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Тик </a:t>
            </a:r>
            <a:r>
              <a:rPr lang="en-US" dirty="0"/>
              <a:t>4</a:t>
            </a:r>
            <a:r>
              <a:rPr lang="ru-RU" dirty="0"/>
              <a:t>: Биты </a:t>
            </a:r>
            <a:r>
              <a:rPr lang="en-US" dirty="0"/>
              <a:t>0 1 1 0 0 0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F9875-6954-0AA5-DF50-62AE12DAB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65847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B46E1-F14D-72F0-0516-CA01C2838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17EEE-EDB6-4DD1-D7E1-661C784010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28A7A4-0B42-FA1B-800C-3F292A38D3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E5BEF-653F-B33B-50B1-8028BB9E0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07840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19C2D-1329-4774-A395-19F95C211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63DF52-B8D6-E2EE-FE75-BA9F1EE75C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1CEF9E-EB79-DFC3-70AC-4BA420C3E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B5CCF-15F2-8CEE-E943-4DB1DC614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17261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9209D1-911E-963A-6B7E-2B4725B62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D903E8-9D29-BF06-6821-8E40C3386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CCFDEF-FA5F-85E3-ECAA-57AB6074F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52127-175D-F764-96DC-8308462A31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52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Чтобы защитить систему, доступ к </a:t>
            </a:r>
            <a:r>
              <a:rPr lang="ru-RU" b="0" dirty="0" err="1"/>
              <a:t>base</a:t>
            </a:r>
            <a:r>
              <a:rPr lang="ru-RU" b="0" dirty="0"/>
              <a:t> и </a:t>
            </a:r>
            <a:r>
              <a:rPr lang="ru-RU" b="0" dirty="0" err="1"/>
              <a:t>limit</a:t>
            </a:r>
            <a:r>
              <a:rPr lang="ru-RU" b="0" dirty="0"/>
              <a:t> регистрам обычно есть только у ядра ОС. Приложения не могут их менять.</a:t>
            </a:r>
          </a:p>
          <a:p>
            <a:r>
              <a:rPr lang="ru-RU" b="0" dirty="0"/>
              <a:t>Например, в суперкомпьютере CDC 6600 это правило строго соблюдалось.</a:t>
            </a:r>
          </a:p>
          <a:p>
            <a:r>
              <a:rPr lang="ru-RU" b="0" dirty="0"/>
              <a:t>А вот в процессоре Intel 8088, стоявшем в первых IBM PC, даже не было </a:t>
            </a:r>
            <a:r>
              <a:rPr lang="ru-RU" b="0" dirty="0" err="1"/>
              <a:t>limit</a:t>
            </a:r>
            <a:r>
              <a:rPr lang="ru-RU" b="0" dirty="0"/>
              <a:t>-регистра. Там использовались несколько </a:t>
            </a:r>
            <a:r>
              <a:rPr lang="ru-RU" b="0" dirty="0" err="1"/>
              <a:t>base</a:t>
            </a:r>
            <a:r>
              <a:rPr lang="ru-RU" b="0" dirty="0"/>
              <a:t>-регистров для разных сегментов — кода, данных, стека, — но защита от выхода за границы отсутствовала.</a:t>
            </a:r>
          </a:p>
          <a:p>
            <a:r>
              <a:rPr lang="ru-RU" b="0" dirty="0"/>
              <a:t>Главный минус схемы </a:t>
            </a:r>
            <a:r>
              <a:rPr lang="ru-RU" b="0" dirty="0" err="1"/>
              <a:t>base</a:t>
            </a:r>
            <a:r>
              <a:rPr lang="ru-RU" b="0" dirty="0"/>
              <a:t>/</a:t>
            </a:r>
            <a:r>
              <a:rPr lang="ru-RU" b="0" dirty="0" err="1"/>
              <a:t>limit</a:t>
            </a:r>
            <a:r>
              <a:rPr lang="ru-RU" b="0" dirty="0"/>
              <a:t> в том, что при каждом обращении к памяти процессор должен выполнять сложение и сравнение. Эти операции добавляют задержку, особенно при больших скоростях работы.</a:t>
            </a:r>
          </a:p>
          <a:p>
            <a:r>
              <a:rPr lang="ru-RU" b="0" dirty="0"/>
              <a:t>Однако на своём этапе развития это была революция: простая и надёжная модель разделения памяти, с которой начинается современная идея виртуальных адресов.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2843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Алгоритм </a:t>
            </a:r>
            <a:r>
              <a:rPr lang="ru-RU" b="0" dirty="0" err="1"/>
              <a:t>Aging</a:t>
            </a:r>
            <a:r>
              <a:rPr lang="ru-RU" b="0" dirty="0"/>
              <a:t> — это практичный компромисс между точностью и скоростью.</a:t>
            </a:r>
          </a:p>
          <a:p>
            <a:r>
              <a:rPr lang="ru-RU" b="0" dirty="0"/>
              <a:t>Он хорошо приближает поведение LRU,</a:t>
            </a:r>
            <a:r>
              <a:rPr lang="en-US" b="0" dirty="0"/>
              <a:t> </a:t>
            </a:r>
            <a:r>
              <a:rPr lang="ru-RU" b="0" dirty="0"/>
              <a:t>при этом не требует сложного оборудования.</a:t>
            </a:r>
          </a:p>
          <a:p>
            <a:r>
              <a:rPr lang="ru-RU" b="0" dirty="0"/>
              <a:t>Его слабое место — ограниченная точность во времени,</a:t>
            </a:r>
            <a:r>
              <a:rPr lang="en-US" b="0" dirty="0"/>
              <a:t> </a:t>
            </a:r>
            <a:r>
              <a:rPr lang="ru-RU" b="0" dirty="0"/>
              <a:t>но для большинства систем 8-битных счётчиков хватает с запасом.</a:t>
            </a:r>
          </a:p>
          <a:p>
            <a:r>
              <a:rPr lang="ru-RU" b="0" dirty="0"/>
              <a:t>Именно </a:t>
            </a:r>
            <a:r>
              <a:rPr lang="ru-RU" b="0" dirty="0" err="1"/>
              <a:t>Aging</a:t>
            </a:r>
            <a:r>
              <a:rPr lang="ru-RU" b="0" dirty="0"/>
              <a:t> сегодня считается классическим программным аналогом LRU.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06895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Основная идея модели рабочего множества состоит в том,</a:t>
            </a:r>
            <a:br>
              <a:rPr lang="ru-RU" dirty="0"/>
            </a:br>
            <a:r>
              <a:rPr lang="ru-RU" dirty="0"/>
              <a:t>что программа редко использует весь свой адресный диапазон сразу.</a:t>
            </a:r>
          </a:p>
          <a:p>
            <a:r>
              <a:rPr lang="ru-RU" dirty="0"/>
              <a:t>В каждый момент времени она обращается только к ограниченному набору страниц —</a:t>
            </a:r>
            <a:br>
              <a:rPr lang="ru-RU" dirty="0"/>
            </a:br>
            <a:r>
              <a:rPr lang="ru-RU" dirty="0"/>
              <a:t>например, циклу кода и связанным с ним данным.</a:t>
            </a:r>
          </a:p>
          <a:p>
            <a:r>
              <a:rPr lang="ru-RU" dirty="0"/>
              <a:t>Этот набор называют </a:t>
            </a:r>
            <a:r>
              <a:rPr lang="ru-RU" b="1" dirty="0"/>
              <a:t>рабочим множеством</a:t>
            </a:r>
            <a:r>
              <a:rPr lang="ru-RU" dirty="0"/>
              <a:t>.</a:t>
            </a:r>
          </a:p>
          <a:p>
            <a:r>
              <a:rPr lang="ru-RU" dirty="0"/>
              <a:t>Если оно полностью помещается в оперативную память — программа работает стабильно.</a:t>
            </a:r>
            <a:br>
              <a:rPr lang="ru-RU" dirty="0"/>
            </a:br>
            <a:r>
              <a:rPr lang="ru-RU" dirty="0"/>
              <a:t>Если же память слишком мала, страничные прерывания происходят постоянно —</a:t>
            </a:r>
            <a:br>
              <a:rPr lang="ru-RU" dirty="0"/>
            </a:br>
            <a:r>
              <a:rPr lang="ru-RU" dirty="0"/>
              <a:t>и система впадает в состояние </a:t>
            </a:r>
            <a:r>
              <a:rPr lang="ru-RU" b="1" dirty="0" err="1"/>
              <a:t>thrashing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47179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Математически рабочее множество определяется как</a:t>
            </a:r>
            <a:br>
              <a:rPr lang="ru-RU" dirty="0"/>
            </a:br>
            <a:r>
              <a:rPr lang="ru-RU" b="1" dirty="0"/>
              <a:t>W(k, t)</a:t>
            </a:r>
            <a:r>
              <a:rPr lang="ru-RU" dirty="0"/>
              <a:t> — все страницы, к которым процесс обращался за последние </a:t>
            </a:r>
            <a:r>
              <a:rPr lang="ru-RU" i="1" dirty="0"/>
              <a:t>k</a:t>
            </a:r>
            <a:r>
              <a:rPr lang="ru-RU" dirty="0"/>
              <a:t> операций.</a:t>
            </a:r>
          </a:p>
          <a:p>
            <a:r>
              <a:rPr lang="ru-RU" dirty="0"/>
              <a:t>На практике вместо количества обращений часто используют </a:t>
            </a:r>
            <a:r>
              <a:rPr lang="ru-RU" b="1" dirty="0"/>
              <a:t>время</a:t>
            </a:r>
            <a:r>
              <a:rPr lang="ru-RU" dirty="0"/>
              <a:t> — например, последние 100 мс выполнения процесса.</a:t>
            </a:r>
          </a:p>
          <a:p>
            <a:r>
              <a:rPr lang="ru-RU" dirty="0"/>
              <a:t>Это множество изменяется медленно, потому что программы работают фазами —</a:t>
            </a:r>
            <a:br>
              <a:rPr lang="ru-RU" dirty="0"/>
            </a:br>
            <a:r>
              <a:rPr lang="ru-RU" dirty="0"/>
              <a:t>например, анализ кода, генерация, оптимизация — и каждая фаза обращается к своему подмножеству страниц.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5018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рабочем множестве должны находиться все страницы, которые процесс реально использует в данный момент.</a:t>
            </a:r>
          </a:p>
          <a:p>
            <a:r>
              <a:rPr lang="ru-RU" dirty="0"/>
              <a:t>Алгоритм действует просто: при каждом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ищется страница, не входящая в текущее рабочее множество.</a:t>
            </a:r>
          </a:p>
          <a:p>
            <a:r>
              <a:rPr lang="ru-RU" dirty="0"/>
              <a:t>Для этого ОС использует два параметра:</a:t>
            </a:r>
            <a:br>
              <a:rPr lang="ru-RU" dirty="0"/>
            </a:br>
            <a:r>
              <a:rPr lang="ru-RU" dirty="0"/>
              <a:t>бит </a:t>
            </a:r>
            <a:r>
              <a:rPr lang="ru-RU" b="1" dirty="0"/>
              <a:t>R</a:t>
            </a:r>
            <a:r>
              <a:rPr lang="ru-RU" dirty="0"/>
              <a:t> — указывает, была ли страница использована в последнее время, </a:t>
            </a:r>
          </a:p>
          <a:p>
            <a:r>
              <a:rPr lang="ru-RU" dirty="0"/>
              <a:t>и метку времени последнего использования.</a:t>
            </a:r>
          </a:p>
          <a:p>
            <a:r>
              <a:rPr lang="ru-RU" dirty="0"/>
              <a:t>Если страница не использовалась дольше, чем время окна Δ — она считается «вышедшей из обращения» и удаляется.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9559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практике система использует таймер и периодически сбрасывает биты R.</a:t>
            </a:r>
          </a:p>
          <a:p>
            <a:r>
              <a:rPr lang="ru-RU" dirty="0"/>
              <a:t>Когда происходит страничное прерывание, ОС просматривает таблицу страниц:</a:t>
            </a:r>
            <a:br>
              <a:rPr lang="ru-RU" dirty="0"/>
            </a:br>
            <a:r>
              <a:rPr lang="ru-RU" dirty="0"/>
              <a:t>если R=1 — страница недавно использовалась, и её метка времени обновляется.</a:t>
            </a:r>
          </a:p>
          <a:p>
            <a:r>
              <a:rPr lang="ru-RU" dirty="0"/>
              <a:t>Если R=0, вычисляется возраст страницы.</a:t>
            </a:r>
          </a:p>
          <a:p>
            <a:r>
              <a:rPr lang="ru-RU" dirty="0"/>
              <a:t>Если страница не использовалась дольше, чем порог Δ — она считается </a:t>
            </a:r>
            <a:r>
              <a:rPr lang="ru-RU" b="1" dirty="0"/>
              <a:t>вышедшей из рабочего множества</a:t>
            </a:r>
            <a:r>
              <a:rPr lang="ru-RU" dirty="0"/>
              <a:t> и заменяется.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278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23699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рабочего множества делает память «умной».</a:t>
            </a:r>
          </a:p>
          <a:p>
            <a:r>
              <a:rPr lang="ru-RU" dirty="0"/>
              <a:t>Если процессу хватает памяти для его текущего множества, страничные прерывания почти исчезают.</a:t>
            </a:r>
          </a:p>
          <a:p>
            <a:r>
              <a:rPr lang="ru-RU" dirty="0"/>
              <a:t>Если нет — ОС может временно выгрузить процесс, чтобы освободить ресурсы и предотвратить </a:t>
            </a:r>
            <a:r>
              <a:rPr lang="ru-RU" dirty="0" err="1"/>
              <a:t>thrashing</a:t>
            </a:r>
            <a:r>
              <a:rPr lang="ru-RU" dirty="0"/>
              <a:t>.</a:t>
            </a:r>
          </a:p>
          <a:p>
            <a:r>
              <a:rPr lang="ru-RU" dirty="0"/>
              <a:t>Более того, при возврате процесса в память ОС может заранее загрузить страницы его рабочего множества — это называется </a:t>
            </a:r>
            <a:r>
              <a:rPr lang="ru-RU" b="1" dirty="0" err="1"/>
              <a:t>prepaging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7290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Модель рабочего множества — это не просто алгоритм, а фундаментальная концепция управления виртуальной памятью.</a:t>
            </a:r>
          </a:p>
          <a:p>
            <a:r>
              <a:rPr lang="ru-RU" dirty="0"/>
              <a:t>Она позволяет системе сбалансировать использование памяти между процессами, контролировать их активность и избегать перегрузки.</a:t>
            </a:r>
          </a:p>
          <a:p>
            <a:r>
              <a:rPr lang="ru-RU" dirty="0"/>
              <a:t>Именно на этих принципах построены современные ОС — Windows, Linux, </a:t>
            </a:r>
            <a:r>
              <a:rPr lang="ru-RU" dirty="0" err="1"/>
              <a:t>macOS</a:t>
            </a:r>
            <a:r>
              <a:rPr lang="ru-RU" dirty="0"/>
              <a:t>, — хотя в деталях реализации они используют приближённые методы.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0755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/>
              <a:t>Счётчик Private </a:t>
            </a:r>
            <a:r>
              <a:rPr lang="ru-RU" b="0" i="0" dirty="0" err="1"/>
              <a:t>Working</a:t>
            </a:r>
            <a:r>
              <a:rPr lang="ru-RU" b="0" i="0" dirty="0"/>
              <a:t> </a:t>
            </a:r>
            <a:r>
              <a:rPr lang="ru-RU" b="0" i="0" dirty="0" err="1"/>
              <a:t>Set</a:t>
            </a:r>
            <a:r>
              <a:rPr lang="ru-RU" b="0" i="0" dirty="0"/>
              <a:t> в диспетчере задач Windows отражает идею рабочего множества —</a:t>
            </a:r>
            <a:br>
              <a:rPr lang="ru-RU" b="0" i="0" dirty="0"/>
            </a:br>
            <a:r>
              <a:rPr lang="ru-RU" b="0" i="0" dirty="0"/>
              <a:t>это объём страниц, которые процесс реально держит в оперативной памяти.</a:t>
            </a:r>
          </a:p>
          <a:p>
            <a:r>
              <a:rPr lang="ru-RU" b="0" i="0" dirty="0"/>
              <a:t>Однако Windows не использует точный алгоритм </a:t>
            </a:r>
            <a:r>
              <a:rPr lang="ru-RU" b="0" i="0" dirty="0" err="1"/>
              <a:t>Деннинга</a:t>
            </a:r>
            <a:r>
              <a:rPr lang="ru-RU" b="0" i="0" dirty="0"/>
              <a:t> —</a:t>
            </a:r>
            <a:r>
              <a:rPr lang="en-US" b="0" i="0" dirty="0"/>
              <a:t> </a:t>
            </a:r>
            <a:r>
              <a:rPr lang="ru-RU" b="0" i="0" dirty="0"/>
              <a:t>она просто применяет его принцип: «держать в памяти только то, что реально нужно сейчас».</a:t>
            </a:r>
          </a:p>
          <a:p>
            <a:endParaRPr lang="en-US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20222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Алгоритм </a:t>
            </a:r>
            <a:r>
              <a:rPr lang="ru-RU" b="0" dirty="0" err="1"/>
              <a:t>WSClock</a:t>
            </a:r>
            <a:r>
              <a:rPr lang="ru-RU" b="0" dirty="0"/>
              <a:t> был разработан как компромисс между двумя подходами:</a:t>
            </a:r>
            <a:br>
              <a:rPr lang="ru-RU" b="0" dirty="0"/>
            </a:br>
            <a:r>
              <a:rPr lang="ru-RU" b="0" dirty="0" err="1"/>
              <a:t>Clock</a:t>
            </a:r>
            <a:r>
              <a:rPr lang="ru-RU" b="0" dirty="0"/>
              <a:t> — быстрый, но грубый,</a:t>
            </a:r>
            <a:r>
              <a:rPr lang="en-US" b="0" dirty="0"/>
              <a:t> </a:t>
            </a:r>
            <a:r>
              <a:rPr lang="ru-RU" b="0" dirty="0"/>
              <a:t>и </a:t>
            </a:r>
            <a:r>
              <a:rPr lang="ru-RU" b="0" dirty="0" err="1"/>
              <a:t>Working</a:t>
            </a:r>
            <a:r>
              <a:rPr lang="ru-RU" b="0" dirty="0"/>
              <a:t> </a:t>
            </a:r>
            <a:r>
              <a:rPr lang="ru-RU" b="0" dirty="0" err="1"/>
              <a:t>Set</a:t>
            </a:r>
            <a:r>
              <a:rPr lang="ru-RU" b="0" dirty="0"/>
              <a:t> — точный, но слишком дорогой по вычислениям.</a:t>
            </a:r>
          </a:p>
          <a:p>
            <a:r>
              <a:rPr lang="ru-RU" b="0" dirty="0" err="1"/>
              <a:t>Кэрр</a:t>
            </a:r>
            <a:r>
              <a:rPr lang="ru-RU" b="0" dirty="0"/>
              <a:t> и Хеннесси предложили объединить их —</a:t>
            </a:r>
            <a:r>
              <a:rPr lang="en-US" b="0" dirty="0"/>
              <a:t> </a:t>
            </a:r>
            <a:r>
              <a:rPr lang="ru-RU" b="0" dirty="0"/>
              <a:t>использовать кольцевую структуру страниц, как в </a:t>
            </a:r>
            <a:r>
              <a:rPr lang="ru-RU" b="0" dirty="0" err="1"/>
              <a:t>Clock</a:t>
            </a:r>
            <a:r>
              <a:rPr lang="ru-RU" b="0" dirty="0"/>
              <a:t>,</a:t>
            </a:r>
            <a:br>
              <a:rPr lang="ru-RU" b="0" dirty="0"/>
            </a:br>
            <a:r>
              <a:rPr lang="ru-RU" b="0" dirty="0"/>
              <a:t>но хранить в каждой записи информацию о времени последнего использования,</a:t>
            </a:r>
            <a:br>
              <a:rPr lang="ru-RU" b="0" dirty="0"/>
            </a:br>
            <a:r>
              <a:rPr lang="ru-RU" b="0" dirty="0"/>
              <a:t>чтобы принимать решения более осознанно.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86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Адресные пространства стали тем же для памяти, чем процессы стали для процессора: абстракцией и изоляцией.</a:t>
            </a:r>
          </a:p>
          <a:p>
            <a:r>
              <a:rPr lang="ru-RU" b="0" dirty="0"/>
              <a:t>Теперь каждая программа живёт в своём виртуальном мире и уверена, что владеет всей памятью.</a:t>
            </a:r>
          </a:p>
          <a:p>
            <a:r>
              <a:rPr lang="ru-RU" b="0" dirty="0"/>
              <a:t>Операционная система и аппаратная часть обеспечивают, чтобы эта иллюзия работала, а программы не мешали друг другу.</a:t>
            </a:r>
          </a:p>
          <a:p>
            <a:r>
              <a:rPr lang="ru-RU" b="0" dirty="0"/>
              <a:t>Именно с этой идеи начинается современное управление памятью: от простых </a:t>
            </a:r>
            <a:r>
              <a:rPr lang="ru-RU" b="0" dirty="0" err="1"/>
              <a:t>base</a:t>
            </a:r>
            <a:r>
              <a:rPr lang="ru-RU" b="0" dirty="0"/>
              <a:t>/</a:t>
            </a:r>
            <a:r>
              <a:rPr lang="ru-RU" b="0" dirty="0" err="1"/>
              <a:t>limit</a:t>
            </a:r>
            <a:r>
              <a:rPr lang="ru-RU" b="0" dirty="0"/>
              <a:t> регистров до сегментации и виртуальной памяти, которые мы рассмотрим далее.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4450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 err="1"/>
              <a:t>WSClock</a:t>
            </a:r>
            <a:r>
              <a:rPr lang="ru-RU" b="0" dirty="0"/>
              <a:t> хранит страницы в виде кольца — как стрелки часов.</a:t>
            </a:r>
          </a:p>
          <a:p>
            <a:r>
              <a:rPr lang="ru-RU" b="0" dirty="0"/>
              <a:t>В каждой записи хранятся три ключевых параметра: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0" dirty="0"/>
              <a:t>бит R, показывающий, использовалась ли страница недавно;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0" dirty="0"/>
              <a:t>бит M, указывающий, была ли она изменена;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b="0" dirty="0"/>
              <a:t>и время последнего обращения.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b="0" dirty="0"/>
              <a:t>Когда возникает страничное прерывание, алгоритм начинает обход с текущей позиции и ищет подходящего кандидата для замещения.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08229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WSClock</a:t>
            </a:r>
            <a:r>
              <a:rPr lang="ru-RU" dirty="0"/>
              <a:t> последовательно проверяет страницы по кругу.</a:t>
            </a:r>
          </a:p>
          <a:p>
            <a:r>
              <a:rPr lang="ru-RU" dirty="0"/>
              <a:t>Если страница недавно использовалась (R=1) — она защищена,</a:t>
            </a:r>
            <a:br>
              <a:rPr lang="ru-RU" dirty="0"/>
            </a:br>
            <a:r>
              <a:rPr lang="ru-RU" dirty="0"/>
              <a:t>и алгоритм просто сбрасывает бит R и идёт дальше.</a:t>
            </a:r>
          </a:p>
          <a:p>
            <a:r>
              <a:rPr lang="ru-RU" dirty="0"/>
              <a:t>Если страница не использовалась (R=0),</a:t>
            </a:r>
            <a:br>
              <a:rPr lang="ru-RU" dirty="0"/>
            </a:br>
            <a:r>
              <a:rPr lang="ru-RU" dirty="0"/>
              <a:t>проверяется её «возраст»:</a:t>
            </a:r>
            <a:br>
              <a:rPr lang="ru-RU" dirty="0"/>
            </a:br>
            <a:r>
              <a:rPr lang="ru-RU" dirty="0"/>
              <a:t>— если она старая и </a:t>
            </a:r>
            <a:r>
              <a:rPr lang="ru-RU" b="1" dirty="0"/>
              <a:t>чистая</a:t>
            </a:r>
            <a:r>
              <a:rPr lang="ru-RU" dirty="0"/>
              <a:t> — можно сразу заменить;</a:t>
            </a:r>
            <a:br>
              <a:rPr lang="ru-RU" dirty="0"/>
            </a:br>
            <a:r>
              <a:rPr lang="ru-RU" dirty="0"/>
              <a:t>— если </a:t>
            </a:r>
            <a:r>
              <a:rPr lang="ru-RU" b="1" dirty="0"/>
              <a:t>грязная</a:t>
            </a:r>
            <a:r>
              <a:rPr lang="ru-RU" dirty="0"/>
              <a:t> — запускается асинхронная запись на диск,</a:t>
            </a:r>
            <a:br>
              <a:rPr lang="ru-RU" dirty="0"/>
            </a:br>
            <a:r>
              <a:rPr lang="ru-RU" dirty="0"/>
              <a:t>чтобы позже освободить её.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384187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стрелка делает полный оборот, возможны два сценария.</a:t>
            </a:r>
          </a:p>
          <a:p>
            <a:r>
              <a:rPr lang="ru-RU" dirty="0"/>
              <a:t>1 Если были назначены записи на диск — алгоритм ждёт, пока хотя бы одна из страниц станет чистой,</a:t>
            </a:r>
            <a:br>
              <a:rPr lang="ru-RU" dirty="0"/>
            </a:br>
            <a:r>
              <a:rPr lang="ru-RU" dirty="0"/>
              <a:t>и затем освобождает её.</a:t>
            </a:r>
          </a:p>
          <a:p>
            <a:r>
              <a:rPr lang="ru-RU" dirty="0"/>
              <a:t>2 Если записей не было — это означает, что все страницы активно используются, и тогда алгоритм выбирает любую чистую страницу для замещения.</a:t>
            </a:r>
          </a:p>
          <a:p>
            <a:r>
              <a:rPr lang="ru-RU" dirty="0"/>
              <a:t>Такой подход предотвращает блокировки и уменьшает нагрузку на диск.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87571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WSClock</a:t>
            </a:r>
            <a:r>
              <a:rPr lang="ru-RU" dirty="0"/>
              <a:t> стал популярным потому, что идеально сочетает точность и простоту.</a:t>
            </a:r>
          </a:p>
          <a:p>
            <a:r>
              <a:rPr lang="ru-RU" dirty="0"/>
              <a:t>Он учитывает реальное использование страниц,</a:t>
            </a:r>
            <a:r>
              <a:rPr lang="en-US" dirty="0"/>
              <a:t> </a:t>
            </a:r>
            <a:r>
              <a:rPr lang="ru-RU" dirty="0"/>
              <a:t>избегает избыточных операций записи,</a:t>
            </a:r>
            <a:br>
              <a:rPr lang="ru-RU" dirty="0"/>
            </a:br>
            <a:r>
              <a:rPr lang="ru-RU" dirty="0"/>
              <a:t>и при этом не требует сканировать всю таблицу страниц.</a:t>
            </a:r>
          </a:p>
          <a:p>
            <a:r>
              <a:rPr lang="ru-RU" dirty="0"/>
              <a:t>Этот алгоритм лежит в основе современных реализаций управления виртуальной памятью,</a:t>
            </a:r>
            <a:br>
              <a:rPr lang="ru-RU" dirty="0"/>
            </a:br>
            <a:r>
              <a:rPr lang="ru-RU" dirty="0"/>
              <a:t>например в ядре Linux — в подсистеме </a:t>
            </a:r>
            <a:r>
              <a:rPr lang="ru-RU" dirty="0" err="1"/>
              <a:t>swap</a:t>
            </a:r>
            <a:r>
              <a:rPr lang="ru-RU" dirty="0"/>
              <a:t> и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cache</a:t>
            </a:r>
            <a:r>
              <a:rPr lang="ru-RU" dirty="0"/>
              <a:t> </a:t>
            </a:r>
            <a:r>
              <a:rPr lang="ru-RU" dirty="0" err="1"/>
              <a:t>management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5644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 алгоритмы замещения страниц решают одну задачу — выбрать, какую страницу выгрузить, чтобы уменьшить количество прерываний.</a:t>
            </a:r>
          </a:p>
          <a:p>
            <a:r>
              <a:rPr lang="ru-RU" dirty="0"/>
              <a:t>Различаются они по тому, насколько точно умеют «угадывать» будущее поведение программы.</a:t>
            </a:r>
          </a:p>
          <a:p>
            <a:r>
              <a:rPr lang="ru-RU" dirty="0"/>
              <a:t>Мы можем расположить их от идеальных, но нереализуемых, до практичных и широко применяемых в реальных системах.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4165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b="1" dirty="0" err="1"/>
              <a:t>Optimal</a:t>
            </a:r>
            <a:r>
              <a:rPr lang="ru-RU" dirty="0"/>
              <a:t> идеален, но недостижим на практике — он требует знания будущих обращений к памяти.</a:t>
            </a:r>
          </a:p>
          <a:p>
            <a:r>
              <a:rPr lang="ru-RU" b="1" dirty="0"/>
              <a:t>NRU</a:t>
            </a:r>
            <a:r>
              <a:rPr lang="ru-RU" dirty="0"/>
              <a:t> — первая попытка использовать реальные данные (биты R и M), но он слишком примитивен.</a:t>
            </a:r>
          </a:p>
          <a:p>
            <a:r>
              <a:rPr lang="ru-RU" dirty="0"/>
              <a:t>А </a:t>
            </a:r>
            <a:r>
              <a:rPr lang="ru-RU" b="1" dirty="0"/>
              <a:t>FIFO</a:t>
            </a:r>
            <a:r>
              <a:rPr lang="ru-RU" dirty="0"/>
              <a:t>, хоть и прост, страдает тем, что может удалить нужную страницу просто потому, что она старая.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8002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Следующий шаг — </a:t>
            </a:r>
            <a:r>
              <a:rPr lang="ru-RU" b="1" dirty="0"/>
              <a:t>Second </a:t>
            </a:r>
            <a:r>
              <a:rPr lang="ru-RU" b="1" dirty="0" err="1"/>
              <a:t>Chance</a:t>
            </a:r>
            <a:r>
              <a:rPr lang="ru-RU" dirty="0"/>
              <a:t>: перед тем как удалить страницу, система проверяет, использовалась ли она недавно.</a:t>
            </a:r>
          </a:p>
          <a:p>
            <a:r>
              <a:rPr lang="ru-RU" b="1" dirty="0" err="1"/>
              <a:t>Clock</a:t>
            </a:r>
            <a:r>
              <a:rPr lang="ru-RU" dirty="0"/>
              <a:t> реализует ту же идею, но эффективнее — страницы расположены по кругу, и «стрелка часов» проходит по ним, сбрасывая биты R.</a:t>
            </a:r>
          </a:p>
          <a:p>
            <a:r>
              <a:rPr lang="ru-RU" dirty="0"/>
              <a:t>Эти алгоритмы уже реалистичны и применяются в системах реального времени.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8883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b="1" dirty="0"/>
              <a:t>LRU</a:t>
            </a:r>
            <a:r>
              <a:rPr lang="ru-RU" dirty="0"/>
              <a:t> даёт почти оптимальные результаты,</a:t>
            </a:r>
            <a:r>
              <a:rPr lang="en-US" dirty="0"/>
              <a:t> </a:t>
            </a:r>
            <a:r>
              <a:rPr lang="ru-RU" dirty="0"/>
              <a:t>но требует специального оборудования, чтобы отслеживать каждое обращение.</a:t>
            </a:r>
          </a:p>
          <a:p>
            <a:r>
              <a:rPr lang="ru-RU" dirty="0"/>
              <a:t>Его программные версии — </a:t>
            </a:r>
            <a:r>
              <a:rPr lang="ru-RU" b="1" dirty="0"/>
              <a:t>NFU</a:t>
            </a:r>
            <a:r>
              <a:rPr lang="ru-RU" dirty="0"/>
              <a:t> и </a:t>
            </a:r>
            <a:r>
              <a:rPr lang="ru-RU" b="1" dirty="0" err="1"/>
              <a:t>Aging</a:t>
            </a:r>
            <a:r>
              <a:rPr lang="ru-RU" dirty="0"/>
              <a:t>.</a:t>
            </a:r>
            <a:r>
              <a:rPr lang="en-US" dirty="0"/>
              <a:t> </a:t>
            </a:r>
          </a:p>
          <a:p>
            <a:r>
              <a:rPr lang="ru-RU" dirty="0"/>
              <a:t>NFU считает частоту обращений, но не забывает прошлое,</a:t>
            </a:r>
            <a:r>
              <a:rPr lang="en-US" dirty="0"/>
              <a:t> </a:t>
            </a:r>
            <a:r>
              <a:rPr lang="ru-RU" dirty="0"/>
              <a:t>а </a:t>
            </a:r>
            <a:r>
              <a:rPr lang="ru-RU" b="1" dirty="0" err="1"/>
              <a:t>Aging</a:t>
            </a:r>
            <a:r>
              <a:rPr lang="ru-RU" dirty="0"/>
              <a:t> «старит» страницы, постепенно забывая старые обращения.</a:t>
            </a:r>
          </a:p>
          <a:p>
            <a:r>
              <a:rPr lang="ru-RU" dirty="0"/>
              <a:t>В итоге </a:t>
            </a:r>
            <a:r>
              <a:rPr lang="ru-RU" dirty="0" err="1"/>
              <a:t>Aging</a:t>
            </a:r>
            <a:r>
              <a:rPr lang="ru-RU" dirty="0"/>
              <a:t> даёт почти такое же качество, как LRU,</a:t>
            </a:r>
            <a:r>
              <a:rPr lang="en-US" dirty="0"/>
              <a:t> </a:t>
            </a:r>
            <a:r>
              <a:rPr lang="ru-RU" dirty="0"/>
              <a:t>но реализуется </a:t>
            </a:r>
            <a:r>
              <a:rPr lang="ru-RU" dirty="0" err="1"/>
              <a:t>программно</a:t>
            </a:r>
            <a:r>
              <a:rPr lang="ru-RU" dirty="0"/>
              <a:t> и эффективно.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93511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b="1" dirty="0" err="1"/>
              <a:t>Working</a:t>
            </a:r>
            <a:r>
              <a:rPr lang="ru-RU" b="1" dirty="0"/>
              <a:t> </a:t>
            </a:r>
            <a:r>
              <a:rPr lang="ru-RU" b="1" dirty="0" err="1"/>
              <a:t>Set</a:t>
            </a:r>
            <a:r>
              <a:rPr lang="ru-RU" dirty="0"/>
              <a:t> основан на идее,</a:t>
            </a:r>
            <a:r>
              <a:rPr lang="en-US" dirty="0"/>
              <a:t> </a:t>
            </a:r>
            <a:r>
              <a:rPr lang="ru-RU" dirty="0"/>
              <a:t>что программа в каждый момент работает лишь с ограниченным подмножеством страниц.</a:t>
            </a:r>
            <a:r>
              <a:rPr lang="en-US" dirty="0"/>
              <a:t> </a:t>
            </a:r>
            <a:r>
              <a:rPr lang="ru-RU" dirty="0"/>
              <a:t>Но для его точного расчёта нужно слишком много вычислений.</a:t>
            </a:r>
          </a:p>
          <a:p>
            <a:r>
              <a:rPr lang="ru-RU" dirty="0"/>
              <a:t>Алгоритм </a:t>
            </a:r>
            <a:r>
              <a:rPr lang="ru-RU" b="1" dirty="0" err="1"/>
              <a:t>WSClock</a:t>
            </a:r>
            <a:r>
              <a:rPr lang="ru-RU" dirty="0"/>
              <a:t> решает эту проблему:</a:t>
            </a:r>
            <a:r>
              <a:rPr lang="en-US" dirty="0"/>
              <a:t> </a:t>
            </a:r>
            <a:r>
              <a:rPr lang="ru-RU" dirty="0"/>
              <a:t>он использует структуру </a:t>
            </a:r>
            <a:r>
              <a:rPr lang="ru-RU" dirty="0" err="1"/>
              <a:t>Clock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хранит время последнего использования,</a:t>
            </a:r>
            <a:r>
              <a:rPr lang="en-US" dirty="0"/>
              <a:t> </a:t>
            </a:r>
            <a:r>
              <a:rPr lang="ru-RU" dirty="0"/>
              <a:t>и удаляет только действительно «старые» страницы.</a:t>
            </a:r>
            <a:r>
              <a:rPr lang="en-US" dirty="0"/>
              <a:t> </a:t>
            </a:r>
            <a:r>
              <a:rPr lang="ru-RU" dirty="0"/>
              <a:t>Поэтому </a:t>
            </a:r>
            <a:r>
              <a:rPr lang="ru-RU" dirty="0" err="1"/>
              <a:t>WSClock</a:t>
            </a:r>
            <a:r>
              <a:rPr lang="ru-RU" dirty="0"/>
              <a:t> стал основой реальных ОС.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2034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практике чистых алгоритмов почти не осталось.</a:t>
            </a:r>
          </a:p>
          <a:p>
            <a:r>
              <a:rPr lang="ru-RU" dirty="0"/>
              <a:t>Современные ОС, такие как Windows и Linux, используют </a:t>
            </a:r>
            <a:r>
              <a:rPr lang="ru-RU" b="1" dirty="0"/>
              <a:t>гибридные подходы</a:t>
            </a:r>
            <a:r>
              <a:rPr lang="ru-RU" dirty="0"/>
              <a:t>, объединяя преимущества </a:t>
            </a:r>
            <a:r>
              <a:rPr lang="ru-RU" dirty="0" err="1"/>
              <a:t>Clock</a:t>
            </a:r>
            <a:r>
              <a:rPr lang="ru-RU" dirty="0"/>
              <a:t>, LRU и модели рабочего множества.</a:t>
            </a:r>
          </a:p>
          <a:p>
            <a:r>
              <a:rPr lang="ru-RU" dirty="0"/>
              <a:t>Например, Linux разделяет страницы на два типа — файловые и анонимные (данные без бэкапа в файле) — и ведёт для них отдельные LRU-списки, так как их поведение различается.</a:t>
            </a:r>
          </a:p>
          <a:p>
            <a:r>
              <a:rPr lang="ru-RU" dirty="0"/>
              <a:t>А Windows динамически регулирует рабочие множества процессов, чтобы не допустить </a:t>
            </a:r>
            <a:r>
              <a:rPr lang="ru-RU" dirty="0" err="1"/>
              <a:t>thrashing</a:t>
            </a:r>
            <a:r>
              <a:rPr lang="ru-RU" dirty="0"/>
              <a:t> и не тратить лишнюю память.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043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 теории, если бы у нас было достаточно памяти для всех процессов, то всё было бы просто — загрузили, запустили и забыли.</a:t>
            </a:r>
          </a:p>
          <a:p>
            <a:r>
              <a:rPr lang="ru-RU" b="0" dirty="0"/>
              <a:t>Но на практике в типичной системе под Windows, Linux или </a:t>
            </a:r>
            <a:r>
              <a:rPr lang="ru-RU" b="0" dirty="0" err="1"/>
              <a:t>macOS</a:t>
            </a:r>
            <a:r>
              <a:rPr lang="ru-RU" b="0" dirty="0"/>
              <a:t> сразу после загрузки запускается 50–100 фоновых процессов — обновления, сетевые службы, синхронизация, антивирус, и это ещё до первого пользовательского приложения.</a:t>
            </a:r>
          </a:p>
          <a:p>
            <a:r>
              <a:rPr lang="ru-RU" b="0" dirty="0"/>
              <a:t>Добавьте сюда программы вроде Photoshop или браузеров с десятками вкладок — и объёма физической памяти уже не хватает.</a:t>
            </a:r>
          </a:p>
          <a:p>
            <a:r>
              <a:rPr lang="ru-RU" b="0" dirty="0"/>
              <a:t>Поэтому в операционных системах появились механизмы переключения процессов между памятью и диском, чтобы активные программы получали память, а неактивные временно освобождали её.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35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Исторически сложились два подхода к решению проблемы недостатка оперативной памяти.</a:t>
            </a:r>
          </a:p>
          <a:p>
            <a:r>
              <a:rPr lang="ru-RU" dirty="0"/>
              <a:t>Первый — </a:t>
            </a:r>
            <a:r>
              <a:rPr lang="ru-RU" b="1" dirty="0" err="1"/>
              <a:t>swapping</a:t>
            </a:r>
            <a:r>
              <a:rPr lang="ru-RU" dirty="0"/>
              <a:t> (подкачка процессов). Он заключается в том, что каждый процесс по очереди целиком загружается в память, работает некоторое время, а затем полностью выгружается обратно на диск.</a:t>
            </a:r>
          </a:p>
          <a:p>
            <a:r>
              <a:rPr lang="ru-RU" dirty="0"/>
              <a:t>Второй подход — </a:t>
            </a:r>
            <a:r>
              <a:rPr lang="ru-RU" b="1" dirty="0"/>
              <a:t>виртуальная память</a:t>
            </a:r>
            <a:r>
              <a:rPr lang="ru-RU" dirty="0"/>
              <a:t>, где в оперативной памяти хранится только часть программы, а остальное подгружается по мере необходимости.</a:t>
            </a:r>
          </a:p>
          <a:p>
            <a:r>
              <a:rPr lang="ru-RU" dirty="0"/>
              <a:t>Сегодня мы сосредоточимся на </a:t>
            </a:r>
            <a:r>
              <a:rPr lang="ru-RU" dirty="0" err="1"/>
              <a:t>swapping</a:t>
            </a:r>
            <a:r>
              <a:rPr lang="ru-RU" dirty="0"/>
              <a:t> — простейшем, но исторически важном механизме, с которого всё началось.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014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Посмотрите на структуру иерархии памяти. На вершине — кеш. Это микроскопически малый, но сверхбыстрый буфер, встроенный прямо в процессор. Он работает в десятки раз быстрее основной памяти.</a:t>
            </a:r>
          </a:p>
          <a:p>
            <a:endParaRPr lang="ru-RU" dirty="0"/>
          </a:p>
          <a:p>
            <a:r>
              <a:rPr lang="ru-RU" dirty="0"/>
              <a:t>Ниже идёт основная память — та самая RAM, с которой работает операционная система и программы. Она средняя по скорости и цене, но данные из неё исчезают при выключении питания.</a:t>
            </a:r>
          </a:p>
          <a:p>
            <a:endParaRPr lang="ru-RU" dirty="0"/>
          </a:p>
          <a:p>
            <a:r>
              <a:rPr lang="ru-RU" dirty="0"/>
              <a:t>На нижних уровнях — диски и твердотельные накопители (SSD). Они намного медленнее, но зато хранят терабайты данных и не зависят от питания.</a:t>
            </a:r>
          </a:p>
          <a:p>
            <a:r>
              <a:rPr lang="ru-RU" dirty="0"/>
              <a:t>Основная сложность в том, что компьютер должен использовать все эти уровни как </a:t>
            </a:r>
            <a:r>
              <a:rPr lang="ru-RU" b="1" dirty="0"/>
              <a:t>единую систему памяти</a:t>
            </a:r>
            <a:r>
              <a:rPr lang="ru-RU" dirty="0"/>
              <a:t>. Именно операционная система отвечает за то, чтобы программа не задумывалась, где именно находятся её данные — в кеше, в RAM или на диске.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262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Представьте, что в системе всего 2–3 активных программы, а места хватает только для одной.</a:t>
            </a:r>
          </a:p>
          <a:p>
            <a:r>
              <a:rPr lang="ru-RU" dirty="0"/>
              <a:t>ОС загружает процесс A в память, он работает, затем выгружается на диск. На его место загружается процесс B, затем процесс C.</a:t>
            </a:r>
          </a:p>
          <a:p>
            <a:r>
              <a:rPr lang="ru-RU" dirty="0"/>
              <a:t>Если процесс A снова нужен, ОС возвращает его из диска в память. Но место, где он был, может быть уже занято, поэтому программа загружается в </a:t>
            </a:r>
            <a:r>
              <a:rPr lang="ru-RU" b="1" dirty="0"/>
              <a:t>новую область</a:t>
            </a:r>
            <a:r>
              <a:rPr lang="ru-RU" dirty="0"/>
              <a:t>.</a:t>
            </a:r>
          </a:p>
          <a:p>
            <a:r>
              <a:rPr lang="ru-RU" dirty="0"/>
              <a:t>Чтобы она продолжала корректно работать, её </a:t>
            </a:r>
            <a:r>
              <a:rPr lang="ru-RU" b="1" dirty="0"/>
              <a:t>адреса пересчитываются</a:t>
            </a:r>
            <a:r>
              <a:rPr lang="ru-RU" dirty="0"/>
              <a:t>. Это делает либо загрузчик при подкачке, либо — что чаще — сама аппаратная часть, например, через базовые регистры (</a:t>
            </a:r>
            <a:r>
              <a:rPr lang="ru-RU" dirty="0" err="1"/>
              <a:t>base</a:t>
            </a:r>
            <a:r>
              <a:rPr lang="ru-RU" dirty="0"/>
              <a:t>/</a:t>
            </a:r>
            <a:r>
              <a:rPr lang="ru-RU" dirty="0" err="1"/>
              <a:t>limit</a:t>
            </a:r>
            <a:r>
              <a:rPr lang="ru-RU" dirty="0"/>
              <a:t>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709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загрузки программы </a:t>
            </a:r>
            <a:r>
              <a:rPr lang="en-US" dirty="0"/>
              <a:t>D</a:t>
            </a:r>
            <a:r>
              <a:rPr lang="ru-RU" dirty="0"/>
              <a:t> потребовалось выгрузить программу </a:t>
            </a:r>
            <a:r>
              <a:rPr lang="en-US" dirty="0"/>
              <a:t>A </a:t>
            </a:r>
            <a:r>
              <a:rPr lang="ru-RU" dirty="0"/>
              <a:t>из памяти. Для возврата программы </a:t>
            </a:r>
            <a:r>
              <a:rPr lang="en-US" dirty="0"/>
              <a:t>A</a:t>
            </a:r>
            <a:r>
              <a:rPr lang="ru-RU" dirty="0"/>
              <a:t> она была загружена по другому адресу (для этого понадобилась выгрузка программы </a:t>
            </a:r>
            <a:r>
              <a:rPr lang="en-US" dirty="0"/>
              <a:t>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143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многократных загрузок и выгрузок в памяти остаются «дырки» — маленькие свободные участки между процессами.</a:t>
            </a:r>
          </a:p>
          <a:p>
            <a:r>
              <a:rPr lang="ru-RU" dirty="0"/>
              <a:t>Чтобы их объединить, можно переместить все программы ближе к началу памяти — этот процесс называется </a:t>
            </a:r>
            <a:r>
              <a:rPr lang="ru-RU" b="1" dirty="0"/>
              <a:t>уплотнение памяти (</a:t>
            </a:r>
            <a:r>
              <a:rPr lang="ru-RU" b="1" dirty="0" err="1"/>
              <a:t>compaction</a:t>
            </a:r>
            <a:r>
              <a:rPr lang="ru-RU" b="1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Но это дорого по времени.</a:t>
            </a:r>
            <a:br>
              <a:rPr lang="ru-RU" dirty="0"/>
            </a:br>
            <a:r>
              <a:rPr lang="ru-RU" dirty="0"/>
              <a:t>Например, на машине с 16 ГБ памяти и скоростью копирования 8 байт за 8 наносекунд, полное уплотнение займёт </a:t>
            </a:r>
            <a:r>
              <a:rPr lang="ru-RU" b="1" dirty="0"/>
              <a:t>около 16 секунд</a:t>
            </a:r>
            <a:r>
              <a:rPr lang="ru-RU" dirty="0"/>
              <a:t>.</a:t>
            </a:r>
          </a:p>
          <a:p>
            <a:r>
              <a:rPr lang="ru-RU" dirty="0"/>
              <a:t>Поэтому ОС почти никогда не выполняют </a:t>
            </a:r>
            <a:r>
              <a:rPr lang="ru-RU" dirty="0" err="1"/>
              <a:t>компактизацию</a:t>
            </a:r>
            <a:r>
              <a:rPr lang="ru-RU" dirty="0"/>
              <a:t> целиком — она оправдана только в крайних случаях.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830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Другой вопрос — сколько памяти выделять процессу.</a:t>
            </a:r>
          </a:p>
          <a:p>
            <a:r>
              <a:rPr lang="ru-RU" dirty="0"/>
              <a:t>Если программа имеет фиксированный размер, всё просто: выделяем ровно столько, сколько нужно.</a:t>
            </a:r>
          </a:p>
          <a:p>
            <a:r>
              <a:rPr lang="ru-RU" dirty="0"/>
              <a:t>Но если программа использует динамическое распределение памяти, как в C или Java — ситуация усложняется.</a:t>
            </a:r>
          </a:p>
          <a:p>
            <a:r>
              <a:rPr lang="ru-RU" dirty="0"/>
              <a:t>Когда процесс «растёт» — например, увеличивает кучу или стек — ОС проверяет, есть ли свободное место рядом.</a:t>
            </a:r>
            <a:br>
              <a:rPr lang="ru-RU" dirty="0"/>
            </a:br>
            <a:r>
              <a:rPr lang="ru-RU" dirty="0"/>
              <a:t>Если оно есть, процесс может «распространиться» в этот участок.</a:t>
            </a:r>
          </a:p>
          <a:p>
            <a:r>
              <a:rPr lang="ru-RU" dirty="0"/>
              <a:t>Если же соседняя область занята, системе придётся </a:t>
            </a:r>
            <a:r>
              <a:rPr lang="ru-RU" b="1" dirty="0"/>
              <a:t>переместить процесс</a:t>
            </a:r>
            <a:r>
              <a:rPr lang="ru-RU" dirty="0"/>
              <a:t> в более крупную «дыру», либо </a:t>
            </a:r>
            <a:r>
              <a:rPr lang="ru-RU" b="1" dirty="0"/>
              <a:t>выгрузить</a:t>
            </a:r>
            <a:r>
              <a:rPr lang="ru-RU" dirty="0"/>
              <a:t> что-то другое, чтобы освободить место.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733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Чтобы избежать постоянных перемещений, ОС часто выделяет процессу немного дополнительной памяти «на вырост».</a:t>
            </a:r>
          </a:p>
          <a:p>
            <a:r>
              <a:rPr lang="ru-RU" b="0" dirty="0"/>
              <a:t>Это экономит ресурсы при росте программы, ведь тогда не нужно немедленно перемещать её при каждом увеличении кучи.</a:t>
            </a:r>
          </a:p>
          <a:p>
            <a:r>
              <a:rPr lang="ru-RU" b="0" dirty="0"/>
              <a:t>Но при выгрузке на диск важно не тратить время и место впустую — система сохраняет только фактически используемую часть памяти.</a:t>
            </a:r>
          </a:p>
          <a:p>
            <a:r>
              <a:rPr lang="ru-RU" b="0" dirty="0"/>
              <a:t>Часто у процесса есть два «растущих» сегмента:</a:t>
            </a:r>
            <a:br>
              <a:rPr lang="ru-RU" b="0" dirty="0"/>
            </a:br>
            <a:r>
              <a:rPr lang="ru-RU" b="0" dirty="0"/>
              <a:t>— куча (</a:t>
            </a:r>
            <a:r>
              <a:rPr lang="ru-RU" b="0" dirty="0" err="1"/>
              <a:t>heap</a:t>
            </a:r>
            <a:r>
              <a:rPr lang="ru-RU" b="0" dirty="0"/>
              <a:t>) растёт вверх,</a:t>
            </a:r>
            <a:br>
              <a:rPr lang="ru-RU" b="0" dirty="0"/>
            </a:br>
            <a:r>
              <a:rPr lang="ru-RU" b="0" dirty="0"/>
              <a:t>— стек (</a:t>
            </a:r>
            <a:r>
              <a:rPr lang="ru-RU" b="0" dirty="0" err="1"/>
              <a:t>stack</a:t>
            </a:r>
            <a:r>
              <a:rPr lang="ru-RU" b="0" dirty="0"/>
              <a:t>) — вниз.</a:t>
            </a:r>
          </a:p>
          <a:p>
            <a:r>
              <a:rPr lang="ru-RU" b="0" dirty="0"/>
              <a:t>Между ними остаётся «буфер» свободного пространства. Если они встречаются, система должна переместить процесс или выгрузить его.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32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Swapping</a:t>
            </a:r>
            <a:r>
              <a:rPr lang="ru-RU" dirty="0"/>
              <a:t> — это простое, но довольно тяжёлое по производительности решение.</a:t>
            </a:r>
          </a:p>
          <a:p>
            <a:r>
              <a:rPr lang="ru-RU" dirty="0"/>
              <a:t>Его главный плюс — простота: весь процесс загружается и выгружается целиком, и можно работать даже без поддержки виртуальной памяти.</a:t>
            </a:r>
          </a:p>
          <a:p>
            <a:r>
              <a:rPr lang="ru-RU" dirty="0"/>
              <a:t>Но есть и серьёзные недостатки.</a:t>
            </a:r>
            <a:br>
              <a:rPr lang="ru-RU" dirty="0"/>
            </a:br>
            <a:r>
              <a:rPr lang="ru-RU" dirty="0"/>
              <a:t>Во-первых, операции ввода-вывода с диском очень медленные.</a:t>
            </a:r>
            <a:br>
              <a:rPr lang="ru-RU" dirty="0"/>
            </a:br>
            <a:r>
              <a:rPr lang="ru-RU" dirty="0"/>
              <a:t>Во-вторых, память фрагментируется, и её нужно периодически уплотнять.</a:t>
            </a:r>
          </a:p>
          <a:p>
            <a:r>
              <a:rPr lang="ru-RU" dirty="0"/>
              <a:t>И наконец, каждый раз, когда процесс возвращается, его адреса приходится пересчитывать.</a:t>
            </a:r>
          </a:p>
          <a:p>
            <a:r>
              <a:rPr lang="ru-RU" dirty="0"/>
              <a:t>Поэтому со временем на смену </a:t>
            </a:r>
            <a:r>
              <a:rPr lang="ru-RU" dirty="0" err="1"/>
              <a:t>swapping</a:t>
            </a:r>
            <a:r>
              <a:rPr lang="ru-RU" dirty="0"/>
              <a:t> пришли </a:t>
            </a:r>
            <a:r>
              <a:rPr lang="ru-RU" b="1" dirty="0"/>
              <a:t>механизмы виртуальной памяти</a:t>
            </a:r>
            <a:r>
              <a:rPr lang="ru-RU" dirty="0"/>
              <a:t>, где в оперативной памяти хранится только активная часть программы. Именно о них мы поговорим в следующем разделе.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1595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 этого мы говорили, как память выделяется процессам. Но если память постоянно выделяется и освобождается, нужно понимать — какие участки заняты, а какие свободны.</a:t>
            </a:r>
          </a:p>
          <a:p>
            <a:r>
              <a:rPr lang="ru-RU" dirty="0"/>
              <a:t>Операционная система должна </a:t>
            </a:r>
            <a:r>
              <a:rPr lang="ru-RU" b="1" dirty="0"/>
              <a:t>учитывать состояние памяти</a:t>
            </a:r>
            <a:r>
              <a:rPr lang="ru-RU" dirty="0"/>
              <a:t>, чтобы при следующем запросе знать, где можно разместить новый процесс.</a:t>
            </a:r>
          </a:p>
          <a:p>
            <a:r>
              <a:rPr lang="ru-RU" dirty="0"/>
              <a:t>Для этого существуют два основных подхода:</a:t>
            </a:r>
            <a:br>
              <a:rPr lang="ru-RU" dirty="0"/>
            </a:br>
            <a:r>
              <a:rPr lang="ru-RU" dirty="0"/>
              <a:t>— </a:t>
            </a:r>
            <a:r>
              <a:rPr lang="ru-RU" b="1" dirty="0"/>
              <a:t>битовые карты</a:t>
            </a:r>
            <a:r>
              <a:rPr lang="ru-RU" dirty="0"/>
              <a:t>, где каждый блок памяти соответствует одному биту;</a:t>
            </a:r>
            <a:br>
              <a:rPr lang="ru-RU" dirty="0"/>
            </a:br>
            <a:r>
              <a:rPr lang="ru-RU" dirty="0"/>
              <a:t>— </a:t>
            </a:r>
            <a:r>
              <a:rPr lang="ru-RU" b="1" dirty="0"/>
              <a:t>связные списки</a:t>
            </a:r>
            <a:r>
              <a:rPr lang="ru-RU" dirty="0"/>
              <a:t>, где хранятся последовательности занятых и свободных сегментов.</a:t>
            </a:r>
          </a:p>
          <a:p>
            <a:r>
              <a:rPr lang="ru-RU" dirty="0"/>
              <a:t>Это типичная задача для любого распределителя ресурсов: аналогичные механизмы применяются, например, для учёта свободных блоков на диске в файловой системе.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69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Самый простой способ учёта памяти — </a:t>
            </a:r>
            <a:r>
              <a:rPr lang="ru-RU" b="1" dirty="0"/>
              <a:t>битовая карта</a:t>
            </a:r>
            <a:r>
              <a:rPr lang="ru-RU" dirty="0"/>
              <a:t>.</a:t>
            </a:r>
          </a:p>
          <a:p>
            <a:r>
              <a:rPr lang="ru-RU" dirty="0"/>
              <a:t>Вся память делится на равные блоки — например, по 4 байта, 1 КБ или 4 КБ.</a:t>
            </a:r>
          </a:p>
          <a:p>
            <a:r>
              <a:rPr lang="ru-RU" dirty="0"/>
              <a:t>Для каждого блока заводится один бит:</a:t>
            </a:r>
            <a:br>
              <a:rPr lang="ru-RU" dirty="0"/>
            </a:br>
            <a:r>
              <a:rPr lang="ru-RU" i="1" dirty="0"/>
              <a:t>0</a:t>
            </a:r>
            <a:r>
              <a:rPr lang="ru-RU" dirty="0"/>
              <a:t> — свободен, </a:t>
            </a:r>
            <a:r>
              <a:rPr lang="ru-RU" i="1" dirty="0"/>
              <a:t>1</a:t>
            </a:r>
            <a:r>
              <a:rPr lang="ru-RU" dirty="0"/>
              <a:t> — занят.</a:t>
            </a:r>
          </a:p>
          <a:p>
            <a:r>
              <a:rPr lang="ru-RU" dirty="0"/>
              <a:t>Такая структура компактна: даже если блоки маленькие, карта занимает не более 3–4% всей памяти.</a:t>
            </a:r>
          </a:p>
          <a:p>
            <a:r>
              <a:rPr lang="ru-RU" dirty="0"/>
              <a:t>Однако у битовых карт есть слабое место:</a:t>
            </a:r>
            <a:br>
              <a:rPr lang="ru-RU" dirty="0"/>
            </a:br>
            <a:r>
              <a:rPr lang="ru-RU" dirty="0"/>
              <a:t>когда нужно найти свободную область для нового процесса — например, 10 подряд идущих блоков — приходится </a:t>
            </a:r>
            <a:r>
              <a:rPr lang="ru-RU" b="1" dirty="0"/>
              <a:t>просматривать карту целиком</a:t>
            </a:r>
            <a:r>
              <a:rPr lang="ru-RU" dirty="0"/>
              <a:t>.</a:t>
            </a:r>
          </a:p>
          <a:p>
            <a:r>
              <a:rPr lang="ru-RU" dirty="0"/>
              <a:t>Поиск последовательности нулей может пересекать границы слов, что делает операцию медленной.</a:t>
            </a:r>
            <a:br>
              <a:rPr lang="ru-RU" dirty="0"/>
            </a:br>
            <a:r>
              <a:rPr lang="ru-RU" dirty="0"/>
              <a:t>Поэтому битовые карты — это просто и надёжно, но не всегда эффективно.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3041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Альтернатива — связный список сегментов.</a:t>
            </a:r>
          </a:p>
          <a:p>
            <a:r>
              <a:rPr lang="ru-RU" dirty="0"/>
              <a:t>В нём каждый элемент описывает либо </a:t>
            </a:r>
            <a:r>
              <a:rPr lang="ru-RU" b="1" dirty="0"/>
              <a:t>занятый участок</a:t>
            </a:r>
            <a:r>
              <a:rPr lang="ru-RU" dirty="0"/>
              <a:t>, либо </a:t>
            </a:r>
            <a:r>
              <a:rPr lang="ru-RU" b="1" dirty="0"/>
              <a:t>свободную область</a:t>
            </a:r>
            <a:r>
              <a:rPr lang="ru-RU" dirty="0"/>
              <a:t>.</a:t>
            </a:r>
          </a:p>
          <a:p>
            <a:r>
              <a:rPr lang="ru-RU" dirty="0"/>
              <a:t>У записи есть четыре поля: тип (P или H), начальный адрес, длина и ссылка на следующий элемент.</a:t>
            </a:r>
          </a:p>
          <a:p>
            <a:r>
              <a:rPr lang="ru-RU" dirty="0"/>
              <a:t>Когда процесс завершается, его участок превращается в «дыру».</a:t>
            </a:r>
            <a:br>
              <a:rPr lang="ru-RU" dirty="0"/>
            </a:br>
            <a:r>
              <a:rPr lang="ru-RU" dirty="0"/>
              <a:t>Если рядом с ним тоже есть свободные участки, ОС </a:t>
            </a:r>
            <a:r>
              <a:rPr lang="ru-RU" b="1" dirty="0"/>
              <a:t>объединяет их</a:t>
            </a:r>
            <a:r>
              <a:rPr lang="ru-RU" dirty="0"/>
              <a:t> в один большой блок.</a:t>
            </a:r>
          </a:p>
          <a:p>
            <a:r>
              <a:rPr lang="ru-RU" dirty="0"/>
              <a:t>Это упрощает управление и уменьшает фрагментацию.</a:t>
            </a:r>
          </a:p>
          <a:p>
            <a:r>
              <a:rPr lang="ru-RU" dirty="0"/>
              <a:t>Чаще всего используется </a:t>
            </a:r>
            <a:r>
              <a:rPr lang="ru-RU" b="1" dirty="0"/>
              <a:t>двусвязный список</a:t>
            </a:r>
            <a:r>
              <a:rPr lang="ru-RU" dirty="0"/>
              <a:t>, чтобы можно было быстро находить соседние элементы и выполнять слияние без полного прохода по списку.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481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94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Обратите внимание на эту диаграмму. Здесь показано, сколько времени процессор тратит на выполнение различных операций — от простейших инструкций до переключения контекста между потоками.</a:t>
            </a:r>
          </a:p>
          <a:p>
            <a:r>
              <a:rPr lang="ru-RU" dirty="0"/>
              <a:t>Современные процессоры работают с тактовыми частотами в миллиарды циклов в секунду, и некоторые операции занимают </a:t>
            </a:r>
            <a:r>
              <a:rPr lang="ru-RU" b="1" dirty="0"/>
              <a:t>доли наносекунды</a:t>
            </a:r>
            <a:r>
              <a:rPr lang="ru-RU" dirty="0"/>
              <a:t>. Например, простое сложение чисел в регистрах — менее одного такта, то есть фактически несколько десятых наносекунды.</a:t>
            </a:r>
          </a:p>
          <a:p>
            <a:endParaRPr lang="ru-RU" dirty="0"/>
          </a:p>
          <a:p>
            <a:r>
              <a:rPr lang="ru-RU" dirty="0"/>
              <a:t>Но как только операция затрагивает память, всё меняется. Если данные находятся в кеш-памяти первого уровня, доступ занимает всего несколько тактов. Если же пришлось идти глубже — в L2, L3 или в оперативную память — задержка увеличивается </a:t>
            </a:r>
            <a:r>
              <a:rPr lang="ru-RU" b="1" dirty="0"/>
              <a:t>в десятки и даже сотни раз</a:t>
            </a:r>
            <a:r>
              <a:rPr lang="ru-RU" dirty="0"/>
              <a:t>. А если речь идёт о данных в памяти другого процессорного сокета — различие измеряется уже </a:t>
            </a:r>
            <a:r>
              <a:rPr lang="ru-RU" b="1" dirty="0"/>
              <a:t>десятками микросекунд</a:t>
            </a:r>
            <a:r>
              <a:rPr lang="ru-RU" dirty="0"/>
              <a:t>.</a:t>
            </a:r>
          </a:p>
          <a:p>
            <a:endParaRPr lang="ru-RU" dirty="0"/>
          </a:p>
          <a:p>
            <a:r>
              <a:rPr lang="ru-RU" dirty="0"/>
              <a:t>Это означает, что даже внутри одной машины разница во времени доступа к данным может составлять </a:t>
            </a:r>
            <a:r>
              <a:rPr lang="ru-RU" b="1" dirty="0"/>
              <a:t>миллионы раз</a:t>
            </a:r>
            <a:r>
              <a:rPr lang="ru-RU" dirty="0"/>
              <a:t> между самой быстрой и самой медленной операцией.</a:t>
            </a:r>
          </a:p>
          <a:p>
            <a:r>
              <a:rPr lang="ru-RU" dirty="0"/>
              <a:t>Поэтому, когда мы говорим об оптимизации программ, важно помнить: не все наносекунды одинаковы. Простая операция на регистре и обращение к «неудачно расположенным» данным в памяти — это совершенно разные миры по затратам времени.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50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нужно разместить новый процесс, менеджер памяти ищет подходящее свободное место.</a:t>
            </a:r>
          </a:p>
          <a:p>
            <a:r>
              <a:rPr lang="ru-RU" dirty="0"/>
              <a:t>Существует несколько классических стратегий:</a:t>
            </a:r>
          </a:p>
          <a:p>
            <a:r>
              <a:rPr lang="ru-RU" b="1" dirty="0"/>
              <a:t>First </a:t>
            </a:r>
            <a:r>
              <a:rPr lang="ru-RU" b="1" dirty="0" err="1"/>
              <a:t>Fit</a:t>
            </a:r>
            <a:r>
              <a:rPr lang="ru-RU" dirty="0"/>
              <a:t> — самый простой: сканируем список и берём первую дыру достаточного размера. Он быстр и эффективен, потому что не ищет дальше, чем нужно.</a:t>
            </a:r>
          </a:p>
          <a:p>
            <a:r>
              <a:rPr lang="ru-RU" b="1" dirty="0"/>
              <a:t>Next </a:t>
            </a:r>
            <a:r>
              <a:rPr lang="ru-RU" b="1" dirty="0" err="1"/>
              <a:t>Fit</a:t>
            </a:r>
            <a:r>
              <a:rPr lang="ru-RU" dirty="0"/>
              <a:t> — похож, но начинает поиск с того места, где остановился в прошлый раз. Это немного ускоряет работу в некоторых сценариях, но по статистике работает чуть хуже.</a:t>
            </a:r>
          </a:p>
          <a:p>
            <a:r>
              <a:rPr lang="ru-RU" b="1" dirty="0"/>
              <a:t>Best </a:t>
            </a:r>
            <a:r>
              <a:rPr lang="ru-RU" b="1" dirty="0" err="1"/>
              <a:t>Fit</a:t>
            </a:r>
            <a:r>
              <a:rPr lang="ru-RU" dirty="0"/>
              <a:t> — ищет всю память и выбирает самую маленькую дыру, которая подходит. Идея в том, чтобы не тратить большие области впустую. Но на практике — работает медленнее и приводит к множеству маленьких, бесполезных дыр.</a:t>
            </a:r>
          </a:p>
          <a:p>
            <a:r>
              <a:rPr lang="ru-RU" b="1" dirty="0" err="1"/>
              <a:t>Worst</a:t>
            </a:r>
            <a:r>
              <a:rPr lang="ru-RU" b="1" dirty="0"/>
              <a:t> </a:t>
            </a:r>
            <a:r>
              <a:rPr lang="ru-RU" b="1" dirty="0" err="1"/>
              <a:t>Fit</a:t>
            </a:r>
            <a:r>
              <a:rPr lang="ru-RU" dirty="0"/>
              <a:t> — противоположная идея: брать самую большую дыру, чтобы после остался большой кусок. Моделирование показало, что это неэффективно — быстро фрагментирует память.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02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Чтобы ускорить поиск, можно хранить </a:t>
            </a:r>
            <a:r>
              <a:rPr lang="ru-RU" b="1" dirty="0"/>
              <a:t>отдельные списки</a:t>
            </a:r>
            <a:r>
              <a:rPr lang="ru-RU" dirty="0"/>
              <a:t>: один для занятых участков, другой — только для дыр. Тогда менеджер памяти работает быстрее, ведь ему не нужно проверять процессы.</a:t>
            </a:r>
          </a:p>
          <a:p>
            <a:r>
              <a:rPr lang="ru-RU" dirty="0"/>
              <a:t>Для ещё большего ускорения список дыр можно отсортировать по </a:t>
            </a:r>
            <a:r>
              <a:rPr lang="ru-RU" b="1" dirty="0"/>
              <a:t>размеру</a:t>
            </a:r>
            <a:r>
              <a:rPr lang="ru-RU" dirty="0"/>
              <a:t> — тогда Best </a:t>
            </a:r>
            <a:r>
              <a:rPr lang="ru-RU" dirty="0" err="1"/>
              <a:t>Fit</a:t>
            </a:r>
            <a:r>
              <a:rPr lang="ru-RU" dirty="0"/>
              <a:t> найдёт нужный участок сразу. Есть и более продвинутый подход — </a:t>
            </a:r>
            <a:r>
              <a:rPr lang="ru-RU" b="1" dirty="0"/>
              <a:t>Quick </a:t>
            </a:r>
            <a:r>
              <a:rPr lang="ru-RU" b="1" dirty="0" err="1"/>
              <a:t>Fit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В этом случае ОС ведёт несколько списков по типовым размерам — 4 КБ, 8 КБ, 12 КБ и т.д.</a:t>
            </a:r>
          </a:p>
          <a:p>
            <a:r>
              <a:rPr lang="ru-RU" dirty="0"/>
              <a:t>Если запрашивается блок на 8 КБ — система просто берёт первый из соответствующего списка.</a:t>
            </a:r>
          </a:p>
          <a:p>
            <a:r>
              <a:rPr lang="ru-RU" dirty="0"/>
              <a:t>Это делает выделение почти мгновенным, но есть проблема: при освобождении памяти </a:t>
            </a:r>
            <a:r>
              <a:rPr lang="ru-RU" b="1" dirty="0"/>
              <a:t>трудно объединять соседние участки</a:t>
            </a:r>
            <a:r>
              <a:rPr lang="ru-RU" dirty="0"/>
              <a:t>, и фрагментация растёт.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0126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 итоге нет «идеального» способа управления памятью.</a:t>
            </a:r>
          </a:p>
          <a:p>
            <a:r>
              <a:rPr lang="ru-RU" b="1" dirty="0"/>
              <a:t>Битовые карты </a:t>
            </a:r>
            <a:r>
              <a:rPr lang="ru-RU" b="0" dirty="0"/>
              <a:t>просты и компактны, но плохо подходят для больших динамических систем — поиск длинной последовательности свободных блоков медленный.</a:t>
            </a:r>
          </a:p>
          <a:p>
            <a:r>
              <a:rPr lang="ru-RU" b="1" dirty="0"/>
              <a:t>Связные списки</a:t>
            </a:r>
            <a:r>
              <a:rPr lang="ru-RU" b="0" dirty="0"/>
              <a:t> гибче: можно объединять свободные области и применять разные стратегии поиска.</a:t>
            </a:r>
          </a:p>
          <a:p>
            <a:r>
              <a:rPr lang="ru-RU" b="0" dirty="0"/>
              <a:t>Однако и они не лишены проблем — фрагментация, необходимость обновлять несколько списков, сложные случаи при освобождении.</a:t>
            </a:r>
          </a:p>
          <a:p>
            <a:r>
              <a:rPr lang="ru-RU" b="0" dirty="0"/>
              <a:t>В реальных операционных системах, таких как Linux, используются гибридные схемы — например, </a:t>
            </a:r>
            <a:r>
              <a:rPr lang="ru-RU" b="0" i="1" dirty="0" err="1"/>
              <a:t>buddy</a:t>
            </a:r>
            <a:r>
              <a:rPr lang="ru-RU" b="0" dirty="0"/>
              <a:t> и </a:t>
            </a:r>
            <a:r>
              <a:rPr lang="ru-RU" b="0" i="1" dirty="0" err="1"/>
              <a:t>slab</a:t>
            </a:r>
            <a:r>
              <a:rPr lang="ru-RU" b="0" i="1" dirty="0"/>
              <a:t> </a:t>
            </a:r>
            <a:r>
              <a:rPr lang="ru-RU" b="0" i="1" dirty="0" err="1"/>
              <a:t>allocators</a:t>
            </a:r>
            <a:r>
              <a:rPr lang="ru-RU" b="0" dirty="0"/>
              <a:t>, которые сочетают простоту битовых карт и гибкость списков.</a:t>
            </a:r>
          </a:p>
          <a:p>
            <a:r>
              <a:rPr lang="ru-RU" b="0" dirty="0"/>
              <a:t>Управление памятью — это не просто хранение данных, а постоянный баланс между скоростью, экономией и предсказуемостью.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72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Мы уже видели, как </a:t>
            </a:r>
            <a:r>
              <a:rPr lang="ru-RU" b="0" dirty="0" err="1"/>
              <a:t>base</a:t>
            </a:r>
            <a:r>
              <a:rPr lang="ru-RU" b="0" dirty="0"/>
              <a:t> и </a:t>
            </a:r>
            <a:r>
              <a:rPr lang="ru-RU" b="0" dirty="0" err="1"/>
              <a:t>limit</a:t>
            </a:r>
            <a:r>
              <a:rPr lang="ru-RU" b="0" dirty="0"/>
              <a:t> регистры позволили изолировать программы и дать каждой свой диапазон адресов.</a:t>
            </a:r>
          </a:p>
          <a:p>
            <a:r>
              <a:rPr lang="ru-RU" b="0" dirty="0"/>
              <a:t>Но вскоре выяснилось, что этого недостаточно.</a:t>
            </a:r>
            <a:br>
              <a:rPr lang="ru-RU" b="0" dirty="0"/>
            </a:br>
            <a:r>
              <a:rPr lang="ru-RU" b="0" dirty="0"/>
              <a:t>Современные приложения — огромные: графические редакторы, браузеры, IDE. Даже при десятках гигабайт RAM все они не могут находиться в памяти одновременно.</a:t>
            </a:r>
          </a:p>
          <a:p>
            <a:r>
              <a:rPr lang="ru-RU" b="0" dirty="0"/>
              <a:t>Кроме того, пользователь хочет, чтобы десятки программ были «открыты» — пусть и не активны.</a:t>
            </a:r>
          </a:p>
          <a:p>
            <a:r>
              <a:rPr lang="ru-RU" b="0" dirty="0"/>
              <a:t>Поэтому понадобился новый подход, который позволил бы выполнять программы, размер которых больше физической памяти, и при этом не блокировать процессор во время обмена данными.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0711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Проблема программ, не помещающихся в память, стара как вычислительная техника.</a:t>
            </a:r>
          </a:p>
          <a:p>
            <a:r>
              <a:rPr lang="ru-RU" b="0" dirty="0"/>
              <a:t>В 60-е годы решение нашли в виде так называемых </a:t>
            </a:r>
            <a:r>
              <a:rPr lang="ru-RU" b="0" dirty="0" err="1"/>
              <a:t>overlays</a:t>
            </a:r>
            <a:r>
              <a:rPr lang="ru-RU" b="0" dirty="0"/>
              <a:t> — наложений. Программист делил приложение на части: при запуске в память загружался только диспетчер </a:t>
            </a:r>
            <a:r>
              <a:rPr lang="ru-RU" b="0" dirty="0" err="1"/>
              <a:t>overlays</a:t>
            </a:r>
            <a:r>
              <a:rPr lang="ru-RU" b="0" dirty="0"/>
              <a:t> и первая часть программы.</a:t>
            </a:r>
          </a:p>
          <a:p>
            <a:r>
              <a:rPr lang="ru-RU" b="0" dirty="0"/>
              <a:t>Когда требовался другой модуль, первый выгружался, а новый загружался поверх него.</a:t>
            </a:r>
          </a:p>
          <a:p>
            <a:r>
              <a:rPr lang="ru-RU" b="0" dirty="0"/>
              <a:t>Это работало, но было крайне неудобно: всё нужно было планировать вручную.</a:t>
            </a:r>
            <a:br>
              <a:rPr lang="ru-RU" b="0" dirty="0"/>
            </a:br>
            <a:r>
              <a:rPr lang="ru-RU" b="0" dirty="0"/>
              <a:t>Каждый </a:t>
            </a:r>
            <a:r>
              <a:rPr lang="ru-RU" b="0" dirty="0" err="1"/>
              <a:t>overlay</a:t>
            </a:r>
            <a:r>
              <a:rPr lang="ru-RU" b="0" dirty="0"/>
              <a:t> нужно было заранее «вырезать» из программы, описать зависимости и точки переключения. Любая ошибка в расчётах — и программа падала.</a:t>
            </a:r>
          </a:p>
          <a:p>
            <a:r>
              <a:rPr lang="ru-RU" b="0" dirty="0"/>
              <a:t>Вскоре стало очевидно: машина должна делать это сама.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44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Идея виртуальной памяти появилась в начале 60-х. Её суть проста и гениальна:</a:t>
            </a:r>
          </a:p>
          <a:p>
            <a:r>
              <a:rPr lang="ru-RU" dirty="0"/>
              <a:t>Каждая программа получает собственное </a:t>
            </a:r>
            <a:r>
              <a:rPr lang="ru-RU" b="1" dirty="0"/>
              <a:t>виртуальное адресное пространство</a:t>
            </a:r>
            <a:r>
              <a:rPr lang="ru-RU" dirty="0"/>
              <a:t> — например, от 0 до 4 ГБ.</a:t>
            </a:r>
          </a:p>
          <a:p>
            <a:r>
              <a:rPr lang="ru-RU" dirty="0"/>
              <a:t>Но реально в памяти находятся только те части программы, которые действительно нужны в данный момент.</a:t>
            </a:r>
          </a:p>
          <a:p>
            <a:r>
              <a:rPr lang="ru-RU" dirty="0"/>
              <a:t>Всё пространство делится на </a:t>
            </a:r>
            <a:r>
              <a:rPr lang="ru-RU" b="1" dirty="0"/>
              <a:t>страницы</a:t>
            </a:r>
            <a:r>
              <a:rPr lang="ru-RU" dirty="0"/>
              <a:t> — небольшие куски (обычно по 4 КБ).</a:t>
            </a:r>
          </a:p>
          <a:p>
            <a:r>
              <a:rPr lang="ru-RU" dirty="0"/>
              <a:t>При обращении к данным, находящимся в памяти, процессор автоматически выполняет преобразование виртуального адреса в физический.</a:t>
            </a:r>
          </a:p>
          <a:p>
            <a:r>
              <a:rPr lang="ru-RU" dirty="0"/>
              <a:t>Если нужная страница отсутствует, возникает </a:t>
            </a:r>
            <a:r>
              <a:rPr lang="ru-RU" b="1" dirty="0"/>
              <a:t>ошибка отсутствия страницы (</a:t>
            </a:r>
            <a:r>
              <a:rPr lang="ru-RU" b="1" dirty="0" err="1"/>
              <a:t>page</a:t>
            </a:r>
            <a:r>
              <a:rPr lang="ru-RU" b="1" dirty="0"/>
              <a:t> </a:t>
            </a:r>
            <a:r>
              <a:rPr lang="ru-RU" b="1" dirty="0" err="1"/>
              <a:t>fault</a:t>
            </a:r>
            <a:r>
              <a:rPr lang="ru-RU" b="1" dirty="0"/>
              <a:t>)</a:t>
            </a:r>
            <a:r>
              <a:rPr lang="ru-RU" dirty="0"/>
              <a:t> — ОС загружает её с диска и повторяет команду.</a:t>
            </a:r>
          </a:p>
          <a:p>
            <a:r>
              <a:rPr lang="ru-RU" dirty="0"/>
              <a:t>Таким образом, создаётся </a:t>
            </a:r>
            <a:r>
              <a:rPr lang="ru-RU" b="1" dirty="0"/>
              <a:t>иллюзия безграничной памяти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3509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основе работы виртуальной памяти лежит </a:t>
            </a:r>
            <a:r>
              <a:rPr lang="ru-RU" b="1" dirty="0"/>
              <a:t>таблица соответствия страниц</a:t>
            </a:r>
            <a:r>
              <a:rPr lang="ru-RU" dirty="0"/>
              <a:t>.</a:t>
            </a:r>
          </a:p>
          <a:p>
            <a:r>
              <a:rPr lang="ru-RU" dirty="0"/>
              <a:t>Процессор знает, как преобразовать виртуальный адрес в физический, если страница уже находится в оперативной памяти.</a:t>
            </a:r>
          </a:p>
          <a:p>
            <a:r>
              <a:rPr lang="ru-RU" dirty="0"/>
              <a:t>Если же нет — он посылает сигнал операционной системе: «нужной страницы нет».</a:t>
            </a:r>
            <a:br>
              <a:rPr lang="ru-RU" dirty="0"/>
            </a:br>
            <a:r>
              <a:rPr lang="ru-RU" dirty="0"/>
              <a:t>ОС загружает нужный блок данных с диска, обновляет таблицу и повторяет инструкцию.</a:t>
            </a:r>
          </a:p>
          <a:p>
            <a:r>
              <a:rPr lang="ru-RU" dirty="0"/>
              <a:t>Всё это происходит полностью прозрачно для программы — она даже не подозревает, что часть её данных только что была загружена с SSD.</a:t>
            </a:r>
          </a:p>
          <a:p>
            <a:r>
              <a:rPr lang="ru-RU" dirty="0"/>
              <a:t>Это позволяет системе держать в памяти лишь активные страницы, а остальное хранить во внешней памяти, что экономит ресурсы и даёт многозадачность.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461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Виртуальная память объединила лучшие идеи и устранила слабые стороны старых подходов.</a:t>
            </a:r>
          </a:p>
          <a:p>
            <a:r>
              <a:rPr lang="ru-RU" b="0" dirty="0"/>
              <a:t>В отличие от </a:t>
            </a:r>
            <a:r>
              <a:rPr lang="ru-RU" b="0" dirty="0" err="1"/>
              <a:t>swapping</a:t>
            </a:r>
            <a:r>
              <a:rPr lang="ru-RU" b="0" dirty="0"/>
              <a:t>, она не требует выгружать программу целиком — только её неиспользуемые части.</a:t>
            </a:r>
          </a:p>
          <a:p>
            <a:r>
              <a:rPr lang="ru-RU" b="0" dirty="0"/>
              <a:t>В отличие от </a:t>
            </a:r>
            <a:r>
              <a:rPr lang="ru-RU" b="0" dirty="0" err="1"/>
              <a:t>overlays</a:t>
            </a:r>
            <a:r>
              <a:rPr lang="ru-RU" b="0" dirty="0"/>
              <a:t>, программисту не нужно вручную разбивать код — всё делает ОС.</a:t>
            </a:r>
          </a:p>
          <a:p>
            <a:r>
              <a:rPr lang="ru-RU" b="0" dirty="0"/>
              <a:t>Конечно, виртуальная память требует поддержки со стороны процессора — специального блока MMU (Memory Management Unit), который занимается преобразованием адресов.</a:t>
            </a:r>
          </a:p>
          <a:p>
            <a:r>
              <a:rPr lang="ru-RU" b="0" dirty="0"/>
              <a:t>Но это был переломный момент: теперь программы могли быть больше физической памяти и работать параллельно.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03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Существует два подхода к реализации виртуальной памяти: </a:t>
            </a:r>
            <a:r>
              <a:rPr lang="ru-RU" b="1" dirty="0" err="1"/>
              <a:t>paging</a:t>
            </a:r>
            <a:r>
              <a:rPr lang="ru-RU" dirty="0"/>
              <a:t> и </a:t>
            </a:r>
            <a:r>
              <a:rPr lang="ru-RU" b="1" dirty="0" err="1"/>
              <a:t>segmentation</a:t>
            </a:r>
            <a:r>
              <a:rPr lang="ru-RU" dirty="0"/>
              <a:t>.</a:t>
            </a:r>
          </a:p>
          <a:p>
            <a:r>
              <a:rPr lang="ru-RU" b="1" dirty="0" err="1"/>
              <a:t>Paging</a:t>
            </a:r>
            <a:r>
              <a:rPr lang="ru-RU" dirty="0"/>
              <a:t> делит память на равные блоки — страницы фиксированного размера, обычно 4 КБ. Это просто и удобно, но требует аппаратной таблицы для преобразования адресов.</a:t>
            </a:r>
          </a:p>
          <a:p>
            <a:r>
              <a:rPr lang="ru-RU" b="1" dirty="0" err="1"/>
              <a:t>Segmentation</a:t>
            </a:r>
            <a:r>
              <a:rPr lang="ru-RU" dirty="0"/>
              <a:t> — более гибкий, исторический подход, где память делилась на логические сегменты: код, данные, стек и т. д. Каждый сегмент мог иметь разную длину.</a:t>
            </a:r>
          </a:p>
          <a:p>
            <a:r>
              <a:rPr lang="ru-RU" dirty="0"/>
              <a:t>Сегодня почти все ОС используют </a:t>
            </a:r>
            <a:r>
              <a:rPr lang="ru-RU" b="1" dirty="0" err="1"/>
              <a:t>paging</a:t>
            </a:r>
            <a:r>
              <a:rPr lang="ru-RU" dirty="0"/>
              <a:t>, потому что она проще, предсказуемее и лучше подходит для современных процессоров.</a:t>
            </a:r>
          </a:p>
          <a:p>
            <a:r>
              <a:rPr lang="ru-RU" dirty="0"/>
              <a:t>К сегментации мы ещё вернёмся, но основное внимание уделим страничной организации.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9375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Виртуальная память даёт операционной системе и пользователю сразу несколько ключевых преимуществ:</a:t>
            </a:r>
          </a:p>
          <a:p>
            <a:r>
              <a:rPr lang="ru-RU" b="0" dirty="0"/>
              <a:t>1 Программы могут быть больше физической памяти — подгружается только то, что действительно используется.</a:t>
            </a:r>
          </a:p>
          <a:p>
            <a:r>
              <a:rPr lang="ru-RU" b="0" dirty="0"/>
              <a:t>2 Процессы изолированы: один не может случайно повредить данные другого.</a:t>
            </a:r>
          </a:p>
          <a:p>
            <a:r>
              <a:rPr lang="ru-RU" b="0" dirty="0"/>
              <a:t>3. Многозадачность становится естественной — процессор работает с одним процессом, пока другой ждёт подкачку данных.</a:t>
            </a:r>
          </a:p>
          <a:p>
            <a:r>
              <a:rPr lang="ru-RU" b="0" dirty="0"/>
              <a:t>4 ОС сама управляет памятью: освобождает, подкачивает, перемещает.</a:t>
            </a:r>
          </a:p>
          <a:p>
            <a:r>
              <a:rPr lang="ru-RU" b="0" dirty="0"/>
              <a:t>4. И, наконец, для программиста — всё выглядит просто: «вся память — моя».</a:t>
            </a:r>
          </a:p>
          <a:p>
            <a:r>
              <a:rPr lang="ru-RU" b="0" dirty="0"/>
              <a:t>Это идеальная иллюзия, созданная аппаратурой и операционной системой, — и именно она сделала возможными современные вычислительные системы.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94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Основным инструментом управления памятью в операционной системе является </a:t>
            </a:r>
            <a:r>
              <a:rPr lang="ru-RU" b="1" dirty="0"/>
              <a:t>менеджер памяти</a:t>
            </a:r>
            <a:r>
              <a:rPr lang="ru-RU" dirty="0"/>
              <a:t>. Это компонент, который ведёт учёт всех занятых и свободных участков памяти.</a:t>
            </a:r>
          </a:p>
          <a:p>
            <a:r>
              <a:rPr lang="ru-RU" dirty="0"/>
              <a:t>Когда программа запускается, менеджер выделяет ей нужный объём. Когда программа завершается — освобождает его для других процессов.</a:t>
            </a:r>
          </a:p>
          <a:p>
            <a:r>
              <a:rPr lang="ru-RU" dirty="0"/>
              <a:t>Это кажется простым, но на практике чрезвычайно сложно, особенно когда одновременно работают десятки процессов, а объёмы памяти динамически меняются.</a:t>
            </a:r>
          </a:p>
          <a:p>
            <a:r>
              <a:rPr lang="ru-RU" dirty="0"/>
              <a:t>Отдельно стоит сказать, что управление кешем обычно выполняется на уровне </a:t>
            </a:r>
            <a:r>
              <a:rPr lang="ru-RU" b="1" dirty="0"/>
              <a:t>аппаратуры</a:t>
            </a:r>
            <a:r>
              <a:rPr lang="ru-RU" dirty="0"/>
              <a:t>, а не операционной системы. ОС работает в основном с RAM — то есть с оперативной памятью и её виртуальными абстракциями.</a:t>
            </a:r>
          </a:p>
          <a:p>
            <a:endParaRPr lang="ru-RU" dirty="0"/>
          </a:p>
          <a:p>
            <a:r>
              <a:rPr lang="ru-RU" dirty="0"/>
              <a:t>Существует множество схем управления памятью: от примитивных, где программа занимает одну непрерывную область, до сложных систем с виртуальной памятью, подкачкой страниц и динамическим распределением ресурсов.</a:t>
            </a:r>
          </a:p>
          <a:p>
            <a:r>
              <a:rPr lang="ru-RU" dirty="0"/>
              <a:t>В этой лекции мы будем двигаться от простого к сложному — рассмотрим базовые принципы, а потом более интеллектуальные механизмы.</a:t>
            </a:r>
          </a:p>
          <a:p>
            <a:r>
              <a:rPr lang="ru-RU" dirty="0"/>
              <a:t>Управление постоянным хранилищем — то есть дисками или SSD — это уже другая область, которую мы изучим в одной из следующих тем. Сейчас же нас интересует только то, как операционная система обращается с </a:t>
            </a:r>
            <a:r>
              <a:rPr lang="ru-RU" b="1" dirty="0"/>
              <a:t>оперативной памятью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110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Paging</a:t>
            </a:r>
            <a:r>
              <a:rPr lang="ru-RU" dirty="0"/>
              <a:t> — это базовый механизм, на котором построена вся современная виртуальная память.</a:t>
            </a:r>
          </a:p>
          <a:p>
            <a:r>
              <a:rPr lang="ru-RU" dirty="0"/>
              <a:t>Программа работает как будто у неё есть собственное непрерывное адресное пространство — от 0 до, скажем, 4 ГБ.</a:t>
            </a:r>
          </a:p>
          <a:p>
            <a:r>
              <a:rPr lang="ru-RU" dirty="0"/>
              <a:t>На самом деле память делится на </a:t>
            </a:r>
            <a:r>
              <a:rPr lang="ru-RU" b="1" dirty="0"/>
              <a:t>страницы фиксированного размера</a:t>
            </a:r>
            <a:r>
              <a:rPr lang="ru-RU" dirty="0"/>
              <a:t>, обычно 4 КБ, и только часть из них реально загружена в RAM.</a:t>
            </a:r>
          </a:p>
          <a:p>
            <a:r>
              <a:rPr lang="ru-RU" dirty="0"/>
              <a:t>Преобразование виртуальных адресов в физические выполняет специальное устройство — </a:t>
            </a:r>
            <a:r>
              <a:rPr lang="ru-RU" b="1" dirty="0"/>
              <a:t>MMU</a:t>
            </a:r>
            <a:r>
              <a:rPr lang="ru-RU" dirty="0"/>
              <a:t>, встроенное в процессор.</a:t>
            </a:r>
          </a:p>
          <a:p>
            <a:r>
              <a:rPr lang="ru-RU" dirty="0"/>
              <a:t>Это устройство работает автоматически и обеспечивает изоляцию, защиту и прозрачность работы памяти для программ.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787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программа выполняет команду вроде</a:t>
            </a:r>
            <a:br>
              <a:rPr lang="ru-RU" dirty="0"/>
            </a:b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 REG, 1000</a:t>
            </a:r>
            <a:br>
              <a:rPr lang="ru-RU" dirty="0"/>
            </a:br>
            <a:r>
              <a:rPr lang="ru-RU" dirty="0"/>
              <a:t>она обращается к </a:t>
            </a:r>
            <a:r>
              <a:rPr lang="ru-RU" b="1" dirty="0"/>
              <a:t>виртуальному адресу 1000</a:t>
            </a:r>
            <a:r>
              <a:rPr lang="ru-RU" dirty="0"/>
              <a:t>.</a:t>
            </a:r>
          </a:p>
          <a:p>
            <a:r>
              <a:rPr lang="ru-RU" dirty="0"/>
              <a:t>Без виртуальной памяти этот адрес напрямую попал бы на шину — процессор просто обращается к ячейке физической памяти с этим номером.</a:t>
            </a:r>
          </a:p>
          <a:p>
            <a:r>
              <a:rPr lang="ru-RU" dirty="0"/>
              <a:t>Но с виртуальной памятью всё иначе.</a:t>
            </a:r>
          </a:p>
          <a:p>
            <a:r>
              <a:rPr lang="ru-RU" dirty="0"/>
              <a:t>Виртуальный адрес поступает в </a:t>
            </a:r>
            <a:r>
              <a:rPr lang="ru-RU" b="1" dirty="0"/>
              <a:t>MMU</a:t>
            </a:r>
            <a:r>
              <a:rPr lang="ru-RU" dirty="0"/>
              <a:t>, и уже она решает, какому </a:t>
            </a:r>
            <a:r>
              <a:rPr lang="ru-RU" b="1" dirty="0"/>
              <a:t>физическому адресу</a:t>
            </a:r>
            <a:r>
              <a:rPr lang="ru-RU" dirty="0"/>
              <a:t> он соответствует.</a:t>
            </a:r>
          </a:p>
          <a:p>
            <a:r>
              <a:rPr lang="ru-RU" dirty="0"/>
              <a:t>Таким образом, программа живёт в «иллюзорном» пространстве, а MMU создаёт между ней и реальной памятью слой абстракции и защиты.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285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Рассмотрим упрощённый пример.</a:t>
            </a:r>
          </a:p>
          <a:p>
            <a:r>
              <a:rPr lang="ru-RU" dirty="0"/>
              <a:t>Пусть у нас 16-битная машина, где программа может адресовать 64 КБ памяти — от 0 до 65 535.</a:t>
            </a:r>
          </a:p>
          <a:p>
            <a:r>
              <a:rPr lang="ru-RU" dirty="0"/>
              <a:t>Физически же установлено только 32 КБ.</a:t>
            </a:r>
          </a:p>
          <a:p>
            <a:r>
              <a:rPr lang="ru-RU" dirty="0"/>
              <a:t>Всё виртуальное пространство делится на 16 страниц по 4 КБ, а физическая память — на 8 </a:t>
            </a:r>
            <a:r>
              <a:rPr lang="ru-RU" b="1" dirty="0" err="1"/>
              <a:t>page</a:t>
            </a:r>
            <a:r>
              <a:rPr lang="ru-RU" b="1" dirty="0"/>
              <a:t> </a:t>
            </a:r>
            <a:r>
              <a:rPr lang="ru-RU" b="1" dirty="0" err="1"/>
              <a:t>frames</a:t>
            </a:r>
            <a:r>
              <a:rPr lang="ru-RU" dirty="0"/>
              <a:t> того же размера.</a:t>
            </a:r>
          </a:p>
          <a:p>
            <a:r>
              <a:rPr lang="ru-RU" dirty="0"/>
              <a:t>Значит, одновременно в RAM могут находиться только половина страниц программы, а остальные хранятся на диске и загружаются по мере надобности.</a:t>
            </a:r>
          </a:p>
          <a:p>
            <a:r>
              <a:rPr lang="ru-RU" dirty="0"/>
              <a:t>Этот механизм даёт возможность запускать программы, </a:t>
            </a:r>
            <a:r>
              <a:rPr lang="ru-RU" b="1" dirty="0"/>
              <a:t>превышающие объём физической памяти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142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Например, виртуальный адрес 0 попадает в виртуальную страницу 0, которая сопоставлена с </a:t>
            </a:r>
            <a:r>
              <a:rPr lang="ru-RU" b="1" dirty="0"/>
              <a:t>физическим фреймом 2</a:t>
            </a:r>
            <a:r>
              <a:rPr lang="ru-RU" dirty="0"/>
              <a:t> — то есть адрес 8192.</a:t>
            </a:r>
          </a:p>
          <a:p>
            <a:r>
              <a:rPr lang="ru-RU" dirty="0"/>
              <a:t>Поэтому, когда программа выполняет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 REG, 0</a:t>
            </a:r>
            <a:r>
              <a:rPr lang="ru-RU" dirty="0"/>
              <a:t>, процессор на самом деле обращается к адресу </a:t>
            </a:r>
            <a:r>
              <a:rPr lang="ru-RU" b="1" dirty="0"/>
              <a:t>8192</a:t>
            </a:r>
            <a:r>
              <a:rPr lang="ru-RU" dirty="0"/>
              <a:t> в физической памяти.</a:t>
            </a:r>
          </a:p>
          <a:p>
            <a:r>
              <a:rPr lang="ru-RU" dirty="0"/>
              <a:t>Аналогично, если команда ссылается на виртуальный адрес 8192, это страница №2, которая может быть сопоставлена, скажем, с фреймом №6 — физический адрес </a:t>
            </a:r>
            <a:r>
              <a:rPr lang="ru-RU" b="1" dirty="0"/>
              <a:t>24576</a:t>
            </a:r>
            <a:r>
              <a:rPr lang="ru-RU" dirty="0"/>
              <a:t>.</a:t>
            </a:r>
          </a:p>
          <a:p>
            <a:r>
              <a:rPr lang="ru-RU" dirty="0"/>
              <a:t>Все эти преобразования происходят мгновенно и незаметно для программы.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9351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Если программа обращается к странице, которая не загружена в память, MMU вызывает исключение — </a:t>
            </a:r>
            <a:r>
              <a:rPr lang="ru-RU" b="0" dirty="0" err="1"/>
              <a:t>page</a:t>
            </a:r>
            <a:r>
              <a:rPr lang="ru-RU" b="0" dirty="0"/>
              <a:t> </a:t>
            </a:r>
            <a:r>
              <a:rPr lang="ru-RU" b="0" dirty="0" err="1"/>
              <a:t>fault</a:t>
            </a:r>
            <a:r>
              <a:rPr lang="ru-RU" b="0" dirty="0"/>
              <a:t>.</a:t>
            </a:r>
          </a:p>
          <a:p>
            <a:r>
              <a:rPr lang="ru-RU" b="0" dirty="0"/>
              <a:t>Операционная система получает сигнал, находит в памяти фрейм, который давно не использовался, и выгружает его содержимое на диск.</a:t>
            </a:r>
          </a:p>
          <a:p>
            <a:r>
              <a:rPr lang="ru-RU" b="0" dirty="0"/>
              <a:t>Затем ОС загружает нужную страницу с диска в освобождённый фрейм, обновляет таблицу сопоставлений и повторяет ту же инструкцию.</a:t>
            </a:r>
          </a:p>
          <a:p>
            <a:r>
              <a:rPr lang="ru-RU" b="0" dirty="0"/>
              <a:t>Для программы всё выглядит как обычная работа — она просто немного «ждёт».</a:t>
            </a:r>
          </a:p>
          <a:p>
            <a:r>
              <a:rPr lang="ru-RU" b="0" dirty="0"/>
              <a:t>Таким образом, даже если в физической памяти всего 8 страниц, программа из 16 страниц может работать полностью, потому что нужные фрагменты подгружаются по мере обращения.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617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посмотрим, как устроен адрес внутри MMU.</a:t>
            </a:r>
          </a:p>
          <a:p>
            <a:r>
              <a:rPr lang="ru-RU" dirty="0"/>
              <a:t>Допустим, у нас 16-битный виртуальный адрес.</a:t>
            </a:r>
          </a:p>
          <a:p>
            <a:r>
              <a:rPr lang="ru-RU" dirty="0"/>
              <a:t>Верхние 4 бита — это </a:t>
            </a:r>
            <a:r>
              <a:rPr lang="ru-RU" b="1" dirty="0"/>
              <a:t>номер страницы</a:t>
            </a:r>
            <a:r>
              <a:rPr lang="ru-RU" dirty="0"/>
              <a:t>, а оставшиеся 12 — </a:t>
            </a:r>
            <a:r>
              <a:rPr lang="ru-RU" b="1" dirty="0"/>
              <a:t>смещение внутри страницы</a:t>
            </a:r>
            <a:r>
              <a:rPr lang="ru-RU" dirty="0"/>
              <a:t>.</a:t>
            </a:r>
          </a:p>
          <a:p>
            <a:r>
              <a:rPr lang="ru-RU" dirty="0"/>
              <a:t>MMU использует номер страницы как индекс в таблице страниц и получает номер физического фрейма, где лежит нужный блок данных.</a:t>
            </a:r>
          </a:p>
          <a:p>
            <a:r>
              <a:rPr lang="ru-RU" dirty="0"/>
              <a:t>Смещение просто добавляется к адресу начала фрейма.</a:t>
            </a:r>
          </a:p>
          <a:p>
            <a:r>
              <a:rPr lang="ru-RU" dirty="0"/>
              <a:t>Если страница отсутствует, в таблице стоит специальный флаг — </a:t>
            </a:r>
            <a:r>
              <a:rPr lang="ru-RU" b="1" dirty="0" err="1"/>
              <a:t>Present</a:t>
            </a:r>
            <a:r>
              <a:rPr lang="ru-RU" b="1" dirty="0"/>
              <a:t>/</a:t>
            </a:r>
            <a:r>
              <a:rPr lang="ru-RU" b="1" dirty="0" err="1"/>
              <a:t>Absent</a:t>
            </a:r>
            <a:r>
              <a:rPr lang="ru-RU" b="1" dirty="0"/>
              <a:t> </a:t>
            </a:r>
            <a:r>
              <a:rPr lang="ru-RU" b="1" dirty="0" err="1"/>
              <a:t>bit</a:t>
            </a:r>
            <a:r>
              <a:rPr lang="ru-RU" dirty="0"/>
              <a:t> — и MMU вызывает </a:t>
            </a:r>
            <a:r>
              <a:rPr lang="ru-RU" b="1" dirty="0" err="1"/>
              <a:t>page</a:t>
            </a:r>
            <a:r>
              <a:rPr lang="ru-RU" b="1" dirty="0"/>
              <a:t> </a:t>
            </a:r>
            <a:r>
              <a:rPr lang="ru-RU" b="1" dirty="0" err="1"/>
              <a:t>fault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0109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нашем примере таблица страниц мала — всего 16 записей.</a:t>
            </a:r>
            <a:br>
              <a:rPr lang="ru-RU" dirty="0"/>
            </a:br>
            <a:r>
              <a:rPr lang="ru-RU" dirty="0"/>
              <a:t>Но в реальных системах адреса 32- и 64-битные.</a:t>
            </a:r>
          </a:p>
          <a:p>
            <a:r>
              <a:rPr lang="ru-RU" dirty="0"/>
              <a:t>Для 32-битных адресов и страниц по 4 КБ таблица должна содержать более миллиона записей. Это ещё приемлемо.</a:t>
            </a:r>
          </a:p>
          <a:p>
            <a:r>
              <a:rPr lang="ru-RU" dirty="0"/>
              <a:t>Но для 64-битных адресов — это уже </a:t>
            </a:r>
            <a:r>
              <a:rPr lang="ru-RU" b="1" dirty="0"/>
              <a:t>миллиарды терабайтов записей</a:t>
            </a:r>
            <a:r>
              <a:rPr lang="ru-RU" dirty="0"/>
              <a:t>!</a:t>
            </a:r>
          </a:p>
          <a:p>
            <a:r>
              <a:rPr lang="ru-RU" dirty="0"/>
              <a:t>Поэтому современные процессоры используют </a:t>
            </a:r>
            <a:r>
              <a:rPr lang="ru-RU" b="1" dirty="0"/>
              <a:t>иерархические таблицы страниц</a:t>
            </a:r>
            <a:r>
              <a:rPr lang="ru-RU" dirty="0"/>
              <a:t> и </a:t>
            </a:r>
            <a:r>
              <a:rPr lang="ru-RU" b="1" dirty="0"/>
              <a:t>TLB (Translation </a:t>
            </a:r>
            <a:r>
              <a:rPr lang="ru-RU" b="1" dirty="0" err="1"/>
              <a:t>Lookaside</a:t>
            </a:r>
            <a:r>
              <a:rPr lang="ru-RU" b="1" dirty="0"/>
              <a:t> </a:t>
            </a:r>
            <a:r>
              <a:rPr lang="ru-RU" b="1" dirty="0" err="1"/>
              <a:t>Buffer</a:t>
            </a:r>
            <a:r>
              <a:rPr lang="ru-RU" b="1" dirty="0"/>
              <a:t>)</a:t>
            </a:r>
            <a:r>
              <a:rPr lang="ru-RU" dirty="0"/>
              <a:t> — специальный кэш, где хранятся недавно использованные преобразования адресов.</a:t>
            </a:r>
          </a:p>
          <a:p>
            <a:r>
              <a:rPr lang="ru-RU" dirty="0"/>
              <a:t>Эти механизмы мы подробно рассмотрим в следующем разделе.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4520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Paging</a:t>
            </a:r>
            <a:r>
              <a:rPr lang="ru-RU" dirty="0"/>
              <a:t> — это сердце механизма виртуальной памяти.</a:t>
            </a:r>
          </a:p>
          <a:p>
            <a:r>
              <a:rPr lang="ru-RU" dirty="0"/>
              <a:t>Благодаря ему процессор и операционная система могут совместно создавать </a:t>
            </a:r>
            <a:r>
              <a:rPr lang="ru-RU" b="1" dirty="0"/>
              <a:t>иллюзию огромной, непрерывной памяти</a:t>
            </a:r>
            <a:r>
              <a:rPr lang="ru-RU" dirty="0"/>
              <a:t>, хотя физически её гораздо меньше.</a:t>
            </a:r>
          </a:p>
          <a:p>
            <a:r>
              <a:rPr lang="ru-RU" dirty="0"/>
              <a:t>Страничная организация делает возможными многозадачность, изоляцию, и безопасность.</a:t>
            </a:r>
          </a:p>
          <a:p>
            <a:r>
              <a:rPr lang="ru-RU" dirty="0"/>
              <a:t>Это фундаментальная идея, без которой ни одна современная ОС — Windows, Linux, </a:t>
            </a:r>
            <a:r>
              <a:rPr lang="ru-RU" dirty="0" err="1"/>
              <a:t>macOS</a:t>
            </a:r>
            <a:r>
              <a:rPr lang="ru-RU" dirty="0"/>
              <a:t> — не смогла бы существовать.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035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Страничная организация создаёт две системы координат: виртуальные страницы и физические фреймы.</a:t>
            </a:r>
          </a:p>
          <a:p>
            <a:r>
              <a:rPr lang="ru-RU" dirty="0"/>
              <a:t>Чтобы понять, где реально находится нужная страница программы, используется </a:t>
            </a:r>
            <a:r>
              <a:rPr lang="ru-RU" b="1" dirty="0"/>
              <a:t>таблица страниц</a:t>
            </a:r>
            <a:r>
              <a:rPr lang="ru-RU" dirty="0"/>
              <a:t> — основная структура данных в механизме виртуальной памяти.</a:t>
            </a:r>
          </a:p>
          <a:p>
            <a:r>
              <a:rPr lang="ru-RU" dirty="0"/>
              <a:t>В простейшем случае она просто сопоставляет: «виртуальная страница №N → физический фрейм №M».</a:t>
            </a:r>
          </a:p>
          <a:p>
            <a:r>
              <a:rPr lang="ru-RU" dirty="0"/>
              <a:t>При каждом обращении к памяти MMU заглядывает в таблицу, получает номер фрейма и формирует физический адрес.</a:t>
            </a:r>
          </a:p>
          <a:p>
            <a:r>
              <a:rPr lang="ru-RU" dirty="0"/>
              <a:t>Математически это можно рассматривать как функцию:</a:t>
            </a:r>
            <a:br>
              <a:rPr lang="ru-RU" dirty="0"/>
            </a:br>
            <a:r>
              <a:rPr lang="ru-RU" b="1" dirty="0"/>
              <a:t>f(</a:t>
            </a:r>
            <a:r>
              <a:rPr lang="ru-RU" b="1" dirty="0" err="1"/>
              <a:t>виртуальная_страница</a:t>
            </a:r>
            <a:r>
              <a:rPr lang="ru-RU" b="1" dirty="0"/>
              <a:t>) = </a:t>
            </a:r>
            <a:r>
              <a:rPr lang="ru-RU" b="1" dirty="0" err="1"/>
              <a:t>физический_фрейм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381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преобразования адресов виртуальный адрес делится на две части.</a:t>
            </a:r>
          </a:p>
          <a:p>
            <a:r>
              <a:rPr lang="ru-RU" dirty="0"/>
              <a:t>Старшие биты определяют </a:t>
            </a:r>
            <a:r>
              <a:rPr lang="ru-RU" b="1" dirty="0"/>
              <a:t>номер страницы</a:t>
            </a:r>
            <a:r>
              <a:rPr lang="ru-RU" dirty="0"/>
              <a:t>, а младшие — </a:t>
            </a:r>
            <a:r>
              <a:rPr lang="ru-RU" b="1" dirty="0"/>
              <a:t>смещение внутри страницы</a:t>
            </a:r>
            <a:r>
              <a:rPr lang="ru-RU" dirty="0"/>
              <a:t>.</a:t>
            </a:r>
          </a:p>
          <a:p>
            <a:r>
              <a:rPr lang="ru-RU" dirty="0"/>
              <a:t>Например, при 16-битных адресах и размере страницы 4 КБ, верхние 4 бита задают одну из 16 виртуальных страниц.</a:t>
            </a:r>
          </a:p>
          <a:p>
            <a:r>
              <a:rPr lang="ru-RU" dirty="0"/>
              <a:t>Остальные 12 бит указывают позицию байта внутри этой страницы — от 0 до 4095.</a:t>
            </a:r>
          </a:p>
          <a:p>
            <a:r>
              <a:rPr lang="ru-RU" dirty="0"/>
              <a:t>MMU использует номер страницы как индекс в таблице страниц, находит номер физического фрейма, и подставляет его вместо виртуального номера страницы, формируя </a:t>
            </a:r>
            <a:r>
              <a:rPr lang="ru-RU" b="1" dirty="0"/>
              <a:t>физический адрес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08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самых ранних компьютерах память не делилась и не защищалась — программа напрямую обращалась к физическим ячейкам.</a:t>
            </a:r>
          </a:p>
          <a:p>
            <a:r>
              <a:rPr lang="ru-RU" dirty="0"/>
              <a:t>Например, инструкция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 R1,1000</a:t>
            </a:r>
            <a:r>
              <a:rPr lang="ru-RU" dirty="0"/>
              <a:t> буквально означала: «прочитать байт из физического адреса 1000 и записать его в регистр R1».</a:t>
            </a:r>
          </a:p>
          <a:p>
            <a:r>
              <a:rPr lang="ru-RU" dirty="0"/>
              <a:t>Если в системе запущена вторая программа, и она тоже обращается к адресу 1000, — данные первой просто стираются.</a:t>
            </a:r>
          </a:p>
          <a:p>
            <a:r>
              <a:rPr lang="ru-RU" dirty="0"/>
              <a:t>Таким образом, </a:t>
            </a:r>
            <a:r>
              <a:rPr lang="ru-RU" b="1" dirty="0"/>
              <a:t>совместное выполнение нескольких программ было невозможно</a:t>
            </a:r>
            <a:r>
              <a:rPr lang="ru-RU" dirty="0"/>
              <a:t>. Даже простая ошибка в пользовательском коде могла полностью «убить» операционную систему, потому что память у всех была общая.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2393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 таблице страниц каждая строка называется Page </a:t>
            </a:r>
            <a:r>
              <a:rPr lang="ru-RU" b="0" dirty="0" err="1"/>
              <a:t>Table</a:t>
            </a:r>
            <a:r>
              <a:rPr lang="ru-RU" b="0" dirty="0"/>
              <a:t> </a:t>
            </a:r>
            <a:r>
              <a:rPr lang="ru-RU" b="0" dirty="0" err="1"/>
              <a:t>Entry</a:t>
            </a:r>
            <a:r>
              <a:rPr lang="ru-RU" b="0" dirty="0"/>
              <a:t> (PTE).</a:t>
            </a:r>
          </a:p>
          <a:p>
            <a:r>
              <a:rPr lang="ru-RU" b="0" dirty="0"/>
              <a:t>Это небольшая структура (в современных системах — 64 бита), которая содержит всю необходимую информацию о странице.</a:t>
            </a:r>
          </a:p>
          <a:p>
            <a:r>
              <a:rPr lang="ru-RU" b="0" dirty="0"/>
              <a:t>Самое главное поле — номер физического фрейма, в котором сейчас находится страница.</a:t>
            </a:r>
          </a:p>
          <a:p>
            <a:r>
              <a:rPr lang="ru-RU" b="0" dirty="0"/>
              <a:t>Но кроме него в записи есть ещё несколько управляющих битов:</a:t>
            </a:r>
          </a:p>
          <a:p>
            <a:r>
              <a:rPr lang="ru-RU" b="0" dirty="0"/>
              <a:t>🔹 </a:t>
            </a:r>
            <a:r>
              <a:rPr lang="ru-RU" b="0" dirty="0" err="1"/>
              <a:t>Present</a:t>
            </a:r>
            <a:r>
              <a:rPr lang="ru-RU" b="0" dirty="0"/>
              <a:t>/</a:t>
            </a:r>
            <a:r>
              <a:rPr lang="ru-RU" b="0" dirty="0" err="1"/>
              <a:t>Absent</a:t>
            </a:r>
            <a:r>
              <a:rPr lang="ru-RU" b="0" dirty="0"/>
              <a:t> — страница находится в памяти или выгружена на диск;</a:t>
            </a:r>
          </a:p>
          <a:p>
            <a:r>
              <a:rPr lang="ru-RU" b="0" dirty="0"/>
              <a:t>🔹 Protection </a:t>
            </a:r>
            <a:r>
              <a:rPr lang="ru-RU" b="0" dirty="0" err="1"/>
              <a:t>bits</a:t>
            </a:r>
            <a:r>
              <a:rPr lang="ru-RU" b="0" dirty="0"/>
              <a:t> — можно ли страницу читать, записывать, выполнять;</a:t>
            </a:r>
          </a:p>
          <a:p>
            <a:r>
              <a:rPr lang="ru-RU" b="0" dirty="0"/>
              <a:t>🔹 </a:t>
            </a:r>
            <a:r>
              <a:rPr lang="ru-RU" b="0" dirty="0" err="1"/>
              <a:t>Supervisor</a:t>
            </a:r>
            <a:r>
              <a:rPr lang="ru-RU" b="0" dirty="0"/>
              <a:t> </a:t>
            </a:r>
            <a:r>
              <a:rPr lang="ru-RU" b="0" dirty="0" err="1"/>
              <a:t>bit</a:t>
            </a:r>
            <a:r>
              <a:rPr lang="ru-RU" b="0" dirty="0"/>
              <a:t> — страница доступна только ядру или всем процессам;</a:t>
            </a:r>
          </a:p>
          <a:p>
            <a:r>
              <a:rPr lang="ru-RU" b="0" dirty="0"/>
              <a:t>🔹 </a:t>
            </a:r>
            <a:r>
              <a:rPr lang="ru-RU" b="0" dirty="0" err="1"/>
              <a:t>Modified</a:t>
            </a:r>
            <a:r>
              <a:rPr lang="ru-RU" b="0" dirty="0"/>
              <a:t> — страница изменялась (её нужно сохранить при выгрузке);</a:t>
            </a:r>
          </a:p>
          <a:p>
            <a:r>
              <a:rPr lang="ru-RU" b="0" dirty="0"/>
              <a:t>🔹 </a:t>
            </a:r>
            <a:r>
              <a:rPr lang="ru-RU" b="0" dirty="0" err="1"/>
              <a:t>Referenced</a:t>
            </a:r>
            <a:r>
              <a:rPr lang="ru-RU" b="0" dirty="0"/>
              <a:t> — страница недавно использовалась (важно для алгоритмов замещения).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68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Первое, на что смотрит MMU — это бит </a:t>
            </a:r>
            <a:r>
              <a:rPr lang="ru-RU" b="1" dirty="0" err="1"/>
              <a:t>Present</a:t>
            </a:r>
            <a:r>
              <a:rPr lang="ru-RU" dirty="0"/>
              <a:t>.</a:t>
            </a:r>
          </a:p>
          <a:p>
            <a:r>
              <a:rPr lang="ru-RU" dirty="0"/>
              <a:t>Если он равен 1 — страница находится в оперативной памяти, и можно продолжать работу.</a:t>
            </a:r>
          </a:p>
          <a:p>
            <a:r>
              <a:rPr lang="ru-RU" dirty="0"/>
              <a:t>Если 0 — страница выгружена, и обращение к ней вызовет </a:t>
            </a:r>
            <a:r>
              <a:rPr lang="ru-RU" b="1" dirty="0"/>
              <a:t>исключение </a:t>
            </a:r>
            <a:r>
              <a:rPr lang="ru-RU" b="1" dirty="0" err="1"/>
              <a:t>page</a:t>
            </a:r>
            <a:r>
              <a:rPr lang="ru-RU" b="1" dirty="0"/>
              <a:t> </a:t>
            </a:r>
            <a:r>
              <a:rPr lang="ru-RU" b="1" dirty="0" err="1"/>
              <a:t>fault</a:t>
            </a:r>
            <a:r>
              <a:rPr lang="ru-RU" dirty="0"/>
              <a:t>, чтобы ОС подгрузила её с диска.</a:t>
            </a:r>
          </a:p>
          <a:p>
            <a:r>
              <a:rPr lang="ru-RU" dirty="0"/>
              <a:t>Далее идут </a:t>
            </a:r>
            <a:r>
              <a:rPr lang="ru-RU" b="1" dirty="0"/>
              <a:t>Protection </a:t>
            </a:r>
            <a:r>
              <a:rPr lang="ru-RU" b="1" dirty="0" err="1"/>
              <a:t>bits</a:t>
            </a:r>
            <a:r>
              <a:rPr lang="ru-RU" dirty="0"/>
              <a:t> — они определяют, что разрешено: чтение, запись или выполнение.</a:t>
            </a:r>
          </a:p>
          <a:p>
            <a:r>
              <a:rPr lang="ru-RU" dirty="0"/>
              <a:t>Это основа системы защиты памяти: пользовательский процесс не сможет случайно записать код ядра.</a:t>
            </a:r>
          </a:p>
          <a:p>
            <a:r>
              <a:rPr lang="ru-RU" dirty="0"/>
              <a:t>Также есть </a:t>
            </a:r>
            <a:r>
              <a:rPr lang="ru-RU" b="1" dirty="0" err="1"/>
              <a:t>Supervisor</a:t>
            </a:r>
            <a:r>
              <a:rPr lang="ru-RU" b="1" dirty="0"/>
              <a:t> </a:t>
            </a:r>
            <a:r>
              <a:rPr lang="ru-RU" b="1" dirty="0" err="1"/>
              <a:t>bit</a:t>
            </a:r>
            <a:r>
              <a:rPr lang="ru-RU" dirty="0"/>
              <a:t>, который указывает, доступна ли страница только для ядра (</a:t>
            </a:r>
            <a:r>
              <a:rPr lang="ru-RU" dirty="0" err="1"/>
              <a:t>ring</a:t>
            </a:r>
            <a:r>
              <a:rPr lang="ru-RU" dirty="0"/>
              <a:t> 0) или для всех процессов.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941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Следующие два бита — </a:t>
            </a:r>
            <a:r>
              <a:rPr lang="ru-RU" b="1" dirty="0" err="1"/>
              <a:t>Modified</a:t>
            </a:r>
            <a:r>
              <a:rPr lang="ru-RU" dirty="0"/>
              <a:t> и </a:t>
            </a:r>
            <a:r>
              <a:rPr lang="ru-RU" b="1" dirty="0" err="1"/>
              <a:t>Referenced</a:t>
            </a:r>
            <a:r>
              <a:rPr lang="ru-RU" dirty="0"/>
              <a:t> — позволяют ОС оценивать активность страниц.</a:t>
            </a:r>
          </a:p>
          <a:p>
            <a:r>
              <a:rPr lang="ru-RU" dirty="0"/>
              <a:t>Если страница была изменена, </a:t>
            </a:r>
            <a:r>
              <a:rPr lang="ru-RU" dirty="0" err="1"/>
              <a:t>аппаратно</a:t>
            </a:r>
            <a:r>
              <a:rPr lang="ru-RU" dirty="0"/>
              <a:t> устанавливается бит </a:t>
            </a:r>
            <a:r>
              <a:rPr lang="ru-RU" b="1" dirty="0" err="1"/>
              <a:t>Modified</a:t>
            </a:r>
            <a:r>
              <a:rPr lang="ru-RU" dirty="0"/>
              <a:t> (или </a:t>
            </a:r>
            <a:r>
              <a:rPr lang="ru-RU" i="1" dirty="0" err="1"/>
              <a:t>Dirty</a:t>
            </a:r>
            <a:r>
              <a:rPr lang="ru-RU" dirty="0"/>
              <a:t>).</a:t>
            </a:r>
            <a:br>
              <a:rPr lang="ru-RU" dirty="0"/>
            </a:br>
            <a:r>
              <a:rPr lang="ru-RU" dirty="0"/>
              <a:t>Когда ОС решает выгрузить страницу, она смотрит на этот бит:</a:t>
            </a:r>
            <a:br>
              <a:rPr lang="ru-RU" dirty="0"/>
            </a:br>
            <a:r>
              <a:rPr lang="ru-RU" dirty="0"/>
              <a:t>если он установлен — страницу нужно </a:t>
            </a:r>
            <a:r>
              <a:rPr lang="ru-RU" b="1" dirty="0"/>
              <a:t>сохранить на диск</a:t>
            </a:r>
            <a:r>
              <a:rPr lang="ru-RU" dirty="0"/>
              <a:t>, чтобы не потерять изменения.</a:t>
            </a:r>
          </a:p>
          <a:p>
            <a:r>
              <a:rPr lang="ru-RU" b="1" dirty="0" err="1"/>
              <a:t>Referenced</a:t>
            </a:r>
            <a:r>
              <a:rPr lang="ru-RU" b="1" dirty="0"/>
              <a:t> </a:t>
            </a:r>
            <a:r>
              <a:rPr lang="ru-RU" b="1" dirty="0" err="1"/>
              <a:t>bit</a:t>
            </a:r>
            <a:r>
              <a:rPr lang="ru-RU" dirty="0"/>
              <a:t> показывает, использовалась ли страница недавно.</a:t>
            </a:r>
            <a:br>
              <a:rPr lang="ru-RU" dirty="0"/>
            </a:br>
            <a:r>
              <a:rPr lang="ru-RU" dirty="0"/>
              <a:t>Он помогает системе выбирать, какие страницы оставить в памяти, а какие можно заменить.</a:t>
            </a:r>
          </a:p>
          <a:p>
            <a:r>
              <a:rPr lang="ru-RU" dirty="0"/>
              <a:t>Эти биты устанавливаются автоматически самим процессором при обращениях к памяти.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952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современных архитектурах, например x86-64, размер записи таблицы страниц составляет </a:t>
            </a:r>
            <a:r>
              <a:rPr lang="ru-RU" b="1" dirty="0"/>
              <a:t>64 бита</a:t>
            </a:r>
            <a:r>
              <a:rPr lang="ru-RU" dirty="0"/>
              <a:t>.</a:t>
            </a:r>
          </a:p>
          <a:p>
            <a:r>
              <a:rPr lang="ru-RU" dirty="0"/>
              <a:t>Из них 52 бита отводятся под </a:t>
            </a:r>
            <a:r>
              <a:rPr lang="ru-RU" b="1" dirty="0"/>
              <a:t>номер физического фрейма</a:t>
            </a:r>
            <a:r>
              <a:rPr lang="ru-RU" dirty="0"/>
              <a:t> — этого достаточно, чтобы адресовать терабайты памяти при размере страницы 4 КБ.</a:t>
            </a:r>
          </a:p>
          <a:p>
            <a:r>
              <a:rPr lang="ru-RU" dirty="0"/>
              <a:t>Остальные 12 бит — это набор служебных флагов, о которых мы только что говорили.</a:t>
            </a:r>
          </a:p>
          <a:p>
            <a:r>
              <a:rPr lang="ru-RU" dirty="0"/>
              <a:t>Несмотря на различия между архитектурами (Intel, ARM, RISC-V и др.), идея везде одинакова:</a:t>
            </a:r>
            <a:br>
              <a:rPr lang="ru-RU" dirty="0"/>
            </a:br>
            <a:r>
              <a:rPr lang="ru-RU" dirty="0"/>
              <a:t>одна таблица страниц хранит, где находятся страницы и какие у них права доступа.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9115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Таблицы страниц — это ещё и механизм защиты.</a:t>
            </a:r>
          </a:p>
          <a:p>
            <a:r>
              <a:rPr lang="ru-RU" dirty="0"/>
              <a:t>Обычно страницы ядра и пользовательские страницы хранятся в одном адресном пространстве, но имеют разные флаги доступа.</a:t>
            </a:r>
          </a:p>
          <a:p>
            <a:r>
              <a:rPr lang="ru-RU" dirty="0"/>
              <a:t>Попытка пользователя обратиться к адресу ядра немедленно вызывает </a:t>
            </a:r>
            <a:r>
              <a:rPr lang="ru-RU" b="1" dirty="0" err="1"/>
              <a:t>fault</a:t>
            </a:r>
            <a:r>
              <a:rPr lang="ru-RU" dirty="0"/>
              <a:t>.</a:t>
            </a:r>
          </a:p>
          <a:p>
            <a:r>
              <a:rPr lang="ru-RU" dirty="0"/>
              <a:t>Кроме того, многие ОС специально не выделяют страницы в начале памяти (адрес 0), чтобы ловить ошибки вроде обращения к неинициализированному указателю.</a:t>
            </a:r>
          </a:p>
          <a:p>
            <a:r>
              <a:rPr lang="ru-RU" dirty="0"/>
              <a:t>Например, пользовательские программы часто начинают с </a:t>
            </a:r>
            <a:r>
              <a:rPr lang="ru-RU" b="1" dirty="0"/>
              <a:t>адреса 0x1000 (4К)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Тогда любое обращение к нулю вызывает исключение, и программа может быть безопасно остановлена.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019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Таблицы страниц — это сердце механизма отображения виртуальной памяти.</a:t>
            </a:r>
          </a:p>
          <a:p>
            <a:r>
              <a:rPr lang="ru-RU" dirty="0"/>
              <a:t>Они решают три задачи одновременно:</a:t>
            </a:r>
          </a:p>
          <a:p>
            <a:r>
              <a:rPr lang="ru-RU" dirty="0"/>
              <a:t>1️⃣ Определяют, где физически хранится каждая страница.</a:t>
            </a:r>
          </a:p>
          <a:p>
            <a:r>
              <a:rPr lang="ru-RU" dirty="0"/>
              <a:t>2️⃣ Контролируют права доступа — чтение, запись, выполнение.</a:t>
            </a:r>
          </a:p>
          <a:p>
            <a:r>
              <a:rPr lang="ru-RU" dirty="0"/>
              <a:t>3️⃣ Позволяют системе следить за использованием страниц и выбирать, какие можно выгрузить.</a:t>
            </a:r>
          </a:p>
          <a:p>
            <a:r>
              <a:rPr lang="ru-RU" dirty="0"/>
              <a:t>Таблицы создаются и заполняются операционной системой, но работают </a:t>
            </a:r>
            <a:r>
              <a:rPr lang="ru-RU" dirty="0" err="1"/>
              <a:t>аппаратно</a:t>
            </a:r>
            <a:r>
              <a:rPr lang="ru-RU" dirty="0"/>
              <a:t> через MMU, что делает систему быстрой и безопасной.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249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простейшей реализации каждая страница виртуальной памяти имеет свою запись в таблице.</a:t>
            </a:r>
          </a:p>
          <a:p>
            <a:r>
              <a:rPr lang="ru-RU" dirty="0"/>
              <a:t>Но при больших адресных пространствах это становится невозможным.</a:t>
            </a:r>
          </a:p>
          <a:p>
            <a:r>
              <a:rPr lang="ru-RU" dirty="0"/>
              <a:t>В 32-битной системе с 4-КБ страницами требуется миллион записей — это ещё допустимо.</a:t>
            </a:r>
          </a:p>
          <a:p>
            <a:r>
              <a:rPr lang="ru-RU" dirty="0"/>
              <a:t>А в 64-битной — это уже миллионы терабайтов данных!</a:t>
            </a:r>
          </a:p>
          <a:p>
            <a:r>
              <a:rPr lang="ru-RU" dirty="0"/>
              <a:t>Поэтому современные процессоры используют </a:t>
            </a:r>
            <a:r>
              <a:rPr lang="ru-RU" b="1" dirty="0"/>
              <a:t>иерархию таблиц</a:t>
            </a:r>
            <a:r>
              <a:rPr lang="ru-RU" dirty="0"/>
              <a:t>, где таблица делится на несколько уровней, и в памяти хранятся только те части, которые реально используются.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5243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Принцип прост: вместо одной гигантской таблицы создаётся дерево таблиц.</a:t>
            </a:r>
          </a:p>
          <a:p>
            <a:r>
              <a:rPr lang="ru-RU" b="0" dirty="0"/>
              <a:t>Виртуальный адрес теперь делится не на два поля (номер страницы и смещение), а на несколько:</a:t>
            </a:r>
          </a:p>
          <a:p>
            <a:r>
              <a:rPr lang="ru-RU" b="0" dirty="0"/>
              <a:t>— номер записи в главной таблице,</a:t>
            </a:r>
            <a:br>
              <a:rPr lang="ru-RU" b="0" dirty="0"/>
            </a:br>
            <a:r>
              <a:rPr lang="ru-RU" b="0" dirty="0"/>
              <a:t>— номер записи в таблице следующего уровня,</a:t>
            </a:r>
            <a:br>
              <a:rPr lang="ru-RU" b="0" dirty="0"/>
            </a:br>
            <a:r>
              <a:rPr lang="ru-RU" b="0" dirty="0"/>
              <a:t>— и так далее,</a:t>
            </a:r>
            <a:br>
              <a:rPr lang="ru-RU" b="0" dirty="0"/>
            </a:br>
            <a:r>
              <a:rPr lang="ru-RU" b="0" dirty="0"/>
              <a:t>— плюс смещение внутри страницы.</a:t>
            </a:r>
          </a:p>
          <a:p>
            <a:r>
              <a:rPr lang="ru-RU" b="0" dirty="0"/>
              <a:t>Таким образом, память под таблицы выделяется только для реально используемых областей адресного пространства.</a:t>
            </a:r>
          </a:p>
          <a:p>
            <a:r>
              <a:rPr lang="ru-RU" b="0" dirty="0"/>
              <a:t>Если программа не использует определённые диапазоны адресов — соответствующие подтаблицы даже не создаются.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90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Посмотрим на реальный пример — </a:t>
            </a:r>
            <a:r>
              <a:rPr lang="ru-RU" b="1" dirty="0"/>
              <a:t>двухуровневую таблицу</a:t>
            </a:r>
            <a:r>
              <a:rPr lang="ru-RU" dirty="0"/>
              <a:t>, типичную для 32-битных архитектур.</a:t>
            </a:r>
          </a:p>
          <a:p>
            <a:r>
              <a:rPr lang="ru-RU" dirty="0"/>
              <a:t>32-битный виртуальный адрес делится на три поля:</a:t>
            </a:r>
          </a:p>
          <a:p>
            <a:r>
              <a:rPr lang="ru-RU" dirty="0"/>
              <a:t>🔹 </a:t>
            </a:r>
            <a:r>
              <a:rPr lang="ru-RU" b="1" dirty="0"/>
              <a:t>10 бит</a:t>
            </a:r>
            <a:r>
              <a:rPr lang="ru-RU" dirty="0"/>
              <a:t> — номер записи в таблице верхнего уровня (Page Directory),</a:t>
            </a:r>
            <a:br>
              <a:rPr lang="ru-RU" dirty="0"/>
            </a:br>
            <a:r>
              <a:rPr lang="ru-RU" dirty="0"/>
              <a:t>🔹 </a:t>
            </a:r>
            <a:r>
              <a:rPr lang="ru-RU" b="1" dirty="0"/>
              <a:t>10 бит</a:t>
            </a:r>
            <a:r>
              <a:rPr lang="ru-RU" dirty="0"/>
              <a:t> — номер записи в таблице второго уровня (Page </a:t>
            </a:r>
            <a:r>
              <a:rPr lang="ru-RU" dirty="0" err="1"/>
              <a:t>Table</a:t>
            </a:r>
            <a:r>
              <a:rPr lang="ru-RU" dirty="0"/>
              <a:t>),</a:t>
            </a:r>
            <a:br>
              <a:rPr lang="ru-RU" dirty="0"/>
            </a:br>
            <a:r>
              <a:rPr lang="ru-RU" dirty="0"/>
              <a:t>🔹 </a:t>
            </a:r>
            <a:r>
              <a:rPr lang="ru-RU" b="1" dirty="0"/>
              <a:t>12 бит</a:t>
            </a:r>
            <a:r>
              <a:rPr lang="ru-RU" dirty="0"/>
              <a:t> — смещение внутри страницы.</a:t>
            </a:r>
          </a:p>
          <a:p>
            <a:r>
              <a:rPr lang="ru-RU" dirty="0"/>
              <a:t>Каждая таблица второго уровня описывает 4 МБ виртуальной памяти (1024 страницы × 4 КБ).</a:t>
            </a:r>
          </a:p>
          <a:p>
            <a:r>
              <a:rPr lang="ru-RU" dirty="0"/>
              <a:t>Таким образом, одна таблица верхнего уровня покрывает всё 4-гигабайтное пространство, но в памяти реально находятся только те таблицы второго уровня, которые используются.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8600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Современные 64-битные процессоры (например, архитектура x86-64) используют </a:t>
            </a:r>
            <a:r>
              <a:rPr lang="ru-RU" b="1" dirty="0"/>
              <a:t>четырёхуровневую таблицу страниц</a:t>
            </a:r>
            <a:r>
              <a:rPr lang="ru-RU" dirty="0"/>
              <a:t>.</a:t>
            </a:r>
          </a:p>
          <a:p>
            <a:r>
              <a:rPr lang="ru-RU" dirty="0"/>
              <a:t>Здесь реально используется 48 бит из 64 возможных, и они делятся следующим образом:</a:t>
            </a:r>
          </a:p>
          <a:p>
            <a:r>
              <a:rPr lang="ru-RU" dirty="0"/>
              <a:t>9 бит — для таблицы самого верхнего уровня (PML4),</a:t>
            </a:r>
          </a:p>
          <a:p>
            <a:r>
              <a:rPr lang="ru-RU" dirty="0"/>
              <a:t>9 бит — для следующего уровня (PDPT),</a:t>
            </a:r>
          </a:p>
          <a:p>
            <a:r>
              <a:rPr lang="ru-RU" dirty="0"/>
              <a:t>9 бит — для директории (PD),</a:t>
            </a:r>
          </a:p>
          <a:p>
            <a:r>
              <a:rPr lang="ru-RU" dirty="0"/>
              <a:t>9 бит — для таблицы страниц (PT),</a:t>
            </a:r>
          </a:p>
          <a:p>
            <a:r>
              <a:rPr lang="ru-RU" dirty="0"/>
              <a:t>12 бит — для смещения внутри страницы.</a:t>
            </a:r>
          </a:p>
          <a:p>
            <a:r>
              <a:rPr lang="ru-RU" dirty="0"/>
              <a:t>Каждая таблица содержит 512 записей (2⁹).</a:t>
            </a:r>
          </a:p>
          <a:p>
            <a:r>
              <a:rPr lang="ru-RU" dirty="0"/>
              <a:t>Такая структура создаёт гигантское, но эффективно управляемое адресное пространство, где реально загружается только малая часть таблиц.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Инженеры решали вопрос — где разместить саму операционную систему.</a:t>
            </a:r>
          </a:p>
          <a:p>
            <a:r>
              <a:rPr lang="ru-RU" dirty="0"/>
              <a:t>В старых мейнфреймах ОС хранилась </a:t>
            </a:r>
            <a:r>
              <a:rPr lang="ru-RU" b="1" dirty="0"/>
              <a:t>внизу оперативной памяти</a:t>
            </a:r>
            <a:r>
              <a:rPr lang="ru-RU" dirty="0"/>
              <a:t>. В таком случае любая программа могла по ошибке записать данные в системную область и повредить ядро ОС.</a:t>
            </a:r>
          </a:p>
          <a:p>
            <a:r>
              <a:rPr lang="ru-RU" dirty="0"/>
              <a:t>Позже стали размещать ОС или её часть </a:t>
            </a:r>
            <a:r>
              <a:rPr lang="ru-RU" b="1" dirty="0"/>
              <a:t>в постоянной памяти (ROM)</a:t>
            </a:r>
            <a:r>
              <a:rPr lang="ru-RU" dirty="0"/>
              <a:t> — туда нельзя было записывать данные, что защищало систему от сбоев.</a:t>
            </a:r>
          </a:p>
          <a:p>
            <a:r>
              <a:rPr lang="ru-RU" dirty="0"/>
              <a:t>В первых персональных компьютерах, например под MS-DOS, так хранился </a:t>
            </a:r>
            <a:r>
              <a:rPr lang="ru-RU" b="1" dirty="0"/>
              <a:t>BIOS</a:t>
            </a:r>
            <a:r>
              <a:rPr lang="ru-RU" dirty="0"/>
              <a:t> — набор базовых драйверов, встроенных в ROM.</a:t>
            </a:r>
          </a:p>
          <a:p>
            <a:r>
              <a:rPr lang="ru-RU" dirty="0"/>
              <a:t>Но все эти схемы имели один общий недостаток — </a:t>
            </a:r>
            <a:r>
              <a:rPr lang="ru-RU" b="1" dirty="0"/>
              <a:t>не было защиты пользовательской и системной памяти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843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Главное преимущество многоуровневой организации — </a:t>
            </a:r>
            <a:r>
              <a:rPr lang="ru-RU" b="1" dirty="0"/>
              <a:t>экономия памяти</a:t>
            </a:r>
            <a:r>
              <a:rPr lang="ru-RU" dirty="0"/>
              <a:t>.</a:t>
            </a:r>
          </a:p>
          <a:p>
            <a:r>
              <a:rPr lang="ru-RU" dirty="0"/>
              <a:t>Система хранит в памяти только те таблицы, которые действительно используются, остальные просто не существуют.</a:t>
            </a:r>
          </a:p>
          <a:p>
            <a:r>
              <a:rPr lang="ru-RU" dirty="0"/>
              <a:t>Это делает возможным использование огромных адресных пространств, не расходуя ресурсы на пустые области.</a:t>
            </a:r>
          </a:p>
          <a:p>
            <a:r>
              <a:rPr lang="ru-RU" dirty="0"/>
              <a:t>Кроме того, иерархическая структура позволяет кэшировать часто используемые части таблиц — через </a:t>
            </a:r>
            <a:r>
              <a:rPr lang="ru-RU" b="1" dirty="0"/>
              <a:t>Translation </a:t>
            </a:r>
            <a:r>
              <a:rPr lang="ru-RU" b="1" dirty="0" err="1"/>
              <a:t>Lookaside</a:t>
            </a:r>
            <a:r>
              <a:rPr lang="ru-RU" b="1" dirty="0"/>
              <a:t> </a:t>
            </a:r>
            <a:r>
              <a:rPr lang="ru-RU" b="1" dirty="0" err="1"/>
              <a:t>Buffer</a:t>
            </a:r>
            <a:r>
              <a:rPr lang="ru-RU" b="1" dirty="0"/>
              <a:t> (TLB)</a:t>
            </a:r>
            <a:r>
              <a:rPr lang="ru-RU" dirty="0"/>
              <a:t>.</a:t>
            </a:r>
          </a:p>
          <a:p>
            <a:r>
              <a:rPr lang="ru-RU" dirty="0"/>
              <a:t>Таким образом, несмотря на глубину вложенности, работа с памятью остаётся быстрой.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5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Конечно, у многоуровневых таблиц есть и цена — при обращении к памяти может потребоваться несколько чтений из таблиц.</a:t>
            </a:r>
          </a:p>
          <a:p>
            <a:r>
              <a:rPr lang="ru-RU" b="0" dirty="0"/>
              <a:t>Например, при четырёх уровнях нужно до четырёх обращений к памяти, прежде чем получить физический адрес.</a:t>
            </a:r>
          </a:p>
          <a:p>
            <a:r>
              <a:rPr lang="ru-RU" b="0" dirty="0"/>
              <a:t>Чтобы избежать замедления, процессоры используют TLB — кэш преобразований адресов.</a:t>
            </a:r>
          </a:p>
          <a:p>
            <a:r>
              <a:rPr lang="ru-RU" b="0" dirty="0"/>
              <a:t>Он хранит результаты последних обращений, и если нужная страница уже есть в TLB, MMU сразу подставляет физический адрес без чтения таблицы.</a:t>
            </a:r>
          </a:p>
          <a:p>
            <a:r>
              <a:rPr lang="ru-RU" b="0" dirty="0"/>
              <a:t>Кроме того, для ускорения иногда применяются большие страницы — по 2 МБ или 1 ГБ, чтобы уменьшить глубину и количество записей.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0066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Многоуровневые таблицы страниц — это компромисс между масштабируемостью и скоростью.</a:t>
            </a:r>
          </a:p>
          <a:p>
            <a:r>
              <a:rPr lang="ru-RU" dirty="0"/>
              <a:t>Они делают возможной работу с терабайтными адресными пространствами, не требуя колоссальных таблиц в памяти.</a:t>
            </a:r>
          </a:p>
          <a:p>
            <a:r>
              <a:rPr lang="ru-RU" dirty="0"/>
              <a:t>При этом за счёт кэширования и больших страниц производительность остаётся высокой.</a:t>
            </a:r>
          </a:p>
          <a:p>
            <a:r>
              <a:rPr lang="ru-RU" dirty="0"/>
              <a:t>Такой подход стал стандартом в x86-64, ARM и RISC-V, и лежит в основе всех современных операционных систем.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2911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x86 исполнение и чтение неразделимы.</a:t>
            </a:r>
            <a:br>
              <a:rPr lang="ru-RU" dirty="0"/>
            </a:br>
            <a:r>
              <a:rPr lang="ru-RU" dirty="0"/>
              <a:t>Это наследие архитектуры, где процессор просто читает байты инструкции, не отличая их от обычных данных.</a:t>
            </a:r>
          </a:p>
          <a:p>
            <a:r>
              <a:rPr lang="ru-RU" dirty="0"/>
              <a:t>Но современные архитектуры вроде ARM и RISC-V пошли дальше — они позволяют </a:t>
            </a:r>
            <a:r>
              <a:rPr lang="ru-RU" dirty="0" err="1"/>
              <a:t>аппаратно</a:t>
            </a:r>
            <a:r>
              <a:rPr lang="ru-RU" dirty="0"/>
              <a:t> ограничить чтение кода, создавая настоящие </a:t>
            </a:r>
            <a:r>
              <a:rPr lang="ru-RU" dirty="0" err="1"/>
              <a:t>execute-only</a:t>
            </a:r>
            <a:r>
              <a:rPr lang="ru-RU" dirty="0"/>
              <a:t> страницы.</a:t>
            </a:r>
          </a:p>
          <a:p>
            <a:r>
              <a:rPr lang="ru-RU" dirty="0"/>
              <a:t>Это важно для безопасности: программа может выполнять код, но не может анализировать его содержимое —</a:t>
            </a:r>
            <a:br>
              <a:rPr lang="ru-RU" dirty="0"/>
            </a:br>
            <a:r>
              <a:rPr lang="ru-RU" dirty="0"/>
              <a:t>то, что раньше требовало «магии» теперь доступно прямо в железе.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881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Иногда кажется, что страница “только для записи” могла бы повысить безопасность,</a:t>
            </a:r>
            <a:br>
              <a:rPr lang="ru-RU" dirty="0"/>
            </a:br>
            <a:r>
              <a:rPr lang="ru-RU" dirty="0"/>
              <a:t>например, защитив данные от чтения.</a:t>
            </a:r>
          </a:p>
          <a:p>
            <a:r>
              <a:rPr lang="ru-RU" dirty="0"/>
              <a:t>Но в действительности, на уровне железа это невозможно:</a:t>
            </a:r>
            <a:br>
              <a:rPr lang="ru-RU" dirty="0"/>
            </a:br>
            <a:r>
              <a:rPr lang="ru-RU" dirty="0"/>
              <a:t>чтобы что-то записать, процессор должен предварительно считать строку памяти.</a:t>
            </a:r>
          </a:p>
          <a:p>
            <a:r>
              <a:rPr lang="ru-RU" dirty="0"/>
              <a:t>На x86 и других популярных архитектурах — </a:t>
            </a:r>
            <a:r>
              <a:rPr lang="ru-RU" b="1" dirty="0"/>
              <a:t>бит RW всегда включает чтение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а “</a:t>
            </a:r>
            <a:r>
              <a:rPr lang="ru-RU" dirty="0" err="1"/>
              <a:t>write-only</a:t>
            </a:r>
            <a:r>
              <a:rPr lang="ru-RU" dirty="0"/>
              <a:t>” режим существует лишь в теории.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291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До включения механизма страничной адресации процессор видит память «как есть» — просто набор физических адресов.</a:t>
            </a:r>
          </a:p>
          <a:p>
            <a:r>
              <a:rPr lang="ru-RU" dirty="0"/>
              <a:t>Поэтому операционная система не может сразу включить виртуальную память.</a:t>
            </a:r>
            <a:br>
              <a:rPr lang="ru-RU" dirty="0"/>
            </a:br>
            <a:r>
              <a:rPr lang="ru-RU" dirty="0"/>
              <a:t>Сначала она должна </a:t>
            </a:r>
            <a:r>
              <a:rPr lang="ru-RU" b="1" dirty="0"/>
              <a:t>сама руками</a:t>
            </a:r>
            <a:r>
              <a:rPr lang="ru-RU" dirty="0"/>
              <a:t> создать таблицу страниц, где каждая запись указывает на </a:t>
            </a:r>
            <a:r>
              <a:rPr lang="ru-RU" b="1" dirty="0"/>
              <a:t>физические адреса страниц памяти</a:t>
            </a:r>
            <a:r>
              <a:rPr lang="ru-RU" dirty="0"/>
              <a:t>.</a:t>
            </a:r>
          </a:p>
          <a:p>
            <a:r>
              <a:rPr lang="ru-RU" dirty="0"/>
              <a:t>Эта таблица создаётся в физической памяти, и именно её адрес загружается в регистр </a:t>
            </a:r>
            <a:r>
              <a:rPr lang="ru-RU" b="1" dirty="0"/>
              <a:t>CR3</a:t>
            </a:r>
            <a:r>
              <a:rPr lang="ru-RU" dirty="0"/>
              <a:t> — это физический адрес, а не виртуальный.</a:t>
            </a:r>
            <a:r>
              <a:rPr lang="en-US" dirty="0"/>
              <a:t> </a:t>
            </a:r>
            <a:r>
              <a:rPr lang="ru-RU" dirty="0"/>
              <a:t>Затем ОС включает бит </a:t>
            </a:r>
            <a:r>
              <a:rPr lang="ru-RU" b="1" dirty="0"/>
              <a:t>PG</a:t>
            </a:r>
            <a:r>
              <a:rPr lang="ru-RU" dirty="0"/>
              <a:t> в регистре </a:t>
            </a:r>
            <a:r>
              <a:rPr lang="ru-RU" b="1" dirty="0"/>
              <a:t>CR0</a:t>
            </a:r>
            <a:r>
              <a:rPr lang="ru-RU" dirty="0"/>
              <a:t>, и процессор начинает интерпретировать все адреса как виртуальные, проходящие через таблицу трансляции.</a:t>
            </a:r>
          </a:p>
          <a:p>
            <a:r>
              <a:rPr lang="ru-RU" dirty="0"/>
              <a:t>Но если в таблице не будет подходящих записей — процессор просто «потеряет» саму ОС.</a:t>
            </a:r>
            <a:br>
              <a:rPr lang="ru-RU" dirty="0"/>
            </a:br>
            <a:r>
              <a:rPr lang="ru-RU" dirty="0"/>
              <a:t>Поэтому сначала всегда создают </a:t>
            </a:r>
            <a:r>
              <a:rPr lang="ru-RU" b="1" dirty="0" err="1"/>
              <a:t>identity</a:t>
            </a:r>
            <a:r>
              <a:rPr lang="ru-RU" b="1" dirty="0"/>
              <a:t> </a:t>
            </a:r>
            <a:r>
              <a:rPr lang="ru-RU" b="1" dirty="0" err="1"/>
              <a:t>mapping</a:t>
            </a:r>
            <a:r>
              <a:rPr lang="ru-RU" dirty="0"/>
              <a:t> — временное отображение, где виртуальные адреса совпадают с физическими.</a:t>
            </a:r>
            <a:br>
              <a:rPr lang="ru-RU" dirty="0"/>
            </a:br>
            <a:r>
              <a:rPr lang="ru-RU" dirty="0"/>
              <a:t>Это позволяет системе безопасно включить </a:t>
            </a:r>
            <a:r>
              <a:rPr lang="ru-RU" dirty="0" err="1"/>
              <a:t>paging</a:t>
            </a:r>
            <a:r>
              <a:rPr lang="ru-RU" dirty="0"/>
              <a:t> и перейти в новый, виртуальный мир.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7920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момент, когда процессор получает команду включить страничную адресацию — это не просто установка флага.</a:t>
            </a:r>
          </a:p>
          <a:p>
            <a:r>
              <a:rPr lang="ru-RU" dirty="0"/>
              <a:t>Происходит </a:t>
            </a:r>
            <a:r>
              <a:rPr lang="ru-RU" b="1" dirty="0"/>
              <a:t>переключение всего способа работы с памятью</a:t>
            </a:r>
            <a:r>
              <a:rPr lang="ru-RU" dirty="0"/>
              <a:t>.</a:t>
            </a:r>
          </a:p>
          <a:p>
            <a:r>
              <a:rPr lang="ru-RU" dirty="0"/>
              <a:t>CPU мгновенно сбрасывает конвейер — то есть отбрасывает уже декодированные инструкции.</a:t>
            </a:r>
            <a:br>
              <a:rPr lang="ru-RU" dirty="0"/>
            </a:br>
            <a:r>
              <a:rPr lang="ru-RU" dirty="0"/>
              <a:t>Затем очищает TLB, потому что все кэшированные адресные трансляции теперь недействительны.</a:t>
            </a:r>
          </a:p>
          <a:p>
            <a:r>
              <a:rPr lang="ru-RU" dirty="0"/>
              <a:t>После этого процессор начинает выборку инструкций заново,</a:t>
            </a:r>
            <a:br>
              <a:rPr lang="ru-RU" dirty="0"/>
            </a:br>
            <a:r>
              <a:rPr lang="ru-RU" dirty="0"/>
              <a:t>но теперь </a:t>
            </a:r>
            <a:r>
              <a:rPr lang="ru-RU" b="1" dirty="0"/>
              <a:t>через механизм виртуальной памяти</a:t>
            </a:r>
            <a:r>
              <a:rPr lang="ru-RU" dirty="0"/>
              <a:t>, используя таблицу, на которую указывает CR3.</a:t>
            </a:r>
          </a:p>
          <a:p>
            <a:r>
              <a:rPr lang="ru-RU" dirty="0"/>
              <a:t>Именно поэтому </a:t>
            </a:r>
            <a:r>
              <a:rPr lang="ru-RU" b="1" dirty="0"/>
              <a:t>CR3 всегда содержит физический адрес</a:t>
            </a:r>
            <a:r>
              <a:rPr lang="ru-RU" dirty="0"/>
              <a:t> таблицы страниц — ведь в этот момент страничная трансляция ещё не действует.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4271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Важно понять: процессор не может просто “продолжить” выполнение.</a:t>
            </a:r>
          </a:p>
          <a:p>
            <a:r>
              <a:rPr lang="ru-RU" dirty="0"/>
              <a:t>До включения </a:t>
            </a:r>
            <a:r>
              <a:rPr lang="ru-RU" dirty="0" err="1"/>
              <a:t>paging</a:t>
            </a:r>
            <a:r>
              <a:rPr lang="ru-RU" dirty="0"/>
              <a:t> он обращался к физическим адресам напрямую,</a:t>
            </a:r>
            <a:r>
              <a:rPr lang="en-US" dirty="0"/>
              <a:t> </a:t>
            </a:r>
            <a:r>
              <a:rPr lang="ru-RU" dirty="0"/>
              <a:t>а теперь каждая инструкция требует трансляции через таблицу страниц.</a:t>
            </a:r>
          </a:p>
          <a:p>
            <a:r>
              <a:rPr lang="ru-RU" dirty="0"/>
              <a:t>Если бы CPU не сбросил конвейер,</a:t>
            </a:r>
            <a:r>
              <a:rPr lang="en-US" dirty="0"/>
              <a:t> </a:t>
            </a:r>
            <a:r>
              <a:rPr lang="ru-RU" dirty="0"/>
              <a:t>он попытался бы выполнить байты кода,</a:t>
            </a:r>
            <a:r>
              <a:rPr lang="en-US" dirty="0"/>
              <a:t> </a:t>
            </a:r>
            <a:r>
              <a:rPr lang="ru-RU" dirty="0"/>
              <a:t>которые теперь находятся по совершенно другим виртуальным адресам.</a:t>
            </a:r>
          </a:p>
          <a:p>
            <a:r>
              <a:rPr lang="ru-RU" dirty="0"/>
              <a:t>Поэтому </a:t>
            </a:r>
            <a:r>
              <a:rPr lang="ru-RU" dirty="0" err="1"/>
              <a:t>аппаратно</a:t>
            </a:r>
            <a:r>
              <a:rPr lang="ru-RU" dirty="0"/>
              <a:t> выполняется </a:t>
            </a:r>
            <a:r>
              <a:rPr lang="ru-RU" b="1" dirty="0" err="1"/>
              <a:t>pipeline</a:t>
            </a:r>
            <a:r>
              <a:rPr lang="ru-RU" b="1" dirty="0"/>
              <a:t> </a:t>
            </a:r>
            <a:r>
              <a:rPr lang="ru-RU" b="1" dirty="0" err="1"/>
              <a:t>flush</a:t>
            </a:r>
            <a:r>
              <a:rPr lang="ru-RU" dirty="0"/>
              <a:t> — сброс конвейера.</a:t>
            </a:r>
          </a:p>
          <a:p>
            <a:r>
              <a:rPr lang="ru-RU" dirty="0"/>
              <a:t>После этого CPU начинает заново выборку инструкций,</a:t>
            </a:r>
            <a:r>
              <a:rPr lang="en-US" dirty="0"/>
              <a:t> </a:t>
            </a:r>
            <a:r>
              <a:rPr lang="ru-RU" dirty="0"/>
              <a:t>но уже в новой модели памяти.</a:t>
            </a:r>
          </a:p>
          <a:p>
            <a:r>
              <a:rPr lang="ru-RU" dirty="0"/>
              <a:t>Это как если бы вы внезапно поменяли карту —</a:t>
            </a:r>
            <a:r>
              <a:rPr lang="en-US" dirty="0"/>
              <a:t> </a:t>
            </a:r>
            <a:r>
              <a:rPr lang="ru-RU" dirty="0"/>
              <a:t>старые маршруты больше не работают, нужно перестроить путь.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865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процессор после сброса конвейера начинает выборку инструкций, он делает это уже через таблицу страниц.</a:t>
            </a:r>
          </a:p>
          <a:p>
            <a:r>
              <a:rPr lang="ru-RU" dirty="0"/>
              <a:t>И если в таблице не будет указано, где лежит текущий код, процессор просто не найдёт следующую инструкцию — и система «падает».</a:t>
            </a:r>
          </a:p>
          <a:p>
            <a:r>
              <a:rPr lang="ru-RU" dirty="0"/>
              <a:t>Поэтому перед включением страничной адресации ОС создаёт </a:t>
            </a:r>
            <a:r>
              <a:rPr lang="ru-RU" b="1" dirty="0" err="1"/>
              <a:t>identity</a:t>
            </a:r>
            <a:r>
              <a:rPr lang="ru-RU" b="1" dirty="0"/>
              <a:t> </a:t>
            </a:r>
            <a:r>
              <a:rPr lang="ru-RU" b="1" dirty="0" err="1"/>
              <a:t>mapping</a:t>
            </a:r>
            <a:r>
              <a:rPr lang="ru-RU" dirty="0"/>
              <a:t> — временное отображение, где виртуальные и физические адреса совпадают.</a:t>
            </a:r>
          </a:p>
          <a:p>
            <a:r>
              <a:rPr lang="ru-RU" dirty="0"/>
              <a:t>Это гарантирует, что процессор найдёт нужные байты кода и данных, даже после перехода в виртуальный режим.</a:t>
            </a:r>
          </a:p>
          <a:p>
            <a:r>
              <a:rPr lang="ru-RU" dirty="0"/>
              <a:t>После этого можно создать полноценное отображение — перенести ядро в «высокие адреса» и удалить временную карту.</a:t>
            </a:r>
          </a:p>
          <a:p>
            <a:r>
              <a:rPr lang="ru-RU" dirty="0" err="1"/>
              <a:t>Identity</a:t>
            </a:r>
            <a:r>
              <a:rPr lang="ru-RU" dirty="0"/>
              <a:t> </a:t>
            </a:r>
            <a:r>
              <a:rPr lang="ru-RU" dirty="0" err="1"/>
              <a:t>mapping</a:t>
            </a:r>
            <a:r>
              <a:rPr lang="ru-RU" dirty="0"/>
              <a:t> — это </a:t>
            </a:r>
            <a:r>
              <a:rPr lang="ru-RU" b="1" dirty="0"/>
              <a:t>тонкий мост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по которому операционная система переходит из физического в виртуальный мир.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809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операционная система запускает многоядерный процессор, каждое ядро получает собственный набор управляющих регистров — CR0, CR3, IDTR, GDTR и другие.</a:t>
            </a:r>
          </a:p>
          <a:p>
            <a:r>
              <a:rPr lang="ru-RU" dirty="0"/>
              <a:t>Это значит, что одно ядро может работать в реальном режиме, напрямую обращаясь к физической памяти, а другое — уже в защищённом, с включённым механизмом виртуальной памяти.</a:t>
            </a:r>
          </a:p>
          <a:p>
            <a:r>
              <a:rPr lang="ru-RU" dirty="0"/>
              <a:t>Так загружается современная ОС:</a:t>
            </a:r>
            <a:br>
              <a:rPr lang="ru-RU" dirty="0"/>
            </a:br>
            <a:r>
              <a:rPr lang="ru-RU" dirty="0"/>
              <a:t>сначала активируется «</a:t>
            </a:r>
            <a:r>
              <a:rPr lang="ru-RU" dirty="0" err="1"/>
              <a:t>bootstrap</a:t>
            </a:r>
            <a:r>
              <a:rPr lang="ru-RU" dirty="0"/>
              <a:t>»-ядро, которое настраивает таблицы страниц и затем переводит остальные ядра в тот же режим, чтобы у всех был единый взгляд на память.</a:t>
            </a:r>
          </a:p>
          <a:p>
            <a:r>
              <a:rPr lang="ru-RU" dirty="0"/>
              <a:t>Важно понимать — </a:t>
            </a:r>
            <a:r>
              <a:rPr lang="ru-RU" b="1" dirty="0"/>
              <a:t>CR3 физический, а не виртуальный адрес</a:t>
            </a:r>
            <a:r>
              <a:rPr lang="ru-RU" dirty="0"/>
              <a:t>, поэтому инициализация таблиц страниц возможна даже до включения страничной адресации.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пользователь вводил команду, операционная система </a:t>
            </a:r>
            <a:r>
              <a:rPr lang="ru-RU" b="1" dirty="0"/>
              <a:t>загружала программу из внешнего носителя</a:t>
            </a:r>
            <a:r>
              <a:rPr lang="ru-RU" dirty="0"/>
              <a:t> — например, с ленты или диска — в оперативную память.</a:t>
            </a:r>
          </a:p>
          <a:p>
            <a:r>
              <a:rPr lang="ru-RU" dirty="0"/>
              <a:t>После завершения работы программа выгружалась, и память полностью </a:t>
            </a:r>
            <a:r>
              <a:rPr lang="ru-RU" b="1" dirty="0"/>
              <a:t>освобождалась под следующую</a:t>
            </a:r>
            <a:r>
              <a:rPr lang="ru-RU" dirty="0"/>
              <a:t>.</a:t>
            </a:r>
          </a:p>
          <a:p>
            <a:r>
              <a:rPr lang="ru-RU" dirty="0"/>
              <a:t>Иногда говорили о «параллельной работе» через потоки, но это было иллюзорно: потоки разделяют одно и то же адресное пространство, а значит, </a:t>
            </a:r>
            <a:r>
              <a:rPr lang="ru-RU" b="1" dirty="0"/>
              <a:t>реальной изоляции всё равно нет</a:t>
            </a:r>
            <a:r>
              <a:rPr lang="ru-RU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3472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процессор переключает </a:t>
            </a:r>
            <a:r>
              <a:rPr lang="ru-RU" b="1" dirty="0"/>
              <a:t>CR3</a:t>
            </a:r>
            <a:r>
              <a:rPr lang="ru-RU" dirty="0"/>
              <a:t>, он сбрасывает только </a:t>
            </a:r>
            <a:r>
              <a:rPr lang="ru-RU" b="1" dirty="0"/>
              <a:t>TLB</a:t>
            </a:r>
            <a:r>
              <a:rPr lang="ru-RU" dirty="0"/>
              <a:t> — таблицу быстрых трансляций адресов.</a:t>
            </a:r>
          </a:p>
          <a:p>
            <a:r>
              <a:rPr lang="ru-RU" dirty="0"/>
              <a:t>Но </a:t>
            </a:r>
            <a:r>
              <a:rPr lang="ru-RU" b="1" dirty="0"/>
              <a:t>кеш данных и инструкций (L1/L2/L3)</a:t>
            </a:r>
            <a:r>
              <a:rPr lang="ru-RU" dirty="0"/>
              <a:t> остаётся нетронутым, ведь он работает уже с физическими адресами.</a:t>
            </a:r>
          </a:p>
          <a:p>
            <a:r>
              <a:rPr lang="ru-RU" dirty="0"/>
              <a:t>Это экономит миллионы тактов при переключении контекста, но создаёт побочный эффект:</a:t>
            </a:r>
            <a:br>
              <a:rPr lang="ru-RU" dirty="0"/>
            </a:br>
            <a:r>
              <a:rPr lang="ru-RU" dirty="0"/>
              <a:t>данные, оставшиеся в кеше, могут быть «замерены» другим процессом по времени доступа.</a:t>
            </a:r>
          </a:p>
          <a:p>
            <a:r>
              <a:rPr lang="ru-RU" dirty="0"/>
              <a:t>Именно на этом принципе основаны атаки вроде </a:t>
            </a:r>
            <a:r>
              <a:rPr lang="ru-RU" b="1" dirty="0" err="1"/>
              <a:t>Flush+Reload</a:t>
            </a:r>
            <a:r>
              <a:rPr lang="ru-RU" b="1" dirty="0"/>
              <a:t>, </a:t>
            </a:r>
            <a:r>
              <a:rPr lang="ru-RU" b="1" dirty="0" err="1"/>
              <a:t>Spectre</a:t>
            </a:r>
            <a:r>
              <a:rPr lang="ru-RU" b="1" dirty="0"/>
              <a:t>, </a:t>
            </a:r>
            <a:r>
              <a:rPr lang="ru-RU" b="1" dirty="0" err="1"/>
              <a:t>Meltdown</a:t>
            </a:r>
            <a:r>
              <a:rPr lang="ru-RU" dirty="0"/>
              <a:t>.</a:t>
            </a:r>
          </a:p>
          <a:p>
            <a:r>
              <a:rPr lang="ru-RU" dirty="0"/>
              <a:t>Современные CPU и ОС защищаются с помощью:</a:t>
            </a:r>
          </a:p>
          <a:p>
            <a:r>
              <a:rPr lang="ru-RU" dirty="0"/>
              <a:t>тегирования TLB по </a:t>
            </a:r>
            <a:r>
              <a:rPr lang="ru-RU" b="1" dirty="0"/>
              <a:t>PCID</a:t>
            </a:r>
            <a:r>
              <a:rPr lang="ru-RU" dirty="0"/>
              <a:t> (Process </a:t>
            </a:r>
            <a:r>
              <a:rPr lang="ru-RU" dirty="0" err="1"/>
              <a:t>Context</a:t>
            </a:r>
            <a:r>
              <a:rPr lang="ru-RU" dirty="0"/>
              <a:t> ID), барьеров спекуляции (</a:t>
            </a:r>
            <a:r>
              <a:rPr lang="ru-RU" b="1" dirty="0"/>
              <a:t>LFENCE</a:t>
            </a:r>
            <a:r>
              <a:rPr lang="ru-RU" dirty="0"/>
              <a:t>, </a:t>
            </a:r>
            <a:r>
              <a:rPr lang="ru-RU" b="1" dirty="0"/>
              <a:t>IBRS</a:t>
            </a:r>
            <a:r>
              <a:rPr lang="ru-RU" dirty="0"/>
              <a:t>), и изоляции таблиц страниц ядра (</a:t>
            </a:r>
            <a:r>
              <a:rPr lang="ru-RU" b="1" dirty="0"/>
              <a:t>KPTI</a:t>
            </a:r>
            <a:r>
              <a:rPr lang="ru-RU" dirty="0"/>
              <a:t>).</a:t>
            </a:r>
          </a:p>
          <a:p>
            <a:r>
              <a:rPr lang="ru-RU" dirty="0"/>
              <a:t>Поэтому даже простая инструкция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cr3,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eax</a:t>
            </a:r>
            <a:br>
              <a:rPr lang="ru-RU" dirty="0"/>
            </a:br>
            <a:r>
              <a:rPr lang="ru-RU" dirty="0"/>
              <a:t>на самом деле влияет на безопасность всей системы.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0274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сброса система запускается не вся сразу. Только одно ядро — </a:t>
            </a:r>
            <a:r>
              <a:rPr lang="ru-RU" b="1" dirty="0" err="1"/>
              <a:t>Bootstrap</a:t>
            </a:r>
            <a:r>
              <a:rPr lang="ru-RU" b="1" dirty="0"/>
              <a:t> Processor</a:t>
            </a:r>
            <a:r>
              <a:rPr lang="ru-RU" dirty="0"/>
              <a:t> — начинает исполнение кода BIOS, а затем загрузчика и ядра ОС.</a:t>
            </a:r>
            <a:br>
              <a:rPr lang="ru-RU" dirty="0"/>
            </a:br>
            <a:r>
              <a:rPr lang="ru-RU" dirty="0"/>
              <a:t>Остальные ядра остаются в состоянии «глубокого сна».</a:t>
            </a:r>
            <a:br>
              <a:rPr lang="ru-RU" dirty="0"/>
            </a:br>
            <a:r>
              <a:rPr lang="ru-RU" dirty="0"/>
              <a:t>Инициализация начинается именно с BSP, который подготавливает все структуры данных и память для остальной системы.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303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Пробуждение дополнительных ядер — это аппаратный механизм, реализованный через APIC.</a:t>
            </a:r>
            <a:br>
              <a:rPr lang="ru-RU" dirty="0"/>
            </a:br>
            <a:r>
              <a:rPr lang="ru-RU" dirty="0"/>
              <a:t>ОС, работая на BSP, отправляет специальный сигнал INIT IPI — он подготавливает ядро к запуску.</a:t>
            </a:r>
            <a:br>
              <a:rPr lang="ru-RU" dirty="0"/>
            </a:br>
            <a:r>
              <a:rPr lang="ru-RU" dirty="0"/>
              <a:t>Затем — SIPI, который сообщает, с какого адреса в памяти нужно начать выполнение.</a:t>
            </a:r>
            <a:br>
              <a:rPr lang="ru-RU" dirty="0"/>
            </a:br>
            <a:r>
              <a:rPr lang="ru-RU" dirty="0"/>
              <a:t>Там находится небольшой участок кода — </a:t>
            </a:r>
            <a:r>
              <a:rPr lang="ru-RU" b="1" dirty="0" err="1"/>
              <a:t>bootstrap</a:t>
            </a:r>
            <a:r>
              <a:rPr lang="ru-RU" b="1" dirty="0"/>
              <a:t>-код AP</a:t>
            </a:r>
            <a:r>
              <a:rPr lang="ru-RU" dirty="0"/>
              <a:t>, который переводит ядро в защищённый и страничный режим.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95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ОС пробуждает дополнительное ядро, оно начинает жизнь буквально «с нуля».</a:t>
            </a:r>
            <a:br>
              <a:rPr lang="ru-RU" dirty="0"/>
            </a:br>
            <a:r>
              <a:rPr lang="ru-RU" dirty="0"/>
              <a:t>После сигнала </a:t>
            </a:r>
            <a:r>
              <a:rPr lang="ru-RU" b="1" dirty="0"/>
              <a:t>INIT IPI</a:t>
            </a:r>
            <a:r>
              <a:rPr lang="ru-RU" dirty="0"/>
              <a:t> процессор полностью сбрасывает состояние регистров — как при старте всей системы.</a:t>
            </a:r>
            <a:br>
              <a:rPr lang="ru-RU" dirty="0"/>
            </a:br>
            <a:r>
              <a:rPr lang="ru-RU" dirty="0"/>
              <a:t>А </a:t>
            </a:r>
            <a:r>
              <a:rPr lang="ru-RU" b="1" dirty="0"/>
              <a:t>SIPI</a:t>
            </a:r>
            <a:r>
              <a:rPr lang="ru-RU" dirty="0"/>
              <a:t> лишь указывает, </a:t>
            </a:r>
            <a:r>
              <a:rPr lang="ru-RU" i="1" dirty="0"/>
              <a:t>с какого физического адреса начать выполнение</a:t>
            </a:r>
            <a:r>
              <a:rPr lang="ru-RU" dirty="0"/>
              <a:t>.</a:t>
            </a:r>
          </a:p>
          <a:p>
            <a:r>
              <a:rPr lang="ru-RU" dirty="0"/>
              <a:t>Это значит, что Application Processor:</a:t>
            </a:r>
          </a:p>
          <a:p>
            <a:r>
              <a:rPr lang="ru-RU" dirty="0"/>
              <a:t>находится в </a:t>
            </a:r>
            <a:r>
              <a:rPr lang="ru-RU" b="1" dirty="0"/>
              <a:t>реальном режиме</a:t>
            </a:r>
            <a:r>
              <a:rPr lang="ru-RU" dirty="0"/>
              <a:t>,</a:t>
            </a:r>
          </a:p>
          <a:p>
            <a:r>
              <a:rPr lang="ru-RU" dirty="0"/>
              <a:t>не имеет включённой страничной адресации,</a:t>
            </a:r>
          </a:p>
          <a:p>
            <a:r>
              <a:rPr lang="ru-RU" dirty="0"/>
              <a:t>и даже не знает, где стек или сегменты данных.</a:t>
            </a:r>
          </a:p>
          <a:p>
            <a:r>
              <a:rPr lang="ru-RU" dirty="0"/>
              <a:t>Единственное, что он точно знает — это физический адрес начала программы.</a:t>
            </a:r>
            <a:br>
              <a:rPr lang="ru-RU" dirty="0"/>
            </a:br>
            <a:r>
              <a:rPr lang="ru-RU" dirty="0"/>
              <a:t>Именно поэтому ОС заранее размещает в низкой памяти (обычно по адресу </a:t>
            </a:r>
            <a:r>
              <a:rPr lang="ru-RU" b="1" dirty="0"/>
              <a:t>0x7000–0x8000</a:t>
            </a:r>
            <a:r>
              <a:rPr lang="ru-RU" dirty="0"/>
              <a:t>) небольшой кусок </a:t>
            </a:r>
            <a:r>
              <a:rPr lang="ru-RU" b="1" dirty="0" err="1"/>
              <a:t>bootstrap</a:t>
            </a:r>
            <a:r>
              <a:rPr lang="ru-RU" b="1" dirty="0"/>
              <a:t>-кода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Этот код:</a:t>
            </a:r>
          </a:p>
          <a:p>
            <a:r>
              <a:rPr lang="ru-RU" dirty="0"/>
              <a:t>Настраивает сегментные регистры.</a:t>
            </a:r>
          </a:p>
          <a:p>
            <a:r>
              <a:rPr lang="ru-RU" dirty="0"/>
              <a:t>Создаёт временный стек.</a:t>
            </a:r>
          </a:p>
          <a:p>
            <a:r>
              <a:rPr lang="ru-RU" dirty="0"/>
              <a:t>Переходит в защищённый режим (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CR0.PE = 1</a:t>
            </a:r>
            <a:r>
              <a:rPr lang="ru-RU" dirty="0"/>
              <a:t>).</a:t>
            </a:r>
          </a:p>
          <a:p>
            <a:r>
              <a:rPr lang="ru-RU" dirty="0"/>
              <a:t>Настраивает таблицу страниц и активирует страничную адресацию (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CR3</a:t>
            </a:r>
            <a:r>
              <a:rPr lang="ru-RU" dirty="0"/>
              <a:t>, </a:t>
            </a:r>
            <a:r>
              <a:rPr lang="ru-R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PG=1</a:t>
            </a:r>
            <a:r>
              <a:rPr lang="ru-RU" dirty="0"/>
              <a:t>).</a:t>
            </a:r>
          </a:p>
          <a:p>
            <a:r>
              <a:rPr lang="ru-RU" dirty="0"/>
              <a:t>Передаёт управление в ядро ОС.</a:t>
            </a:r>
          </a:p>
          <a:p>
            <a:r>
              <a:rPr lang="ru-RU" dirty="0"/>
              <a:t>Таким образом, BSP не просто «будит» ядро, а создаёт для него минимальную среду, в которой оно сможет дойти до общего кода ядра.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2244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Каждый AP при старте начинает с «чистого листа» — он не знает, где ОС и как устроена память.</a:t>
            </a:r>
            <a:br>
              <a:rPr lang="ru-RU" dirty="0"/>
            </a:br>
            <a:r>
              <a:rPr lang="ru-RU" dirty="0"/>
              <a:t>Поэтому ему нужен </a:t>
            </a:r>
            <a:r>
              <a:rPr lang="ru-RU" dirty="0" err="1"/>
              <a:t>bootstrap</a:t>
            </a:r>
            <a:r>
              <a:rPr lang="ru-RU" dirty="0"/>
              <a:t>-код: несколько сотен байт, которые переводят ядро в защищённый режим, активируют страничную адресацию и подключаются к общим структурам ядра.</a:t>
            </a:r>
            <a:br>
              <a:rPr lang="ru-RU" dirty="0"/>
            </a:br>
            <a:r>
              <a:rPr lang="ru-RU" dirty="0"/>
              <a:t>Только после этого процессор становится полноценным участником многопроцессорной системы.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9656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все ядра перешли в защищённый и страничный режим, они синхронизируются с BSP.</a:t>
            </a:r>
            <a:br>
              <a:rPr lang="ru-RU" dirty="0"/>
            </a:br>
            <a:r>
              <a:rPr lang="ru-RU" dirty="0"/>
              <a:t>В этот момент ОС уже может распределять процессы между ядрами.</a:t>
            </a:r>
            <a:br>
              <a:rPr lang="ru-RU" dirty="0"/>
            </a:br>
            <a:r>
              <a:rPr lang="ru-RU" dirty="0"/>
              <a:t>Планировщик начинает свою работу — система становится полностью многоядерной.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5637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процесс — отличный пример взаимодействия программного и аппаратного уровней.</a:t>
            </a:r>
            <a:br>
              <a:rPr lang="ru-RU" dirty="0"/>
            </a:br>
            <a:r>
              <a:rPr lang="ru-RU" dirty="0"/>
              <a:t>Хотя архитектура x86 кажется сложной, она позволяет гибко управлять каждым ядром.</a:t>
            </a:r>
            <a:br>
              <a:rPr lang="ru-RU" dirty="0"/>
            </a:br>
            <a:r>
              <a:rPr lang="ru-RU" dirty="0"/>
              <a:t>ОС по сути «будит» процессоры, обучает их работать с памятью, и передаёт им часть задач.</a:t>
            </a:r>
            <a:br>
              <a:rPr lang="ru-RU" dirty="0"/>
            </a:br>
            <a:r>
              <a:rPr lang="ru-RU" dirty="0"/>
              <a:t>Это и есть настоящий запуск многопроцессорной системы.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10436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Многоуровневая таблица страниц даёт гибкость, но у неё есть проблема — медленное обращение.</a:t>
            </a:r>
          </a:p>
          <a:p>
            <a:r>
              <a:rPr lang="ru-RU" b="0" dirty="0"/>
              <a:t>Чтобы вычислить физический адрес, MMU должна пройти через несколько уровней таблиц, а это может занять до четырёх обращений к памяти.</a:t>
            </a:r>
          </a:p>
          <a:p>
            <a:r>
              <a:rPr lang="ru-RU" b="0" dirty="0"/>
              <a:t>Каждое обращение к памяти может занимать десятки наносекунд — а программа делает миллионы таких обращений в секунду.</a:t>
            </a:r>
          </a:p>
          <a:p>
            <a:r>
              <a:rPr lang="ru-RU" b="0" dirty="0"/>
              <a:t>Поэтому без ускорения система просто «задохнулась» бы от накладных расходов.</a:t>
            </a:r>
          </a:p>
          <a:p>
            <a:r>
              <a:rPr lang="ru-RU" b="0" dirty="0"/>
              <a:t>Решение — специальный кэш преобразований адресов, называемый TLB (Translation </a:t>
            </a:r>
            <a:r>
              <a:rPr lang="ru-RU" b="0" dirty="0" err="1"/>
              <a:t>Lookaside</a:t>
            </a:r>
            <a:r>
              <a:rPr lang="ru-RU" b="0" dirty="0"/>
              <a:t> </a:t>
            </a:r>
            <a:r>
              <a:rPr lang="ru-RU" b="0" dirty="0" err="1"/>
              <a:t>Buffer</a:t>
            </a:r>
            <a:r>
              <a:rPr lang="ru-RU" b="0" dirty="0"/>
              <a:t>).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3354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Translation </a:t>
            </a:r>
            <a:r>
              <a:rPr lang="ru-RU" b="0" dirty="0" err="1"/>
              <a:t>Lookaside</a:t>
            </a:r>
            <a:r>
              <a:rPr lang="ru-RU" b="0" dirty="0"/>
              <a:t> </a:t>
            </a:r>
            <a:r>
              <a:rPr lang="ru-RU" b="0" dirty="0" err="1"/>
              <a:t>Buffer</a:t>
            </a:r>
            <a:r>
              <a:rPr lang="ru-RU" b="0" dirty="0"/>
              <a:t> — это очень быстрая память, встроенная прямо в процессор.</a:t>
            </a:r>
          </a:p>
          <a:p>
            <a:r>
              <a:rPr lang="ru-RU" b="0" dirty="0"/>
              <a:t>В ней хранятся несколько десятков или сотен последних преобразований из виртуальных страниц в физические фреймы.</a:t>
            </a:r>
          </a:p>
          <a:p>
            <a:r>
              <a:rPr lang="ru-RU" b="0" dirty="0"/>
              <a:t>Когда программа обращается к памяти, MMU сначала смотрит в TLB.</a:t>
            </a:r>
          </a:p>
          <a:p>
            <a:r>
              <a:rPr lang="ru-RU" b="0" dirty="0"/>
              <a:t>Если соответствие найдено (TLB </a:t>
            </a:r>
            <a:r>
              <a:rPr lang="ru-RU" b="0" dirty="0" err="1"/>
              <a:t>hit</a:t>
            </a:r>
            <a:r>
              <a:rPr lang="ru-RU" b="0" dirty="0"/>
              <a:t>) — физический адрес извлекается немедленно, без чтения таблиц.</a:t>
            </a:r>
          </a:p>
          <a:p>
            <a:r>
              <a:rPr lang="ru-RU" b="0" dirty="0"/>
              <a:t>Если запись не найдена (TLB </a:t>
            </a:r>
            <a:r>
              <a:rPr lang="ru-RU" b="0" dirty="0" err="1"/>
              <a:t>miss</a:t>
            </a:r>
            <a:r>
              <a:rPr lang="ru-RU" b="0" dirty="0"/>
              <a:t>) — MMU вынуждена пройти через таблицы страниц, а затем добавить найденную запись обратно в TLB, чтобы ускорить последующие обращения.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33294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Внутренне TLB устроен как ассоциативный кэш.</a:t>
            </a:r>
          </a:p>
          <a:p>
            <a:r>
              <a:rPr lang="ru-RU" b="0" dirty="0"/>
              <a:t>Каждая запись хранит номер виртуальной страницы, физический фрейм и сопутствующие флаги — такие же, как в таблице страниц: права доступа, флаг присутствия, модификации и т. д.</a:t>
            </a:r>
          </a:p>
          <a:p>
            <a:r>
              <a:rPr lang="ru-RU" b="0" dirty="0"/>
              <a:t>Размер TLB зависит от архитектуры: от нескольких десятков записей в простых CPU до нескольких тысяч в современных многоядерных системах.</a:t>
            </a:r>
          </a:p>
          <a:p>
            <a:r>
              <a:rPr lang="ru-RU" b="0" dirty="0"/>
              <a:t>Часто существует два TLB:</a:t>
            </a:r>
            <a:br>
              <a:rPr lang="ru-RU" b="0" dirty="0"/>
            </a:br>
            <a:r>
              <a:rPr lang="ru-RU" b="0" dirty="0"/>
              <a:t>— ITLB (</a:t>
            </a:r>
            <a:r>
              <a:rPr lang="ru-RU" b="0" dirty="0" err="1"/>
              <a:t>Instruction</a:t>
            </a:r>
            <a:r>
              <a:rPr lang="ru-RU" b="0" dirty="0"/>
              <a:t> TLB) — для инструкций,</a:t>
            </a:r>
            <a:br>
              <a:rPr lang="ru-RU" b="0" dirty="0"/>
            </a:br>
            <a:r>
              <a:rPr lang="ru-RU" b="0" dirty="0"/>
              <a:t>— DTLB (Data TLB) — для данных.</a:t>
            </a:r>
          </a:p>
          <a:p>
            <a:r>
              <a:rPr lang="ru-RU" b="0" dirty="0"/>
              <a:t>В некоторых архитектурах — единый </a:t>
            </a:r>
            <a:r>
              <a:rPr lang="ru-RU" b="0" dirty="0" err="1"/>
              <a:t>unified</a:t>
            </a:r>
            <a:r>
              <a:rPr lang="ru-RU" b="0" dirty="0"/>
              <a:t> TLB.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0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Первая идея — использовать </a:t>
            </a:r>
            <a:r>
              <a:rPr lang="ru-RU" b="1" dirty="0" err="1"/>
              <a:t>своппинг</a:t>
            </a:r>
            <a:r>
              <a:rPr lang="ru-RU" dirty="0"/>
              <a:t>: сохранить состояние памяти на диск, затем загрузить другое приложение. Так появилось иллюзия многозадачности — хотя в памяти всё равно находилась только одна программа.</a:t>
            </a:r>
          </a:p>
          <a:p>
            <a:r>
              <a:rPr lang="ru-RU" dirty="0"/>
              <a:t>Второй путь — добавить аппаратную защиту. В 60-е годы IBM реализовала её в модели </a:t>
            </a:r>
            <a:r>
              <a:rPr lang="ru-RU" b="1" dirty="0"/>
              <a:t>IBM 360</a:t>
            </a:r>
            <a:r>
              <a:rPr lang="ru-RU" dirty="0"/>
              <a:t>.</a:t>
            </a:r>
          </a:p>
          <a:p>
            <a:r>
              <a:rPr lang="ru-RU" dirty="0"/>
              <a:t>Память делилась на блоки по 2 КБ, каждому присваивался 4-битный </a:t>
            </a:r>
            <a:r>
              <a:rPr lang="ru-RU" b="1" dirty="0"/>
              <a:t>ключ защиты</a:t>
            </a:r>
            <a:r>
              <a:rPr lang="ru-RU" dirty="0"/>
              <a:t>, который хранился в процессоре.</a:t>
            </a:r>
          </a:p>
          <a:p>
            <a:r>
              <a:rPr lang="ru-RU" dirty="0"/>
              <a:t>Каждый процесс имел свой ключ (в регистре PSW), и если он пытался обратиться к блоку памяти с другим ключом — происходило аппаратное прерывание.</a:t>
            </a:r>
          </a:p>
          <a:p>
            <a:r>
              <a:rPr lang="ru-RU" dirty="0"/>
              <a:t>Это впервые позволило защитить операционную систему и другие процессы от случайных (или злонамеренных) записей в чужую память.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33048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b="1" dirty="0"/>
              <a:t>TLB </a:t>
            </a:r>
            <a:r>
              <a:rPr lang="ru-RU" b="1" dirty="0" err="1"/>
              <a:t>miss</a:t>
            </a:r>
            <a:r>
              <a:rPr lang="ru-RU" dirty="0"/>
              <a:t> процессор должен найти запись в таблице страниц.</a:t>
            </a:r>
          </a:p>
          <a:p>
            <a:r>
              <a:rPr lang="ru-RU" dirty="0"/>
              <a:t>Это может происходить двумя способами:</a:t>
            </a:r>
          </a:p>
          <a:p>
            <a:r>
              <a:rPr lang="ru-RU" dirty="0"/>
              <a:t>🔹 </a:t>
            </a:r>
            <a:r>
              <a:rPr lang="ru-RU" b="1" dirty="0" err="1"/>
              <a:t>Hardware-managed</a:t>
            </a:r>
            <a:r>
              <a:rPr lang="ru-RU" dirty="0"/>
              <a:t> — как в x86: поиск и обновление TLB полностью выполняются железом, прозрачно для ОС.</a:t>
            </a:r>
          </a:p>
          <a:p>
            <a:r>
              <a:rPr lang="ru-RU" dirty="0"/>
              <a:t>🔹 </a:t>
            </a:r>
            <a:r>
              <a:rPr lang="ru-RU" b="1" dirty="0"/>
              <a:t>Software-</a:t>
            </a:r>
            <a:r>
              <a:rPr lang="ru-RU" b="1" dirty="0" err="1"/>
              <a:t>managed</a:t>
            </a:r>
            <a:r>
              <a:rPr lang="ru-RU" dirty="0"/>
              <a:t> — как в архитектурах MIPS или SPARC: при промахе процессор вызывает ОС, и ядро само находит нужный фрейм и записывает его в TLB.</a:t>
            </a:r>
          </a:p>
          <a:p>
            <a:r>
              <a:rPr lang="ru-RU" dirty="0"/>
              <a:t>После этого команда, вызвавшая обращение, выполняется повторно, уже с обновлённым TLB.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74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При переключении между процессами возникает новая проблема: у каждого процесса — своя таблица страниц.</a:t>
            </a:r>
          </a:p>
          <a:p>
            <a:r>
              <a:rPr lang="ru-RU" b="0" dirty="0"/>
              <a:t>Значит, записи, оставшиеся в TLB от предыдущего процесса, становятся недействительными.</a:t>
            </a:r>
          </a:p>
          <a:p>
            <a:r>
              <a:rPr lang="ru-RU" b="0" dirty="0"/>
              <a:t>Один вариант — просто очищать TLB при каждом переключении контекста, но это дорого.</a:t>
            </a:r>
          </a:p>
          <a:p>
            <a:r>
              <a:rPr lang="ru-RU" b="0" dirty="0"/>
              <a:t>Поэтому в современных архитектурах введён ASID (Address Space </a:t>
            </a:r>
            <a:r>
              <a:rPr lang="ru-RU" b="0" dirty="0" err="1"/>
              <a:t>Identifier</a:t>
            </a:r>
            <a:r>
              <a:rPr lang="ru-RU" b="0" dirty="0"/>
              <a:t>) — уникальный номер пространства адресов.</a:t>
            </a:r>
          </a:p>
          <a:p>
            <a:r>
              <a:rPr lang="ru-RU" b="0" dirty="0"/>
              <a:t>С его помощью процессор различает, какие записи TLB принадлежат какому процессу, и может хранить их вместе, не очищая весь буфер.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8826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 обычная кэш-память, TLB бывает </a:t>
            </a:r>
            <a:r>
              <a:rPr lang="ru-RU" b="1" dirty="0"/>
              <a:t>многоуровневым</a:t>
            </a:r>
            <a:r>
              <a:rPr lang="ru-RU" dirty="0"/>
              <a:t>.</a:t>
            </a:r>
          </a:p>
          <a:p>
            <a:r>
              <a:rPr lang="ru-RU" dirty="0"/>
              <a:t>Например, L1 TLB — очень быстрый, но маленький (16–64 записей).</a:t>
            </a:r>
          </a:p>
          <a:p>
            <a:r>
              <a:rPr lang="ru-RU" dirty="0"/>
              <a:t>Если нужной записи нет в L1, MMU ищет её в L2 TLB — большом, но более медленном буфере.</a:t>
            </a:r>
          </a:p>
          <a:p>
            <a:r>
              <a:rPr lang="ru-RU" dirty="0"/>
              <a:t>Это позволяет поддерживать высокий уровень попаданий даже при множестве одновременно работающих процессов.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3331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Важно понимать: обращение к кэшу процессора происходит по физическому адресу.</a:t>
            </a:r>
          </a:p>
          <a:p>
            <a:r>
              <a:rPr lang="ru-RU" b="0" dirty="0"/>
              <a:t>Поэтому перед каждым чтением данных MMU должна преобразовать виртуальный адрес → физический.</a:t>
            </a:r>
          </a:p>
          <a:p>
            <a:r>
              <a:rPr lang="ru-RU" b="0" dirty="0"/>
              <a:t>И если в TLB есть нужная запись — это происходит мгновенно.</a:t>
            </a:r>
          </a:p>
          <a:p>
            <a:r>
              <a:rPr lang="ru-RU" b="0" dirty="0"/>
              <a:t>Но если её нет — CPU вынужден ждать, пока произойдёт доступ к таблице страниц и, возможно, даже к диску.</a:t>
            </a:r>
          </a:p>
          <a:p>
            <a:r>
              <a:rPr lang="ru-RU" b="0" dirty="0"/>
              <a:t>Именно поэтому эффективность TLB напрямую определяет скорость всей системы.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4993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Подведём итог.</a:t>
            </a:r>
          </a:p>
          <a:p>
            <a:r>
              <a:rPr lang="ru-RU" dirty="0"/>
              <a:t>Translation </a:t>
            </a:r>
            <a:r>
              <a:rPr lang="ru-RU" dirty="0" err="1"/>
              <a:t>Lookaside</a:t>
            </a:r>
            <a:r>
              <a:rPr lang="ru-RU" dirty="0"/>
              <a:t> </a:t>
            </a:r>
            <a:r>
              <a:rPr lang="ru-RU" dirty="0" err="1"/>
              <a:t>Buffer</a:t>
            </a:r>
            <a:r>
              <a:rPr lang="ru-RU" dirty="0"/>
              <a:t> — это аппаратный кэш, который делает возможным использование виртуальной памяти на практике.</a:t>
            </a:r>
          </a:p>
          <a:p>
            <a:r>
              <a:rPr lang="ru-RU" dirty="0"/>
              <a:t>Он хранит последние преобразования адресов, позволяет мгновенно находить физические страницы и поддерживает многозадачность без потери скорости.</a:t>
            </a:r>
          </a:p>
          <a:p>
            <a:r>
              <a:rPr lang="ru-RU" dirty="0"/>
              <a:t>Без TLB многоуровневые таблицы страниц сделали бы систему крайне медленной.</a:t>
            </a:r>
          </a:p>
          <a:p>
            <a:r>
              <a:rPr lang="ru-RU" dirty="0"/>
              <a:t>Поэтому TLB — один из самых важных элементов архитектуры современных процессоров.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8434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операционная система изменяет таблицу страниц, например добавляет новую страницу, изменяет права доступа или освобождает память, процессор об этом не узнаёт автоматически.</a:t>
            </a:r>
          </a:p>
          <a:p>
            <a:r>
              <a:rPr lang="ru-RU" dirty="0"/>
              <a:t>MMU продолжает использовать старые трансляции, </a:t>
            </a:r>
            <a:r>
              <a:rPr lang="ru-RU" dirty="0" err="1"/>
              <a:t>закэшированные</a:t>
            </a:r>
            <a:r>
              <a:rPr lang="ru-RU" dirty="0"/>
              <a:t> в TLB.</a:t>
            </a:r>
            <a:br>
              <a:rPr lang="ru-RU" dirty="0"/>
            </a:br>
            <a:r>
              <a:rPr lang="ru-RU" dirty="0"/>
              <a:t>Поэтому после каждого изменения в таблице страниц ОС обязана выполнить явное «обновление реальности» — то есть </a:t>
            </a:r>
            <a:r>
              <a:rPr lang="ru-RU" dirty="0" err="1"/>
              <a:t>инвалидировать</a:t>
            </a:r>
            <a:r>
              <a:rPr lang="ru-RU" dirty="0"/>
              <a:t> записи TLB.</a:t>
            </a:r>
          </a:p>
          <a:p>
            <a:r>
              <a:rPr lang="ru-RU" dirty="0"/>
              <a:t>На x86 это делается инструкцией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invlpg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[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addr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]</a:t>
            </a:r>
            <a:r>
              <a:rPr lang="ru-RU" dirty="0"/>
              <a:t>, которая сбрасывает конкретный адрес, или через </a:t>
            </a:r>
            <a:r>
              <a:rPr lang="ru-RU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</a:t>
            </a:r>
            <a:r>
              <a:rPr lang="ru-RU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cr3, cr3</a:t>
            </a:r>
            <a:r>
              <a:rPr lang="ru-RU" dirty="0"/>
              <a:t>, если нужно сбросить весь TLB.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9822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того как ОС изменила запись в таблице страниц, она обязана вставить барьер памяти —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mfence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Это нужно, чтобы гарантировать: процессор сначала запишет новое значение в память, и только потом выполнит очистку TLB.</a:t>
            </a:r>
            <a:br>
              <a:rPr lang="ru-RU" dirty="0"/>
            </a:br>
            <a:r>
              <a:rPr lang="ru-RU" dirty="0"/>
              <a:t>Затем выполняется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invlpg</a:t>
            </a:r>
            <a:r>
              <a:rPr lang="ru-RU" dirty="0"/>
              <a:t> — и теперь все последующие обращения к этому адресу пройдут через новую запись PTE.</a:t>
            </a:r>
          </a:p>
          <a:p>
            <a:r>
              <a:rPr lang="ru-RU" dirty="0"/>
              <a:t>Без этой последовательности возможны рассинхронизации, когда процессор использует старые разрешения или физический адрес.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2270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Процессор не сверяется с таблицей страниц при каждом обращении.</a:t>
            </a:r>
            <a:br>
              <a:rPr lang="ru-RU" dirty="0"/>
            </a:br>
            <a:r>
              <a:rPr lang="ru-RU" dirty="0"/>
              <a:t>Он доверяет своему TLB, где хранится всё — и физический адрес, и права доступа.</a:t>
            </a:r>
            <a:br>
              <a:rPr lang="ru-RU" dirty="0"/>
            </a:br>
            <a:r>
              <a:rPr lang="ru-RU" dirty="0"/>
              <a:t>Если TLB не обновить после изменения PTE, процессор может позволить запись туда, где уже запрещено.</a:t>
            </a:r>
            <a:br>
              <a:rPr lang="ru-RU" dirty="0"/>
            </a:br>
            <a:r>
              <a:rPr lang="ru-RU" dirty="0"/>
              <a:t>Поэтому любое изменение, которое делает доступ менее разрешающим — требует немедленного TLB </a:t>
            </a:r>
            <a:r>
              <a:rPr lang="ru-RU" dirty="0" err="1"/>
              <a:t>flush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4253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многопроцессорных системах TLB не синхронизируются </a:t>
            </a:r>
            <a:r>
              <a:rPr lang="ru-RU" dirty="0" err="1"/>
              <a:t>аппаратно</a:t>
            </a:r>
            <a:r>
              <a:rPr lang="ru-RU" dirty="0"/>
              <a:t>.</a:t>
            </a:r>
            <a:br>
              <a:rPr lang="ru-RU" dirty="0"/>
            </a:br>
            <a:r>
              <a:rPr lang="ru-RU" dirty="0"/>
              <a:t>Каждое ядро имеет свой кэш трансляций и не знает, что другие ядра изменили таблицу страниц.</a:t>
            </a:r>
            <a:br>
              <a:rPr lang="ru-RU" dirty="0"/>
            </a:br>
            <a:r>
              <a:rPr lang="ru-RU" dirty="0"/>
              <a:t>Поэтому операционная система использует специальный механизм — </a:t>
            </a:r>
            <a:r>
              <a:rPr lang="ru-RU" b="1" dirty="0"/>
              <a:t>TLB </a:t>
            </a:r>
            <a:r>
              <a:rPr lang="ru-RU" b="1" dirty="0" err="1"/>
              <a:t>shootdown</a:t>
            </a:r>
            <a:r>
              <a:rPr lang="ru-RU" dirty="0"/>
              <a:t>.</a:t>
            </a:r>
          </a:p>
          <a:p>
            <a:r>
              <a:rPr lang="ru-RU" dirty="0"/>
              <a:t>Одно ядро рассылает межпроцессорные прерывания, и все остальные ядра выполняют очистку TLB для затронутых адресов.</a:t>
            </a:r>
            <a:br>
              <a:rPr lang="ru-RU" dirty="0"/>
            </a:br>
            <a:r>
              <a:rPr lang="ru-RU" dirty="0"/>
              <a:t>Только после того, как все подтвердят, что завершили </a:t>
            </a:r>
            <a:r>
              <a:rPr lang="ru-RU" dirty="0" err="1"/>
              <a:t>flush</a:t>
            </a:r>
            <a:r>
              <a:rPr lang="ru-RU" dirty="0"/>
              <a:t>, ОС может продолжить работу с памятью.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1548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Процессор доверяет ОС — поэтому архитектура не контролирует эти детали.</a:t>
            </a:r>
            <a:br>
              <a:rPr lang="ru-RU" dirty="0"/>
            </a:br>
            <a:r>
              <a:rPr lang="ru-RU" dirty="0"/>
              <a:t>Именно операционная система обязана следить, чтобы никто не использовал старые трансляции.</a:t>
            </a:r>
            <a:br>
              <a:rPr lang="ru-RU" dirty="0"/>
            </a:br>
            <a:r>
              <a:rPr lang="ru-RU" dirty="0"/>
              <a:t>Для этого она: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Сначала изменяет PTE,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Выполняет </a:t>
            </a:r>
            <a:r>
              <a:rPr lang="ru-RU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mfence</a:t>
            </a:r>
            <a:r>
              <a:rPr lang="ru-RU" dirty="0"/>
              <a:t>,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Рассылает </a:t>
            </a:r>
            <a:r>
              <a:rPr lang="ru-RU" dirty="0" err="1"/>
              <a:t>IPIs</a:t>
            </a:r>
            <a:r>
              <a:rPr lang="ru-RU" dirty="0"/>
              <a:t> и ждёт подтверждения от всех ядер,</a:t>
            </a:r>
          </a:p>
          <a:p>
            <a:pPr marL="228600" indent="-228600">
              <a:buFont typeface="+mj-lt"/>
              <a:buAutoNum type="arabicPeriod"/>
            </a:pPr>
            <a:r>
              <a:rPr lang="ru-RU" dirty="0"/>
              <a:t>И только после этого может освобождать или </a:t>
            </a:r>
            <a:r>
              <a:rPr lang="ru-RU" dirty="0" err="1"/>
              <a:t>переиспользовать</a:t>
            </a:r>
            <a:r>
              <a:rPr lang="ru-RU" dirty="0"/>
              <a:t> память.</a:t>
            </a:r>
          </a:p>
          <a:p>
            <a:r>
              <a:rPr lang="ru-RU" dirty="0"/>
              <a:t>Нарушение этого порядка почти гарантированно приведёт к утечкам памяти или случайным сбоям — и это одна из самых тонких частей реализации ядра.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8800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Даже при наличии защиты программ оставалась другая проблема: они всё равно ссылались на абсолютные адреса.</a:t>
            </a:r>
          </a:p>
          <a:p>
            <a:r>
              <a:rPr lang="ru-RU" b="0" dirty="0"/>
              <a:t>Если одну программу загрузить не с нуля, а с адреса, скажем, 16 384, то все её инструкции вида 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JMP 28</a:t>
            </a:r>
            <a:r>
              <a:rPr lang="ru-RU" b="0" dirty="0"/>
              <a:t> больше не ведут туда, куда должны.</a:t>
            </a:r>
          </a:p>
          <a:p>
            <a:r>
              <a:rPr lang="ru-RU" b="0" dirty="0"/>
              <a:t>В примере из IBM 360 программа прыгает не в свой код, а в середину другой программы. Результат — мгновенный сбой.</a:t>
            </a:r>
          </a:p>
          <a:p>
            <a:r>
              <a:rPr lang="ru-RU" b="0" dirty="0"/>
              <a:t>Это показало, что нужно не просто защитить память, но и дать каждой программе собственное адресное пространство.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79054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цикл — основа корректной работы виртуальной памяти в многопроцессорных системах.</a:t>
            </a:r>
            <a:br>
              <a:rPr lang="ru-RU" dirty="0"/>
            </a:br>
            <a:r>
              <a:rPr lang="ru-RU" dirty="0"/>
              <a:t>Он обеспечивает согласованность всех кэшей трансляций и защищает систему от гонок при доступе к памяти.</a:t>
            </a:r>
          </a:p>
          <a:p>
            <a:r>
              <a:rPr lang="ru-RU" dirty="0"/>
              <a:t>Именно из-за сложности и дороговизны TLB </a:t>
            </a:r>
            <a:r>
              <a:rPr lang="ru-RU" dirty="0" err="1"/>
              <a:t>shootdown</a:t>
            </a:r>
            <a:r>
              <a:rPr lang="ru-RU" dirty="0"/>
              <a:t> современные ОС стараются минимизировать количество </a:t>
            </a:r>
            <a:r>
              <a:rPr lang="ru-RU" dirty="0" err="1"/>
              <a:t>flush’ей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например — объединяя несколько операций в одну или используя Process </a:t>
            </a:r>
            <a:r>
              <a:rPr lang="ru-RU" dirty="0" err="1"/>
              <a:t>Context</a:t>
            </a:r>
            <a:r>
              <a:rPr lang="ru-RU" dirty="0"/>
              <a:t> </a:t>
            </a:r>
            <a:r>
              <a:rPr lang="ru-RU" dirty="0" err="1"/>
              <a:t>Identifiers</a:t>
            </a:r>
            <a:r>
              <a:rPr lang="ru-RU" dirty="0"/>
              <a:t> (PCID) для выборочного сброса.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470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Представьте себе: процесс обращается к странице, которой нет в памяти.</a:t>
            </a:r>
            <a:br>
              <a:rPr lang="ru-RU" b="0" dirty="0"/>
            </a:br>
            <a:r>
              <a:rPr lang="ru-RU" b="0" dirty="0"/>
              <a:t>Возникает Page </a:t>
            </a:r>
            <a:r>
              <a:rPr lang="ru-RU" b="0" dirty="0" err="1"/>
              <a:t>Fault</a:t>
            </a:r>
            <a:r>
              <a:rPr lang="ru-RU" b="0" dirty="0"/>
              <a:t>, и управление передаётся в ядро, в обработчик.</a:t>
            </a:r>
          </a:p>
          <a:p>
            <a:r>
              <a:rPr lang="ru-RU" b="0" dirty="0"/>
              <a:t>Но если в этот момент сам обработчик пытается обратиться к странице, которая тоже выгружена — например, стек ядра оказался на диске или таблица страниц ещё не подгружена — то возникает ещё один Page </a:t>
            </a:r>
            <a:r>
              <a:rPr lang="ru-RU" b="0" dirty="0" err="1"/>
              <a:t>Fault</a:t>
            </a:r>
            <a:r>
              <a:rPr lang="ru-RU" b="0" dirty="0"/>
              <a:t>, пока система уже находится </a:t>
            </a:r>
            <a:r>
              <a:rPr lang="ru-RU" b="0" i="1" dirty="0"/>
              <a:t>внутри</a:t>
            </a:r>
            <a:r>
              <a:rPr lang="ru-RU" b="0" dirty="0"/>
              <a:t> обработчика.</a:t>
            </a:r>
          </a:p>
          <a:p>
            <a:r>
              <a:rPr lang="ru-RU" b="0" dirty="0"/>
              <a:t>На аппаратном уровне в процессорах x86 это называется Double </a:t>
            </a:r>
            <a:r>
              <a:rPr lang="ru-RU" b="0" dirty="0" err="1"/>
              <a:t>Fault</a:t>
            </a:r>
            <a:r>
              <a:rPr lang="ru-RU" b="0" dirty="0"/>
              <a:t>.</a:t>
            </a:r>
            <a:br>
              <a:rPr lang="ru-RU" b="0" dirty="0"/>
            </a:br>
            <a:r>
              <a:rPr lang="ru-RU" b="0" dirty="0"/>
              <a:t>Процессор понимает, что исключение возникло во время обработки другого исключения — и, если нет специального «резервного обработчика», система просто падает в Triple </a:t>
            </a:r>
            <a:r>
              <a:rPr lang="ru-RU" b="0" dirty="0" err="1"/>
              <a:t>Fault</a:t>
            </a:r>
            <a:r>
              <a:rPr lang="ru-RU" b="0" dirty="0"/>
              <a:t>, что означает немедленную перезагрузку.</a:t>
            </a:r>
          </a:p>
          <a:p>
            <a:r>
              <a:rPr lang="ru-RU" b="0" dirty="0"/>
              <a:t>В нашей модели мы будем считать это «фатальной ошибкой ядра» —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KernelPanic</a:t>
            </a:r>
            <a:r>
              <a:rPr lang="ru-RU" b="0" dirty="0"/>
              <a:t>..</a:t>
            </a:r>
          </a:p>
          <a:p>
            <a:r>
              <a:rPr lang="ru-RU" b="0" dirty="0"/>
              <a:t>В реальных ОС такая ситуация крайне редкая — но если она всё-таки произошла, мы действительно увидим синий экран смерти в Windows, или </a:t>
            </a:r>
            <a:r>
              <a:rPr lang="ru-RU" b="0" dirty="0" err="1"/>
              <a:t>kernel</a:t>
            </a:r>
            <a:r>
              <a:rPr lang="ru-RU" b="0" dirty="0"/>
              <a:t> </a:t>
            </a:r>
            <a:r>
              <a:rPr lang="ru-RU" b="0" dirty="0" err="1"/>
              <a:t>panic</a:t>
            </a:r>
            <a:r>
              <a:rPr lang="ru-RU" b="0" dirty="0"/>
              <a:t> в Linux и </a:t>
            </a:r>
            <a:r>
              <a:rPr lang="ru-RU" b="0" dirty="0" err="1"/>
              <a:t>macOS</a:t>
            </a:r>
            <a:r>
              <a:rPr lang="ru-RU" b="0" dirty="0"/>
              <a:t>.</a:t>
            </a:r>
          </a:p>
          <a:p>
            <a:r>
              <a:rPr lang="ru-RU" b="0" dirty="0"/>
              <a:t>Например, в Windows </a:t>
            </a:r>
            <a:r>
              <a:rPr lang="ru-RU" b="0" dirty="0" err="1"/>
              <a:t>bugcheck</a:t>
            </a:r>
            <a:r>
              <a:rPr lang="ru-RU" b="0" dirty="0"/>
              <a:t> 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0x7F – UNEXPECTED_KERNEL_MODE_TRAP</a:t>
            </a:r>
            <a:r>
              <a:rPr lang="ru-RU" b="0" dirty="0"/>
              <a:t> или 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0xD1 – DRIVER_IRQL_NOT_LESS_OR_EQUAL</a:t>
            </a:r>
            <a:r>
              <a:rPr lang="ru-RU" b="0" dirty="0"/>
              <a:t> часто означают, что код ядра попытался обратиться к недоступной или выгруженной странице.</a:t>
            </a:r>
          </a:p>
          <a:p>
            <a:r>
              <a:rPr lang="ru-RU" b="0" dirty="0"/>
              <a:t>Поэтому основная задача разработчика ядра — не допустить </a:t>
            </a:r>
            <a:r>
              <a:rPr lang="ru-RU" b="0" dirty="0" err="1"/>
              <a:t>page</a:t>
            </a:r>
            <a:r>
              <a:rPr lang="ru-RU" b="0" dirty="0"/>
              <a:t> </a:t>
            </a:r>
            <a:r>
              <a:rPr lang="ru-RU" b="0" dirty="0" err="1"/>
              <a:t>fault</a:t>
            </a:r>
            <a:r>
              <a:rPr lang="ru-RU" b="0" dirty="0"/>
              <a:t> внутри </a:t>
            </a:r>
            <a:r>
              <a:rPr lang="ru-RU" b="0" dirty="0" err="1"/>
              <a:t>page</a:t>
            </a:r>
            <a:r>
              <a:rPr lang="ru-RU" b="0" dirty="0"/>
              <a:t> </a:t>
            </a:r>
            <a:r>
              <a:rPr lang="ru-RU" b="0" dirty="0" err="1"/>
              <a:t>fault</a:t>
            </a:r>
            <a:r>
              <a:rPr lang="ru-RU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37283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В современных системах (Linux, Windows, </a:t>
            </a:r>
            <a:r>
              <a:rPr lang="ru-RU" b="0" dirty="0" err="1"/>
              <a:t>macOS</a:t>
            </a:r>
            <a:r>
              <a:rPr lang="ru-RU" b="0" dirty="0"/>
              <a:t>) есть целый набор защитных механизмов, чтобы обработчик </a:t>
            </a:r>
            <a:r>
              <a:rPr lang="ru-RU" b="0" dirty="0" err="1"/>
              <a:t>page</a:t>
            </a:r>
            <a:r>
              <a:rPr lang="ru-RU" b="0" dirty="0"/>
              <a:t> </a:t>
            </a:r>
            <a:r>
              <a:rPr lang="ru-RU" b="0" dirty="0" err="1"/>
              <a:t>fault</a:t>
            </a:r>
            <a:r>
              <a:rPr lang="ru-RU" b="0" dirty="0"/>
              <a:t> был </a:t>
            </a:r>
            <a:r>
              <a:rPr lang="ru-RU" b="0" i="1" dirty="0"/>
              <a:t>неуязвим</a:t>
            </a:r>
            <a:r>
              <a:rPr lang="ru-RU" b="0" dirty="0"/>
              <a:t>.</a:t>
            </a:r>
          </a:p>
          <a:p>
            <a:r>
              <a:rPr lang="ru-RU" b="0" dirty="0"/>
              <a:t>Во-первых, страницы кода и данных ядра закрепляются в памяти.</a:t>
            </a:r>
            <a:br>
              <a:rPr lang="ru-RU" b="0" dirty="0"/>
            </a:br>
            <a:r>
              <a:rPr lang="ru-RU" b="0" dirty="0"/>
              <a:t>Это называется </a:t>
            </a:r>
            <a:r>
              <a:rPr lang="ru-RU" b="0" dirty="0" err="1"/>
              <a:t>pinning</a:t>
            </a:r>
            <a:r>
              <a:rPr lang="ru-RU" b="0" dirty="0"/>
              <a:t> или </a:t>
            </a:r>
            <a:r>
              <a:rPr lang="ru-RU" b="0" dirty="0" err="1"/>
              <a:t>wired</a:t>
            </a:r>
            <a:r>
              <a:rPr lang="ru-RU" b="0" dirty="0"/>
              <a:t> </a:t>
            </a:r>
            <a:r>
              <a:rPr lang="ru-RU" b="0" dirty="0" err="1"/>
              <a:t>pages</a:t>
            </a:r>
            <a:r>
              <a:rPr lang="ru-RU" b="0" dirty="0"/>
              <a:t>.</a:t>
            </a:r>
            <a:br>
              <a:rPr lang="ru-RU" b="0" dirty="0"/>
            </a:br>
            <a:r>
              <a:rPr lang="ru-RU" b="0" dirty="0"/>
              <a:t>В Linux вы можете встретить такие термины, как 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__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init_text_section</a:t>
            </a:r>
            <a:r>
              <a:rPr lang="ru-RU" b="0" dirty="0"/>
              <a:t> или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vmalloc_exec</a:t>
            </a:r>
            <a:r>
              <a:rPr lang="ru-RU" b="0" dirty="0"/>
              <a:t>, а также флаг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PG_reserved</a:t>
            </a:r>
            <a:r>
              <a:rPr lang="ru-RU" b="0" dirty="0"/>
              <a:t>. Эти страницы никогда не попадают под замену — они считаются «</a:t>
            </a:r>
            <a:r>
              <a:rPr lang="ru-RU" b="0" dirty="0" err="1"/>
              <a:t>wired</a:t>
            </a:r>
            <a:r>
              <a:rPr lang="ru-RU" b="0" dirty="0"/>
              <a:t>».</a:t>
            </a:r>
            <a:br>
              <a:rPr lang="ru-RU" b="0" dirty="0"/>
            </a:br>
            <a:r>
              <a:rPr lang="ru-RU" b="0" dirty="0"/>
              <a:t>В </a:t>
            </a:r>
            <a:r>
              <a:rPr lang="ru-RU" b="0" dirty="0" err="1"/>
              <a:t>macOS</a:t>
            </a:r>
            <a:r>
              <a:rPr lang="ru-RU" b="0" dirty="0"/>
              <a:t> и </a:t>
            </a:r>
            <a:r>
              <a:rPr lang="ru-RU" b="0" dirty="0" err="1"/>
              <a:t>iOS</a:t>
            </a:r>
            <a:r>
              <a:rPr lang="ru-RU" b="0" dirty="0"/>
              <a:t> ядро хранится в области, отмеченной как </a:t>
            </a:r>
            <a:r>
              <a:rPr lang="ru-RU" b="0" dirty="0" err="1"/>
              <a:t>wired</a:t>
            </a:r>
            <a:r>
              <a:rPr lang="ru-RU" b="0" dirty="0"/>
              <a:t> </a:t>
            </a:r>
            <a:r>
              <a:rPr lang="ru-RU" b="0" dirty="0" err="1"/>
              <a:t>memory</a:t>
            </a:r>
            <a:r>
              <a:rPr lang="ru-RU" b="0" dirty="0"/>
              <a:t> — её нельзя ни выгрузить, ни освободить.</a:t>
            </a:r>
          </a:p>
          <a:p>
            <a:r>
              <a:rPr lang="ru-RU" b="0" dirty="0"/>
              <a:t>Во-вторых, обработчики исключений и прерываний всегда выполняются на отдельном стеке ядра, который выделяется при старте процессора и никогда не выгружается.</a:t>
            </a:r>
            <a:br>
              <a:rPr lang="ru-RU" b="0" dirty="0"/>
            </a:br>
            <a:r>
              <a:rPr lang="ru-RU" b="0" dirty="0"/>
              <a:t>В Linux это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per-cpu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kernel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stack</a:t>
            </a:r>
            <a:r>
              <a:rPr lang="ru-RU" b="0" dirty="0"/>
              <a:t>, обычно 16 или 32 КБ, всегда в оперативной памяти.</a:t>
            </a:r>
          </a:p>
          <a:p>
            <a:r>
              <a:rPr lang="ru-RU" b="0" dirty="0"/>
              <a:t>В-третьих, операционная система разделяет пулы страниц для ядра и для пользователя.</a:t>
            </a:r>
            <a:br>
              <a:rPr lang="ru-RU" b="0" dirty="0"/>
            </a:br>
            <a:r>
              <a:rPr lang="ru-RU" b="0" dirty="0"/>
              <a:t>Алгоритм вытеснения не может случайно удалить страницы, помеченные как принадлежащие ядру. В Linux это управляется флагом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PG_reserved</a:t>
            </a:r>
            <a:r>
              <a:rPr lang="ru-RU" b="0" dirty="0"/>
              <a:t> или зонами памяти (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ZONE_NORMAL</a:t>
            </a:r>
            <a:r>
              <a:rPr lang="ru-RU" b="0" dirty="0"/>
              <a:t>, 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ZONE_DMA</a:t>
            </a:r>
            <a:r>
              <a:rPr lang="ru-RU" b="0" dirty="0"/>
              <a:t>, 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ZONE_HIGHMEM</a:t>
            </a:r>
            <a:r>
              <a:rPr lang="ru-RU" b="0" dirty="0"/>
              <a:t>).</a:t>
            </a:r>
          </a:p>
          <a:p>
            <a:r>
              <a:rPr lang="ru-RU" b="0" dirty="0"/>
              <a:t>Кроме того, перед тем как выполнить потенциально опасные операции, ядро может сделать </a:t>
            </a:r>
            <a:r>
              <a:rPr lang="ru-RU" b="0" dirty="0" err="1"/>
              <a:t>prefaulting</a:t>
            </a:r>
            <a:r>
              <a:rPr lang="ru-RU" b="0" dirty="0"/>
              <a:t> — принудительно прочитать нужные страницы в память, чтобы гарантировать их присутствие.</a:t>
            </a:r>
            <a:br>
              <a:rPr lang="ru-RU" b="0" dirty="0"/>
            </a:br>
            <a:r>
              <a:rPr lang="ru-RU" b="0" dirty="0"/>
              <a:t>Это особенно важно для драйверов и файловых систем, когда может быть обращение к свопу или диску.</a:t>
            </a:r>
          </a:p>
          <a:p>
            <a:r>
              <a:rPr lang="ru-RU" b="0" dirty="0"/>
              <a:t>И, наконец, есть </a:t>
            </a:r>
            <a:r>
              <a:rPr lang="ru-RU" b="0" dirty="0" err="1"/>
              <a:t>fail-safe</a:t>
            </a:r>
            <a:r>
              <a:rPr lang="ru-RU" b="0" dirty="0"/>
              <a:t>: если несмотря на все меры возникает </a:t>
            </a:r>
            <a:r>
              <a:rPr lang="ru-RU" b="0" dirty="0" err="1"/>
              <a:t>page</a:t>
            </a:r>
            <a:r>
              <a:rPr lang="ru-RU" b="0" dirty="0"/>
              <a:t> </a:t>
            </a:r>
            <a:r>
              <a:rPr lang="ru-RU" b="0" dirty="0" err="1"/>
              <a:t>fault</a:t>
            </a:r>
            <a:r>
              <a:rPr lang="ru-RU" b="0" dirty="0"/>
              <a:t> в режиме ядра, ОС это обнаруживает.</a:t>
            </a:r>
            <a:br>
              <a:rPr lang="ru-RU" b="0" dirty="0"/>
            </a:br>
            <a:r>
              <a:rPr lang="ru-RU" b="0" dirty="0"/>
              <a:t>Linux пишет в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dmesg</a:t>
            </a:r>
            <a:r>
              <a:rPr lang="ru-RU" b="0" dirty="0"/>
              <a:t> стек вызовов и делает </a:t>
            </a:r>
            <a:r>
              <a:rPr lang="ru-RU" sz="1200" b="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panic</a:t>
            </a:r>
            <a:r>
              <a:rPr lang="ru-RU" sz="12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</a:t>
            </a:r>
            <a:r>
              <a:rPr lang="ru-RU" b="0" dirty="0"/>
              <a:t>, Windows выдаёт BSOD, </a:t>
            </a:r>
            <a:r>
              <a:rPr lang="ru-RU" b="0" dirty="0" err="1"/>
              <a:t>macOS</a:t>
            </a:r>
            <a:r>
              <a:rPr lang="ru-RU" b="0" dirty="0"/>
              <a:t> — “You </a:t>
            </a:r>
            <a:r>
              <a:rPr lang="ru-RU" b="0" dirty="0" err="1"/>
              <a:t>need</a:t>
            </a:r>
            <a:r>
              <a:rPr lang="ru-RU" b="0" dirty="0"/>
              <a:t> </a:t>
            </a:r>
            <a:r>
              <a:rPr lang="ru-RU" b="0" dirty="0" err="1"/>
              <a:t>to</a:t>
            </a:r>
            <a:r>
              <a:rPr lang="ru-RU" b="0" dirty="0"/>
              <a:t> </a:t>
            </a:r>
            <a:r>
              <a:rPr lang="ru-RU" b="0" dirty="0" err="1"/>
              <a:t>restart</a:t>
            </a:r>
            <a:r>
              <a:rPr lang="ru-RU" b="0" dirty="0"/>
              <a:t> </a:t>
            </a:r>
            <a:r>
              <a:rPr lang="ru-RU" b="0" dirty="0" err="1"/>
              <a:t>your</a:t>
            </a:r>
            <a:r>
              <a:rPr lang="ru-RU" b="0" dirty="0"/>
              <a:t> </a:t>
            </a:r>
            <a:r>
              <a:rPr lang="ru-RU" b="0" dirty="0" err="1"/>
              <a:t>computer</a:t>
            </a:r>
            <a:r>
              <a:rPr lang="ru-RU" b="0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588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объём виртуальной памяти стал значительно больше физической, таблицы страниц начали занимать неприемлемо много места.</a:t>
            </a:r>
          </a:p>
          <a:p>
            <a:r>
              <a:rPr lang="ru-RU" dirty="0"/>
              <a:t>Тогда инженеры предложили «перевёрнутый» подход — хранить не информацию о каждой виртуальной странице, а о каждой </a:t>
            </a:r>
            <a:r>
              <a:rPr lang="ru-RU" b="1" dirty="0"/>
              <a:t>реальной физической странице</a:t>
            </a:r>
            <a:r>
              <a:rPr lang="ru-RU" dirty="0"/>
              <a:t>, которая есть в системе.</a:t>
            </a:r>
          </a:p>
          <a:p>
            <a:r>
              <a:rPr lang="ru-RU" dirty="0"/>
              <a:t>Такая таблица стала </a:t>
            </a:r>
            <a:r>
              <a:rPr lang="ru-RU" b="1" dirty="0"/>
              <a:t>в разы меньше</a:t>
            </a:r>
            <a:r>
              <a:rPr lang="ru-RU" dirty="0"/>
              <a:t>, ведь количество физических страниц всегда ограничено.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1599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Инверсная таблица представляла собой глобальную структуру, общую для всех процессов.</a:t>
            </a:r>
          </a:p>
          <a:p>
            <a:r>
              <a:rPr lang="ru-RU" b="0" dirty="0"/>
              <a:t>При обращении к памяти процессор вычислял </a:t>
            </a:r>
            <a:r>
              <a:rPr lang="ru-RU" b="0" dirty="0" err="1"/>
              <a:t>хеш</a:t>
            </a:r>
            <a:r>
              <a:rPr lang="ru-RU" b="0" dirty="0"/>
              <a:t> по комбинации: идентификатор процесса и номер виртуальной страницы.</a:t>
            </a:r>
          </a:p>
          <a:p>
            <a:r>
              <a:rPr lang="ru-RU" b="0" dirty="0"/>
              <a:t>Если запись находилась — получался физический фрейм.</a:t>
            </a:r>
          </a:p>
          <a:p>
            <a:r>
              <a:rPr lang="ru-RU" b="0" dirty="0"/>
              <a:t>Если нет — страница отсутствовала в памяти, и ОС загружала её с диска.</a:t>
            </a:r>
          </a:p>
          <a:p>
            <a:r>
              <a:rPr lang="ru-RU" b="0" dirty="0"/>
              <a:t>Такой подход особенно хорошо работал в больших серверных системах IBM и HP в 80–90-х.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5952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Со временем оказалось, что поиск по </a:t>
            </a:r>
            <a:r>
              <a:rPr lang="ru-RU" b="0" dirty="0" err="1"/>
              <a:t>хешу</a:t>
            </a:r>
            <a:r>
              <a:rPr lang="ru-RU" b="0" dirty="0"/>
              <a:t> и поддержка общей таблицы создают больше проблем, чем решают.</a:t>
            </a:r>
          </a:p>
          <a:p>
            <a:r>
              <a:rPr lang="ru-RU" b="0" dirty="0"/>
              <a:t>Современные процессоры пошли по пути иерархических таблиц и кэширования адресов (TLB).</a:t>
            </a:r>
          </a:p>
          <a:p>
            <a:r>
              <a:rPr lang="ru-RU" b="0" dirty="0" err="1"/>
              <a:t>Inverted</a:t>
            </a:r>
            <a:r>
              <a:rPr lang="ru-RU" b="0" dirty="0"/>
              <a:t> Page </a:t>
            </a:r>
            <a:r>
              <a:rPr lang="ru-RU" b="0" dirty="0" err="1"/>
              <a:t>Tables</a:t>
            </a:r>
            <a:r>
              <a:rPr lang="ru-RU" b="0" dirty="0"/>
              <a:t> остались в истории — как важный эксперимент, показавший, что управление памятью можно масштабировать,</a:t>
            </a:r>
            <a:br>
              <a:rPr lang="ru-RU" b="0" dirty="0"/>
            </a:br>
            <a:r>
              <a:rPr lang="ru-RU" b="0" dirty="0"/>
              <a:t>но сегодня эта идея реализована более эффективно через многоуровневые таблицы и </a:t>
            </a:r>
            <a:r>
              <a:rPr lang="ru-RU" b="0" dirty="0" err="1"/>
              <a:t>Radix</a:t>
            </a:r>
            <a:r>
              <a:rPr lang="ru-RU" b="0" dirty="0"/>
              <a:t> Page </a:t>
            </a:r>
            <a:r>
              <a:rPr lang="ru-RU" b="0" dirty="0" err="1"/>
              <a:t>Tables</a:t>
            </a:r>
            <a:r>
              <a:rPr lang="ru-RU" b="0" dirty="0"/>
              <a:t>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42282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ru-RU" dirty="0" err="1"/>
              <a:t>adix</a:t>
            </a:r>
            <a:r>
              <a:rPr lang="ru-RU" dirty="0"/>
              <a:t> Page </a:t>
            </a:r>
            <a:r>
              <a:rPr lang="ru-RU" dirty="0" err="1"/>
              <a:t>Tables</a:t>
            </a:r>
            <a:r>
              <a:rPr lang="ru-RU" dirty="0"/>
              <a:t> — это современный механизм управления виртуальной памятью, впервые появившийся в IBM POWER9.</a:t>
            </a:r>
          </a:p>
          <a:p>
            <a:r>
              <a:rPr lang="ru-RU" dirty="0"/>
              <a:t>Он полностью заменил старую схему </a:t>
            </a:r>
            <a:r>
              <a:rPr lang="ru-RU" dirty="0" err="1"/>
              <a:t>Hashed</a:t>
            </a:r>
            <a:r>
              <a:rPr lang="ru-RU" dirty="0"/>
              <a:t> Page </a:t>
            </a:r>
            <a:r>
              <a:rPr lang="ru-RU" dirty="0" err="1"/>
              <a:t>Tables</a:t>
            </a:r>
            <a:r>
              <a:rPr lang="ru-RU" dirty="0"/>
              <a:t>, которая работала по принципу хеширования виртуальных адресов.</a:t>
            </a:r>
          </a:p>
          <a:p>
            <a:r>
              <a:rPr lang="ru-RU" dirty="0"/>
              <a:t>В </a:t>
            </a:r>
            <a:r>
              <a:rPr lang="ru-RU" dirty="0" err="1"/>
              <a:t>Radix</a:t>
            </a:r>
            <a:r>
              <a:rPr lang="ru-RU" dirty="0"/>
              <a:t> Page </a:t>
            </a:r>
            <a:r>
              <a:rPr lang="ru-RU" dirty="0" err="1"/>
              <a:t>Tables</a:t>
            </a:r>
            <a:r>
              <a:rPr lang="ru-RU" dirty="0"/>
              <a:t> используется </a:t>
            </a:r>
            <a:r>
              <a:rPr lang="ru-RU" b="1" dirty="0"/>
              <a:t>иерархическое дерево</a:t>
            </a:r>
            <a:r>
              <a:rPr lang="ru-RU" dirty="0"/>
              <a:t> — как и в x86-64 или ARMv8,</a:t>
            </a:r>
            <a:br>
              <a:rPr lang="ru-RU" dirty="0"/>
            </a:br>
            <a:r>
              <a:rPr lang="ru-RU" dirty="0"/>
              <a:t>только с большей гибкостью и оптимизацией для серверных нагрузок и виртуализации.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85897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и в классической многоуровневой схеме, виртуальный адрес делится на несколько частей.</a:t>
            </a:r>
          </a:p>
          <a:p>
            <a:r>
              <a:rPr lang="ru-RU" dirty="0"/>
              <a:t>Каждая часть указывает на уровень таблицы — иерархически, сверху вниз, до нужной страницы.</a:t>
            </a:r>
          </a:p>
          <a:p>
            <a:r>
              <a:rPr lang="ru-RU" dirty="0"/>
              <a:t>Но в отличие от фиксированных схем вроде x86, глубина дерева в </a:t>
            </a:r>
            <a:r>
              <a:rPr lang="ru-RU" dirty="0" err="1"/>
              <a:t>Radix</a:t>
            </a:r>
            <a:r>
              <a:rPr lang="ru-RU" dirty="0"/>
              <a:t> Page </a:t>
            </a:r>
            <a:r>
              <a:rPr lang="ru-RU" dirty="0" err="1"/>
              <a:t>Tables</a:t>
            </a:r>
            <a:r>
              <a:rPr lang="ru-RU" dirty="0"/>
              <a:t> </a:t>
            </a:r>
            <a:r>
              <a:rPr lang="ru-RU" b="1" dirty="0"/>
              <a:t>динамическая</a:t>
            </a:r>
            <a:r>
              <a:rPr lang="ru-RU" dirty="0"/>
              <a:t>:</a:t>
            </a:r>
            <a:br>
              <a:rPr lang="ru-RU" dirty="0"/>
            </a:br>
            <a:r>
              <a:rPr lang="ru-RU" dirty="0"/>
              <a:t>система может использовать 3, 4 или 5 уровней в зависимости от размера памяти и страницы.</a:t>
            </a:r>
          </a:p>
          <a:p>
            <a:r>
              <a:rPr lang="ru-RU" dirty="0"/>
              <a:t>Это делает архитектуру гибкой и масштабируемой.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73279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сравнить </a:t>
            </a:r>
            <a:r>
              <a:rPr lang="ru-RU" dirty="0" err="1"/>
              <a:t>Radix</a:t>
            </a:r>
            <a:r>
              <a:rPr lang="ru-RU" dirty="0"/>
              <a:t> Page </a:t>
            </a:r>
            <a:r>
              <a:rPr lang="ru-RU" dirty="0" err="1"/>
              <a:t>Tables</a:t>
            </a:r>
            <a:r>
              <a:rPr lang="ru-RU" dirty="0"/>
              <a:t> с привычными многоуровневыми таблицами, то идея очень похожа — иерархическая структура.</a:t>
            </a:r>
          </a:p>
          <a:p>
            <a:r>
              <a:rPr lang="ru-RU" dirty="0"/>
              <a:t>Различия — в деталях реализации:</a:t>
            </a:r>
            <a:br>
              <a:rPr lang="ru-RU" dirty="0"/>
            </a:br>
            <a:r>
              <a:rPr lang="ru-RU" dirty="0" err="1"/>
              <a:t>Radix</a:t>
            </a:r>
            <a:r>
              <a:rPr lang="ru-RU" dirty="0"/>
              <a:t> MMU умеет </a:t>
            </a:r>
            <a:r>
              <a:rPr lang="ru-RU" b="1" dirty="0"/>
              <a:t>гибко выбирать глубину дерева</a:t>
            </a:r>
            <a:r>
              <a:rPr lang="ru-RU" dirty="0"/>
              <a:t> и хранить промежуточные уровни в аппаратных буферах.</a:t>
            </a:r>
          </a:p>
          <a:p>
            <a:r>
              <a:rPr lang="ru-RU" dirty="0"/>
              <a:t>А главное — в режиме виртуализации он выполняет </a:t>
            </a:r>
            <a:r>
              <a:rPr lang="ru-RU" b="1" dirty="0"/>
              <a:t>один обход дерева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тогда как в x86 требуется два (EPT и гостевая таблица), что даёт реальное преимущество.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3301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dirty="0"/>
              <a:t>По чистой скорости работы с памятью </a:t>
            </a:r>
            <a:r>
              <a:rPr lang="ru-RU" b="0" dirty="0" err="1"/>
              <a:t>Radix</a:t>
            </a:r>
            <a:r>
              <a:rPr lang="ru-RU" b="0" dirty="0"/>
              <a:t> Page </a:t>
            </a:r>
            <a:r>
              <a:rPr lang="ru-RU" b="0" dirty="0" err="1"/>
              <a:t>Tables</a:t>
            </a:r>
            <a:r>
              <a:rPr lang="ru-RU" b="0" dirty="0"/>
              <a:t> и классические схемы примерно равны —</a:t>
            </a:r>
            <a:br>
              <a:rPr lang="ru-RU" b="0" dirty="0"/>
            </a:br>
            <a:r>
              <a:rPr lang="ru-RU" b="0" dirty="0"/>
              <a:t>ведь при TLB-попадании обе работают за один-два такта.</a:t>
            </a:r>
          </a:p>
          <a:p>
            <a:r>
              <a:rPr lang="ru-RU" b="0" dirty="0"/>
              <a:t>Но при промахах TLB или при виртуализации </a:t>
            </a:r>
            <a:r>
              <a:rPr lang="ru-RU" b="0" dirty="0" err="1"/>
              <a:t>Radix</a:t>
            </a:r>
            <a:r>
              <a:rPr lang="ru-RU" b="0" dirty="0"/>
              <a:t> оказывается заметно быстрее:</a:t>
            </a:r>
            <a:br>
              <a:rPr lang="ru-RU" b="0" dirty="0"/>
            </a:br>
            <a:r>
              <a:rPr lang="ru-RU" b="0" dirty="0"/>
              <a:t>на 10–30% выше пропускная способность MMU и меньше задержки при доступе к памяти.</a:t>
            </a:r>
          </a:p>
          <a:p>
            <a:r>
              <a:rPr lang="ru-RU" b="0" dirty="0"/>
              <a:t>Поэтому на Power9 и Power10 режим </a:t>
            </a:r>
            <a:r>
              <a:rPr lang="ru-RU" b="0" dirty="0" err="1"/>
              <a:t>Radix</a:t>
            </a:r>
            <a:r>
              <a:rPr lang="ru-RU" b="0" dirty="0"/>
              <a:t> используется по умолчанию,</a:t>
            </a:r>
            <a:br>
              <a:rPr lang="ru-RU" b="0" dirty="0"/>
            </a:br>
            <a:r>
              <a:rPr lang="ru-RU" b="0" dirty="0"/>
              <a:t>а старые </a:t>
            </a:r>
            <a:r>
              <a:rPr lang="ru-RU" b="0" dirty="0" err="1"/>
              <a:t>Hashed</a:t>
            </a:r>
            <a:r>
              <a:rPr lang="ru-RU" b="0" dirty="0"/>
              <a:t> Page </a:t>
            </a:r>
            <a:r>
              <a:rPr lang="ru-RU" b="0" dirty="0" err="1"/>
              <a:t>Tables</a:t>
            </a:r>
            <a:r>
              <a:rPr lang="ru-RU" b="0" dirty="0"/>
              <a:t> оставлены только для совместимости.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7628C5-B289-46A0-A8C0-80C1CDEFBF17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74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7F253-FD4E-711E-D0DC-7CEFDBECD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76AC67-6AC4-5AB2-A031-3F83D99F7C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4B849-079E-E6CB-BF9B-9D16594B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F302-4669-48F0-BDC5-3A92BFE05298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13B5A-DA5C-8626-8D9F-933669B0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064D9-5F25-F424-DE49-2CF760FD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544C-D7BF-4CCA-B889-96A0906C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23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D9008-A140-2B4B-1508-656DA9D73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7FF39-A43E-FE17-01DB-A84E5C8F9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3200D-B8CE-97E5-2CDA-0956F4AE0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F302-4669-48F0-BDC5-3A92BFE05298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0FBB0-FE7B-95C7-F006-93045E98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D792E-0BC4-FB54-D96D-1D2585A8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544C-D7BF-4CCA-B889-96A0906C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C03AD-D454-842A-BF7B-E174A80A7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D673A-556D-272F-3FEF-6286C41B6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1C7D9-7D09-4F09-5F9E-A73075A5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F302-4669-48F0-BDC5-3A92BFE05298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D903B-F2FA-BE5B-2EFA-CD8BDF3D2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DEB25-7584-FA0E-5BD9-E684D86B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544C-D7BF-4CCA-B889-96A0906C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817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FB737-651B-665D-874E-2B5B93C5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546F-6230-217D-8EEC-519AB5A49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0A11C-6216-403F-C950-991430C6B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F302-4669-48F0-BDC5-3A92BFE05298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EB564-0648-8914-A23C-92EE9B8F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75D1-81D0-AFE9-6191-3215F5E2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544C-D7BF-4CCA-B889-96A0906C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7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DF28-0341-6E20-BD8C-AA29C111C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0AA9B-5DD9-9CE1-0B67-EA92607E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FE4E6-E8BF-340A-1934-2B14DA53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F302-4669-48F0-BDC5-3A92BFE05298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9756B-AB39-4CCD-2559-DA1961DF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9A4DC-255A-031F-1602-8A31FB7D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544C-D7BF-4CCA-B889-96A0906C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38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D7CC0-F81E-CBEA-14D0-571423032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FB285-71CF-9CE7-3A6A-F340BF202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34782-9648-02DE-875D-2C4FAB70C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CFD9-D07F-250D-CD93-07153003F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F302-4669-48F0-BDC5-3A92BFE05298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AAB7D-EBAE-20BC-90AA-C9EBD756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8D7CB-7738-C2EB-9C34-6BD90465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544C-D7BF-4CCA-B889-96A0906C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9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85FA0-05ED-9900-073E-60AB28AED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55992-E490-048E-41E9-9EE2E4ED0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73D69-35B1-D944-72BE-651DEF962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4B974-CF24-C90F-65AE-E54116452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D68E5-E0A3-2E92-81DE-3F869FA08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8C8F7-DA38-2BC9-54B5-18EAF9DE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F302-4669-48F0-BDC5-3A92BFE05298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B376E-D1DC-08BA-176B-83E2A6393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08AD39-A439-BFBD-D8D2-FE8CA185B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544C-D7BF-4CCA-B889-96A0906C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7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DAD1B-2EE6-EDB4-ED2D-666D7CEA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53686F-0E49-1E7F-98B0-38312E58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F302-4669-48F0-BDC5-3A92BFE05298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F962FA-DF60-E6A7-8FF7-F01A15606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0EF60-1D19-0126-8E1F-BB464D14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544C-D7BF-4CCA-B889-96A0906C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344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793D8-A5CB-E03B-FF83-13611579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F302-4669-48F0-BDC5-3A92BFE05298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16D766-B4DE-59B3-6DC5-0064835E3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68256F-DA4C-6B46-FC2B-253C415F2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544C-D7BF-4CCA-B889-96A0906C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35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06A60-FA68-4BFB-DF06-D5D840E1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DFCBD-A336-87B7-E849-7AA74F4E9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7E1DD-1BD0-7DD5-A715-DBFBBE8A68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7D3F6-AC93-21DD-E629-FAE09B340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F302-4669-48F0-BDC5-3A92BFE05298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E1F81-96FF-0615-1842-D47D62D7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CBE6F-574F-AFC5-221B-D5CC01C36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544C-D7BF-4CCA-B889-96A0906C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37106-5E1C-5F7A-F0E0-9E48DEE8D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5FF9AA-0123-E7BF-9177-7FA06F1B0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19279-9000-8C26-8EF1-C287850E2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4181-BB1D-252C-03A2-CCF913591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4F302-4669-48F0-BDC5-3A92BFE05298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C0F93-319A-B0D1-3B51-FC68DC4F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59794-8121-DAA9-3558-EDB59106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7544C-D7BF-4CCA-B889-96A0906C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1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A6FB5-5B6E-98C5-4945-CB228D07F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FA976-C11A-5FB6-6AD8-3C26385E1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11BB-A077-37B2-94E3-326D15F8B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04F302-4669-48F0-BDC5-3A92BFE05298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07420-7D69-C70A-1683-30C6458DB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E9498-7E0D-6B02-0FC2-CB3D95B4A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7544C-D7BF-4CCA-B889-96A0906CE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lixcloutier.com/x86/invlpg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thamizhelango.medium.com/understanding-ept-and-npt-the-hidden-power-behind-fast-virtual-machines-309f9e27bef2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cos.sourceware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%C3%A9l%C3%A1dy%27s_anomaly" TargetMode="Externa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6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6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://ithare.com/infographics-operation-costs-in-cpu-clock-cycles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54C7-55A6-C035-B3E6-F30FE2ABEF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Управление памятью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FF2474-7F2B-B714-0758-5A483FD08F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710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4E66-98FF-56E9-EE1A-F364FDA8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попытки многозадачности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C532-6A18-41C9-5E69-16A38838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Идея: загружать поочерёдно несколько программ</a:t>
            </a:r>
          </a:p>
          <a:p>
            <a:r>
              <a:rPr lang="en-US" dirty="0"/>
              <a:t>Swapping</a:t>
            </a:r>
            <a:r>
              <a:rPr lang="ru-RU" dirty="0"/>
              <a:t> — сохранение и восстановление образа памяти на диске</a:t>
            </a:r>
          </a:p>
          <a:p>
            <a:r>
              <a:rPr lang="ru-RU" dirty="0"/>
              <a:t>IBM/360: аппаратные ключи защиты памяти</a:t>
            </a:r>
          </a:p>
          <a:p>
            <a:pPr lvl="1"/>
            <a:r>
              <a:rPr lang="ru-RU" dirty="0"/>
              <a:t>Память делилась на блоки по 2КБ, каждому присваивался 4-битный ключ защиты, хранящийся в процессоре</a:t>
            </a:r>
          </a:p>
          <a:p>
            <a:pPr lvl="1"/>
            <a:r>
              <a:rPr lang="ru-RU" dirty="0"/>
              <a:t>Процесс имеет свой ключ доступа в регистре PSW</a:t>
            </a:r>
          </a:p>
          <a:p>
            <a:pPr lvl="2"/>
            <a:r>
              <a:rPr lang="ru-RU" dirty="0"/>
              <a:t>При обращении к блоку с другим ключом происходило аппаратное прерывание</a:t>
            </a:r>
          </a:p>
        </p:txBody>
      </p:sp>
    </p:spTree>
    <p:extLst>
      <p:ext uri="{BB962C8B-B14F-4D97-AF65-F5344CB8AC3E}">
        <p14:creationId xmlns:p14="http://schemas.microsoft.com/office/powerpoint/2010/main" val="327037347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E9B8C-3253-3C92-34D2-E85F3234C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7818D-B4E1-16A6-4BB5-C2DF5DC65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TLB обычно реализован как ассоциативный кэш</a:t>
            </a:r>
          </a:p>
          <a:p>
            <a:r>
              <a:rPr lang="ru-RU" dirty="0"/>
              <a:t>Каждая запись содержит:</a:t>
            </a:r>
          </a:p>
          <a:p>
            <a:pPr lvl="1"/>
            <a:r>
              <a:rPr lang="ru-RU" dirty="0"/>
              <a:t>Номер виртуальной страницы</a:t>
            </a:r>
          </a:p>
          <a:p>
            <a:pPr lvl="1"/>
            <a:r>
              <a:rPr lang="ru-RU" dirty="0"/>
              <a:t>Номер физического фрейма</a:t>
            </a:r>
          </a:p>
          <a:p>
            <a:pPr lvl="1"/>
            <a:r>
              <a:rPr lang="ru-RU" dirty="0"/>
              <a:t>Биты защиты и состояния</a:t>
            </a:r>
          </a:p>
          <a:p>
            <a:r>
              <a:rPr lang="ru-RU" dirty="0"/>
              <a:t>Размер: от 16 до нескольких тысяч записей</a:t>
            </a:r>
          </a:p>
          <a:p>
            <a:r>
              <a:rPr lang="ru-RU" dirty="0"/>
              <a:t>Виды:</a:t>
            </a:r>
          </a:p>
          <a:p>
            <a:pPr lvl="1"/>
            <a:r>
              <a:rPr lang="ru-RU" dirty="0"/>
              <a:t>Инструкционный (ITLB)</a:t>
            </a:r>
          </a:p>
          <a:p>
            <a:pPr lvl="1"/>
            <a:r>
              <a:rPr lang="ru-RU" dirty="0"/>
              <a:t>Данных (DTLB)</a:t>
            </a:r>
          </a:p>
          <a:p>
            <a:pPr lvl="1"/>
            <a:r>
              <a:rPr lang="ru-RU" dirty="0"/>
              <a:t>Универсальный (</a:t>
            </a:r>
            <a:r>
              <a:rPr lang="en-US" dirty="0"/>
              <a:t>U</a:t>
            </a:r>
            <a:r>
              <a:rPr lang="ru-RU" dirty="0" err="1"/>
              <a:t>nified</a:t>
            </a:r>
            <a:r>
              <a:rPr lang="ru-RU" dirty="0"/>
              <a:t> TLB)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491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23B9-50E2-3824-665E-592E66E8E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Поведение при </a:t>
            </a:r>
            <a:r>
              <a:rPr lang="en-US" dirty="0"/>
              <a:t>TLB miss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06D9B-452D-3695-C35F-58F83AFD4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нужной записи нет:</a:t>
            </a:r>
          </a:p>
          <a:p>
            <a:pPr lvl="1"/>
            <a:r>
              <a:rPr lang="ru-RU" dirty="0"/>
              <a:t>MMU обращается к таблице страниц</a:t>
            </a:r>
          </a:p>
          <a:p>
            <a:pPr lvl="1"/>
            <a:r>
              <a:rPr lang="ru-RU" dirty="0"/>
              <a:t>Получает номер фрейма</a:t>
            </a:r>
          </a:p>
          <a:p>
            <a:pPr lvl="1"/>
            <a:r>
              <a:rPr lang="ru-RU" dirty="0"/>
              <a:t>Записывает результат в TLB</a:t>
            </a:r>
          </a:p>
          <a:p>
            <a:pPr lvl="1"/>
            <a:r>
              <a:rPr lang="ru-RU" dirty="0"/>
              <a:t>Повторяет команду</a:t>
            </a:r>
          </a:p>
          <a:p>
            <a:r>
              <a:rPr lang="ru-RU" dirty="0"/>
              <a:t>Возможны два режима работы:</a:t>
            </a:r>
          </a:p>
          <a:p>
            <a:pPr lvl="1"/>
            <a:r>
              <a:rPr lang="ru-RU" dirty="0" err="1"/>
              <a:t>Hardware-managed</a:t>
            </a:r>
            <a:r>
              <a:rPr lang="ru-RU" dirty="0"/>
              <a:t> TLB — обновляется автоматически процессором</a:t>
            </a:r>
          </a:p>
          <a:p>
            <a:pPr lvl="2"/>
            <a:r>
              <a:rPr lang="en-US" dirty="0"/>
              <a:t>x86</a:t>
            </a:r>
            <a:endParaRPr lang="ru-RU" dirty="0"/>
          </a:p>
          <a:p>
            <a:pPr lvl="1"/>
            <a:r>
              <a:rPr lang="ru-RU" dirty="0"/>
              <a:t>Software-</a:t>
            </a:r>
            <a:r>
              <a:rPr lang="ru-RU" dirty="0" err="1"/>
              <a:t>managed</a:t>
            </a:r>
            <a:r>
              <a:rPr lang="ru-RU" dirty="0"/>
              <a:t> TLB — обновляется операционной системой</a:t>
            </a:r>
            <a:endParaRPr lang="en-US" dirty="0"/>
          </a:p>
          <a:p>
            <a:pPr lvl="2"/>
            <a:r>
              <a:rPr lang="en-US" dirty="0"/>
              <a:t>MIPS, SPARC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1772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27A4D-BBFC-0F6C-D2C6-303388B45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TLB </a:t>
            </a:r>
            <a:r>
              <a:rPr lang="ru-RU" dirty="0"/>
              <a:t>и переключение контекста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2E5B8-3B5D-0F1B-7D4D-C0E46B583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каждого процесса — своя таблица страниц</a:t>
            </a:r>
          </a:p>
          <a:p>
            <a:r>
              <a:rPr lang="ru-RU" dirty="0"/>
              <a:t>При переключении контекста TLB может содержать чужие записи</a:t>
            </a:r>
          </a:p>
          <a:p>
            <a:r>
              <a:rPr lang="ru-RU" dirty="0"/>
              <a:t>Решения:</a:t>
            </a:r>
          </a:p>
          <a:p>
            <a:pPr lvl="1"/>
            <a:r>
              <a:rPr lang="ru-RU" dirty="0"/>
              <a:t>Полная очистка (TLB </a:t>
            </a:r>
            <a:r>
              <a:rPr lang="ru-RU" dirty="0" err="1"/>
              <a:t>flush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Использование ASID (Address Space </a:t>
            </a:r>
            <a:r>
              <a:rPr lang="ru-RU" dirty="0" err="1"/>
              <a:t>Identifier</a:t>
            </a:r>
            <a:r>
              <a:rPr lang="ru-RU" dirty="0"/>
              <a:t>) для маркировки</a:t>
            </a:r>
          </a:p>
        </p:txBody>
      </p:sp>
    </p:spTree>
    <p:extLst>
      <p:ext uri="{BB962C8B-B14F-4D97-AF65-F5344CB8AC3E}">
        <p14:creationId xmlns:p14="http://schemas.microsoft.com/office/powerpoint/2010/main" val="108813296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28A6-47F5-C917-5CA6-154C378C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Многоуровневые </a:t>
            </a:r>
            <a:r>
              <a:rPr lang="en-US" dirty="0"/>
              <a:t>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C945-777B-1167-FC07-A4D2639E0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Современные процессоры имеют:</a:t>
            </a:r>
          </a:p>
          <a:p>
            <a:pPr lvl="1"/>
            <a:r>
              <a:rPr lang="ru-RU" dirty="0"/>
              <a:t>L1 TLB — маленький и быстрый (десятки записей)</a:t>
            </a:r>
          </a:p>
          <a:p>
            <a:pPr lvl="1"/>
            <a:r>
              <a:rPr lang="ru-RU" dirty="0"/>
              <a:t>L2 TLB — больше и медленнее (сотни записей)</a:t>
            </a:r>
          </a:p>
          <a:p>
            <a:r>
              <a:rPr lang="ru-RU" dirty="0"/>
              <a:t>Работают аналогично L1/L2 кэшам данных</a:t>
            </a:r>
          </a:p>
          <a:p>
            <a:r>
              <a:rPr lang="ru-RU" dirty="0"/>
              <a:t>Повышают эффективность преобразований</a:t>
            </a:r>
          </a:p>
        </p:txBody>
      </p:sp>
    </p:spTree>
    <p:extLst>
      <p:ext uri="{BB962C8B-B14F-4D97-AF65-F5344CB8AC3E}">
        <p14:creationId xmlns:p14="http://schemas.microsoft.com/office/powerpoint/2010/main" val="196869555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7E07-7A85-8117-7F32-FA14A8893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Кеширование и производительность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2EEE9-764B-DF53-F803-F1AE26189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Любое обращение к кэшу требует уже преобразованного физического адреса</a:t>
            </a:r>
          </a:p>
          <a:p>
            <a:r>
              <a:rPr lang="ru-RU" dirty="0"/>
              <a:t>Поэтому TLB </a:t>
            </a:r>
            <a:r>
              <a:rPr lang="ru-RU" dirty="0" err="1"/>
              <a:t>lookup</a:t>
            </a:r>
            <a:r>
              <a:rPr lang="ru-RU" dirty="0"/>
              <a:t> выполняется до обращения к кэшу</a:t>
            </a:r>
          </a:p>
          <a:p>
            <a:r>
              <a:rPr lang="en-US" dirty="0"/>
              <a:t>Page Faults </a:t>
            </a:r>
            <a:r>
              <a:rPr lang="ru-RU" dirty="0"/>
              <a:t>в TLB влияют на скорость доступа ко всем уровням памяти</a:t>
            </a:r>
          </a:p>
          <a:p>
            <a:r>
              <a:rPr lang="ru-RU" dirty="0"/>
              <a:t>Эффективный TLB = высокая производительность CPU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86324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9EC1-79F8-2368-3D31-A9E9AA82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Итоги: роль </a:t>
            </a:r>
            <a:r>
              <a:rPr lang="en-US" dirty="0"/>
              <a:t>TLB</a:t>
            </a:r>
            <a:r>
              <a:rPr lang="ru-RU" dirty="0"/>
              <a:t> в подсистеме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4204D-1F72-C836-3811-95BA928BD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TLB — это ускоритель виртуальной памяти</a:t>
            </a:r>
          </a:p>
          <a:p>
            <a:r>
              <a:rPr lang="ru-RU" dirty="0"/>
              <a:t>Сохраняет последние преобразования адресов</a:t>
            </a:r>
          </a:p>
          <a:p>
            <a:r>
              <a:rPr lang="ru-RU" dirty="0"/>
              <a:t>Работает </a:t>
            </a:r>
            <a:r>
              <a:rPr lang="ru-RU" dirty="0" err="1"/>
              <a:t>аппаратно</a:t>
            </a:r>
            <a:r>
              <a:rPr lang="ru-RU" dirty="0"/>
              <a:t> и прозрачно</a:t>
            </a:r>
          </a:p>
          <a:p>
            <a:r>
              <a:rPr lang="ru-RU" dirty="0"/>
              <a:t>Без TLB виртуальная память была бы слишком медленной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98363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03EFC9-412A-8AA5-837D-5CB88133C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</a:t>
            </a:r>
            <a:r>
              <a:rPr lang="en-US" dirty="0"/>
              <a:t>TLB </a:t>
            </a:r>
            <a:r>
              <a:rPr lang="ru-RU" dirty="0"/>
              <a:t>между ядрами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24A08C-D150-677C-7359-1C4088A06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642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7ABC0E-E6AD-8348-1A0E-4F17B08C2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происходит, когда ОС меняет активную таблицу страниц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FB5AA1-B10F-C76D-4EF0-2E0C87295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страниц — обычная структура данных в памяти.</a:t>
            </a:r>
          </a:p>
          <a:p>
            <a:r>
              <a:rPr lang="en-US" dirty="0"/>
              <a:t>MMU (Memory Management Unit) </a:t>
            </a:r>
            <a:r>
              <a:rPr lang="ru-RU" dirty="0"/>
              <a:t>кэширует трансляции в </a:t>
            </a:r>
            <a:r>
              <a:rPr lang="en-US" b="1" dirty="0"/>
              <a:t>TLB (Translation Lookaside Buffer)</a:t>
            </a:r>
            <a:r>
              <a:rPr lang="en-US" dirty="0"/>
              <a:t>.</a:t>
            </a:r>
          </a:p>
          <a:p>
            <a:r>
              <a:rPr lang="ru-RU" dirty="0"/>
              <a:t>Изменения в </a:t>
            </a:r>
            <a:r>
              <a:rPr lang="en-US" dirty="0"/>
              <a:t>PTE (Page Table Entry) </a:t>
            </a:r>
            <a:r>
              <a:rPr lang="ru-RU" b="1" dirty="0"/>
              <a:t>не отражаются мгновенно</a:t>
            </a:r>
            <a:r>
              <a:rPr lang="ru-RU" dirty="0"/>
              <a:t> — </a:t>
            </a:r>
            <a:r>
              <a:rPr lang="en-US" dirty="0"/>
              <a:t>TLB </a:t>
            </a:r>
            <a:r>
              <a:rPr lang="ru-RU" dirty="0"/>
              <a:t>всё ещё хранит старые данные.</a:t>
            </a:r>
          </a:p>
          <a:p>
            <a:r>
              <a:rPr lang="ru-RU" dirty="0"/>
              <a:t>После модификации </a:t>
            </a:r>
            <a:r>
              <a:rPr lang="en-US" dirty="0"/>
              <a:t>PTE </a:t>
            </a:r>
            <a:r>
              <a:rPr lang="ru-RU" dirty="0"/>
              <a:t>ОС должна </a:t>
            </a:r>
            <a:r>
              <a:rPr lang="ru-RU" b="1" dirty="0"/>
              <a:t>очистить (</a:t>
            </a:r>
            <a:r>
              <a:rPr lang="en-US" b="1" dirty="0"/>
              <a:t>invalidate)</a:t>
            </a:r>
            <a:r>
              <a:rPr lang="en-US" dirty="0"/>
              <a:t> TLB.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83482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8810-4BF1-E0EF-4112-7BCE4D08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 </a:t>
            </a:r>
            <a:r>
              <a:rPr lang="ru-RU" dirty="0" err="1"/>
              <a:t>инвалидирования</a:t>
            </a:r>
            <a:r>
              <a:rPr lang="ru-RU" dirty="0"/>
              <a:t> </a:t>
            </a:r>
            <a:r>
              <a:rPr lang="en-US" dirty="0"/>
              <a:t>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CCC42-0817-A43B-E9BD-64FA6EAAD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Изменение PTE → запись в память.</a:t>
            </a:r>
          </a:p>
          <a:p>
            <a:r>
              <a:rPr lang="ru-RU" dirty="0"/>
              <a:t>Барьер памяти (</a:t>
            </a:r>
            <a:r>
              <a:rPr lang="ru-RU" dirty="0" err="1"/>
              <a:t>mfence</a:t>
            </a:r>
            <a:r>
              <a:rPr lang="ru-RU" dirty="0"/>
              <a:t>) — гарантирует порядок.</a:t>
            </a:r>
          </a:p>
          <a:p>
            <a:r>
              <a:rPr lang="ru-RU" dirty="0"/>
              <a:t>Выполняется </a:t>
            </a:r>
            <a:r>
              <a:rPr lang="ru-RU" dirty="0" err="1">
                <a:hlinkClick r:id="rId3"/>
              </a:rPr>
              <a:t>invlpg</a:t>
            </a:r>
            <a:r>
              <a:rPr lang="ru-RU" dirty="0"/>
              <a:t> или </a:t>
            </a:r>
            <a:r>
              <a:rPr lang="ru-RU" dirty="0" err="1"/>
              <a:t>mov</a:t>
            </a:r>
            <a:r>
              <a:rPr lang="ru-RU" dirty="0"/>
              <a:t> cr3, cr3.</a:t>
            </a:r>
          </a:p>
          <a:p>
            <a:r>
              <a:rPr lang="ru-RU" dirty="0"/>
              <a:t>MMU сбрасывает старые кэшированные трансляции.</a:t>
            </a:r>
          </a:p>
          <a:p>
            <a:r>
              <a:rPr lang="ru-RU" dirty="0"/>
              <a:t>Новые обращения идут через обновлённую таблицу.</a:t>
            </a:r>
          </a:p>
        </p:txBody>
      </p:sp>
    </p:spTree>
    <p:extLst>
      <p:ext uri="{BB962C8B-B14F-4D97-AF65-F5344CB8AC3E}">
        <p14:creationId xmlns:p14="http://schemas.microsoft.com/office/powerpoint/2010/main" val="9020692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9C04A-774A-4833-9055-0D1D8002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Почему </a:t>
            </a:r>
            <a:r>
              <a:rPr lang="ru-RU" dirty="0" err="1"/>
              <a:t>инвалидация</a:t>
            </a:r>
            <a:r>
              <a:rPr lang="ru-RU" dirty="0"/>
              <a:t> TLB критически важна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48187-13C2-C621-BD5D-BBF983056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TLB хранит не только физический адрес, но и биты защиты (RW, NX, US).</a:t>
            </a:r>
          </a:p>
          <a:p>
            <a:r>
              <a:rPr lang="ru-RU" dirty="0"/>
              <a:t>Если PTE стал «менее разрешающим» — TLB может допустить неразрешённый доступ.</a:t>
            </a:r>
          </a:p>
          <a:p>
            <a:r>
              <a:rPr lang="ru-RU" dirty="0"/>
              <a:t>Процессор не проверяет PTE каждый раз — он доверяет TLB.</a:t>
            </a:r>
          </a:p>
          <a:p>
            <a:r>
              <a:rPr lang="ru-RU" dirty="0"/>
              <a:t>ОС обязана поддерживать согласованность между PTE и TLB.</a:t>
            </a:r>
          </a:p>
        </p:txBody>
      </p:sp>
    </p:spTree>
    <p:extLst>
      <p:ext uri="{BB962C8B-B14F-4D97-AF65-F5344CB8AC3E}">
        <p14:creationId xmlns:p14="http://schemas.microsoft.com/office/powerpoint/2010/main" val="1418553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AC5E2-9825-89C4-8AFE-469FD75E3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абсолютных адресов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BB0D-8B57-3805-0A14-A4248BB8D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Программы использовали жёстки адреса для хранения данных и меток в коде</a:t>
            </a:r>
          </a:p>
          <a:p>
            <a:r>
              <a:rPr lang="ru-RU" dirty="0"/>
              <a:t>При загрузке программы в другое место памяти адреса становились неверными и программа не работал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396015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58B6-7C92-ACBF-69CC-EC09BE511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Синхронизация TLB на многоядерных системах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A449C-A53A-0A5E-3FA2-7806F6036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каждого ядра — свой TLB.</a:t>
            </a:r>
          </a:p>
          <a:p>
            <a:r>
              <a:rPr lang="ru-RU" dirty="0"/>
              <a:t>Когда одно ядро изменяет PTE, другие ядра продолжают использовать старые записи.</a:t>
            </a:r>
          </a:p>
          <a:p>
            <a:r>
              <a:rPr lang="ru-RU" dirty="0"/>
              <a:t>Для согласованности ОС рассылает IPI (Inter-Processor </a:t>
            </a:r>
            <a:r>
              <a:rPr lang="ru-RU" dirty="0" err="1"/>
              <a:t>Interrupt</a:t>
            </a:r>
            <a:r>
              <a:rPr lang="ru-RU" dirty="0"/>
              <a:t>).</a:t>
            </a:r>
          </a:p>
          <a:p>
            <a:r>
              <a:rPr lang="ru-RU" dirty="0"/>
              <a:t>Каждое ядро получает сигнал и выполняет </a:t>
            </a:r>
            <a:r>
              <a:rPr lang="ru-RU" dirty="0" err="1"/>
              <a:t>invlpg</a:t>
            </a:r>
            <a:r>
              <a:rPr lang="ru-RU" dirty="0"/>
              <a:t> локально.</a:t>
            </a:r>
          </a:p>
          <a:p>
            <a:r>
              <a:rPr lang="ru-RU" dirty="0"/>
              <a:t>Все ядра подтверждают завершение — TLB согласованы.</a:t>
            </a:r>
          </a:p>
        </p:txBody>
      </p:sp>
    </p:spTree>
    <p:extLst>
      <p:ext uri="{BB962C8B-B14F-4D97-AF65-F5344CB8AC3E}">
        <p14:creationId xmlns:p14="http://schemas.microsoft.com/office/powerpoint/2010/main" val="18871773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0D8B-7445-0A6B-7D97-34F61D64B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Правила, которые ОС обязана соблюдать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CF3ED-E5A0-ACC2-077E-7832105F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Использовать барьеры памяти перед рассылкой IPI.</a:t>
            </a:r>
            <a:endParaRPr lang="en-US" dirty="0"/>
          </a:p>
          <a:p>
            <a:r>
              <a:rPr lang="ru-RU" dirty="0"/>
              <a:t>Никогда не </a:t>
            </a:r>
            <a:r>
              <a:rPr lang="ru-RU" dirty="0" err="1"/>
              <a:t>переиспользовать</a:t>
            </a:r>
            <a:r>
              <a:rPr lang="ru-RU" dirty="0"/>
              <a:t> физическую страницу до завершения </a:t>
            </a:r>
            <a:r>
              <a:rPr lang="ru-RU" dirty="0" err="1"/>
              <a:t>shootdown</a:t>
            </a:r>
            <a:r>
              <a:rPr lang="ru-RU" dirty="0"/>
              <a:t>.</a:t>
            </a:r>
            <a:endParaRPr lang="en-US" dirty="0"/>
          </a:p>
          <a:p>
            <a:r>
              <a:rPr lang="ru-RU" dirty="0" err="1"/>
              <a:t>Инвалидировать</a:t>
            </a:r>
            <a:r>
              <a:rPr lang="ru-RU" dirty="0"/>
              <a:t> TLB </a:t>
            </a:r>
            <a:r>
              <a:rPr lang="ru-RU" b="1" dirty="0"/>
              <a:t>на всех ядрах</a:t>
            </a:r>
            <a:r>
              <a:rPr lang="ru-RU" dirty="0"/>
              <a:t>, где страница могла кэшироваться.</a:t>
            </a:r>
            <a:endParaRPr lang="en-US" dirty="0"/>
          </a:p>
          <a:p>
            <a:r>
              <a:rPr lang="ru-RU" dirty="0"/>
              <a:t>Разрешается делать PTE более разрешающим без </a:t>
            </a:r>
            <a:r>
              <a:rPr lang="ru-RU" dirty="0" err="1"/>
              <a:t>flush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но нельзя делать его менее разрешающим без глобального TLB обновления.</a:t>
            </a:r>
            <a:endParaRPr lang="en-US" dirty="0"/>
          </a:p>
          <a:p>
            <a:r>
              <a:rPr lang="ru-RU" dirty="0"/>
              <a:t>Использовать </a:t>
            </a:r>
            <a:r>
              <a:rPr lang="ru-RU" dirty="0" err="1"/>
              <a:t>invlpg</a:t>
            </a:r>
            <a:r>
              <a:rPr lang="ru-RU" dirty="0"/>
              <a:t> для точечных </a:t>
            </a:r>
            <a:r>
              <a:rPr lang="ru-RU" dirty="0" err="1"/>
              <a:t>flush</a:t>
            </a:r>
            <a:r>
              <a:rPr lang="ru-RU" dirty="0"/>
              <a:t> или </a:t>
            </a:r>
            <a:r>
              <a:rPr lang="ru-RU" dirty="0" err="1"/>
              <a:t>mov</a:t>
            </a:r>
            <a:r>
              <a:rPr lang="ru-RU" dirty="0"/>
              <a:t> cr3, cr3 — для всего адресного пространства.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9271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E9384-1339-912E-6D7F-A65984E1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Жизненный цикл изменения </a:t>
            </a:r>
            <a:r>
              <a:rPr lang="en-US" dirty="0"/>
              <a:t>PTE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814C-4EC3-7361-8DA3-70F1452F8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 модифицирует запись в таблице страниц.</a:t>
            </a:r>
          </a:p>
          <a:p>
            <a:r>
              <a:rPr lang="ru-RU" dirty="0"/>
              <a:t>Выполняет барьер памяти (</a:t>
            </a:r>
            <a:r>
              <a:rPr lang="ru-RU" dirty="0" err="1"/>
              <a:t>mfence</a:t>
            </a:r>
            <a:r>
              <a:rPr lang="ru-RU" dirty="0"/>
              <a:t>).</a:t>
            </a:r>
          </a:p>
          <a:p>
            <a:r>
              <a:rPr lang="ru-RU" dirty="0" err="1"/>
              <a:t>Инвалидирует</a:t>
            </a:r>
            <a:r>
              <a:rPr lang="ru-RU" dirty="0"/>
              <a:t> TLB локально (</a:t>
            </a:r>
            <a:r>
              <a:rPr lang="ru-RU" dirty="0" err="1"/>
              <a:t>invlpg</a:t>
            </a:r>
            <a:r>
              <a:rPr lang="ru-RU" dirty="0"/>
              <a:t> / </a:t>
            </a:r>
            <a:r>
              <a:rPr lang="ru-RU" dirty="0" err="1"/>
              <a:t>mov</a:t>
            </a:r>
            <a:r>
              <a:rPr lang="ru-RU" dirty="0"/>
              <a:t> cr3, cr3).</a:t>
            </a:r>
          </a:p>
          <a:p>
            <a:r>
              <a:rPr lang="ru-RU" dirty="0"/>
              <a:t>Рассылает IPI другим ядрам (TLB </a:t>
            </a:r>
            <a:r>
              <a:rPr lang="ru-RU" dirty="0" err="1"/>
              <a:t>shootdown</a:t>
            </a:r>
            <a:r>
              <a:rPr lang="ru-RU" dirty="0"/>
              <a:t>).</a:t>
            </a:r>
          </a:p>
          <a:p>
            <a:r>
              <a:rPr lang="ru-RU" dirty="0"/>
              <a:t>Все ядра очищают свои TLB.</a:t>
            </a:r>
          </a:p>
          <a:p>
            <a:r>
              <a:rPr lang="ru-RU" dirty="0"/>
              <a:t>ОС подтверждает согласованность и может </a:t>
            </a:r>
            <a:r>
              <a:rPr lang="ru-RU" dirty="0" err="1"/>
              <a:t>переиспользовать</a:t>
            </a:r>
            <a:r>
              <a:rPr lang="ru-RU" dirty="0"/>
              <a:t> память.</a:t>
            </a:r>
          </a:p>
        </p:txBody>
      </p:sp>
    </p:spTree>
    <p:extLst>
      <p:ext uri="{BB962C8B-B14F-4D97-AF65-F5344CB8AC3E}">
        <p14:creationId xmlns:p14="http://schemas.microsoft.com/office/powerpoint/2010/main" val="28304347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82E6D3-16C5-DA07-75A2-B6C46D4CF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Экрана синего оскал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A2638-C2A1-B1C4-170B-5AD008B87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034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FF8B52-685A-C997-B444-57A4E7D1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будет, если обработчик Page </a:t>
            </a:r>
            <a:r>
              <a:rPr lang="ru-RU" dirty="0" err="1"/>
              <a:t>Fault</a:t>
            </a:r>
            <a:r>
              <a:rPr lang="ru-RU" dirty="0"/>
              <a:t> сам вызовет Page </a:t>
            </a:r>
            <a:r>
              <a:rPr lang="ru-RU" dirty="0" err="1"/>
              <a:t>Fault</a:t>
            </a:r>
            <a:r>
              <a:rPr lang="ru-RU" dirty="0"/>
              <a:t>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15B3AA-A3A6-36E9-D8B5-3E15C54D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требует доступа к коду/данным ядра (таблицы страниц, стек, своп-буферы).</a:t>
            </a:r>
          </a:p>
          <a:p>
            <a:r>
              <a:rPr lang="ru-RU" dirty="0"/>
              <a:t>Если эти страницы случайно </a:t>
            </a:r>
            <a:r>
              <a:rPr lang="ru-RU" b="1" dirty="0"/>
              <a:t>выгружены</a:t>
            </a:r>
            <a:r>
              <a:rPr lang="ru-RU" dirty="0"/>
              <a:t>, обращение во время обработчика вызовет </a:t>
            </a:r>
            <a:r>
              <a:rPr lang="ru-RU" b="1" dirty="0"/>
              <a:t>повторный Page </a:t>
            </a:r>
            <a:r>
              <a:rPr lang="ru-RU" b="1" dirty="0" err="1"/>
              <a:t>Fault</a:t>
            </a:r>
            <a:r>
              <a:rPr lang="ru-RU" dirty="0"/>
              <a:t>.</a:t>
            </a:r>
          </a:p>
          <a:p>
            <a:r>
              <a:rPr lang="ru-RU" dirty="0"/>
              <a:t>В реальных ОС это может привести к </a:t>
            </a:r>
            <a:r>
              <a:rPr lang="ru-RU" b="1" dirty="0"/>
              <a:t>Double </a:t>
            </a:r>
            <a:r>
              <a:rPr lang="ru-RU" b="1" dirty="0" err="1"/>
              <a:t>Fault</a:t>
            </a:r>
            <a:r>
              <a:rPr lang="ru-RU" dirty="0"/>
              <a:t> (а затем — к панике/перезагрузке).</a:t>
            </a:r>
          </a:p>
        </p:txBody>
      </p:sp>
    </p:spTree>
    <p:extLst>
      <p:ext uri="{BB962C8B-B14F-4D97-AF65-F5344CB8AC3E}">
        <p14:creationId xmlns:p14="http://schemas.microsoft.com/office/powerpoint/2010/main" val="166227243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2BD0B-80FD-F5BA-223F-88B6551EC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ОС избегает </a:t>
            </a:r>
            <a:r>
              <a:rPr lang="en-US" dirty="0"/>
              <a:t>Page Fault</a:t>
            </a:r>
            <a:r>
              <a:rPr lang="ru-RU" dirty="0"/>
              <a:t>-</a:t>
            </a:r>
            <a:r>
              <a:rPr lang="ru-RU" dirty="0" err="1"/>
              <a:t>ов</a:t>
            </a:r>
            <a:r>
              <a:rPr lang="ru-RU" dirty="0"/>
              <a:t> в обработчике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27B1-5F5E-A333-2D55-88807212D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Pinning</a:t>
            </a:r>
            <a:r>
              <a:rPr lang="ru-RU" dirty="0"/>
              <a:t> (закрепление) критичных страниц:</a:t>
            </a:r>
          </a:p>
          <a:p>
            <a:pPr lvl="1"/>
            <a:r>
              <a:rPr lang="ru-RU" dirty="0"/>
              <a:t>код/данные обработчиков, стек ядра, корень/уровень таблиц страниц.</a:t>
            </a:r>
          </a:p>
          <a:p>
            <a:r>
              <a:rPr lang="ru-RU" dirty="0"/>
              <a:t>Предварительный </a:t>
            </a:r>
            <a:r>
              <a:rPr lang="ru-RU" dirty="0" err="1"/>
              <a:t>fault</a:t>
            </a:r>
            <a:r>
              <a:rPr lang="ru-RU" dirty="0"/>
              <a:t> (</a:t>
            </a:r>
            <a:r>
              <a:rPr lang="ru-RU" dirty="0" err="1"/>
              <a:t>prefaulting</a:t>
            </a:r>
            <a:r>
              <a:rPr lang="ru-RU" dirty="0"/>
              <a:t>):</a:t>
            </a:r>
          </a:p>
          <a:p>
            <a:pPr lvl="1"/>
            <a:r>
              <a:rPr lang="ru-RU" dirty="0"/>
              <a:t>заранее трогаем страницы, чтобы они стали P=1 до начала работы.</a:t>
            </a:r>
          </a:p>
          <a:p>
            <a:r>
              <a:rPr lang="ru-RU" dirty="0"/>
              <a:t>Отдельный пул фреймов для ядра, не используемый под пользовательские </a:t>
            </a:r>
            <a:r>
              <a:rPr lang="ru-RU" dirty="0" err="1"/>
              <a:t>эвикты</a:t>
            </a:r>
            <a:endParaRPr lang="en-US" dirty="0"/>
          </a:p>
          <a:p>
            <a:r>
              <a:rPr lang="ru-RU" dirty="0"/>
              <a:t>Если эти меры не помогают, ОС это обнаруживает и завершает работу</a:t>
            </a:r>
          </a:p>
          <a:p>
            <a:pPr lvl="1"/>
            <a:r>
              <a:rPr lang="ru-RU" dirty="0"/>
              <a:t>Запись стека вызовов и </a:t>
            </a:r>
            <a:r>
              <a:rPr lang="en-US" dirty="0"/>
              <a:t>panic</a:t>
            </a:r>
            <a:r>
              <a:rPr lang="ru-RU" dirty="0"/>
              <a:t> в </a:t>
            </a:r>
            <a:r>
              <a:rPr lang="en-US" dirty="0"/>
              <a:t>Linux</a:t>
            </a:r>
          </a:p>
          <a:p>
            <a:pPr lvl="1"/>
            <a:r>
              <a:rPr lang="ru-RU" dirty="0"/>
              <a:t>Синий экран смерти в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«</a:t>
            </a:r>
            <a:r>
              <a:rPr lang="en-US" dirty="0"/>
              <a:t>You need to restart our computer</a:t>
            </a:r>
            <a:r>
              <a:rPr lang="ru-RU" dirty="0"/>
              <a:t>» в </a:t>
            </a:r>
            <a:r>
              <a:rPr lang="en-US" dirty="0"/>
              <a:t>MacOS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720450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8C283F-EA15-1BF2-42FF-D089A9B9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Обратные таблицы страниц </a:t>
            </a:r>
            <a:r>
              <a:rPr lang="en-US" dirty="0"/>
              <a:t>(Inverted Page Tables)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00C8BC-14B2-AF8A-3F01-8EBA182BE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Исторический шаг к масштабируемым системам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9385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0CE2EB-2010-F1FB-8D00-647124C4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классических страниц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599EB6-1A1B-CDE3-78A4-0796DE736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классических таблицах: одна запись на каждую виртуальную страницу</a:t>
            </a:r>
          </a:p>
          <a:p>
            <a:pPr lvl="1"/>
            <a:r>
              <a:rPr lang="ru-RU" dirty="0"/>
              <a:t>При больших адресных пространствах таблицы занимают слишком много памяти</a:t>
            </a:r>
          </a:p>
          <a:p>
            <a:r>
              <a:rPr lang="ru-RU" dirty="0"/>
              <a:t>Решение: “перевернуть” таблицу</a:t>
            </a:r>
          </a:p>
          <a:p>
            <a:r>
              <a:rPr lang="ru-RU" dirty="0"/>
              <a:t>В IPT — одна запись на каждый физический фрейм, которая хранит</a:t>
            </a:r>
          </a:p>
          <a:p>
            <a:pPr lvl="1"/>
            <a:r>
              <a:rPr lang="ru-RU" dirty="0"/>
              <a:t>PID процесса</a:t>
            </a:r>
          </a:p>
          <a:p>
            <a:pPr lvl="1"/>
            <a:r>
              <a:rPr lang="ru-RU" dirty="0"/>
              <a:t>номер виртуальной страницы</a:t>
            </a:r>
          </a:p>
          <a:p>
            <a:pPr lvl="1"/>
            <a:r>
              <a:rPr lang="ru-RU" dirty="0"/>
              <a:t>служебные биты (валидность, права доступа и т. д.)</a:t>
            </a:r>
          </a:p>
        </p:txBody>
      </p:sp>
    </p:spTree>
    <p:extLst>
      <p:ext uri="{BB962C8B-B14F-4D97-AF65-F5344CB8AC3E}">
        <p14:creationId xmlns:p14="http://schemas.microsoft.com/office/powerpoint/2010/main" val="207573503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DA4BC-4F4F-F2B7-7FBB-2D0FC47B5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</a:t>
            </a:r>
            <a:r>
              <a:rPr lang="en-US" dirty="0"/>
              <a:t>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3C39-A94D-E67B-C2FB-5C54C6C9E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общая для всех процессов</a:t>
            </a:r>
          </a:p>
          <a:p>
            <a:r>
              <a:rPr lang="ru-RU" dirty="0"/>
              <a:t>Поиск нужной страницы выполнялся по </a:t>
            </a:r>
            <a:r>
              <a:rPr lang="ru-RU" dirty="0" err="1"/>
              <a:t>хешу</a:t>
            </a:r>
            <a:r>
              <a:rPr lang="ru-RU" dirty="0"/>
              <a:t> (PID, Virtual Page)</a:t>
            </a:r>
          </a:p>
          <a:p>
            <a:r>
              <a:rPr lang="ru-RU" dirty="0"/>
              <a:t>При совпадении определялся физический адрес (</a:t>
            </a:r>
            <a:r>
              <a:rPr lang="ru-RU" dirty="0" err="1"/>
              <a:t>frame</a:t>
            </a:r>
            <a:r>
              <a:rPr lang="ru-RU" dirty="0"/>
              <a:t> </a:t>
            </a:r>
            <a:r>
              <a:rPr lang="ru-RU" dirty="0" err="1"/>
              <a:t>number</a:t>
            </a:r>
            <a:r>
              <a:rPr lang="ru-RU" dirty="0"/>
              <a:t>)</a:t>
            </a:r>
          </a:p>
          <a:p>
            <a:r>
              <a:rPr lang="ru-RU" dirty="0"/>
              <a:t>При отсутствии происходил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0802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D0BF7-F771-551C-0FA7-7814B2259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</a:t>
            </a:r>
            <a:r>
              <a:rPr lang="en-US" dirty="0"/>
              <a:t>IPT</a:t>
            </a:r>
            <a:r>
              <a:rPr lang="ru-RU" dirty="0"/>
              <a:t> ушли в прошлое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57D33-E87A-A209-6658-41AAE6C7B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Сложный поиск по </a:t>
            </a:r>
            <a:r>
              <a:rPr lang="ru-RU" dirty="0" err="1"/>
              <a:t>хешу</a:t>
            </a:r>
            <a:r>
              <a:rPr lang="ru-RU" dirty="0"/>
              <a:t>  труден для аппаратной реализации</a:t>
            </a:r>
          </a:p>
          <a:p>
            <a:r>
              <a:rPr lang="ru-RU" dirty="0"/>
              <a:t>Проблемы с коллизиями и синхронизацией между ядрами</a:t>
            </a:r>
          </a:p>
          <a:p>
            <a:r>
              <a:rPr lang="ru-RU" dirty="0"/>
              <a:t>Рост объёмов ОЗУ сделал экономию неактуальной</a:t>
            </a:r>
          </a:p>
          <a:p>
            <a:r>
              <a:rPr lang="ru-RU" dirty="0"/>
              <a:t>Современные решения:</a:t>
            </a:r>
          </a:p>
          <a:p>
            <a:pPr lvl="1"/>
            <a:r>
              <a:rPr lang="ru-RU" dirty="0"/>
              <a:t>Многоуровневые таблицы (x86-64, ARMv8, RISC-V)</a:t>
            </a:r>
          </a:p>
          <a:p>
            <a:pPr lvl="1"/>
            <a:r>
              <a:rPr lang="ru-RU" dirty="0"/>
              <a:t>TLB и большие страницы</a:t>
            </a:r>
          </a:p>
          <a:p>
            <a:pPr lvl="1"/>
            <a:r>
              <a:rPr lang="ru-RU" dirty="0" err="1"/>
              <a:t>Radix</a:t>
            </a:r>
            <a:r>
              <a:rPr lang="ru-RU" dirty="0"/>
              <a:t> Page </a:t>
            </a:r>
            <a:r>
              <a:rPr lang="ru-RU" dirty="0" err="1"/>
              <a:t>Tables</a:t>
            </a:r>
            <a:r>
              <a:rPr lang="ru-RU" dirty="0"/>
              <a:t> (IBM Power9+)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978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161AC15C-8656-61CB-3877-A3ED7423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 в программы в памяти</a:t>
            </a:r>
            <a:endParaRPr lang="en-US" dirty="0"/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00552577-D878-E152-CC76-EDF496691F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667" y="1874838"/>
            <a:ext cx="5460666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57131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BEF0F2-7311-2889-B863-AD51C441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Radix Page Tables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EC8E7-52A5-053A-C415-4BA69DA2C6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248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2EEC5A-9055-FD28-C69A-72FB3B8C8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Radix Page Tables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149996F-610C-C33E-5F10-85E66C79A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Разработаны IBM для архитектур POWER9 и POWER10</a:t>
            </a:r>
          </a:p>
          <a:p>
            <a:r>
              <a:rPr lang="ru-RU" dirty="0"/>
              <a:t>Пришли на смену старым </a:t>
            </a:r>
            <a:r>
              <a:rPr lang="ru-RU" dirty="0" err="1"/>
              <a:t>Hashed</a:t>
            </a:r>
            <a:r>
              <a:rPr lang="ru-RU" dirty="0"/>
              <a:t> / </a:t>
            </a:r>
            <a:r>
              <a:rPr lang="ru-RU" dirty="0" err="1"/>
              <a:t>Inverted</a:t>
            </a:r>
            <a:r>
              <a:rPr lang="ru-RU" dirty="0"/>
              <a:t> Page </a:t>
            </a:r>
            <a:r>
              <a:rPr lang="ru-RU" dirty="0" err="1"/>
              <a:t>Tables</a:t>
            </a:r>
            <a:endParaRPr lang="ru-RU" dirty="0"/>
          </a:p>
          <a:p>
            <a:r>
              <a:rPr lang="ru-RU" dirty="0"/>
              <a:t>Реализованы как </a:t>
            </a:r>
            <a:r>
              <a:rPr lang="ru-RU" dirty="0" err="1"/>
              <a:t>radix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 — дерево фиксированной ширины (9 бит на уровень)</a:t>
            </a:r>
          </a:p>
          <a:p>
            <a:r>
              <a:rPr lang="ru-RU" dirty="0"/>
              <a:t>Используются для преобразования виртуальных адресов в физические</a:t>
            </a:r>
          </a:p>
          <a:p>
            <a:r>
              <a:rPr lang="ru-RU" dirty="0"/>
              <a:t>Поддерживаются ОС Linux и гипервизорами </a:t>
            </a:r>
            <a:r>
              <a:rPr lang="ru-RU" dirty="0" err="1"/>
              <a:t>PowerVM</a:t>
            </a:r>
            <a:r>
              <a:rPr lang="ru-RU" dirty="0"/>
              <a:t> / KVM</a:t>
            </a:r>
          </a:p>
        </p:txBody>
      </p:sp>
    </p:spTree>
    <p:extLst>
      <p:ext uri="{BB962C8B-B14F-4D97-AF65-F5344CB8AC3E}">
        <p14:creationId xmlns:p14="http://schemas.microsoft.com/office/powerpoint/2010/main" val="44027300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54A2-9ADD-61F9-92B6-F75AA06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</a:t>
            </a:r>
            <a:r>
              <a:rPr lang="en-US" dirty="0"/>
              <a:t>Radix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EC524-083F-2CC8-6B86-6AE926357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Виртуальный адрес делится на поля (индексы уровней дерева + смещение)</a:t>
            </a:r>
          </a:p>
          <a:p>
            <a:pPr lvl="1"/>
            <a:r>
              <a:rPr lang="ru-RU" dirty="0"/>
              <a:t>Каждый уровень содержит 512 записей (2⁹)</a:t>
            </a:r>
          </a:p>
          <a:p>
            <a:r>
              <a:rPr lang="ru-RU" dirty="0"/>
              <a:t>Обход дерева выполняется </a:t>
            </a:r>
            <a:r>
              <a:rPr lang="ru-RU" dirty="0" err="1"/>
              <a:t>аппаратно</a:t>
            </a:r>
            <a:r>
              <a:rPr lang="ru-RU" dirty="0"/>
              <a:t> в </a:t>
            </a:r>
            <a:r>
              <a:rPr lang="ru-RU" dirty="0" err="1"/>
              <a:t>Radix</a:t>
            </a:r>
            <a:r>
              <a:rPr lang="ru-RU" dirty="0"/>
              <a:t> MMU</a:t>
            </a:r>
          </a:p>
          <a:p>
            <a:r>
              <a:rPr lang="ru-RU" dirty="0"/>
              <a:t>Глубина дерева — 3–5 уровней, настраивается системой</a:t>
            </a:r>
          </a:p>
          <a:p>
            <a:r>
              <a:rPr lang="ru-RU" dirty="0"/>
              <a:t>Поддерживаются страницы разного размера: 4 KB, 64 KB, 2 MB, 1 GB</a:t>
            </a:r>
          </a:p>
        </p:txBody>
      </p:sp>
    </p:spTree>
    <p:extLst>
      <p:ext uri="{BB962C8B-B14F-4D97-AF65-F5344CB8AC3E}">
        <p14:creationId xmlns:p14="http://schemas.microsoft.com/office/powerpoint/2010/main" val="351533047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794A5-BDC5-0BFC-A4B2-CB08608B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 многоуровневыми таблицами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0265720-21D2-559A-E9EC-AD35F00E54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4505943"/>
              </p:ext>
            </p:extLst>
          </p:nvPr>
        </p:nvGraphicFramePr>
        <p:xfrm>
          <a:off x="838200" y="1825625"/>
          <a:ext cx="10515597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7867943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4414253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035796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Multi-level (x86-64, ARMv8)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Radix Page Tables (Power9/10)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189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Архитектура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4-5 фиксированных уровней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3-5 </a:t>
                      </a:r>
                      <a:r>
                        <a:rPr lang="ru-RU" dirty="0"/>
                        <a:t>уровней (гибкая глубина)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793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Поиск адреса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Последовательный обход уровней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Иерархический поиск в </a:t>
                      </a:r>
                      <a:r>
                        <a:rPr lang="en-US" dirty="0"/>
                        <a:t>Radix Tree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785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Кеширование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TLB + Page Walk Cache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TLB+</a:t>
                      </a:r>
                      <a:r>
                        <a:rPr lang="ru-RU" dirty="0"/>
                        <a:t>встроенный буферы </a:t>
                      </a:r>
                      <a:r>
                        <a:rPr lang="en-US" dirty="0"/>
                        <a:t>Radix MMU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79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Виртуализация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Двойной обход </a:t>
                      </a:r>
                      <a:r>
                        <a:rPr lang="en-US" dirty="0"/>
                        <a:t>(</a:t>
                      </a:r>
                      <a:r>
                        <a:rPr lang="en-US" dirty="0">
                          <a:hlinkClick r:id="rId3"/>
                        </a:rPr>
                        <a:t>Extended Page Tables / Nested Page Tables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Один проход </a:t>
                      </a:r>
                      <a:r>
                        <a:rPr lang="en-US" dirty="0"/>
                        <a:t>Radix MMU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657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Большие страницы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2MB, 1GB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 kb, 2MB, 1GB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7997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Поддержка ОС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Windows, Linux, MacOS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Linux, AIX, </a:t>
                      </a:r>
                      <a:r>
                        <a:rPr lang="en-US" dirty="0" err="1"/>
                        <a:t>PowerVM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240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7190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07CA4-EB98-D0FC-E9E1-A4C7C1687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Производительность и масштабируемость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D00B0-B997-3DB9-F50A-0D25EF58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TLB </a:t>
            </a:r>
            <a:r>
              <a:rPr lang="ru-RU" dirty="0" err="1"/>
              <a:t>hit</a:t>
            </a:r>
            <a:r>
              <a:rPr lang="ru-RU" dirty="0"/>
              <a:t> — производительность одинакова (1–2 такта)</a:t>
            </a:r>
          </a:p>
          <a:p>
            <a:r>
              <a:rPr lang="ru-RU" dirty="0"/>
              <a:t>При TLB </a:t>
            </a:r>
            <a:r>
              <a:rPr lang="ru-RU" dirty="0" err="1"/>
              <a:t>miss</a:t>
            </a:r>
            <a:r>
              <a:rPr lang="ru-RU" dirty="0"/>
              <a:t> — </a:t>
            </a:r>
            <a:r>
              <a:rPr lang="ru-RU" dirty="0" err="1"/>
              <a:t>Radix</a:t>
            </a:r>
            <a:r>
              <a:rPr lang="ru-RU" dirty="0"/>
              <a:t> MMU выполняет меньше обращений к памяти</a:t>
            </a:r>
          </a:p>
          <a:p>
            <a:r>
              <a:rPr lang="ru-RU" dirty="0"/>
              <a:t>Для виртуализации (KVM, LPAR) — прирост 10–30%</a:t>
            </a:r>
          </a:p>
          <a:p>
            <a:r>
              <a:rPr lang="ru-RU" dirty="0"/>
              <a:t>Лучше работает с NUMA и большими адресными пространствами</a:t>
            </a:r>
          </a:p>
          <a:p>
            <a:r>
              <a:rPr lang="ru-RU" dirty="0"/>
              <a:t>Режим </a:t>
            </a:r>
            <a:r>
              <a:rPr lang="ru-RU" dirty="0" err="1"/>
              <a:t>Radix</a:t>
            </a:r>
            <a:r>
              <a:rPr lang="ru-RU" dirty="0"/>
              <a:t> — рекомендован IBM по умолчанию для Power9/10</a:t>
            </a:r>
          </a:p>
          <a:p>
            <a:pPr lvl="1"/>
            <a:r>
              <a:rPr lang="en-US" dirty="0"/>
              <a:t>Hashed Page Tables</a:t>
            </a:r>
            <a:r>
              <a:rPr lang="ru-RU" dirty="0"/>
              <a:t> оставлены для совместимости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794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FEE8C-1000-814B-BD24-9B6649EE9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</a:t>
            </a:r>
            <a:r>
              <a:rPr lang="en-US" dirty="0"/>
              <a:t>Radix Page Tables?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2A459-A543-5348-D59E-2489795F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пришёл на смену устаревшим </a:t>
            </a:r>
            <a:r>
              <a:rPr lang="ru-RU" dirty="0" err="1"/>
              <a:t>Hashed</a:t>
            </a:r>
            <a:r>
              <a:rPr lang="ru-RU" dirty="0"/>
              <a:t> Page </a:t>
            </a:r>
            <a:r>
              <a:rPr lang="ru-RU" dirty="0" err="1"/>
              <a:t>Tables</a:t>
            </a:r>
            <a:endParaRPr lang="ru-RU" dirty="0"/>
          </a:p>
          <a:p>
            <a:r>
              <a:rPr lang="ru-RU" dirty="0"/>
              <a:t>Унифицирует работу с памятью в Linux / Power</a:t>
            </a:r>
          </a:p>
          <a:p>
            <a:r>
              <a:rPr lang="ru-RU" dirty="0"/>
              <a:t>Совместим по принципам с x86 и ARM</a:t>
            </a:r>
          </a:p>
          <a:p>
            <a:r>
              <a:rPr lang="ru-RU" dirty="0"/>
              <a:t>Повышает производительность виртуализации</a:t>
            </a:r>
          </a:p>
          <a:p>
            <a:r>
              <a:rPr lang="ru-RU" dirty="0"/>
              <a:t>Демонстрирует общее направление эволюции MMU</a:t>
            </a:r>
          </a:p>
        </p:txBody>
      </p:sp>
    </p:spTree>
    <p:extLst>
      <p:ext uri="{BB962C8B-B14F-4D97-AF65-F5344CB8AC3E}">
        <p14:creationId xmlns:p14="http://schemas.microsoft.com/office/powerpoint/2010/main" val="364812713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AEE-FA24-10B9-2FE6-91B7DDB68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замещения страниц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03C96-3E72-FAE0-8B62-C6A489F4E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7248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230A28-1CC8-1BB5-7227-B7FA4AB50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замещение страниц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19A92C-8AB9-0A5D-EE08-95BFC098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ОС должна освободить место в памяти</a:t>
            </a:r>
          </a:p>
          <a:p>
            <a:r>
              <a:rPr lang="ru-RU" dirty="0"/>
              <a:t>Выбирается страница, которую нужно выселить (</a:t>
            </a:r>
            <a:r>
              <a:rPr lang="ru-RU" dirty="0" err="1"/>
              <a:t>evict</a:t>
            </a:r>
            <a:r>
              <a:rPr lang="ru-RU" dirty="0"/>
              <a:t>)</a:t>
            </a:r>
          </a:p>
          <a:p>
            <a:r>
              <a:rPr lang="ru-RU" dirty="0"/>
              <a:t>Если страница изменена (</a:t>
            </a:r>
            <a:r>
              <a:rPr lang="ru-RU" dirty="0" err="1"/>
              <a:t>dirty</a:t>
            </a:r>
            <a:r>
              <a:rPr lang="ru-RU" dirty="0"/>
              <a:t>), она записывается обратно на диск</a:t>
            </a:r>
          </a:p>
          <a:p>
            <a:r>
              <a:rPr lang="ru-RU" dirty="0"/>
              <a:t>Если не изменена (</a:t>
            </a:r>
            <a:r>
              <a:rPr lang="ru-RU" dirty="0" err="1"/>
              <a:t>clean</a:t>
            </a:r>
            <a:r>
              <a:rPr lang="ru-RU" dirty="0"/>
              <a:t>), то просто перезаписывается новой страницей</a:t>
            </a:r>
          </a:p>
          <a:p>
            <a:r>
              <a:rPr lang="ru-RU" dirty="0"/>
              <a:t>Цель: минимизировать количество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faults</a:t>
            </a:r>
            <a:r>
              <a:rPr lang="ru-RU" dirty="0"/>
              <a:t> и издержки I/O</a:t>
            </a:r>
          </a:p>
        </p:txBody>
      </p:sp>
    </p:spTree>
    <p:extLst>
      <p:ext uri="{BB962C8B-B14F-4D97-AF65-F5344CB8AC3E}">
        <p14:creationId xmlns:p14="http://schemas.microsoft.com/office/powerpoint/2010/main" val="328371563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50F04-0021-1F91-5EA8-102789DA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Какую страницу выгрузить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3D3FF-155D-081D-7465-0E14B3EB3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выгрузить случайную страницу — просто, но неэффективно</a:t>
            </a:r>
          </a:p>
          <a:p>
            <a:r>
              <a:rPr lang="ru-RU" dirty="0"/>
              <a:t>Если удалить часто используемую страницу → она быстро понадобится снова</a:t>
            </a:r>
          </a:p>
          <a:p>
            <a:r>
              <a:rPr lang="ru-RU" dirty="0"/>
              <a:t>Это приведёт к лишним обменам (</a:t>
            </a:r>
            <a:r>
              <a:rPr lang="ru-RU" dirty="0" err="1"/>
              <a:t>thrashing</a:t>
            </a:r>
            <a:r>
              <a:rPr lang="ru-RU" dirty="0"/>
              <a:t>)</a:t>
            </a:r>
          </a:p>
          <a:p>
            <a:r>
              <a:rPr lang="ru-RU" dirty="0"/>
              <a:t>Нужен разумный критерий выбора</a:t>
            </a:r>
          </a:p>
          <a:p>
            <a:r>
              <a:rPr lang="ru-RU" dirty="0"/>
              <a:t>Поэтому появились алгоритмы замещения страниц</a:t>
            </a:r>
          </a:p>
        </p:txBody>
      </p:sp>
    </p:spTree>
    <p:extLst>
      <p:ext uri="{BB962C8B-B14F-4D97-AF65-F5344CB8AC3E}">
        <p14:creationId xmlns:p14="http://schemas.microsoft.com/office/powerpoint/2010/main" val="217882566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8E40-3C33-76E4-CCD9-BDB796179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Оптимальный алгоритм (</a:t>
            </a:r>
            <a:r>
              <a:rPr lang="ru-RU" dirty="0" err="1"/>
              <a:t>Optimal</a:t>
            </a:r>
            <a:r>
              <a:rPr lang="ru-RU" dirty="0"/>
              <a:t> Page </a:t>
            </a:r>
            <a:r>
              <a:rPr lang="ru-RU" dirty="0" err="1"/>
              <a:t>Replacement</a:t>
            </a:r>
            <a:r>
              <a:rPr lang="ru-RU" dirty="0"/>
              <a:t>)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7442-281A-4DC7-B79F-5ABAC12B6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Идея: удалить страницу, которая понадобится позже всех</a:t>
            </a:r>
          </a:p>
          <a:p>
            <a:r>
              <a:rPr lang="ru-RU" dirty="0"/>
              <a:t>Мысленно “заглядывает в будущее”</a:t>
            </a:r>
          </a:p>
          <a:p>
            <a:pPr lvl="1"/>
            <a:r>
              <a:rPr lang="ru-RU" dirty="0"/>
              <a:t>Требует знать, когда каждая страница будет использована снова</a:t>
            </a:r>
          </a:p>
          <a:p>
            <a:pPr lvl="1"/>
            <a:r>
              <a:rPr lang="ru-RU" dirty="0"/>
              <a:t>Поэтому нереализуем в реальных системах</a:t>
            </a:r>
          </a:p>
          <a:p>
            <a:r>
              <a:rPr lang="ru-RU" dirty="0"/>
              <a:t>Используется как эталон для оценки других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204598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4AC97-D0AE-729B-13A6-FA0CE241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Статическая релокация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E9625-83A3-1F74-B872-8D394ABB1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загрузке ОС корректирует адреса команд, где встречались абсолютные ссылки на память</a:t>
            </a:r>
          </a:p>
          <a:p>
            <a:r>
              <a:rPr lang="ru-RU" dirty="0"/>
              <a:t>Нужно знать, где «адрес», а где «константа»</a:t>
            </a:r>
          </a:p>
          <a:p>
            <a:pPr lvl="1"/>
            <a:r>
              <a:rPr lang="ru-RU" dirty="0"/>
              <a:t>Компилятор генерирует таблицу релокаций</a:t>
            </a:r>
          </a:p>
          <a:p>
            <a:r>
              <a:rPr lang="ru-RU" dirty="0"/>
              <a:t>Процесс загрузки медленный и сложный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9014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F525-04E5-FF37-DAE2-720B2769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1067-0155-91DF-113B-2D3C08407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Программа выполняет страничные обращения</a:t>
            </a:r>
          </a:p>
          <a:p>
            <a:pPr lvl="1"/>
            <a:r>
              <a:rPr lang="ru-RU" dirty="0"/>
              <a:t>[1, 2, 3, 4, 1, 2, 5, 1, 2, 3, 4, 5]</a:t>
            </a:r>
          </a:p>
          <a:p>
            <a:r>
              <a:rPr lang="ru-RU" dirty="0"/>
              <a:t>При 3 страницах в памяти алгоритм OPT выгружает ту,</a:t>
            </a:r>
            <a:br>
              <a:rPr lang="ru-RU" dirty="0"/>
            </a:br>
            <a:r>
              <a:rPr lang="ru-RU" dirty="0"/>
              <a:t>что не будет использоваться дольше всех</a:t>
            </a:r>
          </a:p>
          <a:p>
            <a:pPr lvl="1"/>
            <a:r>
              <a:rPr lang="ru-RU" dirty="0"/>
              <a:t>Для примера выше в памяти будут страницы </a:t>
            </a:r>
            <a:r>
              <a:rPr lang="en-US" dirty="0"/>
              <a:t>[1, 2, 3], [1, 2, </a:t>
            </a:r>
            <a:r>
              <a:rPr lang="en-US" dirty="0">
                <a:highlight>
                  <a:srgbClr val="FFFF00"/>
                </a:highlight>
              </a:rPr>
              <a:t>4</a:t>
            </a:r>
            <a:r>
              <a:rPr lang="en-US" dirty="0"/>
              <a:t>],  [1, 2, </a:t>
            </a:r>
            <a:r>
              <a:rPr lang="en-US" dirty="0">
                <a:highlight>
                  <a:srgbClr val="FFFF00"/>
                </a:highlight>
              </a:rPr>
              <a:t>5</a:t>
            </a:r>
            <a:r>
              <a:rPr lang="en-US" dirty="0"/>
              <a:t>], [</a:t>
            </a:r>
            <a:r>
              <a:rPr lang="en-US" dirty="0">
                <a:highlight>
                  <a:srgbClr val="FFFF00"/>
                </a:highlight>
              </a:rPr>
              <a:t>3</a:t>
            </a:r>
            <a:r>
              <a:rPr lang="en-US" dirty="0"/>
              <a:t>, 2, 5], [3, </a:t>
            </a:r>
            <a:r>
              <a:rPr lang="en-US" dirty="0">
                <a:highlight>
                  <a:srgbClr val="FFFF00"/>
                </a:highlight>
              </a:rPr>
              <a:t>4</a:t>
            </a:r>
            <a:r>
              <a:rPr lang="en-US" dirty="0"/>
              <a:t>, 5]</a:t>
            </a:r>
            <a:endParaRPr lang="ru-RU" dirty="0"/>
          </a:p>
          <a:p>
            <a:r>
              <a:rPr lang="ru-RU" dirty="0"/>
              <a:t>Можно реализовать на симуляторе:</a:t>
            </a:r>
          </a:p>
          <a:p>
            <a:pPr lvl="1"/>
            <a:r>
              <a:rPr lang="ru-RU" dirty="0"/>
              <a:t>сначала собрать трассу обращений</a:t>
            </a:r>
          </a:p>
          <a:p>
            <a:pPr lvl="1"/>
            <a:r>
              <a:rPr lang="ru-RU" dirty="0"/>
              <a:t>потом “вторым проходом” смоделировать идеальный выбор</a:t>
            </a:r>
          </a:p>
          <a:p>
            <a:r>
              <a:rPr lang="ru-RU" dirty="0"/>
              <a:t>Используется для сравнительного анализа реальных алгоритмов</a:t>
            </a:r>
          </a:p>
        </p:txBody>
      </p:sp>
    </p:spTree>
    <p:extLst>
      <p:ext uri="{BB962C8B-B14F-4D97-AF65-F5344CB8AC3E}">
        <p14:creationId xmlns:p14="http://schemas.microsoft.com/office/powerpoint/2010/main" val="91069452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F5379C-B2CB-4284-3952-9D7AC6C2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Значение оптимального алгоритма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29C66C-2310-C871-5642-DF615E936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Нереализуем, но служит верхней границей эффективности</a:t>
            </a:r>
          </a:p>
          <a:p>
            <a:r>
              <a:rPr lang="ru-RU" dirty="0"/>
              <a:t>Реальные алгоритмы сравниваются с ним</a:t>
            </a:r>
          </a:p>
          <a:p>
            <a:r>
              <a:rPr lang="ru-RU" dirty="0"/>
              <a:t>Если алгоритм даёт результат на 1–2% хуже — он считается почти оптимальным</a:t>
            </a:r>
          </a:p>
          <a:p>
            <a:r>
              <a:rPr lang="ru-RU" dirty="0"/>
              <a:t>Оптимальный подход помогает оценивать потенциал улучшений</a:t>
            </a:r>
          </a:p>
        </p:txBody>
      </p:sp>
    </p:spTree>
    <p:extLst>
      <p:ext uri="{BB962C8B-B14F-4D97-AF65-F5344CB8AC3E}">
        <p14:creationId xmlns:p14="http://schemas.microsoft.com/office/powerpoint/2010/main" val="300923930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368AE-19DE-0EDA-2AAF-9AA3B9C2A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NRU (Not Recently Used)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20965-AE55-38B5-EAEA-68C138DFF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00266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F1D3BA-EC42-0163-D0DE-E9A330252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Идея</a:t>
            </a:r>
            <a:r>
              <a:rPr lang="en-US" dirty="0"/>
              <a:t>:</a:t>
            </a:r>
            <a:r>
              <a:rPr lang="ru-RU" dirty="0"/>
              <a:t>использовать статистику обращений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8BA879-46E0-1638-18EA-6B387FAC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 отслеживает использование страниц через два бита состояния:</a:t>
            </a:r>
          </a:p>
          <a:p>
            <a:pPr lvl="1"/>
            <a:r>
              <a:rPr lang="ru-RU" dirty="0"/>
              <a:t>R (</a:t>
            </a:r>
            <a:r>
              <a:rPr lang="ru-RU" dirty="0" err="1"/>
              <a:t>Referenced</a:t>
            </a:r>
            <a:r>
              <a:rPr lang="ru-RU" dirty="0"/>
              <a:t>) — страница использовалась (чтение или запись)</a:t>
            </a:r>
          </a:p>
          <a:p>
            <a:pPr lvl="1"/>
            <a:r>
              <a:rPr lang="ru-RU" dirty="0"/>
              <a:t>M (</a:t>
            </a:r>
            <a:r>
              <a:rPr lang="ru-RU" dirty="0" err="1"/>
              <a:t>Modified</a:t>
            </a:r>
            <a:r>
              <a:rPr lang="ru-RU" dirty="0"/>
              <a:t>) — страница изменена (запись)</a:t>
            </a:r>
          </a:p>
          <a:p>
            <a:r>
              <a:rPr lang="ru-RU" dirty="0"/>
              <a:t>Эти биты хранятся в таблице страниц</a:t>
            </a:r>
          </a:p>
          <a:p>
            <a:r>
              <a:rPr lang="ru-RU" dirty="0"/>
              <a:t>Устанавливаются </a:t>
            </a:r>
            <a:r>
              <a:rPr lang="ru-RU" dirty="0" err="1"/>
              <a:t>аппаратно</a:t>
            </a:r>
            <a:r>
              <a:rPr lang="ru-RU" dirty="0"/>
              <a:t> при каждом обращении</a:t>
            </a:r>
          </a:p>
          <a:p>
            <a:r>
              <a:rPr lang="ru-RU" dirty="0"/>
              <a:t>ОС периодически сбрасывает R-биты (например, раз в 20 мс)</a:t>
            </a:r>
          </a:p>
          <a:p>
            <a:r>
              <a:rPr lang="ru-RU" dirty="0"/>
              <a:t>Это позволяет различать страницы, использовавшиеся недавно, и неиспользованные</a:t>
            </a:r>
          </a:p>
        </p:txBody>
      </p:sp>
    </p:spTree>
    <p:extLst>
      <p:ext uri="{BB962C8B-B14F-4D97-AF65-F5344CB8AC3E}">
        <p14:creationId xmlns:p14="http://schemas.microsoft.com/office/powerpoint/2010/main" val="11727594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5D54-2202-B795-E97E-51135040D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</a:t>
            </a:r>
            <a:r>
              <a:rPr lang="en-US" dirty="0"/>
              <a:t>NRU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802D1-A6A0-CBB3-0373-EE18869D6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возникновении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ОС просматривает все страницы</a:t>
            </a:r>
          </a:p>
          <a:p>
            <a:r>
              <a:rPr lang="ru-RU" dirty="0"/>
              <a:t>Каждая страница попадает в один из четырёх классов:</a:t>
            </a:r>
          </a:p>
          <a:p>
            <a:pPr lvl="1"/>
            <a:r>
              <a:rPr lang="ru-RU" dirty="0"/>
              <a:t>Класс 0: R=0, M=0 — не использовалась и не изменялась</a:t>
            </a:r>
          </a:p>
          <a:p>
            <a:pPr lvl="1"/>
            <a:r>
              <a:rPr lang="ru-RU" dirty="0"/>
              <a:t>Класс 1: R=0, M=1 — не использовалась, но изменена</a:t>
            </a:r>
          </a:p>
          <a:p>
            <a:pPr lvl="1"/>
            <a:r>
              <a:rPr lang="ru-RU" dirty="0"/>
              <a:t>Класс 2: R=1, M=0 — использовалась, но не изменена</a:t>
            </a:r>
          </a:p>
          <a:p>
            <a:pPr lvl="1"/>
            <a:r>
              <a:rPr lang="ru-RU" dirty="0"/>
              <a:t>Класс 3: R=1, M=1 — использовалась и изменялась</a:t>
            </a:r>
          </a:p>
          <a:p>
            <a:r>
              <a:rPr lang="ru-RU" dirty="0"/>
              <a:t>Алгоритм выбирает страницу из самого низкого непустого класса</a:t>
            </a:r>
          </a:p>
          <a:p>
            <a:r>
              <a:rPr lang="ru-RU" dirty="0"/>
              <a:t>Внутри класса страница выбирается случайно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35313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FB847-E688-464F-E80C-9CD4ED46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это работает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749E0-A0E0-4B1C-E97C-753A4DEC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Страница, не использовавшаяся недавно (R=0), вероятно, не понадобится сразу</a:t>
            </a:r>
          </a:p>
          <a:p>
            <a:r>
              <a:rPr lang="ru-RU" dirty="0"/>
              <a:t>Страница, не изменённая (M=0), не требует записи на диск, значит, её дешевле выгрузить</a:t>
            </a:r>
          </a:p>
          <a:p>
            <a:r>
              <a:rPr lang="ru-RU" dirty="0"/>
              <a:t>Комбинация R и M позволяет быстро оценить «ценность» страницы</a:t>
            </a:r>
          </a:p>
          <a:p>
            <a:r>
              <a:rPr lang="ru-RU" dirty="0"/>
              <a:t>Выбор случайной страницы из класса снижает накладные расходы</a:t>
            </a:r>
          </a:p>
        </p:txBody>
      </p:sp>
    </p:spTree>
    <p:extLst>
      <p:ext uri="{BB962C8B-B14F-4D97-AF65-F5344CB8AC3E}">
        <p14:creationId xmlns:p14="http://schemas.microsoft.com/office/powerpoint/2010/main" val="95109077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2E480-6BDB-61DF-2798-3AF4E31D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и обновление битов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AF8B8-568A-7BBF-7214-A3F715F44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R сбрасывается ОС регулярно (например, по таймеру)</a:t>
            </a:r>
          </a:p>
          <a:p>
            <a:r>
              <a:rPr lang="ru-RU" dirty="0"/>
              <a:t>M не сбрасывается — нужен для понимания, нужно ли записывать страницу обратно</a:t>
            </a:r>
          </a:p>
          <a:p>
            <a:r>
              <a:rPr lang="ru-RU" dirty="0"/>
              <a:t>Если в процессоре нет аппаратных битов, ОС может симулировать их:</a:t>
            </a:r>
          </a:p>
          <a:p>
            <a:pPr lvl="1"/>
            <a:r>
              <a:rPr lang="ru-RU" dirty="0"/>
              <a:t>при обращении к странице, вызывает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endParaRPr lang="ru-RU" dirty="0"/>
          </a:p>
          <a:p>
            <a:pPr lvl="1"/>
            <a:r>
              <a:rPr lang="ru-RU" dirty="0"/>
              <a:t>устанавливает R=1, при записи — M=1</a:t>
            </a:r>
          </a:p>
          <a:p>
            <a:pPr lvl="1"/>
            <a:r>
              <a:rPr lang="ru-RU" dirty="0"/>
              <a:t>затем изменяет права доступа и возобновляет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69819877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444CE-D9D9-B21F-3938-EFEEACBB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эффективности </a:t>
            </a:r>
            <a:r>
              <a:rPr lang="en-US" dirty="0"/>
              <a:t>NRU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82108-1AB3-C918-9638-2CD301932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Преимущества:</a:t>
            </a:r>
          </a:p>
          <a:p>
            <a:pPr lvl="1"/>
            <a:r>
              <a:rPr lang="ru-RU" dirty="0"/>
              <a:t>Прост в реализации</a:t>
            </a:r>
          </a:p>
          <a:p>
            <a:pPr lvl="1"/>
            <a:r>
              <a:rPr lang="ru-RU" dirty="0"/>
              <a:t>Использует минимальную статистику</a:t>
            </a:r>
          </a:p>
          <a:p>
            <a:pPr lvl="1"/>
            <a:r>
              <a:rPr lang="ru-RU" dirty="0"/>
              <a:t>Не требует сложных структур данных</a:t>
            </a:r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Не различает «чуть недавно» и «давно» неиспользованные страницы</a:t>
            </a:r>
          </a:p>
          <a:p>
            <a:pPr lvl="1"/>
            <a:r>
              <a:rPr lang="ru-RU" dirty="0"/>
              <a:t>Выбор случайный — не всегда оптимален</a:t>
            </a:r>
          </a:p>
          <a:p>
            <a:r>
              <a:rPr lang="ru-RU" dirty="0"/>
              <a:t>Итог: простой, но рабочий базовый алгоритм, часто используется как отправная точка</a:t>
            </a:r>
          </a:p>
        </p:txBody>
      </p:sp>
    </p:spTree>
    <p:extLst>
      <p:ext uri="{BB962C8B-B14F-4D97-AF65-F5344CB8AC3E}">
        <p14:creationId xmlns:p14="http://schemas.microsoft.com/office/powerpoint/2010/main" val="345405866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9490B8-7319-8E61-07B7-289F17DF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FIFO (First-In, First-Out)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CEDFB5-171A-2DCE-A69D-231D521294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85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A93E9E-5E36-E5DA-11F8-BD3ECA4A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</a:t>
            </a:r>
            <a:r>
              <a:rPr lang="en-US" dirty="0"/>
              <a:t>FIFO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88AF87-2A95-B9E4-BBA3-AC271D074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Идея: первая загруженная страница выгружается первой</a:t>
            </a:r>
          </a:p>
          <a:p>
            <a:r>
              <a:rPr lang="ru-RU" dirty="0"/>
              <a:t>ОС ведёт очередь всех страниц в памяти</a:t>
            </a:r>
          </a:p>
          <a:p>
            <a:r>
              <a:rPr lang="ru-RU" dirty="0"/>
              <a:t>Новые страницы добавляются в конец, старые удаляются с начала при каждом </a:t>
            </a:r>
            <a:r>
              <a:rPr lang="en-US" dirty="0"/>
              <a:t>Page Fault</a:t>
            </a:r>
            <a:endParaRPr lang="ru-RU" dirty="0"/>
          </a:p>
          <a:p>
            <a:r>
              <a:rPr lang="ru-RU" dirty="0"/>
              <a:t>Не требует анализа частоты или времени использования</a:t>
            </a:r>
          </a:p>
          <a:p>
            <a:r>
              <a:rPr lang="ru-RU" dirty="0"/>
              <a:t>Очень прост в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87547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C40F8-D8E5-5F3B-23D1-03EEFE81A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Прямой доступ к памяти в современных системах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EE95B-26AA-A489-DD26-4B9C25B75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Современные встроенные устройства и банковские карты всё ещё используют абсолютную адресацию</a:t>
            </a:r>
          </a:p>
          <a:p>
            <a:r>
              <a:rPr lang="ru-RU" dirty="0"/>
              <a:t>Софт фиксирован, пользователи не могут менять программы</a:t>
            </a:r>
          </a:p>
          <a:p>
            <a:r>
              <a:rPr lang="ru-RU" dirty="0"/>
              <a:t>Некоторые простые ОС — это просто библиотеки с системными вызовами</a:t>
            </a:r>
          </a:p>
          <a:p>
            <a:r>
              <a:rPr lang="ru-RU" dirty="0"/>
              <a:t>Пример: e-Cos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https://ecos.sourceware.org/</a:t>
            </a:r>
            <a:endParaRPr lang="en-US" dirty="0"/>
          </a:p>
        </p:txBody>
      </p:sp>
      <p:pic>
        <p:nvPicPr>
          <p:cNvPr id="5" name="Picture 4" descr="A red and black logo&#10;&#10;AI-generated content may be incorrect.">
            <a:extLst>
              <a:ext uri="{FF2B5EF4-FFF2-40B4-BE49-F238E27FC236}">
                <a16:creationId xmlns:a16="http://schemas.microsoft.com/office/drawing/2014/main" id="{2295F4D5-A298-6672-A790-A8169B590D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5481638"/>
            <a:ext cx="1905000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7530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8103-90AE-F54F-9BB6-D17E3C5F9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B277-8628-6390-1D00-F38FE1323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памяти помещаются 3 страницы</a:t>
            </a:r>
          </a:p>
          <a:p>
            <a:r>
              <a:rPr lang="ru-RU" dirty="0"/>
              <a:t>Последовательность обращений к страницам:</a:t>
            </a:r>
          </a:p>
          <a:p>
            <a:pPr lvl="1"/>
            <a:r>
              <a:rPr lang="ru-RU" dirty="0"/>
              <a:t>1, 2, 3, 4, 1, 2, 5, 1, 2, 3, 4, 5</a:t>
            </a:r>
          </a:p>
          <a:p>
            <a:r>
              <a:rPr lang="ru-RU" dirty="0"/>
              <a:t>Порядок замещений:</a:t>
            </a:r>
          </a:p>
          <a:p>
            <a:pPr lvl="1"/>
            <a:r>
              <a:rPr lang="ru-RU" dirty="0"/>
              <a:t>1, 2, 3 → (заполнена память)</a:t>
            </a:r>
          </a:p>
          <a:p>
            <a:pPr lvl="1"/>
            <a:r>
              <a:rPr lang="ru-RU" dirty="0"/>
              <a:t>обращение к 4 → удаляем 1</a:t>
            </a:r>
          </a:p>
          <a:p>
            <a:pPr lvl="1"/>
            <a:r>
              <a:rPr lang="ru-RU" dirty="0"/>
              <a:t>обращение к 1 → удаляем 2</a:t>
            </a:r>
          </a:p>
          <a:p>
            <a:pPr lvl="1"/>
            <a:r>
              <a:rPr lang="ru-RU" dirty="0"/>
              <a:t>и т.д.</a:t>
            </a:r>
          </a:p>
          <a:p>
            <a:r>
              <a:rPr lang="ru-RU" dirty="0"/>
              <a:t>Старейшая страница всегда выталкивается первой</a:t>
            </a:r>
          </a:p>
        </p:txBody>
      </p:sp>
    </p:spTree>
    <p:extLst>
      <p:ext uri="{BB962C8B-B14F-4D97-AF65-F5344CB8AC3E}">
        <p14:creationId xmlns:p14="http://schemas.microsoft.com/office/powerpoint/2010/main" val="423012272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8455-824C-F26A-16B2-AD67CBD56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Аналогия с магазином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AC09-C415-CF39-0A93-3DC23843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Аналогия: супермаркет с ограниченным числом полок</a:t>
            </a:r>
          </a:p>
          <a:p>
            <a:r>
              <a:rPr lang="ru-RU" dirty="0"/>
              <a:t>Когда появляется новый товар, нужно убрать один старый</a:t>
            </a:r>
          </a:p>
          <a:p>
            <a:r>
              <a:rPr lang="ru-RU" dirty="0"/>
              <a:t>FIFO удаляет самый старый продукт</a:t>
            </a:r>
          </a:p>
          <a:p>
            <a:r>
              <a:rPr lang="ru-RU" dirty="0"/>
              <a:t>Это может быть как ненужный, так и популярный товар</a:t>
            </a:r>
          </a:p>
          <a:p>
            <a:r>
              <a:rPr lang="ru-RU" dirty="0"/>
              <a:t>В результате возможна потеря полезных страниц</a:t>
            </a:r>
          </a:p>
        </p:txBody>
      </p:sp>
    </p:spTree>
    <p:extLst>
      <p:ext uri="{BB962C8B-B14F-4D97-AF65-F5344CB8AC3E}">
        <p14:creationId xmlns:p14="http://schemas.microsoft.com/office/powerpoint/2010/main" val="299226114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CC2B-5437-3F43-828C-10FD7B63A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 FIFO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A026-1F98-019F-6B36-2A5338466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Преимущества:</a:t>
            </a:r>
          </a:p>
          <a:p>
            <a:pPr lvl="1"/>
            <a:r>
              <a:rPr lang="ru-RU" dirty="0"/>
              <a:t>Простая структура данных (очередь)</a:t>
            </a:r>
          </a:p>
          <a:p>
            <a:pPr lvl="1"/>
            <a:r>
              <a:rPr lang="ru-RU" dirty="0"/>
              <a:t>Минимальные вычислительные издержки</a:t>
            </a:r>
          </a:p>
          <a:p>
            <a:pPr lvl="1"/>
            <a:r>
              <a:rPr lang="ru-RU" dirty="0"/>
              <a:t>Хорош для учебных и тестовых моделей</a:t>
            </a:r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Не учитывает актуальность страницы</a:t>
            </a:r>
          </a:p>
          <a:p>
            <a:pPr lvl="1"/>
            <a:r>
              <a:rPr lang="ru-RU" dirty="0"/>
              <a:t>Может удалять часто используемые страницы</a:t>
            </a:r>
          </a:p>
          <a:p>
            <a:pPr lvl="1"/>
            <a:r>
              <a:rPr lang="ru-RU" dirty="0"/>
              <a:t>Может вызывать </a:t>
            </a:r>
            <a:r>
              <a:rPr lang="ru-RU" dirty="0">
                <a:hlinkClick r:id="rId3"/>
              </a:rPr>
              <a:t>эффект </a:t>
            </a:r>
            <a:r>
              <a:rPr lang="ru-RU" dirty="0" err="1">
                <a:hlinkClick r:id="rId3"/>
              </a:rPr>
              <a:t>Белади</a:t>
            </a:r>
            <a:r>
              <a:rPr lang="ru-RU" dirty="0"/>
              <a:t>* (рост числа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faults</a:t>
            </a:r>
            <a:r>
              <a:rPr lang="ru-RU" dirty="0"/>
              <a:t> при увеличении объема памяти)</a:t>
            </a:r>
          </a:p>
          <a:p>
            <a:pPr lvl="1"/>
            <a:endParaRPr lang="ru-RU" dirty="0"/>
          </a:p>
          <a:p>
            <a:r>
              <a:rPr lang="en-US" dirty="0"/>
              <a:t>* László </a:t>
            </a:r>
            <a:r>
              <a:rPr lang="en-US" dirty="0" err="1"/>
              <a:t>Bélády</a:t>
            </a:r>
            <a:r>
              <a:rPr lang="ru-RU" dirty="0"/>
              <a:t> венгерский и американский ученый, известный разработке теоретического минимума </a:t>
            </a:r>
            <a:r>
              <a:rPr lang="ru-RU" dirty="0" err="1"/>
              <a:t>Белади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0664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1937-1383-8778-732C-68597A89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</a:t>
            </a:r>
            <a:r>
              <a:rPr lang="en-US" dirty="0"/>
              <a:t>FIFO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FB116-40E1-5644-E1E2-9FF69D39F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FIFO — базовый, исторически первый реализуемый алгоритм</a:t>
            </a:r>
          </a:p>
          <a:p>
            <a:r>
              <a:rPr lang="ru-RU" dirty="0"/>
              <a:t>Хорош для теоретического анализа и сравнения</a:t>
            </a:r>
          </a:p>
          <a:p>
            <a:r>
              <a:rPr lang="ru-RU" dirty="0"/>
              <a:t>На его основе разработаны усовершенствованные версии (Second </a:t>
            </a:r>
            <a:r>
              <a:rPr lang="ru-RU" dirty="0" err="1"/>
              <a:t>Chance</a:t>
            </a:r>
            <a:r>
              <a:rPr lang="ru-RU" dirty="0"/>
              <a:t>, </a:t>
            </a:r>
            <a:r>
              <a:rPr lang="ru-RU" dirty="0" err="1"/>
              <a:t>Clock</a:t>
            </a:r>
            <a:r>
              <a:rPr lang="ru-RU" dirty="0"/>
              <a:t>)</a:t>
            </a:r>
          </a:p>
          <a:p>
            <a:r>
              <a:rPr lang="ru-RU" dirty="0"/>
              <a:t>В «чистом виде» в современных ОС практически не используется</a:t>
            </a:r>
          </a:p>
        </p:txBody>
      </p:sp>
    </p:spTree>
    <p:extLst>
      <p:ext uri="{BB962C8B-B14F-4D97-AF65-F5344CB8AC3E}">
        <p14:creationId xmlns:p14="http://schemas.microsoft.com/office/powerpoint/2010/main" val="322175011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33E875-BD42-E8D5-FC60-19D8CE9C9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«второго шанса»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24163-ED07-E8B7-77CF-496907BF0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Second-Chance Page Replacement</a:t>
            </a:r>
          </a:p>
        </p:txBody>
      </p:sp>
    </p:spTree>
    <p:extLst>
      <p:ext uri="{BB962C8B-B14F-4D97-AF65-F5344CB8AC3E}">
        <p14:creationId xmlns:p14="http://schemas.microsoft.com/office/powerpoint/2010/main" val="127660857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CBDE-BEC3-C90C-853C-DFF145011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FIFO и идея улучшения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26E3-ED26-D54E-4F73-BA7DD0D11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Алгоритм FIFO удаляет страницы, которые могут быть ещё нужны</a:t>
            </a:r>
          </a:p>
          <a:p>
            <a:pPr lvl="1"/>
            <a:r>
              <a:rPr lang="ru-RU" dirty="0"/>
              <a:t>Не учитывает, была ли страница недавно использована</a:t>
            </a:r>
          </a:p>
          <a:p>
            <a:r>
              <a:rPr lang="ru-RU" dirty="0"/>
              <a:t>Решение: добавить проверку R-бита (</a:t>
            </a:r>
            <a:r>
              <a:rPr lang="ru-RU" dirty="0" err="1"/>
              <a:t>Referenced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Если страница использовалась недавно, дать ей второй шанс</a:t>
            </a:r>
          </a:p>
          <a:p>
            <a:r>
              <a:rPr lang="ru-RU" dirty="0"/>
              <a:t>Так появился Second-</a:t>
            </a:r>
            <a:r>
              <a:rPr lang="ru-RU" dirty="0" err="1"/>
              <a:t>Chance</a:t>
            </a:r>
            <a:r>
              <a:rPr lang="ru-RU" dirty="0"/>
              <a:t> </a:t>
            </a:r>
            <a:r>
              <a:rPr lang="ru-RU" dirty="0" err="1"/>
              <a:t>Algorithm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252078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87EEC-66E2-09BE-799D-61141C463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/>
              <a:t>Second Chance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6F8AE-00DE-2F3C-6400-5278C104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Страницы хранятся в очереди FIFO</a:t>
            </a:r>
          </a:p>
          <a:p>
            <a:r>
              <a:rPr lang="ru-RU" dirty="0"/>
              <a:t>При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ОС рассматривает самую старую страницу (в начале очереди)</a:t>
            </a:r>
          </a:p>
          <a:p>
            <a:r>
              <a:rPr lang="ru-RU" dirty="0"/>
              <a:t>Если R = 0, страница удаляется, так как давно не использовалась</a:t>
            </a:r>
          </a:p>
          <a:p>
            <a:r>
              <a:rPr lang="ru-RU" dirty="0"/>
              <a:t>Если R = 1:</a:t>
            </a:r>
          </a:p>
          <a:p>
            <a:pPr lvl="1"/>
            <a:r>
              <a:rPr lang="ru-RU" dirty="0"/>
              <a:t>Бит R сбрасывается в 0</a:t>
            </a:r>
          </a:p>
          <a:p>
            <a:pPr lvl="1"/>
            <a:r>
              <a:rPr lang="ru-RU" dirty="0"/>
              <a:t>страница перемещается в конец очереди</a:t>
            </a:r>
          </a:p>
          <a:p>
            <a:pPr lvl="1"/>
            <a:r>
              <a:rPr lang="ru-RU" dirty="0"/>
              <a:t>её «время прибытия» обновляется</a:t>
            </a:r>
          </a:p>
          <a:p>
            <a:pPr lvl="1"/>
            <a:r>
              <a:rPr lang="ru-RU" dirty="0"/>
              <a:t>поиск продолжается со следующей страницы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94046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250D14-C28C-9700-DFD6-2F21CD80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алгоритма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803B4A-91F3-BE63-0B2C-8597AE614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15261" y="1509713"/>
            <a:ext cx="10561478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4612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DC047-7C18-A1FA-B531-616955CD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эффективности алгоритма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AF30E-8D46-2E98-7BBE-57667ABFD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Second </a:t>
            </a:r>
            <a:r>
              <a:rPr lang="ru-RU" dirty="0" err="1"/>
              <a:t>Chance</a:t>
            </a:r>
            <a:r>
              <a:rPr lang="ru-RU" dirty="0"/>
              <a:t> ≈ мягкая версия NRU (использует только R-бит)</a:t>
            </a:r>
          </a:p>
          <a:p>
            <a:r>
              <a:rPr lang="ru-RU" dirty="0"/>
              <a:t>Идея: не удалять активные страницы, но не хранить их вечно</a:t>
            </a:r>
          </a:p>
          <a:p>
            <a:r>
              <a:rPr lang="ru-RU" dirty="0"/>
              <a:t>Прост в реализации (очередь + проверка R)</a:t>
            </a:r>
          </a:p>
          <a:p>
            <a:r>
              <a:rPr lang="ru-RU" dirty="0"/>
              <a:t>Эффективен для систем с умеренной нагрузкой</a:t>
            </a:r>
          </a:p>
          <a:p>
            <a:r>
              <a:rPr lang="ru-RU" dirty="0"/>
              <a:t>Если все страницы активны, поведение близко к FIFO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319951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5B963-A660-8670-1325-3B11EC3E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алгоритма «Второго шанса»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96A9F-0B9D-01D5-308C-DB124DF34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Преимущества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Простота, малые накладные расходы</a:t>
            </a:r>
          </a:p>
          <a:p>
            <a:pPr lvl="1"/>
            <a:r>
              <a:rPr lang="ru-RU" dirty="0"/>
              <a:t>Учитывает «свежесть» страниц</a:t>
            </a:r>
          </a:p>
          <a:p>
            <a:pPr lvl="1"/>
            <a:r>
              <a:rPr lang="ru-RU" dirty="0"/>
              <a:t>Улучшает поведение FIFO без сложных вычислений</a:t>
            </a:r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Не различает степень активности страниц</a:t>
            </a:r>
          </a:p>
          <a:p>
            <a:pPr lvl="1"/>
            <a:r>
              <a:rPr lang="ru-RU" dirty="0"/>
              <a:t>При большой активности все страницы «получают второй шанс»</a:t>
            </a:r>
          </a:p>
          <a:p>
            <a:r>
              <a:rPr lang="ru-RU" dirty="0"/>
              <a:t>Роль: основа для </a:t>
            </a:r>
            <a:r>
              <a:rPr lang="ru-RU" dirty="0" err="1"/>
              <a:t>Clock</a:t>
            </a:r>
            <a:r>
              <a:rPr lang="ru-RU" dirty="0"/>
              <a:t> </a:t>
            </a:r>
            <a:r>
              <a:rPr lang="ru-RU" dirty="0" err="1"/>
              <a:t>Algorithm</a:t>
            </a:r>
            <a:r>
              <a:rPr lang="ru-RU" dirty="0"/>
              <a:t> — оптимизированной версии с циклическим указателем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79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38239C-C156-0AF2-A99F-7BCB5368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Адресные пространства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5946C-6627-09D1-C449-D95D42283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шаг от физической памяти к абстракции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83490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6A2D6F-FBA5-8C02-E99F-52D29E1F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Page Replacement (</a:t>
            </a:r>
            <a:r>
              <a:rPr lang="ru-RU" dirty="0"/>
              <a:t>Часовой алгоритм)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EFB50-0EFE-D7FE-A81D-67A3F55DE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10765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9E97BC-02A7-5465-7557-9687CB0F3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</a:t>
            </a:r>
            <a:r>
              <a:rPr lang="en-US" dirty="0"/>
              <a:t>Clock Algorithm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76904B-C3B2-FB35-4F75-858F16147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Основан на алгоритме второго шанса (Second </a:t>
            </a:r>
            <a:r>
              <a:rPr lang="ru-RU" dirty="0" err="1"/>
              <a:t>Chance</a:t>
            </a:r>
            <a:r>
              <a:rPr lang="ru-RU" dirty="0"/>
              <a:t>)</a:t>
            </a:r>
          </a:p>
          <a:p>
            <a:r>
              <a:rPr lang="ru-RU" dirty="0"/>
              <a:t>Решает проблему слишком большого количества операций с очередью, храня страницы в кольцевом списке</a:t>
            </a:r>
          </a:p>
          <a:p>
            <a:r>
              <a:rPr lang="ru-RU" dirty="0"/>
              <a:t>Указатель ("стрелка") показывает на самую старую страницу</a:t>
            </a:r>
          </a:p>
          <a:p>
            <a:r>
              <a:rPr lang="ru-RU" dirty="0"/>
              <a:t>При каждом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стрелка движется по кругу</a:t>
            </a:r>
          </a:p>
        </p:txBody>
      </p:sp>
    </p:spTree>
    <p:extLst>
      <p:ext uri="{BB962C8B-B14F-4D97-AF65-F5344CB8AC3E}">
        <p14:creationId xmlns:p14="http://schemas.microsoft.com/office/powerpoint/2010/main" val="26254405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A05A-9053-FA33-5E21-E8B3867B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DE134-2EF2-EE99-A91A-110983001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Все страницы образуют </a:t>
            </a:r>
            <a:r>
              <a:rPr lang="ru-RU" b="1" dirty="0"/>
              <a:t>кольцевой список (</a:t>
            </a:r>
            <a:r>
              <a:rPr lang="ru-RU" b="1" dirty="0" err="1"/>
              <a:t>clock</a:t>
            </a:r>
            <a:r>
              <a:rPr lang="ru-RU" b="1" dirty="0"/>
              <a:t>)</a:t>
            </a:r>
            <a:endParaRPr lang="ru-RU" dirty="0"/>
          </a:p>
          <a:p>
            <a:r>
              <a:rPr lang="ru-RU" dirty="0"/>
              <a:t>Каждая страница имеет бит </a:t>
            </a:r>
            <a:r>
              <a:rPr lang="ru-RU" b="1" dirty="0"/>
              <a:t>R (</a:t>
            </a:r>
            <a:r>
              <a:rPr lang="ru-RU" b="1" dirty="0" err="1"/>
              <a:t>Referenced</a:t>
            </a:r>
            <a:r>
              <a:rPr lang="ru-RU" b="1" dirty="0"/>
              <a:t>)</a:t>
            </a:r>
            <a:endParaRPr lang="ru-RU" dirty="0"/>
          </a:p>
          <a:p>
            <a:r>
              <a:rPr lang="ru-RU" dirty="0"/>
              <a:t>При </a:t>
            </a:r>
            <a:r>
              <a:rPr lang="ru-RU" b="1" dirty="0" err="1"/>
              <a:t>page</a:t>
            </a:r>
            <a:r>
              <a:rPr lang="ru-RU" b="1" dirty="0"/>
              <a:t> </a:t>
            </a:r>
            <a:r>
              <a:rPr lang="ru-RU" b="1" dirty="0" err="1"/>
              <a:t>fault</a:t>
            </a:r>
            <a:r>
              <a:rPr lang="ru-RU" dirty="0"/>
              <a:t> проверяется страница, на которую указывает стрелка: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R = 0</a:t>
            </a:r>
            <a:r>
              <a:rPr lang="ru-RU" dirty="0"/>
              <a:t>, страница </a:t>
            </a:r>
            <a:r>
              <a:rPr lang="ru-RU" b="1" dirty="0"/>
              <a:t>заменяется</a:t>
            </a:r>
            <a:r>
              <a:rPr lang="ru-RU" dirty="0"/>
              <a:t> новой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R = 1</a:t>
            </a:r>
            <a:r>
              <a:rPr lang="ru-RU" dirty="0"/>
              <a:t>, бит сбрасывается (R=0), стрелка </a:t>
            </a:r>
            <a:r>
              <a:rPr lang="ru-RU" b="1" dirty="0"/>
              <a:t>движется дальше</a:t>
            </a:r>
            <a:endParaRPr lang="ru-RU" dirty="0"/>
          </a:p>
          <a:p>
            <a:r>
              <a:rPr lang="ru-RU" dirty="0"/>
              <a:t>Процесс повторяется, пока не найдётся страница с R=0</a:t>
            </a:r>
          </a:p>
          <a:p>
            <a:r>
              <a:rPr lang="ru-RU" dirty="0"/>
              <a:t>Новая страница занимает освободившееся место, стрелка продвигается</a:t>
            </a:r>
          </a:p>
        </p:txBody>
      </p:sp>
    </p:spTree>
    <p:extLst>
      <p:ext uri="{BB962C8B-B14F-4D97-AF65-F5344CB8AC3E}">
        <p14:creationId xmlns:p14="http://schemas.microsoft.com/office/powerpoint/2010/main" val="362677268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1329A6-F832-7C96-8C2E-77DF2767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алгоритма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4722F4B-1338-E7FE-C221-B8F1ECEFB4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80471" y="1240983"/>
            <a:ext cx="8625968" cy="49831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1D1785-44D5-C546-C959-832ACAE4FD48}"/>
              </a:ext>
            </a:extLst>
          </p:cNvPr>
          <p:cNvSpPr/>
          <p:nvPr/>
        </p:nvSpPr>
        <p:spPr>
          <a:xfrm>
            <a:off x="5606321" y="1918741"/>
            <a:ext cx="959371" cy="959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0B9595-6ED9-D862-DFD1-78FB43E02E84}"/>
              </a:ext>
            </a:extLst>
          </p:cNvPr>
          <p:cNvSpPr/>
          <p:nvPr/>
        </p:nvSpPr>
        <p:spPr>
          <a:xfrm>
            <a:off x="5626310" y="5726246"/>
            <a:ext cx="959371" cy="959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276BD2-775D-D4BB-B5DF-F56FF92E0EAA}"/>
              </a:ext>
            </a:extLst>
          </p:cNvPr>
          <p:cNvSpPr/>
          <p:nvPr/>
        </p:nvSpPr>
        <p:spPr>
          <a:xfrm>
            <a:off x="3701948" y="3822493"/>
            <a:ext cx="959371" cy="959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936E5A-61BB-3BDD-24B5-45CC3E4A504B}"/>
              </a:ext>
            </a:extLst>
          </p:cNvPr>
          <p:cNvSpPr/>
          <p:nvPr/>
        </p:nvSpPr>
        <p:spPr>
          <a:xfrm>
            <a:off x="7529028" y="3822493"/>
            <a:ext cx="959371" cy="959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17" name="!!Arrow">
            <a:extLst>
              <a:ext uri="{FF2B5EF4-FFF2-40B4-BE49-F238E27FC236}">
                <a16:creationId xmlns:a16="http://schemas.microsoft.com/office/drawing/2014/main" id="{D20C12E0-7CEF-DF1F-1DA9-8DAB4702D3B8}"/>
              </a:ext>
            </a:extLst>
          </p:cNvPr>
          <p:cNvGrpSpPr/>
          <p:nvPr/>
        </p:nvGrpSpPr>
        <p:grpSpPr>
          <a:xfrm>
            <a:off x="5841166" y="3106165"/>
            <a:ext cx="509667" cy="2413918"/>
            <a:chOff x="5841166" y="3106165"/>
            <a:chExt cx="509667" cy="2413918"/>
          </a:xfrm>
        </p:grpSpPr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64B62AA2-5245-810A-99BD-36529399D05D}"/>
                </a:ext>
              </a:extLst>
            </p:cNvPr>
            <p:cNvSpPr/>
            <p:nvPr/>
          </p:nvSpPr>
          <p:spPr>
            <a:xfrm>
              <a:off x="5841166" y="3106165"/>
              <a:ext cx="509667" cy="1199215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FE4888D3-6B10-5708-96B5-CB23A0A8CA2B}"/>
                </a:ext>
              </a:extLst>
            </p:cNvPr>
            <p:cNvSpPr/>
            <p:nvPr/>
          </p:nvSpPr>
          <p:spPr>
            <a:xfrm rot="10800000">
              <a:off x="5841166" y="4320868"/>
              <a:ext cx="509667" cy="1199215"/>
            </a:xfrm>
            <a:prstGeom prst="upArrow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!!AR">
            <a:extLst>
              <a:ext uri="{FF2B5EF4-FFF2-40B4-BE49-F238E27FC236}">
                <a16:creationId xmlns:a16="http://schemas.microsoft.com/office/drawing/2014/main" id="{B46D7121-17D0-D28E-9BBF-B25B87E1EC10}"/>
              </a:ext>
            </a:extLst>
          </p:cNvPr>
          <p:cNvSpPr txBox="1"/>
          <p:nvPr/>
        </p:nvSpPr>
        <p:spPr>
          <a:xfrm>
            <a:off x="6692900" y="2235200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R=1</a:t>
            </a:r>
          </a:p>
        </p:txBody>
      </p:sp>
      <p:sp>
        <p:nvSpPr>
          <p:cNvPr id="19" name="!!BR">
            <a:extLst>
              <a:ext uri="{FF2B5EF4-FFF2-40B4-BE49-F238E27FC236}">
                <a16:creationId xmlns:a16="http://schemas.microsoft.com/office/drawing/2014/main" id="{05ECF21B-7EEB-F846-3B2D-DF048ABBDF36}"/>
              </a:ext>
            </a:extLst>
          </p:cNvPr>
          <p:cNvSpPr txBox="1"/>
          <p:nvPr/>
        </p:nvSpPr>
        <p:spPr>
          <a:xfrm>
            <a:off x="8691492" y="4136202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R=1</a:t>
            </a:r>
          </a:p>
        </p:txBody>
      </p:sp>
      <p:sp>
        <p:nvSpPr>
          <p:cNvPr id="20" name="!!CR">
            <a:extLst>
              <a:ext uri="{FF2B5EF4-FFF2-40B4-BE49-F238E27FC236}">
                <a16:creationId xmlns:a16="http://schemas.microsoft.com/office/drawing/2014/main" id="{AC9851D6-EFDE-9A99-E1CC-2F93FB78C1F1}"/>
              </a:ext>
            </a:extLst>
          </p:cNvPr>
          <p:cNvSpPr txBox="1"/>
          <p:nvPr/>
        </p:nvSpPr>
        <p:spPr>
          <a:xfrm>
            <a:off x="6692900" y="6039479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R=0</a:t>
            </a:r>
          </a:p>
        </p:txBody>
      </p:sp>
      <p:sp>
        <p:nvSpPr>
          <p:cNvPr id="21" name="!!DR">
            <a:extLst>
              <a:ext uri="{FF2B5EF4-FFF2-40B4-BE49-F238E27FC236}">
                <a16:creationId xmlns:a16="http://schemas.microsoft.com/office/drawing/2014/main" id="{1F0FEFB1-3979-B266-207E-978DF212FDC9}"/>
              </a:ext>
            </a:extLst>
          </p:cNvPr>
          <p:cNvSpPr txBox="1"/>
          <p:nvPr/>
        </p:nvSpPr>
        <p:spPr>
          <a:xfrm>
            <a:off x="2647848" y="4117512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R=1</a:t>
            </a:r>
          </a:p>
        </p:txBody>
      </p:sp>
      <p:sp>
        <p:nvSpPr>
          <p:cNvPr id="23" name="Explosion: 14 Points 22">
            <a:extLst>
              <a:ext uri="{FF2B5EF4-FFF2-40B4-BE49-F238E27FC236}">
                <a16:creationId xmlns:a16="http://schemas.microsoft.com/office/drawing/2014/main" id="{A51B59AC-676F-CECE-CD23-0FF86FA607FF}"/>
              </a:ext>
            </a:extLst>
          </p:cNvPr>
          <p:cNvSpPr/>
          <p:nvPr/>
        </p:nvSpPr>
        <p:spPr>
          <a:xfrm>
            <a:off x="8691491" y="1454072"/>
            <a:ext cx="2974991" cy="2568103"/>
          </a:xfrm>
          <a:prstGeom prst="irregularSeal2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Page Fault</a:t>
            </a:r>
          </a:p>
        </p:txBody>
      </p:sp>
    </p:spTree>
    <p:extLst>
      <p:ext uri="{BB962C8B-B14F-4D97-AF65-F5344CB8AC3E}">
        <p14:creationId xmlns:p14="http://schemas.microsoft.com/office/powerpoint/2010/main" val="2905782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1" animBg="1"/>
      <p:bldP spid="23" grpId="2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0604C-46C3-D542-FB9F-F6427D608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67FB36-F0D8-F955-98F4-FC3F10A2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алгоритма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5DFCB3-B2D0-63F7-78F0-30B3EB039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80471" y="1240983"/>
            <a:ext cx="8625968" cy="49831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1602E09-7992-328B-5C42-15C67DD1F55D}"/>
              </a:ext>
            </a:extLst>
          </p:cNvPr>
          <p:cNvSpPr/>
          <p:nvPr/>
        </p:nvSpPr>
        <p:spPr>
          <a:xfrm>
            <a:off x="5606321" y="1918741"/>
            <a:ext cx="959371" cy="959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DBFA61-AA68-1A89-97BB-DC326C1B7BCB}"/>
              </a:ext>
            </a:extLst>
          </p:cNvPr>
          <p:cNvSpPr/>
          <p:nvPr/>
        </p:nvSpPr>
        <p:spPr>
          <a:xfrm>
            <a:off x="5626310" y="5726246"/>
            <a:ext cx="959371" cy="959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08D5FE-4DB2-EEB5-6EDD-DB69A26F9B67}"/>
              </a:ext>
            </a:extLst>
          </p:cNvPr>
          <p:cNvSpPr/>
          <p:nvPr/>
        </p:nvSpPr>
        <p:spPr>
          <a:xfrm>
            <a:off x="3701948" y="3822493"/>
            <a:ext cx="959371" cy="959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2DE852-6623-274C-7662-213F764563D2}"/>
              </a:ext>
            </a:extLst>
          </p:cNvPr>
          <p:cNvSpPr/>
          <p:nvPr/>
        </p:nvSpPr>
        <p:spPr>
          <a:xfrm>
            <a:off x="7529028" y="3822493"/>
            <a:ext cx="959371" cy="959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17" name="!!Arrow">
            <a:extLst>
              <a:ext uri="{FF2B5EF4-FFF2-40B4-BE49-F238E27FC236}">
                <a16:creationId xmlns:a16="http://schemas.microsoft.com/office/drawing/2014/main" id="{29F760EC-7749-3E82-39D0-217BFD5D197E}"/>
              </a:ext>
            </a:extLst>
          </p:cNvPr>
          <p:cNvGrpSpPr/>
          <p:nvPr/>
        </p:nvGrpSpPr>
        <p:grpSpPr>
          <a:xfrm rot="5400000">
            <a:off x="5841166" y="3106165"/>
            <a:ext cx="509667" cy="2413918"/>
            <a:chOff x="5841166" y="3106165"/>
            <a:chExt cx="509667" cy="2413918"/>
          </a:xfrm>
        </p:grpSpPr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6CE50A18-AB8E-81E8-1849-432124116458}"/>
                </a:ext>
              </a:extLst>
            </p:cNvPr>
            <p:cNvSpPr/>
            <p:nvPr/>
          </p:nvSpPr>
          <p:spPr>
            <a:xfrm>
              <a:off x="5841166" y="3106165"/>
              <a:ext cx="509667" cy="1199215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1DC459A6-763D-035F-6A2E-9FA8BF8C4411}"/>
                </a:ext>
              </a:extLst>
            </p:cNvPr>
            <p:cNvSpPr/>
            <p:nvPr/>
          </p:nvSpPr>
          <p:spPr>
            <a:xfrm rot="10800000">
              <a:off x="5841166" y="4320868"/>
              <a:ext cx="509667" cy="1199215"/>
            </a:xfrm>
            <a:prstGeom prst="upArrow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!!AR">
            <a:extLst>
              <a:ext uri="{FF2B5EF4-FFF2-40B4-BE49-F238E27FC236}">
                <a16:creationId xmlns:a16="http://schemas.microsoft.com/office/drawing/2014/main" id="{2791609A-F2EC-792A-A22F-B63A7CB11398}"/>
              </a:ext>
            </a:extLst>
          </p:cNvPr>
          <p:cNvSpPr txBox="1"/>
          <p:nvPr/>
        </p:nvSpPr>
        <p:spPr>
          <a:xfrm>
            <a:off x="6692900" y="2235200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R=0</a:t>
            </a:r>
          </a:p>
        </p:txBody>
      </p:sp>
      <p:sp>
        <p:nvSpPr>
          <p:cNvPr id="19" name="!!BR">
            <a:extLst>
              <a:ext uri="{FF2B5EF4-FFF2-40B4-BE49-F238E27FC236}">
                <a16:creationId xmlns:a16="http://schemas.microsoft.com/office/drawing/2014/main" id="{BC98C177-9F7E-608A-1950-5D2BA851D8EC}"/>
              </a:ext>
            </a:extLst>
          </p:cNvPr>
          <p:cNvSpPr txBox="1"/>
          <p:nvPr/>
        </p:nvSpPr>
        <p:spPr>
          <a:xfrm>
            <a:off x="8691492" y="4136202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R=1</a:t>
            </a:r>
          </a:p>
        </p:txBody>
      </p:sp>
      <p:sp>
        <p:nvSpPr>
          <p:cNvPr id="20" name="!!CR">
            <a:extLst>
              <a:ext uri="{FF2B5EF4-FFF2-40B4-BE49-F238E27FC236}">
                <a16:creationId xmlns:a16="http://schemas.microsoft.com/office/drawing/2014/main" id="{8F876EFC-7740-D205-DD4A-EE0F65762CA0}"/>
              </a:ext>
            </a:extLst>
          </p:cNvPr>
          <p:cNvSpPr txBox="1"/>
          <p:nvPr/>
        </p:nvSpPr>
        <p:spPr>
          <a:xfrm>
            <a:off x="6692900" y="6039479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R=0</a:t>
            </a:r>
          </a:p>
        </p:txBody>
      </p:sp>
      <p:sp>
        <p:nvSpPr>
          <p:cNvPr id="21" name="!!DR">
            <a:extLst>
              <a:ext uri="{FF2B5EF4-FFF2-40B4-BE49-F238E27FC236}">
                <a16:creationId xmlns:a16="http://schemas.microsoft.com/office/drawing/2014/main" id="{8B5696A1-1623-9E97-B9BF-314D953E1B42}"/>
              </a:ext>
            </a:extLst>
          </p:cNvPr>
          <p:cNvSpPr txBox="1"/>
          <p:nvPr/>
        </p:nvSpPr>
        <p:spPr>
          <a:xfrm>
            <a:off x="2647848" y="4117512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R=1</a:t>
            </a:r>
          </a:p>
        </p:txBody>
      </p:sp>
    </p:spTree>
    <p:extLst>
      <p:ext uri="{BB962C8B-B14F-4D97-AF65-F5344CB8AC3E}">
        <p14:creationId xmlns:p14="http://schemas.microsoft.com/office/powerpoint/2010/main" val="3976550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C23A8-0B5E-0EB4-A1E1-1228B5C6D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460820-8BF5-5B05-0229-3E0807040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алгоритма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6F955B3-C1A8-A235-9438-8E28D548FE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80471" y="1240983"/>
            <a:ext cx="8625968" cy="49831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51A6152-3FD6-712F-66A3-FDBE747770CB}"/>
              </a:ext>
            </a:extLst>
          </p:cNvPr>
          <p:cNvSpPr/>
          <p:nvPr/>
        </p:nvSpPr>
        <p:spPr>
          <a:xfrm>
            <a:off x="5606321" y="1918741"/>
            <a:ext cx="959371" cy="959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!!Page3">
            <a:extLst>
              <a:ext uri="{FF2B5EF4-FFF2-40B4-BE49-F238E27FC236}">
                <a16:creationId xmlns:a16="http://schemas.microsoft.com/office/drawing/2014/main" id="{D43CDB04-C3E2-9FA6-FEB2-87B2B8527D2C}"/>
              </a:ext>
            </a:extLst>
          </p:cNvPr>
          <p:cNvSpPr/>
          <p:nvPr/>
        </p:nvSpPr>
        <p:spPr>
          <a:xfrm>
            <a:off x="5626310" y="5726246"/>
            <a:ext cx="959371" cy="959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E7A7DDD-3C0E-8734-9C15-088555D0E705}"/>
              </a:ext>
            </a:extLst>
          </p:cNvPr>
          <p:cNvSpPr/>
          <p:nvPr/>
        </p:nvSpPr>
        <p:spPr>
          <a:xfrm>
            <a:off x="3701948" y="3822493"/>
            <a:ext cx="959371" cy="959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FC75-2906-E5CB-CD74-DE539FED413C}"/>
              </a:ext>
            </a:extLst>
          </p:cNvPr>
          <p:cNvSpPr/>
          <p:nvPr/>
        </p:nvSpPr>
        <p:spPr>
          <a:xfrm>
            <a:off x="7529028" y="3822493"/>
            <a:ext cx="959371" cy="959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17" name="!!Arrow">
            <a:extLst>
              <a:ext uri="{FF2B5EF4-FFF2-40B4-BE49-F238E27FC236}">
                <a16:creationId xmlns:a16="http://schemas.microsoft.com/office/drawing/2014/main" id="{7C157577-2E18-4C8A-4D87-6DBD60D2CCC6}"/>
              </a:ext>
            </a:extLst>
          </p:cNvPr>
          <p:cNvGrpSpPr/>
          <p:nvPr/>
        </p:nvGrpSpPr>
        <p:grpSpPr>
          <a:xfrm rot="10800000">
            <a:off x="5841166" y="3106165"/>
            <a:ext cx="509667" cy="2413918"/>
            <a:chOff x="5841166" y="3106165"/>
            <a:chExt cx="509667" cy="2413918"/>
          </a:xfrm>
        </p:grpSpPr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7146CBE4-46FF-7228-2706-7A66A488ED94}"/>
                </a:ext>
              </a:extLst>
            </p:cNvPr>
            <p:cNvSpPr/>
            <p:nvPr/>
          </p:nvSpPr>
          <p:spPr>
            <a:xfrm>
              <a:off x="5841166" y="3106165"/>
              <a:ext cx="509667" cy="1199215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DCA67032-1D73-D608-E4FB-C2DD31D3F64E}"/>
                </a:ext>
              </a:extLst>
            </p:cNvPr>
            <p:cNvSpPr/>
            <p:nvPr/>
          </p:nvSpPr>
          <p:spPr>
            <a:xfrm rot="10800000">
              <a:off x="5841166" y="4320868"/>
              <a:ext cx="509667" cy="1199215"/>
            </a:xfrm>
            <a:prstGeom prst="upArrow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!!AR">
            <a:extLst>
              <a:ext uri="{FF2B5EF4-FFF2-40B4-BE49-F238E27FC236}">
                <a16:creationId xmlns:a16="http://schemas.microsoft.com/office/drawing/2014/main" id="{92611C96-10F1-1C5F-1D72-A87BC9570E16}"/>
              </a:ext>
            </a:extLst>
          </p:cNvPr>
          <p:cNvSpPr txBox="1"/>
          <p:nvPr/>
        </p:nvSpPr>
        <p:spPr>
          <a:xfrm>
            <a:off x="6692900" y="2235200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R=0</a:t>
            </a:r>
          </a:p>
        </p:txBody>
      </p:sp>
      <p:sp>
        <p:nvSpPr>
          <p:cNvPr id="19" name="!!BR">
            <a:extLst>
              <a:ext uri="{FF2B5EF4-FFF2-40B4-BE49-F238E27FC236}">
                <a16:creationId xmlns:a16="http://schemas.microsoft.com/office/drawing/2014/main" id="{789266C1-8B6F-306E-9C9C-00A370380640}"/>
              </a:ext>
            </a:extLst>
          </p:cNvPr>
          <p:cNvSpPr txBox="1"/>
          <p:nvPr/>
        </p:nvSpPr>
        <p:spPr>
          <a:xfrm>
            <a:off x="8691492" y="4136202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R=0</a:t>
            </a:r>
          </a:p>
        </p:txBody>
      </p:sp>
      <p:sp>
        <p:nvSpPr>
          <p:cNvPr id="20" name="!!CR">
            <a:extLst>
              <a:ext uri="{FF2B5EF4-FFF2-40B4-BE49-F238E27FC236}">
                <a16:creationId xmlns:a16="http://schemas.microsoft.com/office/drawing/2014/main" id="{8F33F889-5EF0-8ED1-C56C-3D257D42B952}"/>
              </a:ext>
            </a:extLst>
          </p:cNvPr>
          <p:cNvSpPr txBox="1"/>
          <p:nvPr/>
        </p:nvSpPr>
        <p:spPr>
          <a:xfrm>
            <a:off x="6692900" y="6039479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R=0</a:t>
            </a:r>
          </a:p>
        </p:txBody>
      </p:sp>
      <p:sp>
        <p:nvSpPr>
          <p:cNvPr id="21" name="!!DR">
            <a:extLst>
              <a:ext uri="{FF2B5EF4-FFF2-40B4-BE49-F238E27FC236}">
                <a16:creationId xmlns:a16="http://schemas.microsoft.com/office/drawing/2014/main" id="{CCEC9C68-7532-2935-AF4D-766BE3917219}"/>
              </a:ext>
            </a:extLst>
          </p:cNvPr>
          <p:cNvSpPr txBox="1"/>
          <p:nvPr/>
        </p:nvSpPr>
        <p:spPr>
          <a:xfrm>
            <a:off x="2647848" y="4117512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R=1</a:t>
            </a:r>
          </a:p>
        </p:txBody>
      </p:sp>
    </p:spTree>
    <p:extLst>
      <p:ext uri="{BB962C8B-B14F-4D97-AF65-F5344CB8AC3E}">
        <p14:creationId xmlns:p14="http://schemas.microsoft.com/office/powerpoint/2010/main" val="2532346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1997F-C7BC-F729-C5AE-5094E1F87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2B7F59-F744-B41B-50EC-8F5F7AA4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алгоритма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48D0E6-6C29-2D1F-1FC3-020C27A9D0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80471" y="1240983"/>
            <a:ext cx="8625968" cy="49831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CEDCCF1-3FF4-DF46-342F-812F1D777EDD}"/>
              </a:ext>
            </a:extLst>
          </p:cNvPr>
          <p:cNvSpPr/>
          <p:nvPr/>
        </p:nvSpPr>
        <p:spPr>
          <a:xfrm>
            <a:off x="5606321" y="1918741"/>
            <a:ext cx="959371" cy="959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0" name="!!Page3">
            <a:extLst>
              <a:ext uri="{FF2B5EF4-FFF2-40B4-BE49-F238E27FC236}">
                <a16:creationId xmlns:a16="http://schemas.microsoft.com/office/drawing/2014/main" id="{00DCEC81-B3BE-F1DA-EDEA-1A4EC3C34DDB}"/>
              </a:ext>
            </a:extLst>
          </p:cNvPr>
          <p:cNvSpPr/>
          <p:nvPr/>
        </p:nvSpPr>
        <p:spPr>
          <a:xfrm>
            <a:off x="5626310" y="5726246"/>
            <a:ext cx="959371" cy="959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31AF59-87FF-D2D2-E930-0F725A47359D}"/>
              </a:ext>
            </a:extLst>
          </p:cNvPr>
          <p:cNvSpPr/>
          <p:nvPr/>
        </p:nvSpPr>
        <p:spPr>
          <a:xfrm>
            <a:off x="3701948" y="3822493"/>
            <a:ext cx="959371" cy="959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311867-E93E-0765-03BA-FE0314A90DD4}"/>
              </a:ext>
            </a:extLst>
          </p:cNvPr>
          <p:cNvSpPr/>
          <p:nvPr/>
        </p:nvSpPr>
        <p:spPr>
          <a:xfrm>
            <a:off x="7529028" y="3822493"/>
            <a:ext cx="959371" cy="959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grpSp>
        <p:nvGrpSpPr>
          <p:cNvPr id="17" name="!!Arrow">
            <a:extLst>
              <a:ext uri="{FF2B5EF4-FFF2-40B4-BE49-F238E27FC236}">
                <a16:creationId xmlns:a16="http://schemas.microsoft.com/office/drawing/2014/main" id="{35944BE0-D0DA-B60E-583B-52639588A466}"/>
              </a:ext>
            </a:extLst>
          </p:cNvPr>
          <p:cNvGrpSpPr/>
          <p:nvPr/>
        </p:nvGrpSpPr>
        <p:grpSpPr>
          <a:xfrm rot="16200000">
            <a:off x="5841166" y="3106165"/>
            <a:ext cx="509667" cy="2413918"/>
            <a:chOff x="5841166" y="3106165"/>
            <a:chExt cx="509667" cy="2413918"/>
          </a:xfrm>
        </p:grpSpPr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3DF6A1ED-3484-490E-81D4-34442CB8094F}"/>
                </a:ext>
              </a:extLst>
            </p:cNvPr>
            <p:cNvSpPr/>
            <p:nvPr/>
          </p:nvSpPr>
          <p:spPr>
            <a:xfrm>
              <a:off x="5841166" y="3106165"/>
              <a:ext cx="509667" cy="1199215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8019A630-893B-0196-EC4F-6A368A837DDD}"/>
                </a:ext>
              </a:extLst>
            </p:cNvPr>
            <p:cNvSpPr/>
            <p:nvPr/>
          </p:nvSpPr>
          <p:spPr>
            <a:xfrm rot="10800000">
              <a:off x="5841166" y="4320868"/>
              <a:ext cx="509667" cy="1199215"/>
            </a:xfrm>
            <a:prstGeom prst="upArrow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!!AR">
            <a:extLst>
              <a:ext uri="{FF2B5EF4-FFF2-40B4-BE49-F238E27FC236}">
                <a16:creationId xmlns:a16="http://schemas.microsoft.com/office/drawing/2014/main" id="{77C71993-60EF-F755-0A4D-3EF4454BB43E}"/>
              </a:ext>
            </a:extLst>
          </p:cNvPr>
          <p:cNvSpPr txBox="1"/>
          <p:nvPr/>
        </p:nvSpPr>
        <p:spPr>
          <a:xfrm>
            <a:off x="6692900" y="2235200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R=0</a:t>
            </a:r>
          </a:p>
        </p:txBody>
      </p:sp>
      <p:sp>
        <p:nvSpPr>
          <p:cNvPr id="19" name="!!BR">
            <a:extLst>
              <a:ext uri="{FF2B5EF4-FFF2-40B4-BE49-F238E27FC236}">
                <a16:creationId xmlns:a16="http://schemas.microsoft.com/office/drawing/2014/main" id="{F5428856-3142-73EF-92B7-40E9718F455E}"/>
              </a:ext>
            </a:extLst>
          </p:cNvPr>
          <p:cNvSpPr txBox="1"/>
          <p:nvPr/>
        </p:nvSpPr>
        <p:spPr>
          <a:xfrm>
            <a:off x="8691492" y="4136202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R=0</a:t>
            </a:r>
          </a:p>
        </p:txBody>
      </p:sp>
      <p:sp>
        <p:nvSpPr>
          <p:cNvPr id="20" name="!!CR">
            <a:extLst>
              <a:ext uri="{FF2B5EF4-FFF2-40B4-BE49-F238E27FC236}">
                <a16:creationId xmlns:a16="http://schemas.microsoft.com/office/drawing/2014/main" id="{921CBD5A-3988-1942-8FB1-72662D82D82F}"/>
              </a:ext>
            </a:extLst>
          </p:cNvPr>
          <p:cNvSpPr txBox="1"/>
          <p:nvPr/>
        </p:nvSpPr>
        <p:spPr>
          <a:xfrm>
            <a:off x="6692900" y="6039479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R=1</a:t>
            </a:r>
          </a:p>
        </p:txBody>
      </p:sp>
      <p:sp>
        <p:nvSpPr>
          <p:cNvPr id="21" name="!!DR">
            <a:extLst>
              <a:ext uri="{FF2B5EF4-FFF2-40B4-BE49-F238E27FC236}">
                <a16:creationId xmlns:a16="http://schemas.microsoft.com/office/drawing/2014/main" id="{9D4CE2A7-75A5-2385-6135-A7998A108FE4}"/>
              </a:ext>
            </a:extLst>
          </p:cNvPr>
          <p:cNvSpPr txBox="1"/>
          <p:nvPr/>
        </p:nvSpPr>
        <p:spPr>
          <a:xfrm>
            <a:off x="2647848" y="4117512"/>
            <a:ext cx="105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R=1</a:t>
            </a:r>
          </a:p>
        </p:txBody>
      </p:sp>
    </p:spTree>
    <p:extLst>
      <p:ext uri="{BB962C8B-B14F-4D97-AF65-F5344CB8AC3E}">
        <p14:creationId xmlns:p14="http://schemas.microsoft.com/office/powerpoint/2010/main" val="239411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12CC-AF37-6941-55BB-FE2300194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алгоритма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7D8E-9B07-375D-A727-B653882D9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Прост в реализации и </a:t>
            </a:r>
            <a:r>
              <a:rPr lang="ru-RU" dirty="0" err="1"/>
              <a:t>эффективнен</a:t>
            </a:r>
            <a:endParaRPr lang="ru-RU" dirty="0"/>
          </a:p>
          <a:p>
            <a:r>
              <a:rPr lang="ru-RU" dirty="0"/>
              <a:t>Не требует перестановки элементов в списке</a:t>
            </a:r>
          </a:p>
          <a:p>
            <a:r>
              <a:rPr lang="ru-RU" dirty="0"/>
              <a:t>Учитывает недавнюю активность страниц</a:t>
            </a:r>
          </a:p>
          <a:p>
            <a:r>
              <a:rPr lang="ru-RU" dirty="0"/>
              <a:t>Очень малая накладная нагрузка</a:t>
            </a:r>
          </a:p>
          <a:p>
            <a:r>
              <a:rPr lang="ru-RU" dirty="0"/>
              <a:t>Используется во многих ОС: </a:t>
            </a:r>
            <a:r>
              <a:rPr lang="ru-RU" b="1" dirty="0"/>
              <a:t>Linux, Windows, BSD, </a:t>
            </a:r>
            <a:r>
              <a:rPr lang="ru-RU" b="1" dirty="0" err="1"/>
              <a:t>macOS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39550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7412-0BC4-64F7-2239-E51C3A551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 и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5681-5AF5-7D9D-7411-17EC2B18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Clock</a:t>
            </a:r>
            <a:r>
              <a:rPr lang="ru-RU" dirty="0"/>
              <a:t> = эффективный Second </a:t>
            </a:r>
            <a:r>
              <a:rPr lang="ru-RU" dirty="0" err="1"/>
              <a:t>Chance</a:t>
            </a:r>
            <a:endParaRPr lang="ru-RU" dirty="0"/>
          </a:p>
          <a:p>
            <a:r>
              <a:rPr lang="ru-RU" dirty="0"/>
              <a:t>Учитывает недавнее использование страниц</a:t>
            </a:r>
          </a:p>
          <a:p>
            <a:r>
              <a:rPr lang="ru-RU" dirty="0"/>
              <a:t>Избегает чрезмерных операций над очередью</a:t>
            </a:r>
          </a:p>
          <a:p>
            <a:r>
              <a:rPr lang="ru-RU" dirty="0"/>
              <a:t>Базовая версия может быть улучшена:</a:t>
            </a:r>
          </a:p>
          <a:p>
            <a:pPr lvl="1"/>
            <a:r>
              <a:rPr lang="ru-RU" dirty="0"/>
              <a:t>Enhanced </a:t>
            </a:r>
            <a:r>
              <a:rPr lang="ru-RU" dirty="0" err="1"/>
              <a:t>Clock</a:t>
            </a:r>
            <a:r>
              <a:rPr lang="ru-RU" dirty="0"/>
              <a:t> (учёт M-бита)</a:t>
            </a:r>
          </a:p>
          <a:p>
            <a:pPr lvl="1"/>
            <a:r>
              <a:rPr lang="ru-RU" dirty="0" err="1"/>
              <a:t>Two-Handed</a:t>
            </a:r>
            <a:r>
              <a:rPr lang="ru-RU" dirty="0"/>
              <a:t> </a:t>
            </a:r>
            <a:r>
              <a:rPr lang="ru-RU" dirty="0" err="1"/>
              <a:t>Clock</a:t>
            </a:r>
            <a:r>
              <a:rPr lang="ru-RU" dirty="0"/>
              <a:t> (более точное измерение активности)</a:t>
            </a:r>
          </a:p>
          <a:p>
            <a:r>
              <a:rPr lang="ru-RU" dirty="0"/>
              <a:t>Один из самых практичных алгоритмов замещения</a:t>
            </a:r>
          </a:p>
        </p:txBody>
      </p:sp>
    </p:spTree>
    <p:extLst>
      <p:ext uri="{BB962C8B-B14F-4D97-AF65-F5344CB8AC3E}">
        <p14:creationId xmlns:p14="http://schemas.microsoft.com/office/powerpoint/2010/main" val="385168132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E83E-E8C8-2708-AE3D-C65B70929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Clock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9027A-B6B4-CD14-55D8-C8FFD0747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Использует </a:t>
            </a:r>
            <a:r>
              <a:rPr lang="ru-RU" b="1" dirty="0"/>
              <a:t>два бита: R (</a:t>
            </a:r>
            <a:r>
              <a:rPr lang="ru-RU" b="1" dirty="0" err="1"/>
              <a:t>Referenced</a:t>
            </a:r>
            <a:r>
              <a:rPr lang="ru-RU" b="1" dirty="0"/>
              <a:t>)</a:t>
            </a:r>
            <a:r>
              <a:rPr lang="ru-RU" dirty="0"/>
              <a:t> и </a:t>
            </a:r>
            <a:r>
              <a:rPr lang="ru-RU" b="1" dirty="0"/>
              <a:t>M (</a:t>
            </a:r>
            <a:r>
              <a:rPr lang="ru-RU" b="1" dirty="0" err="1"/>
              <a:t>Modified</a:t>
            </a:r>
            <a:r>
              <a:rPr lang="ru-RU" b="1" dirty="0"/>
              <a:t>)</a:t>
            </a:r>
            <a:endParaRPr lang="ru-RU" dirty="0"/>
          </a:p>
          <a:p>
            <a:r>
              <a:rPr lang="ru-RU" dirty="0"/>
              <a:t>Цель — избегать записи «грязных» страниц на диск, если есть «чистые» кандидаты</a:t>
            </a:r>
          </a:p>
          <a:p>
            <a:r>
              <a:rPr lang="ru-RU" dirty="0"/>
              <a:t>Страницы делятся на 4 категории:</a:t>
            </a:r>
          </a:p>
          <a:p>
            <a:pPr lvl="1"/>
            <a:r>
              <a:rPr lang="ru-RU" dirty="0"/>
              <a:t>R=0, M=0 — не использовалась и не изменялась (лучшая жертва)</a:t>
            </a:r>
          </a:p>
          <a:p>
            <a:pPr lvl="1"/>
            <a:r>
              <a:rPr lang="ru-RU" dirty="0"/>
              <a:t>R=0, M=1 — не использовалась, но изменена</a:t>
            </a:r>
          </a:p>
          <a:p>
            <a:pPr lvl="1"/>
            <a:r>
              <a:rPr lang="ru-RU" dirty="0"/>
              <a:t>R=1, M=0 — использовалась, но не изменялась</a:t>
            </a:r>
          </a:p>
          <a:p>
            <a:pPr lvl="1"/>
            <a:r>
              <a:rPr lang="ru-RU" dirty="0"/>
              <a:t>R=1, M=1 — использовалась и изменялась</a:t>
            </a:r>
          </a:p>
          <a:p>
            <a:r>
              <a:rPr lang="ru-RU" dirty="0"/>
              <a:t>Алгоритм ищет страницу из </a:t>
            </a:r>
            <a:r>
              <a:rPr lang="ru-RU" b="1" dirty="0"/>
              <a:t>наименьшего доступного класса</a:t>
            </a:r>
            <a:endParaRPr lang="ru-RU" dirty="0"/>
          </a:p>
          <a:p>
            <a:r>
              <a:rPr lang="ru-RU" dirty="0"/>
              <a:t>Реализует баланс между «недавним использованием» и «стоимостью замещения»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954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CAE738-57FF-F667-393F-812560F8B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нужна абстракция памяти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7F6D0-90C3-D0B7-6CB4-1A756549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Прямая работа программ с физической памятью ведёт к сбоям и уязвимостям</a:t>
            </a:r>
          </a:p>
          <a:p>
            <a:pPr lvl="1"/>
            <a:r>
              <a:rPr lang="ru-RU" dirty="0"/>
              <a:t>Ошибка программы может </a:t>
            </a:r>
            <a:r>
              <a:rPr lang="ru-RU" b="1" dirty="0"/>
              <a:t>уничтожить ОС</a:t>
            </a:r>
            <a:endParaRPr lang="ru-RU" dirty="0"/>
          </a:p>
          <a:p>
            <a:r>
              <a:rPr lang="ru-RU" dirty="0"/>
              <a:t>Трудно запускать несколько программ одновременно</a:t>
            </a:r>
          </a:p>
          <a:p>
            <a:r>
              <a:rPr lang="ru-RU" dirty="0"/>
              <a:t>Решение — создать </a:t>
            </a:r>
            <a:r>
              <a:rPr lang="ru-RU" b="1" dirty="0"/>
              <a:t>новую абстракцию</a:t>
            </a:r>
            <a:r>
              <a:rPr lang="ru-RU" dirty="0"/>
              <a:t>: адресное пространство</a:t>
            </a:r>
          </a:p>
        </p:txBody>
      </p:sp>
    </p:spTree>
    <p:extLst>
      <p:ext uri="{BB962C8B-B14F-4D97-AF65-F5344CB8AC3E}">
        <p14:creationId xmlns:p14="http://schemas.microsoft.com/office/powerpoint/2010/main" val="267338161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85B3-E38D-E1DD-DF5F-EC3BFDA58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Two-Handed</a:t>
            </a:r>
            <a:r>
              <a:rPr lang="ru-RU" dirty="0"/>
              <a:t> </a:t>
            </a:r>
            <a:r>
              <a:rPr lang="ru-RU" dirty="0" err="1"/>
              <a:t>Clock</a:t>
            </a:r>
            <a:r>
              <a:rPr lang="ru-RU" dirty="0"/>
              <a:t> </a:t>
            </a:r>
            <a:r>
              <a:rPr lang="ru-RU" dirty="0" err="1"/>
              <a:t>Algorithm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030F5-F4A5-26ED-532E-9F8514FE9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Вариант </a:t>
            </a:r>
            <a:r>
              <a:rPr lang="ru-RU" dirty="0" err="1"/>
              <a:t>Clock</a:t>
            </a:r>
            <a:r>
              <a:rPr lang="ru-RU" dirty="0"/>
              <a:t> с двумя указателями (стрелками)</a:t>
            </a:r>
          </a:p>
          <a:p>
            <a:r>
              <a:rPr lang="ru-RU" dirty="0" err="1"/>
              <a:t>Передная</a:t>
            </a:r>
            <a:r>
              <a:rPr lang="ru-RU" dirty="0"/>
              <a:t> стрелка (</a:t>
            </a:r>
            <a:r>
              <a:rPr lang="ru-RU" dirty="0" err="1"/>
              <a:t>front</a:t>
            </a:r>
            <a:r>
              <a:rPr lang="ru-RU" dirty="0"/>
              <a:t> </a:t>
            </a:r>
            <a:r>
              <a:rPr lang="ru-RU" dirty="0" err="1"/>
              <a:t>hand</a:t>
            </a:r>
            <a:r>
              <a:rPr lang="ru-RU" dirty="0"/>
              <a:t>) сбрасывает R-биты, помечая страницы «на проверку»</a:t>
            </a:r>
          </a:p>
          <a:p>
            <a:r>
              <a:rPr lang="ru-RU" dirty="0"/>
              <a:t>Вторая стрелка (</a:t>
            </a:r>
            <a:r>
              <a:rPr lang="ru-RU" dirty="0" err="1"/>
              <a:t>back</a:t>
            </a:r>
            <a:r>
              <a:rPr lang="ru-RU" dirty="0"/>
              <a:t> </a:t>
            </a:r>
            <a:r>
              <a:rPr lang="ru-RU" dirty="0" err="1"/>
              <a:t>hand</a:t>
            </a:r>
            <a:r>
              <a:rPr lang="ru-RU" dirty="0"/>
              <a:t>), отстающая на несколько позиций, ищет страницы с R=0</a:t>
            </a:r>
          </a:p>
          <a:p>
            <a:r>
              <a:rPr lang="ru-RU" dirty="0"/>
              <a:t>Если R остаётся 0 ко времени, когда вторая стрелка доходит — страница удаляется</a:t>
            </a:r>
          </a:p>
          <a:p>
            <a:r>
              <a:rPr lang="ru-RU" dirty="0"/>
              <a:t>Позволяет точнее оценивать недавнее использование, избегая преждевременного удаления</a:t>
            </a:r>
          </a:p>
        </p:txBody>
      </p:sp>
    </p:spTree>
    <p:extLst>
      <p:ext uri="{BB962C8B-B14F-4D97-AF65-F5344CB8AC3E}">
        <p14:creationId xmlns:p14="http://schemas.microsoft.com/office/powerpoint/2010/main" val="423820114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8D42E0-19D7-496C-61BF-7A0ED44A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Least Recently Used (LRU) Page Replacement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B8399-537A-ACC4-8942-7FBAFC1F8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29888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EC7F13-C1D1-81D1-D1DE-538E1C95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 </a:t>
            </a:r>
            <a:r>
              <a:rPr lang="en-US" dirty="0"/>
              <a:t>LRU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04982-6CB5-8548-D655-C36C60D8C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Основан на принципе локальности обращений</a:t>
            </a:r>
          </a:p>
          <a:p>
            <a:r>
              <a:rPr lang="ru-RU" dirty="0"/>
              <a:t>Предположение:</a:t>
            </a:r>
          </a:p>
          <a:p>
            <a:pPr lvl="1"/>
            <a:r>
              <a:rPr lang="ru-RU" dirty="0"/>
              <a:t>страницы, недавно использовавшиеся, вероятно, понадобятся снова;</a:t>
            </a:r>
          </a:p>
          <a:p>
            <a:pPr lvl="1"/>
            <a:r>
              <a:rPr lang="ru-RU" dirty="0"/>
              <a:t>страницы, давно не использовавшиеся, скорее всего, останутся неактивными.</a:t>
            </a:r>
          </a:p>
          <a:p>
            <a:r>
              <a:rPr lang="ru-RU" dirty="0"/>
              <a:t>При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удаляется страница, не использовавшаяся дольше всех.</a:t>
            </a:r>
          </a:p>
          <a:p>
            <a:r>
              <a:rPr lang="ru-RU" dirty="0"/>
              <a:t>LRU — практическое приближение оптимального алгоритма</a:t>
            </a:r>
          </a:p>
        </p:txBody>
      </p:sp>
    </p:spTree>
    <p:extLst>
      <p:ext uri="{BB962C8B-B14F-4D97-AF65-F5344CB8AC3E}">
        <p14:creationId xmlns:p14="http://schemas.microsoft.com/office/powerpoint/2010/main" val="4644352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48E7-C174-4A11-A3CA-B486D115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</a:t>
            </a:r>
            <a:r>
              <a:rPr lang="en-US" dirty="0"/>
              <a:t>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C95A9-36A1-83EC-7BEF-032A7935C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Прямое (идеальное) LRU требует:</a:t>
            </a:r>
          </a:p>
          <a:p>
            <a:pPr lvl="1"/>
            <a:r>
              <a:rPr lang="ru-RU" dirty="0"/>
              <a:t>хранения времени последнего обращения к каждой странице;</a:t>
            </a:r>
          </a:p>
          <a:p>
            <a:pPr lvl="1"/>
            <a:r>
              <a:rPr lang="ru-RU" dirty="0"/>
              <a:t>обновления этой информации при каждом обращении.</a:t>
            </a:r>
          </a:p>
          <a:p>
            <a:r>
              <a:rPr lang="ru-RU" dirty="0"/>
              <a:t>Реализация:</a:t>
            </a:r>
          </a:p>
          <a:p>
            <a:pPr lvl="1"/>
            <a:r>
              <a:rPr lang="ru-RU" dirty="0"/>
              <a:t>аппаратный счётчик (например, 64-битный), увеличивающийся после каждой инструкции;</a:t>
            </a:r>
          </a:p>
          <a:p>
            <a:pPr lvl="1"/>
            <a:r>
              <a:rPr lang="ru-RU" dirty="0"/>
              <a:t>в таблице страниц — поле для записи текущего значения счётчика;</a:t>
            </a:r>
          </a:p>
          <a:p>
            <a:pPr lvl="1"/>
            <a:r>
              <a:rPr lang="ru-RU" dirty="0"/>
              <a:t>при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— выбирается страница с наименьшим счётчиком.</a:t>
            </a:r>
            <a:endParaRPr lang="en-US" dirty="0"/>
          </a:p>
          <a:p>
            <a:r>
              <a:rPr lang="ru-RU" dirty="0"/>
              <a:t>Реализация точна, но требующая поддержки и больших накладных расходов</a:t>
            </a:r>
          </a:p>
        </p:txBody>
      </p:sp>
    </p:spTree>
    <p:extLst>
      <p:ext uri="{BB962C8B-B14F-4D97-AF65-F5344CB8AC3E}">
        <p14:creationId xmlns:p14="http://schemas.microsoft.com/office/powerpoint/2010/main" val="1506865684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4D397-6793-2838-8735-98CDF6EEE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практической реализации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A720F-EA1D-4533-7FF1-3FBC6E2B6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Реализация LRU дорога по времени и памяти:</a:t>
            </a:r>
          </a:p>
          <a:p>
            <a:pPr lvl="1"/>
            <a:r>
              <a:rPr lang="ru-RU" dirty="0"/>
              <a:t>требуется обновлять данные при каждом обращении к памяти;</a:t>
            </a:r>
          </a:p>
          <a:p>
            <a:pPr lvl="1"/>
            <a:r>
              <a:rPr lang="ru-RU" dirty="0"/>
              <a:t>поиск наименьшего счётчика требует обхода всех записей.</a:t>
            </a:r>
          </a:p>
          <a:p>
            <a:r>
              <a:rPr lang="ru-RU" dirty="0"/>
              <a:t>В чистом виде LRU редко реализуется </a:t>
            </a:r>
            <a:r>
              <a:rPr lang="ru-RU" dirty="0" err="1"/>
              <a:t>аппаратно</a:t>
            </a:r>
            <a:r>
              <a:rPr lang="ru-RU" dirty="0"/>
              <a:t>, поэтому ОС используют приближённые версии LRU:</a:t>
            </a:r>
          </a:p>
          <a:p>
            <a:pPr lvl="1"/>
            <a:r>
              <a:rPr lang="ru-RU" dirty="0" err="1"/>
              <a:t>Clock</a:t>
            </a:r>
            <a:r>
              <a:rPr lang="ru-RU" dirty="0"/>
              <a:t>, </a:t>
            </a:r>
            <a:r>
              <a:rPr lang="ru-RU" dirty="0" err="1"/>
              <a:t>Aging</a:t>
            </a:r>
            <a:r>
              <a:rPr lang="ru-RU" dirty="0"/>
              <a:t>, NFU (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Frequently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) и др.</a:t>
            </a:r>
          </a:p>
        </p:txBody>
      </p:sp>
    </p:spTree>
    <p:extLst>
      <p:ext uri="{BB962C8B-B14F-4D97-AF65-F5344CB8AC3E}">
        <p14:creationId xmlns:p14="http://schemas.microsoft.com/office/powerpoint/2010/main" val="1609955373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1593B-F41C-8923-ECFF-FEC4E772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19E50-8B05-2778-C1D5-AF6D6AF81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Допустим, 3 страницы могут находиться в памяти.</a:t>
            </a:r>
          </a:p>
          <a:p>
            <a:r>
              <a:rPr lang="ru-RU" dirty="0"/>
              <a:t>Последовательность обращений: 1, 2, 3, 1, 4, 2, 1, 5.</a:t>
            </a:r>
          </a:p>
          <a:p>
            <a:r>
              <a:rPr lang="ru-RU" dirty="0"/>
              <a:t>Когда происходит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(например, при обращении к 4),</a:t>
            </a:r>
            <a:br>
              <a:rPr lang="ru-RU" dirty="0"/>
            </a:br>
            <a:r>
              <a:rPr lang="ru-RU" dirty="0"/>
              <a:t>удаляется страница, к которой не обращались дольше всего (2)</a:t>
            </a:r>
          </a:p>
          <a:p>
            <a:r>
              <a:rPr lang="ru-RU" dirty="0"/>
              <a:t>В итоге LRU поддерживает страницы, которые активны в недавнем прошлом</a:t>
            </a:r>
          </a:p>
        </p:txBody>
      </p:sp>
    </p:spTree>
    <p:extLst>
      <p:ext uri="{BB962C8B-B14F-4D97-AF65-F5344CB8AC3E}">
        <p14:creationId xmlns:p14="http://schemas.microsoft.com/office/powerpoint/2010/main" val="125789792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EF02-6D54-CFF6-6853-BFC519570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и значение </a:t>
            </a:r>
            <a:r>
              <a:rPr lang="en-US" dirty="0"/>
              <a:t>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ACD6F-7D93-3E79-6863-3F4FDBFFB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LRU — теоретически оптимальный приближённый алгоритм.</a:t>
            </a:r>
          </a:p>
          <a:p>
            <a:r>
              <a:rPr lang="ru-RU" dirty="0"/>
              <a:t>Простая логика: недавнее использование = высокая вероятность повторного доступа.</a:t>
            </a:r>
          </a:p>
          <a:p>
            <a:r>
              <a:rPr lang="ru-RU" dirty="0"/>
              <a:t>Реализуется сложно, но служит базой для множества практических алгоритмов.</a:t>
            </a:r>
          </a:p>
          <a:p>
            <a:r>
              <a:rPr lang="ru-RU" dirty="0"/>
              <a:t>Почти все современные системы применяют варианты LRU, а не FIFO или NRU.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4240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6C039F-9060-AF5A-64D6-4A0873445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</a:t>
            </a:r>
            <a:r>
              <a:rPr lang="en-US" dirty="0"/>
              <a:t>NFU</a:t>
            </a:r>
            <a:r>
              <a:rPr lang="ru-RU" dirty="0"/>
              <a:t> и </a:t>
            </a:r>
            <a:r>
              <a:rPr lang="en-US" dirty="0"/>
              <a:t>Aging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F1378-032C-99E6-50B2-8704F3C8FC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6302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71362-112E-97D8-124D-455941E5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программной реализации </a:t>
            </a:r>
            <a:r>
              <a:rPr lang="en-US" dirty="0"/>
              <a:t>LRU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8DCDE-195F-ACF8-2D1C-F247B52FB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Реальный LRU требует аппаратной поддержки — дорого и сложно.</a:t>
            </a:r>
          </a:p>
          <a:p>
            <a:r>
              <a:rPr lang="ru-RU" dirty="0"/>
              <a:t>Нужен способ приблизить поведение LRU </a:t>
            </a:r>
            <a:r>
              <a:rPr lang="ru-RU" dirty="0" err="1"/>
              <a:t>программно</a:t>
            </a:r>
            <a:r>
              <a:rPr lang="ru-RU" dirty="0"/>
              <a:t>.</a:t>
            </a:r>
          </a:p>
          <a:p>
            <a:r>
              <a:rPr lang="ru-RU" dirty="0"/>
              <a:t>Идея: использовать счётчики активности страниц, обновляемые с течением времени.</a:t>
            </a:r>
          </a:p>
          <a:p>
            <a:r>
              <a:rPr lang="ru-RU" dirty="0"/>
              <a:t>Решение: алгоритмы NFU (</a:t>
            </a:r>
            <a:r>
              <a:rPr lang="ru-RU" dirty="0" err="1"/>
              <a:t>Not</a:t>
            </a:r>
            <a:r>
              <a:rPr lang="ru-RU" dirty="0"/>
              <a:t> </a:t>
            </a:r>
            <a:r>
              <a:rPr lang="ru-RU" dirty="0" err="1"/>
              <a:t>Frequently</a:t>
            </a:r>
            <a:r>
              <a:rPr lang="ru-RU" dirty="0"/>
              <a:t> </a:t>
            </a:r>
            <a:r>
              <a:rPr lang="ru-RU" dirty="0" err="1"/>
              <a:t>Used</a:t>
            </a:r>
            <a:r>
              <a:rPr lang="ru-RU" dirty="0"/>
              <a:t>) и </a:t>
            </a:r>
            <a:r>
              <a:rPr lang="ru-RU" dirty="0" err="1"/>
              <a:t>Aging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805358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70D90-57D4-3D4D-202F-EBA07D86C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</a:t>
            </a:r>
            <a:r>
              <a:rPr lang="en-US" dirty="0"/>
              <a:t>NFU</a:t>
            </a:r>
            <a:r>
              <a:rPr lang="ru-RU" dirty="0"/>
              <a:t>-алгоритма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4B889-D1F2-2043-2E36-86F6BE4B8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 каждой страницы есть счётчик обращений, инициализируемый нулём.</a:t>
            </a:r>
          </a:p>
          <a:p>
            <a:r>
              <a:rPr lang="ru-RU" dirty="0"/>
              <a:t>При каждом системном прерывании таймера:</a:t>
            </a:r>
          </a:p>
          <a:p>
            <a:pPr lvl="1"/>
            <a:r>
              <a:rPr lang="ru-RU" dirty="0"/>
              <a:t>если R=1, значение счётчика увеличивается;</a:t>
            </a:r>
          </a:p>
          <a:p>
            <a:pPr lvl="1"/>
            <a:r>
              <a:rPr lang="ru-RU" dirty="0"/>
              <a:t>если R=0, ничего не происходит.</a:t>
            </a:r>
          </a:p>
          <a:p>
            <a:r>
              <a:rPr lang="ru-RU" dirty="0"/>
              <a:t>При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удаляется страница с наименьшим счётчиком.</a:t>
            </a:r>
          </a:p>
          <a:p>
            <a:r>
              <a:rPr lang="ru-RU" dirty="0"/>
              <a:t>Алгоритм отслеживает «популярность» страниц.</a:t>
            </a:r>
          </a:p>
        </p:txBody>
      </p:sp>
    </p:spTree>
    <p:extLst>
      <p:ext uri="{BB962C8B-B14F-4D97-AF65-F5344CB8AC3E}">
        <p14:creationId xmlns:p14="http://schemas.microsoft.com/office/powerpoint/2010/main" val="173936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AF5B-8D1E-389F-9DD0-EBDE9E46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адресное пространство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B9791-9A72-A3AE-398B-14C476C36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Адресное пространство – множество адресов, доступных процессу</a:t>
            </a:r>
          </a:p>
          <a:p>
            <a:r>
              <a:rPr lang="ru-RU" dirty="0"/>
              <a:t>Каждому процессу выделяется свой набор адресов</a:t>
            </a:r>
          </a:p>
          <a:p>
            <a:r>
              <a:rPr lang="ru-RU" dirty="0"/>
              <a:t>Адрес 28 в одном процессе ≠ адрес 28 в другом</a:t>
            </a:r>
          </a:p>
          <a:p>
            <a:r>
              <a:rPr lang="ru-RU" dirty="0"/>
              <a:t>ОС и аппаратное обеспечение сопоставляют виртуальные адреса с физическими</a:t>
            </a:r>
          </a:p>
          <a:p>
            <a:r>
              <a:rPr lang="ru-RU" dirty="0"/>
              <a:t>Аналогия: телефонные номера, IP-адреса, доменные имена</a:t>
            </a:r>
          </a:p>
        </p:txBody>
      </p:sp>
    </p:spTree>
    <p:extLst>
      <p:ext uri="{BB962C8B-B14F-4D97-AF65-F5344CB8AC3E}">
        <p14:creationId xmlns:p14="http://schemas.microsoft.com/office/powerpoint/2010/main" val="3515063876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B61B3-EC3C-810A-9250-FE3033633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  <a:r>
              <a:rPr lang="en-US" dirty="0"/>
              <a:t>: </a:t>
            </a:r>
            <a:r>
              <a:rPr lang="ru-RU" dirty="0"/>
              <a:t>«слон который всё помнит»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B1A4A-613A-00C9-696D-BAE92F073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Счётчики </a:t>
            </a:r>
            <a:r>
              <a:rPr lang="ru-RU" b="1" dirty="0"/>
              <a:t>только накапливают значение</a:t>
            </a:r>
            <a:r>
              <a:rPr lang="ru-RU" dirty="0"/>
              <a:t>, не забывая старые обращения.</a:t>
            </a:r>
          </a:p>
          <a:p>
            <a:r>
              <a:rPr lang="ru-RU" dirty="0"/>
              <a:t>Старые активные страницы навсегда остаются с высоким счётчиком.</a:t>
            </a:r>
          </a:p>
          <a:p>
            <a:r>
              <a:rPr lang="ru-RU" dirty="0"/>
              <a:t>В результате система может </a:t>
            </a:r>
            <a:r>
              <a:rPr lang="ru-RU" b="1" dirty="0"/>
              <a:t>удалять актуальные страницы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считая их «менее используемыми».</a:t>
            </a:r>
          </a:p>
          <a:p>
            <a:r>
              <a:rPr lang="ru-RU" dirty="0"/>
              <a:t>Пример: многоэтапный компилятор — страницы из первой фазы навсегда «лидируют».</a:t>
            </a:r>
          </a:p>
        </p:txBody>
      </p:sp>
    </p:spTree>
    <p:extLst>
      <p:ext uri="{BB962C8B-B14F-4D97-AF65-F5344CB8AC3E}">
        <p14:creationId xmlns:p14="http://schemas.microsoft.com/office/powerpoint/2010/main" val="22861069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2C65-1682-F49E-131F-8D5FE612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</a:t>
            </a:r>
            <a:r>
              <a:rPr lang="en-US" dirty="0"/>
              <a:t>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F450A-1CD1-E5DE-694E-1F013E5A0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Каждый тик системного таймера:</a:t>
            </a:r>
          </a:p>
          <a:p>
            <a:pPr lvl="1"/>
            <a:r>
              <a:rPr lang="ru-RU" dirty="0"/>
              <a:t>Все счётчики </a:t>
            </a:r>
            <a:r>
              <a:rPr lang="ru-RU" b="1" dirty="0"/>
              <a:t>сдвигаются вправо на 1 бит</a:t>
            </a:r>
            <a:r>
              <a:rPr lang="ru-RU" dirty="0"/>
              <a:t>.</a:t>
            </a:r>
          </a:p>
          <a:p>
            <a:pPr lvl="1"/>
            <a:r>
              <a:rPr lang="ru-RU" dirty="0"/>
              <a:t>Бит </a:t>
            </a:r>
            <a:r>
              <a:rPr lang="ru-RU" b="1" dirty="0"/>
              <a:t>R добавляется влево</a:t>
            </a:r>
            <a:r>
              <a:rPr lang="ru-RU" dirty="0"/>
              <a:t> (в старший бит).</a:t>
            </a:r>
          </a:p>
          <a:p>
            <a:pPr lvl="1"/>
            <a:r>
              <a:rPr lang="ru-RU" dirty="0"/>
              <a:t>Бит </a:t>
            </a:r>
            <a:r>
              <a:rPr lang="ru-RU" b="1" dirty="0"/>
              <a:t>R сбрасывается</a:t>
            </a:r>
            <a:r>
              <a:rPr lang="ru-RU" dirty="0"/>
              <a:t>.</a:t>
            </a:r>
          </a:p>
          <a:p>
            <a:r>
              <a:rPr lang="ru-RU" dirty="0"/>
              <a:t>Таким образом, счётчик хранит </a:t>
            </a:r>
            <a:r>
              <a:rPr lang="ru-RU" b="1" dirty="0"/>
              <a:t>историю обращений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недавние обращения имеют больший вес;</a:t>
            </a:r>
          </a:p>
          <a:p>
            <a:pPr lvl="1"/>
            <a:r>
              <a:rPr lang="ru-RU" dirty="0"/>
              <a:t>старые обращения постепенно «забываются».</a:t>
            </a:r>
          </a:p>
        </p:txBody>
      </p:sp>
    </p:spTree>
    <p:extLst>
      <p:ext uri="{BB962C8B-B14F-4D97-AF65-F5344CB8AC3E}">
        <p14:creationId xmlns:p14="http://schemas.microsoft.com/office/powerpoint/2010/main" val="153259896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DEF85-5EB5-DF01-67CB-C3AF3530D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Симуляция </a:t>
            </a:r>
            <a:r>
              <a:rPr lang="en-US" dirty="0"/>
              <a:t>LRU</a:t>
            </a:r>
            <a:r>
              <a:rPr lang="ru-RU" dirty="0"/>
              <a:t> при помощи </a:t>
            </a:r>
            <a:r>
              <a:rPr lang="en-US" dirty="0"/>
              <a:t>Aging-</a:t>
            </a:r>
            <a:r>
              <a:rPr lang="ru-RU" dirty="0"/>
              <a:t>алгоритма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2D89D1-3879-C8D0-909A-385BCDD36D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5029" y="1825625"/>
            <a:ext cx="654194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27621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F278F4-9627-A844-F4A4-1A742E51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0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CEBA9937-66FB-D924-94D4-6EC6A999D6D0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1 00000000</a:t>
            </a: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E225ED25-512D-CB30-224B-790BEA1BB8E0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0 00000000</a:t>
            </a: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956A6EB6-7D29-0181-2352-CC2EAFFB0748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1 00000000</a:t>
            </a: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76D0F005-ECF4-0189-01A0-12243FC05C56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0 00000000</a:t>
            </a: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0DE16DE7-4451-FEBA-EFF7-89287095F444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1 00000000</a:t>
            </a: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AF4A6BC3-1A66-C8C7-9A81-C4654DF83C55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1 00000000</a:t>
            </a:r>
          </a:p>
        </p:txBody>
      </p:sp>
      <p:sp>
        <p:nvSpPr>
          <p:cNvPr id="11" name="!!Page0C">
            <a:extLst>
              <a:ext uri="{FF2B5EF4-FFF2-40B4-BE49-F238E27FC236}">
                <a16:creationId xmlns:a16="http://schemas.microsoft.com/office/drawing/2014/main" id="{0EF8537F-84B0-1C9F-86F2-025F2D1C20CC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!!Page1C">
            <a:extLst>
              <a:ext uri="{FF2B5EF4-FFF2-40B4-BE49-F238E27FC236}">
                <a16:creationId xmlns:a16="http://schemas.microsoft.com/office/drawing/2014/main" id="{8A983374-D0B0-0C27-C95C-6F794373D284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!!Page2C">
            <a:extLst>
              <a:ext uri="{FF2B5EF4-FFF2-40B4-BE49-F238E27FC236}">
                <a16:creationId xmlns:a16="http://schemas.microsoft.com/office/drawing/2014/main" id="{A0134332-2292-6791-E1FB-74356087FBC5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!!Page3C">
            <a:extLst>
              <a:ext uri="{FF2B5EF4-FFF2-40B4-BE49-F238E27FC236}">
                <a16:creationId xmlns:a16="http://schemas.microsoft.com/office/drawing/2014/main" id="{78664C68-8758-BD0C-FB59-1771B38D77E2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5" name="!Page4C">
            <a:extLst>
              <a:ext uri="{FF2B5EF4-FFF2-40B4-BE49-F238E27FC236}">
                <a16:creationId xmlns:a16="http://schemas.microsoft.com/office/drawing/2014/main" id="{11E742E5-B968-10D6-CBC8-164FD4EC5879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6" name="!!Page5C">
            <a:extLst>
              <a:ext uri="{FF2B5EF4-FFF2-40B4-BE49-F238E27FC236}">
                <a16:creationId xmlns:a16="http://schemas.microsoft.com/office/drawing/2014/main" id="{EA99BE2E-8D7B-7E0B-31D5-9D4E7B20DF42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0105144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B986F-4F28-176A-ACCC-2DB19034C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9B40C8-5EFF-6A32-81A0-BE1577F3D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0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34514C8A-F6EE-7BF3-557A-1EF9D3EB901D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1  0000000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AB04CAA1-84F8-8185-C8D2-49644D89FFCF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0  0000000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E91E6DE3-FD45-8D62-913A-9DF19E18E089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1  0000000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D1F27416-3613-3210-A7F1-3814F9DE8135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0  0000000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9E3F7EB8-18BC-52F7-A9D5-140DA4DFEF84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1  0000000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08E873A7-3349-720C-FD47-3D111EA4FBEF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1  0000000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77E81B89-C1A2-228B-3B50-01F4053DEBB2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83E8B539-06EC-389C-E70C-BE94BB1335D8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712130A7-5582-BE92-2A35-FBCA026A19BB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2E41947D-BFA1-D518-2D20-83A6967D42FC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7E0562AE-5A55-D9A3-7F04-82BCF3DA460C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BE5AB93B-4891-A6D1-297B-05C6AB275256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371849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Char"/>
      </p:transition>
    </mc:Choice>
    <mc:Fallback xmlns="">
      <p:transition spd="slow" advTm="0">
        <p:fade/>
      </p:transition>
    </mc:Fallback>
  </mc:AlternateContent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95CF8-30D6-8877-9FE4-7446F779B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B9C9E1-B704-0B55-5FC5-8551071EA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0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5F976924-61DC-0921-1B9B-614972212BB3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10000000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5E17D45D-E148-6CA2-FA2D-31C4D219A5A9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00000000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964FC24F-1A04-0BE6-3320-C53A93809C18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10000000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10542681-497C-3F9B-B3E6-634013B49816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00000000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9CDAA277-CE30-95E5-5B1A-E697E02DC0CE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10000000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28C680E9-43E8-3B3C-DAF4-C17B235623F8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10000000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A53B66D9-1261-9CEC-61B7-31DC97AF594E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A251776C-8057-7E43-8575-47FDBEC27D3E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2E3AB208-85B8-70F8-44A3-6FB707F68097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B8949503-9D35-533E-22FF-DE9C02373F02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E6FE875F-268A-873C-5DEA-7AB1FBF8AD9B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F4F6A1F3-FCBC-BEA4-AC1A-A767C0BB43EA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23652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Char"/>
      </p:transition>
    </mc:Choice>
    <mc:Fallback xmlns="">
      <p:transition spd="slow" advTm="0">
        <p:fade/>
      </p:transition>
    </mc:Fallback>
  </mc:AlternateContent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568D6-8646-274F-D603-9AD61AACC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456D9A-A40C-7F59-E3FE-4F02B87F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0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9DB1BF34-D56A-5005-A96B-45C72441D3EE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0 10000000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04BE0D0D-45BF-8018-B5DF-AFAD1B2120B6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0 00000000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C7D7B9A8-026D-3313-2757-37FE1C4E138A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0 10000000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55EE8410-5FC3-22F8-32BF-2875CBFFC935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0 00000000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033A34A8-2BD6-0F70-4D4E-030C82C7306E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0 10000000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E3D283DA-8658-11D3-4C68-512021D7BC58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0 10000000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F8AAE25D-6DFC-3953-E014-00AD2D80E553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085C9DE7-6883-D7F7-D445-FADED17AD300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9A218766-5A91-B53E-C5CD-40EF788725D6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5BF39EA1-775E-228F-1B43-E630F2BCC954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59C732D1-8825-9AC2-29E1-8AED8BF9C46A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F1AFC112-2ED3-1E4B-947B-CF097C66FDBB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3203007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3141B-45AC-7319-47E1-AD2C3E2D1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E2375E-20A0-2F0F-7102-F23506514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1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D8896235-26F9-9333-6154-81E9C15FAF2C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1 10000000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0E9EDDF3-6655-AF8F-33C1-98F977A7A29F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1 00000000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7A513405-2012-00DC-0FDA-13413BB02428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0 10000000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0B649874-85F8-C591-AEAB-C92AD65ADF24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0 00000000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5AC806A5-F292-323F-4A6A-13955FB06584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1 10000000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441FB260-BBA9-2D68-5CA1-469D8F1C37BE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0 10000000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76CC40BE-5F0D-8B37-A0BC-76B19550EDAD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EDB61B23-16F9-C8BF-55C4-E7A82B46AAC5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5790EE63-67D5-E798-9080-B60D4C4DB5D3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E1AA098F-FCA1-9FFD-5A37-47DD677AB15F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50DE9132-66D1-E792-5779-A422CC229979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D04827DE-71D4-AD30-FE8F-EF845ED1F82C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6566215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EA8E2-2BBD-656C-BC9A-CAF9337A8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5DD19-4F47-B715-114E-1083F0E3C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1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9663A862-19B6-926A-8D75-B9846D7D4087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AE61C088-D743-0F2C-3AAB-F292DD86468B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0000000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C5A3A323-A53C-E264-3D32-D11D2726BCE2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3D0E24D5-EDF7-A5F7-13B8-3D8D8CB0AEA9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0000000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767A077C-CA32-F82A-6EFD-2DA8E5F33306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9A90BA0C-DCA6-AAAE-621C-FC935B4EFB28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757513EC-D5B9-E5E2-A7B0-9373A91CFEB8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B3355E20-4821-BA1A-686F-D9CE1355DE29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8C8A6A2B-50A3-F2D2-B2F3-E8780B39DF50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172A001D-5570-BF91-1084-3AB86B22E75C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D673D8E3-0E1D-E89E-0F38-DECCDF42149C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D406C804-1806-478A-A1EB-4D16142E55AC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2866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Char"/>
      </p:transition>
    </mc:Choice>
    <mc:Fallback xmlns="">
      <p:transition spd="slow" advTm="0">
        <p:fade/>
      </p:transition>
    </mc:Fallback>
  </mc:AlternateContent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2F2D7-E134-968C-D390-5B08B30B4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56621-5E79-EE95-AC81-B7732B02D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1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62EA1C69-98EF-BB82-A7E4-BEB1B956DE67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3CE2BE8C-D0A7-AF77-2E34-2766CF4EF817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  1</a:t>
            </a:r>
            <a:r>
              <a:rPr lang="en-US" dirty="0">
                <a:latin typeface="Consolas" panose="020B0609020204030204" pitchFamily="49" charset="0"/>
              </a:rPr>
              <a:t>0000000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3E70B8B3-08A1-50C4-77AD-913611ECDD93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0740BC2C-4A7C-DC0A-CA95-0818AE9E0A0D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DCDBA8DD-3CF4-4205-1F2B-879A1E14662F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  1</a:t>
            </a:r>
            <a:r>
              <a:rPr lang="en-US" dirty="0">
                <a:latin typeface="Consolas" panose="020B0609020204030204" pitchFamily="49" charset="0"/>
              </a:rPr>
              <a:t>1000000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DA4B5AE8-CC81-F773-A48B-9F15B94560EC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84B5D700-50F3-A600-EAD3-2726C344B16C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1F8C0254-CAAF-5034-D962-EDAF71F1316E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A120438C-AEDD-B244-8742-7C695310B0B1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C4BA7E0A-5830-875D-9461-AEA3F2C0EBC7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D6A9115F-E16C-9BE6-07B4-AEDF1D6DCC7A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A25F3B90-4690-B357-B93C-A703E9029BA8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443327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Char"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EC461-6438-9BEA-2B26-6BACD4C6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и релокация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1FF4-2A3D-FE02-E741-52CD792AF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Условия для нахождения нескольких программ в памяти</a:t>
            </a:r>
          </a:p>
          <a:p>
            <a:pPr lvl="1"/>
            <a:r>
              <a:rPr lang="ru-RU" b="1" dirty="0"/>
              <a:t>Защита</a:t>
            </a:r>
            <a:r>
              <a:rPr lang="ru-RU" dirty="0"/>
              <a:t> — процесс не должен портить чужую память</a:t>
            </a:r>
          </a:p>
          <a:p>
            <a:pPr lvl="1"/>
            <a:r>
              <a:rPr lang="ru-RU" b="1" dirty="0"/>
              <a:t>Релокация</a:t>
            </a:r>
            <a:r>
              <a:rPr lang="ru-RU" dirty="0"/>
              <a:t> — процесс можно разместить в любом месте памяти</a:t>
            </a:r>
          </a:p>
          <a:p>
            <a:r>
              <a:rPr lang="ru-RU" dirty="0"/>
              <a:t>Ранние решения (IBM 360) использовали аппаратные ключи защиты, но не решали задачу релокации</a:t>
            </a:r>
          </a:p>
        </p:txBody>
      </p:sp>
    </p:spTree>
    <p:extLst>
      <p:ext uri="{BB962C8B-B14F-4D97-AF65-F5344CB8AC3E}">
        <p14:creationId xmlns:p14="http://schemas.microsoft.com/office/powerpoint/2010/main" val="376505874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4623F-22EA-E0A7-02F8-767E4884C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9D11FB-8BB8-735D-C2E8-87B9E8F64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1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7C4F31B7-045A-CA8B-9272-08FDAF827CEF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2A5760AE-E302-936F-8EC6-1A89FFC308F5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 1</a:t>
            </a:r>
            <a:r>
              <a:rPr lang="en-US" dirty="0">
                <a:latin typeface="Consolas" panose="020B0609020204030204" pitchFamily="49" charset="0"/>
              </a:rPr>
              <a:t>0000000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E389618F-3E35-800A-B4D4-FDD40DC2BBAA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5BB98DA2-A4A8-C2C1-CA42-37CA2D5B9D2C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5DDA2F63-E20D-73BE-04FE-E14DE890E314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 1</a:t>
            </a:r>
            <a:r>
              <a:rPr lang="en-US" dirty="0">
                <a:latin typeface="Consolas" panose="020B0609020204030204" pitchFamily="49" charset="0"/>
              </a:rPr>
              <a:t>1000000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87A1CC87-AA5B-7C20-CC75-5959BFF8ABA2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7DFF078F-FBAF-0F19-1F45-17463F4B18AE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836E7F24-8323-9D14-FA9F-6E05AA8DDAB1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D3F03AEC-7B15-79D6-FDEE-60203F03C768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0595FE54-5C73-CD6C-EF9E-721DD1F0C097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DD78DBAC-D2BD-8D8F-7F02-EECDB27C69B2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5BBD0B0C-0A03-D9DB-1394-28B9F7A8843B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772238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A446B-0562-855E-98C8-E221B3C54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0BEAA0-3268-4634-9C59-199B4785C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2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F123732A-D94E-6590-DAEF-1B207B2C9B0D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A3C5EF38-A007-97E3-57B2-86FFC8F68E31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 1</a:t>
            </a:r>
            <a:r>
              <a:rPr lang="en-US" dirty="0">
                <a:latin typeface="Consolas" panose="020B0609020204030204" pitchFamily="49" charset="0"/>
              </a:rPr>
              <a:t>0000000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229D77FE-EA05-6F02-A261-9D0F1871C4E7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6B17D03F-BD17-B22B-E8DB-3D8527DD638B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3862A612-3AE8-DED3-EB40-80E395B43236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 1</a:t>
            </a:r>
            <a:r>
              <a:rPr lang="en-US" dirty="0">
                <a:latin typeface="Consolas" panose="020B0609020204030204" pitchFamily="49" charset="0"/>
              </a:rPr>
              <a:t>1000000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DC7BC749-95B4-BC59-B05E-413D218F3AD4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886DF041-6E27-004C-71F8-D0FFA537BEE0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B8C062F4-BB65-0324-F116-DE5E3CD7D855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17C7E894-590B-3C97-3435-8B2387EF9ECB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F272EEFE-FD80-F5B7-43BD-9F24CB2150E2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BF1A0AD2-4563-E336-BC69-4950440BF7C5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97B6EE16-3375-0567-2F00-2731E0646C61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2413916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6F8EE-0D70-787A-3123-1E04FFC13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02F3CF-B191-A918-F4ED-3CE06A569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2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C717EB7A-68E6-1EF7-BEFD-5B5F93BC814B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 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7430BDBA-7357-2C06-D5BF-16F99D3FDBCA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90409826-AD6C-E695-20E9-CFACE8B170B2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D1880041-3468-4ED4-F7B8-3E31D058AB48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8DD57255-E3F6-D57A-7B24-19E2C411F972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B9AEB2DA-80AE-1B22-9620-507DB214C507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 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83925AC3-CC65-ED3F-5468-09BD56F6745A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F4581AEA-B973-EBB6-7BB3-2AA87E09BC3A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2B9F2538-D06F-BC80-37BE-D174D7729D10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C532871E-24BB-06EF-ACE2-46CAA1063054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A87F1FE9-D235-D8A1-8CAE-260BA505239A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37194004-EF7E-879B-F1B7-44414C97E0A1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542180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Char"/>
      </p:transition>
    </mc:Choice>
    <mc:Fallback xmlns="">
      <p:transition spd="slow" advTm="0">
        <p:fade/>
      </p:transition>
    </mc:Fallback>
  </mc:AlternateContent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6AC65-996B-306C-FF9C-BD9460898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988800-4A5C-4361-2CE7-79694C6A9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2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632B159F-1208-1261-98A5-3277E944E8F4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90612DC4-2532-53D2-F476-BE5CA323AB46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2525215F-1370-8036-E35E-1F4AD5FC89BD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0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774E7CBF-A8DB-3D2B-A594-9E62951894DF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3152F7E0-7158-1C11-128C-63B35912D2E8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0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1616C437-4E5D-A358-5CCC-1D400724B9C7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BAD03C39-0265-ACD8-7E68-161153BB8C6D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1D41381A-5568-6EEC-CDDD-CD024F7DCD9C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F119D391-D0FD-02AE-AA8F-E7FF540B1D9F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4BA0E926-9526-8104-9E17-CFFAC1FB87C6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A116CEC0-D80B-C5DB-01BB-18A767069508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A9C7FDBF-134E-CB70-6B77-A63100C5A41B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528689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Char"/>
      </p:transition>
    </mc:Choice>
    <mc:Fallback xmlns="">
      <p:transition spd="slow" advTm="0">
        <p:fade/>
      </p:transition>
    </mc:Fallback>
  </mc:AlternateContent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6D211-783A-F91B-7E78-7E12882DF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B8680C-C163-4832-C694-5E586E69C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2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17E53F91-77AA-FE56-C1E3-03C11CAFBDF8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669E9214-A56B-0CF8-1BE9-C246295021FB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94A87A2B-4F18-F545-6B6E-A6B9DC35CAFE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0 0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5AB3D728-88D1-2EF4-9F0A-67B3E1B44D46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26075924-41BF-C043-2478-FBB868FB3E69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0 0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BB722428-2316-1B95-B74E-C0F069538809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6B8ECAC0-6D82-C26F-99E2-D0B49D9C0419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C0BE6418-BD1D-5DCB-E547-5214B6DEE4A4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D8871933-3D74-83F4-0C72-96CDB4BF08EC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B2149045-AB80-A9B6-954D-F9CA43CDABA0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7F38DFA0-BA03-7298-27DE-AED157DE7F36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4096A8ED-CA0A-3544-F6E8-6A0BE9D71FCC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160</a:t>
            </a:r>
          </a:p>
        </p:txBody>
      </p:sp>
    </p:spTree>
    <p:extLst>
      <p:ext uri="{BB962C8B-B14F-4D97-AF65-F5344CB8AC3E}">
        <p14:creationId xmlns:p14="http://schemas.microsoft.com/office/powerpoint/2010/main" val="2971831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56F0A-C212-8A94-7ADC-F90D98C46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463F4F-46CE-6E62-79AD-4D2559668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3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BC9BC24C-A490-6806-6273-4C61F3A7BA18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6BB9DC6D-21C9-DFB2-0868-A2241B127885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96613AA0-01C8-75A8-55B1-A57D736939C6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0 0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AF78FA88-56DF-C2E7-B1E3-A0D025EE7889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D56BC0C1-37B1-ADE5-8286-A93772B2DAB4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0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0E2DDA39-CB21-0A19-0D89-DD1B7B54A2FA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7AA33181-A6F6-3AA9-35BF-7EDFBB83DAF0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3B3A22A4-A319-D1EA-7381-F06452EC289A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E6252D8A-EE5C-CC8A-3954-A7FE33BAAED2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5B7F07C5-19D6-9D6D-EBAE-DA02229EB129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750887B3-5B0D-99E2-86DB-E3EC4CE12483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E3581302-152D-2212-62A2-D538FC5F7A54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160</a:t>
            </a:r>
          </a:p>
        </p:txBody>
      </p:sp>
    </p:spTree>
    <p:extLst>
      <p:ext uri="{BB962C8B-B14F-4D97-AF65-F5344CB8AC3E}">
        <p14:creationId xmlns:p14="http://schemas.microsoft.com/office/powerpoint/2010/main" val="2683244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84ADF-EC01-89A8-BF3E-BA70CB93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74ED07-0C97-40F2-5FB2-685EC0A2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3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BB2DD21E-F7FA-E627-8851-05FAAB2D5252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F232B928-C933-EBB0-DBAF-F26F677A88E3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82145896-1B8D-582D-80B0-FD4FF70888BA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0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5C2326E3-B9AF-27C6-F9E8-BA23EC0892D9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FC0D4DB1-6C26-6346-A49E-329DCE8A06D0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E78E5278-41EE-885C-14D7-81FD9B9ABAB0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B1A4FE07-1828-B3C3-6302-56C20522669D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DF13E2BC-F4FB-15B3-7DE2-08F48DB6DE5B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712376AA-DDC6-3B96-07AC-D42A35DC9D08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A212864D-3C3D-42D9-2453-41A074342A09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9D227DB1-814B-7AD1-E8F2-DD7BB1C693D1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0E448A96-7FE4-F631-1FE4-75768FA42C28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160</a:t>
            </a:r>
          </a:p>
        </p:txBody>
      </p:sp>
    </p:spTree>
    <p:extLst>
      <p:ext uri="{BB962C8B-B14F-4D97-AF65-F5344CB8AC3E}">
        <p14:creationId xmlns:p14="http://schemas.microsoft.com/office/powerpoint/2010/main" val="3567564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Char"/>
      </p:transition>
    </mc:Choice>
    <mc:Fallback xmlns="">
      <p:transition spd="slow" advTm="0">
        <p:fade/>
      </p:transition>
    </mc:Fallback>
  </mc:AlternateContent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0E03F-F1B8-C355-5338-5985132DE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70AB76-5D0B-2A8B-45D0-FD220176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3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70876C95-ECC3-062D-ACB1-B82568176D3A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  1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0EACEBD0-3D91-D82E-93E6-EED09D61DD8B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  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5713CF1A-9470-FB60-D210-95D0FEE0014A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  0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83515198-BCBA-D186-01FE-AB5B7A0B8FE5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  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80CA119F-B3B2-E4F5-7A6D-80C815503488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  1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0920B6F9-73D3-E0B5-D095-4ADF653BD39A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  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F962BC05-AB4F-547B-0D28-F9C5875A36AF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224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B9794C78-A6F2-D86F-09F6-BE016C1A70A5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192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3E47F277-781E-BE0D-27F2-AF57FFAFE289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5CFE91BF-A2B2-A831-5B4A-47503579AEF0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128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B4F4C834-D9E7-C71C-3032-E4483BA68E24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9BAB359D-6473-97BA-86FC-23A8480743FD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160</a:t>
            </a:r>
          </a:p>
        </p:txBody>
      </p:sp>
    </p:spTree>
    <p:extLst>
      <p:ext uri="{BB962C8B-B14F-4D97-AF65-F5344CB8AC3E}">
        <p14:creationId xmlns:p14="http://schemas.microsoft.com/office/powerpoint/2010/main" val="456321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Char"/>
      </p:transition>
    </mc:Choice>
    <mc:Fallback xmlns="">
      <p:transition spd="slow" advTm="0">
        <p:fade/>
      </p:transition>
    </mc:Fallback>
  </mc:AlternateContent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2501D-E7F5-F9B8-20C5-2A0C37A7C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8AEE2F-AE17-904C-4DDD-D279E44CF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3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B27D4E81-712E-1005-D4BB-FCAE54DE89E8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0 1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84C2676E-8F07-1B8F-5E7C-698E3A5BDD26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0 0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AA1EC335-AFD4-7E50-65C5-1F1C62AD5C61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0 0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EC8D983D-0175-34C2-C48F-AACB18EBC426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0 0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87C05858-1809-475D-639F-D482FAB44861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0 1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D656FDDB-D3AE-CE8D-39BE-DC4E1378577E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0 0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75A29023-FAFA-93AC-6352-85B40EDF616E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240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755DC955-901F-F77F-C215-0F8CEF560C77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4885EC6A-D9D4-8D02-0661-6CC4369FF169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F5D1F51B-B8E7-9EBF-7979-EE30C67D955A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2580B592-2A7E-81C7-6763-AB1A3B846840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176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0D9DA10C-B232-465B-8D27-9DF0BC14B049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2620766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4A71A-8F20-85FE-1D9E-2FDA266C5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07BB21-4076-1286-D73D-8ECB18B46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4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3F6C20B8-0A6E-6152-EE21-95789C8D07F5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 1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7BDE3AEC-5DDD-1CD0-AA14-23C93E4C8DA8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 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9909903E-B7C8-A60D-D73B-525246C1EDBF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 0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F79FCB4A-A38A-456D-65E6-F07516D9DC1C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0 0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59961085-36BF-199D-2A92-DE952C6EE9BC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0 1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18E70A74-48AE-7D4C-8C0D-74892DA76D6C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0 0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158405CC-FB6D-6684-A7E8-CA2AB596278A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240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2828338F-D2BE-91A7-5650-B329AE2E7743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E13CF7DC-7985-5DF2-0EF0-5C0EA161C423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D2CBE037-B076-1B55-3F47-C5A6D5C3ACD7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3D0E1478-9756-39F8-A16F-840F97E259D7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176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2FB8A99F-A4AB-083A-4549-FD602BE37EA0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1394705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2A3D-505F-E9AA-E871-D1AF1243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Регистры для хранения базы и длины программы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2F59B-15B0-FE7A-BC17-3143B0F554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Каждый процесс имеет два регистра:</a:t>
            </a:r>
          </a:p>
          <a:p>
            <a:pPr lvl="1"/>
            <a:r>
              <a:rPr lang="ru-RU" b="1" dirty="0"/>
              <a:t>Base </a:t>
            </a:r>
            <a:r>
              <a:rPr lang="ru-RU" b="1" dirty="0" err="1"/>
              <a:t>register</a:t>
            </a:r>
            <a:r>
              <a:rPr lang="ru-RU" dirty="0"/>
              <a:t> — начало области памяти</a:t>
            </a:r>
          </a:p>
          <a:p>
            <a:pPr lvl="1"/>
            <a:r>
              <a:rPr lang="ru-RU" b="1" dirty="0" err="1"/>
              <a:t>Limit</a:t>
            </a:r>
            <a:r>
              <a:rPr lang="ru-RU" b="1" dirty="0"/>
              <a:t> </a:t>
            </a:r>
            <a:r>
              <a:rPr lang="ru-RU" b="1" dirty="0" err="1"/>
              <a:t>register</a:t>
            </a:r>
            <a:r>
              <a:rPr lang="ru-RU" dirty="0"/>
              <a:t> — длина программы (граница области)</a:t>
            </a:r>
          </a:p>
          <a:p>
            <a:r>
              <a:rPr lang="ru-RU" dirty="0"/>
              <a:t>Процессор при каждом обращении:</a:t>
            </a:r>
          </a:p>
          <a:p>
            <a:pPr lvl="1"/>
            <a:r>
              <a:rPr lang="ru-RU" dirty="0"/>
              <a:t>Добавляет значение </a:t>
            </a:r>
            <a:r>
              <a:rPr lang="ru-RU" dirty="0" err="1"/>
              <a:t>base</a:t>
            </a:r>
            <a:endParaRPr lang="ru-RU" dirty="0"/>
          </a:p>
          <a:p>
            <a:pPr lvl="1"/>
            <a:r>
              <a:rPr lang="ru-RU" dirty="0"/>
              <a:t>Проверяет, не превышает ли адрес </a:t>
            </a:r>
            <a:r>
              <a:rPr lang="ru-RU" dirty="0" err="1"/>
              <a:t>limit</a:t>
            </a:r>
            <a:endParaRPr lang="ru-RU" dirty="0"/>
          </a:p>
          <a:p>
            <a:pPr lvl="2"/>
            <a:r>
              <a:rPr lang="ru-RU" dirty="0"/>
              <a:t>Ошибка → аппаратное прерывание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1EC1CA-647E-7D12-9183-ED63CA8A5E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Исходная программа:</a:t>
            </a:r>
          </a:p>
          <a:p>
            <a:pPr lvl="1"/>
            <a:r>
              <a:rPr lang="en-US" dirty="0"/>
              <a:t>JMP 28</a:t>
            </a:r>
          </a:p>
          <a:p>
            <a:r>
              <a:rPr lang="ru-RU" dirty="0"/>
              <a:t>Программа загружена по базовому адресу 0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JMP 28</a:t>
            </a:r>
            <a:endParaRPr lang="ru-RU" dirty="0"/>
          </a:p>
          <a:p>
            <a:r>
              <a:rPr lang="ru-RU" dirty="0"/>
              <a:t>Программа загружена по базовому адресу 16384</a:t>
            </a:r>
          </a:p>
          <a:p>
            <a:pPr lvl="1"/>
            <a:r>
              <a:rPr lang="en-US" dirty="0"/>
              <a:t>JMP 28 → JMP 16412</a:t>
            </a:r>
          </a:p>
          <a:p>
            <a:pPr lvl="2"/>
            <a:r>
              <a:rPr lang="en-US" dirty="0"/>
              <a:t>16384 + 28 = 16412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033219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4C0B4-84BE-FF73-4854-51D3E8C1E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9FA4B-9DE2-631F-866A-C5A693D68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4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D498AD42-0B84-0E2F-4899-0A3112168762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3B76130A-6D16-44B1-BED6-1648C6C58EDF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1C2823FF-7053-0451-CA90-45DC42E60191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1960C2C1-DC31-97CE-C48A-588EED8C34F9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 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0D411001-2174-772B-0969-0CF303B91A6A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0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7D391B9F-96B7-F617-1839-8B3CB91FF8FF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ru-RU" dirty="0">
                <a:latin typeface="Consolas" panose="020B0609020204030204" pitchFamily="49" charset="0"/>
              </a:rPr>
              <a:t>0 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D7035E44-1982-8749-DAED-F40A5464D7E3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240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848093BB-1959-9F7D-1C3E-7756A4A7A406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83E2465A-CDDB-021F-5BB2-D9DD6E74DA14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F92219A1-9951-3214-5DB4-F5714417004F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A660935B-C6CB-87FF-6E2D-B4D0D6EB1172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176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3D48E768-5AA9-7D57-00AC-671683430CD0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974086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2E9FD-0E09-E466-0BF3-29B6B1F6B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B1B283-2456-1A54-7C96-83189D12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4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169EECF4-2FD7-8AAB-05B3-3A476A7268F1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0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4D3A6784-0305-FFB4-A98F-BFC8FE4EDA89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C8E43E04-5E77-1779-2A85-9F268F2386E1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C4F93FCA-5F1C-C7ED-F32D-C426B07759E6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0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2AB02E0C-F6A7-8274-233E-7D53A103F8D5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0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0AD7D4C0-FF80-DA9D-022F-D91FEA5B4508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  0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1B9087CF-34A1-D50D-9F30-8A340C6D5B18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240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6F865CCD-8082-D6F4-5E01-469805175A5A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96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FE99A115-9879-8A2C-F8F9-55D38D853786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611545DF-0114-F32D-1B2A-32065EAE5B52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0E95B5AD-D624-A635-644B-5042CB051A9E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176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F1221B13-2A12-D794-24A5-E15AA8EDB55E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80</a:t>
            </a:r>
          </a:p>
        </p:txBody>
      </p:sp>
    </p:spTree>
    <p:extLst>
      <p:ext uri="{BB962C8B-B14F-4D97-AF65-F5344CB8AC3E}">
        <p14:creationId xmlns:p14="http://schemas.microsoft.com/office/powerpoint/2010/main" val="3305325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2D6FE-CAB7-984A-6A24-6DFA4A0B0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64BD5C-F767-5D77-FEE3-0E8C5A8A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работы </a:t>
            </a:r>
            <a:r>
              <a:rPr lang="en-US" dirty="0"/>
              <a:t>Aging</a:t>
            </a:r>
            <a:r>
              <a:rPr lang="ru-RU" dirty="0"/>
              <a:t>, </a:t>
            </a:r>
            <a:r>
              <a:rPr lang="en-US" dirty="0"/>
              <a:t>Tick 4</a:t>
            </a:r>
          </a:p>
        </p:txBody>
      </p:sp>
      <p:sp>
        <p:nvSpPr>
          <p:cNvPr id="5" name="!!Page0">
            <a:extLst>
              <a:ext uri="{FF2B5EF4-FFF2-40B4-BE49-F238E27FC236}">
                <a16:creationId xmlns:a16="http://schemas.microsoft.com/office/drawing/2014/main" id="{99930722-C516-9272-F203-E728921BE918}"/>
              </a:ext>
            </a:extLst>
          </p:cNvPr>
          <p:cNvSpPr/>
          <p:nvPr/>
        </p:nvSpPr>
        <p:spPr>
          <a:xfrm>
            <a:off x="2428875" y="19050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0 0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!!Page1">
            <a:extLst>
              <a:ext uri="{FF2B5EF4-FFF2-40B4-BE49-F238E27FC236}">
                <a16:creationId xmlns:a16="http://schemas.microsoft.com/office/drawing/2014/main" id="{E0719A95-2DF6-F400-D90B-E2EC9419355A}"/>
              </a:ext>
            </a:extLst>
          </p:cNvPr>
          <p:cNvSpPr/>
          <p:nvPr/>
        </p:nvSpPr>
        <p:spPr>
          <a:xfrm>
            <a:off x="2428875" y="26765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!!Page2">
            <a:extLst>
              <a:ext uri="{FF2B5EF4-FFF2-40B4-BE49-F238E27FC236}">
                <a16:creationId xmlns:a16="http://schemas.microsoft.com/office/drawing/2014/main" id="{B33EEAB6-AF78-8B62-C612-B1E7E8FE52D1}"/>
              </a:ext>
            </a:extLst>
          </p:cNvPr>
          <p:cNvSpPr/>
          <p:nvPr/>
        </p:nvSpPr>
        <p:spPr>
          <a:xfrm>
            <a:off x="2428875" y="344805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!!Page3">
            <a:extLst>
              <a:ext uri="{FF2B5EF4-FFF2-40B4-BE49-F238E27FC236}">
                <a16:creationId xmlns:a16="http://schemas.microsoft.com/office/drawing/2014/main" id="{CAB45376-BF4A-992F-7BA0-02E88B31B1BF}"/>
              </a:ext>
            </a:extLst>
          </p:cNvPr>
          <p:cNvSpPr/>
          <p:nvPr/>
        </p:nvSpPr>
        <p:spPr>
          <a:xfrm>
            <a:off x="2428875" y="421957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0 0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0000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!!Page4">
            <a:extLst>
              <a:ext uri="{FF2B5EF4-FFF2-40B4-BE49-F238E27FC236}">
                <a16:creationId xmlns:a16="http://schemas.microsoft.com/office/drawing/2014/main" id="{A8F83117-1426-CB80-225B-E37524A00068}"/>
              </a:ext>
            </a:extLst>
          </p:cNvPr>
          <p:cNvSpPr/>
          <p:nvPr/>
        </p:nvSpPr>
        <p:spPr>
          <a:xfrm>
            <a:off x="2428875" y="4991100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0 0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ru-RU" dirty="0">
                <a:latin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</a:rPr>
              <a:t>1000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!!Page5">
            <a:extLst>
              <a:ext uri="{FF2B5EF4-FFF2-40B4-BE49-F238E27FC236}">
                <a16:creationId xmlns:a16="http://schemas.microsoft.com/office/drawing/2014/main" id="{D5851A5A-4DFF-D97F-B9DB-E0E9D9FAEC38}"/>
              </a:ext>
            </a:extLst>
          </p:cNvPr>
          <p:cNvSpPr/>
          <p:nvPr/>
        </p:nvSpPr>
        <p:spPr>
          <a:xfrm>
            <a:off x="2428875" y="5762625"/>
            <a:ext cx="1657350" cy="666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R</a:t>
            </a:r>
          </a:p>
          <a:p>
            <a:r>
              <a:rPr lang="en-US" dirty="0">
                <a:latin typeface="Consolas" panose="020B0609020204030204" pitchFamily="49" charset="0"/>
              </a:rPr>
              <a:t>0 0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1000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!!Page0C">
            <a:extLst>
              <a:ext uri="{FF2B5EF4-FFF2-40B4-BE49-F238E27FC236}">
                <a16:creationId xmlns:a16="http://schemas.microsoft.com/office/drawing/2014/main" id="{6447BE5D-3C46-FAE8-C930-703D053AAFA3}"/>
              </a:ext>
            </a:extLst>
          </p:cNvPr>
          <p:cNvSpPr txBox="1"/>
          <p:nvPr/>
        </p:nvSpPr>
        <p:spPr>
          <a:xfrm>
            <a:off x="4254500" y="20537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120</a:t>
            </a:r>
          </a:p>
        </p:txBody>
      </p:sp>
      <p:sp>
        <p:nvSpPr>
          <p:cNvPr id="3" name="!!Page1C">
            <a:extLst>
              <a:ext uri="{FF2B5EF4-FFF2-40B4-BE49-F238E27FC236}">
                <a16:creationId xmlns:a16="http://schemas.microsoft.com/office/drawing/2014/main" id="{ED85ADDB-FF89-6713-AC90-8CDF802E9897}"/>
              </a:ext>
            </a:extLst>
          </p:cNvPr>
          <p:cNvSpPr txBox="1"/>
          <p:nvPr/>
        </p:nvSpPr>
        <p:spPr>
          <a:xfrm>
            <a:off x="4254500" y="28252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176</a:t>
            </a:r>
          </a:p>
        </p:txBody>
      </p:sp>
      <p:sp>
        <p:nvSpPr>
          <p:cNvPr id="11" name="!!Page2C">
            <a:extLst>
              <a:ext uri="{FF2B5EF4-FFF2-40B4-BE49-F238E27FC236}">
                <a16:creationId xmlns:a16="http://schemas.microsoft.com/office/drawing/2014/main" id="{3BA252C2-E501-91A4-66D2-1FB536264D4A}"/>
              </a:ext>
            </a:extLst>
          </p:cNvPr>
          <p:cNvSpPr txBox="1"/>
          <p:nvPr/>
        </p:nvSpPr>
        <p:spPr>
          <a:xfrm>
            <a:off x="4254500" y="359675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136</a:t>
            </a:r>
          </a:p>
        </p:txBody>
      </p:sp>
      <p:sp>
        <p:nvSpPr>
          <p:cNvPr id="12" name="!!Page3C">
            <a:extLst>
              <a:ext uri="{FF2B5EF4-FFF2-40B4-BE49-F238E27FC236}">
                <a16:creationId xmlns:a16="http://schemas.microsoft.com/office/drawing/2014/main" id="{D4A4868D-86BC-E887-B832-FBFE4DC2F91F}"/>
              </a:ext>
            </a:extLst>
          </p:cNvPr>
          <p:cNvSpPr txBox="1"/>
          <p:nvPr/>
        </p:nvSpPr>
        <p:spPr>
          <a:xfrm>
            <a:off x="4254500" y="436828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13" name="!Page4C">
            <a:extLst>
              <a:ext uri="{FF2B5EF4-FFF2-40B4-BE49-F238E27FC236}">
                <a16:creationId xmlns:a16="http://schemas.microsoft.com/office/drawing/2014/main" id="{6282D4A6-7E1E-B74B-F19E-7FB9BB545EDC}"/>
              </a:ext>
            </a:extLst>
          </p:cNvPr>
          <p:cNvSpPr txBox="1"/>
          <p:nvPr/>
        </p:nvSpPr>
        <p:spPr>
          <a:xfrm>
            <a:off x="4254500" y="5139809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88</a:t>
            </a:r>
          </a:p>
        </p:txBody>
      </p:sp>
      <p:sp>
        <p:nvSpPr>
          <p:cNvPr id="14" name="!!Page5C">
            <a:extLst>
              <a:ext uri="{FF2B5EF4-FFF2-40B4-BE49-F238E27FC236}">
                <a16:creationId xmlns:a16="http://schemas.microsoft.com/office/drawing/2014/main" id="{C885627D-537A-3A8D-70F0-AD690AECC3C1}"/>
              </a:ext>
            </a:extLst>
          </p:cNvPr>
          <p:cNvSpPr txBox="1"/>
          <p:nvPr/>
        </p:nvSpPr>
        <p:spPr>
          <a:xfrm>
            <a:off x="4254500" y="5911334"/>
            <a:ext cx="115570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/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3717246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1987E-4484-8770-B88F-2956F8E0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алгоритма </a:t>
            </a:r>
            <a:r>
              <a:rPr lang="en-US" dirty="0"/>
              <a:t>Aging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134D2-DB24-B917-A865-E1626E6061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Aging</a:t>
            </a:r>
            <a:r>
              <a:rPr lang="ru-RU" dirty="0"/>
              <a:t> ≈ приближённый LRU, реализуемый </a:t>
            </a:r>
            <a:r>
              <a:rPr lang="ru-RU" dirty="0" err="1"/>
              <a:t>программно</a:t>
            </a:r>
            <a:endParaRPr lang="ru-RU" dirty="0"/>
          </a:p>
          <a:p>
            <a:r>
              <a:rPr lang="ru-RU" dirty="0"/>
              <a:t>«Забывает» старые обращения, сохраняя недавние</a:t>
            </a:r>
          </a:p>
          <a:p>
            <a:r>
              <a:rPr lang="ru-RU" dirty="0"/>
              <a:t>Управляемая точность (8, 16 или 32-битные счётчики)</a:t>
            </a:r>
          </a:p>
          <a:p>
            <a:r>
              <a:rPr lang="ru-RU" dirty="0"/>
              <a:t>Недостаток: не различает порядок обращений внутри одного интервала.</a:t>
            </a:r>
          </a:p>
          <a:p>
            <a:r>
              <a:rPr lang="ru-RU" dirty="0"/>
              <a:t>На практике 8 бит достаточно (≈ 160 мс истории при 20 мс тиках)</a:t>
            </a:r>
          </a:p>
        </p:txBody>
      </p:sp>
    </p:spTree>
    <p:extLst>
      <p:ext uri="{BB962C8B-B14F-4D97-AF65-F5344CB8AC3E}">
        <p14:creationId xmlns:p14="http://schemas.microsoft.com/office/powerpoint/2010/main" val="1748033087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33D5BB-9C89-D47B-A394-B7E20E0B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рабочего множества </a:t>
            </a:r>
            <a:r>
              <a:rPr lang="en-US" dirty="0"/>
              <a:t>(Working Set Algorithm)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73CF3-3942-AC66-137F-D90549FB6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3803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148DF6-F7EF-67E7-0B00-1C79F81A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алгоритма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CE1B79-2144-34B9-9566-385ACC736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Основан на понятии локальности обращений</a:t>
            </a:r>
          </a:p>
          <a:p>
            <a:r>
              <a:rPr lang="ru-RU" dirty="0"/>
              <a:t>Программа в каждый момент использует ограниченный набор страниц</a:t>
            </a:r>
          </a:p>
          <a:p>
            <a:r>
              <a:rPr lang="ru-RU" dirty="0"/>
              <a:t>Этот набор называется рабочим множеством (</a:t>
            </a:r>
            <a:r>
              <a:rPr lang="ru-RU" dirty="0" err="1"/>
              <a:t>Working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)</a:t>
            </a:r>
          </a:p>
          <a:p>
            <a:r>
              <a:rPr lang="ru-RU" dirty="0"/>
              <a:t>Если все страницы рабочего множества в памяти, программа работает быстро</a:t>
            </a:r>
          </a:p>
          <a:p>
            <a:r>
              <a:rPr lang="ru-RU" dirty="0"/>
              <a:t>Если хотя бы часть выгружена, возникает </a:t>
            </a:r>
            <a:r>
              <a:rPr lang="ru-RU" dirty="0" err="1"/>
              <a:t>thrashing</a:t>
            </a:r>
            <a:r>
              <a:rPr lang="ru-RU" dirty="0"/>
              <a:t> (частые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faults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89254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1FDF-64F2-F974-780C-9BB92199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рабочее множество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4D7D-EED6-004E-6A50-AEAC15525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Формальное определение:</a:t>
            </a:r>
          </a:p>
          <a:p>
            <a:pPr lvl="1"/>
            <a:r>
              <a:rPr lang="ru-RU" dirty="0"/>
              <a:t>W(k, t) — множество страниц, использованных в k последних обращениях к памяти в момент времени </a:t>
            </a:r>
            <a:r>
              <a:rPr lang="ru-RU" i="1" dirty="0"/>
              <a:t>t</a:t>
            </a:r>
            <a:endParaRPr lang="ru-RU" dirty="0"/>
          </a:p>
          <a:p>
            <a:pPr lvl="1"/>
            <a:r>
              <a:rPr lang="ru-RU" dirty="0"/>
              <a:t>k — окно наблюдения (может измеряться обращениями или временем)</a:t>
            </a:r>
          </a:p>
          <a:p>
            <a:r>
              <a:rPr lang="ru-RU" dirty="0"/>
              <a:t>Множество W(k, t) меняется медленно во времени</a:t>
            </a:r>
          </a:p>
          <a:p>
            <a:r>
              <a:rPr lang="ru-RU" dirty="0"/>
              <a:t>Размер множества отражает текущую активность программы</a:t>
            </a:r>
          </a:p>
          <a:p>
            <a:r>
              <a:rPr lang="ru-RU" dirty="0"/>
              <a:t>Пример: разные фазы компилятора используют разные наборы страниц</a:t>
            </a:r>
          </a:p>
        </p:txBody>
      </p:sp>
    </p:spTree>
    <p:extLst>
      <p:ext uri="{BB962C8B-B14F-4D97-AF65-F5344CB8AC3E}">
        <p14:creationId xmlns:p14="http://schemas.microsoft.com/office/powerpoint/2010/main" val="428924793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BDEC5-C6C9-87B4-BC22-90CD34F3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алгоритма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A518-D520-7B10-616E-13A14971D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Цель: держать в памяти только рабочее множество</a:t>
            </a:r>
          </a:p>
          <a:p>
            <a:r>
              <a:rPr lang="ru-RU" dirty="0"/>
              <a:t>При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 нужно выбрать страницу, не входящую в рабочее множество</a:t>
            </a:r>
          </a:p>
          <a:p>
            <a:r>
              <a:rPr lang="ru-RU" dirty="0"/>
              <a:t>ОС отслеживает:</a:t>
            </a:r>
          </a:p>
          <a:p>
            <a:pPr lvl="1"/>
            <a:r>
              <a:rPr lang="ru-RU" dirty="0"/>
              <a:t>бит R (</a:t>
            </a:r>
            <a:r>
              <a:rPr lang="ru-RU" dirty="0" err="1"/>
              <a:t>Referenced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время последнего обращения (Time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last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)</a:t>
            </a:r>
          </a:p>
          <a:p>
            <a:r>
              <a:rPr lang="ru-RU" dirty="0"/>
              <a:t>Если страница не использовалась дольше, чем заданный порог Δ, она считается вышедшей из рабочего множества и может быть удалена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748263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8B18-DEAB-2A57-D8F2-3ECAAF98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на практике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7818-B8A5-496E-0EEC-BE2114C3E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Каждая запись таблицы страниц содержит:</a:t>
            </a:r>
          </a:p>
          <a:p>
            <a:pPr lvl="1"/>
            <a:r>
              <a:rPr lang="ru-RU" dirty="0"/>
              <a:t>R-бит — установлен при обращении к странице</a:t>
            </a:r>
          </a:p>
          <a:p>
            <a:pPr lvl="1"/>
            <a:r>
              <a:rPr lang="ru-RU" dirty="0"/>
              <a:t>Time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last</a:t>
            </a:r>
            <a:r>
              <a:rPr lang="ru-RU" dirty="0"/>
              <a:t> </a:t>
            </a:r>
            <a:r>
              <a:rPr lang="ru-RU" dirty="0" err="1"/>
              <a:t>use</a:t>
            </a:r>
            <a:r>
              <a:rPr lang="ru-RU" dirty="0"/>
              <a:t> — обновляется, если R=1</a:t>
            </a:r>
          </a:p>
          <a:p>
            <a:r>
              <a:rPr lang="ru-RU" dirty="0"/>
              <a:t>При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Проверяется R-бит каждой страницы</a:t>
            </a:r>
          </a:p>
          <a:p>
            <a:pPr lvl="1"/>
            <a:r>
              <a:rPr lang="ru-RU" dirty="0"/>
              <a:t>Если R=1, обновляется время последнего использования</a:t>
            </a:r>
          </a:p>
          <a:p>
            <a:pPr lvl="1"/>
            <a:r>
              <a:rPr lang="ru-RU" dirty="0"/>
              <a:t>Если R=0, вычисляется возраст страницы (текущее время – последнее использование)</a:t>
            </a:r>
          </a:p>
          <a:p>
            <a:pPr lvl="1"/>
            <a:r>
              <a:rPr lang="ru-RU" dirty="0"/>
              <a:t>Если возраст &gt; Δ, страница выгружается</a:t>
            </a:r>
          </a:p>
          <a:p>
            <a:r>
              <a:rPr lang="ru-RU" dirty="0"/>
              <a:t>Если кандидатов нет, выбирается «наименее недавно использованная» страница с R=0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5536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6ED7-CBE1-B6C3-287C-AEDC26C45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алгоритма </a:t>
            </a:r>
            <a:r>
              <a:rPr lang="en-US" dirty="0"/>
              <a:t>Working 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A6E1AB-4C7C-DEA3-77DA-4DE9E018E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7843" y="1690688"/>
            <a:ext cx="8316314" cy="498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775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608F-B991-7D47-C9CA-A42ADCB8E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Память как ресурс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8172-7C28-D452-4963-13F832F9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Память как ресурс</a:t>
            </a:r>
          </a:p>
          <a:p>
            <a:pPr lvl="1"/>
            <a:r>
              <a:rPr lang="ru-RU" dirty="0"/>
              <a:t>Оперативная память – ключевой ресурс системы</a:t>
            </a:r>
          </a:p>
          <a:p>
            <a:pPr lvl="1"/>
            <a:r>
              <a:rPr lang="ru-RU" dirty="0"/>
              <a:t>Программы растут быстрее, чем объём памяти</a:t>
            </a:r>
          </a:p>
          <a:p>
            <a:pPr lvl="1"/>
            <a:r>
              <a:rPr lang="ru-RU" dirty="0"/>
              <a:t>ОС должна управлять памятью, чтобы распределять её объем между процессами</a:t>
            </a:r>
          </a:p>
          <a:p>
            <a:r>
              <a:rPr lang="ru-RU" dirty="0"/>
              <a:t>Идеальная память</a:t>
            </a:r>
          </a:p>
          <a:p>
            <a:pPr lvl="1"/>
            <a:r>
              <a:rPr lang="ru-RU" dirty="0"/>
              <a:t>Бесконечная, быстрая, энергоэффективная и дешёвая</a:t>
            </a:r>
          </a:p>
          <a:p>
            <a:pPr lvl="1"/>
            <a:r>
              <a:rPr lang="ru-RU" dirty="0"/>
              <a:t>В реальности невозможна</a:t>
            </a:r>
          </a:p>
          <a:p>
            <a:pPr lvl="1"/>
            <a:r>
              <a:rPr lang="ru-RU" dirty="0"/>
              <a:t>Разумный компромисс: иерархии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3057693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3EFDA7-2295-7B4C-FAF6-AF38BBB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регистров и ограничения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9A99D3-A44A-A412-C2D6-605DBD4FF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Изменять </a:t>
            </a:r>
            <a:r>
              <a:rPr lang="ru-RU" dirty="0" err="1"/>
              <a:t>base</a:t>
            </a:r>
            <a:r>
              <a:rPr lang="ru-RU" dirty="0"/>
              <a:t>/</a:t>
            </a:r>
            <a:r>
              <a:rPr lang="ru-RU" dirty="0" err="1"/>
              <a:t>limit</a:t>
            </a:r>
            <a:r>
              <a:rPr lang="ru-RU" dirty="0"/>
              <a:t> может </a:t>
            </a:r>
            <a:r>
              <a:rPr lang="ru-RU" b="1" dirty="0"/>
              <a:t>только ОС</a:t>
            </a:r>
            <a:endParaRPr lang="ru-RU" dirty="0"/>
          </a:p>
          <a:p>
            <a:r>
              <a:rPr lang="ru-RU" dirty="0"/>
              <a:t>В некоторых ранних процессорах защита отсутствовала (Intel 8088)</a:t>
            </a:r>
          </a:p>
          <a:p>
            <a:r>
              <a:rPr lang="ru-RU" dirty="0"/>
              <a:t>8088 имел несколько </a:t>
            </a:r>
            <a:r>
              <a:rPr lang="ru-RU" dirty="0" err="1"/>
              <a:t>base</a:t>
            </a:r>
            <a:r>
              <a:rPr lang="ru-RU" dirty="0"/>
              <a:t>-регистров (код/данные отдельно), но без </a:t>
            </a:r>
            <a:r>
              <a:rPr lang="ru-RU" dirty="0" err="1"/>
              <a:t>limit</a:t>
            </a:r>
            <a:endParaRPr lang="ru-RU" dirty="0"/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Требуется </a:t>
            </a:r>
            <a:r>
              <a:rPr lang="ru-RU" b="1" dirty="0"/>
              <a:t>арифметическая операция</a:t>
            </a:r>
            <a:r>
              <a:rPr lang="ru-RU" dirty="0"/>
              <a:t> при каждом обращении</a:t>
            </a:r>
          </a:p>
          <a:p>
            <a:pPr lvl="1"/>
            <a:r>
              <a:rPr lang="ru-RU" dirty="0"/>
              <a:t>Нагрузка на производительность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40986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A6BB-62C2-ECC5-D398-D21D91076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Поведение и эффективность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B8D7E-ACBB-92DB-9D37-24ECE221D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память достаточно велика для рабочего множества →</a:t>
            </a:r>
            <a:br>
              <a:rPr lang="ru-RU" dirty="0"/>
            </a:br>
            <a:r>
              <a:rPr lang="ru-RU" dirty="0"/>
              <a:t>страничные прерывания редки, процесс работает эффективно.</a:t>
            </a:r>
          </a:p>
          <a:p>
            <a:r>
              <a:rPr lang="ru-RU" dirty="0"/>
              <a:t>Если память мала, процесс вызывает постоянные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faults</a:t>
            </a:r>
            <a:r>
              <a:rPr lang="ru-RU" dirty="0"/>
              <a:t> (</a:t>
            </a:r>
            <a:r>
              <a:rPr lang="ru-RU" b="1" dirty="0" err="1"/>
              <a:t>thrashing</a:t>
            </a:r>
            <a:r>
              <a:rPr lang="ru-RU" dirty="0"/>
              <a:t>).</a:t>
            </a:r>
          </a:p>
          <a:p>
            <a:r>
              <a:rPr lang="ru-RU" dirty="0"/>
              <a:t>Алгоритм позволяет:</a:t>
            </a:r>
          </a:p>
          <a:p>
            <a:pPr lvl="1"/>
            <a:r>
              <a:rPr lang="ru-RU" dirty="0"/>
              <a:t>предсказывать изменение фаз программы,</a:t>
            </a:r>
          </a:p>
          <a:p>
            <a:pPr lvl="1"/>
            <a:r>
              <a:rPr lang="ru-RU" dirty="0"/>
              <a:t>адаптировать количество выделенных страниц,</a:t>
            </a:r>
          </a:p>
          <a:p>
            <a:pPr lvl="1"/>
            <a:r>
              <a:rPr lang="ru-RU" dirty="0"/>
              <a:t>реализовать </a:t>
            </a:r>
            <a:r>
              <a:rPr lang="ru-RU" b="1" dirty="0" err="1"/>
              <a:t>prepaging</a:t>
            </a:r>
            <a:r>
              <a:rPr lang="ru-RU" dirty="0"/>
              <a:t> (загрузка нужных страниц заранее).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131461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FF94-F278-2280-7BFF-E78B9EFB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и значение модели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1D6C3-1E82-2BA4-260A-B840BD55D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Working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Model — основа современной политики управления памятью</a:t>
            </a:r>
          </a:p>
          <a:p>
            <a:r>
              <a:rPr lang="ru-RU" dirty="0"/>
              <a:t>Даёт ОС возможность:</a:t>
            </a:r>
          </a:p>
          <a:p>
            <a:pPr lvl="1"/>
            <a:r>
              <a:rPr lang="ru-RU" dirty="0"/>
              <a:t>регулировать степень многозадачности,</a:t>
            </a:r>
          </a:p>
          <a:p>
            <a:pPr lvl="1"/>
            <a:r>
              <a:rPr lang="ru-RU" dirty="0"/>
              <a:t>адаптивно выделять память под каждый процесс,</a:t>
            </a:r>
          </a:p>
          <a:p>
            <a:pPr lvl="1"/>
            <a:r>
              <a:rPr lang="ru-RU" dirty="0"/>
              <a:t>предотвращать </a:t>
            </a:r>
            <a:r>
              <a:rPr lang="ru-RU" dirty="0" err="1"/>
              <a:t>thrashing</a:t>
            </a:r>
            <a:r>
              <a:rPr lang="ru-RU" dirty="0"/>
              <a:t>.</a:t>
            </a:r>
          </a:p>
          <a:p>
            <a:r>
              <a:rPr lang="ru-RU" dirty="0"/>
              <a:t>Требует затрат на измерение активности страниц,</a:t>
            </a:r>
            <a:br>
              <a:rPr lang="ru-RU" dirty="0"/>
            </a:br>
            <a:r>
              <a:rPr lang="ru-RU" dirty="0"/>
              <a:t>но обеспечивает высокую стабильность системы.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59284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7DA2-557C-27E1-2007-C58C865A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Отображение размера рабочего множества в </a:t>
            </a:r>
            <a:r>
              <a:rPr lang="en-US" dirty="0"/>
              <a:t>Windows Task Manager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391E04A-2EA0-FA01-D05A-BAF2D839F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50016" y="1825625"/>
            <a:ext cx="729196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77043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C7A015-7509-51BC-639D-1C659934E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en-US" dirty="0" err="1"/>
              <a:t>WSClock</a:t>
            </a:r>
            <a:r>
              <a:rPr lang="en-US" dirty="0"/>
              <a:t> (Working Set + Clock)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85789-0A44-8CF6-C12F-B95A1770FC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72768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36EA7B-A422-A6EF-0ABF-CBBF6096E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</a:t>
            </a:r>
            <a:r>
              <a:rPr lang="en-US" dirty="0" err="1"/>
              <a:t>WSClock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7691F3-EE67-3AFA-AE91-236D85708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Основан на идеях:</a:t>
            </a:r>
          </a:p>
          <a:p>
            <a:pPr lvl="1"/>
            <a:r>
              <a:rPr lang="ru-RU" dirty="0" err="1"/>
              <a:t>Clock</a:t>
            </a:r>
            <a:r>
              <a:rPr lang="ru-RU" dirty="0"/>
              <a:t> — кольцевая структура страниц;</a:t>
            </a:r>
          </a:p>
          <a:p>
            <a:pPr lvl="1"/>
            <a:r>
              <a:rPr lang="ru-RU" dirty="0" err="1"/>
              <a:t>Working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 — учёт времени последнего использования.</a:t>
            </a:r>
          </a:p>
          <a:p>
            <a:r>
              <a:rPr lang="ru-RU" dirty="0"/>
              <a:t>Цель — объединить эффективность </a:t>
            </a:r>
            <a:r>
              <a:rPr lang="ru-RU" dirty="0" err="1"/>
              <a:t>Clock</a:t>
            </a:r>
            <a:r>
              <a:rPr lang="ru-RU" dirty="0"/>
              <a:t> и точность </a:t>
            </a:r>
            <a:r>
              <a:rPr lang="ru-RU" dirty="0" err="1"/>
              <a:t>Working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.</a:t>
            </a:r>
          </a:p>
          <a:p>
            <a:r>
              <a:rPr lang="ru-RU" dirty="0"/>
              <a:t>Предложен </a:t>
            </a:r>
            <a:r>
              <a:rPr lang="ru-RU" dirty="0" err="1"/>
              <a:t>Кэрром</a:t>
            </a:r>
            <a:r>
              <a:rPr lang="ru-RU" dirty="0"/>
              <a:t> и Хеннесси в 1981 г.</a:t>
            </a:r>
          </a:p>
          <a:p>
            <a:r>
              <a:rPr lang="ru-RU" dirty="0"/>
              <a:t>Используется во многих ОС из-за простоты и высокой производительности.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0169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68F6-621D-473D-E540-150246065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D4C94-F87F-5554-D3E3-2FBC6582C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кольцевой список (</a:t>
            </a:r>
            <a:r>
              <a:rPr lang="ru-RU" dirty="0" err="1"/>
              <a:t>ring</a:t>
            </a:r>
            <a:r>
              <a:rPr lang="ru-RU" dirty="0"/>
              <a:t>) страниц, как в </a:t>
            </a:r>
            <a:r>
              <a:rPr lang="ru-RU" dirty="0" err="1"/>
              <a:t>Clock</a:t>
            </a:r>
            <a:r>
              <a:rPr lang="ru-RU" dirty="0"/>
              <a:t>.</a:t>
            </a:r>
          </a:p>
          <a:p>
            <a:r>
              <a:rPr lang="ru-RU" dirty="0"/>
              <a:t>Каждая страница содержит:</a:t>
            </a:r>
          </a:p>
          <a:p>
            <a:pPr lvl="1"/>
            <a:r>
              <a:rPr lang="ru-RU" dirty="0"/>
              <a:t>бит R — была ли страница использована недавно;</a:t>
            </a:r>
          </a:p>
          <a:p>
            <a:pPr lvl="1"/>
            <a:r>
              <a:rPr lang="ru-RU" dirty="0"/>
              <a:t>бит M — была ли страница изменена;</a:t>
            </a:r>
          </a:p>
          <a:p>
            <a:pPr lvl="1"/>
            <a:r>
              <a:rPr lang="ru-RU" dirty="0"/>
              <a:t>время последнего использования.</a:t>
            </a:r>
          </a:p>
          <a:p>
            <a:r>
              <a:rPr lang="ru-RU" dirty="0"/>
              <a:t>Указатель («стрелка часов») последовательно проверяет страницы по кругу.</a:t>
            </a:r>
          </a:p>
        </p:txBody>
      </p:sp>
    </p:spTree>
    <p:extLst>
      <p:ext uri="{BB962C8B-B14F-4D97-AF65-F5344CB8AC3E}">
        <p14:creationId xmlns:p14="http://schemas.microsoft.com/office/powerpoint/2010/main" val="3657333846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ACD21-2295-E5A1-C179-2CA04142C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работы </a:t>
            </a:r>
            <a:r>
              <a:rPr lang="en-US" dirty="0" err="1"/>
              <a:t>WSClock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75487-C45B-7633-C709-DBC563CC4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Проверяется страница, на которую указывает «стрелка».</a:t>
            </a:r>
          </a:p>
          <a:p>
            <a:r>
              <a:rPr lang="ru-RU" dirty="0"/>
              <a:t>Если </a:t>
            </a:r>
            <a:r>
              <a:rPr lang="ru-RU" b="1" dirty="0"/>
              <a:t>R = 1</a:t>
            </a:r>
            <a:r>
              <a:rPr lang="ru-RU" dirty="0"/>
              <a:t> → страница недавно использовалась:</a:t>
            </a:r>
          </a:p>
          <a:p>
            <a:pPr lvl="1"/>
            <a:r>
              <a:rPr lang="ru-RU" dirty="0"/>
              <a:t>R сбрасывается,</a:t>
            </a:r>
          </a:p>
          <a:p>
            <a:pPr lvl="1"/>
            <a:r>
              <a:rPr lang="ru-RU" dirty="0"/>
              <a:t>указатель продвигается вперёд.</a:t>
            </a:r>
          </a:p>
          <a:p>
            <a:r>
              <a:rPr lang="ru-RU" dirty="0"/>
              <a:t>Если </a:t>
            </a:r>
            <a:r>
              <a:rPr lang="ru-RU" b="1" dirty="0"/>
              <a:t>R = 0</a:t>
            </a:r>
            <a:r>
              <a:rPr lang="ru-RU" dirty="0"/>
              <a:t> → страница не использовалась:</a:t>
            </a:r>
          </a:p>
          <a:p>
            <a:pPr lvl="1"/>
            <a:r>
              <a:rPr lang="ru-RU" dirty="0"/>
              <a:t>вычисляется её возраст (текущее время – время последнего использования).</a:t>
            </a:r>
          </a:p>
          <a:p>
            <a:pPr lvl="1"/>
            <a:r>
              <a:rPr lang="ru-RU" dirty="0"/>
              <a:t>если возраст &gt; Δ и страница </a:t>
            </a:r>
            <a:r>
              <a:rPr lang="ru-RU" b="1" dirty="0"/>
              <a:t>чистая</a:t>
            </a:r>
            <a:r>
              <a:rPr lang="ru-RU" dirty="0"/>
              <a:t>, она </a:t>
            </a:r>
            <a:r>
              <a:rPr lang="ru-RU" b="1" dirty="0"/>
              <a:t>высвобождается</a:t>
            </a:r>
            <a:r>
              <a:rPr lang="ru-RU" dirty="0"/>
              <a:t>;</a:t>
            </a:r>
          </a:p>
          <a:p>
            <a:pPr lvl="1"/>
            <a:r>
              <a:rPr lang="ru-RU" dirty="0"/>
              <a:t>если страница </a:t>
            </a:r>
            <a:r>
              <a:rPr lang="ru-RU" b="1" dirty="0"/>
              <a:t>грязная</a:t>
            </a:r>
            <a:r>
              <a:rPr lang="ru-RU" dirty="0"/>
              <a:t>, назначается операция записи на диск, и указатель движется дальше.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03289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786D-BCBF-D227-0B35-716F2F39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Поведение при обходе круга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6959-F791-E845-4A40-B80F4BC20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за полный оборот хотя бы одна страница была записана,</a:t>
            </a:r>
            <a:br>
              <a:rPr lang="ru-RU" dirty="0"/>
            </a:br>
            <a:r>
              <a:rPr lang="ru-RU" dirty="0"/>
              <a:t>алгоритм ждёт завершения I/O и освобождает первую ставшуюся чистой страницу.</a:t>
            </a:r>
          </a:p>
          <a:p>
            <a:r>
              <a:rPr lang="ru-RU" dirty="0"/>
              <a:t>Если ни одной записи не было назначено,</a:t>
            </a:r>
            <a:br>
              <a:rPr lang="ru-RU" dirty="0"/>
            </a:br>
            <a:r>
              <a:rPr lang="ru-RU" dirty="0"/>
              <a:t>все страницы активны (в рабочем множестве).</a:t>
            </a:r>
            <a:br>
              <a:rPr lang="ru-RU" dirty="0"/>
            </a:br>
            <a:r>
              <a:rPr lang="ru-RU" dirty="0"/>
              <a:t>Тогда выбирается </a:t>
            </a:r>
            <a:r>
              <a:rPr lang="ru-RU" b="1" dirty="0"/>
              <a:t>любая чистая страница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либо текущая — с записью на диск при необходимости.</a:t>
            </a:r>
          </a:p>
          <a:p>
            <a:r>
              <a:rPr lang="ru-RU" dirty="0"/>
              <a:t>Такой подход минимизирует I/O и предотвращает «застревание».</a:t>
            </a:r>
          </a:p>
        </p:txBody>
      </p:sp>
    </p:spTree>
    <p:extLst>
      <p:ext uri="{BB962C8B-B14F-4D97-AF65-F5344CB8AC3E}">
        <p14:creationId xmlns:p14="http://schemas.microsoft.com/office/powerpoint/2010/main" val="427467913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B5F4-DCB5-7821-839B-611AF98C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</a:t>
            </a:r>
            <a:r>
              <a:rPr lang="en-US" dirty="0" err="1"/>
              <a:t>WSClock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DB565-B717-BA0A-5D18-81E6CA93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 Комбинирует </a:t>
            </a:r>
            <a:r>
              <a:rPr lang="ru-RU" b="1" dirty="0"/>
              <a:t>точность </a:t>
            </a:r>
            <a:r>
              <a:rPr lang="ru-RU" b="1" dirty="0" err="1"/>
              <a:t>Working</a:t>
            </a:r>
            <a:r>
              <a:rPr lang="ru-RU" b="1" dirty="0"/>
              <a:t> </a:t>
            </a:r>
            <a:r>
              <a:rPr lang="ru-RU" b="1" dirty="0" err="1"/>
              <a:t>Set</a:t>
            </a:r>
            <a:r>
              <a:rPr lang="ru-RU" dirty="0"/>
              <a:t> и </a:t>
            </a:r>
            <a:r>
              <a:rPr lang="ru-RU" b="1" dirty="0"/>
              <a:t>эффективность </a:t>
            </a:r>
            <a:r>
              <a:rPr lang="ru-RU" b="1" dirty="0" err="1"/>
              <a:t>Clock</a:t>
            </a:r>
            <a:endParaRPr lang="en-US" b="1" dirty="0"/>
          </a:p>
          <a:p>
            <a:r>
              <a:rPr lang="ru-RU" dirty="0"/>
              <a:t>Минимизирует количество операций записи на диск (через отложенные I/O)</a:t>
            </a:r>
            <a:endParaRPr lang="en-US" dirty="0"/>
          </a:p>
          <a:p>
            <a:r>
              <a:rPr lang="ru-RU" dirty="0"/>
              <a:t>Прост в реализации и подходит для больших систем</a:t>
            </a:r>
            <a:endParaRPr lang="en-US" dirty="0"/>
          </a:p>
          <a:p>
            <a:r>
              <a:rPr lang="ru-RU" dirty="0"/>
              <a:t>Используется в реальных ОС (Linux, BSD, Windows VM </a:t>
            </a:r>
            <a:r>
              <a:rPr lang="ru-RU" dirty="0" err="1"/>
              <a:t>subsystem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Недостаток: требует точного измерения времени и управления асинхронными I/O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35939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4CDE24-52C9-DD91-9435-082DC3EE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E563C-22DC-FAB1-D7DD-E69195BE38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1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55FCB-A1F9-D8A7-264F-EC8B270E0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Итоги: значение адресных пространств</a:t>
            </a:r>
            <a:br>
              <a:rPr lang="ru-RU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4E32-E488-AAA8-B3ED-67C8981F6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Адресное пространство = виртуальная память процесса</a:t>
            </a:r>
          </a:p>
          <a:p>
            <a:r>
              <a:rPr lang="ru-RU" dirty="0"/>
              <a:t>Обеспечивает:</a:t>
            </a:r>
          </a:p>
          <a:p>
            <a:pPr lvl="1"/>
            <a:r>
              <a:rPr lang="ru-RU" dirty="0"/>
              <a:t>изоляцию</a:t>
            </a:r>
          </a:p>
          <a:p>
            <a:pPr lvl="1"/>
            <a:r>
              <a:rPr lang="ru-RU" dirty="0"/>
              <a:t>гибкое размещение программ</a:t>
            </a:r>
          </a:p>
          <a:p>
            <a:pPr lvl="1"/>
            <a:r>
              <a:rPr lang="ru-RU" dirty="0"/>
              <a:t>защиту от ошибок и конфликтов</a:t>
            </a:r>
          </a:p>
          <a:p>
            <a:r>
              <a:rPr lang="ru-RU" dirty="0"/>
              <a:t>Основополагающая идея всех современных ОС</a:t>
            </a:r>
          </a:p>
        </p:txBody>
      </p:sp>
    </p:spTree>
    <p:extLst>
      <p:ext uri="{BB962C8B-B14F-4D97-AF65-F5344CB8AC3E}">
        <p14:creationId xmlns:p14="http://schemas.microsoft.com/office/powerpoint/2010/main" val="2499077186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B15412-326D-3593-3078-40930FF00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картина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4D755F-629E-B704-9191-C2E8EBF84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всех алгоритмов — минимизация количества страничных прерываний (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faults</a:t>
            </a:r>
            <a:r>
              <a:rPr lang="ru-RU" dirty="0"/>
              <a:t>)</a:t>
            </a:r>
          </a:p>
          <a:p>
            <a:r>
              <a:rPr lang="ru-RU" dirty="0"/>
              <a:t>Реализации различаются по:</a:t>
            </a:r>
          </a:p>
          <a:p>
            <a:pPr lvl="1"/>
            <a:r>
              <a:rPr lang="ru-RU" dirty="0"/>
              <a:t>точности учёта реального использования страниц;</a:t>
            </a:r>
          </a:p>
          <a:p>
            <a:pPr lvl="1"/>
            <a:r>
              <a:rPr lang="ru-RU" dirty="0"/>
              <a:t>сложности и накладным расходам;</a:t>
            </a:r>
          </a:p>
          <a:p>
            <a:pPr lvl="1"/>
            <a:r>
              <a:rPr lang="ru-RU" dirty="0"/>
              <a:t>эффективности при разных нагрузках.</a:t>
            </a:r>
          </a:p>
          <a:p>
            <a:r>
              <a:rPr lang="ru-RU" dirty="0"/>
              <a:t>Алгоритмы можно расположить по шкале:</a:t>
            </a:r>
            <a:br>
              <a:rPr lang="ru-RU" dirty="0"/>
            </a:br>
            <a:r>
              <a:rPr lang="ru-RU" dirty="0"/>
              <a:t>от теоретически идеальных к реалистичным и применимым.</a:t>
            </a:r>
          </a:p>
        </p:txBody>
      </p:sp>
    </p:spTree>
    <p:extLst>
      <p:ext uri="{BB962C8B-B14F-4D97-AF65-F5344CB8AC3E}">
        <p14:creationId xmlns:p14="http://schemas.microsoft.com/office/powerpoint/2010/main" val="297590622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39A4-B7B2-876E-6F14-389F5FD0A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Теоретические и простейшие алгоритмы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FCCED5-924B-BF60-FEB3-5AF5F694E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718656"/>
              </p:ext>
            </p:extLst>
          </p:nvPr>
        </p:nvGraphicFramePr>
        <p:xfrm>
          <a:off x="838200" y="1825625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05517239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454181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1993316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06993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Алгоритм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Преимущества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Недостатки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29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Optimal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Эталонный, идеальный (выгружает страницу, нужную позже всех)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Минимум </a:t>
                      </a:r>
                      <a:r>
                        <a:rPr lang="en-US" dirty="0"/>
                        <a:t>page faults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Нереализуем без знания будущего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493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NRU (Not Recently 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Использует R и M биты для выбора страницы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Простота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Грубая аппроксимация </a:t>
                      </a:r>
                      <a:r>
                        <a:rPr lang="en-US" dirty="0"/>
                        <a:t>LRU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947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FIFO (First-In, First-Out)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Удаляет самую старую страницу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Простая структура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Может удалить активно используемую страницу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2568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201745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2D00-26B3-47F7-DB76-7FB3ACBA6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Улучшенные алгоритмы на основе </a:t>
            </a:r>
            <a:r>
              <a:rPr lang="en-US" dirty="0"/>
              <a:t>FIFO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672360C-EECA-279C-28C6-7E07F06FB7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9563995"/>
              </p:ext>
            </p:extLst>
          </p:nvPr>
        </p:nvGraphicFramePr>
        <p:xfrm>
          <a:off x="838200" y="1825625"/>
          <a:ext cx="10515597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14270640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90815755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3047595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Алгоритм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Принцип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Особенности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39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Chance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Проверяет </a:t>
                      </a:r>
                      <a:r>
                        <a:rPr lang="en-US" dirty="0"/>
                        <a:t>R-</a:t>
                      </a:r>
                      <a:r>
                        <a:rPr lang="ru-RU" dirty="0"/>
                        <a:t>бит перед удалением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Сильно улучшает </a:t>
                      </a:r>
                      <a:r>
                        <a:rPr lang="en-US" dirty="0"/>
                        <a:t>FIFO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36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Циклический список страниц, R проверяется и сбрасывается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Практичен, близок к Second </a:t>
                      </a:r>
                      <a:r>
                        <a:rPr lang="ru-RU" dirty="0" err="1"/>
                        <a:t>Chance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84383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377742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0ED3A-9B75-8993-53FA-08B64F9E1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LRU </a:t>
            </a:r>
            <a:r>
              <a:rPr lang="ru-RU" dirty="0"/>
              <a:t>и его приближения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2F8B0F-D4B6-3C42-9ACE-63DE283A94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114111"/>
              </p:ext>
            </p:extLst>
          </p:nvPr>
        </p:nvGraphicFramePr>
        <p:xfrm>
          <a:off x="838200" y="1825625"/>
          <a:ext cx="10515597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01858492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428947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40996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Алгоритм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Принцип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Оценка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158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LRU (Least Recently 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Выгружает страницу, не использовавшуюся дольше всех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Отличная точность, но требует аппаратной поддержки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05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NFU (Not Frequently Used)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Счётчик обращений без забывания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Слабое приближение </a:t>
                      </a:r>
                      <a:r>
                        <a:rPr lang="en-US" dirty="0"/>
                        <a:t>LRU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97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Счётчики сдвигаются и обновляются с каждым тиком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Хорошая программная аппроксимация </a:t>
                      </a:r>
                      <a:r>
                        <a:rPr lang="en-US" dirty="0"/>
                        <a:t>LRU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2369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9256113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FC2C-48F2-C23B-57D2-28949797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рабочего множества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BE5F0A-A53D-3636-6407-57D7D6745C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31845"/>
              </p:ext>
            </p:extLst>
          </p:nvPr>
        </p:nvGraphicFramePr>
        <p:xfrm>
          <a:off x="838200" y="1825625"/>
          <a:ext cx="10515600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8105500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3717213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2950174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94714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Алгоритм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Основная идея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Преимущества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Недостатки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52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Working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Держать в памяти только недавно использованные страницы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Предотвращает </a:t>
                      </a:r>
                      <a:r>
                        <a:rPr lang="en-US" dirty="0"/>
                        <a:t>thrashing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Дорог в реализации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229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WSClock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Clock</a:t>
                      </a:r>
                      <a:r>
                        <a:rPr lang="ru-RU" dirty="0"/>
                        <a:t> + </a:t>
                      </a:r>
                      <a:r>
                        <a:rPr lang="ru-RU" dirty="0" err="1"/>
                        <a:t>Working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Set</a:t>
                      </a:r>
                      <a:r>
                        <a:rPr lang="ru-RU" dirty="0"/>
                        <a:t> + учёт «возраста» страницы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Эффективен и прост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Требует измерения времени и учёта I/O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208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88271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7D2E-9B64-B772-490B-847A43C5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алгоритмы используются на практике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0D81-F02B-EA05-6CAF-0DBA5E032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Оптимальный и </a:t>
            </a:r>
            <a:r>
              <a:rPr lang="en-US" dirty="0"/>
              <a:t>LRU — </a:t>
            </a:r>
            <a:r>
              <a:rPr lang="ru-RU" dirty="0"/>
              <a:t>ориентиры для оценки.</a:t>
            </a:r>
          </a:p>
          <a:p>
            <a:r>
              <a:rPr lang="en-US" dirty="0"/>
              <a:t>NRU </a:t>
            </a:r>
            <a:r>
              <a:rPr lang="ru-RU" dirty="0"/>
              <a:t>и </a:t>
            </a:r>
            <a:r>
              <a:rPr lang="en-US" dirty="0"/>
              <a:t>FIFO — </a:t>
            </a:r>
            <a:r>
              <a:rPr lang="ru-RU" dirty="0"/>
              <a:t>учебные и теоретические.</a:t>
            </a:r>
          </a:p>
          <a:p>
            <a:r>
              <a:rPr lang="en-US" dirty="0"/>
              <a:t>Aging </a:t>
            </a:r>
            <a:r>
              <a:rPr lang="ru-RU" dirty="0"/>
              <a:t>и </a:t>
            </a:r>
            <a:r>
              <a:rPr lang="en-US" dirty="0" err="1"/>
              <a:t>WSClock</a:t>
            </a:r>
            <a:r>
              <a:rPr lang="en-US" dirty="0"/>
              <a:t> — </a:t>
            </a:r>
            <a:r>
              <a:rPr lang="ru-RU" dirty="0"/>
              <a:t>наиболее применимые на практике.</a:t>
            </a:r>
          </a:p>
          <a:p>
            <a:r>
              <a:rPr lang="ru-RU" dirty="0"/>
              <a:t>Современные ОС используют гибриды:</a:t>
            </a:r>
          </a:p>
          <a:p>
            <a:pPr lvl="1"/>
            <a:r>
              <a:rPr lang="en-US" dirty="0"/>
              <a:t>Windows — </a:t>
            </a:r>
            <a:r>
              <a:rPr lang="ru-RU" dirty="0"/>
              <a:t>сочетание </a:t>
            </a:r>
            <a:r>
              <a:rPr lang="en-US" dirty="0"/>
              <a:t>Clock, LRU </a:t>
            </a:r>
            <a:r>
              <a:rPr lang="ru-RU" dirty="0"/>
              <a:t>и </a:t>
            </a:r>
            <a:r>
              <a:rPr lang="en-US" dirty="0"/>
              <a:t>Working Set;</a:t>
            </a:r>
          </a:p>
          <a:p>
            <a:pPr lvl="1"/>
            <a:r>
              <a:rPr lang="en-US" dirty="0"/>
              <a:t>Linux — </a:t>
            </a:r>
            <a:r>
              <a:rPr lang="ru-RU" dirty="0"/>
              <a:t>модифицированный </a:t>
            </a:r>
            <a:r>
              <a:rPr lang="en-US" dirty="0"/>
              <a:t>LRU (split LRU: file pages vs. anonymous pages).</a:t>
            </a:r>
          </a:p>
          <a:p>
            <a:r>
              <a:rPr lang="ru-RU" dirty="0"/>
              <a:t>Главная цель — баланс между точностью и скоростью.</a:t>
            </a:r>
          </a:p>
        </p:txBody>
      </p:sp>
    </p:spTree>
    <p:extLst>
      <p:ext uri="{BB962C8B-B14F-4D97-AF65-F5344CB8AC3E}">
        <p14:creationId xmlns:p14="http://schemas.microsoft.com/office/powerpoint/2010/main" val="1170341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01B50E-C2FE-FF29-B976-FAC57BFA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Swapping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DF728D-C07D-404F-7AE1-33498DA11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памяти всем не хватает</a:t>
            </a:r>
            <a:endParaRPr lang="en-US" dirty="0"/>
          </a:p>
        </p:txBody>
      </p:sp>
      <p:pic>
        <p:nvPicPr>
          <p:cNvPr id="7" name="Picture 6" descr="A person wearing glasses and a black and white photo&#10;&#10;AI-generated content may be incorrect.">
            <a:extLst>
              <a:ext uri="{FF2B5EF4-FFF2-40B4-BE49-F238E27FC236}">
                <a16:creationId xmlns:a16="http://schemas.microsoft.com/office/drawing/2014/main" id="{C1B2926E-8395-6C87-022D-6F92CC5D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1137444"/>
            <a:ext cx="5952000" cy="420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69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8FA285-62E4-092A-4C6D-A18423C1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Почему появляется необходимость в </a:t>
            </a:r>
            <a:r>
              <a:rPr lang="ru-RU" dirty="0" err="1"/>
              <a:t>swapping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A79513-DDBB-1097-A720-50F96CFA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Современные ОС запускают </a:t>
            </a:r>
            <a:r>
              <a:rPr lang="ru-RU" b="1" dirty="0"/>
              <a:t>десятки процессов</a:t>
            </a:r>
            <a:r>
              <a:rPr lang="ru-RU" dirty="0"/>
              <a:t> сразу после загрузки</a:t>
            </a:r>
          </a:p>
          <a:p>
            <a:r>
              <a:rPr lang="ru-RU" dirty="0"/>
              <a:t>Приложения занимают </a:t>
            </a:r>
            <a:r>
              <a:rPr lang="ru-RU" b="1" dirty="0"/>
              <a:t>сотни мегабайт</a:t>
            </a:r>
            <a:r>
              <a:rPr lang="ru-RU" dirty="0"/>
              <a:t> или даже гигабайты</a:t>
            </a:r>
          </a:p>
          <a:p>
            <a:r>
              <a:rPr lang="ru-RU" dirty="0"/>
              <a:t>Объём физической памяти </a:t>
            </a:r>
            <a:r>
              <a:rPr lang="ru-RU" b="1" dirty="0"/>
              <a:t>не хватает</a:t>
            </a:r>
            <a:r>
              <a:rPr lang="ru-RU" dirty="0"/>
              <a:t> для всех процессов</a:t>
            </a:r>
          </a:p>
          <a:p>
            <a:r>
              <a:rPr lang="ru-RU" dirty="0"/>
              <a:t>Решение: выгружать неактивные процессы из RAM на диск</a:t>
            </a:r>
          </a:p>
        </p:txBody>
      </p:sp>
    </p:spTree>
    <p:extLst>
      <p:ext uri="{BB962C8B-B14F-4D97-AF65-F5344CB8AC3E}">
        <p14:creationId xmlns:p14="http://schemas.microsoft.com/office/powerpoint/2010/main" val="575627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063E-73CB-FE9C-FD2D-E1E754D53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Подходы к решению проблемы нехватки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B8AB7-4960-E500-1C70-58BC2193D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Swapping</a:t>
            </a:r>
            <a:r>
              <a:rPr lang="ru-RU" dirty="0"/>
              <a:t> — процесс целиком выгружается на диск, потом возвращается</a:t>
            </a:r>
          </a:p>
          <a:p>
            <a:r>
              <a:rPr lang="ru-RU" b="1" dirty="0"/>
              <a:t>Virtual </a:t>
            </a:r>
            <a:r>
              <a:rPr lang="ru-RU" b="1" dirty="0" err="1"/>
              <a:t>memory</a:t>
            </a:r>
            <a:r>
              <a:rPr lang="ru-RU" dirty="0"/>
              <a:t> — работает даже при частичном размещении в RAM</a:t>
            </a:r>
          </a:p>
          <a:p>
            <a:pPr lvl="1"/>
            <a:r>
              <a:rPr lang="ru-RU" dirty="0"/>
              <a:t>В ОЗУ хранится только часть программы, а остальное подгружается по мере необходимости</a:t>
            </a:r>
          </a:p>
        </p:txBody>
      </p:sp>
    </p:spTree>
    <p:extLst>
      <p:ext uri="{BB962C8B-B14F-4D97-AF65-F5344CB8AC3E}">
        <p14:creationId xmlns:p14="http://schemas.microsoft.com/office/powerpoint/2010/main" val="526465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BE6C-90C3-5B80-55D1-47114E091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 err="1"/>
              <a:t>swaping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F03B2-11F0-A654-F5A0-4D9E58037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 загружается в RAM → выполняется → выгружается обратно</a:t>
            </a:r>
          </a:p>
          <a:p>
            <a:r>
              <a:rPr lang="ru-RU" dirty="0"/>
              <a:t>Свободное место используется для других процессов</a:t>
            </a:r>
          </a:p>
          <a:p>
            <a:r>
              <a:rPr lang="ru-RU" dirty="0"/>
              <a:t>При возврате в память — может попасть в </a:t>
            </a:r>
            <a:r>
              <a:rPr lang="ru-RU" b="1" dirty="0"/>
              <a:t>другое место</a:t>
            </a:r>
            <a:endParaRPr lang="ru-RU" dirty="0"/>
          </a:p>
          <a:p>
            <a:r>
              <a:rPr lang="ru-RU" dirty="0"/>
              <a:t>Требуется </a:t>
            </a:r>
            <a:r>
              <a:rPr lang="ru-RU" b="1" dirty="0"/>
              <a:t>релокация адресов</a:t>
            </a:r>
            <a:r>
              <a:rPr lang="ru-RU" dirty="0"/>
              <a:t> (</a:t>
            </a:r>
            <a:r>
              <a:rPr lang="ru-RU" dirty="0" err="1"/>
              <a:t>аппаратно</a:t>
            </a:r>
            <a:r>
              <a:rPr lang="ru-RU" dirty="0"/>
              <a:t> или </a:t>
            </a:r>
            <a:r>
              <a:rPr lang="ru-RU" dirty="0" err="1"/>
              <a:t>программно</a:t>
            </a:r>
            <a:r>
              <a:rPr lang="ru-RU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553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0572E-79D9-249F-40D0-5DF0884C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памяти при загрузке и выгрузке процессов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D5FEEA-87F5-90EA-AAFC-418911C2D7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2185" y="1825625"/>
            <a:ext cx="874762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832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10429-8A74-8FE0-5AA7-50250A655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дыр в памяти и </a:t>
            </a:r>
            <a:r>
              <a:rPr lang="ru-RU" dirty="0" err="1"/>
              <a:t>компактизация</a:t>
            </a:r>
            <a:r>
              <a:rPr lang="ru-RU" dirty="0"/>
              <a:t>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72D1E-CFB5-A41F-599F-A11D3FD42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многократного </a:t>
            </a:r>
            <a:r>
              <a:rPr lang="ru-RU" dirty="0" err="1"/>
              <a:t>swapping</a:t>
            </a:r>
            <a:r>
              <a:rPr lang="ru-RU" dirty="0"/>
              <a:t> появляются </a:t>
            </a:r>
            <a:r>
              <a:rPr lang="ru-RU" b="1" dirty="0"/>
              <a:t>разрывы (</a:t>
            </a:r>
            <a:r>
              <a:rPr lang="ru-RU" b="1" dirty="0" err="1"/>
              <a:t>holes</a:t>
            </a:r>
            <a:r>
              <a:rPr lang="ru-RU" b="1" dirty="0"/>
              <a:t>)</a:t>
            </a:r>
            <a:r>
              <a:rPr lang="ru-RU" dirty="0"/>
              <a:t> в памяти</a:t>
            </a:r>
          </a:p>
          <a:p>
            <a:r>
              <a:rPr lang="ru-RU" dirty="0"/>
              <a:t>Можно сдвинуть процессы вниз, объединяя свободное место</a:t>
            </a:r>
          </a:p>
          <a:p>
            <a:r>
              <a:rPr lang="ru-RU" dirty="0"/>
              <a:t>Этот процесс называется </a:t>
            </a:r>
            <a:r>
              <a:rPr lang="ru-RU" b="1" dirty="0" err="1"/>
              <a:t>memory</a:t>
            </a:r>
            <a:r>
              <a:rPr lang="ru-RU" b="1" dirty="0"/>
              <a:t> </a:t>
            </a:r>
            <a:r>
              <a:rPr lang="ru-RU" b="1" dirty="0" err="1"/>
              <a:t>compaction</a:t>
            </a:r>
            <a:endParaRPr lang="ru-RU" dirty="0"/>
          </a:p>
          <a:p>
            <a:r>
              <a:rPr lang="ru-RU" dirty="0"/>
              <a:t>Недостаток: требует </a:t>
            </a:r>
            <a:r>
              <a:rPr lang="ru-RU" b="1" dirty="0"/>
              <a:t>много времени процессора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83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C3AFB-CC86-1EEE-6890-C4EF7DC52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Сколько памяти выделять процессу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15920-21E5-DEC0-F3C1-33F561CB1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размер программы фиксированный — выделяем столько, сколько нужно</a:t>
            </a:r>
          </a:p>
          <a:p>
            <a:r>
              <a:rPr lang="ru-RU" dirty="0"/>
              <a:t>Если процесс выделяет память динамически,</a:t>
            </a:r>
          </a:p>
          <a:p>
            <a:r>
              <a:rPr lang="ru-RU" dirty="0"/>
              <a:t>Если рядом есть «дыра» → процесс расширяется</a:t>
            </a:r>
          </a:p>
          <a:p>
            <a:r>
              <a:rPr lang="ru-RU" dirty="0"/>
              <a:t>Если нет — нужно </a:t>
            </a:r>
            <a:r>
              <a:rPr lang="ru-RU" b="1" dirty="0"/>
              <a:t>перемещать</a:t>
            </a:r>
            <a:r>
              <a:rPr lang="ru-RU" dirty="0"/>
              <a:t> или </a:t>
            </a:r>
            <a:r>
              <a:rPr lang="ru-RU" b="1" dirty="0"/>
              <a:t>выгружать</a:t>
            </a:r>
            <a:r>
              <a:rPr lang="ru-RU" dirty="0"/>
              <a:t> процесс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429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9D3D6-A174-E266-0B7C-B47A8677B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Оптимизация перемещений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796D1-CDA8-A5C3-0DF3-56E222F5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Можно выделять процессу </a:t>
            </a:r>
            <a:r>
              <a:rPr lang="ru-RU" b="1" dirty="0"/>
              <a:t>запас памяти</a:t>
            </a:r>
            <a:r>
              <a:rPr lang="ru-RU" dirty="0"/>
              <a:t> при загрузке</a:t>
            </a:r>
          </a:p>
          <a:p>
            <a:r>
              <a:rPr lang="ru-RU" dirty="0"/>
              <a:t>Это снижает частоту перемещений</a:t>
            </a:r>
          </a:p>
          <a:p>
            <a:r>
              <a:rPr lang="ru-RU" dirty="0"/>
              <a:t>При выгрузке на диск — сохраняется только реально используемая часть</a:t>
            </a:r>
          </a:p>
          <a:p>
            <a:r>
              <a:rPr lang="ru-RU" dirty="0"/>
              <a:t>Пример: </a:t>
            </a:r>
            <a:r>
              <a:rPr lang="ru-RU" b="1" dirty="0"/>
              <a:t>рост сегментов вверх и вниз (</a:t>
            </a:r>
            <a:r>
              <a:rPr lang="ru-RU" b="1" dirty="0" err="1"/>
              <a:t>heap</a:t>
            </a:r>
            <a:r>
              <a:rPr lang="ru-RU" b="1" dirty="0"/>
              <a:t> и </a:t>
            </a:r>
            <a:r>
              <a:rPr lang="ru-RU" b="1" dirty="0" err="1"/>
              <a:t>stack</a:t>
            </a:r>
            <a:r>
              <a:rPr lang="ru-RU" b="1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934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DDE37-6B2F-6CB6-427E-CE3CAC1D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Иерархии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568A4-C862-2670-153B-44D990664F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Кеш: быстрая, дорогая, малая, энергозависимая</a:t>
            </a:r>
          </a:p>
          <a:p>
            <a:r>
              <a:rPr lang="ru-RU" dirty="0"/>
              <a:t>Основная память (RAM): средняя по скорости и цене</a:t>
            </a:r>
          </a:p>
          <a:p>
            <a:r>
              <a:rPr lang="ru-RU" dirty="0"/>
              <a:t>Диски / SSD: медленные, дешёвые, энергонезависимые</a:t>
            </a:r>
          </a:p>
          <a:p>
            <a:r>
              <a:rPr lang="ru-RU" dirty="0"/>
              <a:t>Задача ОС — создать единое абстрактное представление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B02B438-4130-351C-2037-5B20697459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5383291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737803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4A6C-C4B7-70E1-7808-FD2A75FDC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Стек и данные растут навстречу друг другу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5DBAB-714D-3F53-D74D-D10002EF4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9833" y="1825625"/>
            <a:ext cx="52123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08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A76DF-29C2-57B6-FCDE-662C3AC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 и недостатки </a:t>
            </a:r>
            <a:r>
              <a:rPr lang="en-US" dirty="0"/>
              <a:t>swapping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2F58-4EE0-41C7-24F9-834914517B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Плюсы:</a:t>
            </a:r>
            <a:endParaRPr lang="ru-RU" dirty="0"/>
          </a:p>
          <a:p>
            <a:pPr lvl="1"/>
            <a:r>
              <a:rPr lang="ru-RU" dirty="0"/>
              <a:t>Простая реализация</a:t>
            </a:r>
          </a:p>
          <a:p>
            <a:pPr lvl="1"/>
            <a:r>
              <a:rPr lang="ru-RU" dirty="0"/>
              <a:t>Работает на системах без виртуальной памяти</a:t>
            </a:r>
          </a:p>
          <a:p>
            <a:pPr lvl="1"/>
            <a:r>
              <a:rPr lang="ru-RU" dirty="0"/>
              <a:t>Позволяет запускать больше процессов, чем помещается в RAM</a:t>
            </a:r>
          </a:p>
          <a:p>
            <a:r>
              <a:rPr lang="ru-RU" b="1" dirty="0"/>
              <a:t>Минусы:</a:t>
            </a:r>
            <a:endParaRPr lang="ru-RU" dirty="0"/>
          </a:p>
          <a:p>
            <a:pPr lvl="1"/>
            <a:r>
              <a:rPr lang="ru-RU" dirty="0"/>
              <a:t>Медленная операция (чтение/запись на диск)</a:t>
            </a:r>
          </a:p>
          <a:p>
            <a:pPr lvl="1"/>
            <a:r>
              <a:rPr lang="ru-RU" dirty="0"/>
              <a:t>Возможна </a:t>
            </a:r>
            <a:r>
              <a:rPr lang="ru-RU" b="1" dirty="0"/>
              <a:t>фрагментация памяти</a:t>
            </a:r>
            <a:endParaRPr lang="ru-RU" dirty="0"/>
          </a:p>
          <a:p>
            <a:pPr lvl="1"/>
            <a:r>
              <a:rPr lang="ru-RU" dirty="0"/>
              <a:t>Требует </a:t>
            </a:r>
            <a:r>
              <a:rPr lang="ru-RU" b="1" dirty="0"/>
              <a:t>релокации адресов</a:t>
            </a:r>
            <a:r>
              <a:rPr lang="ru-RU" dirty="0"/>
              <a:t> при каждой загрузке</a:t>
            </a:r>
          </a:p>
        </p:txBody>
      </p:sp>
    </p:spTree>
    <p:extLst>
      <p:ext uri="{BB962C8B-B14F-4D97-AF65-F5344CB8AC3E}">
        <p14:creationId xmlns:p14="http://schemas.microsoft.com/office/powerpoint/2010/main" val="37019810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81C05-5A13-612B-98F5-8FD023375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свободной памятью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384F03-46D1-4A3E-21D2-F71FB2D4E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692E2C-A36C-7CC7-B479-29918D5F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управлять свободной памятью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B551C-6930-35CD-D73B-796901033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память выделяется динамически, ОС должна знать, какие области свободны</a:t>
            </a:r>
          </a:p>
          <a:p>
            <a:r>
              <a:rPr lang="ru-RU" dirty="0"/>
              <a:t>Нужно учётное представление — кто занял память, а где «дыры»</a:t>
            </a:r>
          </a:p>
          <a:p>
            <a:r>
              <a:rPr lang="ru-RU" dirty="0"/>
              <a:t>Основные методы:</a:t>
            </a:r>
          </a:p>
          <a:p>
            <a:pPr lvl="1"/>
            <a:r>
              <a:rPr lang="ru-RU" dirty="0"/>
              <a:t>Битовые карты (</a:t>
            </a:r>
            <a:r>
              <a:rPr lang="ru-RU" dirty="0" err="1"/>
              <a:t>bitmaps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Связные списки (</a:t>
            </a:r>
            <a:r>
              <a:rPr lang="ru-RU" dirty="0" err="1"/>
              <a:t>linked</a:t>
            </a:r>
            <a:r>
              <a:rPr lang="ru-RU" dirty="0"/>
              <a:t> </a:t>
            </a:r>
            <a:r>
              <a:rPr lang="ru-RU" dirty="0" err="1"/>
              <a:t>lists</a:t>
            </a:r>
            <a:r>
              <a:rPr lang="ru-RU" dirty="0"/>
              <a:t>)</a:t>
            </a:r>
          </a:p>
          <a:p>
            <a:r>
              <a:rPr lang="ru-RU" dirty="0"/>
              <a:t>Те же принципы применяются и к другим ресурсам (например, дисковым блокам)</a:t>
            </a:r>
          </a:p>
        </p:txBody>
      </p:sp>
    </p:spTree>
    <p:extLst>
      <p:ext uri="{BB962C8B-B14F-4D97-AF65-F5344CB8AC3E}">
        <p14:creationId xmlns:p14="http://schemas.microsoft.com/office/powerpoint/2010/main" val="12159873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9EC2-A261-ADC5-214C-A7DB2B6E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Битовые карты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47774-F9A6-67FB-85D4-CD947C240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Память делится на </a:t>
            </a:r>
            <a:r>
              <a:rPr lang="ru-RU" b="1" dirty="0"/>
              <a:t>единицы выделения (</a:t>
            </a:r>
            <a:r>
              <a:rPr lang="ru-RU" b="1" dirty="0" err="1"/>
              <a:t>allocation</a:t>
            </a:r>
            <a:r>
              <a:rPr lang="ru-RU" b="1" dirty="0"/>
              <a:t> </a:t>
            </a:r>
            <a:r>
              <a:rPr lang="ru-RU" b="1" dirty="0" err="1"/>
              <a:t>units</a:t>
            </a:r>
            <a:r>
              <a:rPr lang="ru-RU" b="1" dirty="0"/>
              <a:t>)</a:t>
            </a:r>
            <a:endParaRPr lang="ru-RU" dirty="0"/>
          </a:p>
          <a:p>
            <a:r>
              <a:rPr lang="ru-RU" dirty="0"/>
              <a:t>Каждому блоку соответствует </a:t>
            </a:r>
            <a:r>
              <a:rPr lang="ru-RU" b="1" dirty="0"/>
              <a:t>один бит</a:t>
            </a:r>
            <a:endParaRPr lang="ru-RU" dirty="0"/>
          </a:p>
          <a:p>
            <a:pPr lvl="1"/>
            <a:r>
              <a:rPr lang="ru-RU" dirty="0"/>
              <a:t>0 — свободен</a:t>
            </a:r>
          </a:p>
          <a:p>
            <a:pPr lvl="1"/>
            <a:r>
              <a:rPr lang="ru-RU" dirty="0"/>
              <a:t>1 — занят (или наоборот)</a:t>
            </a:r>
          </a:p>
          <a:p>
            <a:r>
              <a:rPr lang="ru-RU" dirty="0"/>
              <a:t>Размер блока — компромисс:</a:t>
            </a:r>
          </a:p>
          <a:p>
            <a:pPr lvl="1"/>
            <a:r>
              <a:rPr lang="ru-RU" dirty="0"/>
              <a:t>мелкие блоки → большая карта</a:t>
            </a:r>
          </a:p>
          <a:p>
            <a:pPr lvl="1"/>
            <a:r>
              <a:rPr lang="ru-RU" dirty="0"/>
              <a:t>крупные блоки → </a:t>
            </a:r>
            <a:r>
              <a:rPr lang="ru-RU" b="1" dirty="0"/>
              <a:t>потери памяти</a:t>
            </a:r>
            <a:endParaRPr lang="ru-RU" dirty="0"/>
          </a:p>
          <a:p>
            <a:pPr lvl="1"/>
            <a:r>
              <a:rPr lang="ru-RU" dirty="0"/>
              <a:t>Пример: при блоке 4 байта — карта занимает лишь </a:t>
            </a:r>
            <a:r>
              <a:rPr lang="ru-RU" b="1" dirty="0"/>
              <a:t>1/32</a:t>
            </a:r>
            <a:r>
              <a:rPr lang="ru-RU" dirty="0"/>
              <a:t> памяти</a:t>
            </a:r>
          </a:p>
          <a:p>
            <a:r>
              <a:rPr lang="ru-RU" dirty="0"/>
              <a:t>Плюсы: простота и надёжность</a:t>
            </a:r>
          </a:p>
          <a:p>
            <a:r>
              <a:rPr lang="ru-RU" dirty="0"/>
              <a:t>Недостатки: не всегда эффективно</a:t>
            </a:r>
          </a:p>
          <a:p>
            <a:pPr lvl="1"/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646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1605B-49C2-50FF-72F4-7294EF4A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Связные списки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AF83F-8B50-8BA7-81A6-5545FB3EE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Память представляется как </a:t>
            </a:r>
            <a:r>
              <a:rPr lang="ru-RU" b="1" dirty="0"/>
              <a:t>список сегментов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P — занятый процессом участок</a:t>
            </a:r>
          </a:p>
          <a:p>
            <a:pPr lvl="1"/>
            <a:r>
              <a:rPr lang="ru-RU" dirty="0"/>
              <a:t>H — свободная «дыра»</a:t>
            </a:r>
          </a:p>
          <a:p>
            <a:r>
              <a:rPr lang="ru-RU" dirty="0"/>
              <a:t>Каждый элемент хранит:</a:t>
            </a:r>
          </a:p>
          <a:p>
            <a:pPr lvl="1"/>
            <a:r>
              <a:rPr lang="ru-RU" dirty="0"/>
              <a:t>тип (P/H)</a:t>
            </a:r>
          </a:p>
          <a:p>
            <a:pPr lvl="1"/>
            <a:r>
              <a:rPr lang="ru-RU" dirty="0"/>
              <a:t>адрес начала</a:t>
            </a:r>
          </a:p>
          <a:p>
            <a:pPr lvl="1"/>
            <a:r>
              <a:rPr lang="ru-RU" dirty="0"/>
              <a:t>длину</a:t>
            </a:r>
          </a:p>
          <a:p>
            <a:pPr lvl="1"/>
            <a:r>
              <a:rPr lang="ru-RU" dirty="0"/>
              <a:t>ссылку на следующий элемент</a:t>
            </a:r>
          </a:p>
          <a:p>
            <a:r>
              <a:rPr lang="ru-RU" dirty="0"/>
              <a:t>Список обычно </a:t>
            </a:r>
            <a:r>
              <a:rPr lang="ru-RU" b="1" dirty="0"/>
              <a:t>отсортирован по адресу</a:t>
            </a:r>
            <a:endParaRPr lang="ru-RU" dirty="0"/>
          </a:p>
          <a:p>
            <a:r>
              <a:rPr lang="ru-RU" dirty="0"/>
              <a:t>При завершении процесса соседние дыры </a:t>
            </a:r>
            <a:r>
              <a:rPr lang="ru-RU" b="1" dirty="0"/>
              <a:t>объединяются (</a:t>
            </a:r>
            <a:r>
              <a:rPr lang="ru-RU" b="1" dirty="0" err="1"/>
              <a:t>merge</a:t>
            </a:r>
            <a:r>
              <a:rPr lang="ru-RU" b="1" dirty="0"/>
              <a:t>)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41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A977-6940-D573-38CA-C2E1DE693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битовых карт и связных списков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10BE9E-313B-C264-9F71-A264CDDBE0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4474" y="1825625"/>
            <a:ext cx="85830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238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87F1C-1FA3-CE7E-0854-EA41FC24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 памяти для выделения процессов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FC177C-693F-8032-4E0A-D6FC2B35F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7100" y="1871663"/>
            <a:ext cx="9757800" cy="46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2194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8D81-7E57-B710-18D4-2B61E412D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выделения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26026-5440-0709-8F77-E8968C62F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создаётся новый процесс, нужно выбрать подходящую «дыру»</a:t>
            </a:r>
          </a:p>
          <a:p>
            <a:r>
              <a:rPr lang="ru-RU" dirty="0"/>
              <a:t>Основные алгоритмы:</a:t>
            </a:r>
          </a:p>
          <a:p>
            <a:pPr lvl="1"/>
            <a:r>
              <a:rPr lang="ru-RU" b="1" dirty="0"/>
              <a:t>First </a:t>
            </a:r>
            <a:r>
              <a:rPr lang="ru-RU" b="1" dirty="0" err="1"/>
              <a:t>Fit</a:t>
            </a:r>
            <a:r>
              <a:rPr lang="ru-RU" dirty="0"/>
              <a:t> — первый подходящий участок</a:t>
            </a:r>
          </a:p>
          <a:p>
            <a:pPr lvl="1"/>
            <a:r>
              <a:rPr lang="ru-RU" b="1" dirty="0"/>
              <a:t>Next </a:t>
            </a:r>
            <a:r>
              <a:rPr lang="ru-RU" b="1" dirty="0" err="1"/>
              <a:t>Fit</a:t>
            </a:r>
            <a:r>
              <a:rPr lang="ru-RU" dirty="0"/>
              <a:t> — продолжает поиск с прошлого места</a:t>
            </a:r>
          </a:p>
          <a:p>
            <a:pPr lvl="1"/>
            <a:r>
              <a:rPr lang="ru-RU" b="1" dirty="0"/>
              <a:t>Best </a:t>
            </a:r>
            <a:r>
              <a:rPr lang="ru-RU" b="1" dirty="0" err="1"/>
              <a:t>Fit</a:t>
            </a:r>
            <a:r>
              <a:rPr lang="ru-RU" dirty="0"/>
              <a:t> — наименьшая подходящая дыра</a:t>
            </a:r>
          </a:p>
          <a:p>
            <a:pPr lvl="1"/>
            <a:r>
              <a:rPr lang="ru-RU" b="1" dirty="0" err="1"/>
              <a:t>Worst</a:t>
            </a:r>
            <a:r>
              <a:rPr lang="ru-RU" b="1" dirty="0"/>
              <a:t> </a:t>
            </a:r>
            <a:r>
              <a:rPr lang="ru-RU" b="1" dirty="0" err="1"/>
              <a:t>Fit</a:t>
            </a:r>
            <a:r>
              <a:rPr lang="ru-RU" dirty="0"/>
              <a:t> — наоборот, самая большая</a:t>
            </a:r>
          </a:p>
        </p:txBody>
      </p:sp>
    </p:spTree>
    <p:extLst>
      <p:ext uri="{BB962C8B-B14F-4D97-AF65-F5344CB8AC3E}">
        <p14:creationId xmlns:p14="http://schemas.microsoft.com/office/powerpoint/2010/main" val="2013117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0ECF-6F79-C627-8EEA-E1145FCD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будут вести себя алгоритмы при выделении памяти размером </a:t>
            </a:r>
            <a:r>
              <a:rPr lang="en-US" dirty="0"/>
              <a:t>2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A9C0DA7-42F0-5963-4635-B6D4E1588E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4474" y="1825625"/>
            <a:ext cx="85830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047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text and images&#10;&#10;AI-generated content may be incorrect.">
            <a:extLst>
              <a:ext uri="{FF2B5EF4-FFF2-40B4-BE49-F238E27FC236}">
                <a16:creationId xmlns:a16="http://schemas.microsoft.com/office/drawing/2014/main" id="{CD098DF9-590B-92B3-1D1B-232141905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9" y="-1"/>
            <a:ext cx="7854315" cy="6545263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5C01B503-8729-45EB-0EC6-F31A955FC67F}"/>
              </a:ext>
            </a:extLst>
          </p:cNvPr>
          <p:cNvSpPr/>
          <p:nvPr/>
        </p:nvSpPr>
        <p:spPr>
          <a:xfrm>
            <a:off x="6159500" y="2257425"/>
            <a:ext cx="212725" cy="1587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B2916DCF-7DAB-177A-D48E-A0ECDDD12388}"/>
              </a:ext>
            </a:extLst>
          </p:cNvPr>
          <p:cNvSpPr/>
          <p:nvPr/>
        </p:nvSpPr>
        <p:spPr>
          <a:xfrm>
            <a:off x="6597650" y="2593975"/>
            <a:ext cx="212725" cy="1587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8B61D7B4-DCFB-83F9-2F79-979FC1AA180F}"/>
              </a:ext>
            </a:extLst>
          </p:cNvPr>
          <p:cNvSpPr/>
          <p:nvPr/>
        </p:nvSpPr>
        <p:spPr>
          <a:xfrm>
            <a:off x="7042150" y="4070351"/>
            <a:ext cx="212725" cy="1587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27A22A48-2DA3-7F49-B516-E095AB952C68}"/>
              </a:ext>
            </a:extLst>
          </p:cNvPr>
          <p:cNvSpPr/>
          <p:nvPr/>
        </p:nvSpPr>
        <p:spPr>
          <a:xfrm>
            <a:off x="7416800" y="4229101"/>
            <a:ext cx="212725" cy="1587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07E2EA3F-48A7-3A15-73A2-2561BC1F70DA}"/>
              </a:ext>
            </a:extLst>
          </p:cNvPr>
          <p:cNvSpPr/>
          <p:nvPr/>
        </p:nvSpPr>
        <p:spPr>
          <a:xfrm>
            <a:off x="7730490" y="4723131"/>
            <a:ext cx="212725" cy="1587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 10">
            <a:extLst>
              <a:ext uri="{FF2B5EF4-FFF2-40B4-BE49-F238E27FC236}">
                <a16:creationId xmlns:a16="http://schemas.microsoft.com/office/drawing/2014/main" id="{91673605-55FB-CB60-74E9-121F8E313093}"/>
              </a:ext>
            </a:extLst>
          </p:cNvPr>
          <p:cNvSpPr/>
          <p:nvPr/>
        </p:nvSpPr>
        <p:spPr>
          <a:xfrm>
            <a:off x="7730490" y="5064761"/>
            <a:ext cx="212725" cy="1587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F47BF8-4E60-99A2-DDC3-E23488D528AA}"/>
              </a:ext>
            </a:extLst>
          </p:cNvPr>
          <p:cNvSpPr txBox="1"/>
          <p:nvPr/>
        </p:nvSpPr>
        <p:spPr>
          <a:xfrm>
            <a:off x="88900" y="6486526"/>
            <a:ext cx="840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http://ithare.com/infographics-operation-costs-in-cpu-clock-cycles/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813287-96AA-3D34-16CC-7B50D65F33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8529" y="471889"/>
            <a:ext cx="2800741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14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7123-D383-626E-9AD7-CF493FBC9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Оптимизации работы со списками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16C4-746D-1FFA-F750-FCDA395C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Можно хранить отдельные списки для процессов и для дыр</a:t>
            </a:r>
          </a:p>
          <a:p>
            <a:r>
              <a:rPr lang="ru-RU" dirty="0"/>
              <a:t>Списки дыр можно сортировать по размеру</a:t>
            </a:r>
          </a:p>
          <a:p>
            <a:pPr lvl="1"/>
            <a:r>
              <a:rPr lang="ru-RU" dirty="0"/>
              <a:t>ускоряет Best </a:t>
            </a:r>
            <a:r>
              <a:rPr lang="ru-RU" dirty="0" err="1"/>
              <a:t>Fit</a:t>
            </a:r>
            <a:endParaRPr lang="ru-RU" dirty="0"/>
          </a:p>
          <a:p>
            <a:pPr lvl="1"/>
            <a:r>
              <a:rPr lang="ru-RU" dirty="0"/>
              <a:t>делает First и Best </a:t>
            </a:r>
            <a:r>
              <a:rPr lang="ru-RU" dirty="0" err="1"/>
              <a:t>Fit</a:t>
            </a:r>
            <a:r>
              <a:rPr lang="ru-RU" dirty="0"/>
              <a:t> одинаково быстрыми</a:t>
            </a:r>
          </a:p>
          <a:p>
            <a:r>
              <a:rPr lang="ru-RU" dirty="0"/>
              <a:t>Можно хранить информацию в самих дырах (размер + ссылка)</a:t>
            </a:r>
          </a:p>
          <a:p>
            <a:r>
              <a:rPr lang="ru-RU" dirty="0"/>
              <a:t>Алгоритм Quick </a:t>
            </a:r>
            <a:r>
              <a:rPr lang="ru-RU" dirty="0" err="1"/>
              <a:t>Fit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несколько списков для часто используемых размеров (4КБ, 8КБ, …)</a:t>
            </a:r>
          </a:p>
          <a:p>
            <a:pPr lvl="1"/>
            <a:r>
              <a:rPr lang="ru-RU" dirty="0"/>
              <a:t>очень быстрый поиск, но сложное слияние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4752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0940F-F48B-AC8B-4DB8-78C111A60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алгоритмов управления памятью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CF268E-2149-FA51-9684-D3476299B4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640348"/>
              </p:ext>
            </p:extLst>
          </p:nvPr>
        </p:nvGraphicFramePr>
        <p:xfrm>
          <a:off x="838200" y="1825625"/>
          <a:ext cx="10515597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0170022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469768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677725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Преимущества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Недостатки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135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Bitmaps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Простая структура, фиксированный размер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Медленный поиск последовательности свободных блоков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61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Linked Lists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Быстрая работа, гибкость, можно сливать участки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Сложнее структура, риск фрагментации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23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FindFirst</a:t>
                      </a:r>
                      <a:r>
                        <a:rPr lang="en-US" dirty="0"/>
                        <a:t> / Next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Простота, скорость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Оставляют мелкие дыры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58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Best Fit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/ Quick 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Экономия памяти, быстрый доступ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Фрагментация, сложное объединение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23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2078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9FB6C9-B254-5CF5-A261-B2A4D2B12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Виртуальная память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62B20-35A4-2F1D-170B-C92E14399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 программы видят больше памяти, чем есть на самом деле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11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D026CE-1793-36AF-E1FF-59EA86D12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не достаточно регистров </a:t>
            </a:r>
            <a:r>
              <a:rPr lang="en-US" dirty="0"/>
              <a:t>Base </a:t>
            </a:r>
            <a:r>
              <a:rPr lang="ru-RU" dirty="0"/>
              <a:t>и </a:t>
            </a:r>
            <a:r>
              <a:rPr lang="en-US" dirty="0"/>
              <a:t>Limit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A2656C-3136-1A27-941A-E0E3B163E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Base/</a:t>
            </a:r>
            <a:r>
              <a:rPr lang="ru-RU" dirty="0" err="1"/>
              <a:t>Limit</a:t>
            </a:r>
            <a:r>
              <a:rPr lang="ru-RU" dirty="0"/>
              <a:t> регистры создают адресные пространства, но не решают всё</a:t>
            </a:r>
          </a:p>
          <a:p>
            <a:r>
              <a:rPr lang="ru-RU" dirty="0"/>
              <a:t>Современные программы занимают гигабайты памяти</a:t>
            </a:r>
          </a:p>
          <a:p>
            <a:r>
              <a:rPr lang="ru-RU" dirty="0"/>
              <a:t>Физическая память ограничена</a:t>
            </a:r>
          </a:p>
          <a:p>
            <a:r>
              <a:rPr lang="ru-RU" dirty="0"/>
              <a:t>Нужно запускать много больших программ одновременно</a:t>
            </a:r>
            <a:endParaRPr lang="en-US" dirty="0"/>
          </a:p>
          <a:p>
            <a:r>
              <a:rPr lang="ru-RU" dirty="0"/>
              <a:t>Требуется более продвинутый подход</a:t>
            </a:r>
          </a:p>
        </p:txBody>
      </p:sp>
    </p:spTree>
    <p:extLst>
      <p:ext uri="{BB962C8B-B14F-4D97-AF65-F5344CB8AC3E}">
        <p14:creationId xmlns:p14="http://schemas.microsoft.com/office/powerpoint/2010/main" val="34824854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29776-E48F-4C68-0286-9C1AFB72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Эпоха оверлеев (</a:t>
            </a:r>
            <a:r>
              <a:rPr lang="en-US" dirty="0"/>
              <a:t>overlays)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A140C-4AD0-7243-89AA-5FD6933A1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1960-х программы разбивали вручную на части — </a:t>
            </a:r>
            <a:r>
              <a:rPr lang="ru-RU" dirty="0" err="1"/>
              <a:t>overlays</a:t>
            </a:r>
            <a:endParaRPr lang="ru-RU" dirty="0"/>
          </a:p>
          <a:p>
            <a:r>
              <a:rPr lang="ru-RU" dirty="0"/>
              <a:t>В память загружалась только нужная часть программы</a:t>
            </a:r>
          </a:p>
          <a:p>
            <a:r>
              <a:rPr lang="ru-RU" dirty="0"/>
              <a:t>Программист сам определял, что и когда подгружать</a:t>
            </a:r>
          </a:p>
          <a:p>
            <a:r>
              <a:rPr lang="ru-RU" dirty="0"/>
              <a:t>Недостатки:</a:t>
            </a:r>
          </a:p>
          <a:p>
            <a:pPr lvl="1"/>
            <a:r>
              <a:rPr lang="ru-RU" dirty="0"/>
              <a:t>сложность,</a:t>
            </a:r>
          </a:p>
          <a:p>
            <a:pPr lvl="1"/>
            <a:r>
              <a:rPr lang="ru-RU" dirty="0"/>
              <a:t>ошибки,</a:t>
            </a:r>
          </a:p>
          <a:p>
            <a:pPr lvl="1"/>
            <a:r>
              <a:rPr lang="ru-RU" dirty="0"/>
              <a:t>медленная разработка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91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5A187-6A4A-3CF7-3FF3-43B3C949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виртуальной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FA2BB-864E-1FE3-01FD-A4A1AC042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Предложена </a:t>
            </a:r>
            <a:r>
              <a:rPr lang="ru-RU" dirty="0" err="1"/>
              <a:t>Фотерингемом</a:t>
            </a:r>
            <a:r>
              <a:rPr lang="ru-RU" dirty="0"/>
              <a:t> (</a:t>
            </a:r>
            <a:r>
              <a:rPr lang="ru-RU" dirty="0" err="1"/>
              <a:t>Fotheringham</a:t>
            </a:r>
            <a:r>
              <a:rPr lang="ru-RU" dirty="0"/>
              <a:t>, 1961)</a:t>
            </a:r>
          </a:p>
          <a:p>
            <a:r>
              <a:rPr lang="ru-RU" dirty="0"/>
              <a:t>Каждая программа имеет </a:t>
            </a:r>
            <a:r>
              <a:rPr lang="ru-RU" b="1" dirty="0"/>
              <a:t>собственное адресное пространство</a:t>
            </a:r>
            <a:endParaRPr lang="ru-RU" dirty="0"/>
          </a:p>
          <a:p>
            <a:r>
              <a:rPr lang="ru-RU" dirty="0"/>
              <a:t>Пространство делится на </a:t>
            </a:r>
            <a:r>
              <a:rPr lang="ru-RU" b="1" dirty="0"/>
              <a:t>страницы (</a:t>
            </a:r>
            <a:r>
              <a:rPr lang="ru-RU" b="1" dirty="0" err="1"/>
              <a:t>pages</a:t>
            </a:r>
            <a:r>
              <a:rPr lang="ru-RU" b="1" dirty="0"/>
              <a:t>)</a:t>
            </a:r>
            <a:r>
              <a:rPr lang="ru-RU" dirty="0"/>
              <a:t> — небольшие куски</a:t>
            </a:r>
          </a:p>
          <a:p>
            <a:r>
              <a:rPr lang="ru-RU" dirty="0"/>
              <a:t>В памяти находится только </a:t>
            </a:r>
            <a:r>
              <a:rPr lang="ru-RU" b="1" dirty="0"/>
              <a:t>часть страниц</a:t>
            </a:r>
            <a:endParaRPr lang="ru-RU" dirty="0"/>
          </a:p>
          <a:p>
            <a:r>
              <a:rPr lang="ru-RU" dirty="0"/>
              <a:t>Остальные хранятся на диске и подгружаются при необходимости, создавая иллюзию (почти) безграничной памяти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23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5780A-8F7C-5746-E985-D08BF7AD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виртуальная память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A2437-9CD1-60F6-EDF1-0683AD24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Процессор + ОС создают таблицу соответствия:</a:t>
            </a:r>
          </a:p>
          <a:p>
            <a:pPr lvl="1"/>
            <a:r>
              <a:rPr lang="ru-RU" dirty="0"/>
              <a:t>виртуальный адрес → физический адрес / диск</a:t>
            </a:r>
          </a:p>
          <a:p>
            <a:r>
              <a:rPr lang="ru-RU" dirty="0"/>
              <a:t>Если страница есть в RAM, то доступ мгновенный</a:t>
            </a:r>
          </a:p>
          <a:p>
            <a:r>
              <a:rPr lang="ru-RU" dirty="0"/>
              <a:t>Если нет, ОС подгружает её с диска</a:t>
            </a:r>
          </a:p>
          <a:p>
            <a:r>
              <a:rPr lang="ru-RU" dirty="0"/>
              <a:t>После загрузки инструкция повторяется автоматически</a:t>
            </a:r>
          </a:p>
          <a:p>
            <a:r>
              <a:rPr lang="ru-RU" dirty="0"/>
              <a:t>Работает даже при множестве активных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484413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76A1-A856-E5C9-B6BC-1A27FBDFF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27E8896-1649-3248-2D3C-D75E0E84A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658176"/>
              </p:ext>
            </p:extLst>
          </p:nvPr>
        </p:nvGraphicFramePr>
        <p:xfrm>
          <a:off x="838200" y="1825625"/>
          <a:ext cx="10515597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6892500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945594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427591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b="1" dirty="0"/>
                        <a:t>Метод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b="1"/>
                        <a:t>Особенности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b="1" dirty="0"/>
                        <a:t>Недостатки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4096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Swapping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Процесс целиком выгружается и загружается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Медленно, требует много ввода-вывода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51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Overlays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Программист вручную делит код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Сложно, чревато ошибками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200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Virtual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ОС и </a:t>
                      </a:r>
                      <a:r>
                        <a:rPr lang="ru-RU" dirty="0" err="1"/>
                        <a:t>аппаратно</a:t>
                      </a:r>
                      <a:r>
                        <a:rPr lang="ru-RU" dirty="0"/>
                        <a:t> автоматически подгружают нужные страницы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Требует поддержки аппаратуры (</a:t>
                      </a:r>
                      <a:r>
                        <a:rPr lang="en-US" dirty="0"/>
                        <a:t>MMU)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942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412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B9D8-A622-EB7E-BC2F-4631AC211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 </a:t>
            </a:r>
            <a:r>
              <a:rPr lang="ru-RU" dirty="0"/>
              <a:t>и сегментация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C863-B5D6-F029-F207-1EC60506E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Две основные техники реализации виртуальной памяти:</a:t>
            </a:r>
          </a:p>
          <a:p>
            <a:pPr lvl="1"/>
            <a:r>
              <a:rPr lang="ru-RU" dirty="0" err="1"/>
              <a:t>Paging</a:t>
            </a:r>
            <a:r>
              <a:rPr lang="ru-RU" dirty="0"/>
              <a:t> (страничная организация) — фиксированный размер (4 КБ)</a:t>
            </a:r>
          </a:p>
          <a:p>
            <a:pPr lvl="1"/>
            <a:r>
              <a:rPr lang="ru-RU" dirty="0" err="1"/>
              <a:t>Segmentation</a:t>
            </a:r>
            <a:r>
              <a:rPr lang="ru-RU" dirty="0"/>
              <a:t> (сегментация) — переменные размеры</a:t>
            </a:r>
          </a:p>
          <a:p>
            <a:r>
              <a:rPr lang="ru-RU" dirty="0"/>
              <a:t>Сегодня почти все ОС используют </a:t>
            </a:r>
            <a:r>
              <a:rPr lang="ru-RU" dirty="0" err="1"/>
              <a:t>paging</a:t>
            </a:r>
            <a:endParaRPr lang="ru-RU" dirty="0"/>
          </a:p>
          <a:p>
            <a:r>
              <a:rPr lang="ru-RU" dirty="0"/>
              <a:t>Сегментация применяется редко, в основном в старых архитектурах</a:t>
            </a:r>
          </a:p>
        </p:txBody>
      </p:sp>
    </p:spTree>
    <p:extLst>
      <p:ext uri="{BB962C8B-B14F-4D97-AF65-F5344CB8AC3E}">
        <p14:creationId xmlns:p14="http://schemas.microsoft.com/office/powerpoint/2010/main" val="11132062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4ED8B-7DFE-2B6C-CCB9-D71AC8A89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виртуальной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FA118-3094-2959-1B08-5696CC3DF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Программы могут быть больше физической памяти</a:t>
            </a:r>
          </a:p>
          <a:p>
            <a:r>
              <a:rPr lang="ru-RU" dirty="0"/>
              <a:t>Изоляция процессов и надёжность системы</a:t>
            </a:r>
          </a:p>
          <a:p>
            <a:r>
              <a:rPr lang="ru-RU" dirty="0"/>
              <a:t>Многозадачность без потери производительности</a:t>
            </a:r>
          </a:p>
          <a:p>
            <a:r>
              <a:rPr lang="ru-RU" dirty="0"/>
              <a:t>Эффективное использование RAM — в памяти только активные страницы</a:t>
            </a:r>
          </a:p>
          <a:p>
            <a:r>
              <a:rPr lang="ru-RU" dirty="0"/>
              <a:t>Прозрачность — программист не думает о размещении данных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11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1D18-B57F-FE32-D67B-614AC2339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Менеджер памяти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C913-F779-8B73-7AC5-A87CAC776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Компонент ОС, управляющий памятью</a:t>
            </a:r>
          </a:p>
          <a:p>
            <a:r>
              <a:rPr lang="ru-RU" dirty="0"/>
              <a:t>Функции:</a:t>
            </a:r>
          </a:p>
          <a:p>
            <a:pPr lvl="1"/>
            <a:r>
              <a:rPr lang="ru-RU" dirty="0"/>
              <a:t>учёт занятой памяти</a:t>
            </a:r>
          </a:p>
          <a:p>
            <a:pPr lvl="1"/>
            <a:r>
              <a:rPr lang="ru-RU" dirty="0"/>
              <a:t>выделение памяти процессам</a:t>
            </a:r>
          </a:p>
          <a:p>
            <a:pPr lvl="1"/>
            <a:r>
              <a:rPr lang="ru-RU" dirty="0"/>
              <a:t>освобождение памяти</a:t>
            </a:r>
          </a:p>
          <a:p>
            <a:r>
              <a:rPr lang="ru-RU" dirty="0"/>
              <a:t>Управление кешем — задача аппаратуры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7057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E854B0-7C2C-38D5-E0F0-BE26C1D9B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Страничная адресация памяти (</a:t>
            </a:r>
            <a:r>
              <a:rPr lang="en-US" dirty="0"/>
              <a:t>Paging)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A5BE9-490E-ADA5-E403-ACCEA900FA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1238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8644BC-B714-D1AB-A339-998F402D7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paging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D0EABA-32D4-146A-4C7F-D1A4AE0519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Большинство систем виртуальной памяти используют страничную организацию</a:t>
            </a:r>
          </a:p>
          <a:p>
            <a:r>
              <a:rPr lang="ru-RU" dirty="0"/>
              <a:t>Программа обращается к виртуальным адресам</a:t>
            </a:r>
          </a:p>
          <a:p>
            <a:r>
              <a:rPr lang="ru-RU" dirty="0"/>
              <a:t>MMU (Memory Management Unit) преобразует их в физические адреса</a:t>
            </a:r>
          </a:p>
          <a:p>
            <a:r>
              <a:rPr lang="ru-RU" dirty="0"/>
              <a:t>Только часть страниц реально находится в памяти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7284F8-0C6F-87DE-7639-95B358B0FC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96927"/>
            <a:ext cx="5181600" cy="340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872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834709-72C0-D110-FEFB-FF0331861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Виртуальные и физические адреса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9D2967-E658-3743-4919-AAB296C6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генерирует виртуальные адреса</a:t>
            </a:r>
          </a:p>
          <a:p>
            <a:pPr lvl="1"/>
            <a:r>
              <a:rPr lang="ru-RU" dirty="0"/>
              <a:t>Без виртуальной памяти — они попали бы прямо на шину</a:t>
            </a:r>
          </a:p>
          <a:p>
            <a:pPr lvl="1"/>
            <a:r>
              <a:rPr lang="ru-RU" dirty="0"/>
              <a:t>С виртуальной памятью — адрес попадает в MMU</a:t>
            </a:r>
          </a:p>
          <a:p>
            <a:pPr lvl="1"/>
            <a:r>
              <a:rPr lang="ru-RU" dirty="0"/>
              <a:t>MMU отображает виртуальные страницы в физические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frames</a:t>
            </a:r>
            <a:endParaRPr lang="ru-RU" dirty="0"/>
          </a:p>
          <a:p>
            <a:r>
              <a:rPr lang="ru-RU" dirty="0"/>
              <a:t>Программа живёт в «иллюзорном» пространстве, а </a:t>
            </a:r>
            <a:r>
              <a:rPr lang="en-US" dirty="0"/>
              <a:t>MMU</a:t>
            </a:r>
            <a:r>
              <a:rPr lang="ru-RU" dirty="0"/>
              <a:t> создаёт слой абстракции и защиты</a:t>
            </a:r>
          </a:p>
        </p:txBody>
      </p:sp>
    </p:spTree>
    <p:extLst>
      <p:ext uri="{BB962C8B-B14F-4D97-AF65-F5344CB8AC3E}">
        <p14:creationId xmlns:p14="http://schemas.microsoft.com/office/powerpoint/2010/main" val="7560657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6E9A-2B0F-8530-15BB-0E8E504C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16-битная система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94268-73BA-B9DD-4CF1-0D906AF48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Виртуальное пространство — 64 КБ (16 страниц × 4 КБ)</a:t>
            </a:r>
          </a:p>
          <a:p>
            <a:r>
              <a:rPr lang="ru-RU" dirty="0"/>
              <a:t>Физическая память — только 32 КБ (8 страниц × 4 КБ)</a:t>
            </a:r>
          </a:p>
          <a:p>
            <a:r>
              <a:rPr lang="ru-RU" dirty="0"/>
              <a:t>Значит, не все страницы могут быть в памяти одновременно</a:t>
            </a:r>
          </a:p>
          <a:p>
            <a:r>
              <a:rPr lang="ru-RU" dirty="0"/>
              <a:t>Остальные хранятся на диске и подгружаются при обращении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807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3FB5-C52D-5179-5D22-7B61803ED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преобразования адресов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C4AB42-32FB-E262-8C90-03D458FF34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Каждая страница имеет диапазон (0–4К, 4–8К, 8–12К, …)</a:t>
            </a:r>
          </a:p>
          <a:p>
            <a:r>
              <a:rPr lang="ru-RU" dirty="0"/>
              <a:t>Пример: виртуальная страница 0 → физический фрейм 2</a:t>
            </a:r>
          </a:p>
          <a:p>
            <a:pPr lvl="1"/>
            <a:r>
              <a:rPr lang="ru-RU" dirty="0"/>
              <a:t>MOV REG, 0 → фактически MOV REG, 8192</a:t>
            </a:r>
          </a:p>
          <a:p>
            <a:r>
              <a:rPr lang="ru-RU" dirty="0"/>
              <a:t>Пример: страница 2 → фрейм 6</a:t>
            </a:r>
          </a:p>
          <a:p>
            <a:pPr lvl="1"/>
            <a:r>
              <a:rPr lang="ru-RU" dirty="0"/>
              <a:t>MOV REG, 8192 → фактически MOV REG, 24576</a:t>
            </a:r>
          </a:p>
          <a:p>
            <a:r>
              <a:rPr lang="ru-RU" dirty="0"/>
              <a:t>MMU прозрачно подставляет физические адреса</a:t>
            </a:r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77A78AF7-452D-310D-9393-81BC15931D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84171" y="1825625"/>
            <a:ext cx="41576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061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166706E-39E0-1BFA-640D-8DB8B47DC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отсутствующей странице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E8614-A93C-DFE7-32E1-C970AB9DD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все виртуальные страницы загружены</a:t>
            </a:r>
          </a:p>
          <a:p>
            <a:r>
              <a:rPr lang="ru-RU" dirty="0"/>
              <a:t>Если программа обращается к отсутствующей →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endParaRPr lang="ru-RU" dirty="0"/>
          </a:p>
          <a:p>
            <a:r>
              <a:rPr lang="ru-RU" dirty="0"/>
              <a:t>ОС:</a:t>
            </a:r>
          </a:p>
          <a:p>
            <a:pPr lvl="1"/>
            <a:r>
              <a:rPr lang="ru-RU" dirty="0"/>
              <a:t>Находит редко используемую страницу</a:t>
            </a:r>
          </a:p>
          <a:p>
            <a:pPr lvl="1"/>
            <a:r>
              <a:rPr lang="ru-RU" dirty="0"/>
              <a:t>Сохраняет её на диск</a:t>
            </a:r>
          </a:p>
          <a:p>
            <a:pPr lvl="1"/>
            <a:r>
              <a:rPr lang="ru-RU" dirty="0"/>
              <a:t>Загружает нужную страницу</a:t>
            </a:r>
          </a:p>
          <a:p>
            <a:pPr lvl="1"/>
            <a:r>
              <a:rPr lang="ru-RU" dirty="0"/>
              <a:t>Обновляет таблицу MMU</a:t>
            </a:r>
          </a:p>
          <a:p>
            <a:pPr lvl="1"/>
            <a:r>
              <a:rPr lang="ru-RU" dirty="0"/>
              <a:t>Повторяет команду</a:t>
            </a:r>
          </a:p>
        </p:txBody>
      </p:sp>
    </p:spTree>
    <p:extLst>
      <p:ext uri="{BB962C8B-B14F-4D97-AF65-F5344CB8AC3E}">
        <p14:creationId xmlns:p14="http://schemas.microsoft.com/office/powerpoint/2010/main" val="20167176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725A8-1078-E3EF-1CCC-5282CDF0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виртуального адреса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D20C-072B-5267-211E-B5093FD7C5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Виртуальный адрес делится на:</a:t>
            </a:r>
          </a:p>
          <a:p>
            <a:pPr lvl="1"/>
            <a:r>
              <a:rPr lang="ru-RU" b="1" dirty="0"/>
              <a:t>номер страницы</a:t>
            </a:r>
            <a:endParaRPr lang="ru-RU" dirty="0"/>
          </a:p>
          <a:p>
            <a:pPr lvl="1"/>
            <a:r>
              <a:rPr lang="ru-RU" b="1" dirty="0"/>
              <a:t>смещение (</a:t>
            </a:r>
            <a:r>
              <a:rPr lang="ru-RU" b="1" dirty="0" err="1"/>
              <a:t>offset</a:t>
            </a:r>
            <a:r>
              <a:rPr lang="ru-RU" b="1" dirty="0"/>
              <a:t>)</a:t>
            </a:r>
            <a:endParaRPr lang="ru-RU" dirty="0"/>
          </a:p>
          <a:p>
            <a:r>
              <a:rPr lang="ru-RU" dirty="0"/>
              <a:t>Пример: 16-битный адрес = 4 бита номера страницы + 12 бит смещения</a:t>
            </a:r>
          </a:p>
          <a:p>
            <a:r>
              <a:rPr lang="ru-RU" dirty="0"/>
              <a:t>Номер страницы используется как индекс в </a:t>
            </a:r>
            <a:r>
              <a:rPr lang="ru-RU" b="1" dirty="0"/>
              <a:t>таблице страниц (</a:t>
            </a:r>
            <a:r>
              <a:rPr lang="ru-RU" b="1" dirty="0" err="1"/>
              <a:t>page</a:t>
            </a:r>
            <a:r>
              <a:rPr lang="ru-RU" b="1" dirty="0"/>
              <a:t> </a:t>
            </a:r>
            <a:r>
              <a:rPr lang="ru-RU" b="1" dirty="0" err="1"/>
              <a:t>table</a:t>
            </a:r>
            <a:r>
              <a:rPr lang="ru-RU" b="1" dirty="0"/>
              <a:t>)</a:t>
            </a:r>
            <a:endParaRPr lang="ru-RU" dirty="0"/>
          </a:p>
          <a:p>
            <a:r>
              <a:rPr lang="ru-RU" dirty="0"/>
              <a:t>Таблица возвращает </a:t>
            </a:r>
            <a:r>
              <a:rPr lang="ru-RU" b="1" dirty="0"/>
              <a:t>номер физического фрейма</a:t>
            </a:r>
            <a:endParaRPr lang="ru-RU" dirty="0"/>
          </a:p>
          <a:p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5652FA4-4103-512D-E345-3C4C8BD34A42}"/>
              </a:ext>
            </a:extLst>
          </p:cNvPr>
          <p:cNvGrpSpPr/>
          <p:nvPr/>
        </p:nvGrpSpPr>
        <p:grpSpPr>
          <a:xfrm>
            <a:off x="2400301" y="6115049"/>
            <a:ext cx="9093200" cy="568325"/>
            <a:chOff x="1035050" y="5924550"/>
            <a:chExt cx="6197600" cy="387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D18BA1-0F6B-3492-8688-1E061C7429F7}"/>
                </a:ext>
              </a:extLst>
            </p:cNvPr>
            <p:cNvSpPr/>
            <p:nvPr/>
          </p:nvSpPr>
          <p:spPr>
            <a:xfrm>
              <a:off x="1035050" y="5924550"/>
              <a:ext cx="387350" cy="387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15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AB204A9-965E-B245-5958-D754F735B851}"/>
                </a:ext>
              </a:extLst>
            </p:cNvPr>
            <p:cNvSpPr/>
            <p:nvPr/>
          </p:nvSpPr>
          <p:spPr>
            <a:xfrm>
              <a:off x="1422400" y="5924550"/>
              <a:ext cx="387350" cy="387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215683-9D6F-FBA2-C135-4F2673F3F88A}"/>
                </a:ext>
              </a:extLst>
            </p:cNvPr>
            <p:cNvSpPr/>
            <p:nvPr/>
          </p:nvSpPr>
          <p:spPr>
            <a:xfrm>
              <a:off x="1809750" y="5924550"/>
              <a:ext cx="387350" cy="387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02AB94A-2401-9D16-A667-94DEAF85FF98}"/>
                </a:ext>
              </a:extLst>
            </p:cNvPr>
            <p:cNvSpPr/>
            <p:nvPr/>
          </p:nvSpPr>
          <p:spPr>
            <a:xfrm>
              <a:off x="2197100" y="5924550"/>
              <a:ext cx="387350" cy="387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12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E81B25-9AF1-5E88-AC65-54A8E7C4ECCF}"/>
                </a:ext>
              </a:extLst>
            </p:cNvPr>
            <p:cNvSpPr/>
            <p:nvPr/>
          </p:nvSpPr>
          <p:spPr>
            <a:xfrm>
              <a:off x="2584450" y="5924550"/>
              <a:ext cx="387350" cy="387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11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1754029-0B32-C3CA-8183-F1650CD924B4}"/>
                </a:ext>
              </a:extLst>
            </p:cNvPr>
            <p:cNvSpPr/>
            <p:nvPr/>
          </p:nvSpPr>
          <p:spPr>
            <a:xfrm>
              <a:off x="2971800" y="5924550"/>
              <a:ext cx="387350" cy="387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2B4EE0E-E289-BD31-C8E9-5439C60ADE1B}"/>
                </a:ext>
              </a:extLst>
            </p:cNvPr>
            <p:cNvSpPr/>
            <p:nvPr/>
          </p:nvSpPr>
          <p:spPr>
            <a:xfrm>
              <a:off x="3359150" y="5924550"/>
              <a:ext cx="387350" cy="387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318CD0-26D6-41FE-073E-9A86AB92CF12}"/>
                </a:ext>
              </a:extLst>
            </p:cNvPr>
            <p:cNvSpPr/>
            <p:nvPr/>
          </p:nvSpPr>
          <p:spPr>
            <a:xfrm>
              <a:off x="3746500" y="5924550"/>
              <a:ext cx="387350" cy="387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7D518E-7939-27C5-4516-8AE9CD6CA536}"/>
                </a:ext>
              </a:extLst>
            </p:cNvPr>
            <p:cNvSpPr/>
            <p:nvPr/>
          </p:nvSpPr>
          <p:spPr>
            <a:xfrm>
              <a:off x="4133850" y="5924550"/>
              <a:ext cx="387350" cy="387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114EEB-7C3B-3CC0-AE02-8223FD57BA1B}"/>
                </a:ext>
              </a:extLst>
            </p:cNvPr>
            <p:cNvSpPr/>
            <p:nvPr/>
          </p:nvSpPr>
          <p:spPr>
            <a:xfrm>
              <a:off x="4521200" y="5924550"/>
              <a:ext cx="387350" cy="387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16EFD6C-6456-C44D-F577-8CF57BA5028A}"/>
                </a:ext>
              </a:extLst>
            </p:cNvPr>
            <p:cNvSpPr/>
            <p:nvPr/>
          </p:nvSpPr>
          <p:spPr>
            <a:xfrm>
              <a:off x="4908550" y="5924550"/>
              <a:ext cx="387350" cy="387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0DCE346-F693-4D03-E19B-49629FB1F493}"/>
                </a:ext>
              </a:extLst>
            </p:cNvPr>
            <p:cNvSpPr/>
            <p:nvPr/>
          </p:nvSpPr>
          <p:spPr>
            <a:xfrm>
              <a:off x="5295900" y="5924550"/>
              <a:ext cx="387350" cy="387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2F9058-884F-C9B7-0345-B55FF8BA8994}"/>
                </a:ext>
              </a:extLst>
            </p:cNvPr>
            <p:cNvSpPr/>
            <p:nvPr/>
          </p:nvSpPr>
          <p:spPr>
            <a:xfrm>
              <a:off x="5683250" y="5924550"/>
              <a:ext cx="387350" cy="387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4B6B-2DFC-0828-02C7-13CDDBDBD9E1}"/>
                </a:ext>
              </a:extLst>
            </p:cNvPr>
            <p:cNvSpPr/>
            <p:nvPr/>
          </p:nvSpPr>
          <p:spPr>
            <a:xfrm>
              <a:off x="6070600" y="5924550"/>
              <a:ext cx="387350" cy="387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ABCE549-0ED9-8AE1-BDB1-6105A9043CC0}"/>
                </a:ext>
              </a:extLst>
            </p:cNvPr>
            <p:cNvSpPr/>
            <p:nvPr/>
          </p:nvSpPr>
          <p:spPr>
            <a:xfrm>
              <a:off x="6457950" y="5924550"/>
              <a:ext cx="387350" cy="387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463748-B6AF-05D6-88D8-CDD343C09EB8}"/>
                </a:ext>
              </a:extLst>
            </p:cNvPr>
            <p:cNvSpPr/>
            <p:nvPr/>
          </p:nvSpPr>
          <p:spPr>
            <a:xfrm>
              <a:off x="6845300" y="5924550"/>
              <a:ext cx="387350" cy="3873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0</a:t>
              </a:r>
              <a:endParaRPr lang="en-US" dirty="0"/>
            </a:p>
          </p:txBody>
        </p:sp>
      </p:grp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FE2CC22-8EBE-0192-B56B-502CAF495CA4}"/>
              </a:ext>
            </a:extLst>
          </p:cNvPr>
          <p:cNvSpPr/>
          <p:nvPr/>
        </p:nvSpPr>
        <p:spPr>
          <a:xfrm rot="16200000">
            <a:off x="3400426" y="4729163"/>
            <a:ext cx="203200" cy="220345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7F33126D-A37D-8005-64DD-F782B27E9585}"/>
              </a:ext>
            </a:extLst>
          </p:cNvPr>
          <p:cNvSpPr/>
          <p:nvPr/>
        </p:nvSpPr>
        <p:spPr>
          <a:xfrm rot="16200000">
            <a:off x="8003858" y="2442845"/>
            <a:ext cx="203200" cy="677608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CC21C4-D90C-35F7-7B0D-FC222AD174C1}"/>
              </a:ext>
            </a:extLst>
          </p:cNvPr>
          <p:cNvSpPr txBox="1"/>
          <p:nvPr/>
        </p:nvSpPr>
        <p:spPr>
          <a:xfrm>
            <a:off x="2355214" y="5359955"/>
            <a:ext cx="208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Номер страницы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0127DB-91F8-CBB3-EBBE-E65BD14FB434}"/>
              </a:ext>
            </a:extLst>
          </p:cNvPr>
          <p:cNvSpPr txBox="1"/>
          <p:nvPr/>
        </p:nvSpPr>
        <p:spPr>
          <a:xfrm>
            <a:off x="4717414" y="5359955"/>
            <a:ext cx="6776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Смещение внутри страницы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4D9B2F8-01B0-0C7F-AF74-C2C014D52B80}"/>
              </a:ext>
            </a:extLst>
          </p:cNvPr>
          <p:cNvSpPr txBox="1"/>
          <p:nvPr/>
        </p:nvSpPr>
        <p:spPr>
          <a:xfrm>
            <a:off x="56513" y="6176963"/>
            <a:ext cx="2298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Виртуальный адрес: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7426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105F-7F95-D850-7260-1C63BEB53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 и ограничения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66108-93E5-079A-C7BF-4841868D9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16-битных адресов всё просто</a:t>
            </a:r>
          </a:p>
          <a:p>
            <a:r>
              <a:rPr lang="ru-RU" dirty="0"/>
              <a:t>Для 32-битных адресов (4 ГБ, страницы по 4К) нужно 1 048 576 записей</a:t>
            </a:r>
          </a:p>
          <a:p>
            <a:pPr lvl="1"/>
            <a:r>
              <a:rPr lang="ru-RU" dirty="0"/>
              <a:t>Ещё терпимо</a:t>
            </a:r>
          </a:p>
          <a:p>
            <a:r>
              <a:rPr lang="ru-RU" dirty="0"/>
              <a:t>Для 64-битных адресов — около 4,5×10¹⁵ записей (!), что невозможно</a:t>
            </a:r>
          </a:p>
          <a:p>
            <a:r>
              <a:rPr lang="ru-RU" dirty="0"/>
              <a:t>Поэтому нужны иерархические таблицы и TLB-кэш</a:t>
            </a:r>
          </a:p>
          <a:p>
            <a:pPr lvl="1"/>
            <a:r>
              <a:rPr lang="en-US" dirty="0"/>
              <a:t>TLB – Translation Lookaside Buffer </a:t>
            </a:r>
            <a:r>
              <a:rPr lang="ru-RU" dirty="0"/>
              <a:t>– кеш для недавно используемых преобразований адресов</a:t>
            </a:r>
          </a:p>
          <a:p>
            <a:r>
              <a:rPr lang="ru-RU" dirty="0"/>
              <a:t>Эти решения рассматриваются далее</a:t>
            </a:r>
          </a:p>
        </p:txBody>
      </p:sp>
    </p:spTree>
    <p:extLst>
      <p:ext uri="{BB962C8B-B14F-4D97-AF65-F5344CB8AC3E}">
        <p14:creationId xmlns:p14="http://schemas.microsoft.com/office/powerpoint/2010/main" val="19251205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BB226-6FEA-5499-811A-39F075F2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Paging: </a:t>
            </a:r>
            <a:r>
              <a:rPr lang="ru-RU" dirty="0"/>
              <a:t>ключевые идеи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67611-C20B-0C00-B29B-FBBD92460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/>
              <a:t>Память </a:t>
            </a:r>
            <a:r>
              <a:rPr lang="ru-RU" dirty="0"/>
              <a:t>делится на </a:t>
            </a:r>
            <a:r>
              <a:rPr lang="ru-RU" b="1" dirty="0"/>
              <a:t>страницы</a:t>
            </a:r>
            <a:r>
              <a:rPr lang="ru-RU" dirty="0"/>
              <a:t> (виртуальные) и </a:t>
            </a:r>
            <a:r>
              <a:rPr lang="ru-RU" b="1" dirty="0"/>
              <a:t>фреймы</a:t>
            </a:r>
            <a:r>
              <a:rPr lang="ru-RU" dirty="0"/>
              <a:t> (физические)</a:t>
            </a:r>
          </a:p>
          <a:p>
            <a:r>
              <a:rPr lang="ru-RU" dirty="0"/>
              <a:t>MMU отображает страницы на фреймы</a:t>
            </a:r>
          </a:p>
          <a:p>
            <a:r>
              <a:rPr lang="ru-RU" dirty="0"/>
              <a:t>Отсутствующие страницы подгружаются при обращении</a:t>
            </a:r>
          </a:p>
          <a:p>
            <a:r>
              <a:rPr lang="ru-RU" dirty="0"/>
              <a:t>Обеспечивается:</a:t>
            </a:r>
          </a:p>
          <a:p>
            <a:pPr lvl="1"/>
            <a:r>
              <a:rPr lang="ru-RU" dirty="0"/>
              <a:t>изоляция процессов</a:t>
            </a:r>
          </a:p>
          <a:p>
            <a:pPr lvl="1"/>
            <a:r>
              <a:rPr lang="ru-RU" dirty="0"/>
              <a:t>эффективное использование RAM</a:t>
            </a:r>
          </a:p>
          <a:p>
            <a:pPr lvl="1"/>
            <a:r>
              <a:rPr lang="ru-RU" dirty="0"/>
              <a:t>возможность программ, больше объёма памяти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928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EF1172-991F-10F6-92F8-93A60816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Таблицы страниц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F7F773-A8DC-1318-AC27-2C96FFF93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495302-5ECF-E203-6B13-E1CB3EDA8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Прямая адресация памяти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33C8F-4E24-9533-B39C-3246F81A7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9616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F25565-F29E-503B-4682-D61B9683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нужны таблицы страниц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A114C9-1D56-B27B-DAA1-70193BF65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Paging</a:t>
            </a:r>
            <a:r>
              <a:rPr lang="ru-RU" dirty="0"/>
              <a:t> делит память на виртуальные страницы и физические фреймы</a:t>
            </a:r>
          </a:p>
          <a:p>
            <a:r>
              <a:rPr lang="ru-RU" dirty="0"/>
              <a:t>Нужно хранить, какие страницы → каким фреймам соответствуют</a:t>
            </a:r>
          </a:p>
          <a:p>
            <a:r>
              <a:rPr lang="ru-RU" dirty="0"/>
              <a:t>Для этого существует таблица страниц (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table</a:t>
            </a:r>
            <a:r>
              <a:rPr lang="ru-RU" dirty="0"/>
              <a:t>)</a:t>
            </a:r>
          </a:p>
          <a:p>
            <a:r>
              <a:rPr lang="ru-RU" dirty="0"/>
              <a:t>Она выполняет функцию:</a:t>
            </a:r>
            <a:br>
              <a:rPr lang="ru-RU" dirty="0"/>
            </a:br>
            <a:r>
              <a:rPr lang="ru-RU" i="1" dirty="0"/>
              <a:t>виртуальный номер страницы → номер физического фрейма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8416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B8F5DB-B778-EE0B-7C81-4B698118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разбиения виртуального адреса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F28B4C0-6C68-AFA8-DC07-CD110DB3A1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Виртуальный адрес делится на две части:</a:t>
            </a:r>
          </a:p>
          <a:p>
            <a:pPr lvl="1"/>
            <a:r>
              <a:rPr lang="ru-RU" b="1" dirty="0"/>
              <a:t>номер страницы</a:t>
            </a:r>
            <a:r>
              <a:rPr lang="ru-RU" dirty="0"/>
              <a:t> — старшие биты</a:t>
            </a:r>
          </a:p>
          <a:p>
            <a:pPr lvl="1"/>
            <a:r>
              <a:rPr lang="ru-RU" b="1" dirty="0"/>
              <a:t>смещение (</a:t>
            </a:r>
            <a:r>
              <a:rPr lang="ru-RU" b="1" dirty="0" err="1"/>
              <a:t>offset</a:t>
            </a:r>
            <a:r>
              <a:rPr lang="ru-RU" b="1" dirty="0"/>
              <a:t>)</a:t>
            </a:r>
            <a:r>
              <a:rPr lang="ru-RU" dirty="0"/>
              <a:t> — младшие биты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16-битный адрес = 4 бита страницы + 12 бит смещения</a:t>
            </a:r>
          </a:p>
          <a:p>
            <a:pPr lvl="1"/>
            <a:r>
              <a:rPr lang="ru-RU" dirty="0"/>
              <a:t>4 бита → 16 виртуальных страниц</a:t>
            </a:r>
          </a:p>
          <a:p>
            <a:pPr lvl="1"/>
            <a:r>
              <a:rPr lang="ru-RU" dirty="0"/>
              <a:t>каждая страница — 4 КБ</a:t>
            </a:r>
          </a:p>
          <a:p>
            <a:endParaRPr lang="en-US" dirty="0"/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9EEF8D78-3F3F-6D79-1CC4-54B4D97A05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955482" y="1825625"/>
            <a:ext cx="36150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9979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10D9-6754-078C-EA1C-F0ED08B6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таблица страниц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8746-FD12-B5AA-90F4-CFB23970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Таблица хранится в памяти и управляется ОС</a:t>
            </a:r>
          </a:p>
          <a:p>
            <a:r>
              <a:rPr lang="ru-RU" dirty="0"/>
              <a:t>Для каждой страницы — </a:t>
            </a:r>
            <a:r>
              <a:rPr lang="ru-RU" b="1" dirty="0"/>
              <a:t>запись (</a:t>
            </a:r>
            <a:r>
              <a:rPr lang="en-US" b="1" dirty="0"/>
              <a:t>Page Table Entry, PTE)</a:t>
            </a:r>
            <a:endParaRPr lang="en-US" dirty="0"/>
          </a:p>
          <a:p>
            <a:r>
              <a:rPr lang="ru-RU" dirty="0"/>
              <a:t>Содержимое записи:</a:t>
            </a:r>
          </a:p>
          <a:p>
            <a:pPr lvl="1"/>
            <a:r>
              <a:rPr lang="ru-RU" dirty="0"/>
              <a:t>Номер физического фрейма</a:t>
            </a:r>
          </a:p>
          <a:p>
            <a:pPr lvl="1"/>
            <a:r>
              <a:rPr lang="ru-RU" dirty="0"/>
              <a:t>Бит присутствия (</a:t>
            </a:r>
            <a:r>
              <a:rPr lang="en-US" dirty="0"/>
              <a:t>Present/Absent)</a:t>
            </a:r>
          </a:p>
          <a:p>
            <a:pPr lvl="1"/>
            <a:r>
              <a:rPr lang="ru-RU" dirty="0"/>
              <a:t>Биты защиты (</a:t>
            </a:r>
            <a:r>
              <a:rPr lang="en-US" dirty="0"/>
              <a:t>Protection bits)</a:t>
            </a:r>
          </a:p>
          <a:p>
            <a:pPr lvl="1"/>
            <a:r>
              <a:rPr lang="ru-RU" dirty="0"/>
              <a:t>Биты состояния (</a:t>
            </a:r>
            <a:r>
              <a:rPr lang="en-US" dirty="0"/>
              <a:t>Modified, Referenced)</a:t>
            </a:r>
          </a:p>
          <a:p>
            <a:pPr lvl="1"/>
            <a:r>
              <a:rPr lang="ru-RU" dirty="0"/>
              <a:t>Бит режима (</a:t>
            </a:r>
            <a:r>
              <a:rPr lang="en-US" dirty="0"/>
              <a:t>Supervisor/User)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78DBFB-9527-6DA9-2DD9-BE9130D15E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3115"/>
          <a:stretch>
            <a:fillRect/>
          </a:stretch>
        </p:blipFill>
        <p:spPr>
          <a:xfrm>
            <a:off x="2251635" y="5201118"/>
            <a:ext cx="7516480" cy="165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392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9539-BD9D-4AC8-417D-F3CA214A4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Биты присутствия и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97357-5E7C-E0F2-559E-01CE410A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 err="1"/>
              <a:t>Present</a:t>
            </a:r>
            <a:r>
              <a:rPr lang="ru-RU" b="1" dirty="0"/>
              <a:t> (P)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1 — страница загружена</a:t>
            </a:r>
          </a:p>
          <a:p>
            <a:pPr lvl="1"/>
            <a:r>
              <a:rPr lang="ru-RU" dirty="0"/>
              <a:t>0 — отсутствует (вызовет </a:t>
            </a:r>
            <a:r>
              <a:rPr lang="ru-RU" i="1" dirty="0" err="1"/>
              <a:t>page</a:t>
            </a:r>
            <a:r>
              <a:rPr lang="ru-RU" i="1" dirty="0"/>
              <a:t> </a:t>
            </a:r>
            <a:r>
              <a:rPr lang="ru-RU" i="1" dirty="0" err="1"/>
              <a:t>fault</a:t>
            </a:r>
            <a:r>
              <a:rPr lang="ru-RU" dirty="0"/>
              <a:t>)</a:t>
            </a:r>
          </a:p>
          <a:p>
            <a:r>
              <a:rPr lang="ru-RU" b="1" dirty="0"/>
              <a:t>Protection </a:t>
            </a:r>
            <a:r>
              <a:rPr lang="ru-RU" b="1" dirty="0" err="1"/>
              <a:t>bits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Контролируют права доступа: чтение, запись, выполнение</a:t>
            </a:r>
          </a:p>
          <a:p>
            <a:pPr lvl="1"/>
            <a:r>
              <a:rPr lang="ru-RU" dirty="0"/>
              <a:t>Пример: R, W, X</a:t>
            </a:r>
          </a:p>
          <a:p>
            <a:r>
              <a:rPr lang="ru-RU" b="1" dirty="0" err="1"/>
              <a:t>Supervisor</a:t>
            </a:r>
            <a:r>
              <a:rPr lang="ru-RU" b="1" dirty="0"/>
              <a:t> </a:t>
            </a:r>
            <a:r>
              <a:rPr lang="ru-RU" b="1" dirty="0" err="1"/>
              <a:t>bit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1 — только ядро</a:t>
            </a:r>
          </a:p>
          <a:p>
            <a:pPr lvl="1"/>
            <a:r>
              <a:rPr lang="ru-RU" dirty="0"/>
              <a:t>0 — доступна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5200816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E58EB-E29C-3375-3C38-0D6F286B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Биты состояния: </a:t>
            </a:r>
            <a:r>
              <a:rPr lang="en-US" dirty="0"/>
              <a:t>Modified </a:t>
            </a:r>
            <a:r>
              <a:rPr lang="ru-RU" dirty="0"/>
              <a:t>и </a:t>
            </a:r>
            <a:r>
              <a:rPr lang="en-US" dirty="0"/>
              <a:t>Referenced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DF2B-B2FA-374C-8627-8352F81D4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 err="1"/>
              <a:t>Modified</a:t>
            </a:r>
            <a:r>
              <a:rPr lang="ru-RU" b="1" dirty="0"/>
              <a:t> (</a:t>
            </a:r>
            <a:r>
              <a:rPr lang="ru-RU" b="1" dirty="0" err="1"/>
              <a:t>Dirty</a:t>
            </a:r>
            <a:r>
              <a:rPr lang="ru-RU" b="1" dirty="0"/>
              <a:t> </a:t>
            </a:r>
            <a:r>
              <a:rPr lang="ru-RU" b="1" dirty="0" err="1"/>
              <a:t>bit</a:t>
            </a:r>
            <a:r>
              <a:rPr lang="ru-RU" b="1" dirty="0"/>
              <a:t>)</a:t>
            </a:r>
            <a:r>
              <a:rPr lang="ru-RU" dirty="0"/>
              <a:t> — страница изменялась</a:t>
            </a:r>
          </a:p>
          <a:p>
            <a:pPr lvl="1"/>
            <a:r>
              <a:rPr lang="ru-RU" dirty="0"/>
              <a:t>Нужен при выгрузке на диск</a:t>
            </a:r>
          </a:p>
          <a:p>
            <a:r>
              <a:rPr lang="ru-RU" b="1" dirty="0" err="1"/>
              <a:t>Referenced</a:t>
            </a:r>
            <a:r>
              <a:rPr lang="ru-RU" b="1" dirty="0"/>
              <a:t> </a:t>
            </a:r>
            <a:r>
              <a:rPr lang="ru-RU" b="1" dirty="0" err="1"/>
              <a:t>bit</a:t>
            </a:r>
            <a:r>
              <a:rPr lang="ru-RU" dirty="0"/>
              <a:t> — страница недавно использовалась</a:t>
            </a:r>
          </a:p>
          <a:p>
            <a:pPr lvl="1"/>
            <a:r>
              <a:rPr lang="ru-RU" dirty="0"/>
              <a:t>Помогает алгоритмам замещения (LRU и др.)</a:t>
            </a:r>
          </a:p>
          <a:p>
            <a:r>
              <a:rPr lang="ru-RU" dirty="0"/>
              <a:t>Эти биты автоматически устанавливаются </a:t>
            </a:r>
            <a:r>
              <a:rPr lang="ru-RU" b="1" dirty="0" err="1"/>
              <a:t>аппаратно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8272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965F-03D3-33D6-F87E-3D05AC394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и структура записи в таблице страниц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B05EE-206C-EA64-D150-BCAF7B64D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Современная запись таблицы страниц — </a:t>
            </a:r>
            <a:r>
              <a:rPr lang="ru-RU" b="1" dirty="0"/>
              <a:t>64 бита</a:t>
            </a:r>
            <a:endParaRPr lang="ru-RU" dirty="0"/>
          </a:p>
          <a:p>
            <a:r>
              <a:rPr lang="ru-RU" dirty="0"/>
              <a:t>52 бита - номер фрейма (при размере страницы 4К)</a:t>
            </a:r>
          </a:p>
          <a:p>
            <a:r>
              <a:rPr lang="ru-RU" dirty="0"/>
              <a:t>12 бит - служебная информация (флаги, разрешения и т. д.)</a:t>
            </a:r>
          </a:p>
          <a:p>
            <a:r>
              <a:rPr lang="ru-RU" dirty="0"/>
              <a:t>Структура аппаратно-зависима, но смысл одинаков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6369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C0FE-A774-29FE-0AB0-A606782DB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и изоляция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291D-84DF-CB81-32DA-3AD5B2D5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Страницы ядра и пользователя разделены по правам</a:t>
            </a:r>
          </a:p>
          <a:p>
            <a:r>
              <a:rPr lang="ru-RU" dirty="0"/>
              <a:t>Обращение пользователя к адресу ядра вызывает </a:t>
            </a:r>
            <a:r>
              <a:rPr lang="ru-RU" b="1" dirty="0" err="1"/>
              <a:t>fault</a:t>
            </a:r>
            <a:endParaRPr lang="ru-RU" dirty="0"/>
          </a:p>
          <a:p>
            <a:r>
              <a:rPr lang="ru-RU" dirty="0"/>
              <a:t>Часто пользовательские процессы начинают с адреса 0x1000 (4K), чтобы обращения к нулевому указателю вызывали исключение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166943275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8AF8-3B6A-ED79-98F9-7242CA41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Итог: роль таблицы страниц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CED33-5415-649E-4CC9-A2CD618A8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страниц — ключевая структура виртуальной памяти</a:t>
            </a:r>
          </a:p>
          <a:p>
            <a:r>
              <a:rPr lang="ru-RU" dirty="0"/>
              <a:t>Обеспечивает:</a:t>
            </a:r>
          </a:p>
          <a:p>
            <a:pPr lvl="1"/>
            <a:r>
              <a:rPr lang="ru-RU" dirty="0"/>
              <a:t>отображение виртуальных страниц в физические</a:t>
            </a:r>
          </a:p>
          <a:p>
            <a:pPr lvl="1"/>
            <a:r>
              <a:rPr lang="ru-RU" dirty="0"/>
              <a:t>контроль доступа</a:t>
            </a:r>
          </a:p>
          <a:p>
            <a:pPr lvl="1"/>
            <a:r>
              <a:rPr lang="ru-RU" dirty="0"/>
              <a:t>отслеживание активности страниц</a:t>
            </a:r>
          </a:p>
          <a:p>
            <a:r>
              <a:rPr lang="ru-RU" dirty="0"/>
              <a:t>Управляется ОС, но используется </a:t>
            </a:r>
            <a:r>
              <a:rPr lang="ru-RU" b="1" dirty="0"/>
              <a:t>MMU </a:t>
            </a:r>
            <a:r>
              <a:rPr lang="ru-RU" b="1" dirty="0" err="1"/>
              <a:t>аппаратно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28859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F1E35B-F524-D4D1-A62D-44FE0D2C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Многоуровневые таблицы страниц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1CE8BA-F856-1222-4595-C1AEC4363E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0534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F4475B-A81C-B7BC-C114-DF5889E7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большого размера таблиц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D13AB1-D3B9-5264-7E4A-88D133F87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32-битной системы (4 ГБ адресов, страницы по 4К): нужно </a:t>
            </a:r>
            <a:r>
              <a:rPr lang="ru-RU" b="1" dirty="0"/>
              <a:t>1 048 576 записей</a:t>
            </a:r>
            <a:r>
              <a:rPr lang="ru-RU" dirty="0"/>
              <a:t> (1 млн строк, десятки мегабайт на процесс)</a:t>
            </a:r>
          </a:p>
          <a:p>
            <a:r>
              <a:rPr lang="ru-RU" dirty="0"/>
              <a:t>Для 64-битной системы: потребовалось бы ≈ 4,5 × 10¹⁵ записей (!)</a:t>
            </a:r>
          </a:p>
          <a:p>
            <a:r>
              <a:rPr lang="ru-RU" dirty="0"/>
              <a:t>Таблицу невозможно хранить целиком в памяти</a:t>
            </a:r>
          </a:p>
          <a:p>
            <a:r>
              <a:rPr lang="ru-RU" dirty="0"/>
              <a:t>Решение: иерархическая структура (</a:t>
            </a:r>
            <a:r>
              <a:rPr lang="ru-RU" dirty="0" err="1"/>
              <a:t>multi-level</a:t>
            </a:r>
            <a:r>
              <a:rPr lang="ru-RU" dirty="0"/>
              <a:t>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tables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3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E29A5A-A0FA-8D54-BBA2-5D3F1F6B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Прямой доступ к физической памяти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9A98FC-3A58-8F20-C3BA-7BA782B3E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имеет доступ ко всем адресам физической ОЗУ</a:t>
            </a:r>
          </a:p>
          <a:p>
            <a:r>
              <a:rPr lang="ru-RU" dirty="0"/>
              <a:t>Как правило, все адреса были абсолютные</a:t>
            </a:r>
          </a:p>
          <a:p>
            <a:r>
              <a:rPr lang="ru-RU" dirty="0"/>
              <a:t>Две программы не могут существовать в памяти компьютера</a:t>
            </a:r>
          </a:p>
          <a:p>
            <a:pPr lvl="1"/>
            <a:r>
              <a:rPr lang="ru-RU" dirty="0"/>
              <a:t>Ошибка в одной программе уничтожает данные другой или даже ОС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86634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3A75-1CEF-0E26-B407-01B056F14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Многоуровневые таблицы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CF7DB-AEF5-94F4-EBDB-8A5D5FE225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делится на страницы второго, третьего и четвёртого уровня</a:t>
            </a:r>
          </a:p>
          <a:p>
            <a:r>
              <a:rPr lang="ru-RU" dirty="0"/>
              <a:t>Виртуальный адрес разделяется на несколько полей:</a:t>
            </a:r>
          </a:p>
          <a:p>
            <a:pPr lvl="1"/>
            <a:r>
              <a:rPr lang="ru-RU" dirty="0"/>
              <a:t>номер таблицы верхнего уровня</a:t>
            </a:r>
          </a:p>
          <a:p>
            <a:pPr lvl="1"/>
            <a:r>
              <a:rPr lang="ru-RU" dirty="0"/>
              <a:t>номера подтаблиц</a:t>
            </a:r>
          </a:p>
          <a:p>
            <a:pPr lvl="1"/>
            <a:r>
              <a:rPr lang="ru-RU" dirty="0"/>
              <a:t>смещение в странице</a:t>
            </a:r>
          </a:p>
          <a:p>
            <a:r>
              <a:rPr lang="ru-RU" dirty="0"/>
              <a:t>Неиспользуемые подтаблицы просто не создаются</a:t>
            </a:r>
          </a:p>
        </p:txBody>
      </p:sp>
    </p:spTree>
    <p:extLst>
      <p:ext uri="{BB962C8B-B14F-4D97-AF65-F5344CB8AC3E}">
        <p14:creationId xmlns:p14="http://schemas.microsoft.com/office/powerpoint/2010/main" val="13431621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18EA6-969D-5C71-DE0F-BA0E3BB3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Пример: двухуровневая таблица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FE44-C003-4926-16C8-E18682899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Виртуальный адрес (32 бита) делится на 3 части:</a:t>
            </a:r>
          </a:p>
          <a:p>
            <a:pPr lvl="1"/>
            <a:r>
              <a:rPr lang="ru-RU" dirty="0"/>
              <a:t>10 бит </a:t>
            </a:r>
            <a:r>
              <a:rPr lang="en-US" dirty="0"/>
              <a:t>-</a:t>
            </a:r>
            <a:r>
              <a:rPr lang="ru-RU" dirty="0"/>
              <a:t> индекс в таблице верхнего уровня (</a:t>
            </a:r>
            <a:r>
              <a:rPr lang="en-US" dirty="0"/>
              <a:t>Page Directory)</a:t>
            </a:r>
            <a:endParaRPr lang="ru-RU" dirty="0"/>
          </a:p>
          <a:p>
            <a:pPr lvl="1"/>
            <a:r>
              <a:rPr lang="ru-RU" dirty="0"/>
              <a:t>10 бит </a:t>
            </a:r>
            <a:r>
              <a:rPr lang="en-US" dirty="0"/>
              <a:t>-</a:t>
            </a:r>
            <a:r>
              <a:rPr lang="ru-RU" dirty="0"/>
              <a:t> индекс во второй таблице</a:t>
            </a:r>
            <a:r>
              <a:rPr lang="en-US" dirty="0"/>
              <a:t> (Page Table)</a:t>
            </a:r>
            <a:endParaRPr lang="ru-RU" dirty="0"/>
          </a:p>
          <a:p>
            <a:pPr lvl="1"/>
            <a:r>
              <a:rPr lang="ru-RU" dirty="0"/>
              <a:t>12 бит </a:t>
            </a:r>
            <a:r>
              <a:rPr lang="en-US" dirty="0"/>
              <a:t>-</a:t>
            </a:r>
            <a:r>
              <a:rPr lang="ru-RU" dirty="0"/>
              <a:t> смещение внутри страницы</a:t>
            </a:r>
          </a:p>
          <a:p>
            <a:r>
              <a:rPr lang="ru-RU" dirty="0"/>
              <a:t>Таблица верхнего уровня: 1024 записей</a:t>
            </a:r>
          </a:p>
          <a:p>
            <a:pPr lvl="1"/>
            <a:r>
              <a:rPr lang="ru-RU" dirty="0"/>
              <a:t>Каждая запись указывает на таблицу второго уровня (тоже 1024 записей)</a:t>
            </a:r>
          </a:p>
          <a:p>
            <a:r>
              <a:rPr lang="ru-RU" dirty="0"/>
              <a:t>В сумме: покрывается всё пространство в 4 ГБ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853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5253-B9B3-D51D-3B18-BB46590A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Двухуровневая таблица страниц на </a:t>
            </a:r>
            <a:r>
              <a:rPr lang="en-US" dirty="0"/>
              <a:t>x86 (</a:t>
            </a:r>
            <a:r>
              <a:rPr lang="ru-RU" dirty="0"/>
              <a:t>без </a:t>
            </a:r>
            <a:r>
              <a:rPr lang="en-US" dirty="0"/>
              <a:t>PAE</a:t>
            </a:r>
            <a:r>
              <a:rPr lang="ru-RU" dirty="0"/>
              <a:t> и </a:t>
            </a:r>
            <a:r>
              <a:rPr lang="en-US" dirty="0"/>
              <a:t>PSE)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A64509-DD08-4DCF-8BDF-086B57846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717" y="1831607"/>
            <a:ext cx="6815528" cy="4895327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DA0DFF-E161-E81D-7C96-C93C5CE47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793" y="1831607"/>
            <a:ext cx="4500841" cy="4469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9943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DB5A-64AB-B51D-0AF8-5B999F971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Четырехуровневая структура в </a:t>
            </a:r>
            <a:r>
              <a:rPr lang="en-US" dirty="0"/>
              <a:t>x86-64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BAAD-1ACA-0E7D-724B-3A88D2A7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x86-64 </a:t>
            </a:r>
            <a:r>
              <a:rPr lang="ru-RU" dirty="0"/>
              <a:t>адрес (48 бит используемых) делится на:</a:t>
            </a:r>
          </a:p>
          <a:p>
            <a:pPr lvl="1"/>
            <a:r>
              <a:rPr lang="ru-RU" dirty="0"/>
              <a:t>9 бит — </a:t>
            </a:r>
            <a:r>
              <a:rPr lang="en-US" dirty="0"/>
              <a:t>Page Map Level 4 (PML4)</a:t>
            </a:r>
          </a:p>
          <a:p>
            <a:pPr lvl="1"/>
            <a:r>
              <a:rPr lang="en-US" dirty="0"/>
              <a:t>9 </a:t>
            </a:r>
            <a:r>
              <a:rPr lang="ru-RU" dirty="0"/>
              <a:t>бит — </a:t>
            </a:r>
            <a:r>
              <a:rPr lang="en-US" dirty="0"/>
              <a:t>Page Directory Pointer Table (PDPT)</a:t>
            </a:r>
          </a:p>
          <a:p>
            <a:pPr lvl="1"/>
            <a:r>
              <a:rPr lang="en-US" dirty="0"/>
              <a:t>9 </a:t>
            </a:r>
            <a:r>
              <a:rPr lang="ru-RU" dirty="0"/>
              <a:t>бит — </a:t>
            </a:r>
            <a:r>
              <a:rPr lang="en-US" dirty="0"/>
              <a:t>Page Directory (PD)</a:t>
            </a:r>
          </a:p>
          <a:p>
            <a:pPr lvl="1"/>
            <a:r>
              <a:rPr lang="en-US" dirty="0"/>
              <a:t>9 </a:t>
            </a:r>
            <a:r>
              <a:rPr lang="ru-RU" dirty="0"/>
              <a:t>бит — </a:t>
            </a:r>
            <a:r>
              <a:rPr lang="en-US" dirty="0"/>
              <a:t>Page Table (PT)</a:t>
            </a:r>
          </a:p>
          <a:p>
            <a:pPr lvl="1"/>
            <a:r>
              <a:rPr lang="en-US" dirty="0"/>
              <a:t>12 </a:t>
            </a:r>
            <a:r>
              <a:rPr lang="ru-RU" dirty="0"/>
              <a:t>бит — </a:t>
            </a:r>
            <a:r>
              <a:rPr lang="en-US" dirty="0"/>
              <a:t>Offset</a:t>
            </a:r>
          </a:p>
          <a:p>
            <a:r>
              <a:rPr lang="ru-RU" dirty="0"/>
              <a:t>Каждая таблица содержит 512 записей (2⁹)</a:t>
            </a:r>
          </a:p>
          <a:p>
            <a:r>
              <a:rPr lang="ru-RU" dirty="0"/>
              <a:t>Итого 4 уровня вложенности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92572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86CB-A14F-53F2-654E-2D5979E8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</a:t>
            </a:r>
            <a:r>
              <a:rPr lang="ru-RU" dirty="0"/>
              <a:t>х уровневая таблица в </a:t>
            </a:r>
            <a:r>
              <a:rPr lang="en-US" dirty="0"/>
              <a:t>x86/64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AD8F7-AFE7-FC72-95F3-7E658D572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9621" y="1825625"/>
            <a:ext cx="919275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7959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A520A-1C77-9593-8C47-E721D19D1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многоуровневого подхода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70E95-49D7-306C-8F6B-BC90BEE6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 нужно держать всю таблицу в памяти</a:t>
            </a:r>
          </a:p>
          <a:p>
            <a:r>
              <a:rPr lang="ru-RU" dirty="0"/>
              <a:t>Таблицы создаются </a:t>
            </a:r>
            <a:r>
              <a:rPr lang="ru-RU" b="1" dirty="0"/>
              <a:t>по требованию</a:t>
            </a:r>
            <a:endParaRPr lang="ru-RU" dirty="0"/>
          </a:p>
          <a:p>
            <a:r>
              <a:rPr lang="ru-RU" dirty="0"/>
              <a:t>Экономия памяти и гибкость</a:t>
            </a:r>
          </a:p>
          <a:p>
            <a:r>
              <a:rPr lang="ru-RU" dirty="0"/>
              <a:t>Упрощается работа с большими адресными пространствами</a:t>
            </a:r>
          </a:p>
          <a:p>
            <a:r>
              <a:rPr lang="ru-RU" dirty="0"/>
              <a:t>Легче кэшировать части таблицы (через </a:t>
            </a:r>
            <a:r>
              <a:rPr lang="ru-RU" b="1" dirty="0"/>
              <a:t>TLB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55733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65E2-255E-DC1E-F034-4193B71FA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и компромиссы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48299-0657-64C6-8F77-022C164FF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Многоуровневая структура увеличивает </a:t>
            </a:r>
            <a:r>
              <a:rPr lang="ru-RU" b="1" dirty="0"/>
              <a:t>время поиска</a:t>
            </a:r>
            <a:r>
              <a:rPr lang="ru-RU" dirty="0"/>
              <a:t> (до 4 обращений)</a:t>
            </a:r>
          </a:p>
          <a:p>
            <a:r>
              <a:rPr lang="ru-RU" dirty="0"/>
              <a:t>Используется </a:t>
            </a:r>
            <a:r>
              <a:rPr lang="ru-RU" b="1" dirty="0"/>
              <a:t>TLB</a:t>
            </a:r>
            <a:r>
              <a:rPr lang="ru-RU" dirty="0"/>
              <a:t> (</a:t>
            </a:r>
            <a:r>
              <a:rPr lang="en-US" dirty="0"/>
              <a:t>Translation Lookaside Buffer)</a:t>
            </a:r>
            <a:r>
              <a:rPr lang="ru-RU" dirty="0"/>
              <a:t>, чтобы ускорить преобразование</a:t>
            </a:r>
            <a:r>
              <a:rPr lang="en-US" dirty="0"/>
              <a:t> </a:t>
            </a:r>
            <a:r>
              <a:rPr lang="ru-RU" dirty="0"/>
              <a:t>виртуальных адресов в физические</a:t>
            </a:r>
          </a:p>
          <a:p>
            <a:r>
              <a:rPr lang="ru-RU" dirty="0"/>
              <a:t>Переключение контекста требует обновления TLB</a:t>
            </a:r>
          </a:p>
          <a:p>
            <a:r>
              <a:rPr lang="ru-RU" dirty="0"/>
              <a:t>Возможен компромисс — большие страницы (2 МБ, 1 ГБ)</a:t>
            </a:r>
          </a:p>
        </p:txBody>
      </p:sp>
    </p:spTree>
    <p:extLst>
      <p:ext uri="{BB962C8B-B14F-4D97-AF65-F5344CB8AC3E}">
        <p14:creationId xmlns:p14="http://schemas.microsoft.com/office/powerpoint/2010/main" val="379465068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86DA-21BD-F77C-DAC4-80E3EA4BC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Итоги: Зачем нужны многоуровневые таблицы страниц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FF0D-78C3-BC3D-E88C-0D5A123EA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Позволяют работать с огромными адресными пространствами</a:t>
            </a:r>
          </a:p>
          <a:p>
            <a:r>
              <a:rPr lang="ru-RU" dirty="0"/>
              <a:t>Экономят память — создаются только нужные таблицы</a:t>
            </a:r>
          </a:p>
          <a:p>
            <a:r>
              <a:rPr lang="ru-RU" dirty="0"/>
              <a:t>Ускоряются с помощью TLB</a:t>
            </a:r>
          </a:p>
          <a:p>
            <a:r>
              <a:rPr lang="ru-RU" dirty="0"/>
              <a:t>Являются стандартом во всех современных архитектурах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5024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DDA8E-F899-CA2C-46E6-34E22CE2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исполняемая страница должна быть читаемой</a:t>
            </a:r>
            <a:r>
              <a:rPr lang="en-US" dirty="0"/>
              <a:t> (</a:t>
            </a:r>
            <a:r>
              <a:rPr lang="ru-RU" dirty="0"/>
              <a:t>на </a:t>
            </a:r>
            <a:r>
              <a:rPr lang="en-US" dirty="0"/>
              <a:t>x86)?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C7C80-15D8-D5FC-1B42-A53BCA68EA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Процессор выполняет инструкцию, считывая байты из памяти</a:t>
            </a:r>
            <a:r>
              <a:rPr lang="en-US" dirty="0"/>
              <a:t>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исполнение = особая форма чтения.</a:t>
            </a:r>
          </a:p>
          <a:p>
            <a:r>
              <a:rPr lang="ru-RU" dirty="0"/>
              <a:t>В PTE нет отдельного “</a:t>
            </a:r>
            <a:r>
              <a:rPr lang="ru-RU" dirty="0" err="1"/>
              <a:t>Read</a:t>
            </a:r>
            <a:r>
              <a:rPr lang="ru-RU" dirty="0"/>
              <a:t>” бита:</a:t>
            </a:r>
            <a:r>
              <a:rPr lang="en-US" dirty="0"/>
              <a:t> </a:t>
            </a:r>
            <a:r>
              <a:rPr lang="ru-RU" dirty="0"/>
              <a:t>если страница присутствует (P=1) и не помечена NX,</a:t>
            </a:r>
            <a:r>
              <a:rPr lang="en-US" dirty="0"/>
              <a:t> </a:t>
            </a:r>
            <a:r>
              <a:rPr lang="ru-RU" dirty="0"/>
              <a:t>то чтение и исполнение всегда разрешены вместе.</a:t>
            </a:r>
          </a:p>
          <a:p>
            <a:r>
              <a:rPr lang="ru-RU" dirty="0" err="1"/>
              <a:t>Execute-only</a:t>
            </a:r>
            <a:r>
              <a:rPr lang="ru-RU" dirty="0"/>
              <a:t> страниц на x86-64 не существует.</a:t>
            </a:r>
          </a:p>
          <a:p>
            <a:r>
              <a:rPr lang="ru-RU" dirty="0"/>
              <a:t>Бит NX (No </a:t>
            </a:r>
            <a:r>
              <a:rPr lang="ru-RU" dirty="0" err="1"/>
              <a:t>Execute</a:t>
            </a:r>
            <a:r>
              <a:rPr lang="ru-RU" dirty="0"/>
              <a:t>) лишь </a:t>
            </a:r>
            <a:r>
              <a:rPr lang="ru-RU" i="1" dirty="0"/>
              <a:t>запрещает выполнение</a:t>
            </a:r>
            <a:r>
              <a:rPr lang="ru-RU" dirty="0"/>
              <a:t>,</a:t>
            </a:r>
            <a:br>
              <a:rPr lang="ru-RU" dirty="0"/>
            </a:br>
            <a:r>
              <a:rPr lang="ru-RU" dirty="0"/>
              <a:t>но не запрещает чтение.</a:t>
            </a:r>
            <a:endParaRPr lang="en-US" dirty="0"/>
          </a:p>
          <a:p>
            <a:r>
              <a:rPr lang="ru-RU" dirty="0"/>
              <a:t>На других архитектурах (</a:t>
            </a:r>
            <a:r>
              <a:rPr lang="en-US" dirty="0"/>
              <a:t>ARMv8-A, RISC-V </a:t>
            </a:r>
            <a:r>
              <a:rPr lang="ru-RU" dirty="0"/>
              <a:t>можно сделать </a:t>
            </a:r>
            <a:r>
              <a:rPr lang="en-US" dirty="0"/>
              <a:t>Execute-Only Memory)</a:t>
            </a:r>
          </a:p>
          <a:p>
            <a:pPr lvl="1"/>
            <a:r>
              <a:rPr lang="ru-RU" dirty="0"/>
              <a:t>Повышает безопасность, так как код нельзя просканировать или считать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708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5184-0703-86B6-E72C-62B55C8A2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на </a:t>
            </a:r>
            <a:r>
              <a:rPr lang="en-US" dirty="0"/>
              <a:t>x86</a:t>
            </a:r>
            <a:r>
              <a:rPr lang="ru-RU" dirty="0"/>
              <a:t> нет </a:t>
            </a:r>
            <a:r>
              <a:rPr lang="en-US" dirty="0"/>
              <a:t>Write-Only </a:t>
            </a:r>
            <a:r>
              <a:rPr lang="ru-RU" dirty="0"/>
              <a:t>страниц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0F5E3-AFF3-281F-F61A-51F5A9A7D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Архитектура x86: бит R/W разрешает запись </a:t>
            </a:r>
            <a:r>
              <a:rPr lang="ru-RU" i="1" dirty="0"/>
              <a:t>в дополнение</a:t>
            </a:r>
            <a:r>
              <a:rPr lang="ru-RU" dirty="0"/>
              <a:t> к чтению</a:t>
            </a:r>
          </a:p>
          <a:p>
            <a:r>
              <a:rPr lang="ru-RU" dirty="0"/>
              <a:t>В таблице страниц (PTE) всего один бит доступа R/W:</a:t>
            </a:r>
          </a:p>
          <a:p>
            <a:pPr lvl="1"/>
            <a:r>
              <a:rPr lang="ru-RU" dirty="0"/>
              <a:t>R/W = 0 → только чтение</a:t>
            </a:r>
          </a:p>
          <a:p>
            <a:pPr lvl="1"/>
            <a:r>
              <a:rPr lang="ru-RU" dirty="0"/>
              <a:t>R/W = 1 → чтение и запись</a:t>
            </a:r>
          </a:p>
          <a:p>
            <a:r>
              <a:rPr lang="ru-RU" dirty="0"/>
              <a:t>Нет комбинации, разрешающей запись без чтения.</a:t>
            </a:r>
          </a:p>
          <a:p>
            <a:r>
              <a:rPr lang="ru-RU" dirty="0"/>
              <a:t>Режим “</a:t>
            </a:r>
            <a:r>
              <a:rPr lang="ru-RU" dirty="0" err="1"/>
              <a:t>write-only</a:t>
            </a:r>
            <a:r>
              <a:rPr lang="ru-RU" dirty="0"/>
              <a:t>” </a:t>
            </a:r>
            <a:r>
              <a:rPr lang="ru-RU" dirty="0" err="1"/>
              <a:t>аппаратно</a:t>
            </a:r>
            <a:r>
              <a:rPr lang="ru-RU" dirty="0"/>
              <a:t> невозможен — чтение всегда включено, если разрешена запись.</a:t>
            </a:r>
            <a:endParaRPr lang="en-US" dirty="0"/>
          </a:p>
          <a:p>
            <a:r>
              <a:rPr lang="ru-RU" dirty="0"/>
              <a:t>Почему так сделано</a:t>
            </a:r>
          </a:p>
          <a:p>
            <a:pPr lvl="1"/>
            <a:r>
              <a:rPr lang="ru-RU" dirty="0"/>
              <a:t>Процессор при записи должен читать строку кэша → без чтения невозможно.</a:t>
            </a:r>
          </a:p>
          <a:p>
            <a:pPr lvl="1"/>
            <a:r>
              <a:rPr lang="ru-RU" dirty="0"/>
              <a:t>“</a:t>
            </a:r>
            <a:r>
              <a:rPr lang="ru-RU" dirty="0" err="1"/>
              <a:t>Write-only</a:t>
            </a:r>
            <a:r>
              <a:rPr lang="ru-RU" dirty="0"/>
              <a:t>” не даёт новых гарантий безопасности, но усложняет аппарат.</a:t>
            </a:r>
          </a:p>
          <a:p>
            <a:pPr lvl="1"/>
            <a:r>
              <a:rPr lang="ru-RU" dirty="0"/>
              <a:t>Вся модель памяти x86 построена на принципе </a:t>
            </a:r>
            <a:r>
              <a:rPr lang="ru-RU" i="1" dirty="0" err="1"/>
              <a:t>read-modify-write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7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9B1EC-5B9A-66BF-EE4C-CEAF1D22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разместить код и данные ОС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70E3-7DCE-65AA-09BD-B78D2E588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Варианты размещения</a:t>
            </a:r>
          </a:p>
          <a:p>
            <a:pPr lvl="1"/>
            <a:r>
              <a:rPr lang="ru-RU" dirty="0"/>
              <a:t>В нижних адресах ОЗУ на ранних мейнфреймах</a:t>
            </a:r>
          </a:p>
          <a:p>
            <a:pPr lvl="1"/>
            <a:r>
              <a:rPr lang="ru-RU" dirty="0"/>
              <a:t>Вверху </a:t>
            </a:r>
            <a:r>
              <a:rPr lang="en-US" dirty="0"/>
              <a:t>ROM </a:t>
            </a:r>
            <a:r>
              <a:rPr lang="ru-RU" dirty="0"/>
              <a:t>во встроенных системах</a:t>
            </a:r>
          </a:p>
          <a:p>
            <a:pPr lvl="1"/>
            <a:r>
              <a:rPr lang="en-US" dirty="0"/>
              <a:t>BIOS </a:t>
            </a:r>
            <a:r>
              <a:rPr lang="ru-RU" dirty="0"/>
              <a:t>в </a:t>
            </a:r>
            <a:r>
              <a:rPr lang="en-US" dirty="0"/>
              <a:t>ROM + </a:t>
            </a:r>
            <a:r>
              <a:rPr lang="ru-RU" dirty="0"/>
              <a:t>ОС в </a:t>
            </a:r>
            <a:r>
              <a:rPr lang="en-US" dirty="0"/>
              <a:t>RAM </a:t>
            </a:r>
            <a:r>
              <a:rPr lang="ru-RU" dirty="0"/>
              <a:t>в ранних ПК</a:t>
            </a:r>
          </a:p>
          <a:p>
            <a:r>
              <a:rPr lang="ru-RU" dirty="0"/>
              <a:t>Проблема: перезапись ОС пользователем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518481-C8FA-7FFB-03C5-8CBB90EF73FC}"/>
              </a:ext>
            </a:extLst>
          </p:cNvPr>
          <p:cNvSpPr/>
          <p:nvPr/>
        </p:nvSpPr>
        <p:spPr>
          <a:xfrm>
            <a:off x="997527" y="4172989"/>
            <a:ext cx="1629295" cy="24771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5EE38-E5C9-30A1-20EA-2121FA9BAE86}"/>
              </a:ext>
            </a:extLst>
          </p:cNvPr>
          <p:cNvSpPr/>
          <p:nvPr/>
        </p:nvSpPr>
        <p:spPr>
          <a:xfrm>
            <a:off x="4415443" y="4172989"/>
            <a:ext cx="1629295" cy="24771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94D36A-6928-B367-0B16-C7A3CEC7B269}"/>
              </a:ext>
            </a:extLst>
          </p:cNvPr>
          <p:cNvSpPr/>
          <p:nvPr/>
        </p:nvSpPr>
        <p:spPr>
          <a:xfrm>
            <a:off x="7935885" y="4172989"/>
            <a:ext cx="1629295" cy="24771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64480-95F4-54BE-E144-527BF214CE29}"/>
              </a:ext>
            </a:extLst>
          </p:cNvPr>
          <p:cNvSpPr/>
          <p:nvPr/>
        </p:nvSpPr>
        <p:spPr>
          <a:xfrm>
            <a:off x="997527" y="6035040"/>
            <a:ext cx="1629295" cy="615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992682-4433-44F4-6600-7F8A6EACF234}"/>
              </a:ext>
            </a:extLst>
          </p:cNvPr>
          <p:cNvSpPr/>
          <p:nvPr/>
        </p:nvSpPr>
        <p:spPr>
          <a:xfrm>
            <a:off x="997526" y="5054138"/>
            <a:ext cx="1629295" cy="815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 пользователя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B84841-047B-C110-9312-6268878EAEBE}"/>
              </a:ext>
            </a:extLst>
          </p:cNvPr>
          <p:cNvSpPr/>
          <p:nvPr/>
        </p:nvSpPr>
        <p:spPr>
          <a:xfrm>
            <a:off x="4415442" y="5869392"/>
            <a:ext cx="1629295" cy="7807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 пользователя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2B8DD3-8532-1E4C-EE21-233EF447EA2A}"/>
              </a:ext>
            </a:extLst>
          </p:cNvPr>
          <p:cNvSpPr/>
          <p:nvPr/>
        </p:nvSpPr>
        <p:spPr>
          <a:xfrm>
            <a:off x="4415442" y="4172989"/>
            <a:ext cx="1629295" cy="8152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 в ПЗУ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E8331E-65B0-E0D5-764C-D09D3AA882E6}"/>
              </a:ext>
            </a:extLst>
          </p:cNvPr>
          <p:cNvSpPr/>
          <p:nvPr/>
        </p:nvSpPr>
        <p:spPr>
          <a:xfrm>
            <a:off x="7935884" y="6035040"/>
            <a:ext cx="1629295" cy="6151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ОС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CCB0F3-0C90-3F1A-E42C-401714317633}"/>
              </a:ext>
            </a:extLst>
          </p:cNvPr>
          <p:cNvSpPr/>
          <p:nvPr/>
        </p:nvSpPr>
        <p:spPr>
          <a:xfrm>
            <a:off x="7935883" y="5054138"/>
            <a:ext cx="1629295" cy="848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Программа пользователя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19B73B-FA8E-4169-F091-C653C2632F6E}"/>
              </a:ext>
            </a:extLst>
          </p:cNvPr>
          <p:cNvSpPr/>
          <p:nvPr/>
        </p:nvSpPr>
        <p:spPr>
          <a:xfrm>
            <a:off x="7935883" y="4164675"/>
            <a:ext cx="1629295" cy="7545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Драйвера в ПЗУ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A6F061-D6F1-1CA6-6BC7-1CE5D9483499}"/>
              </a:ext>
            </a:extLst>
          </p:cNvPr>
          <p:cNvSpPr txBox="1"/>
          <p:nvPr/>
        </p:nvSpPr>
        <p:spPr>
          <a:xfrm>
            <a:off x="2633405" y="6259617"/>
            <a:ext cx="59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7421B-B65B-571F-5ADF-5A54594551FB}"/>
              </a:ext>
            </a:extLst>
          </p:cNvPr>
          <p:cNvSpPr txBox="1"/>
          <p:nvPr/>
        </p:nvSpPr>
        <p:spPr>
          <a:xfrm>
            <a:off x="2626821" y="4164675"/>
            <a:ext cx="11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 err="1"/>
              <a:t>xFFF</a:t>
            </a:r>
            <a:r>
              <a:rPr lang="en-US" dirty="0"/>
              <a:t>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ADFC76-D252-E759-DBEA-7AA83066F172}"/>
              </a:ext>
            </a:extLst>
          </p:cNvPr>
          <p:cNvSpPr txBox="1"/>
          <p:nvPr/>
        </p:nvSpPr>
        <p:spPr>
          <a:xfrm>
            <a:off x="6044737" y="6280850"/>
            <a:ext cx="59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753D11-ACA0-C520-3419-57827D4ECE52}"/>
              </a:ext>
            </a:extLst>
          </p:cNvPr>
          <p:cNvSpPr txBox="1"/>
          <p:nvPr/>
        </p:nvSpPr>
        <p:spPr>
          <a:xfrm>
            <a:off x="6044738" y="4164675"/>
            <a:ext cx="11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 err="1"/>
              <a:t>xFFF</a:t>
            </a:r>
            <a:r>
              <a:rPr lang="en-US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253F2-92EB-8548-14AD-AF3C984C5F5B}"/>
              </a:ext>
            </a:extLst>
          </p:cNvPr>
          <p:cNvSpPr txBox="1"/>
          <p:nvPr/>
        </p:nvSpPr>
        <p:spPr>
          <a:xfrm>
            <a:off x="9565178" y="6280850"/>
            <a:ext cx="594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07636F-D166-4DA0-DACC-E70C4D94470D}"/>
              </a:ext>
            </a:extLst>
          </p:cNvPr>
          <p:cNvSpPr txBox="1"/>
          <p:nvPr/>
        </p:nvSpPr>
        <p:spPr>
          <a:xfrm>
            <a:off x="9565178" y="4172989"/>
            <a:ext cx="1188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0</a:t>
            </a:r>
            <a:r>
              <a:rPr lang="en-US" dirty="0" err="1"/>
              <a:t>xFFF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840056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0C73-7A22-FA70-33B8-E179015A1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Разрешённые и запрещённые комбинации прав доступа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95675BE-7FE4-55F8-A540-1A35C265F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4624667"/>
              </p:ext>
            </p:extLst>
          </p:nvPr>
        </p:nvGraphicFramePr>
        <p:xfrm>
          <a:off x="838200" y="1825625"/>
          <a:ext cx="10515600" cy="458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4234862049"/>
                    </a:ext>
                  </a:extLst>
                </a:gridCol>
                <a:gridCol w="2335530">
                  <a:extLst>
                    <a:ext uri="{9D8B030D-6E8A-4147-A177-3AD203B41FA5}">
                      <a16:colId xmlns:a16="http://schemas.microsoft.com/office/drawing/2014/main" val="2615357206"/>
                    </a:ext>
                  </a:extLst>
                </a:gridCol>
                <a:gridCol w="955040">
                  <a:extLst>
                    <a:ext uri="{9D8B030D-6E8A-4147-A177-3AD203B41FA5}">
                      <a16:colId xmlns:a16="http://schemas.microsoft.com/office/drawing/2014/main" val="2409163768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649807419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3500467358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36986239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Комбинация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X86-64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ARMv8-A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RISC-V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09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чтение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Стандартный режим данных и кода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323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Чтение и запись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Обычные данные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385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запись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Архитектурно невозможно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310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исполнение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Execute-only </a:t>
                      </a:r>
                      <a:r>
                        <a:rPr lang="ru-RU" dirty="0"/>
                        <a:t>доступ возможен только на </a:t>
                      </a:r>
                      <a:r>
                        <a:rPr lang="en-US" dirty="0"/>
                        <a:t>ARM/Risc-V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494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Чтение + исполнение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Обычные страницы кода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11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RWX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Чтение + запись + исполнение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Обычно запрещено ОС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03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Только данные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Используется для защиты стека и данных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524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6342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381D7E-944A-D837-3254-F3BCEDAE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Переход от физических адресов к виртуальным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89C157-D23F-15C2-4A91-239E41EF8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958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45D393-245E-B1CB-807C-302A8CEB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ОС включает виртуальную память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9E5C4B-D0FC-F734-192D-68D1B2DC7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 включения </a:t>
            </a:r>
            <a:r>
              <a:rPr lang="ru-RU" dirty="0" err="1"/>
              <a:t>paging</a:t>
            </a:r>
            <a:r>
              <a:rPr lang="ru-RU" dirty="0"/>
              <a:t> процессор работает </a:t>
            </a:r>
            <a:r>
              <a:rPr lang="ru-RU" b="1" dirty="0"/>
              <a:t>в физическом адресном пространстве</a:t>
            </a:r>
            <a:r>
              <a:rPr lang="ru-RU" dirty="0"/>
              <a:t>.</a:t>
            </a:r>
          </a:p>
          <a:p>
            <a:r>
              <a:rPr lang="ru-RU" dirty="0"/>
              <a:t>Таблица страниц должна быть </a:t>
            </a:r>
            <a:r>
              <a:rPr lang="ru-RU" b="1" dirty="0"/>
              <a:t>создана заранее</a:t>
            </a:r>
            <a:r>
              <a:rPr lang="ru-RU" dirty="0"/>
              <a:t> и содержать </a:t>
            </a:r>
            <a:r>
              <a:rPr lang="ru-RU" b="1" dirty="0"/>
              <a:t>физические адреса страниц</a:t>
            </a:r>
            <a:r>
              <a:rPr lang="ru-RU" dirty="0"/>
              <a:t>.</a:t>
            </a:r>
          </a:p>
          <a:p>
            <a:r>
              <a:rPr lang="ru-RU" dirty="0"/>
              <a:t>Адрес корневой таблицы страниц записывается в </a:t>
            </a:r>
            <a:r>
              <a:rPr lang="ru-RU" b="1" dirty="0"/>
              <a:t>CR3 (только физический адрес)</a:t>
            </a:r>
            <a:r>
              <a:rPr lang="ru-RU" dirty="0"/>
              <a:t>.</a:t>
            </a:r>
          </a:p>
          <a:p>
            <a:r>
              <a:rPr lang="ru-RU" dirty="0"/>
              <a:t>Затем ОС устанавливает бит </a:t>
            </a:r>
            <a:r>
              <a:rPr lang="ru-RU" b="1" dirty="0"/>
              <a:t>PG</a:t>
            </a:r>
            <a:r>
              <a:rPr lang="ru-RU" dirty="0"/>
              <a:t> в регистре </a:t>
            </a:r>
            <a:r>
              <a:rPr lang="ru-RU" b="1" dirty="0"/>
              <a:t>CR0</a:t>
            </a:r>
            <a:r>
              <a:rPr lang="ru-RU" dirty="0"/>
              <a:t>, включая страничную трансляцию.</a:t>
            </a:r>
          </a:p>
          <a:p>
            <a:r>
              <a:rPr lang="ru-RU" dirty="0"/>
              <a:t>После этого все обращения к памяти становятся </a:t>
            </a:r>
            <a:r>
              <a:rPr lang="ru-RU" b="1" dirty="0"/>
              <a:t>виртуальными</a:t>
            </a:r>
            <a:r>
              <a:rPr lang="ru-RU" dirty="0"/>
              <a:t>.</a:t>
            </a:r>
          </a:p>
          <a:p>
            <a:r>
              <a:rPr lang="ru-RU" dirty="0"/>
              <a:t>Чтобы не потерять доступ к коду, создаётся </a:t>
            </a:r>
            <a:r>
              <a:rPr lang="ru-RU" b="1" dirty="0" err="1"/>
              <a:t>identity</a:t>
            </a:r>
            <a:r>
              <a:rPr lang="ru-RU" b="1" dirty="0"/>
              <a:t> </a:t>
            </a:r>
            <a:r>
              <a:rPr lang="ru-RU" b="1" dirty="0" err="1"/>
              <a:t>mapping</a:t>
            </a:r>
            <a:r>
              <a:rPr lang="ru-RU" dirty="0"/>
              <a:t> (вирт. = физ.)</a:t>
            </a:r>
          </a:p>
        </p:txBody>
      </p:sp>
    </p:spTree>
    <p:extLst>
      <p:ext uri="{BB962C8B-B14F-4D97-AF65-F5344CB8AC3E}">
        <p14:creationId xmlns:p14="http://schemas.microsoft.com/office/powerpoint/2010/main" val="143822296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C9BC-381A-7899-3880-592DF5485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Загрузка </a:t>
            </a:r>
            <a:r>
              <a:rPr lang="en-US" dirty="0"/>
              <a:t>CR3 </a:t>
            </a:r>
            <a:r>
              <a:rPr lang="ru-RU" dirty="0"/>
              <a:t>и включение </a:t>
            </a:r>
            <a:r>
              <a:rPr lang="en-US" dirty="0"/>
              <a:t>PG (x86)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833FC-A041-DF4D-73F2-C9459CB4ACB6}"/>
              </a:ext>
            </a:extLst>
          </p:cNvPr>
          <p:cNvSpPr txBox="1"/>
          <p:nvPr/>
        </p:nvSpPr>
        <p:spPr>
          <a:xfrm>
            <a:off x="838200" y="1878677"/>
            <a:ext cx="1088274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mov </a:t>
            </a:r>
            <a:r>
              <a:rPr lang="en-US" sz="2000" dirty="0" err="1">
                <a:latin typeface="Consolas" panose="020B0609020204030204" pitchFamily="49" charset="0"/>
              </a:rPr>
              <a:t>eax</a:t>
            </a:r>
            <a:r>
              <a:rPr lang="en-US" sz="2000" dirty="0">
                <a:latin typeface="Consolas" panose="020B0609020204030204" pitchFamily="49" charset="0"/>
              </a:rPr>
              <a:t>, [</a:t>
            </a:r>
            <a:r>
              <a:rPr lang="en-US" sz="2000" dirty="0" err="1">
                <a:latin typeface="Consolas" panose="020B0609020204030204" pitchFamily="49" charset="0"/>
              </a:rPr>
              <a:t>physical_address_of_page_table</a:t>
            </a:r>
            <a:r>
              <a:rPr lang="en-US" sz="2000" dirty="0">
                <a:latin typeface="Consolas" panose="020B0609020204030204" pitchFamily="49" charset="0"/>
              </a:rPr>
              <a:t>]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mov cr3, </a:t>
            </a:r>
            <a:r>
              <a:rPr lang="en-US" sz="2000" dirty="0" err="1">
                <a:latin typeface="Consolas" panose="020B0609020204030204" pitchFamily="49" charset="0"/>
              </a:rPr>
              <a:t>eax</a:t>
            </a:r>
            <a:r>
              <a:rPr lang="en-US" sz="2000" dirty="0">
                <a:latin typeface="Consolas" panose="020B0609020204030204" pitchFamily="49" charset="0"/>
              </a:rPr>
              <a:t>        ; CR3 &lt;- </a:t>
            </a:r>
            <a:r>
              <a:rPr lang="en-US" sz="2000" dirty="0" err="1">
                <a:latin typeface="Consolas" panose="020B0609020204030204" pitchFamily="49" charset="0"/>
              </a:rPr>
              <a:t>физический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адрес</a:t>
            </a:r>
            <a:r>
              <a:rPr lang="en-US" sz="2000" dirty="0">
                <a:latin typeface="Consolas" panose="020B0609020204030204" pitchFamily="49" charset="0"/>
              </a:rPr>
              <a:t> PML4 (</a:t>
            </a:r>
            <a:r>
              <a:rPr lang="en-US" sz="2000" dirty="0" err="1">
                <a:latin typeface="Consolas" panose="020B0609020204030204" pitchFamily="49" charset="0"/>
              </a:rPr>
              <a:t>или</a:t>
            </a:r>
            <a:r>
              <a:rPr lang="en-US" sz="2000" dirty="0">
                <a:latin typeface="Consolas" panose="020B0609020204030204" pitchFamily="49" charset="0"/>
              </a:rPr>
              <a:t> Page Directory)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mov </a:t>
            </a:r>
            <a:r>
              <a:rPr lang="en-US" sz="2000" dirty="0" err="1">
                <a:latin typeface="Consolas" panose="020B0609020204030204" pitchFamily="49" charset="0"/>
              </a:rPr>
              <a:t>eax</a:t>
            </a:r>
            <a:r>
              <a:rPr lang="en-US" sz="2000" dirty="0">
                <a:latin typeface="Consolas" panose="020B0609020204030204" pitchFamily="49" charset="0"/>
              </a:rPr>
              <a:t>, cr0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or </a:t>
            </a:r>
            <a:r>
              <a:rPr lang="en-US" sz="2000" dirty="0" err="1">
                <a:latin typeface="Consolas" panose="020B0609020204030204" pitchFamily="49" charset="0"/>
              </a:rPr>
              <a:t>eax</a:t>
            </a:r>
            <a:r>
              <a:rPr lang="en-US" sz="2000" dirty="0">
                <a:latin typeface="Consolas" panose="020B0609020204030204" pitchFamily="49" charset="0"/>
              </a:rPr>
              <a:t>, 0x80000000  ; </a:t>
            </a:r>
            <a:r>
              <a:rPr lang="en-US" sz="2000" dirty="0" err="1">
                <a:latin typeface="Consolas" panose="020B0609020204030204" pitchFamily="49" charset="0"/>
              </a:rPr>
              <a:t>установить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бит</a:t>
            </a:r>
            <a:r>
              <a:rPr lang="en-US" sz="2000" dirty="0">
                <a:latin typeface="Consolas" panose="020B0609020204030204" pitchFamily="49" charset="0"/>
              </a:rPr>
              <a:t> PG = 1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mov cr0, </a:t>
            </a:r>
            <a:r>
              <a:rPr lang="en-US" sz="2000" dirty="0" err="1">
                <a:latin typeface="Consolas" panose="020B0609020204030204" pitchFamily="49" charset="0"/>
              </a:rPr>
              <a:t>eax</a:t>
            </a:r>
            <a:r>
              <a:rPr lang="en-US" sz="2000" dirty="0">
                <a:latin typeface="Consolas" panose="020B0609020204030204" pitchFamily="49" charset="0"/>
              </a:rPr>
              <a:t>        ; </a:t>
            </a:r>
            <a:r>
              <a:rPr lang="en-US" sz="2000" dirty="0" err="1">
                <a:latin typeface="Consolas" panose="020B0609020204030204" pitchFamily="49" charset="0"/>
              </a:rPr>
              <a:t>включаем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страничную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адресацию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0897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60089A8-F835-5346-40E2-66280CCD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происходит при включении </a:t>
            </a:r>
            <a:r>
              <a:rPr lang="en-US" dirty="0"/>
              <a:t>Paging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2B7D1-ECD1-7B71-72D0-5ABE2B1CD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выполнении </a:t>
            </a:r>
            <a:r>
              <a:rPr lang="ru-RU" b="1" dirty="0" err="1">
                <a:latin typeface="Consolas" panose="020B0609020204030204" pitchFamily="49" charset="0"/>
              </a:rPr>
              <a:t>mov</a:t>
            </a:r>
            <a:r>
              <a:rPr lang="ru-RU" b="1" dirty="0">
                <a:latin typeface="Consolas" panose="020B0609020204030204" pitchFamily="49" charset="0"/>
              </a:rPr>
              <a:t> cr0, </a:t>
            </a:r>
            <a:r>
              <a:rPr lang="ru-RU" b="1" dirty="0" err="1">
                <a:latin typeface="Consolas" panose="020B0609020204030204" pitchFamily="49" charset="0"/>
              </a:rPr>
              <a:t>eax</a:t>
            </a:r>
            <a:r>
              <a:rPr lang="ru-RU" dirty="0"/>
              <a:t> с установкой </a:t>
            </a:r>
            <a:r>
              <a:rPr lang="ru-RU" b="1" dirty="0"/>
              <a:t>PG=1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процессор </a:t>
            </a:r>
            <a:r>
              <a:rPr lang="ru-RU" b="1" dirty="0"/>
              <a:t>сбрасывает конвейер (</a:t>
            </a:r>
            <a:r>
              <a:rPr lang="ru-RU" b="1" dirty="0" err="1"/>
              <a:t>pipeline</a:t>
            </a:r>
            <a:r>
              <a:rPr lang="ru-RU" b="1" dirty="0"/>
              <a:t> </a:t>
            </a:r>
            <a:r>
              <a:rPr lang="ru-RU" b="1" dirty="0" err="1"/>
              <a:t>flush</a:t>
            </a:r>
            <a:r>
              <a:rPr lang="ru-RU" b="1" dirty="0"/>
              <a:t>)</a:t>
            </a:r>
            <a:r>
              <a:rPr lang="ru-RU" dirty="0"/>
              <a:t>;</a:t>
            </a:r>
          </a:p>
          <a:p>
            <a:pPr lvl="1"/>
            <a:r>
              <a:rPr lang="ru-RU" b="1" dirty="0"/>
              <a:t>очищает TLB</a:t>
            </a:r>
            <a:r>
              <a:rPr lang="ru-RU" dirty="0"/>
              <a:t> — все старые трансляции становятся недействительными;</a:t>
            </a:r>
          </a:p>
          <a:p>
            <a:pPr lvl="1"/>
            <a:r>
              <a:rPr lang="ru-RU" dirty="0"/>
              <a:t>начинает </a:t>
            </a:r>
            <a:r>
              <a:rPr lang="ru-RU" b="1" dirty="0"/>
              <a:t>повторную выборку инструкций</a:t>
            </a:r>
            <a:r>
              <a:rPr lang="ru-RU" dirty="0"/>
              <a:t> уже через механизм виртуальной памяти.</a:t>
            </a:r>
          </a:p>
          <a:p>
            <a:r>
              <a:rPr lang="ru-RU" b="1" dirty="0"/>
              <a:t>CR3</a:t>
            </a:r>
            <a:r>
              <a:rPr lang="ru-RU" dirty="0"/>
              <a:t> при этом содержит </a:t>
            </a:r>
            <a:r>
              <a:rPr lang="ru-RU" b="1" dirty="0"/>
              <a:t>физический адрес </a:t>
            </a:r>
            <a:r>
              <a:rPr lang="ru-RU" dirty="0"/>
              <a:t>корневой таблицы страниц.</a:t>
            </a:r>
          </a:p>
          <a:p>
            <a:r>
              <a:rPr lang="ru-RU" dirty="0"/>
              <a:t>Следующая инструкция выполняется уже по </a:t>
            </a:r>
            <a:r>
              <a:rPr lang="ru-RU" b="1" dirty="0"/>
              <a:t>виртуальному адресу</a:t>
            </a:r>
            <a:r>
              <a:rPr lang="ru-RU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5053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83EF-6603-F87E-671F-FCD147A19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нужен сброс конвейера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CBE2-2724-3B0E-FABF-5CE47315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Конвейер содержит уже декодированные инструкции из </a:t>
            </a:r>
            <a:r>
              <a:rPr lang="ru-RU" b="1" dirty="0"/>
              <a:t>старого физического адресного пространства</a:t>
            </a:r>
            <a:r>
              <a:rPr lang="ru-RU" dirty="0"/>
              <a:t>.</a:t>
            </a:r>
          </a:p>
          <a:p>
            <a:r>
              <a:rPr lang="ru-RU" dirty="0"/>
              <a:t>После включения </a:t>
            </a:r>
            <a:r>
              <a:rPr lang="ru-RU" dirty="0" err="1"/>
              <a:t>paging</a:t>
            </a:r>
            <a:r>
              <a:rPr lang="ru-RU" dirty="0"/>
              <a:t> — все адреса становятся </a:t>
            </a:r>
            <a:r>
              <a:rPr lang="ru-RU" b="1" dirty="0"/>
              <a:t>виртуальными</a:t>
            </a:r>
            <a:r>
              <a:rPr lang="ru-RU" dirty="0"/>
              <a:t>, требуют трансляции.</a:t>
            </a:r>
          </a:p>
          <a:p>
            <a:r>
              <a:rPr lang="ru-RU" dirty="0"/>
              <a:t>Старые инструкции могли указывать на байты, которые теперь находятся </a:t>
            </a:r>
            <a:r>
              <a:rPr lang="ru-RU" b="1" dirty="0"/>
              <a:t>в других адресах</a:t>
            </a:r>
            <a:r>
              <a:rPr lang="ru-RU" dirty="0"/>
              <a:t>.</a:t>
            </a:r>
          </a:p>
          <a:p>
            <a:r>
              <a:rPr lang="ru-RU" dirty="0"/>
              <a:t>Поэтому CPU выполняет автоматический</a:t>
            </a:r>
            <a:r>
              <a:rPr lang="ru-RU" b="1" dirty="0"/>
              <a:t> </a:t>
            </a:r>
            <a:r>
              <a:rPr lang="ru-RU" b="1" dirty="0" err="1"/>
              <a:t>pipeline</a:t>
            </a:r>
            <a:r>
              <a:rPr lang="ru-RU" b="1" dirty="0"/>
              <a:t> </a:t>
            </a:r>
            <a:r>
              <a:rPr lang="ru-RU" b="1" dirty="0" err="1"/>
              <a:t>flush</a:t>
            </a:r>
            <a:r>
              <a:rPr lang="ru-RU" dirty="0"/>
              <a:t>.</a:t>
            </a:r>
          </a:p>
          <a:p>
            <a:r>
              <a:rPr lang="ru-RU" dirty="0"/>
              <a:t>Это предотвращает обращение к неверным данным и гарантирует корректное продолжение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234992576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44EE-7125-3539-91E8-D74D7B4E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Роль </a:t>
            </a:r>
            <a:r>
              <a:rPr lang="en-US" dirty="0"/>
              <a:t>Identity Mapping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2E82-5E23-F43A-957B-36CCC7F9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Identity Mapping – </a:t>
            </a:r>
            <a:r>
              <a:rPr lang="ru-RU" dirty="0"/>
              <a:t>мост между физическим и виртуальным миром</a:t>
            </a:r>
            <a:endParaRPr lang="en-US" dirty="0"/>
          </a:p>
          <a:p>
            <a:r>
              <a:rPr lang="ru-RU" dirty="0"/>
              <a:t>После включения </a:t>
            </a:r>
            <a:r>
              <a:rPr lang="ru-RU" dirty="0" err="1"/>
              <a:t>paging</a:t>
            </a:r>
            <a:r>
              <a:rPr lang="ru-RU" dirty="0"/>
              <a:t> CPU начинает выборку инструкций через MMU.</a:t>
            </a:r>
          </a:p>
          <a:p>
            <a:r>
              <a:rPr lang="ru-RU" dirty="0"/>
              <a:t>Если нужная страница не отображена — произойдёт </a:t>
            </a:r>
            <a:r>
              <a:rPr lang="ru-RU" b="1" dirty="0" err="1"/>
              <a:t>page</a:t>
            </a:r>
            <a:r>
              <a:rPr lang="ru-RU" b="1" dirty="0"/>
              <a:t> </a:t>
            </a:r>
            <a:r>
              <a:rPr lang="ru-RU" b="1" dirty="0" err="1"/>
              <a:t>fault</a:t>
            </a:r>
            <a:r>
              <a:rPr lang="ru-RU" dirty="0"/>
              <a:t>.</a:t>
            </a:r>
          </a:p>
          <a:p>
            <a:r>
              <a:rPr lang="ru-RU" dirty="0"/>
              <a:t>Чтобы избежать сбоя, ОС создаёт </a:t>
            </a:r>
            <a:r>
              <a:rPr lang="ru-RU" b="1" dirty="0" err="1"/>
              <a:t>identity</a:t>
            </a:r>
            <a:r>
              <a:rPr lang="ru-RU" b="1" dirty="0"/>
              <a:t> </a:t>
            </a:r>
            <a:r>
              <a:rPr lang="ru-RU" b="1" dirty="0" err="1"/>
              <a:t>mapping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виртуальный адрес = физический адрес;</a:t>
            </a:r>
          </a:p>
          <a:p>
            <a:pPr lvl="1"/>
            <a:r>
              <a:rPr lang="ru-RU" dirty="0"/>
              <a:t>гарантирует непрерывность выполнения кода после включения </a:t>
            </a:r>
            <a:r>
              <a:rPr lang="ru-RU" dirty="0" err="1"/>
              <a:t>paging</a:t>
            </a:r>
            <a:r>
              <a:rPr lang="ru-RU" dirty="0"/>
              <a:t>.</a:t>
            </a:r>
          </a:p>
          <a:p>
            <a:r>
              <a:rPr lang="ru-RU" dirty="0"/>
              <a:t>После запуска ОС может изменить схему отображения (</a:t>
            </a:r>
            <a:r>
              <a:rPr lang="ru-RU" dirty="0" err="1"/>
              <a:t>kernel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, </a:t>
            </a:r>
            <a:r>
              <a:rPr lang="ru-RU" dirty="0" err="1"/>
              <a:t>user</a:t>
            </a:r>
            <a:r>
              <a:rPr lang="ru-RU" dirty="0"/>
              <a:t> </a:t>
            </a:r>
            <a:r>
              <a:rPr lang="ru-RU" dirty="0" err="1"/>
              <a:t>space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414379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229814-170B-73C6-2274-4FCF2B91D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Виртуальная память в многоядерных системах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70F152-883D-6D55-9D9D-512DECD6F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158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27411BF-4297-475F-D2C2-9E1CC4CF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Управляющие регистры и независимость ядер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787410-F184-A977-273D-D8CE4B2A25C9}"/>
              </a:ext>
            </a:extLst>
          </p:cNvPr>
          <p:cNvSpPr/>
          <p:nvPr/>
        </p:nvSpPr>
        <p:spPr>
          <a:xfrm>
            <a:off x="1911927" y="3042458"/>
            <a:ext cx="1496291" cy="2477193"/>
          </a:xfrm>
          <a:prstGeom prst="roundRect">
            <a:avLst>
              <a:gd name="adj" fmla="val 79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CR0</a:t>
            </a:r>
          </a:p>
          <a:p>
            <a:pPr algn="ctr"/>
            <a:r>
              <a:rPr lang="en-US" dirty="0"/>
              <a:t>CR1</a:t>
            </a:r>
          </a:p>
          <a:p>
            <a:pPr algn="ctr"/>
            <a:r>
              <a:rPr lang="en-US" dirty="0"/>
              <a:t>CR2</a:t>
            </a:r>
          </a:p>
          <a:p>
            <a:pPr algn="ctr"/>
            <a:r>
              <a:rPr lang="en-US" dirty="0"/>
              <a:t>CR3</a:t>
            </a:r>
          </a:p>
          <a:p>
            <a:pPr algn="ctr"/>
            <a:r>
              <a:rPr lang="en-US" dirty="0"/>
              <a:t>CR4</a:t>
            </a:r>
          </a:p>
          <a:p>
            <a:pPr algn="ctr"/>
            <a:r>
              <a:rPr lang="en-US" dirty="0"/>
              <a:t>IDTR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6C0FA-AAE2-2265-5F11-DA8070823975}"/>
              </a:ext>
            </a:extLst>
          </p:cNvPr>
          <p:cNvSpPr txBox="1"/>
          <p:nvPr/>
        </p:nvSpPr>
        <p:spPr>
          <a:xfrm>
            <a:off x="1906385" y="1961804"/>
            <a:ext cx="149906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Core 0</a:t>
            </a:r>
          </a:p>
          <a:p>
            <a:pPr algn="ctr"/>
            <a:r>
              <a:rPr lang="en-US" dirty="0"/>
              <a:t>(PG=0)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7B5527F-DBDC-B18B-37BC-979D5BA14C71}"/>
              </a:ext>
            </a:extLst>
          </p:cNvPr>
          <p:cNvSpPr/>
          <p:nvPr/>
        </p:nvSpPr>
        <p:spPr>
          <a:xfrm>
            <a:off x="4192386" y="3042458"/>
            <a:ext cx="1496291" cy="2477193"/>
          </a:xfrm>
          <a:prstGeom prst="roundRect">
            <a:avLst>
              <a:gd name="adj" fmla="val 79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CR0</a:t>
            </a:r>
          </a:p>
          <a:p>
            <a:pPr algn="ctr"/>
            <a:r>
              <a:rPr lang="en-US" dirty="0"/>
              <a:t>CR1</a:t>
            </a:r>
          </a:p>
          <a:p>
            <a:pPr algn="ctr"/>
            <a:r>
              <a:rPr lang="en-US" dirty="0"/>
              <a:t>CR2</a:t>
            </a:r>
          </a:p>
          <a:p>
            <a:pPr algn="ctr"/>
            <a:r>
              <a:rPr lang="en-US" dirty="0"/>
              <a:t>CR3</a:t>
            </a:r>
          </a:p>
          <a:p>
            <a:pPr algn="ctr"/>
            <a:r>
              <a:rPr lang="en-US" dirty="0"/>
              <a:t>CR4</a:t>
            </a:r>
          </a:p>
          <a:p>
            <a:pPr algn="ctr"/>
            <a:r>
              <a:rPr lang="en-US" dirty="0"/>
              <a:t>IDTR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E241F-2829-9269-46E0-3CDEBE47D319}"/>
              </a:ext>
            </a:extLst>
          </p:cNvPr>
          <p:cNvSpPr txBox="1"/>
          <p:nvPr/>
        </p:nvSpPr>
        <p:spPr>
          <a:xfrm>
            <a:off x="4189614" y="1961804"/>
            <a:ext cx="14990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Core 1</a:t>
            </a:r>
          </a:p>
          <a:p>
            <a:pPr algn="ctr"/>
            <a:r>
              <a:rPr lang="en-US" dirty="0"/>
              <a:t>(PG=1)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F0A7539-912C-E9E7-8206-E28C13D8FA04}"/>
              </a:ext>
            </a:extLst>
          </p:cNvPr>
          <p:cNvSpPr/>
          <p:nvPr/>
        </p:nvSpPr>
        <p:spPr>
          <a:xfrm>
            <a:off x="6475617" y="3042458"/>
            <a:ext cx="1496291" cy="2477193"/>
          </a:xfrm>
          <a:prstGeom prst="roundRect">
            <a:avLst>
              <a:gd name="adj" fmla="val 79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CR0</a:t>
            </a:r>
          </a:p>
          <a:p>
            <a:pPr algn="ctr"/>
            <a:r>
              <a:rPr lang="en-US" dirty="0"/>
              <a:t>CR1</a:t>
            </a:r>
          </a:p>
          <a:p>
            <a:pPr algn="ctr"/>
            <a:r>
              <a:rPr lang="en-US" dirty="0"/>
              <a:t>CR2</a:t>
            </a:r>
          </a:p>
          <a:p>
            <a:pPr algn="ctr"/>
            <a:r>
              <a:rPr lang="en-US" dirty="0"/>
              <a:t>CR3</a:t>
            </a:r>
          </a:p>
          <a:p>
            <a:pPr algn="ctr"/>
            <a:r>
              <a:rPr lang="en-US" dirty="0"/>
              <a:t>CR4</a:t>
            </a:r>
          </a:p>
          <a:p>
            <a:pPr algn="ctr"/>
            <a:r>
              <a:rPr lang="en-US" dirty="0"/>
              <a:t>IDTR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6A0D0-E5A0-FEB5-6AA7-0854CC37A87F}"/>
              </a:ext>
            </a:extLst>
          </p:cNvPr>
          <p:cNvSpPr txBox="1"/>
          <p:nvPr/>
        </p:nvSpPr>
        <p:spPr>
          <a:xfrm>
            <a:off x="6472845" y="1961804"/>
            <a:ext cx="14990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Core 2</a:t>
            </a:r>
          </a:p>
          <a:p>
            <a:pPr algn="ctr"/>
            <a:r>
              <a:rPr lang="en-US" dirty="0"/>
              <a:t>(PG=0)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5507F31-E2B4-CBEF-6CD9-84885C9A6F73}"/>
              </a:ext>
            </a:extLst>
          </p:cNvPr>
          <p:cNvSpPr/>
          <p:nvPr/>
        </p:nvSpPr>
        <p:spPr>
          <a:xfrm>
            <a:off x="8725597" y="3042458"/>
            <a:ext cx="1496291" cy="2477193"/>
          </a:xfrm>
          <a:prstGeom prst="roundRect">
            <a:avLst>
              <a:gd name="adj" fmla="val 797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CR0</a:t>
            </a:r>
          </a:p>
          <a:p>
            <a:pPr algn="ctr"/>
            <a:r>
              <a:rPr lang="en-US" dirty="0"/>
              <a:t>CR1</a:t>
            </a:r>
          </a:p>
          <a:p>
            <a:pPr algn="ctr"/>
            <a:r>
              <a:rPr lang="en-US" dirty="0"/>
              <a:t>CR2</a:t>
            </a:r>
          </a:p>
          <a:p>
            <a:pPr algn="ctr"/>
            <a:r>
              <a:rPr lang="en-US" dirty="0"/>
              <a:t>CR3</a:t>
            </a:r>
          </a:p>
          <a:p>
            <a:pPr algn="ctr"/>
            <a:r>
              <a:rPr lang="en-US" dirty="0"/>
              <a:t>CR4</a:t>
            </a:r>
          </a:p>
          <a:p>
            <a:pPr algn="ctr"/>
            <a:r>
              <a:rPr lang="en-US" dirty="0"/>
              <a:t>IDTR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28BB76-4D87-9A8F-A8CD-01FF2360419A}"/>
              </a:ext>
            </a:extLst>
          </p:cNvPr>
          <p:cNvSpPr txBox="1"/>
          <p:nvPr/>
        </p:nvSpPr>
        <p:spPr>
          <a:xfrm>
            <a:off x="8725596" y="1961804"/>
            <a:ext cx="14962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Core 3</a:t>
            </a:r>
          </a:p>
          <a:p>
            <a:pPr algn="ctr"/>
            <a:r>
              <a:rPr lang="en-US" dirty="0"/>
              <a:t>(PG=0)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73EEE5-E445-955B-509B-688F20E65DF3}"/>
              </a:ext>
            </a:extLst>
          </p:cNvPr>
          <p:cNvSpPr txBox="1"/>
          <p:nvPr/>
        </p:nvSpPr>
        <p:spPr>
          <a:xfrm>
            <a:off x="1945178" y="5968538"/>
            <a:ext cx="82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Ядра независимы, у каждого свой контекст исполнения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4948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4FC1F-D3DB-5505-682B-528AB11E5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Paging, </a:t>
            </a:r>
            <a:r>
              <a:rPr lang="ru-RU" dirty="0"/>
              <a:t>кеши и безопасность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E11916-B567-5193-106F-60AB91FCBFFD}"/>
              </a:ext>
            </a:extLst>
          </p:cNvPr>
          <p:cNvSpPr/>
          <p:nvPr/>
        </p:nvSpPr>
        <p:spPr>
          <a:xfrm>
            <a:off x="838200" y="1961804"/>
            <a:ext cx="1612669" cy="1113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F766A0-D87D-76CA-DEC1-DEB052B9C27C}"/>
              </a:ext>
            </a:extLst>
          </p:cNvPr>
          <p:cNvSpPr/>
          <p:nvPr/>
        </p:nvSpPr>
        <p:spPr>
          <a:xfrm>
            <a:off x="3505025" y="1961804"/>
            <a:ext cx="1612669" cy="1113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MMU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C4EB5D-5FC1-31E5-A514-9C5A9471CCB9}"/>
              </a:ext>
            </a:extLst>
          </p:cNvPr>
          <p:cNvSpPr/>
          <p:nvPr/>
        </p:nvSpPr>
        <p:spPr>
          <a:xfrm>
            <a:off x="6171850" y="1961804"/>
            <a:ext cx="1612669" cy="1113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L1/L2/L3 Cache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8BE961-56A4-0990-E57B-C4E381156FC2}"/>
              </a:ext>
            </a:extLst>
          </p:cNvPr>
          <p:cNvSpPr/>
          <p:nvPr/>
        </p:nvSpPr>
        <p:spPr>
          <a:xfrm>
            <a:off x="8838675" y="1961804"/>
            <a:ext cx="1612669" cy="1113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Физическая память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90A139-15AF-108F-E906-4F7AE431FE84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50869" y="2518757"/>
            <a:ext cx="105415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ABF7F2-0CDC-FDF8-670F-F971395AF37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117694" y="2518757"/>
            <a:ext cx="105415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1B1436-0374-4221-7C3D-63A28CE8139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784519" y="2518757"/>
            <a:ext cx="105415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798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F2D36-CC59-9FBB-88A2-2E740839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выполнялись программы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D8721-82B5-6703-BE19-A8A1B7B3C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памяти находится одновременно только одна программа</a:t>
            </a:r>
          </a:p>
          <a:p>
            <a:r>
              <a:rPr lang="ru-RU" dirty="0"/>
              <a:t>ОС загружает программу, выполняет, перезаписывает следующей</a:t>
            </a:r>
          </a:p>
          <a:p>
            <a:r>
              <a:rPr lang="ru-RU" dirty="0"/>
              <a:t>Потоки возможны, но не решали многозадачности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397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F04C7-E52C-18A5-081B-3F1389E6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Processor (BSP) </a:t>
            </a:r>
            <a:r>
              <a:rPr lang="ru-RU" dirty="0"/>
              <a:t>и </a:t>
            </a:r>
            <a:r>
              <a:rPr lang="en-US" dirty="0"/>
              <a:t>Application Processors (AP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D950-AF6E-8F63-B82D-F1AEBAD99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включения питания работает только одно ядро — </a:t>
            </a:r>
            <a:r>
              <a:rPr lang="ru-RU" b="1" dirty="0"/>
              <a:t>BSP</a:t>
            </a:r>
            <a:r>
              <a:rPr lang="ru-RU" dirty="0"/>
              <a:t>.</a:t>
            </a:r>
          </a:p>
          <a:p>
            <a:r>
              <a:rPr lang="ru-RU" dirty="0"/>
              <a:t>Остальные ядра (</a:t>
            </a:r>
            <a:r>
              <a:rPr lang="ru-RU" b="1" dirty="0"/>
              <a:t>AP</a:t>
            </a:r>
            <a:r>
              <a:rPr lang="ru-RU" dirty="0"/>
              <a:t>) спят, ожидая сигнала.</a:t>
            </a:r>
          </a:p>
          <a:p>
            <a:r>
              <a:rPr lang="ru-RU" dirty="0"/>
              <a:t>BSP выполняет:</a:t>
            </a:r>
          </a:p>
          <a:p>
            <a:pPr lvl="1"/>
            <a:r>
              <a:rPr lang="ru-RU" dirty="0"/>
              <a:t>инициализацию памяти и таблиц (GDT, IDT, Page </a:t>
            </a:r>
            <a:r>
              <a:rPr lang="ru-RU" dirty="0" err="1"/>
              <a:t>Tables</a:t>
            </a:r>
            <a:r>
              <a:rPr lang="ru-RU" dirty="0"/>
              <a:t>),</a:t>
            </a:r>
          </a:p>
          <a:p>
            <a:pPr lvl="1"/>
            <a:r>
              <a:rPr lang="ru-RU" dirty="0"/>
              <a:t>загрузку ядра ОС,</a:t>
            </a:r>
          </a:p>
          <a:p>
            <a:pPr lvl="1"/>
            <a:r>
              <a:rPr lang="ru-RU" dirty="0"/>
              <a:t>запуск остальных ядер.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1503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D358C-11CF-02D7-DDCF-0530D386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Механизм пробуждения ядер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C3BA-4133-A4FD-DD6A-1772C2D9E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Пробуждение осуществляется через </a:t>
            </a:r>
            <a:r>
              <a:rPr lang="ru-RU" b="1" dirty="0"/>
              <a:t>APIC (Advanced </a:t>
            </a:r>
            <a:r>
              <a:rPr lang="ru-RU" b="1" dirty="0" err="1"/>
              <a:t>Programmable</a:t>
            </a:r>
            <a:r>
              <a:rPr lang="ru-RU" b="1" dirty="0"/>
              <a:t> </a:t>
            </a:r>
            <a:r>
              <a:rPr lang="ru-RU" b="1" dirty="0" err="1"/>
              <a:t>Interrupt</a:t>
            </a:r>
            <a:r>
              <a:rPr lang="ru-RU" b="1" dirty="0"/>
              <a:t> </a:t>
            </a:r>
            <a:r>
              <a:rPr lang="ru-RU" b="1" dirty="0" err="1"/>
              <a:t>Controller</a:t>
            </a:r>
            <a:r>
              <a:rPr lang="ru-RU" b="1" dirty="0"/>
              <a:t>)</a:t>
            </a:r>
            <a:r>
              <a:rPr lang="ru-RU" dirty="0"/>
              <a:t>.</a:t>
            </a:r>
          </a:p>
          <a:p>
            <a:r>
              <a:rPr lang="ru-RU" dirty="0"/>
              <a:t>BSP отправляет другим ядрам:</a:t>
            </a:r>
          </a:p>
          <a:p>
            <a:pPr lvl="1"/>
            <a:r>
              <a:rPr lang="ru-RU" b="1" dirty="0"/>
              <a:t>INIT IPI</a:t>
            </a:r>
            <a:r>
              <a:rPr lang="ru-RU" dirty="0"/>
              <a:t> — сброс ядра в начальное состояние.</a:t>
            </a:r>
          </a:p>
          <a:p>
            <a:pPr lvl="1"/>
            <a:r>
              <a:rPr lang="ru-RU" b="1" dirty="0"/>
              <a:t>SIPI (</a:t>
            </a:r>
            <a:r>
              <a:rPr lang="ru-RU" b="1" dirty="0" err="1"/>
              <a:t>Startup</a:t>
            </a:r>
            <a:r>
              <a:rPr lang="ru-RU" b="1" dirty="0"/>
              <a:t> IPI)</a:t>
            </a:r>
            <a:r>
              <a:rPr lang="ru-RU" dirty="0"/>
              <a:t> — указание адреса, с которого начинать выполнение.</a:t>
            </a:r>
          </a:p>
          <a:p>
            <a:r>
              <a:rPr lang="ru-RU" dirty="0"/>
              <a:t>Адрес должен быть &lt; 1 МБ (реальный режим).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8957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83720-D663-34F0-5F87-C0D30A0BF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регистров ядра </a:t>
            </a:r>
            <a:r>
              <a:rPr lang="en-US" dirty="0"/>
              <a:t>AP</a:t>
            </a:r>
            <a:r>
              <a:rPr lang="ru-RU" dirty="0"/>
              <a:t> после пробуждения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A6570-468F-3603-90D0-0554EDD6F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После получения </a:t>
            </a:r>
            <a:r>
              <a:rPr lang="ru-RU" b="1" dirty="0"/>
              <a:t>INIT IPI</a:t>
            </a:r>
            <a:r>
              <a:rPr lang="ru-RU" dirty="0"/>
              <a:t> → ядро сбрасывается почти как после RESET.</a:t>
            </a:r>
          </a:p>
          <a:p>
            <a:pPr lvl="1"/>
            <a:r>
              <a:rPr lang="ru-RU" dirty="0"/>
              <a:t>После </a:t>
            </a:r>
            <a:r>
              <a:rPr lang="ru-RU" b="1" dirty="0"/>
              <a:t>SIPI</a:t>
            </a:r>
            <a:r>
              <a:rPr lang="ru-RU" dirty="0"/>
              <a:t> → начинает исполнение по физическому адресу </a:t>
            </a:r>
            <a:r>
              <a:rPr lang="ru-RU" dirty="0" err="1"/>
              <a:t>vector</a:t>
            </a:r>
            <a:r>
              <a:rPr lang="ru-RU" dirty="0"/>
              <a:t> * 4 KB.</a:t>
            </a:r>
          </a:p>
          <a:p>
            <a:pPr lvl="1"/>
            <a:r>
              <a:rPr lang="ru-RU" dirty="0"/>
              <a:t>Регистр состояния и сегменты инициализированы так:</a:t>
            </a:r>
            <a:endParaRPr lang="en-US" dirty="0"/>
          </a:p>
          <a:p>
            <a:pPr lvl="2"/>
            <a:r>
              <a:rPr lang="en-US" dirty="0"/>
              <a:t>CS = 0x0000 + (vector &lt;&lt; 8)</a:t>
            </a:r>
          </a:p>
          <a:p>
            <a:pPr lvl="2"/>
            <a:r>
              <a:rPr lang="en-US" dirty="0"/>
              <a:t>IP = 0x0000</a:t>
            </a:r>
          </a:p>
          <a:p>
            <a:pPr lvl="2"/>
            <a:r>
              <a:rPr lang="en-US" dirty="0"/>
              <a:t>DS = ES = SS = 0x0000</a:t>
            </a:r>
          </a:p>
          <a:p>
            <a:pPr lvl="2"/>
            <a:r>
              <a:rPr lang="en-US" dirty="0"/>
              <a:t>CR0 = 0x60000010 (PE=0, Paging=0)</a:t>
            </a:r>
          </a:p>
          <a:p>
            <a:pPr lvl="2"/>
            <a:r>
              <a:rPr lang="en-US" dirty="0"/>
              <a:t>EFLAGS = 0x00000002</a:t>
            </a:r>
            <a:endParaRPr lang="ru-RU" dirty="0"/>
          </a:p>
          <a:p>
            <a:r>
              <a:rPr lang="ru-RU" dirty="0"/>
              <a:t>CPU находится в реальном режиме (16-битный),</a:t>
            </a:r>
            <a:r>
              <a:rPr lang="en-US" dirty="0"/>
              <a:t> </a:t>
            </a:r>
            <a:r>
              <a:rPr lang="ru-RU" dirty="0"/>
              <a:t>адреса формируются по формуле: </a:t>
            </a:r>
            <a:r>
              <a:rPr lang="ru-RU" dirty="0" err="1"/>
              <a:t>Linear</a:t>
            </a:r>
            <a:r>
              <a:rPr lang="ru-RU" dirty="0"/>
              <a:t> = </a:t>
            </a:r>
            <a:r>
              <a:rPr lang="ru-RU" dirty="0" err="1"/>
              <a:t>Segment</a:t>
            </a:r>
            <a:r>
              <a:rPr lang="ru-RU" dirty="0"/>
              <a:t> * 16 + </a:t>
            </a:r>
            <a:r>
              <a:rPr lang="ru-RU" dirty="0" err="1"/>
              <a:t>Offset</a:t>
            </a:r>
            <a:endParaRPr lang="en-US" dirty="0"/>
          </a:p>
          <a:p>
            <a:r>
              <a:rPr lang="ru-RU" dirty="0"/>
              <a:t>MMU и </a:t>
            </a:r>
            <a:r>
              <a:rPr lang="ru-RU" dirty="0" err="1"/>
              <a:t>Paging</a:t>
            </a:r>
            <a:r>
              <a:rPr lang="ru-RU" dirty="0"/>
              <a:t> отключены</a:t>
            </a:r>
            <a:endParaRPr lang="en-US" dirty="0"/>
          </a:p>
          <a:p>
            <a:r>
              <a:rPr lang="ru-RU" dirty="0"/>
              <a:t>Кэш и предвыборка инструкций активны, но работают в физическом адресном пространстве</a:t>
            </a:r>
            <a:endParaRPr lang="en-US" dirty="0"/>
          </a:p>
          <a:p>
            <a:r>
              <a:rPr lang="ru-RU" dirty="0"/>
              <a:t>AP не имеет собственного стека и обязан его настроить сам.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072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8891-A493-B9C5-3ADB-7DDAC207F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Bootstrap</a:t>
            </a:r>
            <a:r>
              <a:rPr lang="ru-RU"/>
              <a:t>-код для </a:t>
            </a:r>
            <a:r>
              <a:rPr lang="en-US"/>
              <a:t>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30303-2955-9B53-E536-5BE10AB04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Загружается в нижнюю память, например, по адресу 0x7000.</a:t>
            </a:r>
          </a:p>
          <a:p>
            <a:r>
              <a:rPr lang="ru-RU" dirty="0"/>
              <a:t>Действия:</a:t>
            </a:r>
          </a:p>
          <a:p>
            <a:pPr lvl="1"/>
            <a:r>
              <a:rPr lang="ru-RU" dirty="0"/>
              <a:t>переходит в </a:t>
            </a:r>
            <a:r>
              <a:rPr lang="ru-RU" b="1" dirty="0" err="1"/>
              <a:t>Protected</a:t>
            </a:r>
            <a:r>
              <a:rPr lang="ru-RU" b="1" dirty="0"/>
              <a:t> Mode</a:t>
            </a:r>
            <a:r>
              <a:rPr lang="ru-RU" dirty="0"/>
              <a:t> (устанавливает CR0.PE=1),</a:t>
            </a:r>
          </a:p>
          <a:p>
            <a:pPr lvl="1"/>
            <a:r>
              <a:rPr lang="ru-RU" dirty="0"/>
              <a:t>загружает </a:t>
            </a:r>
            <a:r>
              <a:rPr lang="ru-RU" b="1" dirty="0"/>
              <a:t>GDT</a:t>
            </a:r>
            <a:r>
              <a:rPr lang="ru-RU" dirty="0"/>
              <a:t> и </a:t>
            </a:r>
            <a:r>
              <a:rPr lang="ru-RU" b="1" dirty="0"/>
              <a:t>IDT</a:t>
            </a:r>
            <a:r>
              <a:rPr lang="ru-RU" dirty="0"/>
              <a:t>,</a:t>
            </a:r>
          </a:p>
          <a:p>
            <a:pPr lvl="1"/>
            <a:r>
              <a:rPr lang="ru-RU" dirty="0"/>
              <a:t>настраивает </a:t>
            </a:r>
            <a:r>
              <a:rPr lang="ru-RU" b="1" dirty="0"/>
              <a:t>CR3</a:t>
            </a:r>
            <a:r>
              <a:rPr lang="ru-RU" dirty="0"/>
              <a:t> и включает </a:t>
            </a:r>
            <a:r>
              <a:rPr lang="ru-RU" b="1" dirty="0" err="1"/>
              <a:t>Paging</a:t>
            </a:r>
            <a:r>
              <a:rPr lang="ru-RU" b="1" dirty="0"/>
              <a:t> (CR0.PG=1)</a:t>
            </a:r>
            <a:r>
              <a:rPr lang="ru-RU" dirty="0"/>
              <a:t>,</a:t>
            </a:r>
          </a:p>
          <a:p>
            <a:pPr lvl="1"/>
            <a:r>
              <a:rPr lang="ru-RU" dirty="0"/>
              <a:t>выполняет синхронизацию с BSP.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22829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0C74-1BDB-47D8-AD50-A601DE3A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Синхронизация и запуск планировщика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E9765-D0EB-A083-1CE6-6AA17D889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инициализации каждое ядро сообщает о готовности.</a:t>
            </a:r>
          </a:p>
          <a:p>
            <a:r>
              <a:rPr lang="ru-RU" dirty="0"/>
              <a:t>BSP ожидает, пока все AP установят флаг </a:t>
            </a:r>
            <a:r>
              <a:rPr lang="ru-RU" dirty="0" err="1"/>
              <a:t>ready</a:t>
            </a:r>
            <a:r>
              <a:rPr lang="ru-RU" dirty="0"/>
              <a:t>.</a:t>
            </a:r>
          </a:p>
          <a:p>
            <a:r>
              <a:rPr lang="ru-RU" dirty="0"/>
              <a:t>После этого ОС активирует </a:t>
            </a:r>
            <a:r>
              <a:rPr lang="ru-RU" b="1" dirty="0"/>
              <a:t>планировщик</a:t>
            </a:r>
            <a:r>
              <a:rPr lang="ru-RU" dirty="0"/>
              <a:t>.</a:t>
            </a:r>
          </a:p>
          <a:p>
            <a:r>
              <a:rPr lang="ru-RU" dirty="0"/>
              <a:t>Все ядра переходят в нормальный режим исполнения.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424911313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B376B-309F-9F1F-FDD4-BB8198E99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идеи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CC393-95CA-24C4-A9CE-6D2C2736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Инициализация ядер — это программно-аппаратный процесс.</a:t>
            </a:r>
          </a:p>
          <a:p>
            <a:r>
              <a:rPr lang="ru-RU" dirty="0"/>
              <a:t>Все ядра имеют собственные:</a:t>
            </a:r>
          </a:p>
          <a:p>
            <a:pPr lvl="1"/>
            <a:r>
              <a:rPr lang="ru-RU" dirty="0"/>
              <a:t>регистры CR0, CR2, CR3, GDTR, IDTR;</a:t>
            </a:r>
          </a:p>
          <a:p>
            <a:pPr lvl="1"/>
            <a:r>
              <a:rPr lang="ru-RU" dirty="0"/>
              <a:t>стек и локальные структуры данных.</a:t>
            </a:r>
          </a:p>
          <a:p>
            <a:r>
              <a:rPr lang="ru-RU" dirty="0" err="1"/>
              <a:t>Paging</a:t>
            </a:r>
            <a:r>
              <a:rPr lang="ru-RU" dirty="0"/>
              <a:t> включается </a:t>
            </a:r>
            <a:r>
              <a:rPr lang="ru-RU" b="1" dirty="0"/>
              <a:t>каждым ядром отдельно</a:t>
            </a:r>
            <a:r>
              <a:rPr lang="ru-RU" dirty="0"/>
              <a:t>.</a:t>
            </a:r>
          </a:p>
          <a:p>
            <a:r>
              <a:rPr lang="ru-RU" dirty="0"/>
              <a:t>BSP координирует запуск, но дальше все ядра равноправны</a:t>
            </a:r>
          </a:p>
        </p:txBody>
      </p:sp>
    </p:spTree>
    <p:extLst>
      <p:ext uri="{BB962C8B-B14F-4D97-AF65-F5344CB8AC3E}">
        <p14:creationId xmlns:p14="http://schemas.microsoft.com/office/powerpoint/2010/main" val="25281675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6A2E52-DC82-4C18-89AC-2DC6DB5C7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Lookaside Buffer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4588A-A80C-A1FB-F690-AC27B3DD4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8383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1A5634-DC6A-D130-17EA-996F45D9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слишком медленного преобразования адресов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0101CD-8299-D513-6C2D-35BE07ABC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многоуровневых таблицах для каждого обращения к памяти нужно 2–4 чтения таблиц перед доступом к данным</a:t>
            </a:r>
          </a:p>
          <a:p>
            <a:r>
              <a:rPr lang="ru-RU" dirty="0"/>
              <a:t>Это делает систему медленной</a:t>
            </a:r>
          </a:p>
          <a:p>
            <a:r>
              <a:rPr lang="ru-RU" dirty="0"/>
              <a:t>Решение — TLB: кэш недавно использованных преобразований</a:t>
            </a:r>
          </a:p>
          <a:p>
            <a:r>
              <a:rPr lang="ru-RU" dirty="0"/>
              <a:t>Работает по принципу "адрес → фрейм"</a:t>
            </a:r>
          </a:p>
        </p:txBody>
      </p:sp>
    </p:spTree>
    <p:extLst>
      <p:ext uri="{BB962C8B-B14F-4D97-AF65-F5344CB8AC3E}">
        <p14:creationId xmlns:p14="http://schemas.microsoft.com/office/powerpoint/2010/main" val="26457089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76F5-532F-9E4E-C319-50601A39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TLB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F7D27-CA30-04C6-A9B2-CB7B5DF88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TLB — это кэш внутри процессора, хранящий недавно использованные записи сопоставлений:</a:t>
            </a:r>
            <a:endParaRPr lang="en-US" dirty="0"/>
          </a:p>
          <a:p>
            <a:pPr lvl="1"/>
            <a:r>
              <a:rPr lang="ru-RU" i="1" dirty="0"/>
              <a:t>виртуальная страница → физический фрейм</a:t>
            </a:r>
            <a:endParaRPr lang="ru-RU" dirty="0"/>
          </a:p>
          <a:p>
            <a:r>
              <a:rPr lang="ru-RU" dirty="0"/>
              <a:t>При обращении к памяти MMU сначала проверяет TLB</a:t>
            </a:r>
          </a:p>
          <a:p>
            <a:pPr lvl="1"/>
            <a:r>
              <a:rPr lang="ru-RU" dirty="0"/>
              <a:t>Если нужное преобразование найдено (TLB </a:t>
            </a:r>
            <a:r>
              <a:rPr lang="ru-RU" dirty="0" err="1"/>
              <a:t>hit</a:t>
            </a:r>
            <a:r>
              <a:rPr lang="ru-RU" dirty="0"/>
              <a:t>)</a:t>
            </a:r>
            <a:r>
              <a:rPr lang="en-US" dirty="0"/>
              <a:t>,</a:t>
            </a:r>
            <a:r>
              <a:rPr lang="ru-RU" dirty="0"/>
              <a:t> адрес вычисляется мгновенно</a:t>
            </a:r>
          </a:p>
          <a:p>
            <a:pPr lvl="1"/>
            <a:r>
              <a:rPr lang="ru-RU" dirty="0"/>
              <a:t>Если нет (TLB </a:t>
            </a:r>
            <a:r>
              <a:rPr lang="ru-RU" dirty="0" err="1"/>
              <a:t>miss</a:t>
            </a:r>
            <a:r>
              <a:rPr lang="ru-RU" dirty="0"/>
              <a:t>)</a:t>
            </a:r>
            <a:r>
              <a:rPr lang="en-US" dirty="0"/>
              <a:t>,</a:t>
            </a:r>
            <a:r>
              <a:rPr lang="ru-RU" dirty="0"/>
              <a:t> MMU обращается к таблице страниц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4821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2548E-91EE-DB0E-3BBB-07ACD6550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Скорость и эффективность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AA5FD-72E3-5B31-56B9-C11CC468B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Доступ к TLB занимает 1–2 такта процессора</a:t>
            </a:r>
          </a:p>
          <a:p>
            <a:r>
              <a:rPr lang="ru-RU" dirty="0"/>
              <a:t>Без TLB — до 100–200 тактов на обращение</a:t>
            </a:r>
          </a:p>
          <a:p>
            <a:r>
              <a:rPr lang="ru-RU" dirty="0"/>
              <a:t>При TLB </a:t>
            </a:r>
            <a:r>
              <a:rPr lang="ru-RU" dirty="0" err="1"/>
              <a:t>hit</a:t>
            </a:r>
            <a:r>
              <a:rPr lang="ru-RU" dirty="0"/>
              <a:t> трансляция происходит мгновенно</a:t>
            </a:r>
          </a:p>
          <a:p>
            <a:r>
              <a:rPr lang="ru-RU" dirty="0"/>
              <a:t>TLB </a:t>
            </a:r>
            <a:r>
              <a:rPr lang="ru-RU" dirty="0" err="1"/>
              <a:t>miss</a:t>
            </a:r>
            <a:r>
              <a:rPr lang="ru-RU" dirty="0"/>
              <a:t> вызывает обращение к таблицам и возможный </a:t>
            </a:r>
            <a:r>
              <a:rPr lang="ru-RU" dirty="0" err="1"/>
              <a:t>page</a:t>
            </a:r>
            <a:r>
              <a:rPr lang="ru-RU" dirty="0"/>
              <a:t> </a:t>
            </a:r>
            <a:r>
              <a:rPr lang="ru-RU" dirty="0" err="1"/>
              <a:t>fault</a:t>
            </a:r>
            <a:endParaRPr lang="ru-RU" dirty="0"/>
          </a:p>
          <a:p>
            <a:r>
              <a:rPr lang="ru-RU" dirty="0"/>
              <a:t>TLB критически важен для производительности</a:t>
            </a:r>
          </a:p>
        </p:txBody>
      </p:sp>
    </p:spTree>
    <p:extLst>
      <p:ext uri="{BB962C8B-B14F-4D97-AF65-F5344CB8AC3E}">
        <p14:creationId xmlns:p14="http://schemas.microsoft.com/office/powerpoint/2010/main" val="2775455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7420</TotalTime>
  <Words>22782</Words>
  <Application>Microsoft Office PowerPoint</Application>
  <PresentationFormat>Widescreen</PresentationFormat>
  <Paragraphs>2499</Paragraphs>
  <Slides>215</Slides>
  <Notes>179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215</vt:i4>
      </vt:variant>
    </vt:vector>
  </HeadingPairs>
  <TitlesOfParts>
    <vt:vector size="220" baseType="lpstr">
      <vt:lpstr>Aptos</vt:lpstr>
      <vt:lpstr>Aptos Display</vt:lpstr>
      <vt:lpstr>Arial</vt:lpstr>
      <vt:lpstr>Consolas</vt:lpstr>
      <vt:lpstr>Office Theme</vt:lpstr>
      <vt:lpstr>Управление памятью</vt:lpstr>
      <vt:lpstr>Память как ресурс</vt:lpstr>
      <vt:lpstr>Иерархии памяти</vt:lpstr>
      <vt:lpstr>PowerPoint Presentation</vt:lpstr>
      <vt:lpstr>Менеджер памяти</vt:lpstr>
      <vt:lpstr>Прямая адресация памяти</vt:lpstr>
      <vt:lpstr>Прямой доступ к физической памяти</vt:lpstr>
      <vt:lpstr>Где разместить код и данные ОС?</vt:lpstr>
      <vt:lpstr>Как выполнялись программы</vt:lpstr>
      <vt:lpstr>Первые попытки многозадачности</vt:lpstr>
      <vt:lpstr>Проблема абсолютных адресов</vt:lpstr>
      <vt:lpstr>2 в программы в памяти</vt:lpstr>
      <vt:lpstr>Статическая релокация</vt:lpstr>
      <vt:lpstr>Прямой доступ к памяти в современных системах</vt:lpstr>
      <vt:lpstr>Адресные пространства</vt:lpstr>
      <vt:lpstr>Зачем нужна абстракция памяти</vt:lpstr>
      <vt:lpstr>Что такое адресное пространство</vt:lpstr>
      <vt:lpstr>Защита и релокация</vt:lpstr>
      <vt:lpstr>Регистры для хранения базы и длины программы</vt:lpstr>
      <vt:lpstr>Защита регистров и ограничения</vt:lpstr>
      <vt:lpstr>Итоги: значение адресных пространств </vt:lpstr>
      <vt:lpstr>Swapping</vt:lpstr>
      <vt:lpstr>Почему появляется необходимость в swapping</vt:lpstr>
      <vt:lpstr>Подходы к решению проблемы нехватки памяти</vt:lpstr>
      <vt:lpstr>Как работает swaping</vt:lpstr>
      <vt:lpstr>Распределение памяти при загрузке и выгрузке процессов</vt:lpstr>
      <vt:lpstr>Проблемы дыр в памяти и компактизация памяти</vt:lpstr>
      <vt:lpstr>Сколько памяти выделять процессу</vt:lpstr>
      <vt:lpstr>Оптимизация перемещений памяти</vt:lpstr>
      <vt:lpstr>Стек и данные растут навстречу друг другу</vt:lpstr>
      <vt:lpstr>Достоинства и недостатки swapping</vt:lpstr>
      <vt:lpstr>Управление свободной памятью</vt:lpstr>
      <vt:lpstr>Зачем управлять свободной памятью</vt:lpstr>
      <vt:lpstr>Битовые карты</vt:lpstr>
      <vt:lpstr>Связные списки</vt:lpstr>
      <vt:lpstr>Сравнение битовых карт и связных списков</vt:lpstr>
      <vt:lpstr>Распределение памяти для выделения процессов</vt:lpstr>
      <vt:lpstr>Алгоритмы выделения памяти</vt:lpstr>
      <vt:lpstr>Как будут вести себя алгоритмы при выделении памяти размером 2</vt:lpstr>
      <vt:lpstr>Оптимизации работы со списками</vt:lpstr>
      <vt:lpstr>Сравнение алгоритмов управления памятью</vt:lpstr>
      <vt:lpstr>Виртуальная память</vt:lpstr>
      <vt:lpstr>Почему не достаточно регистров Base и Limit</vt:lpstr>
      <vt:lpstr>Эпоха оверлеев (overlays)</vt:lpstr>
      <vt:lpstr>Идея виртуальной памяти</vt:lpstr>
      <vt:lpstr>Как работает виртуальная память</vt:lpstr>
      <vt:lpstr>PowerPoint Presentation</vt:lpstr>
      <vt:lpstr>Paging и сегментация</vt:lpstr>
      <vt:lpstr>Преимущества виртуальной памяти</vt:lpstr>
      <vt:lpstr>Страничная адресация памяти (Paging)</vt:lpstr>
      <vt:lpstr>Что такое paging</vt:lpstr>
      <vt:lpstr>Виртуальные и физические адреса</vt:lpstr>
      <vt:lpstr>Пример – 16-битная система</vt:lpstr>
      <vt:lpstr>Пример преобразования адресов</vt:lpstr>
      <vt:lpstr>Обращение к отсутствующей странице</vt:lpstr>
      <vt:lpstr>Структура виртуального адреса</vt:lpstr>
      <vt:lpstr>Масштаб и ограничения</vt:lpstr>
      <vt:lpstr>Paging: ключевые идеи</vt:lpstr>
      <vt:lpstr>Таблицы страниц</vt:lpstr>
      <vt:lpstr>Зачем нужны таблицы страниц</vt:lpstr>
      <vt:lpstr>Пример разбиения виртуального адреса</vt:lpstr>
      <vt:lpstr>Как работает таблица страниц</vt:lpstr>
      <vt:lpstr>Биты присутствия и защиты</vt:lpstr>
      <vt:lpstr>Биты состояния: Modified и Referenced</vt:lpstr>
      <vt:lpstr>Размер и структура записи в таблице страниц</vt:lpstr>
      <vt:lpstr>Защита и изоляция</vt:lpstr>
      <vt:lpstr>Итог: роль таблицы страниц</vt:lpstr>
      <vt:lpstr>Многоуровневые таблицы страниц</vt:lpstr>
      <vt:lpstr>Проблема большого размера таблиц</vt:lpstr>
      <vt:lpstr>Многоуровневые таблицы</vt:lpstr>
      <vt:lpstr>Пример: двухуровневая таблица</vt:lpstr>
      <vt:lpstr>Двухуровневая таблица страниц на x86 (без PAE и PSE)</vt:lpstr>
      <vt:lpstr>Четырехуровневая структура в x86-64</vt:lpstr>
      <vt:lpstr>4-х уровневая таблица в x86/64</vt:lpstr>
      <vt:lpstr>Преимущества многоуровневого подхода</vt:lpstr>
      <vt:lpstr>Недостатки и компромиссы</vt:lpstr>
      <vt:lpstr>Итоги: Зачем нужны многоуровневые таблицы страниц</vt:lpstr>
      <vt:lpstr>Почему исполняемая страница должна быть читаемой (на x86)?</vt:lpstr>
      <vt:lpstr>Почему на x86 нет Write-Only страниц?</vt:lpstr>
      <vt:lpstr>Разрешённые и запрещённые комбинации прав доступа</vt:lpstr>
      <vt:lpstr>Переход от физических адресов к виртуальным</vt:lpstr>
      <vt:lpstr>Как ОС включает виртуальную память?</vt:lpstr>
      <vt:lpstr>Загрузка CR3 и включение PG (x86)</vt:lpstr>
      <vt:lpstr>Что происходит при включении Paging</vt:lpstr>
      <vt:lpstr>Почему нужен сброс конвейера?</vt:lpstr>
      <vt:lpstr>Роль Identity Mapping</vt:lpstr>
      <vt:lpstr>Виртуальная память в многоядерных системах</vt:lpstr>
      <vt:lpstr>Управляющие регистры и независимость ядер</vt:lpstr>
      <vt:lpstr>Paging, кеши и безопасность</vt:lpstr>
      <vt:lpstr>Bootstrap Processor (BSP) и Application Processors (AP</vt:lpstr>
      <vt:lpstr>Механизм пробуждения ядер</vt:lpstr>
      <vt:lpstr>Начальное состояние регистров ядра AP после пробуждения</vt:lpstr>
      <vt:lpstr>Bootstrap-код для AP</vt:lpstr>
      <vt:lpstr>Синхронизация и запуск планировщика</vt:lpstr>
      <vt:lpstr>Ключевые идеи</vt:lpstr>
      <vt:lpstr>Translation Lookaside Buffer</vt:lpstr>
      <vt:lpstr>Проблема слишком медленного преобразования адресов</vt:lpstr>
      <vt:lpstr>Что такое TLB</vt:lpstr>
      <vt:lpstr>Скорость и эффективность</vt:lpstr>
      <vt:lpstr>Структура TLB</vt:lpstr>
      <vt:lpstr>Поведение при TLB miss</vt:lpstr>
      <vt:lpstr>TLB и переключение контекста</vt:lpstr>
      <vt:lpstr>Многоуровневые TLB</vt:lpstr>
      <vt:lpstr>Кеширование и производительность</vt:lpstr>
      <vt:lpstr>Итоги: роль TLB в подсистеме памяти</vt:lpstr>
      <vt:lpstr>Синхронизация TLB между ядрами</vt:lpstr>
      <vt:lpstr>Что происходит, когда ОС меняет активную таблицу страниц</vt:lpstr>
      <vt:lpstr>Процесс инвалидирования TLB</vt:lpstr>
      <vt:lpstr>Почему инвалидация TLB критически важна</vt:lpstr>
      <vt:lpstr>Синхронизация TLB на многоядерных системах</vt:lpstr>
      <vt:lpstr>Правила, которые ОС обязана соблюдать</vt:lpstr>
      <vt:lpstr>Жизненный цикл изменения PTE</vt:lpstr>
      <vt:lpstr>Экрана синего оскал</vt:lpstr>
      <vt:lpstr>Что будет, если обработчик Page Fault сам вызовет Page Fault?</vt:lpstr>
      <vt:lpstr>Как ОС избегает Page Fault-ов в обработчике?</vt:lpstr>
      <vt:lpstr>Обратные таблицы страниц (Inverted Page Tables)</vt:lpstr>
      <vt:lpstr>Проблема классических страниц</vt:lpstr>
      <vt:lpstr>Принцип работы IPT</vt:lpstr>
      <vt:lpstr>Почему IPT ушли в прошлое</vt:lpstr>
      <vt:lpstr>Radix Page Tables</vt:lpstr>
      <vt:lpstr>Что такое Radix Page Tables</vt:lpstr>
      <vt:lpstr>Принцип работы Radix Page Tables</vt:lpstr>
      <vt:lpstr>Сравнение с многоуровневыми таблицами</vt:lpstr>
      <vt:lpstr>Производительность и масштабируемость</vt:lpstr>
      <vt:lpstr>Зачем нужны Radix Page Tables?</vt:lpstr>
      <vt:lpstr>Алгоритмы замещения страниц</vt:lpstr>
      <vt:lpstr>Что такое замещение страниц</vt:lpstr>
      <vt:lpstr>Какую страницу выгрузить?</vt:lpstr>
      <vt:lpstr>Оптимальный алгоритм (Optimal Page Replacement) </vt:lpstr>
      <vt:lpstr>Пример</vt:lpstr>
      <vt:lpstr>Значение оптимального алгоритма</vt:lpstr>
      <vt:lpstr>NRU (Not Recently Used)</vt:lpstr>
      <vt:lpstr>Идея:использовать статистику обращений</vt:lpstr>
      <vt:lpstr>Принцип NRU</vt:lpstr>
      <vt:lpstr>Почему это работает?</vt:lpstr>
      <vt:lpstr>Реализация и обновление битов</vt:lpstr>
      <vt:lpstr>Оценка эффективности NRU</vt:lpstr>
      <vt:lpstr>FIFO (First-In, First-Out)</vt:lpstr>
      <vt:lpstr>Принцип FIFO</vt:lpstr>
      <vt:lpstr>Пример работы</vt:lpstr>
      <vt:lpstr>Аналогия с магазином</vt:lpstr>
      <vt:lpstr>Преимущества и недостатки FIFO</vt:lpstr>
      <vt:lpstr>Роль FIFO</vt:lpstr>
      <vt:lpstr>Алгоритм «второго шанса»</vt:lpstr>
      <vt:lpstr>Проблема FIFO и идея улучшения</vt:lpstr>
      <vt:lpstr>Алгоритм Second Chance</vt:lpstr>
      <vt:lpstr>Схема алгоритма</vt:lpstr>
      <vt:lpstr>Анализ эффективности алгоритма</vt:lpstr>
      <vt:lpstr>Роль алгоритма «Второго шанса» </vt:lpstr>
      <vt:lpstr>Clock Page Replacement (Часовой алгоритм)</vt:lpstr>
      <vt:lpstr>Идея Clock Algorithm</vt:lpstr>
      <vt:lpstr>Механизм работы</vt:lpstr>
      <vt:lpstr>Пример работы алгоритма</vt:lpstr>
      <vt:lpstr>Пример работы алгоритма</vt:lpstr>
      <vt:lpstr>Пример работы алгоритма</vt:lpstr>
      <vt:lpstr>Пример работы алгоритма</vt:lpstr>
      <vt:lpstr>Преимущества алгоритма</vt:lpstr>
      <vt:lpstr>Итог и развитие</vt:lpstr>
      <vt:lpstr>Enhanced Clock Algorithm</vt:lpstr>
      <vt:lpstr>Two-Handed Clock Algorithm</vt:lpstr>
      <vt:lpstr>The Least Recently Used (LRU) Page Replacement</vt:lpstr>
      <vt:lpstr>Основная идея LRU</vt:lpstr>
      <vt:lpstr>Реализация LRU</vt:lpstr>
      <vt:lpstr>Проблемы практической реализации</vt:lpstr>
      <vt:lpstr>Пример работы</vt:lpstr>
      <vt:lpstr>Итоги и значение LRU</vt:lpstr>
      <vt:lpstr>Алгоритмы NFU и Aging</vt:lpstr>
      <vt:lpstr>Проблема программной реализации LRU</vt:lpstr>
      <vt:lpstr>Идея NFU-алгоритма</vt:lpstr>
      <vt:lpstr>Проблема: «слон который всё помнит»</vt:lpstr>
      <vt:lpstr>Идея Aging</vt:lpstr>
      <vt:lpstr>Симуляция LRU при помощи Aging-алгоритма</vt:lpstr>
      <vt:lpstr>Пример работы Aging, Tick 0</vt:lpstr>
      <vt:lpstr>Пример работы Aging, Tick 0</vt:lpstr>
      <vt:lpstr>Пример работы Aging, Tick 0</vt:lpstr>
      <vt:lpstr>Пример работы Aging, Tick 0</vt:lpstr>
      <vt:lpstr>Пример работы Aging, Tick 1</vt:lpstr>
      <vt:lpstr>Пример работы Aging, Tick 1</vt:lpstr>
      <vt:lpstr>Пример работы Aging, Tick 1</vt:lpstr>
      <vt:lpstr>Пример работы Aging, Tick 1</vt:lpstr>
      <vt:lpstr>Пример работы Aging, Tick 2</vt:lpstr>
      <vt:lpstr>Пример работы Aging, Tick 2</vt:lpstr>
      <vt:lpstr>Пример работы Aging, Tick 2</vt:lpstr>
      <vt:lpstr>Пример работы Aging, Tick 2</vt:lpstr>
      <vt:lpstr>Пример работы Aging, Tick 3</vt:lpstr>
      <vt:lpstr>Пример работы Aging, Tick 3</vt:lpstr>
      <vt:lpstr>Пример работы Aging, Tick 3</vt:lpstr>
      <vt:lpstr>Пример работы Aging, Tick 3</vt:lpstr>
      <vt:lpstr>Пример работы Aging, Tick 4</vt:lpstr>
      <vt:lpstr>Пример работы Aging, Tick 4</vt:lpstr>
      <vt:lpstr>Пример работы Aging, Tick 4</vt:lpstr>
      <vt:lpstr>Пример работы Aging, Tick 4</vt:lpstr>
      <vt:lpstr>Оценка алгоритма Aging</vt:lpstr>
      <vt:lpstr>Алгоритм рабочего множества (Working Set Algorithm)</vt:lpstr>
      <vt:lpstr>Идея алгоритма</vt:lpstr>
      <vt:lpstr>Что такое рабочее множество</vt:lpstr>
      <vt:lpstr>Принцип работы алгоритма</vt:lpstr>
      <vt:lpstr>Реализация на практике</vt:lpstr>
      <vt:lpstr>Схема алгоритма Working Set</vt:lpstr>
      <vt:lpstr>Поведение и эффективность</vt:lpstr>
      <vt:lpstr>Оценка и значение модели</vt:lpstr>
      <vt:lpstr>Отображение размера рабочего множества в Windows Task Manager</vt:lpstr>
      <vt:lpstr>Алгоритм WSClock (Working Set + Clock)</vt:lpstr>
      <vt:lpstr>Идея WSClock</vt:lpstr>
      <vt:lpstr>Структура данных</vt:lpstr>
      <vt:lpstr>Алгоритм работы WSClock</vt:lpstr>
      <vt:lpstr>Поведение при обходе круга</vt:lpstr>
      <vt:lpstr>Преимущества WSClock</vt:lpstr>
      <vt:lpstr>Итоги</vt:lpstr>
      <vt:lpstr>Общая картина</vt:lpstr>
      <vt:lpstr>Теоретические и простейшие алгоритмы</vt:lpstr>
      <vt:lpstr>Улучшенные алгоритмы на основе FIFO</vt:lpstr>
      <vt:lpstr>LRU и его приближения</vt:lpstr>
      <vt:lpstr>Алгоритмы рабочего множества</vt:lpstr>
      <vt:lpstr>Какие алгоритмы используются на практике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Малов</dc:creator>
  <cp:lastModifiedBy>Алексей Малов</cp:lastModifiedBy>
  <cp:revision>16</cp:revision>
  <dcterms:created xsi:type="dcterms:W3CDTF">2025-10-20T21:12:09Z</dcterms:created>
  <dcterms:modified xsi:type="dcterms:W3CDTF">2025-10-31T18:14:09Z</dcterms:modified>
</cp:coreProperties>
</file>