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95" r:id="rId2"/>
    <p:sldId id="300" r:id="rId3"/>
    <p:sldId id="301" r:id="rId4"/>
    <p:sldId id="304" r:id="rId5"/>
    <p:sldId id="303" r:id="rId6"/>
    <p:sldId id="302" r:id="rId7"/>
    <p:sldId id="305" r:id="rId8"/>
    <p:sldId id="306" r:id="rId9"/>
    <p:sldId id="308" r:id="rId10"/>
    <p:sldId id="309" r:id="rId11"/>
    <p:sldId id="307" r:id="rId12"/>
    <p:sldId id="310" r:id="rId13"/>
    <p:sldId id="311" r:id="rId14"/>
    <p:sldId id="313" r:id="rId15"/>
    <p:sldId id="314" r:id="rId16"/>
    <p:sldId id="316" r:id="rId17"/>
    <p:sldId id="315" r:id="rId18"/>
    <p:sldId id="317" r:id="rId19"/>
    <p:sldId id="318" r:id="rId20"/>
    <p:sldId id="320" r:id="rId21"/>
    <p:sldId id="312" r:id="rId22"/>
    <p:sldId id="321" r:id="rId23"/>
    <p:sldId id="322" r:id="rId24"/>
    <p:sldId id="323" r:id="rId25"/>
    <p:sldId id="325" r:id="rId26"/>
    <p:sldId id="326" r:id="rId27"/>
    <p:sldId id="328" r:id="rId28"/>
    <p:sldId id="327" r:id="rId29"/>
    <p:sldId id="329" r:id="rId30"/>
    <p:sldId id="330" r:id="rId31"/>
    <p:sldId id="324" r:id="rId32"/>
    <p:sldId id="331" r:id="rId33"/>
    <p:sldId id="332" r:id="rId34"/>
    <p:sldId id="333" r:id="rId35"/>
    <p:sldId id="334" r:id="rId36"/>
    <p:sldId id="335" r:id="rId37"/>
    <p:sldId id="336" r:id="rId38"/>
    <p:sldId id="338" r:id="rId39"/>
    <p:sldId id="339" r:id="rId40"/>
    <p:sldId id="340" r:id="rId41"/>
    <p:sldId id="341" r:id="rId42"/>
    <p:sldId id="342" r:id="rId43"/>
    <p:sldId id="343" r:id="rId44"/>
    <p:sldId id="344" r:id="rId45"/>
    <p:sldId id="345" r:id="rId46"/>
    <p:sldId id="346" r:id="rId47"/>
    <p:sldId id="347" r:id="rId48"/>
    <p:sldId id="348" r:id="rId49"/>
    <p:sldId id="349" r:id="rId50"/>
    <p:sldId id="350" r:id="rId51"/>
    <p:sldId id="298" r:id="rId52"/>
    <p:sldId id="299" r:id="rId53"/>
    <p:sldId id="296" r:id="rId54"/>
    <p:sldId id="297" r:id="rId55"/>
    <p:sldId id="337" r:id="rId56"/>
    <p:sldId id="285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F21D366-7321-4E9E-B471-1AF82A17AE44}">
          <p14:sldIdLst>
            <p14:sldId id="295"/>
            <p14:sldId id="300"/>
            <p14:sldId id="301"/>
            <p14:sldId id="304"/>
            <p14:sldId id="303"/>
            <p14:sldId id="302"/>
            <p14:sldId id="305"/>
            <p14:sldId id="306"/>
            <p14:sldId id="308"/>
            <p14:sldId id="309"/>
            <p14:sldId id="307"/>
            <p14:sldId id="310"/>
            <p14:sldId id="311"/>
            <p14:sldId id="313"/>
            <p14:sldId id="314"/>
            <p14:sldId id="316"/>
            <p14:sldId id="315"/>
            <p14:sldId id="317"/>
            <p14:sldId id="318"/>
            <p14:sldId id="320"/>
            <p14:sldId id="312"/>
            <p14:sldId id="321"/>
            <p14:sldId id="322"/>
            <p14:sldId id="323"/>
            <p14:sldId id="325"/>
            <p14:sldId id="326"/>
            <p14:sldId id="328"/>
            <p14:sldId id="327"/>
            <p14:sldId id="329"/>
            <p14:sldId id="330"/>
            <p14:sldId id="324"/>
            <p14:sldId id="331"/>
            <p14:sldId id="332"/>
            <p14:sldId id="333"/>
            <p14:sldId id="334"/>
            <p14:sldId id="335"/>
            <p14:sldId id="336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298"/>
            <p14:sldId id="299"/>
            <p14:sldId id="296"/>
            <p14:sldId id="297"/>
            <p14:sldId id="337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7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0" autoAdjust="0"/>
    <p:restoredTop sz="78935" autoAdjust="0"/>
  </p:normalViewPr>
  <p:slideViewPr>
    <p:cSldViewPr snapToGrid="0" showGuides="1">
      <p:cViewPr>
        <p:scale>
          <a:sx n="75" d="100"/>
          <a:sy n="75" d="100"/>
        </p:scale>
        <p:origin x="1068" y="294"/>
      </p:cViewPr>
      <p:guideLst>
        <p:guide orient="horz" pos="2205"/>
        <p:guide pos="379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D81A67-A27B-4083-940C-241E42A8E89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0D86D-1409-43B0-8811-9A559436D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55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8C10CC-D15F-2F23-2488-41BA665935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8E0A8F-CCE0-AE2A-B851-E215F5EFEA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6534B7-6A6A-C42E-29B6-073D726865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CDA34-F32E-C5A5-6B53-8F60BBEBDB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0D86D-1409-43B0-8811-9A559436DAB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424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0D86D-1409-43B0-8811-9A559436DAB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35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0D86D-1409-43B0-8811-9A559436DAB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22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 входе в </a:t>
            </a:r>
            <a:r>
              <a:rPr lang="ru-RU" dirty="0" err="1"/>
              <a:t>корутину</a:t>
            </a:r>
            <a:r>
              <a:rPr lang="ru-RU" dirty="0"/>
              <a:t> выделяется память под хранение состояния </a:t>
            </a:r>
            <a:r>
              <a:rPr lang="ru-RU" dirty="0" err="1"/>
              <a:t>корутины</a:t>
            </a:r>
            <a:r>
              <a:rPr lang="ru-RU" dirty="0"/>
              <a:t>. Память выделяется в куче оператором </a:t>
            </a:r>
            <a:r>
              <a:rPr lang="en-US" dirty="0"/>
              <a:t>new</a:t>
            </a:r>
            <a:r>
              <a:rPr lang="ru-RU" dirty="0"/>
              <a:t>, чтобы при возврате в </a:t>
            </a:r>
            <a:r>
              <a:rPr lang="ru-RU" dirty="0" err="1"/>
              <a:t>корутину</a:t>
            </a:r>
            <a:r>
              <a:rPr lang="ru-RU" dirty="0"/>
              <a:t> она могла восстановить состояние.</a:t>
            </a:r>
          </a:p>
          <a:p>
            <a:r>
              <a:rPr lang="ru-RU" dirty="0"/>
              <a:t>Туда по значению копируются аргументы </a:t>
            </a:r>
            <a:r>
              <a:rPr lang="ru-RU" dirty="0" err="1"/>
              <a:t>корутины</a:t>
            </a:r>
            <a:r>
              <a:rPr lang="ru-RU" dirty="0"/>
              <a:t>. Если аргументами были ссылки, то они ссылаются как есть.</a:t>
            </a:r>
          </a:p>
          <a:p>
            <a:r>
              <a:rPr lang="ru-RU" dirty="0"/>
              <a:t>Затем конструируется</a:t>
            </a:r>
            <a:r>
              <a:rPr lang="en-US" dirty="0"/>
              <a:t> promise</a:t>
            </a:r>
            <a:r>
              <a:rPr lang="ru-RU" dirty="0"/>
              <a:t>_</a:t>
            </a:r>
            <a:r>
              <a:rPr lang="en-US" dirty="0"/>
              <a:t>type</a:t>
            </a:r>
            <a:r>
              <a:rPr lang="ru-RU" dirty="0"/>
              <a:t>. Если у </a:t>
            </a:r>
            <a:r>
              <a:rPr lang="en-US" dirty="0" err="1"/>
              <a:t>promise_type</a:t>
            </a:r>
            <a:r>
              <a:rPr lang="en-US" dirty="0"/>
              <a:t> </a:t>
            </a:r>
            <a:r>
              <a:rPr lang="ru-RU" dirty="0"/>
              <a:t>конструктор, принимающий те же параметры, что и </a:t>
            </a:r>
            <a:r>
              <a:rPr lang="ru-RU" dirty="0" err="1"/>
              <a:t>корутина</a:t>
            </a:r>
            <a:r>
              <a:rPr lang="ru-RU" dirty="0"/>
              <a:t>, то будет вызван он. В противном случае будет сконструирован</a:t>
            </a:r>
            <a:r>
              <a:rPr lang="en-US" dirty="0"/>
              <a:t> </a:t>
            </a:r>
            <a:r>
              <a:rPr lang="ru-RU" dirty="0"/>
              <a:t>конструктором по умолчанию.</a:t>
            </a:r>
          </a:p>
          <a:p>
            <a:r>
              <a:rPr lang="ru-RU" dirty="0"/>
              <a:t>Затем у </a:t>
            </a:r>
            <a:r>
              <a:rPr lang="en-US" dirty="0"/>
              <a:t>promise</a:t>
            </a:r>
            <a:r>
              <a:rPr lang="ru-RU" dirty="0"/>
              <a:t> вызывается</a:t>
            </a:r>
            <a:r>
              <a:rPr lang="en-US" dirty="0"/>
              <a:t> </a:t>
            </a:r>
            <a:r>
              <a:rPr lang="en-US" dirty="0" err="1"/>
              <a:t>initial_suspend</a:t>
            </a:r>
            <a:r>
              <a:rPr lang="en-US" dirty="0"/>
              <a:t>.</a:t>
            </a:r>
            <a:r>
              <a:rPr lang="ru-RU" dirty="0"/>
              <a:t> У этого объекта вызывается </a:t>
            </a:r>
            <a:r>
              <a:rPr lang="en-US" dirty="0" err="1"/>
              <a:t>co_await</a:t>
            </a:r>
            <a:r>
              <a:rPr lang="en-US" dirty="0"/>
              <a:t>. </a:t>
            </a:r>
            <a:r>
              <a:rPr lang="ru-RU" dirty="0"/>
              <a:t>В этот момент </a:t>
            </a:r>
            <a:r>
              <a:rPr lang="ru-RU" dirty="0" err="1"/>
              <a:t>корутина</a:t>
            </a:r>
            <a:r>
              <a:rPr lang="ru-RU" dirty="0"/>
              <a:t> может либо приостановиться и вернуть</a:t>
            </a:r>
            <a:r>
              <a:rPr lang="en-US" dirty="0"/>
              <a:t> </a:t>
            </a:r>
            <a:r>
              <a:rPr lang="ru-RU" dirty="0"/>
              <a:t>возвращаемый объект, либо продолжить выполнение, в зависимости от того, что вернёт </a:t>
            </a:r>
            <a:r>
              <a:rPr lang="en-US" dirty="0" err="1"/>
              <a:t>await_ready</a:t>
            </a:r>
            <a:r>
              <a:rPr lang="en-US" dirty="0"/>
              <a:t>. </a:t>
            </a:r>
            <a:r>
              <a:rPr lang="ru-RU" dirty="0"/>
              <a:t>В нашем случае </a:t>
            </a:r>
            <a:r>
              <a:rPr lang="en-US" dirty="0" err="1"/>
              <a:t>initial_suspend</a:t>
            </a:r>
            <a:r>
              <a:rPr lang="en-US" dirty="0"/>
              <a:t> </a:t>
            </a:r>
            <a:r>
              <a:rPr lang="ru-RU" dirty="0"/>
              <a:t>возвращает </a:t>
            </a:r>
            <a:r>
              <a:rPr lang="en-US" dirty="0" err="1"/>
              <a:t>suspend_always</a:t>
            </a:r>
            <a:r>
              <a:rPr lang="ru-RU" dirty="0"/>
              <a:t>, поэтому </a:t>
            </a:r>
            <a:r>
              <a:rPr lang="ru-RU" dirty="0" err="1"/>
              <a:t>корутина</a:t>
            </a:r>
            <a:r>
              <a:rPr lang="ru-RU" dirty="0"/>
              <a:t> будет приостановлена и вернёт </a:t>
            </a:r>
            <a:r>
              <a:rPr lang="en-US" dirty="0"/>
              <a:t>Task</a:t>
            </a:r>
            <a:r>
              <a:rPr lang="ru-RU" dirty="0"/>
              <a:t> вызывающей функции.</a:t>
            </a:r>
          </a:p>
          <a:p>
            <a:r>
              <a:rPr lang="ru-RU" dirty="0"/>
              <a:t>Как только в </a:t>
            </a:r>
            <a:r>
              <a:rPr lang="en-US" dirty="0"/>
              <a:t>main </a:t>
            </a:r>
            <a:r>
              <a:rPr lang="ru-RU" dirty="0"/>
              <a:t>будет вызван метод </a:t>
            </a:r>
            <a:r>
              <a:rPr lang="en-US" dirty="0"/>
              <a:t>Resume</a:t>
            </a:r>
            <a:r>
              <a:rPr lang="ru-RU" dirty="0"/>
              <a:t>, управление будет передано </a:t>
            </a:r>
            <a:r>
              <a:rPr lang="ru-RU" dirty="0" err="1"/>
              <a:t>корутине</a:t>
            </a:r>
            <a:r>
              <a:rPr lang="ru-RU" dirty="0"/>
              <a:t> и она продолжит выполнение. В этот раз будет выполняться уже тело </a:t>
            </a:r>
            <a:r>
              <a:rPr lang="ru-RU" dirty="0" err="1"/>
              <a:t>корутины</a:t>
            </a:r>
            <a:r>
              <a:rPr lang="ru-RU" dirty="0"/>
              <a:t>. Так как </a:t>
            </a:r>
            <a:r>
              <a:rPr lang="ru-RU" dirty="0" err="1"/>
              <a:t>корутинный</a:t>
            </a:r>
            <a:r>
              <a:rPr lang="ru-RU" dirty="0"/>
              <a:t> фрейм был скопирован в кучу, будут </a:t>
            </a:r>
            <a:r>
              <a:rPr lang="ru-RU" dirty="0" err="1"/>
              <a:t>использованые</a:t>
            </a:r>
            <a:r>
              <a:rPr lang="ru-RU" dirty="0"/>
              <a:t> оттуда.</a:t>
            </a:r>
            <a:endParaRPr lang="en-US" dirty="0"/>
          </a:p>
          <a:p>
            <a:r>
              <a:rPr lang="ru-RU" dirty="0"/>
              <a:t>Затем выполнится </a:t>
            </a:r>
            <a:r>
              <a:rPr lang="en-US" dirty="0" err="1"/>
              <a:t>co_return</a:t>
            </a:r>
            <a:r>
              <a:rPr lang="en-US" dirty="0"/>
              <a:t> res; </a:t>
            </a:r>
            <a:r>
              <a:rPr lang="ru-RU" dirty="0"/>
              <a:t>Он вызовет у </a:t>
            </a:r>
            <a:r>
              <a:rPr lang="en-US" dirty="0"/>
              <a:t>promise </a:t>
            </a:r>
            <a:r>
              <a:rPr lang="ru-RU" dirty="0"/>
              <a:t>метод </a:t>
            </a:r>
            <a:r>
              <a:rPr lang="en-US" dirty="0" err="1"/>
              <a:t>return_value</a:t>
            </a:r>
            <a:r>
              <a:rPr lang="ru-RU" dirty="0"/>
              <a:t>, чтобы сохранить туда результат. В нашем случае результат будет сохранён внутрь </a:t>
            </a:r>
            <a:r>
              <a:rPr lang="en-US" dirty="0" err="1"/>
              <a:t>promise_type</a:t>
            </a:r>
            <a:endParaRPr lang="ru-RU" dirty="0"/>
          </a:p>
          <a:p>
            <a:r>
              <a:rPr lang="ru-RU" dirty="0"/>
              <a:t>Если при работе тела </a:t>
            </a:r>
            <a:r>
              <a:rPr lang="ru-RU" dirty="0" err="1"/>
              <a:t>корутины</a:t>
            </a:r>
            <a:r>
              <a:rPr lang="ru-RU" dirty="0"/>
              <a:t> будет выброшено исключение, будет вызван метод </a:t>
            </a:r>
            <a:r>
              <a:rPr lang="en-US" dirty="0" err="1"/>
              <a:t>promise.unhandled_exception</a:t>
            </a:r>
            <a:r>
              <a:rPr lang="ru-RU" dirty="0"/>
              <a:t>.</a:t>
            </a:r>
            <a:endParaRPr lang="en-US" dirty="0"/>
          </a:p>
          <a:p>
            <a:r>
              <a:rPr lang="ru-RU" dirty="0"/>
              <a:t>В конце у </a:t>
            </a:r>
            <a:r>
              <a:rPr lang="en-US" dirty="0"/>
              <a:t>promise </a:t>
            </a:r>
            <a:r>
              <a:rPr lang="ru-RU" dirty="0"/>
              <a:t>будет вызван метод </a:t>
            </a:r>
            <a:r>
              <a:rPr lang="en-US" dirty="0" err="1"/>
              <a:t>final_suspend</a:t>
            </a:r>
            <a:r>
              <a:rPr lang="ru-RU" dirty="0"/>
              <a:t>. Наш промис возвращает</a:t>
            </a:r>
            <a:r>
              <a:rPr lang="en-US" dirty="0"/>
              <a:t> </a:t>
            </a:r>
            <a:r>
              <a:rPr lang="en-US" dirty="0" err="1"/>
              <a:t>suspend_always</a:t>
            </a:r>
            <a:r>
              <a:rPr lang="ru-RU" dirty="0"/>
              <a:t>, поэтому процесс разрушения </a:t>
            </a:r>
            <a:r>
              <a:rPr lang="ru-RU" dirty="0" err="1"/>
              <a:t>корутины</a:t>
            </a:r>
            <a:r>
              <a:rPr lang="ru-RU" dirty="0"/>
              <a:t> прямо сейчас  запущен не будет.</a:t>
            </a:r>
          </a:p>
          <a:p>
            <a:r>
              <a:rPr lang="ru-RU" dirty="0"/>
              <a:t>Разрушение состояния </a:t>
            </a:r>
            <a:r>
              <a:rPr lang="ru-RU" dirty="0" err="1"/>
              <a:t>корутины</a:t>
            </a:r>
            <a:r>
              <a:rPr lang="ru-RU" dirty="0"/>
              <a:t> возьмёт на себя</a:t>
            </a:r>
            <a:r>
              <a:rPr lang="en-US" dirty="0"/>
              <a:t> </a:t>
            </a:r>
            <a:r>
              <a:rPr lang="ru-RU" dirty="0"/>
              <a:t>деструктор </a:t>
            </a:r>
            <a:r>
              <a:rPr lang="en-US" dirty="0"/>
              <a:t>Task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0D86D-1409-43B0-8811-9A559436DAB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801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 выглядит </a:t>
            </a:r>
            <a:r>
              <a:rPr lang="en-US" dirty="0" err="1"/>
              <a:t>promise_type</a:t>
            </a:r>
            <a:r>
              <a:rPr lang="ru-RU" dirty="0"/>
              <a:t> у нашего генератора. Из нововведений добавлен метод </a:t>
            </a:r>
            <a:r>
              <a:rPr lang="en-US" dirty="0" err="1"/>
              <a:t>yield_value</a:t>
            </a:r>
            <a:r>
              <a:rPr lang="ru-RU" dirty="0"/>
              <a:t>, который вызывается, когда </a:t>
            </a:r>
            <a:r>
              <a:rPr lang="ru-RU" dirty="0" err="1"/>
              <a:t>корутина</a:t>
            </a:r>
            <a:r>
              <a:rPr lang="ru-RU" dirty="0"/>
              <a:t> исполняет </a:t>
            </a:r>
            <a:r>
              <a:rPr lang="en-US" dirty="0" err="1"/>
              <a:t>co_yield</a:t>
            </a:r>
            <a:r>
              <a:rPr lang="en-US" dirty="0"/>
              <a:t>.</a:t>
            </a:r>
            <a:endParaRPr lang="ru-RU" dirty="0"/>
          </a:p>
          <a:p>
            <a:r>
              <a:rPr lang="ru-RU" dirty="0"/>
              <a:t>Значение, сгенерированное </a:t>
            </a:r>
            <a:r>
              <a:rPr lang="ru-RU" dirty="0" err="1"/>
              <a:t>корутиной</a:t>
            </a:r>
            <a:r>
              <a:rPr lang="ru-RU" dirty="0"/>
              <a:t> сохраняем</a:t>
            </a:r>
            <a:r>
              <a:rPr lang="en-US" dirty="0"/>
              <a:t> </a:t>
            </a:r>
            <a:r>
              <a:rPr lang="ru-RU" dirty="0"/>
              <a:t>в поле </a:t>
            </a:r>
            <a:r>
              <a:rPr lang="en-US" dirty="0" err="1"/>
              <a:t>currentValue</a:t>
            </a:r>
            <a:r>
              <a:rPr lang="ru-RU" dirty="0"/>
              <a:t>, и возвращаем </a:t>
            </a:r>
            <a:r>
              <a:rPr lang="en-US" dirty="0" err="1"/>
              <a:t>suspend_always</a:t>
            </a:r>
            <a:r>
              <a:rPr lang="ru-RU" dirty="0"/>
              <a:t> чтобы приостановить её.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0D86D-1409-43B0-8811-9A559436DAB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Теперь взглянем на код генератора. Сперва идёт традиционный</a:t>
            </a:r>
            <a:r>
              <a:rPr lang="en-US" dirty="0"/>
              <a:t> boilerplate-</a:t>
            </a:r>
            <a:r>
              <a:rPr lang="ru-RU" dirty="0"/>
              <a:t>код для управления временем жизни генератора.</a:t>
            </a:r>
          </a:p>
          <a:p>
            <a:r>
              <a:rPr lang="ru-RU" dirty="0"/>
              <a:t>Метод </a:t>
            </a:r>
            <a:r>
              <a:rPr lang="en-US" dirty="0" err="1"/>
              <a:t>HasNext</a:t>
            </a:r>
            <a:r>
              <a:rPr lang="en-US" dirty="0"/>
              <a:t> </a:t>
            </a:r>
            <a:r>
              <a:rPr lang="ru-RU" dirty="0"/>
              <a:t>узнаёт у </a:t>
            </a:r>
            <a:r>
              <a:rPr lang="ru-RU" dirty="0" err="1"/>
              <a:t>корутины</a:t>
            </a:r>
            <a:r>
              <a:rPr lang="ru-RU" dirty="0"/>
              <a:t> про наличие значения, а </a:t>
            </a:r>
            <a:r>
              <a:rPr lang="en-US" dirty="0" err="1"/>
              <a:t>GetNext</a:t>
            </a:r>
            <a:r>
              <a:rPr lang="ru-RU" dirty="0"/>
              <a:t> возвращает значение или бросает исключение при его отсутствии.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0D86D-1409-43B0-8811-9A559436DAB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569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0D86D-1409-43B0-8811-9A559436DAB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03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D534B-A6AF-65FD-E801-6AA58D9D78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B2731D-7764-B810-4DE6-EFEC6FF671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B64FF-4361-8A20-8632-A7357C4E5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5F23-F574-4C00-9B25-D94C8E69B068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259B1-BCF5-E9E4-5DC1-A0E7FB34B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078E0-C2F7-7889-A85C-AEB7F30C5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DEE8-9725-4AC1-A531-F3EF2425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335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0C5DC-6526-8DE1-FD88-D04D33392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DF879-56A4-E5E8-0C9C-6B1CFBABC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FA286-1207-DBA2-EA14-1A5B1DF49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5F23-F574-4C00-9B25-D94C8E69B068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D0F58-DE4D-21AA-7FBF-5E6395FA3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A1BC4-3E61-F68B-63AA-A46453EF1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DEE8-9725-4AC1-A531-F3EF2425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96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0935F9-8F87-75E1-FD10-0D2519C7AF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E6B2D0-EDCD-04ED-374A-DD406C0DF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81ED0-C0A0-A33C-BF28-ACF1E442E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5F23-F574-4C00-9B25-D94C8E69B068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7E4BA-3647-8657-5F57-15CEC51BB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C67EA-5E3D-41B7-F8BB-EF7B5CD4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DEE8-9725-4AC1-A531-F3EF2425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81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62129-36EC-F59A-E517-4AE8C0F42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B90D9-C1D5-53E2-6F3E-B5D41EE97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264F9-DAD5-4879-8AB1-37BF95F40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5F23-F574-4C00-9B25-D94C8E69B068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55842-F7DB-7A7D-1C0E-AFFCBC86C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319B0-0BDE-6FEA-C9CE-9D47CC287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DEE8-9725-4AC1-A531-F3EF2425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68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C97F7-76ED-7011-F138-E869A5247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0DBCF-9801-0CD0-80D6-3F447D747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BA715-0CC9-5B9C-18CF-61BDF80E6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5F23-F574-4C00-9B25-D94C8E69B068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B509-CF39-AD98-5B9F-6F587A46A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4C96F-9DB3-A7C7-7684-A6D19B1EC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DEE8-9725-4AC1-A531-F3EF2425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09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52573-6F50-BDB4-D64E-0EA61F6F0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447B1-2CE0-DD8E-6AA7-1D71BCB169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EBAA8E-0111-1C0D-1995-BAF9D0B4D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EFB7E-2F96-B516-E4C4-FE880B92D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5F23-F574-4C00-9B25-D94C8E69B068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54C964-F35F-1C34-CFF5-6D2BE76B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37BFC-C04F-FDE7-1C5E-0E27EDE85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DEE8-9725-4AC1-A531-F3EF2425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96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6093F-8967-AE7C-5F1B-469F7B5F4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41410-333F-199D-FAEF-B7E8E2241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8F0024-0881-46A2-51B7-982D4F4C5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22088-D942-59C3-B01C-15738ADE28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0CCBFD-239F-B16A-FB41-D184A81137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ABE7A7-F321-1F82-486C-840159558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5F23-F574-4C00-9B25-D94C8E69B068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027A04-391E-89F7-BFFA-811FB328D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236C0C-4462-0CE6-C0CF-4B724D6B4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DEE8-9725-4AC1-A531-F3EF2425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4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00ED1-E045-5879-2239-6CF5C404E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D1E778-7F1D-EF5E-EEF7-4818E0F57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5F23-F574-4C00-9B25-D94C8E69B068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BEFE2F-792D-2D06-A5D4-438C959AF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96091-370F-F4E1-14F0-848B8256A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DEE8-9725-4AC1-A531-F3EF2425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18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9CE108-E833-D2C8-21FA-F53422A37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5F23-F574-4C00-9B25-D94C8E69B068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2E8860-D7FB-EA40-D280-809C91D79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3219E-EFDA-81ED-A397-CE586F6EA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DEE8-9725-4AC1-A531-F3EF2425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42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06CAE-1701-A719-EA99-F0D91409B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81DDF-3F4C-05B6-8145-DFEF2AE77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64061A-05F1-3202-44CE-A30ED63A8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46C9E7-259F-EDF3-0908-D55526AF8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5F23-F574-4C00-9B25-D94C8E69B068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115CC9-295B-0269-3314-C3F56891A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94882-B6A9-A334-945F-1BDAECCED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DEE8-9725-4AC1-A531-F3EF2425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77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A331C-EF23-165A-DB9E-C64FAC3BF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6F2B43-92D8-9B53-B80B-07CF8E5D36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0EB1E2-8C85-BB65-94AD-57DDF6A85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AA67C-F130-FC8C-ECA4-4DFCAFDF2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5F23-F574-4C00-9B25-D94C8E69B068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BFFBD6-94D0-F263-A675-E4CD70380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972E05-13C4-BD37-B083-A3EF5E258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DEE8-9725-4AC1-A531-F3EF2425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636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BA1EC3-25D6-57CE-99DC-2AF2BC127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1F670-12C1-CE1C-0CAB-31FB9C087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797D7-5848-8CBF-CFD1-3BE99CFC6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C95F23-F574-4C00-9B25-D94C8E69B068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B12AB-B38C-C36A-1C31-960B8BDAC6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06F2E-FB57-0F30-5944-4E9F97F96B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ACDEE8-9725-4AC1-A531-F3EF2425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46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iterator/default_sentinel_t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M2cqgB7IAg" TargetMode="External"/><Relationship Id="rId2" Type="http://schemas.openxmlformats.org/officeDocument/2006/relationships/hyperlink" Target="https://youtu.be/OE45F3iKtv4?si=XO58tFiUnXgQiKnJ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.be/WZhxMwKaXmw?si=qOMeW66P30m4QZlz" TargetMode="External"/><Relationship Id="rId4" Type="http://schemas.openxmlformats.org/officeDocument/2006/relationships/hyperlink" Target="https://youtu.be/mDajl0pIUjQ?si=__f9DB_ae3Nh7alP\" TargetMode="Externa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EE63DB1-5874-8A47-D26E-06AA18EAD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ru-RU" dirty="0"/>
              <a:t>Сопрограммы (</a:t>
            </a:r>
            <a:r>
              <a:rPr lang="ru-RU" dirty="0" err="1"/>
              <a:t>Корутины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DC6EA90-44AB-A1C3-39BA-3CBFC5F2F2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28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3558E-F713-D0E9-DDFA-91138BC9C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co_yield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73801-EACD-CED8-6136-C280C1EA9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Приостанавливает выполнение </a:t>
            </a:r>
            <a:r>
              <a:rPr lang="ru-RU" dirty="0" err="1"/>
              <a:t>корутины</a:t>
            </a:r>
            <a:r>
              <a:rPr lang="ru-RU" dirty="0"/>
              <a:t> и возвращает промежуточный результат</a:t>
            </a:r>
          </a:p>
          <a:p>
            <a:r>
              <a:rPr lang="ru-RU" dirty="0"/>
              <a:t>После обработки результата </a:t>
            </a:r>
            <a:r>
              <a:rPr lang="ru-RU" dirty="0" err="1"/>
              <a:t>корутина</a:t>
            </a:r>
            <a:r>
              <a:rPr lang="ru-RU" dirty="0"/>
              <a:t> может быть продолжена с того же места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8B7B3D-75B9-C0CC-6A17-498DD26FE08C}"/>
              </a:ext>
            </a:extLst>
          </p:cNvPr>
          <p:cNvSpPr txBox="1"/>
          <p:nvPr/>
        </p:nvSpPr>
        <p:spPr>
          <a:xfrm>
            <a:off x="944745" y="3500438"/>
            <a:ext cx="1124725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generator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CountToThree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co_yield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co_yield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co_yield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gen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CountToThree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Каждый вызов ++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it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будит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корутину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, а она продолжает с того места, где остановилась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gen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gen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++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*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3929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CD0451-86FF-6102-3D9E-311F6F0BC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co_return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B81301-BD05-CE1B-1AEB-96D0C6C74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Используется для завершения работы </a:t>
            </a:r>
            <a:r>
              <a:rPr lang="ru-RU" dirty="0" err="1"/>
              <a:t>корутины</a:t>
            </a:r>
            <a:r>
              <a:rPr lang="ru-RU" dirty="0"/>
              <a:t> и возврата результата наружу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B6C4B8-A446-7463-3041-B597CFEDFD80}"/>
              </a:ext>
            </a:extLst>
          </p:cNvPr>
          <p:cNvSpPr txBox="1"/>
          <p:nvPr/>
        </p:nvSpPr>
        <p:spPr>
          <a:xfrm>
            <a:off x="838200" y="4001294"/>
            <a:ext cx="6093822" cy="8249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GetAnswer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9392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249B8-089B-C09B-0F7F-81999E98C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co_await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71B68-768C-05B9-358C-EB360CC67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Используется для асинхронного ожидания события или результата</a:t>
            </a:r>
          </a:p>
          <a:p>
            <a:r>
              <a:rPr lang="ru-RU" dirty="0"/>
              <a:t>Приостанавливает выполнение </a:t>
            </a:r>
            <a:r>
              <a:rPr lang="ru-RU" dirty="0" err="1"/>
              <a:t>корутины</a:t>
            </a:r>
            <a:r>
              <a:rPr lang="ru-RU" dirty="0"/>
              <a:t> до тех пор, пока объект</a:t>
            </a:r>
            <a:r>
              <a:rPr lang="en-US" dirty="0"/>
              <a:t> </a:t>
            </a:r>
            <a:r>
              <a:rPr lang="ru-RU" dirty="0"/>
              <a:t>ожидания не станет готов.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EB1A56-B717-E036-6253-9F1BF42C8D62}"/>
              </a:ext>
            </a:extLst>
          </p:cNvPr>
          <p:cNvSpPr txBox="1"/>
          <p:nvPr/>
        </p:nvSpPr>
        <p:spPr>
          <a:xfrm>
            <a:off x="1055779" y="4001294"/>
            <a:ext cx="993756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GetAnswer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GetAnswer2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GetFinalAnswer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Вызывающая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корутина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спит внутри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co_await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, пока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Task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не будет готов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co_await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GetAnswer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value2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co_await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GetAnswer2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value2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3014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851B7-BD5D-A0E8-68B0-F5285E64C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</a:t>
            </a:r>
            <a:r>
              <a:rPr lang="en-US" dirty="0"/>
              <a:t>co-</a:t>
            </a:r>
            <a:r>
              <a:rPr lang="ru-RU" dirty="0"/>
              <a:t>операторов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A207423-238E-D518-ADCD-CD2A588B68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0395892"/>
              </p:ext>
            </p:extLst>
          </p:nvPr>
        </p:nvGraphicFramePr>
        <p:xfrm>
          <a:off x="838200" y="1825625"/>
          <a:ext cx="10515597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781353543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66334427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151262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Ключевое слово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Что делает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Когда использовать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67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co_return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Завершает </a:t>
                      </a:r>
                      <a:r>
                        <a:rPr lang="ru-RU" dirty="0" err="1"/>
                        <a:t>корутину</a:t>
                      </a:r>
                      <a:r>
                        <a:rPr lang="ru-RU" dirty="0"/>
                        <a:t> и возвращает значение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Вместо </a:t>
                      </a:r>
                      <a:r>
                        <a:rPr lang="en-US" dirty="0"/>
                        <a:t>return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690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co_yield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Приостанавливает </a:t>
                      </a:r>
                      <a:r>
                        <a:rPr lang="ru-RU" dirty="0" err="1"/>
                        <a:t>корутину</a:t>
                      </a:r>
                      <a:r>
                        <a:rPr lang="ru-RU" dirty="0"/>
                        <a:t> и возвращает значение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При создании генераторов и ленивых вычислениях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832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co_await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Приостанавливает </a:t>
                      </a:r>
                      <a:r>
                        <a:rPr lang="ru-RU" dirty="0" err="1"/>
                        <a:t>корутину</a:t>
                      </a:r>
                      <a:r>
                        <a:rPr lang="ru-RU" dirty="0"/>
                        <a:t> до готовности </a:t>
                      </a:r>
                      <a:r>
                        <a:rPr lang="en-US" dirty="0" err="1"/>
                        <a:t>awaitable</a:t>
                      </a:r>
                      <a:r>
                        <a:rPr lang="en-US" dirty="0"/>
                        <a:t>-</a:t>
                      </a:r>
                      <a:r>
                        <a:rPr lang="ru-RU" dirty="0"/>
                        <a:t>объекта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 асинхронных задачах и неблокирующих операциях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403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8446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94EC7D-C974-5FC3-9FAE-CBAC359DC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Создаём простейшую </a:t>
            </a:r>
            <a:r>
              <a:rPr lang="ru-RU" dirty="0" err="1"/>
              <a:t>корутину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5AE5DF-3AF5-7D39-45B7-D5F4728C5E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97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21F40E-787F-3E2F-96F5-642AFB558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Костяк возобновляемой функции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18E696-F6C2-601F-DAA1-F19972CEC87C}"/>
              </a:ext>
            </a:extLst>
          </p:cNvPr>
          <p:cNvSpPr txBox="1"/>
          <p:nvPr/>
        </p:nvSpPr>
        <p:spPr>
          <a:xfrm>
            <a:off x="838199" y="2246810"/>
            <a:ext cx="1051559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ReturnObject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ReturnObject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ResumableFunc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Enter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ResumableFunc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co_await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suspend_always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{};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Exit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ResumableFunc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3A1E4F-8C95-3266-4BDA-47B7A99BDAA5}"/>
              </a:ext>
            </a:extLst>
          </p:cNvPr>
          <p:cNvSpPr txBox="1"/>
          <p:nvPr/>
        </p:nvSpPr>
        <p:spPr>
          <a:xfrm>
            <a:off x="838198" y="5632597"/>
            <a:ext cx="11140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error C2039: '</a:t>
            </a:r>
            <a:r>
              <a:rPr lang="en-US" dirty="0" err="1">
                <a:latin typeface="Consolas" panose="020B0609020204030204" pitchFamily="49" charset="0"/>
              </a:rPr>
              <a:t>promise_type</a:t>
            </a:r>
            <a:r>
              <a:rPr lang="en-US" dirty="0">
                <a:latin typeface="Consolas" panose="020B0609020204030204" pitchFamily="49" charset="0"/>
              </a:rPr>
              <a:t>': is not a member of 'std::</a:t>
            </a:r>
            <a:r>
              <a:rPr lang="en-US" dirty="0" err="1">
                <a:latin typeface="Consolas" panose="020B0609020204030204" pitchFamily="49" charset="0"/>
              </a:rPr>
              <a:t>coroutine_traits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ReturnObject</a:t>
            </a:r>
            <a:r>
              <a:rPr lang="en-US" dirty="0">
                <a:latin typeface="Consolas" panose="020B0609020204030204" pitchFamily="49" charset="0"/>
              </a:rPr>
              <a:t>&gt;'</a:t>
            </a:r>
          </a:p>
        </p:txBody>
      </p:sp>
    </p:spTree>
    <p:extLst>
      <p:ext uri="{BB962C8B-B14F-4D97-AF65-F5344CB8AC3E}">
        <p14:creationId xmlns:p14="http://schemas.microsoft.com/office/powerpoint/2010/main" val="109602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1F6AA0-2865-777C-ED15-2E02552E33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7ED80-6D02-E0E9-C016-AA167D07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Coroutine Traits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5C629-3373-DA2B-2602-252BCA20D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Это шаблон, который определяет, какой </a:t>
            </a:r>
            <a:r>
              <a:rPr lang="ru-RU" dirty="0" err="1"/>
              <a:t>promise</a:t>
            </a:r>
            <a:r>
              <a:rPr lang="ru-RU" dirty="0"/>
              <a:t>-тип будет использоваться для </a:t>
            </a:r>
            <a:r>
              <a:rPr lang="ru-RU" dirty="0" err="1"/>
              <a:t>корутины</a:t>
            </a:r>
            <a:endParaRPr lang="ru-RU" dirty="0"/>
          </a:p>
          <a:p>
            <a:pPr lvl="1"/>
            <a:r>
              <a:rPr lang="ru-RU" dirty="0"/>
              <a:t>Тим определяется на возвращаемом типе функции и её параметрах</a:t>
            </a:r>
          </a:p>
          <a:p>
            <a:r>
              <a:rPr lang="ru-RU" dirty="0"/>
              <a:t>Если возвращаемый тип R функции определяет вложенный тип R::promise_type, то этот тип и будет использован для </a:t>
            </a:r>
            <a:r>
              <a:rPr lang="ru-RU" dirty="0" err="1"/>
              <a:t>корутины</a:t>
            </a:r>
            <a:endParaRPr lang="ru-RU" dirty="0"/>
          </a:p>
          <a:p>
            <a:pPr lvl="1"/>
            <a:r>
              <a:rPr lang="ru-RU" dirty="0"/>
              <a:t>Если такой тип не определён — компиляция завершится ошибкой.</a:t>
            </a:r>
          </a:p>
          <a:p>
            <a:r>
              <a:rPr lang="ru-RU" dirty="0"/>
              <a:t>Если программист создаёт собственную специализацию </a:t>
            </a:r>
            <a:r>
              <a:rPr lang="ru-RU" dirty="0" err="1"/>
              <a:t>coroutine_traits</a:t>
            </a:r>
            <a:r>
              <a:rPr lang="ru-RU" dirty="0"/>
              <a:t>, она обязательно должна определять вложенный тип </a:t>
            </a:r>
            <a:r>
              <a:rPr lang="ru-RU" dirty="0" err="1"/>
              <a:t>promise_type</a:t>
            </a:r>
            <a:r>
              <a:rPr lang="ru-RU" dirty="0"/>
              <a:t>, иначе программа не скомпилируется.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075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D4A42-DB1A-3E17-C733-FBCA9926D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Coroutine Traits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3B4387-F137-4D92-8348-7952CFE76D76}"/>
              </a:ext>
            </a:extLst>
          </p:cNvPr>
          <p:cNvSpPr txBox="1"/>
          <p:nvPr/>
        </p:nvSpPr>
        <p:spPr>
          <a:xfrm>
            <a:off x="838200" y="1867580"/>
            <a:ext cx="1082910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_Ret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void&gt;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Coroutine_traits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_Ret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Coroutine_traits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_Ret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void_t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_Ret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promise_type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promise_type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_Ret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promise_type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_Ret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class...&gt;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coroutine_traits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Coroutine_traits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_Ret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{};</a:t>
            </a:r>
          </a:p>
        </p:txBody>
      </p:sp>
    </p:spTree>
    <p:extLst>
      <p:ext uri="{BB962C8B-B14F-4D97-AF65-F5344CB8AC3E}">
        <p14:creationId xmlns:p14="http://schemas.microsoft.com/office/powerpoint/2010/main" val="1113461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BA44E-F1A4-2633-03C5-78E6A37FB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Объявляем </a:t>
            </a:r>
            <a:r>
              <a:rPr lang="en-US" dirty="0" err="1"/>
              <a:t>promise_type</a:t>
            </a:r>
            <a:r>
              <a:rPr lang="ru-RU" dirty="0"/>
              <a:t> внутри </a:t>
            </a:r>
            <a:r>
              <a:rPr lang="en-US" dirty="0" err="1"/>
              <a:t>ReturnObject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B77143-EAFC-FF0A-B9B6-8ED8EFFBB4FF}"/>
              </a:ext>
            </a:extLst>
          </p:cNvPr>
          <p:cNvSpPr txBox="1"/>
          <p:nvPr/>
        </p:nvSpPr>
        <p:spPr>
          <a:xfrm>
            <a:off x="838199" y="1985554"/>
            <a:ext cx="1175439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ReturnObject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promise_type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</a:t>
            </a:r>
          </a:p>
          <a:p>
            <a:pPr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Этот метод возвращает объект, который будет возвращён из </a:t>
            </a:r>
            <a:r>
              <a:rPr lang="ru-RU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корутины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ReturnObject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get_return_object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{}; }</a:t>
            </a:r>
          </a:p>
          <a:p>
            <a:pPr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Этот метод вызывается, когда </a:t>
            </a:r>
            <a:r>
              <a:rPr lang="ru-RU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корутина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приостанавливается при входе в неё.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suspend_never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initial_suspend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{}; }</a:t>
            </a:r>
          </a:p>
          <a:p>
            <a:pPr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Этот метод вызывается, когда </a:t>
            </a:r>
            <a:r>
              <a:rPr lang="ru-RU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корутина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приостанавливается при выходе из неё.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suspend_never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final_suspend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{}; }</a:t>
            </a:r>
          </a:p>
          <a:p>
            <a:pPr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Этот метод вызывается, когда </a:t>
            </a:r>
            <a:r>
              <a:rPr lang="ru-RU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корутина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завершает выполнение.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return_void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{}</a:t>
            </a:r>
          </a:p>
          <a:p>
            <a:pPr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Этот метод вызывается, когда в </a:t>
            </a:r>
            <a:r>
              <a:rPr lang="ru-RU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корутине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возникает исключение.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unhandled_exception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496744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F0875-673B-4FBD-1F53-5C6618C96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Запускаем </a:t>
            </a:r>
            <a:r>
              <a:rPr lang="ru-RU" dirty="0" err="1"/>
              <a:t>корутину</a:t>
            </a:r>
            <a:r>
              <a:rPr lang="ru-RU" dirty="0"/>
              <a:t> и возвращаемся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6116EF-7900-809B-DF7B-8607764CECE8}"/>
              </a:ext>
            </a:extLst>
          </p:cNvPr>
          <p:cNvSpPr txBox="1"/>
          <p:nvPr/>
        </p:nvSpPr>
        <p:spPr>
          <a:xfrm>
            <a:off x="838200" y="2090057"/>
            <a:ext cx="105156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ReturnObject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ResumableFunc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Enter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ResumableFunc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co_await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suspend_always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{};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Exit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ResumableFunc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ResumableFunc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Returned from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ResumableFunc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BB13BC-8FB0-8329-2BDB-FA0C7FD68AD8}"/>
              </a:ext>
            </a:extLst>
          </p:cNvPr>
          <p:cNvSpPr txBox="1"/>
          <p:nvPr/>
        </p:nvSpPr>
        <p:spPr>
          <a:xfrm>
            <a:off x="6096000" y="5705344"/>
            <a:ext cx="5830389" cy="64633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Enter </a:t>
            </a:r>
            <a:r>
              <a:rPr lang="en-US" dirty="0" err="1">
                <a:latin typeface="Consolas" panose="020B0609020204030204" pitchFamily="49" charset="0"/>
              </a:rPr>
              <a:t>ResumableFunc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Returned from </a:t>
            </a:r>
            <a:r>
              <a:rPr lang="en-US" dirty="0" err="1">
                <a:latin typeface="Consolas" panose="020B0609020204030204" pitchFamily="49" charset="0"/>
              </a:rPr>
              <a:t>ResumableFunc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685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7835F-41E6-56BB-0582-8E992CDAD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Корутины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5DD3-B23F-AE13-6076-0EC86E9E6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err="1"/>
              <a:t>Корутины</a:t>
            </a:r>
            <a:r>
              <a:rPr lang="ru-RU" dirty="0"/>
              <a:t> — это особый вид функций, которые можно приостанавливать и возобновлять</a:t>
            </a:r>
          </a:p>
          <a:p>
            <a:r>
              <a:rPr lang="ru-RU" dirty="0"/>
              <a:t>Их основная задача — упростить написание кода для:</a:t>
            </a:r>
          </a:p>
          <a:p>
            <a:pPr lvl="1"/>
            <a:r>
              <a:rPr lang="ru-RU" dirty="0"/>
              <a:t>асинхронных операций;</a:t>
            </a:r>
          </a:p>
          <a:p>
            <a:pPr lvl="1"/>
            <a:r>
              <a:rPr lang="ru-RU" dirty="0"/>
              <a:t>потоковых (ленивых) вычислений;</a:t>
            </a:r>
          </a:p>
          <a:p>
            <a:pPr lvl="1"/>
            <a:r>
              <a:rPr lang="ru-RU" dirty="0"/>
              <a:t>генераторов последовательностей;</a:t>
            </a:r>
          </a:p>
          <a:p>
            <a:pPr lvl="1"/>
            <a:r>
              <a:rPr lang="ru-RU" dirty="0"/>
              <a:t>сценариев и конечных автоматов;</a:t>
            </a:r>
          </a:p>
          <a:p>
            <a:pPr lvl="1"/>
            <a:r>
              <a:rPr lang="ru-RU" dirty="0"/>
              <a:t>распределённых вычислений.</a:t>
            </a:r>
          </a:p>
          <a:p>
            <a:r>
              <a:rPr lang="ru-RU" dirty="0" err="1"/>
              <a:t>Корутины</a:t>
            </a:r>
            <a:r>
              <a:rPr lang="ru-RU" dirty="0"/>
              <a:t> позволяют писать код линейно, как будто он выполняется последовательно, даже если под капотом программа приостанавливает работу и возобновляет её позже.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868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91DA6C-5150-AEDC-5E36-9071CD01F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094CB-D09C-C4D9-7F17-46B6736AA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Приостанавливаем </a:t>
            </a:r>
            <a:r>
              <a:rPr lang="ru-RU" dirty="0" err="1"/>
              <a:t>корутину</a:t>
            </a:r>
            <a:r>
              <a:rPr lang="ru-RU" dirty="0"/>
              <a:t> при входе в неё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716911-4965-37EB-A3D8-2F688EBAD809}"/>
              </a:ext>
            </a:extLst>
          </p:cNvPr>
          <p:cNvSpPr txBox="1"/>
          <p:nvPr/>
        </p:nvSpPr>
        <p:spPr>
          <a:xfrm>
            <a:off x="838200" y="1756002"/>
            <a:ext cx="10905309" cy="50629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ReturnObject</a:t>
            </a:r>
            <a:r>
              <a:rPr lang="ru-RU" sz="17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promise_type</a:t>
            </a:r>
            <a:r>
              <a:rPr lang="ru-RU" sz="17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…</a:t>
            </a:r>
            <a:endParaRPr lang="en-US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// </a:t>
            </a:r>
            <a:r>
              <a:rPr lang="ru-RU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Этот метод вызывается, когда </a:t>
            </a:r>
            <a:r>
              <a:rPr lang="ru-RU" sz="1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корутина</a:t>
            </a:r>
            <a:r>
              <a:rPr lang="ru-RU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приостанавливается при входе в неё.</a:t>
            </a:r>
            <a:endParaRPr lang="ru-RU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7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std::</a:t>
            </a:r>
            <a:r>
              <a:rPr lang="en-US" sz="1700" b="1" dirty="0" err="1">
                <a:solidFill>
                  <a:srgbClr val="2B91A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suspend_always</a:t>
            </a:r>
            <a:r>
              <a:rPr lang="en-US" sz="17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initial_suspend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sz="17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{}; }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};</a:t>
            </a:r>
          </a:p>
          <a:p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lang="ru-RU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ru-RU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7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ReturnObject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ResumableFunc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ru-RU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7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Enter </a:t>
            </a:r>
            <a:r>
              <a:rPr lang="en-US" sz="17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ResumableFunc</a:t>
            </a:r>
            <a:r>
              <a:rPr lang="en-US" sz="1700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7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700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co_await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sz="17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suspend_always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{};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7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Exit </a:t>
            </a:r>
            <a:r>
              <a:rPr lang="en-US" sz="17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ResumableFunc</a:t>
            </a:r>
            <a:r>
              <a:rPr lang="en-US" sz="1700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7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b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ru-RU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7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ResumableFunc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7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Returned from </a:t>
            </a:r>
            <a:r>
              <a:rPr lang="en-US" sz="17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ResumableFunc</a:t>
            </a:r>
            <a:r>
              <a:rPr lang="en-US" sz="1700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7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49C0F0-0D6F-9FE4-9524-03F9007B6660}"/>
              </a:ext>
            </a:extLst>
          </p:cNvPr>
          <p:cNvSpPr txBox="1"/>
          <p:nvPr/>
        </p:nvSpPr>
        <p:spPr>
          <a:xfrm>
            <a:off x="7623266" y="6123543"/>
            <a:ext cx="431618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Returned from </a:t>
            </a:r>
            <a:r>
              <a:rPr lang="en-US" dirty="0" err="1">
                <a:latin typeface="Consolas" panose="020B0609020204030204" pitchFamily="49" charset="0"/>
              </a:rPr>
              <a:t>ResumableFunc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737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0D9098-3F1B-A9B6-95DB-85E8457FA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coroutine_handle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B723B6-FF36-225C-6CE7-57DC120C23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267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DC4C96-60AF-FC9E-B33C-E9D6194F2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coroutine_handle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C90D3E-AF77-2992-75E7-635B2FAD8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Шаблонный класс, предоставляющий низкоуровневый доступ к </a:t>
            </a:r>
            <a:r>
              <a:rPr lang="ru-RU" dirty="0" err="1"/>
              <a:t>корутине</a:t>
            </a:r>
            <a:endParaRPr lang="ru-RU" dirty="0"/>
          </a:p>
          <a:p>
            <a:r>
              <a:rPr lang="ru-RU" dirty="0"/>
              <a:t>Методы</a:t>
            </a:r>
          </a:p>
          <a:p>
            <a:pPr lvl="1"/>
            <a:r>
              <a:rPr lang="en-US" dirty="0"/>
              <a:t>resume() – </a:t>
            </a:r>
            <a:r>
              <a:rPr lang="ru-RU" dirty="0"/>
              <a:t>продолжает </a:t>
            </a:r>
            <a:r>
              <a:rPr lang="ru-RU" dirty="0" err="1"/>
              <a:t>корутину</a:t>
            </a:r>
            <a:r>
              <a:rPr lang="ru-RU" dirty="0"/>
              <a:t> с места остановки</a:t>
            </a:r>
          </a:p>
          <a:p>
            <a:pPr lvl="1"/>
            <a:r>
              <a:rPr lang="en-US" dirty="0"/>
              <a:t>done() –</a:t>
            </a:r>
            <a:r>
              <a:rPr lang="ru-RU" dirty="0"/>
              <a:t> проверяет, завершена ли </a:t>
            </a:r>
            <a:r>
              <a:rPr lang="ru-RU" dirty="0" err="1"/>
              <a:t>корутина</a:t>
            </a:r>
            <a:endParaRPr lang="ru-RU" dirty="0"/>
          </a:p>
          <a:p>
            <a:pPr lvl="1"/>
            <a:r>
              <a:rPr lang="en-US" dirty="0"/>
              <a:t>destroy() – </a:t>
            </a:r>
            <a:r>
              <a:rPr lang="ru-RU" dirty="0"/>
              <a:t>разрушает </a:t>
            </a:r>
            <a:r>
              <a:rPr lang="ru-RU" dirty="0" err="1"/>
              <a:t>корутину</a:t>
            </a:r>
            <a:r>
              <a:rPr lang="ru-RU" dirty="0"/>
              <a:t> и освобождает её ресурсы</a:t>
            </a:r>
          </a:p>
          <a:p>
            <a:pPr lvl="1"/>
            <a:r>
              <a:rPr lang="en-US" dirty="0"/>
              <a:t>promise() – </a:t>
            </a:r>
            <a:r>
              <a:rPr lang="ru-RU" dirty="0"/>
              <a:t>возвращает ссылку на </a:t>
            </a:r>
            <a:r>
              <a:rPr lang="en-US" dirty="0"/>
              <a:t>promise-</a:t>
            </a:r>
            <a:r>
              <a:rPr lang="ru-RU" dirty="0"/>
              <a:t>объект, связанный с </a:t>
            </a:r>
            <a:r>
              <a:rPr lang="ru-RU" dirty="0" err="1"/>
              <a:t>корутиной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30879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1EB1363-955C-CCE3-BAB5-477EEF003F54}"/>
              </a:ext>
            </a:extLst>
          </p:cNvPr>
          <p:cNvSpPr txBox="1"/>
          <p:nvPr/>
        </p:nvSpPr>
        <p:spPr>
          <a:xfrm>
            <a:off x="838200" y="1690688"/>
            <a:ext cx="11506200" cy="50629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ReturnObject</a:t>
            </a:r>
            <a:r>
              <a:rPr lang="en-US" sz="17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promise_type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CoroHandle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std::</a:t>
            </a:r>
            <a:r>
              <a:rPr lang="en-US" sz="17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coroutine_handle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7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promise_type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pPr>
              <a:buNone/>
            </a:pPr>
            <a:b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promise_type</a:t>
            </a:r>
            <a:r>
              <a:rPr lang="en-US" sz="17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// </a:t>
            </a:r>
            <a:r>
              <a:rPr lang="ru-RU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Этот метод возвращает объект, который будет возвращён из </a:t>
            </a:r>
            <a:r>
              <a:rPr lang="ru-RU" sz="1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корутины</a:t>
            </a:r>
            <a:r>
              <a:rPr lang="ru-RU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</a:t>
            </a:r>
            <a:endParaRPr lang="ru-RU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7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ReturnObject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get_return_object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{</a:t>
            </a:r>
          </a:p>
          <a:p>
            <a:pPr>
              <a:buNone/>
            </a:pPr>
            <a:r>
              <a:rPr lang="en-US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// </a:t>
            </a:r>
            <a:r>
              <a:rPr lang="ru-RU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Получаем указатель на </a:t>
            </a:r>
            <a:r>
              <a:rPr lang="en-US" sz="1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coroutne</a:t>
            </a:r>
            <a:r>
              <a:rPr lang="en-US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handle </a:t>
            </a:r>
            <a:r>
              <a:rPr lang="ru-RU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 возвращаем </a:t>
            </a:r>
            <a:r>
              <a:rPr lang="en-US" sz="1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ReturnObject</a:t>
            </a:r>
            <a:r>
              <a:rPr lang="en-US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вместе с ним</a:t>
            </a:r>
            <a:endParaRPr lang="ru-RU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7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7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CoroHandle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7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from_promise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};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en-US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// </a:t>
            </a:r>
            <a:r>
              <a:rPr lang="ru-RU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Этот метод вызывается, когда </a:t>
            </a:r>
            <a:r>
              <a:rPr lang="ru-RU" sz="1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корутина</a:t>
            </a:r>
            <a:r>
              <a:rPr lang="ru-RU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приостанавливается при входе в неё.</a:t>
            </a:r>
            <a:endParaRPr lang="ru-RU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17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suspend_always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initial_suspend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sz="17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{}; }</a:t>
            </a:r>
          </a:p>
          <a:p>
            <a:pPr>
              <a:buNone/>
            </a:pPr>
            <a:r>
              <a:rPr lang="en-US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// </a:t>
            </a:r>
            <a:r>
              <a:rPr lang="ru-RU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Этот метод вызывается, когда </a:t>
            </a:r>
            <a:r>
              <a:rPr lang="ru-RU" sz="1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корутина</a:t>
            </a:r>
            <a:r>
              <a:rPr lang="ru-RU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приостанавливается при выходе из неё.</a:t>
            </a:r>
            <a:endParaRPr lang="ru-RU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std::</a:t>
            </a:r>
            <a:r>
              <a:rPr lang="en-US" sz="1700" b="0" dirty="0" err="1">
                <a:solidFill>
                  <a:srgbClr val="2B91A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suspend_always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final_suspend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7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7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{}; }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…</a:t>
            </a:r>
            <a:b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};</a:t>
            </a:r>
            <a:endParaRPr lang="en-US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DE86C3B-0228-F4BE-F0E3-54D724518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Сохраняем </a:t>
            </a:r>
            <a:r>
              <a:rPr lang="en-US" dirty="0"/>
              <a:t>promise-</a:t>
            </a:r>
            <a:r>
              <a:rPr lang="ru-RU" dirty="0"/>
              <a:t>объект внутрь </a:t>
            </a:r>
            <a:r>
              <a:rPr lang="en-US" dirty="0" err="1"/>
              <a:t>ReturnObject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7450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EBE153-E77C-A702-023F-72512172A295}"/>
              </a:ext>
            </a:extLst>
          </p:cNvPr>
          <p:cNvSpPr txBox="1"/>
          <p:nvPr/>
        </p:nvSpPr>
        <p:spPr>
          <a:xfrm>
            <a:off x="0" y="104502"/>
            <a:ext cx="121920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ReturnObject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…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ReturnObject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CoroHandle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: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 }</a:t>
            </a: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ReturnObject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ReturnObject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&amp;&amp;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: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exchange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.m_handle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 }</a:t>
            </a: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ReturnObject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m_handle.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destroy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Resume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m_handle.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m_handle.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resume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m_handle.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CoroHandle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AFFA5-450A-D59B-09F2-622762582359}"/>
              </a:ext>
            </a:extLst>
          </p:cNvPr>
          <p:cNvSpPr txBox="1"/>
          <p:nvPr/>
        </p:nvSpPr>
        <p:spPr>
          <a:xfrm>
            <a:off x="5473337" y="3428489"/>
            <a:ext cx="662722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ReturnObject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ResumableFunc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Enter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ResumableFunc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co_await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suspend_always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{};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Exit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ResumableFunc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ResumableFunc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Returned from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ResumableFunc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Resume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ResumableFunc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resumed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542BB0-C983-1682-EE07-14BF9B84D7C5}"/>
              </a:ext>
            </a:extLst>
          </p:cNvPr>
          <p:cNvSpPr txBox="1"/>
          <p:nvPr/>
        </p:nvSpPr>
        <p:spPr>
          <a:xfrm>
            <a:off x="6024563" y="-33998"/>
            <a:ext cx="6075997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Returned from </a:t>
            </a:r>
            <a:r>
              <a:rPr lang="en-US" dirty="0" err="1">
                <a:latin typeface="Consolas" panose="020B0609020204030204" pitchFamily="49" charset="0"/>
              </a:rPr>
              <a:t>ResumableFunc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Enter </a:t>
            </a:r>
            <a:r>
              <a:rPr lang="en-US" dirty="0" err="1">
                <a:latin typeface="Consolas" panose="020B0609020204030204" pitchFamily="49" charset="0"/>
              </a:rPr>
              <a:t>ResumableFunc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ResumableFunc</a:t>
            </a:r>
            <a:r>
              <a:rPr lang="en-US" dirty="0">
                <a:latin typeface="Consolas" panose="020B0609020204030204" pitchFamily="49" charset="0"/>
              </a:rPr>
              <a:t> resumed</a:t>
            </a:r>
          </a:p>
          <a:p>
            <a:r>
              <a:rPr lang="en-US" dirty="0">
                <a:latin typeface="Consolas" panose="020B0609020204030204" pitchFamily="49" charset="0"/>
              </a:rPr>
              <a:t>Exit </a:t>
            </a:r>
            <a:r>
              <a:rPr lang="en-US" dirty="0" err="1">
                <a:latin typeface="Consolas" panose="020B0609020204030204" pitchFamily="49" charset="0"/>
              </a:rPr>
              <a:t>ResumableFunc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53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E62FA-DDFC-1131-D469-A38EF6FD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Внутреннее устройство </a:t>
            </a:r>
            <a:r>
              <a:rPr lang="ru-RU" dirty="0" err="1"/>
              <a:t>корутины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15DCF9-0D61-44AB-C41D-E112D1E38E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7623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F820B1-72DF-86D3-593C-60D01B382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Данные, ассоциированные с </a:t>
            </a:r>
            <a:r>
              <a:rPr lang="ru-RU" dirty="0" err="1"/>
              <a:t>корутиной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E31E1C-278A-21F5-5AA3-733034DD9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Объект обещания (</a:t>
            </a:r>
            <a:r>
              <a:rPr lang="en-US" dirty="0"/>
              <a:t>promise object) – </a:t>
            </a:r>
            <a:r>
              <a:rPr lang="ru-RU" dirty="0"/>
              <a:t>используется</a:t>
            </a:r>
            <a:r>
              <a:rPr lang="en-US" dirty="0"/>
              <a:t> </a:t>
            </a:r>
            <a:r>
              <a:rPr lang="ru-RU" dirty="0"/>
              <a:t>изнутри </a:t>
            </a:r>
            <a:r>
              <a:rPr lang="ru-RU" dirty="0" err="1"/>
              <a:t>корутины</a:t>
            </a:r>
            <a:r>
              <a:rPr lang="ru-RU" dirty="0"/>
              <a:t>, чтобы передать результат или исключение</a:t>
            </a:r>
          </a:p>
          <a:p>
            <a:pPr lvl="1"/>
            <a:r>
              <a:rPr lang="ru-RU" dirty="0"/>
              <a:t>Не имеет прямого отношения к </a:t>
            </a:r>
            <a:r>
              <a:rPr lang="en-US" dirty="0"/>
              <a:t>std::promise</a:t>
            </a:r>
            <a:endParaRPr lang="ru-RU" dirty="0"/>
          </a:p>
          <a:p>
            <a:r>
              <a:rPr lang="ru-RU" dirty="0" err="1"/>
              <a:t>Хэндл</a:t>
            </a:r>
            <a:r>
              <a:rPr lang="ru-RU" dirty="0"/>
              <a:t> </a:t>
            </a:r>
            <a:r>
              <a:rPr lang="ru-RU" dirty="0" err="1"/>
              <a:t>корутины</a:t>
            </a:r>
            <a:r>
              <a:rPr lang="ru-RU" dirty="0"/>
              <a:t> </a:t>
            </a:r>
            <a:r>
              <a:rPr lang="en-US" dirty="0"/>
              <a:t>(coroutine handle) – </a:t>
            </a:r>
            <a:r>
              <a:rPr lang="ru-RU" dirty="0" err="1"/>
              <a:t>невладеющий</a:t>
            </a:r>
            <a:r>
              <a:rPr lang="ru-RU" dirty="0"/>
              <a:t> указатель. Используется для возобновления </a:t>
            </a:r>
            <a:r>
              <a:rPr lang="ru-RU" dirty="0" err="1"/>
              <a:t>корутины</a:t>
            </a:r>
            <a:r>
              <a:rPr lang="ru-RU" dirty="0"/>
              <a:t> или её разрушения</a:t>
            </a:r>
          </a:p>
          <a:p>
            <a:r>
              <a:rPr lang="ru-RU" dirty="0"/>
              <a:t>Внутреннее состояние </a:t>
            </a:r>
            <a:r>
              <a:rPr lang="ru-RU" dirty="0" err="1"/>
              <a:t>корутины</a:t>
            </a:r>
            <a:r>
              <a:rPr lang="ru-RU" dirty="0"/>
              <a:t>. Создаётся при запуске </a:t>
            </a:r>
            <a:r>
              <a:rPr lang="ru-RU" dirty="0" err="1"/>
              <a:t>корутины</a:t>
            </a:r>
            <a:r>
              <a:rPr lang="ru-RU" dirty="0"/>
              <a:t> и хранит:</a:t>
            </a:r>
          </a:p>
          <a:p>
            <a:pPr lvl="1"/>
            <a:r>
              <a:rPr lang="ru-RU" dirty="0"/>
              <a:t>Объект обещания</a:t>
            </a:r>
          </a:p>
          <a:p>
            <a:pPr lvl="1"/>
            <a:r>
              <a:rPr lang="ru-RU" dirty="0"/>
              <a:t>Параметры функции</a:t>
            </a:r>
            <a:r>
              <a:rPr lang="en-US" dirty="0"/>
              <a:t> (</a:t>
            </a:r>
            <a:r>
              <a:rPr lang="ru-RU" dirty="0"/>
              <a:t>сохраняются по значению)</a:t>
            </a:r>
          </a:p>
          <a:p>
            <a:pPr lvl="1"/>
            <a:r>
              <a:rPr lang="ru-RU" dirty="0"/>
              <a:t>Информация о точке остановки </a:t>
            </a:r>
            <a:r>
              <a:rPr lang="ru-RU" dirty="0" err="1"/>
              <a:t>корутины</a:t>
            </a:r>
            <a:endParaRPr lang="ru-RU" dirty="0"/>
          </a:p>
          <a:p>
            <a:pPr lvl="1"/>
            <a:r>
              <a:rPr lang="ru-RU" dirty="0"/>
              <a:t>Локальные переменные, время жизни которых проходит через точку приостановки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0733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CFC9917-51A4-16FC-F2A0-5ED8F5E4269A}"/>
              </a:ext>
            </a:extLst>
          </p:cNvPr>
          <p:cNvSpPr/>
          <p:nvPr/>
        </p:nvSpPr>
        <p:spPr>
          <a:xfrm>
            <a:off x="838200" y="1950701"/>
            <a:ext cx="2171700" cy="9642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1AB721-A532-6A7C-9F60-9813B33CF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Жизненный цикл </a:t>
            </a:r>
            <a:r>
              <a:rPr lang="ru-RU" dirty="0" err="1"/>
              <a:t>корутины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802F23-B7D0-B863-D97C-F1191E892EA9}"/>
              </a:ext>
            </a:extLst>
          </p:cNvPr>
          <p:cNvSpPr/>
          <p:nvPr/>
        </p:nvSpPr>
        <p:spPr>
          <a:xfrm>
            <a:off x="838200" y="2914993"/>
            <a:ext cx="2171700" cy="9023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Coro</a:t>
            </a:r>
            <a:endParaRPr lang="ru-RU" dirty="0"/>
          </a:p>
          <a:p>
            <a:pPr algn="ctr"/>
            <a:r>
              <a:rPr lang="en-US" dirty="0"/>
              <a:t>arg1, arg2</a:t>
            </a:r>
          </a:p>
          <a:p>
            <a:pPr algn="ctr"/>
            <a:r>
              <a:rPr lang="en-US" dirty="0"/>
              <a:t>res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A0F516-6680-4CCB-FE51-8FE42E8FF489}"/>
              </a:ext>
            </a:extLst>
          </p:cNvPr>
          <p:cNvSpPr/>
          <p:nvPr/>
        </p:nvSpPr>
        <p:spPr>
          <a:xfrm>
            <a:off x="7696200" y="1944599"/>
            <a:ext cx="2984500" cy="36399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ru-RU" dirty="0"/>
              <a:t>Состояние </a:t>
            </a:r>
            <a:r>
              <a:rPr lang="ru-RU" dirty="0" err="1"/>
              <a:t>корутины</a:t>
            </a:r>
            <a:r>
              <a:rPr lang="ru-RU" dirty="0"/>
              <a:t> </a:t>
            </a:r>
            <a:r>
              <a:rPr lang="en-US" dirty="0"/>
              <a:t>Coro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133806-BD9F-6CEF-0652-1DD3982ECAF7}"/>
              </a:ext>
            </a:extLst>
          </p:cNvPr>
          <p:cNvSpPr/>
          <p:nvPr/>
        </p:nvSpPr>
        <p:spPr>
          <a:xfrm>
            <a:off x="7937498" y="2439153"/>
            <a:ext cx="2476499" cy="14205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Coroutine Frame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1D4026-54EC-0E5A-852B-49E9FE6CC2B3}"/>
              </a:ext>
            </a:extLst>
          </p:cNvPr>
          <p:cNvSpPr txBox="1"/>
          <p:nvPr/>
        </p:nvSpPr>
        <p:spPr>
          <a:xfrm>
            <a:off x="838200" y="3859711"/>
            <a:ext cx="60864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Task&lt;int&gt; Coro(int arg1, int arg2) {</a:t>
            </a:r>
          </a:p>
          <a:p>
            <a:r>
              <a:rPr lang="en-US" dirty="0">
                <a:latin typeface="Consolas" panose="020B0609020204030204" pitchFamily="49" charset="0"/>
              </a:rPr>
              <a:t>    int res = arg1 + arg2;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co_return</a:t>
            </a:r>
            <a:r>
              <a:rPr lang="en-US" dirty="0">
                <a:latin typeface="Consolas" panose="020B0609020204030204" pitchFamily="49" charset="0"/>
              </a:rPr>
              <a:t> res;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int main() {</a:t>
            </a:r>
          </a:p>
          <a:p>
            <a:r>
              <a:rPr lang="en-US" dirty="0">
                <a:latin typeface="Consolas" panose="020B0609020204030204" pitchFamily="49" charset="0"/>
              </a:rPr>
              <a:t>  auto task = Coro(40, 2);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task.Resume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>  std::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</a:t>
            </a:r>
            <a:r>
              <a:rPr lang="en-US" dirty="0" err="1">
                <a:latin typeface="Consolas" panose="020B0609020204030204" pitchFamily="49" charset="0"/>
              </a:rPr>
              <a:t>task.GetResult</a:t>
            </a:r>
            <a:r>
              <a:rPr lang="en-US" dirty="0">
                <a:latin typeface="Consolas" panose="020B0609020204030204" pitchFamily="49" charset="0"/>
              </a:rPr>
              <a:t>() &lt;&lt; "\n";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C4CA55-6F58-014B-A177-E5047455268E}"/>
              </a:ext>
            </a:extLst>
          </p:cNvPr>
          <p:cNvSpPr/>
          <p:nvPr/>
        </p:nvSpPr>
        <p:spPr>
          <a:xfrm>
            <a:off x="7937497" y="3982832"/>
            <a:ext cx="2476500" cy="470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Coroutine promise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5E978A-F872-2BC4-C7CC-B096F7E72089}"/>
              </a:ext>
            </a:extLst>
          </p:cNvPr>
          <p:cNvSpPr/>
          <p:nvPr/>
        </p:nvSpPr>
        <p:spPr>
          <a:xfrm>
            <a:off x="8064501" y="2841039"/>
            <a:ext cx="987425" cy="3947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arg1: 40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1A6764-5F1B-EE00-2068-26CA99698527}"/>
              </a:ext>
            </a:extLst>
          </p:cNvPr>
          <p:cNvSpPr/>
          <p:nvPr/>
        </p:nvSpPr>
        <p:spPr>
          <a:xfrm>
            <a:off x="9239249" y="2841039"/>
            <a:ext cx="987424" cy="3947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arg2: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33394C-FD59-5C10-F0EB-1CF0332383D6}"/>
              </a:ext>
            </a:extLst>
          </p:cNvPr>
          <p:cNvSpPr/>
          <p:nvPr/>
        </p:nvSpPr>
        <p:spPr>
          <a:xfrm>
            <a:off x="8064502" y="3326223"/>
            <a:ext cx="987424" cy="3947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res: 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D8092D-B49C-E6B4-4861-3EDE569C0CBA}"/>
              </a:ext>
            </a:extLst>
          </p:cNvPr>
          <p:cNvSpPr/>
          <p:nvPr/>
        </p:nvSpPr>
        <p:spPr>
          <a:xfrm>
            <a:off x="1430337" y="2380409"/>
            <a:ext cx="987425" cy="3947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82F5E1B-4924-6CF4-7421-F0B9BE89E347}"/>
              </a:ext>
            </a:extLst>
          </p:cNvPr>
          <p:cNvCxnSpPr>
            <a:cxnSpLocks/>
            <a:stCxn id="18" idx="3"/>
            <a:endCxn id="8" idx="1"/>
          </p:cNvCxnSpPr>
          <p:nvPr/>
        </p:nvCxnSpPr>
        <p:spPr>
          <a:xfrm>
            <a:off x="2417762" y="2577804"/>
            <a:ext cx="5278438" cy="118676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BEB783F-294A-C503-018B-4E3BCC1E1CBB}"/>
              </a:ext>
            </a:extLst>
          </p:cNvPr>
          <p:cNvSpPr/>
          <p:nvPr/>
        </p:nvSpPr>
        <p:spPr>
          <a:xfrm>
            <a:off x="8064501" y="3321195"/>
            <a:ext cx="987424" cy="3947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res: 42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042FAF9-F7DA-134F-1F4F-8C23A8CF5C55}"/>
              </a:ext>
            </a:extLst>
          </p:cNvPr>
          <p:cNvSpPr/>
          <p:nvPr/>
        </p:nvSpPr>
        <p:spPr>
          <a:xfrm>
            <a:off x="7962902" y="4576536"/>
            <a:ext cx="825501" cy="3502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done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E3FB3B-C538-6FEC-38EC-7A0CECFA68AA}"/>
              </a:ext>
            </a:extLst>
          </p:cNvPr>
          <p:cNvSpPr txBox="1"/>
          <p:nvPr/>
        </p:nvSpPr>
        <p:spPr>
          <a:xfrm>
            <a:off x="7696200" y="6241197"/>
            <a:ext cx="2984500" cy="3693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96D3FB-FA2D-15BD-BE63-AD7BFC280612}"/>
              </a:ext>
            </a:extLst>
          </p:cNvPr>
          <p:cNvSpPr txBox="1"/>
          <p:nvPr/>
        </p:nvSpPr>
        <p:spPr>
          <a:xfrm>
            <a:off x="838200" y="1511300"/>
            <a:ext cx="1943100" cy="376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Стек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9C6A197-C7E1-9ED8-CCF7-B54A1F7DFCBB}"/>
              </a:ext>
            </a:extLst>
          </p:cNvPr>
          <p:cNvSpPr txBox="1"/>
          <p:nvPr/>
        </p:nvSpPr>
        <p:spPr>
          <a:xfrm>
            <a:off x="7696200" y="1502296"/>
            <a:ext cx="1943100" cy="376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Куча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4C44205-C632-E878-EEC3-B759ADE8632B}"/>
              </a:ext>
            </a:extLst>
          </p:cNvPr>
          <p:cNvSpPr txBox="1"/>
          <p:nvPr/>
        </p:nvSpPr>
        <p:spPr>
          <a:xfrm>
            <a:off x="7696200" y="5728203"/>
            <a:ext cx="1343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Вывод: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743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 tmFilter="0, 0; .2, .5; .8, .5; 1, 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1" dur="250" autoRev="1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 tmFilter="0, 0; .2, .5; .8, .5; 1, 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6" dur="250" autoRev="1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 tmFilter="0, 0; .2, .5; .8, .5; 1, 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6" dur="250" autoRev="1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 tmFilter="0, 0; .2, .5; .8, .5; 1, 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6" dur="250" autoRev="1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 tmFilter="0, 0; .2, .5; .8, .5; 1, 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6" dur="250" autoRev="1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uiExpand="1" build="allAtOnce" animBg="1"/>
      <p:bldP spid="8" grpId="0" animBg="1"/>
      <p:bldP spid="8" grpId="1" animBg="1"/>
      <p:bldP spid="10" grpId="0" animBg="1"/>
      <p:bldP spid="10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8" grpId="0" animBg="1"/>
      <p:bldP spid="18" grpId="1" animBg="1"/>
      <p:bldP spid="24" grpId="0" animBg="1"/>
      <p:bldP spid="24" grpId="1" animBg="1"/>
      <p:bldP spid="25" grpId="0" animBg="1"/>
      <p:bldP spid="25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F67B21A-E9E4-7523-537C-4644C359B1E2}"/>
              </a:ext>
            </a:extLst>
          </p:cNvPr>
          <p:cNvSpPr txBox="1"/>
          <p:nvPr/>
        </p:nvSpPr>
        <p:spPr>
          <a:xfrm>
            <a:off x="0" y="-1"/>
            <a:ext cx="120396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promise_type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Тут хранится результат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get_return_object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coroutine_handle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promise_type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&gt;::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from_promise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};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suspend_always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initial_suspend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{};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suspend_always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final_suspend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{};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return_value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result = std::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}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Сохраняем значение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co_return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unhandled_exception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std::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terminate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};</a:t>
            </a: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m_handle.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().result;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Resume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!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m_handle.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m_handle.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resume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…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coroutine_handle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promise_type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035446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1D890CB-1C83-B3AE-56C6-8C468064C98C}"/>
              </a:ext>
            </a:extLst>
          </p:cNvPr>
          <p:cNvSpPr txBox="1"/>
          <p:nvPr/>
        </p:nvSpPr>
        <p:spPr>
          <a:xfrm>
            <a:off x="71437" y="1992702"/>
            <a:ext cx="602456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Coroutine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arg1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arg2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arg1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arg2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Coroutine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Resume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D171DD-AF48-7435-68B3-16D348C9EEE7}"/>
              </a:ext>
            </a:extLst>
          </p:cNvPr>
          <p:cNvSpPr txBox="1"/>
          <p:nvPr/>
        </p:nvSpPr>
        <p:spPr>
          <a:xfrm>
            <a:off x="7337426" y="3164681"/>
            <a:ext cx="478313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CoroutineState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Frame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arg1;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arg2;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promise_type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promise;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667392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2778D-CE34-82FD-2CA9-16BBD1B9F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Отличие </a:t>
            </a:r>
            <a:r>
              <a:rPr lang="ru-RU" dirty="0" err="1"/>
              <a:t>корутин</a:t>
            </a:r>
            <a:r>
              <a:rPr lang="ru-RU" dirty="0"/>
              <a:t> от обычных функций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AA5E16-CFA0-B53B-7484-86A3603B0A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Обычные функции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5DAE2D-6533-651F-0F19-894C279AA3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Выполнение продолжается до </a:t>
            </a:r>
            <a:r>
              <a:rPr lang="en-US" dirty="0"/>
              <a:t>return </a:t>
            </a:r>
            <a:r>
              <a:rPr lang="ru-RU" dirty="0"/>
              <a:t>или </a:t>
            </a:r>
            <a:r>
              <a:rPr lang="en-US" dirty="0"/>
              <a:t>throw</a:t>
            </a:r>
            <a:endParaRPr lang="ru-RU" dirty="0"/>
          </a:p>
          <a:p>
            <a:r>
              <a:rPr lang="ru-RU" dirty="0"/>
              <a:t>После выхода все локальные переменные уничтожаются</a:t>
            </a:r>
          </a:p>
          <a:p>
            <a:r>
              <a:rPr lang="ru-RU" dirty="0"/>
              <a:t>Возвращает одно значение</a:t>
            </a:r>
          </a:p>
          <a:p>
            <a:r>
              <a:rPr lang="ru-RU" dirty="0"/>
              <a:t>Путь исполнения фиксированный и выполняется за один проход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D9CACE-E02E-D356-7628-D0936CD2CD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 err="1"/>
              <a:t>Корутины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84B7F7E-23C6-55F5-26F0-2BC4D7D9A5F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Выполнение можно приостанавливать и возобновлять</a:t>
            </a:r>
          </a:p>
          <a:p>
            <a:r>
              <a:rPr lang="ru-RU" dirty="0"/>
              <a:t>Локальные переменные сохраняются между возобновлениями</a:t>
            </a:r>
          </a:p>
          <a:p>
            <a:r>
              <a:rPr lang="ru-RU" dirty="0"/>
              <a:t>Может возвращать последовательность значений</a:t>
            </a:r>
          </a:p>
          <a:p>
            <a:r>
              <a:rPr lang="ru-RU" dirty="0"/>
              <a:t>Выполнение может быть разорвано на несколько этапов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0910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450FD1-3F93-D051-848C-039A4596E50A}"/>
              </a:ext>
            </a:extLst>
          </p:cNvPr>
          <p:cNvSpPr txBox="1"/>
          <p:nvPr/>
        </p:nvSpPr>
        <p:spPr>
          <a:xfrm>
            <a:off x="0" y="0"/>
            <a:ext cx="12192000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GeneratedCoroutine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arg1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arg2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CoroutineState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CoroutineState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*&gt;(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operator new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CoroutineState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)));</a:t>
            </a:r>
          </a:p>
          <a:p>
            <a:pPr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-&gt;frame.arg1 =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arg1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-&gt;frame.arg2 =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arg2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::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(std::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addressof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-&gt;promise))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&gt;::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promise_type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(...) {</a:t>
            </a:r>
          </a:p>
          <a:p>
            <a:pPr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operator delete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   //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co_await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promise.initial_suspend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();</a:t>
            </a:r>
            <a:endParaRPr lang="ru-RU" sz="1600" b="0" dirty="0">
              <a:solidFill>
                <a:srgbClr val="8F08C4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promise.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initial_suspend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await_ready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 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promise.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get_return_object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    state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-&gt;frame.res =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-&gt;frame.arg1 +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-&gt;frame.arg2;</a:t>
            </a:r>
          </a:p>
          <a:p>
            <a:pPr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   //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co_return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res;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promise.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return_value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-&gt;frame.res);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(...)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promise.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unhandled_exception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co_await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promise.final_suspend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();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promise.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final_suspend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await_ready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promise.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get_return_object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  state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-&gt;promise.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promise_type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operator delete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EDBB47-EBC0-7559-ACE3-D161E1F06BFB}"/>
              </a:ext>
            </a:extLst>
          </p:cNvPr>
          <p:cNvSpPr txBox="1"/>
          <p:nvPr/>
        </p:nvSpPr>
        <p:spPr>
          <a:xfrm>
            <a:off x="6672944" y="1932579"/>
            <a:ext cx="537391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Coroutine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arg1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arg2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arg1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arg2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65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253FFE5-3112-C7CD-EA5F-BB4F949FD224}"/>
              </a:ext>
            </a:extLst>
          </p:cNvPr>
          <p:cNvSpPr/>
          <p:nvPr/>
        </p:nvSpPr>
        <p:spPr>
          <a:xfrm>
            <a:off x="8142516" y="1825625"/>
            <a:ext cx="3169920" cy="470262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Coroutine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526BAF-4106-24E6-B7C8-3B913FBD6103}"/>
              </a:ext>
            </a:extLst>
          </p:cNvPr>
          <p:cNvSpPr/>
          <p:nvPr/>
        </p:nvSpPr>
        <p:spPr>
          <a:xfrm>
            <a:off x="8508275" y="2374264"/>
            <a:ext cx="2438400" cy="8752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Promise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C427D5-762F-2C95-9BCE-DD1BFD448FFA}"/>
              </a:ext>
            </a:extLst>
          </p:cNvPr>
          <p:cNvSpPr/>
          <p:nvPr/>
        </p:nvSpPr>
        <p:spPr>
          <a:xfrm>
            <a:off x="8508275" y="3674018"/>
            <a:ext cx="2438400" cy="131934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Return Object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BC2A87-2CA9-07AE-8FEF-B21C459F50DF}"/>
              </a:ext>
            </a:extLst>
          </p:cNvPr>
          <p:cNvSpPr/>
          <p:nvPr/>
        </p:nvSpPr>
        <p:spPr>
          <a:xfrm>
            <a:off x="8704216" y="4209595"/>
            <a:ext cx="2046516" cy="57476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Coroutine handle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B2AC98-4F0B-A1B0-1D4C-1B9A40AA4E01}"/>
              </a:ext>
            </a:extLst>
          </p:cNvPr>
          <p:cNvSpPr/>
          <p:nvPr/>
        </p:nvSpPr>
        <p:spPr>
          <a:xfrm>
            <a:off x="8508275" y="5522412"/>
            <a:ext cx="2438400" cy="6596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co_await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7B85604-FAA4-7C36-A97F-8A0772838E99}"/>
              </a:ext>
            </a:extLst>
          </p:cNvPr>
          <p:cNvCxnSpPr>
            <a:cxnSpLocks/>
          </p:cNvCxnSpPr>
          <p:nvPr/>
        </p:nvCxnSpPr>
        <p:spPr>
          <a:xfrm>
            <a:off x="6729549" y="2234655"/>
            <a:ext cx="141296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B02F87B-930B-D509-DB52-A73A55FD9526}"/>
              </a:ext>
            </a:extLst>
          </p:cNvPr>
          <p:cNvSpPr txBox="1"/>
          <p:nvPr/>
        </p:nvSpPr>
        <p:spPr>
          <a:xfrm>
            <a:off x="6619604" y="1780631"/>
            <a:ext cx="96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C8A9547-5534-370E-5645-D10D97E100AC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798130" y="5852249"/>
            <a:ext cx="1710145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2CC284F-8307-E2DF-A0A1-E799E98899B9}"/>
              </a:ext>
            </a:extLst>
          </p:cNvPr>
          <p:cNvSpPr txBox="1"/>
          <p:nvPr/>
        </p:nvSpPr>
        <p:spPr>
          <a:xfrm>
            <a:off x="6798127" y="5395050"/>
            <a:ext cx="1149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Suspend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BBF148B-D93D-E3D9-E76B-24C4E7421D79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798130" y="4496978"/>
            <a:ext cx="190608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D098F33-E963-3A99-4C01-E9C96620E61C}"/>
              </a:ext>
            </a:extLst>
          </p:cNvPr>
          <p:cNvSpPr txBox="1"/>
          <p:nvPr/>
        </p:nvSpPr>
        <p:spPr>
          <a:xfrm>
            <a:off x="6671855" y="3962881"/>
            <a:ext cx="114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Resume</a:t>
            </a: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A3DC04E3-A96F-308E-7764-00B730D6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Анатомия </a:t>
            </a:r>
            <a:r>
              <a:rPr lang="ru-RU" dirty="0" err="1"/>
              <a:t>корутины</a:t>
            </a:r>
            <a:endParaRPr lang="en-US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1B589CA5-3CE4-2326-5368-7EDE8A23C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594169" cy="4351338"/>
          </a:xfrm>
        </p:spPr>
        <p:txBody>
          <a:bodyPr>
            <a:normAutofit fontScale="85000" lnSpcReduction="20000"/>
          </a:bodyPr>
          <a:lstStyle/>
          <a:p>
            <a:r>
              <a:rPr lang="ru-RU" dirty="0" err="1"/>
              <a:t>Корутина</a:t>
            </a:r>
            <a:r>
              <a:rPr lang="ru-RU" dirty="0"/>
              <a:t> вызывается как обычная функция</a:t>
            </a:r>
          </a:p>
          <a:p>
            <a:pPr lvl="1"/>
            <a:r>
              <a:rPr lang="ru-RU" dirty="0"/>
              <a:t>Вызывающей функции возвращается </a:t>
            </a:r>
            <a:r>
              <a:rPr lang="en-US" dirty="0"/>
              <a:t>Return Object</a:t>
            </a:r>
          </a:p>
          <a:p>
            <a:pPr lvl="1"/>
            <a:r>
              <a:rPr lang="ru-RU" dirty="0"/>
              <a:t>Внутри </a:t>
            </a:r>
            <a:r>
              <a:rPr lang="en-US" dirty="0"/>
              <a:t>Return Object </a:t>
            </a:r>
            <a:r>
              <a:rPr lang="ru-RU" dirty="0"/>
              <a:t>обычно хранится </a:t>
            </a:r>
            <a:r>
              <a:rPr lang="en-US" dirty="0"/>
              <a:t>Coroutine handle</a:t>
            </a:r>
          </a:p>
          <a:p>
            <a:r>
              <a:rPr lang="ru-RU" dirty="0"/>
              <a:t>Для возобновления </a:t>
            </a:r>
            <a:r>
              <a:rPr lang="ru-RU" dirty="0" err="1"/>
              <a:t>корутины</a:t>
            </a:r>
            <a:r>
              <a:rPr lang="ru-RU" dirty="0"/>
              <a:t> используется </a:t>
            </a:r>
            <a:r>
              <a:rPr lang="en-US" dirty="0"/>
              <a:t>Coroutine Handle</a:t>
            </a:r>
          </a:p>
          <a:p>
            <a:pPr lvl="1"/>
            <a:r>
              <a:rPr lang="en-US" dirty="0" err="1"/>
              <a:t>coroutine_handle</a:t>
            </a:r>
            <a:r>
              <a:rPr lang="en-US" dirty="0"/>
              <a:t>::resume()</a:t>
            </a:r>
          </a:p>
          <a:p>
            <a:r>
              <a:rPr lang="ru-RU" dirty="0"/>
              <a:t>Вызов </a:t>
            </a:r>
            <a:r>
              <a:rPr lang="en-US" dirty="0" err="1"/>
              <a:t>co_await</a:t>
            </a:r>
            <a:r>
              <a:rPr lang="en-US" dirty="0"/>
              <a:t>, </a:t>
            </a:r>
            <a:r>
              <a:rPr lang="en-US" dirty="0" err="1"/>
              <a:t>co_return</a:t>
            </a:r>
            <a:r>
              <a:rPr lang="en-US" dirty="0"/>
              <a:t>, </a:t>
            </a:r>
            <a:r>
              <a:rPr lang="en-US" dirty="0" err="1"/>
              <a:t>co_yield</a:t>
            </a:r>
            <a:r>
              <a:rPr lang="en-US" dirty="0"/>
              <a:t> </a:t>
            </a:r>
            <a:r>
              <a:rPr lang="ru-RU" dirty="0"/>
              <a:t>приостанавливает </a:t>
            </a:r>
            <a:r>
              <a:rPr lang="ru-RU" dirty="0" err="1"/>
              <a:t>корутину</a:t>
            </a:r>
            <a:endParaRPr lang="ru-RU" dirty="0"/>
          </a:p>
          <a:p>
            <a:r>
              <a:rPr lang="en-US" dirty="0"/>
              <a:t>Promise </a:t>
            </a:r>
            <a:r>
              <a:rPr lang="ru-RU" dirty="0"/>
              <a:t>используется для возврата значения или </a:t>
            </a:r>
            <a:r>
              <a:rPr lang="en-US" dirty="0"/>
              <a:t>void</a:t>
            </a:r>
          </a:p>
          <a:p>
            <a:pPr lvl="1"/>
            <a:r>
              <a:rPr lang="en-US" dirty="0" err="1"/>
              <a:t>promise.return_void</a:t>
            </a:r>
            <a:r>
              <a:rPr lang="en-US" dirty="0"/>
              <a:t>(), </a:t>
            </a:r>
            <a:r>
              <a:rPr lang="en-US" dirty="0" err="1"/>
              <a:t>return_value</a:t>
            </a:r>
            <a:r>
              <a:rPr lang="en-US" dirty="0"/>
              <a:t>(X), </a:t>
            </a:r>
            <a:r>
              <a:rPr lang="en-US" dirty="0" err="1"/>
              <a:t>yield_value</a:t>
            </a:r>
            <a:r>
              <a:rPr lang="en-US" dirty="0"/>
              <a:t>(X)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6F4A462-0789-744D-53F9-3F067D86F496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6729549" y="2783295"/>
            <a:ext cx="1778726" cy="2857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6B7EE3E-8DA9-13F6-1625-B2AA9B125161}"/>
              </a:ext>
            </a:extLst>
          </p:cNvPr>
          <p:cNvSpPr txBox="1"/>
          <p:nvPr/>
        </p:nvSpPr>
        <p:spPr>
          <a:xfrm>
            <a:off x="6651721" y="2432677"/>
            <a:ext cx="96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4158939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FF52E9-7E18-5806-1E9D-FFE250F75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Простейший генератор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E115B5-293D-6BEA-DA7B-35EBEF1269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197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51369B-90FB-264C-CDB7-E5BE4ACA1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Генератор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94DEB5-7359-3C23-770D-CFAD1405C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Генератор – </a:t>
            </a:r>
            <a:r>
              <a:rPr lang="ru-RU" dirty="0" err="1"/>
              <a:t>корутина</a:t>
            </a:r>
            <a:r>
              <a:rPr lang="ru-RU" dirty="0"/>
              <a:t>, способная сгенерировать и вернуть несколько значений</a:t>
            </a:r>
          </a:p>
          <a:p>
            <a:r>
              <a:rPr lang="ru-RU" dirty="0"/>
              <a:t>Для возврата используется </a:t>
            </a:r>
            <a:r>
              <a:rPr lang="en-US" dirty="0" err="1"/>
              <a:t>co_yield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96405F-4A94-9C33-9DB0-D5ADA792334E}"/>
              </a:ext>
            </a:extLst>
          </p:cNvPr>
          <p:cNvSpPr txBox="1"/>
          <p:nvPr/>
        </p:nvSpPr>
        <p:spPr>
          <a:xfrm>
            <a:off x="766763" y="3500438"/>
            <a:ext cx="105156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Generator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GenIntegers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step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cur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cur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step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co_yield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cur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gen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GenIntegers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gen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HasNext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gen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GetNext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82866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0F1FA-3ACA-3561-11B9-11FC9D1FA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Проектируем </a:t>
            </a:r>
            <a:r>
              <a:rPr lang="en-US" dirty="0"/>
              <a:t>Promise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C6BAF-0852-2483-1AAF-E6FCA2B06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Вызов </a:t>
            </a:r>
            <a:r>
              <a:rPr lang="en-US" dirty="0" err="1">
                <a:latin typeface="Consolas" panose="020B0609020204030204" pitchFamily="49" charset="0"/>
              </a:rPr>
              <a:t>co_yield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Expr</a:t>
            </a:r>
            <a:r>
              <a:rPr lang="en-US" dirty="0"/>
              <a:t> </a:t>
            </a:r>
            <a:r>
              <a:rPr lang="ru-RU" dirty="0"/>
              <a:t>раскрывается в код: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co_await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promise.yield_value</a:t>
            </a:r>
            <a:r>
              <a:rPr lang="en-US" dirty="0">
                <a:latin typeface="Consolas" panose="020B0609020204030204" pitchFamily="49" charset="0"/>
              </a:rPr>
              <a:t>(Expr)</a:t>
            </a:r>
          </a:p>
          <a:p>
            <a:r>
              <a:rPr lang="ru-RU" dirty="0"/>
              <a:t>Хранение значения – ответственность </a:t>
            </a:r>
            <a:r>
              <a:rPr lang="en-US" dirty="0"/>
              <a:t>promise</a:t>
            </a:r>
          </a:p>
          <a:p>
            <a:r>
              <a:rPr lang="ru-RU" dirty="0"/>
              <a:t>Добавим в </a:t>
            </a:r>
            <a:r>
              <a:rPr lang="en-US" dirty="0" err="1"/>
              <a:t>promise_type</a:t>
            </a:r>
            <a:r>
              <a:rPr lang="ru-RU" dirty="0"/>
              <a:t> метод </a:t>
            </a:r>
            <a:r>
              <a:rPr lang="en-US" dirty="0" err="1"/>
              <a:t>yield_value</a:t>
            </a:r>
            <a:endParaRPr lang="en-US" dirty="0"/>
          </a:p>
          <a:p>
            <a:pPr lvl="1"/>
            <a:r>
              <a:rPr lang="ru-RU" dirty="0"/>
              <a:t>Его задача – сохранить значение внутри </a:t>
            </a:r>
            <a:r>
              <a:rPr lang="en-US" dirty="0"/>
              <a:t>promise</a:t>
            </a:r>
          </a:p>
        </p:txBody>
      </p:sp>
    </p:spTree>
    <p:extLst>
      <p:ext uri="{BB962C8B-B14F-4D97-AF65-F5344CB8AC3E}">
        <p14:creationId xmlns:p14="http://schemas.microsoft.com/office/powerpoint/2010/main" val="10178204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9180173-9456-3449-FA31-E5A2FD01BED5}"/>
              </a:ext>
            </a:extLst>
          </p:cNvPr>
          <p:cNvSpPr txBox="1"/>
          <p:nvPr/>
        </p:nvSpPr>
        <p:spPr>
          <a:xfrm>
            <a:off x="73706" y="394692"/>
            <a:ext cx="11886065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Generator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promise_type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CoroHandle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coroutine_handle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promise_type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promise_type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alue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suspend_always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yield_value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&amp;&amp; 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alue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std::</a:t>
            </a:r>
            <a:r>
              <a:rPr lang="en-US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forward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{};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suspend_always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initial_suspend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{};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suspend_always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final_suspend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{};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unhandled_exception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Generator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get_return_object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Generator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CoroHandle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from_promise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};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return_void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…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75106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4EA711-F021-5DA9-7E05-1BCB225D0ACC}"/>
              </a:ext>
            </a:extLst>
          </p:cNvPr>
          <p:cNvSpPr txBox="1"/>
          <p:nvPr/>
        </p:nvSpPr>
        <p:spPr>
          <a:xfrm>
            <a:off x="0" y="0"/>
            <a:ext cx="12859657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Generator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</a:p>
          <a:p>
            <a:pPr>
              <a:buNone/>
            </a:pPr>
            <a:r>
              <a:rPr lang="en-US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 explicit Generator(</a:t>
            </a:r>
            <a:r>
              <a:rPr lang="en-US" b="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CoroHandle</a:t>
            </a:r>
            <a:r>
              <a:rPr lang="en-US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handle): </a:t>
            </a:r>
            <a:r>
              <a:rPr lang="en-US" b="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m_handle</a:t>
            </a:r>
            <a:r>
              <a:rPr lang="en-US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(handle) {}</a:t>
            </a:r>
          </a:p>
          <a:p>
            <a:pPr>
              <a:buNone/>
            </a:pPr>
            <a:r>
              <a:rPr lang="en-US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 Generator(const Generator&amp; other) = delete;</a:t>
            </a:r>
          </a:p>
          <a:p>
            <a:pPr>
              <a:buNone/>
            </a:pPr>
            <a:r>
              <a:rPr lang="en-US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 Generator&amp; operator=(const Generator&amp; other) = delete;</a:t>
            </a:r>
          </a:p>
          <a:p>
            <a:pPr>
              <a:buNone/>
            </a:pPr>
            <a:r>
              <a:rPr lang="en-US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 Generator(Generator&amp;&amp; other) </a:t>
            </a:r>
            <a:r>
              <a:rPr lang="en-US" b="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m_handle</a:t>
            </a:r>
            <a:r>
              <a:rPr lang="en-US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(std::exchange(</a:t>
            </a:r>
            <a:r>
              <a:rPr lang="en-US" b="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other.m_handle</a:t>
            </a:r>
            <a:r>
              <a:rPr lang="en-US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)) { }</a:t>
            </a:r>
          </a:p>
          <a:p>
            <a:pPr>
              <a:buNone/>
            </a:pPr>
            <a:r>
              <a:rPr lang="en-US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 Generator&amp; operator=(Generator&amp;&amp; other) </a:t>
            </a:r>
            <a:r>
              <a:rPr lang="en-US" b="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   if (this != std::</a:t>
            </a:r>
            <a:r>
              <a:rPr lang="en-US" b="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addressof</a:t>
            </a:r>
            <a:r>
              <a:rPr lang="en-US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(other)) </a:t>
            </a:r>
            <a:r>
              <a:rPr lang="en-US" b="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m_handle</a:t>
            </a:r>
            <a:r>
              <a:rPr lang="en-US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= std::exchange(</a:t>
            </a:r>
            <a:r>
              <a:rPr lang="en-US" b="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other.m_handle</a:t>
            </a:r>
            <a:r>
              <a:rPr lang="en-US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   return *this;</a:t>
            </a:r>
          </a:p>
          <a:p>
            <a:pPr>
              <a:buNone/>
            </a:pPr>
            <a:r>
              <a:rPr lang="en-US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 }</a:t>
            </a:r>
            <a:endParaRPr lang="ru-RU" b="0" dirty="0">
              <a:solidFill>
                <a:schemeClr val="bg1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 ~Generator() { if (</a:t>
            </a:r>
            <a:r>
              <a:rPr lang="en-US" b="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m_handle</a:t>
            </a:r>
            <a:r>
              <a:rPr lang="en-US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m_handle.destroy</a:t>
            </a:r>
            <a:r>
              <a:rPr lang="en-US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(); }</a:t>
            </a: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HasNext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!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m_handle.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GetNext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HasNext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m_handle.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resume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m_handle.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currentValue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out_of_range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No more values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CoroHandle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12740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E8D84-3553-5797-DB45-907C4D6B9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ru-RU" dirty="0"/>
              <a:t>Генератор в действии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B3D4AB-3A42-18CE-E9EF-1EFB3C874C3D}"/>
              </a:ext>
            </a:extLst>
          </p:cNvPr>
          <p:cNvSpPr txBox="1"/>
          <p:nvPr/>
        </p:nvSpPr>
        <p:spPr>
          <a:xfrm>
            <a:off x="838200" y="1529676"/>
            <a:ext cx="100457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Generator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GenIntegers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step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cur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cur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step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co_yield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cur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Generator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GetFib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(;;)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co_yield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std::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exchange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gen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GenIntegers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gen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HasNext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();)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gen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GetNext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&lt;&lt;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GetFib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GetNext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&lt;&lt;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8511CB-1073-E5A4-E570-790749D8F0EE}"/>
              </a:ext>
            </a:extLst>
          </p:cNvPr>
          <p:cNvSpPr txBox="1"/>
          <p:nvPr/>
        </p:nvSpPr>
        <p:spPr>
          <a:xfrm>
            <a:off x="8496300" y="5846544"/>
            <a:ext cx="3505200" cy="64633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1 2 3 4 5 6 7 8 9 10 10</a:t>
            </a:r>
          </a:p>
          <a:p>
            <a:r>
              <a:rPr lang="en-US" dirty="0">
                <a:latin typeface="Consolas" panose="020B0609020204030204" pitchFamily="49" charset="0"/>
              </a:rPr>
              <a:t>0 1 1 2 3 5 8 13 21 34</a:t>
            </a:r>
          </a:p>
        </p:txBody>
      </p:sp>
    </p:spTree>
    <p:extLst>
      <p:ext uri="{BB962C8B-B14F-4D97-AF65-F5344CB8AC3E}">
        <p14:creationId xmlns:p14="http://schemas.microsoft.com/office/powerpoint/2010/main" val="355353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961E-B26C-64FA-7E1B-2DF18463D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если </a:t>
            </a:r>
            <a:r>
              <a:rPr lang="ru-RU" dirty="0" err="1"/>
              <a:t>корутина</a:t>
            </a:r>
            <a:r>
              <a:rPr lang="ru-RU" dirty="0"/>
              <a:t> выбросит исключение</a:t>
            </a:r>
            <a:r>
              <a:rPr lang="en-US" dirty="0"/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1C71D8-D5D8-5D17-6EBE-7E012F19C18D}"/>
              </a:ext>
            </a:extLst>
          </p:cNvPr>
          <p:cNvSpPr txBox="1"/>
          <p:nvPr/>
        </p:nvSpPr>
        <p:spPr>
          <a:xfrm>
            <a:off x="838200" y="1843088"/>
            <a:ext cx="105156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Generator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GenIntegers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co_yield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co_yield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runtime_error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Out of numbers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gen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GenIntegers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gen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HasNext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gen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GetNext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Error: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what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EFE8AB-CF95-E775-DAB6-09AD567B4A2C}"/>
              </a:ext>
            </a:extLst>
          </p:cNvPr>
          <p:cNvSpPr txBox="1"/>
          <p:nvPr/>
        </p:nvSpPr>
        <p:spPr>
          <a:xfrm>
            <a:off x="7675563" y="5823446"/>
            <a:ext cx="3322637" cy="3693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 2 2 Done</a:t>
            </a:r>
          </a:p>
        </p:txBody>
      </p:sp>
    </p:spTree>
    <p:extLst>
      <p:ext uri="{BB962C8B-B14F-4D97-AF65-F5344CB8AC3E}">
        <p14:creationId xmlns:p14="http://schemas.microsoft.com/office/powerpoint/2010/main" val="2528063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E4241-17D7-53D9-9DC1-ECD5923BE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Учим </a:t>
            </a:r>
            <a:r>
              <a:rPr lang="en-US" dirty="0"/>
              <a:t>promise </a:t>
            </a:r>
            <a:r>
              <a:rPr lang="ru-RU" dirty="0"/>
              <a:t>хранить исключение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9AA58C-E8F8-F418-EA87-DBE16C969BFF}"/>
              </a:ext>
            </a:extLst>
          </p:cNvPr>
          <p:cNvSpPr txBox="1"/>
          <p:nvPr/>
        </p:nvSpPr>
        <p:spPr>
          <a:xfrm>
            <a:off x="838200" y="1690688"/>
            <a:ext cx="110109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promise_type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variant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monostate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exception_ptr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result;</a:t>
            </a: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suspend_always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yield_value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&amp;&amp;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result.emplace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&gt;(std::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forward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HasException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holds_alternative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exception_ptr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&gt;(result);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HasValue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holds_alternative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&gt;(result); }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HasException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std::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rethrow_exception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exception_ptr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&gt;(result));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HasValue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&gt;(result);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logic_error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No value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75147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95DA3CD-8F80-EB56-29C8-836DA292A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функций и </a:t>
            </a:r>
            <a:r>
              <a:rPr lang="ru-RU" dirty="0" err="1"/>
              <a:t>корутин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D9B7F96-6F1C-FAC7-A7AE-D1D093E2CA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60752"/>
            <a:ext cx="10515600" cy="4281083"/>
          </a:xfrm>
        </p:spPr>
      </p:pic>
    </p:spTree>
    <p:extLst>
      <p:ext uri="{BB962C8B-B14F-4D97-AF65-F5344CB8AC3E}">
        <p14:creationId xmlns:p14="http://schemas.microsoft.com/office/powerpoint/2010/main" val="8347226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3D29E-3287-F5DE-71B0-3CA0DA122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Изменяем интерфейс генератора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3FF20B-6DFD-4C71-0532-98FDE569CCBC}"/>
              </a:ext>
            </a:extLst>
          </p:cNvPr>
          <p:cNvSpPr txBox="1"/>
          <p:nvPr/>
        </p:nvSpPr>
        <p:spPr>
          <a:xfrm>
            <a:off x="838200" y="1690688"/>
            <a:ext cx="105156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Generator</a:t>
            </a:r>
            <a:r>
              <a:rPr lang="ru-RU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ru-RU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…</a:t>
            </a:r>
            <a:endParaRPr lang="ru-RU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HasValue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m_handle.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resume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m_handle.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||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m_handle.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HasException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m_handle.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66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5B654-9A6D-6684-70AE-D72048D4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Проверяем обработку исключений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8BB93C-2420-EE44-9383-9E6AFD00F6CB}"/>
              </a:ext>
            </a:extLst>
          </p:cNvPr>
          <p:cNvSpPr txBox="1"/>
          <p:nvPr/>
        </p:nvSpPr>
        <p:spPr>
          <a:xfrm>
            <a:off x="838200" y="1690688"/>
            <a:ext cx="105156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Generator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GenIntegers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co_yield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co_yield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runtime_error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Out of numbers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ru-RU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gen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GenIntegers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gen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HasValue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gen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Error: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what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AD27A0-A1EE-4F3C-72AD-530C31B929E2}"/>
              </a:ext>
            </a:extLst>
          </p:cNvPr>
          <p:cNvSpPr txBox="1"/>
          <p:nvPr/>
        </p:nvSpPr>
        <p:spPr>
          <a:xfrm>
            <a:off x="6540500" y="5891837"/>
            <a:ext cx="5422900" cy="64633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1 2 Error: Out of numbers</a:t>
            </a:r>
          </a:p>
          <a:p>
            <a:r>
              <a:rPr lang="en-US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3251529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86A9E-B174-764B-65DF-2C56F5CB8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Добавляем поддержку </a:t>
            </a:r>
            <a:r>
              <a:rPr lang="en-US" dirty="0"/>
              <a:t>range-based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440B4-95B8-8AEB-FF99-F1A1DA5EE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62600" cy="4351338"/>
          </a:xfrm>
        </p:spPr>
        <p:txBody>
          <a:bodyPr>
            <a:normAutofit/>
          </a:bodyPr>
          <a:lstStyle/>
          <a:p>
            <a:r>
              <a:rPr lang="en-US" dirty="0"/>
              <a:t>Range-based for</a:t>
            </a:r>
            <a:r>
              <a:rPr lang="ru-RU" dirty="0"/>
              <a:t> требует наличия у </a:t>
            </a:r>
            <a:r>
              <a:rPr lang="en-US" dirty="0"/>
              <a:t>Generator </a:t>
            </a:r>
            <a:r>
              <a:rPr lang="ru-RU" dirty="0"/>
              <a:t>методов </a:t>
            </a:r>
            <a:r>
              <a:rPr lang="en-US" dirty="0"/>
              <a:t>begin </a:t>
            </a:r>
            <a:r>
              <a:rPr lang="ru-RU" dirty="0"/>
              <a:t>и </a:t>
            </a:r>
            <a:r>
              <a:rPr lang="en-US" dirty="0"/>
              <a:t>end</a:t>
            </a:r>
            <a:r>
              <a:rPr lang="ru-RU" dirty="0"/>
              <a:t>, возвращающих итератор</a:t>
            </a:r>
            <a:endParaRPr lang="en-US" dirty="0"/>
          </a:p>
          <a:p>
            <a:pPr lvl="1"/>
            <a:r>
              <a:rPr lang="en-US" dirty="0"/>
              <a:t>begin </a:t>
            </a:r>
            <a:r>
              <a:rPr lang="ru-RU" dirty="0"/>
              <a:t>возобновляет</a:t>
            </a:r>
            <a:r>
              <a:rPr lang="en-US" dirty="0"/>
              <a:t> </a:t>
            </a:r>
            <a:r>
              <a:rPr lang="ru-RU" dirty="0"/>
              <a:t>приостановленную </a:t>
            </a:r>
            <a:r>
              <a:rPr lang="ru-RU" dirty="0" err="1"/>
              <a:t>корутину</a:t>
            </a:r>
            <a:r>
              <a:rPr lang="ru-RU" dirty="0"/>
              <a:t> и возвращает связанный с нею итератор</a:t>
            </a:r>
          </a:p>
          <a:p>
            <a:pPr lvl="1"/>
            <a:r>
              <a:rPr lang="en-US" dirty="0"/>
              <a:t>end </a:t>
            </a:r>
            <a:r>
              <a:rPr lang="ru-RU" dirty="0"/>
              <a:t>возвращает </a:t>
            </a:r>
            <a:r>
              <a:rPr lang="en-US" dirty="0">
                <a:hlinkClick r:id="rId2"/>
              </a:rPr>
              <a:t>std::</a:t>
            </a:r>
            <a:r>
              <a:rPr lang="en-US" dirty="0" err="1">
                <a:hlinkClick r:id="rId2"/>
              </a:rPr>
              <a:t>default_sentinel</a:t>
            </a:r>
            <a:endParaRPr lang="ru-RU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36B6B3-80D2-1CE8-FD32-0A4D81C99180}"/>
              </a:ext>
            </a:extLst>
          </p:cNvPr>
          <p:cNvSpPr txBox="1"/>
          <p:nvPr/>
        </p:nvSpPr>
        <p:spPr>
          <a:xfrm>
            <a:off x="6591300" y="2743448"/>
            <a:ext cx="5472608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defTabSz="354013">
              <a:spcBef>
                <a:spcPts val="0"/>
              </a:spcBef>
              <a:buNone/>
            </a:pP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defTabSz="354013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init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-statement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defTabSz="354013">
              <a:spcBef>
                <a:spcPts val="0"/>
              </a:spcBef>
              <a:buNone/>
            </a:pPr>
            <a:r>
              <a:rPr lang="ru-R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__range = </a:t>
            </a:r>
            <a:r>
              <a:rPr lang="en-US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range-expression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defTabSz="354013">
              <a:spcBef>
                <a:spcPts val="0"/>
              </a:spcBef>
              <a:buNone/>
            </a:pPr>
            <a:r>
              <a:rPr lang="ru-R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__begin = </a:t>
            </a:r>
            <a:r>
              <a:rPr lang="en-US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begin-expr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defTabSz="354013">
              <a:spcBef>
                <a:spcPts val="0"/>
              </a:spcBef>
              <a:buNone/>
            </a:pPr>
            <a:r>
              <a:rPr lang="ru-R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__end = </a:t>
            </a:r>
            <a:r>
              <a:rPr lang="en-US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end-expr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defTabSz="354013">
              <a:spcBef>
                <a:spcPts val="0"/>
              </a:spcBef>
              <a:buNone/>
            </a:pPr>
            <a:r>
              <a:rPr lang="ru-RU" b="1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 ; __begin != __end; ++__begin)</a:t>
            </a:r>
            <a:r>
              <a:rPr lang="ru-RU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lang="ru-RU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defTabSz="354013">
              <a:spcBef>
                <a:spcPts val="0"/>
              </a:spcBef>
              <a:buNone/>
            </a:pPr>
            <a:r>
              <a:rPr lang="ru-RU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range-declaration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*__begin;</a:t>
            </a:r>
            <a:endParaRPr lang="ru-RU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defTabSz="354013">
              <a:spcBef>
                <a:spcPts val="0"/>
              </a:spcBef>
              <a:buNone/>
            </a:pPr>
            <a:r>
              <a:rPr lang="ru-RU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loop-statement</a:t>
            </a:r>
            <a:endParaRPr lang="ru-RU" b="0" i="1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0" defTabSz="354013">
              <a:spcBef>
                <a:spcPts val="0"/>
              </a:spcBef>
              <a:buNone/>
            </a:pPr>
            <a:r>
              <a:rPr lang="ru-RU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defTabSz="354013">
              <a:spcBef>
                <a:spcPts val="0"/>
              </a:spcBef>
              <a:buNone/>
            </a:pP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747660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EEDD9-A48F-984A-03ED-29FBD1ABD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Дорабатываем </a:t>
            </a:r>
            <a:r>
              <a:rPr lang="en-US" dirty="0"/>
              <a:t>Promise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92E881-8373-D000-3AE6-A21C7E956A05}"/>
              </a:ext>
            </a:extLst>
          </p:cNvPr>
          <p:cNvSpPr txBox="1"/>
          <p:nvPr/>
        </p:nvSpPr>
        <p:spPr>
          <a:xfrm>
            <a:off x="838200" y="1690688"/>
            <a:ext cx="112649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promise_type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…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HasValue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!std::</a:t>
            </a:r>
            <a:r>
              <a:rPr lang="en-US" b="1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holds_alternative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&lt;std::</a:t>
            </a:r>
            <a:r>
              <a:rPr lang="en-US" b="1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monostate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&gt;(result);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ThrowIfException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HasException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std::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rethrow_exception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exception_ptr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&gt;(result));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ThrowIfException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HasValue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&gt;(result);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logic_error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GetValue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() is called without resume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2812856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8B957-7314-F917-9D97-9F6733D70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Итератор – каркас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775683-D100-3102-26A2-5DA9A64E8A23}"/>
              </a:ext>
            </a:extLst>
          </p:cNvPr>
          <p:cNvSpPr txBox="1"/>
          <p:nvPr/>
        </p:nvSpPr>
        <p:spPr>
          <a:xfrm>
            <a:off x="838200" y="1690688"/>
            <a:ext cx="109982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Generator</a:t>
            </a:r>
            <a:r>
              <a:rPr lang="ru-RU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ru-RU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friend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Generator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iterator_category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input_iterator_tag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value_type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difference_type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ptrdiff_t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reference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&amp;;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…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CoroHandle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5799084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670AF-A909-397C-7BD9-9C6B4CCEB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Копирование и присваивание итератора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9247A1-54DE-5CF3-FE72-9DCD9DDF9BB6}"/>
              </a:ext>
            </a:extLst>
          </p:cNvPr>
          <p:cNvSpPr txBox="1"/>
          <p:nvPr/>
        </p:nvSpPr>
        <p:spPr>
          <a:xfrm>
            <a:off x="457200" y="1690688"/>
            <a:ext cx="118364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lang="ru-RU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ru-RU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&amp;)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operator=(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&amp;)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&amp;&amp;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: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exchange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.m_handle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operator=(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&amp;&amp;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std::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addressof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std::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exchange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.m_handle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~Iterator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explicit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CoroHandle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Об этом чуть позже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3684603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DFA3F-DAEE-0536-B48E-E1F845C23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Доступ к значению итератора и сравнение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DEF9A5-B8F2-B58C-50BF-3F20153B11C8}"/>
              </a:ext>
            </a:extLst>
          </p:cNvPr>
          <p:cNvSpPr txBox="1"/>
          <p:nvPr/>
        </p:nvSpPr>
        <p:spPr>
          <a:xfrm>
            <a:off x="838200" y="1881188"/>
            <a:ext cx="105156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lang="ru-RU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…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reference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operator*()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m_handle.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operator-&gt;()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&amp;operator*(); }</a:t>
            </a: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operator==(std::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default_sentinel_t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ru-R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4445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B161E-E8E3-E050-DA15-6F913FDBE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Инкремент и инициализация итератора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D9DD58-9E3B-D834-F506-A20564E0EEBD}"/>
              </a:ext>
            </a:extLst>
          </p:cNvPr>
          <p:cNvSpPr txBox="1"/>
          <p:nvPr/>
        </p:nvSpPr>
        <p:spPr>
          <a:xfrm>
            <a:off x="838200" y="1690688"/>
            <a:ext cx="105156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Iterator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…</a:t>
            </a:r>
            <a:endParaRPr lang="ru-RU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operator++()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m_handle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m_handle.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resume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m_handle.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std::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exchange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handle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ThrowIfException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explicit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CoroHandle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operator++();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787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78E4D-E651-B9C0-7479-BD1C13561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Добавляем </a:t>
            </a:r>
            <a:r>
              <a:rPr lang="en-US" dirty="0"/>
              <a:t>begin </a:t>
            </a:r>
            <a:r>
              <a:rPr lang="ru-RU" dirty="0"/>
              <a:t>и </a:t>
            </a:r>
            <a:r>
              <a:rPr lang="en-US" dirty="0"/>
              <a:t>end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B0531E-2BB9-B4A4-91A3-18E4C6530216}"/>
              </a:ext>
            </a:extLst>
          </p:cNvPr>
          <p:cNvSpPr txBox="1"/>
          <p:nvPr/>
        </p:nvSpPr>
        <p:spPr>
          <a:xfrm>
            <a:off x="838200" y="1924316"/>
            <a:ext cx="105156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Generator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lang="en-US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Возобновляет </a:t>
            </a:r>
            <a:r>
              <a:rPr lang="ru-RU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корутину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и возвращает итератор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для доступа к её значению.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Вызвать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begin()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можно только один раз.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Iterator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default_sentinel_t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default_sentinel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3611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37FDA-3476-7905-07D2-8EB8AD567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Итерируемся по значениям генератора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E795DA-844E-1226-E1C1-49C14EF03D52}"/>
              </a:ext>
            </a:extLst>
          </p:cNvPr>
          <p:cNvSpPr txBox="1"/>
          <p:nvPr/>
        </p:nvSpPr>
        <p:spPr>
          <a:xfrm>
            <a:off x="838200" y="1905000"/>
            <a:ext cx="105156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Generator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GenIntegers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co_yield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co_yield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runtime_error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Out of numbers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try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GenIntegers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Error: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what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B40C64-D9D2-BF06-511D-16B1C3E838D1}"/>
              </a:ext>
            </a:extLst>
          </p:cNvPr>
          <p:cNvSpPr txBox="1"/>
          <p:nvPr/>
        </p:nvSpPr>
        <p:spPr>
          <a:xfrm>
            <a:off x="7543800" y="6059983"/>
            <a:ext cx="4356100" cy="64633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 2 Error: Out of numbers</a:t>
            </a:r>
          </a:p>
          <a:p>
            <a:r>
              <a:rPr lang="en-US" dirty="0">
                <a:latin typeface="Consolas" panose="020B0609020204030204" pitchFamily="49" charset="0"/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3775206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58904B-3BFD-2D05-193F-FD2399090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Функция, передающая результаты в </a:t>
            </a:r>
            <a:r>
              <a:rPr lang="en-US" dirty="0"/>
              <a:t>callback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46796B-10E0-207E-FB58-F98101AB616A}"/>
              </a:ext>
            </a:extLst>
          </p:cNvPr>
          <p:cNvSpPr txBox="1"/>
          <p:nvPr/>
        </p:nvSpPr>
        <p:spPr>
          <a:xfrm>
            <a:off x="838200" y="1920239"/>
            <a:ext cx="105156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Функция, которая передаёт результат вычислений в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callback.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)&gt;&amp;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([](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571CC1-0EF7-3108-4AFE-5A5EDE43B16B}"/>
              </a:ext>
            </a:extLst>
          </p:cNvPr>
          <p:cNvSpPr txBox="1"/>
          <p:nvPr/>
        </p:nvSpPr>
        <p:spPr>
          <a:xfrm>
            <a:off x="7814854" y="2932007"/>
            <a:ext cx="3889466" cy="286232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0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5</a:t>
            </a:r>
          </a:p>
          <a:p>
            <a:r>
              <a:rPr lang="en-US" dirty="0"/>
              <a:t>6</a:t>
            </a:r>
          </a:p>
          <a:p>
            <a:r>
              <a:rPr lang="en-US" dirty="0"/>
              <a:t>7</a:t>
            </a:r>
          </a:p>
          <a:p>
            <a:r>
              <a:rPr lang="en-US" dirty="0"/>
              <a:t>8</a:t>
            </a:r>
          </a:p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749040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60F649-02CF-60DD-4B79-E61A6D2BD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be continued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A3E2D7-D676-370A-11F3-084A7CA45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поддержки </a:t>
            </a:r>
            <a:r>
              <a:rPr lang="en-US" dirty="0" err="1"/>
              <a:t>co_await</a:t>
            </a:r>
            <a:r>
              <a:rPr lang="en-US" dirty="0"/>
              <a:t> </a:t>
            </a:r>
            <a:r>
              <a:rPr lang="ru-RU" dirty="0"/>
              <a:t>возвращаемый тип должен предоставлять возможность ожидания</a:t>
            </a:r>
          </a:p>
          <a:p>
            <a:r>
              <a:rPr lang="ru-RU" dirty="0"/>
              <a:t>До сих пор мы довольствовались стандартными </a:t>
            </a:r>
            <a:r>
              <a:rPr lang="en-US" dirty="0" err="1"/>
              <a:t>Awaiter</a:t>
            </a:r>
            <a:r>
              <a:rPr lang="en-US" dirty="0"/>
              <a:t>-</a:t>
            </a:r>
            <a:r>
              <a:rPr lang="ru-RU" dirty="0" err="1"/>
              <a:t>ами</a:t>
            </a:r>
            <a:endParaRPr lang="en-US" dirty="0"/>
          </a:p>
          <a:p>
            <a:pPr lvl="1"/>
            <a:r>
              <a:rPr lang="en-US" dirty="0"/>
              <a:t>std::</a:t>
            </a:r>
            <a:r>
              <a:rPr lang="en-US" dirty="0" err="1"/>
              <a:t>suspend_never</a:t>
            </a:r>
            <a:endParaRPr lang="en-US" dirty="0"/>
          </a:p>
          <a:p>
            <a:pPr lvl="1"/>
            <a:r>
              <a:rPr lang="en-US" dirty="0"/>
              <a:t>std::</a:t>
            </a:r>
            <a:r>
              <a:rPr lang="en-US" dirty="0" err="1"/>
              <a:t>suspend_always</a:t>
            </a:r>
            <a:endParaRPr lang="en-US" dirty="0"/>
          </a:p>
          <a:p>
            <a:r>
              <a:rPr lang="ru-RU" dirty="0"/>
              <a:t>На практике возникает необходимость в написании своих </a:t>
            </a:r>
            <a:r>
              <a:rPr lang="en-US" dirty="0" err="1"/>
              <a:t>awaiter</a:t>
            </a:r>
            <a:r>
              <a:rPr lang="en-US" dirty="0"/>
              <a:t>-</a:t>
            </a:r>
            <a:r>
              <a:rPr lang="ru-RU" dirty="0" err="1"/>
              <a:t>ов</a:t>
            </a:r>
            <a:endParaRPr lang="en-US" dirty="0"/>
          </a:p>
          <a:p>
            <a:r>
              <a:rPr lang="ru-RU" dirty="0"/>
              <a:t>Об этом поговорим на следующем занятии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0481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3ECB82-0E20-E507-BCED-B1C0E53B2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Вспомогательный класс </a:t>
            </a:r>
            <a:r>
              <a:rPr lang="en-US" dirty="0"/>
              <a:t>Logger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F4C2A7-FDEB-DAAD-A66C-AC4989440742}"/>
              </a:ext>
            </a:extLst>
          </p:cNvPr>
          <p:cNvSpPr txBox="1"/>
          <p:nvPr/>
        </p:nvSpPr>
        <p:spPr>
          <a:xfrm>
            <a:off x="838199" y="1690688"/>
            <a:ext cx="1051559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Logger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&amp;)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operator=(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&amp;)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~Logger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~Logger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8720662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3BA91-97CF-AA1A-5A02-D89289E45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Awaiter</a:t>
            </a:r>
            <a:r>
              <a:rPr lang="en-US" dirty="0"/>
              <a:t> – </a:t>
            </a:r>
            <a:r>
              <a:rPr lang="ru-RU" dirty="0"/>
              <a:t>объект ожидания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E5714F-2EBF-D22B-35F7-C7CD8C528121}"/>
              </a:ext>
            </a:extLst>
          </p:cNvPr>
          <p:cNvSpPr txBox="1"/>
          <p:nvPr/>
        </p:nvSpPr>
        <p:spPr>
          <a:xfrm>
            <a:off x="838199" y="2090057"/>
            <a:ext cx="1110125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Awaiter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coroutine_handle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&lt;&gt;* handle;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constexpr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await_ready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Этот метод вызывается, когда </a:t>
            </a:r>
            <a:r>
              <a:rPr lang="ru-RU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корутина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приостанавливается.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await_suspend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coroutine_handle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Awaiter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await_suspend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*handle =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constexpr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await_resume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5706240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22F2F0-E688-8B0A-CD5F-A60C6188E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Сопрограмма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2599D0-C3AC-D5C6-F4E9-2A6714336FA3}"/>
              </a:ext>
            </a:extLst>
          </p:cNvPr>
          <p:cNvSpPr txBox="1"/>
          <p:nvPr/>
        </p:nvSpPr>
        <p:spPr>
          <a:xfrm>
            <a:off x="838200" y="1690687"/>
            <a:ext cx="1107512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/**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 Эта функция является </a:t>
            </a:r>
            <a:r>
              <a:rPr lang="ru-RU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корутиной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 так как использует оператор 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co_await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Она бесконечно выполняет цикл, приостанавливаясь на каждой итерации.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*/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ReturnObject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ResumableFunction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coroutine_handle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&lt;&gt;*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Enter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ResumableFunction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Awaiter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awaiter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;; ++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ResumableFunction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co_await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awaiter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co_await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awaiter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ResumableFunction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Exit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ResumableFunction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28149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BF316-6863-2C2C-94F2-1232611CF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Запускаем </a:t>
            </a:r>
            <a:r>
              <a:rPr lang="ru-RU" dirty="0" err="1"/>
              <a:t>корутину</a:t>
            </a:r>
            <a:r>
              <a:rPr lang="ru-RU" dirty="0"/>
              <a:t> и управляем ее работой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7D4426-D3AF-5006-1D76-C53BFCC80946}"/>
              </a:ext>
            </a:extLst>
          </p:cNvPr>
          <p:cNvSpPr txBox="1"/>
          <p:nvPr/>
        </p:nvSpPr>
        <p:spPr>
          <a:xfrm>
            <a:off x="838200" y="1779687"/>
            <a:ext cx="1051559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Этот </a:t>
            </a:r>
            <a:r>
              <a:rPr lang="ru-RU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хэндл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служит для управления </a:t>
            </a:r>
            <a:r>
              <a:rPr lang="ru-RU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корутиной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coroutine_handle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ResumableFunction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In main: got coroutine handle: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In main()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Передаём управление обратно в </a:t>
            </a:r>
            <a:r>
              <a:rPr lang="ru-RU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корутину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Разрушаем </a:t>
            </a:r>
            <a:r>
              <a:rPr lang="ru-RU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корутину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destroy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63682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948D01-6B15-605C-985C-0D92B2981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Ссылки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9606C7-DA27-8023-6E96-42853E2EF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hlinkClick r:id="rId2"/>
              </a:rPr>
              <a:t>Павел Новиков: «Учимся готовить </a:t>
            </a:r>
            <a:r>
              <a:rPr lang="ru-RU" dirty="0" err="1">
                <a:hlinkClick r:id="rId2"/>
              </a:rPr>
              <a:t>корутины</a:t>
            </a:r>
            <a:r>
              <a:rPr lang="ru-RU" dirty="0">
                <a:hlinkClick r:id="rId2"/>
              </a:rPr>
              <a:t> на практике, часть 1»</a:t>
            </a:r>
            <a:endParaRPr lang="ru-RU" dirty="0">
              <a:hlinkClick r:id="rId3"/>
            </a:endParaRPr>
          </a:p>
          <a:p>
            <a:r>
              <a:rPr lang="ru-RU" dirty="0">
                <a:hlinkClick r:id="rId3"/>
              </a:rPr>
              <a:t>Павел Новиков: «Учимся готовить </a:t>
            </a:r>
            <a:r>
              <a:rPr lang="ru-RU" dirty="0" err="1">
                <a:hlinkClick r:id="rId3"/>
              </a:rPr>
              <a:t>корутины</a:t>
            </a:r>
            <a:r>
              <a:rPr lang="ru-RU" dirty="0">
                <a:hlinkClick r:id="rId3"/>
              </a:rPr>
              <a:t> на практике, часть 2: генераторы»</a:t>
            </a:r>
            <a:endParaRPr lang="ru-RU" dirty="0"/>
          </a:p>
          <a:p>
            <a:r>
              <a:rPr lang="ru-RU" dirty="0">
                <a:hlinkClick r:id="rId4"/>
              </a:rPr>
              <a:t>Константин Владимиров: «Сопрограммы, часть 1</a:t>
            </a:r>
            <a:r>
              <a:rPr lang="ru-RU" dirty="0"/>
              <a:t>»</a:t>
            </a:r>
          </a:p>
          <a:p>
            <a:r>
              <a:rPr lang="ru-RU" dirty="0">
                <a:hlinkClick r:id="rId5"/>
              </a:rPr>
              <a:t>Константин Владимиров: «Сопрограммы, часть 2»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47222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58A16-D3F9-CF1C-55F9-85E43B6F8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</a:t>
            </a:r>
            <a:r>
              <a:rPr lang="en-US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820E6-49CD-914B-5655-ECC3ECF465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594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A344ABB-42FF-AAF9-27D1-1A26E81D6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Корутина</a:t>
            </a:r>
            <a:r>
              <a:rPr lang="en-US" dirty="0"/>
              <a:t> </a:t>
            </a:r>
            <a:r>
              <a:rPr lang="ru-RU" dirty="0"/>
              <a:t>на основе </a:t>
            </a:r>
            <a:r>
              <a:rPr lang="en-US" dirty="0"/>
              <a:t>std::generator </a:t>
            </a:r>
            <a:r>
              <a:rPr lang="ru-RU" dirty="0"/>
              <a:t>(</a:t>
            </a:r>
            <a:r>
              <a:rPr lang="en-US" dirty="0"/>
              <a:t>C++ 23)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E0ECCA-B348-4783-25AB-E93398241865}"/>
              </a:ext>
            </a:extLst>
          </p:cNvPr>
          <p:cNvSpPr txBox="1"/>
          <p:nvPr/>
        </p:nvSpPr>
        <p:spPr>
          <a:xfrm>
            <a:off x="838199" y="1690688"/>
            <a:ext cx="1051559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generator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generator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co_yield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F7CB33-2F57-8B09-4C0D-DDB002678373}"/>
              </a:ext>
            </a:extLst>
          </p:cNvPr>
          <p:cNvSpPr txBox="1"/>
          <p:nvPr/>
        </p:nvSpPr>
        <p:spPr>
          <a:xfrm>
            <a:off x="7671163" y="2304990"/>
            <a:ext cx="3889466" cy="286232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0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5</a:t>
            </a:r>
          </a:p>
          <a:p>
            <a:r>
              <a:rPr lang="en-US" dirty="0"/>
              <a:t>6</a:t>
            </a:r>
          </a:p>
          <a:p>
            <a:r>
              <a:rPr lang="en-US" dirty="0"/>
              <a:t>7</a:t>
            </a:r>
          </a:p>
          <a:p>
            <a:r>
              <a:rPr lang="en-US" dirty="0"/>
              <a:t>8</a:t>
            </a:r>
          </a:p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677052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408C99-593F-7820-5B1A-ACF6DC315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Предназначение </a:t>
            </a:r>
            <a:r>
              <a:rPr lang="ru-RU" dirty="0" err="1"/>
              <a:t>корутин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F05404-49EB-F526-C5B2-9CBEB2079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Организация асинхронной работы без</a:t>
            </a:r>
            <a:r>
              <a:rPr lang="en-US" dirty="0"/>
              <a:t> callback-</a:t>
            </a:r>
            <a:r>
              <a:rPr lang="ru-RU" dirty="0"/>
              <a:t>вызовов;</a:t>
            </a:r>
          </a:p>
          <a:p>
            <a:r>
              <a:rPr lang="ru-RU" dirty="0"/>
              <a:t>ленивые вычисления;</a:t>
            </a:r>
          </a:p>
          <a:p>
            <a:r>
              <a:rPr lang="ru-RU" dirty="0"/>
              <a:t>построение "ждущих" и "медленных" итераторов;</a:t>
            </a:r>
          </a:p>
          <a:p>
            <a:r>
              <a:rPr lang="ru-RU" dirty="0"/>
              <a:t>Приостановка и возобновления выполнения без тяжёлых конструкций вроде </a:t>
            </a:r>
            <a:r>
              <a:rPr lang="ru-RU" dirty="0" err="1"/>
              <a:t>std</a:t>
            </a:r>
            <a:r>
              <a:rPr lang="ru-RU" dirty="0"/>
              <a:t>::</a:t>
            </a:r>
            <a:r>
              <a:rPr lang="ru-RU" dirty="0" err="1"/>
              <a:t>thread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721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B82607-1BE9-CE41-EA68-CF5760ED0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Ключевые слова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7045CA-E0CE-2C43-E349-C51DD66645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46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25F55B-7BA5-314D-E7DA-CFA81F50A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компилятор узнаёт, что функция является </a:t>
            </a:r>
            <a:r>
              <a:rPr lang="ru-RU" dirty="0" err="1"/>
              <a:t>корутиной</a:t>
            </a:r>
            <a:r>
              <a:rPr lang="en-US" dirty="0"/>
              <a:t>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2FED8B-9B7A-ADD6-5CE9-512B2A3DA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Внутри функции используются одни из следующих </a:t>
            </a:r>
            <a:r>
              <a:rPr lang="en-US" dirty="0"/>
              <a:t>co-</a:t>
            </a:r>
            <a:r>
              <a:rPr lang="ru-RU" dirty="0"/>
              <a:t>операторов:</a:t>
            </a:r>
          </a:p>
          <a:p>
            <a:pPr lvl="1"/>
            <a:r>
              <a:rPr lang="en-US" dirty="0" err="1"/>
              <a:t>co_return</a:t>
            </a:r>
            <a:endParaRPr lang="en-US" dirty="0"/>
          </a:p>
          <a:p>
            <a:pPr lvl="1"/>
            <a:r>
              <a:rPr lang="en-US" dirty="0" err="1"/>
              <a:t>co_await</a:t>
            </a:r>
            <a:endParaRPr lang="en-US" dirty="0"/>
          </a:p>
          <a:p>
            <a:pPr lvl="1"/>
            <a:r>
              <a:rPr lang="en-US" dirty="0" err="1"/>
              <a:t>co_yield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581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17672</TotalTime>
  <Words>5288</Words>
  <Application>Microsoft Office PowerPoint</Application>
  <PresentationFormat>Widescreen</PresentationFormat>
  <Paragraphs>776</Paragraphs>
  <Slides>56</Slides>
  <Notes>7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Aptos</vt:lpstr>
      <vt:lpstr>Aptos Display</vt:lpstr>
      <vt:lpstr>Arial</vt:lpstr>
      <vt:lpstr>Consolas</vt:lpstr>
      <vt:lpstr>Office Theme</vt:lpstr>
      <vt:lpstr>Сопрограммы (Корутины)</vt:lpstr>
      <vt:lpstr>Корутины</vt:lpstr>
      <vt:lpstr>Отличие корутин от обычных функций</vt:lpstr>
      <vt:lpstr>Сравнение функций и корутин</vt:lpstr>
      <vt:lpstr>Функция, передающая результаты в callback</vt:lpstr>
      <vt:lpstr>Корутина на основе std::generator (C++ 23)</vt:lpstr>
      <vt:lpstr>Предназначение корутин</vt:lpstr>
      <vt:lpstr>Ключевые слова</vt:lpstr>
      <vt:lpstr>Как компилятор узнаёт, что функция является корутиной?</vt:lpstr>
      <vt:lpstr>co_yield</vt:lpstr>
      <vt:lpstr>co_return</vt:lpstr>
      <vt:lpstr>co_await</vt:lpstr>
      <vt:lpstr>Сравнение co-операторов</vt:lpstr>
      <vt:lpstr>Создаём простейшую корутину</vt:lpstr>
      <vt:lpstr>Костяк возобновляемой функции</vt:lpstr>
      <vt:lpstr>Coroutine Traits</vt:lpstr>
      <vt:lpstr>Coroutine Traits</vt:lpstr>
      <vt:lpstr>Объявляем promise_type внутри ReturnObject</vt:lpstr>
      <vt:lpstr>Запускаем корутину и возвращаемся</vt:lpstr>
      <vt:lpstr>Приостанавливаем корутину при входе в неё</vt:lpstr>
      <vt:lpstr>coroutine_handle</vt:lpstr>
      <vt:lpstr>coroutine_handle</vt:lpstr>
      <vt:lpstr>Сохраняем promise-объект внутрь ReturnObject</vt:lpstr>
      <vt:lpstr>PowerPoint Presentation</vt:lpstr>
      <vt:lpstr>Внутреннее устройство корутины</vt:lpstr>
      <vt:lpstr>Данные, ассоциированные с корутиной</vt:lpstr>
      <vt:lpstr>Жизненный цикл корутины</vt:lpstr>
      <vt:lpstr>PowerPoint Presentation</vt:lpstr>
      <vt:lpstr>PowerPoint Presentation</vt:lpstr>
      <vt:lpstr>PowerPoint Presentation</vt:lpstr>
      <vt:lpstr>Анатомия корутины</vt:lpstr>
      <vt:lpstr>Простейший генератор</vt:lpstr>
      <vt:lpstr>Генератор</vt:lpstr>
      <vt:lpstr>Проектируем Promise</vt:lpstr>
      <vt:lpstr>PowerPoint Presentation</vt:lpstr>
      <vt:lpstr>PowerPoint Presentation</vt:lpstr>
      <vt:lpstr>Генератор в действии</vt:lpstr>
      <vt:lpstr>Что если корутина выбросит исключение?</vt:lpstr>
      <vt:lpstr>Учим promise хранить исключение</vt:lpstr>
      <vt:lpstr>Изменяем интерфейс генератора</vt:lpstr>
      <vt:lpstr>Проверяем обработку исключений</vt:lpstr>
      <vt:lpstr>Добавляем поддержку range-based for</vt:lpstr>
      <vt:lpstr>Дорабатываем Promise</vt:lpstr>
      <vt:lpstr>Итератор – каркас</vt:lpstr>
      <vt:lpstr>Копирование и присваивание итератора</vt:lpstr>
      <vt:lpstr>Доступ к значению итератора и сравнение</vt:lpstr>
      <vt:lpstr>Инкремент и инициализация итератора</vt:lpstr>
      <vt:lpstr>Добавляем begin и end</vt:lpstr>
      <vt:lpstr>Итерируемся по значениям генератора</vt:lpstr>
      <vt:lpstr>To be continued</vt:lpstr>
      <vt:lpstr>Вспомогательный класс Logger</vt:lpstr>
      <vt:lpstr>Awaiter – объект ожидания</vt:lpstr>
      <vt:lpstr>Сопрограмма</vt:lpstr>
      <vt:lpstr>Запускаем корутину и управляем ее работой</vt:lpstr>
      <vt:lpstr>Ссылки</vt:lpstr>
      <vt:lpstr>Вопросы?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Алексей Малов</dc:creator>
  <cp:lastModifiedBy>Алексей Малов</cp:lastModifiedBy>
  <cp:revision>72</cp:revision>
  <dcterms:created xsi:type="dcterms:W3CDTF">2025-02-03T14:52:05Z</dcterms:created>
  <dcterms:modified xsi:type="dcterms:W3CDTF">2025-04-28T17:24:31Z</dcterms:modified>
</cp:coreProperties>
</file>