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9" r:id="rId4"/>
    <p:sldId id="25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881" autoAdjust="0"/>
  </p:normalViewPr>
  <p:slideViewPr>
    <p:cSldViewPr snapToGrid="0" showGuides="1">
      <p:cViewPr varScale="1">
        <p:scale>
          <a:sx n="77" d="100"/>
          <a:sy n="77" d="100"/>
        </p:scale>
        <p:origin x="110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EAEEE-54E9-4194-892E-4E021D5863A8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FB55F-6A40-4B48-8E84-03104FFE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0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идеальном мире замена однопроцессорного компьютера на </a:t>
            </a:r>
            <a:r>
              <a:rPr lang="en-US" dirty="0"/>
              <a:t>N-</a:t>
            </a:r>
            <a:r>
              <a:rPr lang="ru-RU" dirty="0"/>
              <a:t>процессорный должна давать рост вычислительной мощности в </a:t>
            </a:r>
            <a:r>
              <a:rPr lang="en-US" dirty="0"/>
              <a:t>N </a:t>
            </a:r>
            <a:r>
              <a:rPr lang="ru-RU" dirty="0"/>
              <a:t>раз. Однако на практике это никогда не происходит.</a:t>
            </a:r>
          </a:p>
          <a:p>
            <a:r>
              <a:rPr lang="ru-RU" dirty="0"/>
              <a:t>Причина этого в том, что большинство реальных задач не могут быть эффективно распараллелены без накладных затрат.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FB55F-6A40-4B48-8E84-03104FFED2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7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F398-D331-4C69-9489-4DA3ED6CF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16-2016-D59E-5463-31B9E18A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D9C47-672E-366E-EED9-E85194F5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17A0-B475-4644-9A30-9CCF559FD09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D9617-DCD4-B449-FF7E-E9F90507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91AC-1389-E13D-33BB-9A49EC57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2C7E-ED67-4FFB-84F5-58EB27801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F00C-1F06-A7D9-F640-BCF95E6B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354D4-944D-47BF-5BA3-D8D8C60F2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133D5-F3FB-51C1-6D4A-C5D2992A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17A0-B475-4644-9A30-9CCF559FD09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4E5C-D832-4F81-A347-4E2BACD7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F4E46-60E6-1247-5F04-240A53EE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2C7E-ED67-4FFB-84F5-58EB27801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5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3E13F-5C97-736E-1CE5-B42E90BD8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7140C-2917-9B08-35DE-23B59BF1D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DACF-82B7-C078-D376-BC6C5755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17A0-B475-4644-9A30-9CCF559FD09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7070-77AE-4099-8D2D-FFF672F9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AD963-F983-745B-AAC9-E47742D0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2C7E-ED67-4FFB-84F5-58EB27801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E575-3BD1-8537-7A16-E11B7EE0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4E2F-AB6A-4EC0-7163-4F1F90CC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B3B40-D93D-8E33-AF53-F9B5B4AC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17A0-B475-4644-9A30-9CCF559FD09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E0205-744E-6B7E-B20E-DB1E7F85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4876-2FA0-4714-6A31-8142FD1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2C7E-ED67-4FFB-84F5-58EB27801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A2BD-E823-0D95-998D-C2203EB3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EE7D6-661A-51BA-D291-6A95A163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B1E0-35A5-1D05-6018-38B6717A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17A0-B475-4644-9A30-9CCF559FD09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D4F28-3209-81EA-7895-2E649B55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1B4D-043F-213F-67B6-91BC83FB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2C7E-ED67-4FFB-84F5-58EB27801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B603-174E-EA86-6C05-62AD32A6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CE98-7120-F881-1ABC-AE8D8F37B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DF23A-897E-89E6-7492-A9773509F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34405-9499-618C-1EF7-4F4B0B58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17A0-B475-4644-9A30-9CCF559FD09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B858B-3FE3-40FC-D7FE-F87F73EF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2C7D0-C246-2D0A-A97B-47077741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2C7E-ED67-4FFB-84F5-58EB27801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F20B-D40B-D5EF-0EDA-B072349D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435E2-987C-7897-737C-E7A7EB680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EBCD4-6417-8A9A-8E27-2C7A6BDC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51686-51D9-4BFF-B031-BD415A246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5717D-801A-5688-AECB-AAE10FF54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C3AB0-14E9-0F9A-3F1E-9EB043E4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17A0-B475-4644-9A30-9CCF559FD09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764F-1C47-55FB-C346-13D1F558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0D68C-CFEA-C2A4-F67F-F81B2137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2C7E-ED67-4FFB-84F5-58EB27801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EB6F-5040-1FC1-3C9A-55E41E66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235E6-8FF5-2FE5-15F5-2ABE6B89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17A0-B475-4644-9A30-9CCF559FD09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2B383-90E1-7C15-8111-17356632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453D6-2E54-0853-A8D2-2201134D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2C7E-ED67-4FFB-84F5-58EB27801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019D0-C4AE-7FBB-5364-0C113587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17A0-B475-4644-9A30-9CCF559FD09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0A4C0-6A3D-61B9-8C61-296DF036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F63D6-D131-BB8F-835D-512CFB3A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2C7E-ED67-4FFB-84F5-58EB27801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637D-88E5-3156-AB4C-10B99D7F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7CA6-B4FA-DCE4-E795-E927F4166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F4D3A-6BC1-4E56-D41D-9AAEF0CE7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1487-822C-C7F2-CE91-A290B4CC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17A0-B475-4644-9A30-9CCF559FD09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3B099-330B-035F-2418-2EAEB020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06E8F-136D-4D3D-DFC8-30A785D5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2C7E-ED67-4FFB-84F5-58EB27801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670C-DD28-AFA9-0AAE-4B878A51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FA5E8-86F5-E43B-E18D-439643AD9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DCB4B-DCF4-E712-8DDF-01C0AF19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FB11-505E-EBB2-99A1-9B08A87E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17A0-B475-4644-9A30-9CCF559FD09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84783-C5BF-8580-EDB8-D2852092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15451-F5C1-859D-6399-D3946BC7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2C7E-ED67-4FFB-84F5-58EB27801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EB815-91F1-83AB-A185-0957C69D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3CDA4-5DE4-1D22-BCDC-55417E2A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1E6D-6C85-3F0A-1DB8-F345C7392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B717A0-B475-4644-9A30-9CCF559FD09F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952DA-BAE3-A152-7353-B25C6A797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2F44-D8F6-FA09-F3D9-B7205A062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92C7E-ED67-4FFB-84F5-58EB27801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5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99E1-33FD-FB31-1D48-33E0470F1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Закон Амдала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70003-1051-92D4-EBF3-CE0668CB9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8DDE-57A5-2A83-9197-C0026D6B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5F22-087B-E977-FEC3-6EC75C57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Ожидание: </a:t>
            </a:r>
            <a:r>
              <a:rPr lang="en-US" dirty="0"/>
              <a:t>N-</a:t>
            </a:r>
            <a:r>
              <a:rPr lang="ru-RU" dirty="0"/>
              <a:t>процессорный компьютер даёт ускорение программы в </a:t>
            </a:r>
            <a:r>
              <a:rPr lang="en-US" dirty="0"/>
              <a:t>N </a:t>
            </a:r>
            <a:r>
              <a:rPr lang="ru-RU" dirty="0"/>
              <a:t>раз</a:t>
            </a:r>
          </a:p>
          <a:p>
            <a:r>
              <a:rPr lang="ru-RU" dirty="0"/>
              <a:t>Реальность: программа ускоряется меньше либо не ускоряется совсем</a:t>
            </a:r>
          </a:p>
          <a:p>
            <a:r>
              <a:rPr lang="ru-RU" dirty="0"/>
              <a:t>Причина: большиство задач сложно распараллелить</a:t>
            </a:r>
            <a:endParaRPr lang="en-US" dirty="0"/>
          </a:p>
          <a:p>
            <a:pPr lvl="1"/>
            <a:r>
              <a:rPr lang="ru-RU" dirty="0"/>
              <a:t>Накладные расходы на координацию действий между процессами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7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AA58-705A-DC54-0F59-0C30CB19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про покраску комнат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655E-7425-90B9-5E6F-7CBFD8E8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9425" cy="4351338"/>
          </a:xfrm>
        </p:spPr>
        <p:txBody>
          <a:bodyPr/>
          <a:lstStyle/>
          <a:p>
            <a:r>
              <a:rPr lang="ru-RU" dirty="0"/>
              <a:t>Маляр красит 5м</a:t>
            </a:r>
            <a:r>
              <a:rPr lang="ru-RU" baseline="30000" dirty="0"/>
              <a:t>2 </a:t>
            </a:r>
            <a:r>
              <a:rPr lang="ru-RU" dirty="0"/>
              <a:t> пола за 1 час</a:t>
            </a:r>
          </a:p>
          <a:p>
            <a:r>
              <a:rPr lang="ru-RU" dirty="0"/>
              <a:t>За какое время 1 маляр покрасит 5 комнат площадью 10м</a:t>
            </a:r>
            <a:r>
              <a:rPr lang="ru-RU" baseline="30000" dirty="0"/>
              <a:t>2</a:t>
            </a:r>
            <a:r>
              <a:rPr lang="ru-RU" dirty="0"/>
              <a:t> каждая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За какое время с этим справятся 5 маляров</a:t>
            </a:r>
            <a:r>
              <a:rPr lang="en-US" dirty="0"/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BE6934-F881-921D-94F6-DB6F55C1911D}"/>
              </a:ext>
            </a:extLst>
          </p:cNvPr>
          <p:cNvGrpSpPr/>
          <p:nvPr/>
        </p:nvGrpSpPr>
        <p:grpSpPr>
          <a:xfrm>
            <a:off x="9032445" y="2085975"/>
            <a:ext cx="2264206" cy="2762250"/>
            <a:chOff x="2619376" y="2800350"/>
            <a:chExt cx="1581150" cy="15716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B7B2CB-6F6B-5145-DB5A-EA03E2166F01}"/>
                </a:ext>
              </a:extLst>
            </p:cNvPr>
            <p:cNvSpPr/>
            <p:nvPr/>
          </p:nvSpPr>
          <p:spPr>
            <a:xfrm>
              <a:off x="2619376" y="2800350"/>
              <a:ext cx="781050" cy="6286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10 м</a:t>
              </a:r>
              <a:r>
                <a:rPr lang="ru-RU" baseline="30000" dirty="0"/>
                <a:t>2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68C3E2-BEF3-F50B-B065-5C8D9B15119D}"/>
                </a:ext>
              </a:extLst>
            </p:cNvPr>
            <p:cNvSpPr/>
            <p:nvPr/>
          </p:nvSpPr>
          <p:spPr>
            <a:xfrm>
              <a:off x="2619376" y="4057650"/>
              <a:ext cx="1581150" cy="3143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10 м</a:t>
              </a:r>
              <a:r>
                <a:rPr lang="ru-RU" baseline="30000" dirty="0"/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3285FB-225C-EA92-7044-1C94714B39CF}"/>
                </a:ext>
              </a:extLst>
            </p:cNvPr>
            <p:cNvSpPr/>
            <p:nvPr/>
          </p:nvSpPr>
          <p:spPr>
            <a:xfrm>
              <a:off x="2619376" y="3429000"/>
              <a:ext cx="790575" cy="6286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10 м</a:t>
              </a:r>
              <a:r>
                <a:rPr lang="ru-RU" baseline="30000" dirty="0"/>
                <a:t>2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5DEFBA-CC4E-A611-29C1-A994295B60D1}"/>
                </a:ext>
              </a:extLst>
            </p:cNvPr>
            <p:cNvSpPr/>
            <p:nvPr/>
          </p:nvSpPr>
          <p:spPr>
            <a:xfrm>
              <a:off x="3400426" y="3429000"/>
              <a:ext cx="800100" cy="6286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10 м</a:t>
              </a:r>
              <a:r>
                <a:rPr lang="ru-RU" baseline="30000" dirty="0"/>
                <a:t>2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0FC65E-7B75-9415-8521-AF2E12B8157E}"/>
                </a:ext>
              </a:extLst>
            </p:cNvPr>
            <p:cNvSpPr/>
            <p:nvPr/>
          </p:nvSpPr>
          <p:spPr>
            <a:xfrm>
              <a:off x="3400426" y="2800350"/>
              <a:ext cx="800100" cy="6286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10 м</a:t>
              </a:r>
              <a:r>
                <a:rPr lang="ru-RU" baseline="30000" dirty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47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7DC9DA63-142B-7878-B5AB-F5D2D38F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Покраска комнат разного размера</a:t>
            </a:r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87B79E9B-7184-61C1-66E1-C3915FB2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7525" cy="4351338"/>
          </a:xfrm>
        </p:spPr>
        <p:txBody>
          <a:bodyPr/>
          <a:lstStyle/>
          <a:p>
            <a:r>
              <a:rPr lang="ru-RU" dirty="0"/>
              <a:t>Маляр красит 5м</a:t>
            </a:r>
            <a:r>
              <a:rPr lang="ru-RU" baseline="30000" dirty="0"/>
              <a:t>2 </a:t>
            </a:r>
            <a:r>
              <a:rPr lang="ru-RU" dirty="0"/>
              <a:t> пола за 1 час</a:t>
            </a:r>
          </a:p>
          <a:p>
            <a:r>
              <a:rPr lang="ru-RU" dirty="0"/>
              <a:t>За сколько часов 5 маляров покрасят пол в пятикомнатной квартире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4 </a:t>
            </a:r>
            <a:r>
              <a:rPr lang="ru-RU" dirty="0"/>
              <a:t>комнаты площадью 15м</a:t>
            </a:r>
            <a:r>
              <a:rPr lang="ru-RU" baseline="30000" dirty="0"/>
              <a:t>2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ru-RU" dirty="0"/>
              <a:t>1 комната площадью 30м</a:t>
            </a:r>
            <a:r>
              <a:rPr lang="ru-RU" baseline="30000" dirty="0"/>
              <a:t>2</a:t>
            </a:r>
            <a:endParaRPr lang="ru-RU" dirty="0"/>
          </a:p>
          <a:p>
            <a:r>
              <a:rPr lang="ru-RU" dirty="0"/>
              <a:t>Маляры не могут работать вместе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E75987-D53C-0279-E04E-689B5A59A29A}"/>
              </a:ext>
            </a:extLst>
          </p:cNvPr>
          <p:cNvGrpSpPr/>
          <p:nvPr/>
        </p:nvGrpSpPr>
        <p:grpSpPr>
          <a:xfrm>
            <a:off x="7886701" y="2085975"/>
            <a:ext cx="3409950" cy="2209800"/>
            <a:chOff x="1819275" y="2800350"/>
            <a:chExt cx="2381251" cy="12573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302D17-AE5C-B598-D704-B88FB7C28A6B}"/>
                </a:ext>
              </a:extLst>
            </p:cNvPr>
            <p:cNvSpPr/>
            <p:nvPr/>
          </p:nvSpPr>
          <p:spPr>
            <a:xfrm>
              <a:off x="1819275" y="2800350"/>
              <a:ext cx="1581151" cy="6286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30 м</a:t>
              </a:r>
              <a:r>
                <a:rPr lang="ru-RU" baseline="30000" dirty="0"/>
                <a:t>2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42F32-5BC8-3DC8-26C7-9D54D0D30A8E}"/>
                </a:ext>
              </a:extLst>
            </p:cNvPr>
            <p:cNvSpPr/>
            <p:nvPr/>
          </p:nvSpPr>
          <p:spPr>
            <a:xfrm>
              <a:off x="1819276" y="3429000"/>
              <a:ext cx="800100" cy="6286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15 м</a:t>
              </a:r>
              <a:r>
                <a:rPr lang="ru-RU" baseline="30000" dirty="0"/>
                <a:t>2</a:t>
              </a:r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381EDC9-9614-0C3B-DF92-8F2BA5C55792}"/>
                </a:ext>
              </a:extLst>
            </p:cNvPr>
            <p:cNvSpPr/>
            <p:nvPr/>
          </p:nvSpPr>
          <p:spPr>
            <a:xfrm>
              <a:off x="2609851" y="3429000"/>
              <a:ext cx="800100" cy="6286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15 м</a:t>
              </a:r>
              <a:r>
                <a:rPr lang="ru-RU" baseline="30000" dirty="0"/>
                <a:t>2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CBB3555-3BFD-1F84-8E16-ECA1E8263922}"/>
                </a:ext>
              </a:extLst>
            </p:cNvPr>
            <p:cNvSpPr/>
            <p:nvPr/>
          </p:nvSpPr>
          <p:spPr>
            <a:xfrm>
              <a:off x="3400426" y="3429000"/>
              <a:ext cx="800100" cy="6286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15 м</a:t>
              </a:r>
              <a:r>
                <a:rPr lang="ru-RU" baseline="30000" dirty="0"/>
                <a:t>2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FB2F74-55A7-5103-ADD0-C4C920D82E10}"/>
                </a:ext>
              </a:extLst>
            </p:cNvPr>
            <p:cNvSpPr/>
            <p:nvPr/>
          </p:nvSpPr>
          <p:spPr>
            <a:xfrm>
              <a:off x="3400426" y="2800350"/>
              <a:ext cx="800100" cy="6286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15 м</a:t>
              </a:r>
              <a:r>
                <a:rPr lang="ru-RU" baseline="30000" dirty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69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717D-176C-7B08-3593-94FAC4FD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3448-ACCF-143C-AC60-C08B9586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5723-1D71-9E12-D2AC-BDA1BB05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Амдала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E624A-C2AC-AF7B-B6C0-1198B3940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 – </a:t>
                </a:r>
                <a:r>
                  <a:rPr lang="ru-RU" dirty="0"/>
                  <a:t>ускорение</a:t>
                </a:r>
              </a:p>
              <a:p>
                <a:pPr lvl="1"/>
                <a:r>
                  <a:rPr lang="en-US" dirty="0"/>
                  <a:t>p </a:t>
                </a:r>
                <a:r>
                  <a:rPr lang="ru-RU" dirty="0"/>
                  <a:t>– часть работы, которая может быть распараллелена (от 0 до 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часть работы, которая не может </a:t>
                </a:r>
                <a:r>
                  <a:rPr lang="ru-RU"/>
                  <a:t>быть распараллелена (от 0 до 1)</a:t>
                </a:r>
                <a:endParaRPr lang="ru-RU" dirty="0"/>
              </a:p>
              <a:p>
                <a:pPr lvl="2"/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ru-RU" dirty="0"/>
              </a:p>
              <a:p>
                <a:pPr lvl="1"/>
                <a:r>
                  <a:rPr lang="en-US" dirty="0"/>
                  <a:t>n – </a:t>
                </a:r>
                <a:r>
                  <a:rPr lang="ru-RU" dirty="0"/>
                  <a:t>количество исполнителей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E624A-C2AC-AF7B-B6C0-1198B3940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45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222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Закон Амдала</vt:lpstr>
      <vt:lpstr>PowerPoint Presentation</vt:lpstr>
      <vt:lpstr>Задача про покраску комнат</vt:lpstr>
      <vt:lpstr>Покраска комнат разного размера</vt:lpstr>
      <vt:lpstr>PowerPoint Presentation</vt:lpstr>
      <vt:lpstr>Закон Амдала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3</cp:revision>
  <dcterms:created xsi:type="dcterms:W3CDTF">2024-08-02T19:39:14Z</dcterms:created>
  <dcterms:modified xsi:type="dcterms:W3CDTF">2024-08-02T20:48:19Z</dcterms:modified>
</cp:coreProperties>
</file>