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5" r:id="rId2"/>
    <p:sldId id="30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09" r:id="rId13"/>
    <p:sldId id="310" r:id="rId14"/>
    <p:sldId id="312" r:id="rId15"/>
    <p:sldId id="311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06" r:id="rId31"/>
    <p:sldId id="307" r:id="rId32"/>
    <p:sldId id="308" r:id="rId33"/>
    <p:sldId id="286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30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06"/>
            <p14:sldId id="307"/>
            <p14:sldId id="308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3898" autoAdjust="0"/>
  </p:normalViewPr>
  <p:slideViewPr>
    <p:cSldViewPr snapToGrid="0" showGuides="1">
      <p:cViewPr varScale="1">
        <p:scale>
          <a:sx n="81" d="100"/>
          <a:sy n="81" d="100"/>
        </p:scale>
        <p:origin x="1668" y="300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2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 C++ у каждого объекта есть </a:t>
            </a:r>
            <a:r>
              <a:rPr lang="ru-RU" b="1" dirty="0"/>
              <a:t>порядок модификации</a:t>
            </a:r>
            <a:r>
              <a:rPr lang="ru-RU" dirty="0"/>
              <a:t> – это последовательность всех изменений (записей в память), которые происходят с этим объектом во время работы программы.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Порядок модификации включает </a:t>
            </a:r>
            <a:r>
              <a:rPr lang="ru-RU" b="1" dirty="0"/>
              <a:t>все записи</a:t>
            </a:r>
            <a:r>
              <a:rPr lang="ru-RU" dirty="0"/>
              <a:t> в объект, начиная с его инициализации.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b="1" dirty="0"/>
              <a:t>разных запусках</a:t>
            </a:r>
            <a:r>
              <a:rPr lang="ru-RU" dirty="0"/>
              <a:t> программы этот порядок может меняться.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b="1" dirty="0"/>
              <a:t>одном конкретном запуске</a:t>
            </a:r>
            <a:r>
              <a:rPr lang="ru-RU" dirty="0"/>
              <a:t> все потоки должны видеть изменения </a:t>
            </a:r>
            <a:r>
              <a:rPr lang="ru-RU" b="1" dirty="0"/>
              <a:t>в одном и том же порядке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объект </a:t>
            </a:r>
            <a:r>
              <a:rPr lang="ru-RU" b="1" dirty="0"/>
              <a:t>не является атомарным</a:t>
            </a:r>
            <a:r>
              <a:rPr lang="ru-RU" dirty="0"/>
              <a:t>, программист </a:t>
            </a:r>
            <a:r>
              <a:rPr lang="ru-RU" b="1" dirty="0"/>
              <a:t>сам</a:t>
            </a:r>
            <a:r>
              <a:rPr lang="ru-RU" dirty="0"/>
              <a:t> должен обеспечить синхронизацию, чтобы все потоки видели одно и то же.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ru-RU" b="1" dirty="0"/>
              <a:t>разные потоки</a:t>
            </a:r>
            <a:r>
              <a:rPr lang="ru-RU" dirty="0"/>
              <a:t> видят </a:t>
            </a:r>
            <a:r>
              <a:rPr lang="ru-RU" b="1" dirty="0"/>
              <a:t>разные последовательности значений</a:t>
            </a:r>
            <a:r>
              <a:rPr lang="ru-RU" dirty="0"/>
              <a:t> одной переменной, это означает </a:t>
            </a:r>
            <a:r>
              <a:rPr lang="ru-RU" b="1" dirty="0"/>
              <a:t>гонку данных</a:t>
            </a:r>
            <a:r>
              <a:rPr lang="ru-RU" dirty="0"/>
              <a:t>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race</a:t>
            </a:r>
            <a:r>
              <a:rPr lang="ru-RU" dirty="0"/>
              <a:t>), что приводит к </a:t>
            </a:r>
            <a:r>
              <a:rPr lang="ru-RU" b="1" dirty="0"/>
              <a:t>неопределенному поведению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используются </a:t>
            </a:r>
            <a:r>
              <a:rPr lang="ru-RU" b="1" dirty="0"/>
              <a:t>атомарные операции</a:t>
            </a:r>
            <a:r>
              <a:rPr lang="ru-RU" dirty="0"/>
              <a:t>, компилятор сам обеспечивает нужную синхронизацию.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tomic/atomic_fla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/execution_policy_tag_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thread/once_flag" TargetMode="External"/><Relationship Id="rId2" Type="http://schemas.openxmlformats.org/officeDocument/2006/relationships/hyperlink" Target="https://en.cppreference.com/w/cpp/thread/call_o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Модель памяти и атомарные операции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1F40-19A2-9381-F40A-83937C35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 с </a:t>
            </a:r>
            <a:r>
              <a:rPr lang="en-US" dirty="0" err="1"/>
              <a:t>call_once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3AD43-2A2E-6DDE-99DA-1EACC470AF7D}"/>
              </a:ext>
            </a:extLst>
          </p:cNvPr>
          <p:cNvSpPr txBox="1"/>
          <p:nvPr/>
        </p:nvSpPr>
        <p:spPr>
          <a:xfrm>
            <a:off x="838200" y="1823876"/>
            <a:ext cx="5257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m_initFlag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once_flag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m_initFlag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DBE75-09E6-3A79-FEA4-CA381FC4984A}"/>
              </a:ext>
            </a:extLst>
          </p:cNvPr>
          <p:cNvSpPr txBox="1"/>
          <p:nvPr/>
        </p:nvSpPr>
        <p:spPr>
          <a:xfrm>
            <a:off x="6579220" y="6308209"/>
            <a:ext cx="5612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call_once</a:t>
            </a:r>
            <a:r>
              <a:rPr lang="en-US" dirty="0">
                <a:latin typeface="Consolas" panose="020B0609020204030204" pitchFamily="49" charset="0"/>
              </a:rPr>
              <a:t> time: 52’848’500ns (0.0528485s)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CC467-B236-CFB8-9B93-1A3BC95D3058}"/>
              </a:ext>
            </a:extLst>
          </p:cNvPr>
          <p:cNvSpPr txBox="1"/>
          <p:nvPr/>
        </p:nvSpPr>
        <p:spPr>
          <a:xfrm>
            <a:off x="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Single threaded time: 20’016’400ns (0.0200164s)</a:t>
            </a:r>
          </a:p>
        </p:txBody>
      </p:sp>
    </p:spTree>
    <p:extLst>
      <p:ext uri="{BB962C8B-B14F-4D97-AF65-F5344CB8AC3E}">
        <p14:creationId xmlns:p14="http://schemas.microsoft.com/office/powerpoint/2010/main" val="24496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3C10C-35D4-8DFA-85A7-6DCBE14F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</a:t>
            </a:r>
            <a:r>
              <a:rPr lang="en-US" dirty="0"/>
              <a:t>C++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B1FA8-9B66-BD91-E256-DBF6041AA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7616E-2DFF-167A-8724-D5E278C5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и многопоточность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77C20-995C-6354-C26D-683DEE40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</a:t>
            </a:r>
            <a:r>
              <a:rPr lang="en-US" dirty="0"/>
              <a:t>C++</a:t>
            </a:r>
            <a:r>
              <a:rPr lang="ru-RU" dirty="0"/>
              <a:t>11 модель памяти языка никак не учитывала многопоточность</a:t>
            </a:r>
          </a:p>
          <a:p>
            <a:r>
              <a:rPr lang="ru-RU" dirty="0"/>
              <a:t>Компилятор мог выполнять любые оптимизации, полагая, что в программе существует только один поток</a:t>
            </a:r>
          </a:p>
          <a:p>
            <a:r>
              <a:rPr lang="ru-RU" dirty="0"/>
              <a:t>Для написания многопоточных программ требовалось использовать зависящие от компилятора и платформы конструкции</a:t>
            </a:r>
          </a:p>
          <a:p>
            <a:r>
              <a:rPr lang="ru-RU" dirty="0"/>
              <a:t>В Стандарте </a:t>
            </a:r>
            <a:r>
              <a:rPr lang="en-US" dirty="0"/>
              <a:t>C++11</a:t>
            </a:r>
            <a:r>
              <a:rPr lang="ru-RU" dirty="0"/>
              <a:t> в модели памяти языка появились понятия, связанные с конкурентным доступом к памяти и типы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D58A-04BF-9F14-5CF2-ABA8331B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«Объект»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A89C-36EF-54B0-B916-3AF7BD96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данные состоят из объектов – областей для хранения, у которых есть тип и время жизни</a:t>
            </a:r>
          </a:p>
          <a:p>
            <a:pPr lvl="1"/>
            <a:r>
              <a:rPr lang="ru-RU" dirty="0"/>
              <a:t>Фундаментальные и пользовательские типы</a:t>
            </a:r>
          </a:p>
          <a:p>
            <a:r>
              <a:rPr lang="ru-RU" dirty="0"/>
              <a:t>Объекты могут иметь подобъекты</a:t>
            </a:r>
          </a:p>
          <a:p>
            <a:pPr lvl="1"/>
            <a:r>
              <a:rPr lang="ru-RU" dirty="0"/>
              <a:t>Массивы, экземпляры классов-наследников, экземпляры классов с нестатическими полями</a:t>
            </a:r>
          </a:p>
          <a:p>
            <a:r>
              <a:rPr lang="ru-RU" dirty="0"/>
              <a:t>Объект хранится в одной или нескольких областях памяти</a:t>
            </a:r>
          </a:p>
          <a:p>
            <a:r>
              <a:rPr lang="ru-RU" dirty="0"/>
              <a:t>Область памяти – либо объект (или подобъект) или последовательность смежных битовых полей</a:t>
            </a:r>
          </a:p>
          <a:p>
            <a:pPr lvl="1"/>
            <a:r>
              <a:rPr lang="ru-RU" dirty="0"/>
              <a:t>Битовые считаются разными объектами, расположенными в одной области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345302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E4F18-25CE-3A17-4ED4-BD46DDDF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размещения объектов в памяти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D3F2F-50DB-7504-410A-93A246D7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переменная – объект, даже если она является полем другого объекта</a:t>
            </a:r>
          </a:p>
          <a:p>
            <a:r>
              <a:rPr lang="ru-RU" dirty="0"/>
              <a:t>Каждый объект занимает минимум одну область памяти</a:t>
            </a:r>
          </a:p>
          <a:p>
            <a:r>
              <a:rPr lang="ru-RU" dirty="0"/>
              <a:t>Переменные фундаментальных типов занимают ровно одну область памяти</a:t>
            </a:r>
          </a:p>
          <a:p>
            <a:r>
              <a:rPr lang="ru-RU" dirty="0"/>
              <a:t>Смежные битовые поля занимают одну и ту же область памяти</a:t>
            </a:r>
          </a:p>
          <a:p>
            <a:r>
              <a:rPr lang="ru-RU" dirty="0"/>
              <a:t>Битовое поле нулевой длины разделяет последовательность битовых полей на разные области памяти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7E787-E891-2D5E-31BA-DBF24C5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структуры в памяти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2F2D-5450-35D0-60FF-18FF1C6D0189}"/>
              </a:ext>
            </a:extLst>
          </p:cNvPr>
          <p:cNvSpPr txBox="1"/>
          <p:nvPr/>
        </p:nvSpPr>
        <p:spPr>
          <a:xfrm>
            <a:off x="838200" y="2086496"/>
            <a:ext cx="34884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bf1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bf2 :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/*bf3*/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bf4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c1, c2;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std::string 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9F118-BFD7-3559-0610-2F38B2015C1D}"/>
              </a:ext>
            </a:extLst>
          </p:cNvPr>
          <p:cNvSpPr/>
          <p:nvPr/>
        </p:nvSpPr>
        <p:spPr>
          <a:xfrm>
            <a:off x="4068957" y="1616076"/>
            <a:ext cx="1925444" cy="50858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B1613-4FF6-D88E-D4E0-F27370D38B65}"/>
              </a:ext>
            </a:extLst>
          </p:cNvPr>
          <p:cNvSpPr/>
          <p:nvPr/>
        </p:nvSpPr>
        <p:spPr>
          <a:xfrm>
            <a:off x="4233127" y="1767372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4E89EC-9023-7375-B5F7-25C8339B6637}"/>
              </a:ext>
            </a:extLst>
          </p:cNvPr>
          <p:cNvSpPr/>
          <p:nvPr/>
        </p:nvSpPr>
        <p:spPr>
          <a:xfrm>
            <a:off x="4331628" y="1863123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BBE55-2418-3D41-1D88-D128A6A70ADE}"/>
              </a:ext>
            </a:extLst>
          </p:cNvPr>
          <p:cNvSpPr/>
          <p:nvPr/>
        </p:nvSpPr>
        <p:spPr>
          <a:xfrm>
            <a:off x="4233127" y="2320478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4A170-4A12-4B6E-2C35-62F9E783BD3E}"/>
              </a:ext>
            </a:extLst>
          </p:cNvPr>
          <p:cNvSpPr/>
          <p:nvPr/>
        </p:nvSpPr>
        <p:spPr>
          <a:xfrm>
            <a:off x="4331628" y="2416228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626A2-9997-9170-CB79-B073C583CF71}"/>
              </a:ext>
            </a:extLst>
          </p:cNvPr>
          <p:cNvSpPr/>
          <p:nvPr/>
        </p:nvSpPr>
        <p:spPr>
          <a:xfrm>
            <a:off x="4233127" y="2870719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080B6-EBFA-10AE-D478-D40547AC9EF0}"/>
              </a:ext>
            </a:extLst>
          </p:cNvPr>
          <p:cNvSpPr/>
          <p:nvPr/>
        </p:nvSpPr>
        <p:spPr>
          <a:xfrm>
            <a:off x="4331628" y="2966470"/>
            <a:ext cx="634071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bf1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26B1A-216D-B90A-68E5-9E32CACCEB21}"/>
              </a:ext>
            </a:extLst>
          </p:cNvPr>
          <p:cNvSpPr/>
          <p:nvPr/>
        </p:nvSpPr>
        <p:spPr>
          <a:xfrm>
            <a:off x="5084026" y="2966470"/>
            <a:ext cx="634071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bf2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5FF71-FB16-ED49-9719-41ABB2E98546}"/>
              </a:ext>
            </a:extLst>
          </p:cNvPr>
          <p:cNvSpPr/>
          <p:nvPr/>
        </p:nvSpPr>
        <p:spPr>
          <a:xfrm>
            <a:off x="4233127" y="3413489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7A7BC-1452-8056-CF9B-367BE9ABC27D}"/>
              </a:ext>
            </a:extLst>
          </p:cNvPr>
          <p:cNvSpPr/>
          <p:nvPr/>
        </p:nvSpPr>
        <p:spPr>
          <a:xfrm>
            <a:off x="4331628" y="3509239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bf4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4278E7-0C23-FF1D-D458-F687E4210CD2}"/>
              </a:ext>
            </a:extLst>
          </p:cNvPr>
          <p:cNvSpPr/>
          <p:nvPr/>
        </p:nvSpPr>
        <p:spPr>
          <a:xfrm>
            <a:off x="4233127" y="3952272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F1898-D768-226B-F2E6-B54346BB2F08}"/>
              </a:ext>
            </a:extLst>
          </p:cNvPr>
          <p:cNvSpPr/>
          <p:nvPr/>
        </p:nvSpPr>
        <p:spPr>
          <a:xfrm>
            <a:off x="4331628" y="4048023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350BE3-0F13-FA08-744C-B613279C6094}"/>
              </a:ext>
            </a:extLst>
          </p:cNvPr>
          <p:cNvSpPr/>
          <p:nvPr/>
        </p:nvSpPr>
        <p:spPr>
          <a:xfrm>
            <a:off x="4233127" y="4488796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BF532-BDC6-CC68-C090-F735FBFF3132}"/>
              </a:ext>
            </a:extLst>
          </p:cNvPr>
          <p:cNvSpPr/>
          <p:nvPr/>
        </p:nvSpPr>
        <p:spPr>
          <a:xfrm>
            <a:off x="4331628" y="4584545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45BD8-1E32-64FC-025C-8625E44E66D6}"/>
              </a:ext>
            </a:extLst>
          </p:cNvPr>
          <p:cNvSpPr/>
          <p:nvPr/>
        </p:nvSpPr>
        <p:spPr>
          <a:xfrm>
            <a:off x="4233127" y="5008482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668AD9-4BA9-2672-311C-B06233FFFD76}"/>
              </a:ext>
            </a:extLst>
          </p:cNvPr>
          <p:cNvSpPr/>
          <p:nvPr/>
        </p:nvSpPr>
        <p:spPr>
          <a:xfrm>
            <a:off x="4331628" y="5104232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</a:t>
            </a:r>
            <a:r>
              <a:rPr lang="ru-RU" sz="1600" dirty="0"/>
              <a:t>2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4FD5C4-6FB6-8AF8-6215-659DEDEC4FA4}"/>
              </a:ext>
            </a:extLst>
          </p:cNvPr>
          <p:cNvSpPr/>
          <p:nvPr/>
        </p:nvSpPr>
        <p:spPr>
          <a:xfrm>
            <a:off x="4233127" y="5567031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012097-1886-5E4B-D9CB-FC414E00865C}"/>
              </a:ext>
            </a:extLst>
          </p:cNvPr>
          <p:cNvSpPr/>
          <p:nvPr/>
        </p:nvSpPr>
        <p:spPr>
          <a:xfrm>
            <a:off x="4331628" y="5662782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</a:t>
            </a:r>
            <a:r>
              <a:rPr lang="ru-RU" sz="1600" dirty="0"/>
              <a:t>2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347263-023E-80FB-FA6F-2280F4D032A1}"/>
              </a:ext>
            </a:extLst>
          </p:cNvPr>
          <p:cNvSpPr/>
          <p:nvPr/>
        </p:nvSpPr>
        <p:spPr>
          <a:xfrm>
            <a:off x="4233127" y="6103845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8FDF62-C784-0D88-0890-B9C9F59EF28E}"/>
              </a:ext>
            </a:extLst>
          </p:cNvPr>
          <p:cNvSpPr/>
          <p:nvPr/>
        </p:nvSpPr>
        <p:spPr>
          <a:xfrm>
            <a:off x="4331628" y="6199595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28185-8299-8E6B-21A6-F15098DCA179}"/>
              </a:ext>
            </a:extLst>
          </p:cNvPr>
          <p:cNvSpPr/>
          <p:nvPr/>
        </p:nvSpPr>
        <p:spPr>
          <a:xfrm>
            <a:off x="6395299" y="2967703"/>
            <a:ext cx="1925443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Область памяти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C2C39-C3DB-CB85-0D7E-B90CFE234419}"/>
              </a:ext>
            </a:extLst>
          </p:cNvPr>
          <p:cNvSpPr/>
          <p:nvPr/>
        </p:nvSpPr>
        <p:spPr>
          <a:xfrm>
            <a:off x="6395300" y="2251144"/>
            <a:ext cx="1925442" cy="4866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Объект</a:t>
            </a:r>
            <a:endParaRPr lang="en-US" sz="16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28BA966-719D-57C6-6294-A3E33B99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5299" y="3877311"/>
            <a:ext cx="5593501" cy="24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F421-D75C-B490-BC5A-1C4A05F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раз </a:t>
            </a:r>
            <a:r>
              <a:rPr lang="ru-RU"/>
              <a:t>про гонку </a:t>
            </a:r>
            <a:r>
              <a:rPr lang="ru-RU" dirty="0"/>
              <a:t>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DB93-6B3F-9429-E8E9-20DEB64F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потока могут безопасно обращаться к разным областям памяти</a:t>
            </a:r>
          </a:p>
          <a:p>
            <a:r>
              <a:rPr lang="ru-RU" dirty="0"/>
              <a:t>К одной области памяти разные потоки могут безопасно обращаться только в следующих случаях</a:t>
            </a:r>
          </a:p>
          <a:p>
            <a:pPr lvl="1"/>
            <a:r>
              <a:rPr lang="ru-RU" dirty="0"/>
              <a:t>Оба потока только читают данные</a:t>
            </a:r>
          </a:p>
          <a:p>
            <a:pPr lvl="1"/>
            <a:r>
              <a:rPr lang="ru-RU" dirty="0"/>
              <a:t>Если хотя бы один поток пишет данные, то доступ к области памяти должен быть синхронизирован</a:t>
            </a:r>
          </a:p>
          <a:p>
            <a:r>
              <a:rPr lang="ru-RU" dirty="0"/>
              <a:t>Способы синхронизации</a:t>
            </a:r>
          </a:p>
          <a:p>
            <a:pPr lvl="1"/>
            <a:r>
              <a:rPr lang="ru-RU" dirty="0"/>
              <a:t>Использовать примитивы синхронизации вроде мьютексов</a:t>
            </a:r>
          </a:p>
          <a:p>
            <a:pPr lvl="1"/>
            <a:r>
              <a:rPr lang="ru-RU" dirty="0"/>
              <a:t>Использовать атомарные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8941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0F6E-CF4C-7EC4-3F12-E41C97F4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модификаций</a:t>
            </a:r>
            <a:r>
              <a:rPr lang="en-US" dirty="0"/>
              <a:t> </a:t>
            </a:r>
            <a:r>
              <a:rPr lang="ru-RU" dirty="0"/>
              <a:t>объекта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AEBE-29B3-5107-531D-AC9C51A0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Это последовательность всех записей в память, которые происходят с этим объектом начиная с его инициализации</a:t>
            </a:r>
          </a:p>
          <a:p>
            <a:r>
              <a:rPr lang="ru-RU" dirty="0"/>
              <a:t>В разных запусках программы порядок может меняться</a:t>
            </a:r>
          </a:p>
          <a:p>
            <a:r>
              <a:rPr lang="ru-RU" dirty="0"/>
              <a:t>В одном конкретном запуске все потоки должны видеть изменения в одном и том же порядке</a:t>
            </a:r>
          </a:p>
          <a:p>
            <a:r>
              <a:rPr lang="ru-RU" dirty="0"/>
              <a:t>Если разные потоки видят разные последовательности значений одной переменных это означает гонку данных и приводит к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Если объект атомарный, синхронизацию обеспечивает компилятор</a:t>
            </a:r>
          </a:p>
          <a:p>
            <a:r>
              <a:rPr lang="ru-RU" dirty="0"/>
              <a:t>Если объект неатомарный, программист сам должен обеспечить синхронизацию, чтобы все потоки видели одно и то же</a:t>
            </a:r>
          </a:p>
        </p:txBody>
      </p:sp>
    </p:spTree>
    <p:extLst>
      <p:ext uri="{BB962C8B-B14F-4D97-AF65-F5344CB8AC3E}">
        <p14:creationId xmlns:p14="http://schemas.microsoft.com/office/powerpoint/2010/main" val="405171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995-F6D8-4F3E-FC99-ACB15542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Спекулятивное выполнение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E17B-717B-3E83-27D5-086D7796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и процессор могут переупорядочивать операции для вычисления производительности</a:t>
            </a:r>
          </a:p>
          <a:p>
            <a:pPr lvl="1"/>
            <a:r>
              <a:rPr lang="ru-RU" dirty="0"/>
              <a:t>Компилятор может делать что угодно с кодом, если с точки зрения внешних наблюдателей поведение остаётся тем же</a:t>
            </a:r>
          </a:p>
          <a:p>
            <a:pPr lvl="1"/>
            <a:r>
              <a:rPr lang="ru-RU" dirty="0"/>
              <a:t>Процессор может переупорядочить</a:t>
            </a:r>
            <a:r>
              <a:rPr lang="en-US" dirty="0"/>
              <a:t> </a:t>
            </a:r>
            <a:r>
              <a:rPr lang="ru-RU" dirty="0"/>
              <a:t>выполнение инструкций, а также операции чтения и записи, чтобы обеспечить лучшую пропускную 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233464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649A-BDB1-9EFE-F8A7-5C261E1B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на спекулятивное выполнение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EE7B-9D2C-08ED-00DE-DB1D27EC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поток увидел изменение объекта, все последующие операции чтения должны возвращать более поздние значения</a:t>
            </a:r>
          </a:p>
          <a:p>
            <a:pPr lvl="1"/>
            <a:r>
              <a:rPr lang="ru-RU" dirty="0"/>
              <a:t>Последующие операции записи объекта в этом потоке должны происходить позже в порядке модификации</a:t>
            </a:r>
          </a:p>
          <a:p>
            <a:r>
              <a:rPr lang="ru-RU" dirty="0"/>
              <a:t>Если поток записал в объект некоторое значение </a:t>
            </a:r>
            <a:r>
              <a:rPr lang="en-US" dirty="0"/>
              <a:t>X</a:t>
            </a:r>
            <a:r>
              <a:rPr lang="ru-RU" dirty="0"/>
              <a:t>, то последующие операции чтения объекта в этом потоке должны вернуть </a:t>
            </a:r>
            <a:r>
              <a:rPr lang="en-US" dirty="0"/>
              <a:t>X </a:t>
            </a:r>
            <a:r>
              <a:rPr lang="ru-RU" dirty="0"/>
              <a:t>или более поздние значения (которые были записаны другими потоками)</a:t>
            </a:r>
          </a:p>
          <a:p>
            <a:r>
              <a:rPr lang="ru-RU" dirty="0"/>
              <a:t>Разные потоки могут видеть разный порядок операций на разных объектах</a:t>
            </a:r>
          </a:p>
          <a:p>
            <a:pPr lvl="1"/>
            <a:r>
              <a:rPr lang="ru-RU" dirty="0"/>
              <a:t>Порядок изменения разных переменных может выглядеть по-разному из разных потоков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98301-6308-2E4A-80EC-CFAAE70C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Однократная инициализация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800D3-102B-E3C9-8F91-78A5EC84E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43DE76-126E-6219-6702-B679B460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Переупорядочивания операций чтения и записи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DAF8-0172-AAF1-E7F3-EC8902623F6B}"/>
              </a:ext>
            </a:extLst>
          </p:cNvPr>
          <p:cNvSpPr txBox="1"/>
          <p:nvPr/>
        </p:nvSpPr>
        <p:spPr>
          <a:xfrm>
            <a:off x="838200" y="1691561"/>
            <a:ext cx="66868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[] {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[] {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= b;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 = a;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std::cout &lt;&lt;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x: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E4C3-2633-6F60-1523-B0149BD24294}"/>
              </a:ext>
            </a:extLst>
          </p:cNvPr>
          <p:cNvSpPr txBox="1"/>
          <p:nvPr/>
        </p:nvSpPr>
        <p:spPr>
          <a:xfrm>
            <a:off x="6121259" y="2023110"/>
            <a:ext cx="5232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Возможный вывод, если закрыть глаза на </a:t>
            </a:r>
            <a:r>
              <a:rPr lang="en-US" dirty="0"/>
              <a:t>UB:</a:t>
            </a:r>
          </a:p>
          <a:p>
            <a:r>
              <a:rPr lang="en-US" dirty="0"/>
              <a:t>x: 2, y: 1</a:t>
            </a:r>
          </a:p>
          <a:p>
            <a:r>
              <a:rPr lang="en-US" dirty="0"/>
              <a:t>x: 4, y: 3</a:t>
            </a:r>
          </a:p>
          <a:p>
            <a:r>
              <a:rPr lang="en-US" dirty="0"/>
              <a:t>x: 4, y: 1</a:t>
            </a:r>
          </a:p>
          <a:p>
            <a:r>
              <a:rPr lang="en-US" dirty="0"/>
              <a:t>x: 2, y: 3</a:t>
            </a:r>
          </a:p>
        </p:txBody>
      </p:sp>
    </p:spTree>
    <p:extLst>
      <p:ext uri="{BB962C8B-B14F-4D97-AF65-F5344CB8AC3E}">
        <p14:creationId xmlns:p14="http://schemas.microsoft.com/office/powerpoint/2010/main" val="8453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886B59-7BEC-EFC2-490E-077A6D5F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операции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C619-8AC6-0B24-DF11-46E9B17F7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05B48-FAD6-E77A-03F7-FF7505BA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и неатомарные операции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455CF-C1BD-EA87-C048-8406C949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Атомарные операции — неделимые операции</a:t>
            </a:r>
          </a:p>
          <a:p>
            <a:pPr lvl="1"/>
            <a:r>
              <a:rPr lang="ru-RU" dirty="0"/>
              <a:t>Никакой поток не может увидеть ее наполовину выполненной: она либо не начата, либо завершена</a:t>
            </a:r>
          </a:p>
          <a:p>
            <a:pPr lvl="1"/>
            <a:r>
              <a:rPr lang="ru-RU" dirty="0"/>
              <a:t>Если чтение и запись переменной атомарные, то при чтении можно получить либо исходное значение, либо одно из полностью записанных значений</a:t>
            </a:r>
          </a:p>
          <a:p>
            <a:r>
              <a:rPr lang="ru-RU" dirty="0"/>
              <a:t>Неатомарные операции могут быть видны частично выполненными:</a:t>
            </a:r>
          </a:p>
          <a:p>
            <a:pPr lvl="1"/>
            <a:r>
              <a:rPr lang="ru-RU" dirty="0"/>
              <a:t>В структуре с атомарными полями поток может увидеть смешанный результат</a:t>
            </a:r>
          </a:p>
          <a:p>
            <a:r>
              <a:rPr lang="ru-RU" dirty="0"/>
              <a:t>Несинхронизированный доступ к неатомарным переменным приводит к гонке данных и неопределенному поведению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FF1B-CC4D-751B-C70B-54E2123D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атомарные 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78B5-7DF4-1BCB-A848-8BF2235F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Объявлены в </a:t>
            </a:r>
            <a:r>
              <a:rPr lang="en-US" dirty="0"/>
              <a:t>&lt;atomic&gt;</a:t>
            </a:r>
          </a:p>
          <a:p>
            <a:r>
              <a:rPr lang="ru-RU" dirty="0"/>
              <a:t>Операции над этими типами </a:t>
            </a:r>
            <a:r>
              <a:rPr lang="ru-RU" dirty="0" err="1"/>
              <a:t>атомарны</a:t>
            </a:r>
            <a:endParaRPr lang="ru-RU" dirty="0"/>
          </a:p>
          <a:p>
            <a:r>
              <a:rPr lang="ru-RU" dirty="0"/>
              <a:t>Реализация может использовать мьютекс для работы с ними</a:t>
            </a:r>
          </a:p>
          <a:p>
            <a:pPr lvl="1"/>
            <a:r>
              <a:rPr lang="ru-RU" dirty="0"/>
              <a:t>Метод </a:t>
            </a:r>
            <a:r>
              <a:rPr lang="en-US" dirty="0" err="1"/>
              <a:t>is_lock_free</a:t>
            </a:r>
            <a:r>
              <a:rPr lang="en-US" dirty="0"/>
              <a:t> </a:t>
            </a:r>
            <a:r>
              <a:rPr lang="ru-RU" dirty="0"/>
              <a:t>позволяет узнать, используется ли блокировка при работе с переменной на текущей машине</a:t>
            </a:r>
          </a:p>
          <a:p>
            <a:pPr lvl="1"/>
            <a:r>
              <a:rPr lang="ru-RU" dirty="0"/>
              <a:t>Поле </a:t>
            </a:r>
            <a:r>
              <a:rPr lang="en-US" dirty="0" err="1"/>
              <a:t>is_always_lock_free</a:t>
            </a:r>
            <a:r>
              <a:rPr lang="en-US" dirty="0"/>
              <a:t> </a:t>
            </a:r>
            <a:r>
              <a:rPr lang="ru-RU" dirty="0"/>
              <a:t>позволяет во время компиляции узнать, используется ли блокировка на всех процессорах, на которых может быть запущена программа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55920D-AC1A-E12C-25BE-83A5F24CFBC4}"/>
              </a:ext>
            </a:extLst>
          </p:cNvPr>
          <p:cNvSpPr txBox="1"/>
          <p:nvPr/>
        </p:nvSpPr>
        <p:spPr>
          <a:xfrm>
            <a:off x="0" y="1"/>
            <a:ext cx="879961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LargeType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atomic&lt;int&gt; is always lock free: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is_always_lock_free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atomic&lt;Point&gt; is always lock free: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is_always_lock_free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LargeType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LargeType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 is lock free: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is_lock_free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E2671-849A-1F70-0A36-C67226D9967F}"/>
              </a:ext>
            </a:extLst>
          </p:cNvPr>
          <p:cNvSpPr txBox="1"/>
          <p:nvPr/>
        </p:nvSpPr>
        <p:spPr>
          <a:xfrm>
            <a:off x="6495802" y="2054432"/>
            <a:ext cx="57912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atomic&lt;int&gt; is always lock free: true</a:t>
            </a:r>
          </a:p>
          <a:p>
            <a:r>
              <a:rPr lang="en-US" dirty="0">
                <a:latin typeface="Consolas" panose="020B0609020204030204" pitchFamily="49" charset="0"/>
              </a:rPr>
              <a:t>atomic&lt;Point&gt; is always lock free: true</a:t>
            </a:r>
          </a:p>
          <a:p>
            <a:r>
              <a:rPr lang="en-US" dirty="0">
                <a:latin typeface="Consolas" panose="020B0609020204030204" pitchFamily="49" charset="0"/>
              </a:rPr>
              <a:t>atomic&lt;</a:t>
            </a:r>
            <a:r>
              <a:rPr lang="en-US" dirty="0" err="1">
                <a:latin typeface="Consolas" panose="020B0609020204030204" pitchFamily="49" charset="0"/>
              </a:rPr>
              <a:t>LargeType</a:t>
            </a:r>
            <a:r>
              <a:rPr lang="en-US" dirty="0">
                <a:latin typeface="Consolas" panose="020B0609020204030204" pitchFamily="49" charset="0"/>
              </a:rPr>
              <a:t>&gt; is lock free: false</a:t>
            </a:r>
          </a:p>
        </p:txBody>
      </p:sp>
    </p:spTree>
    <p:extLst>
      <p:ext uri="{BB962C8B-B14F-4D97-AF65-F5344CB8AC3E}">
        <p14:creationId xmlns:p14="http://schemas.microsoft.com/office/powerpoint/2010/main" val="9420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DA46-90FF-AD2D-5B17-AB915F26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atomic_flag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6995-D523-AF38-48E3-490D6513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Единственный атомарный тип, для у которого нет метода </a:t>
            </a:r>
            <a:r>
              <a:rPr lang="en-US" dirty="0" err="1"/>
              <a:t>is_lock_free</a:t>
            </a:r>
            <a:endParaRPr lang="en-US" dirty="0"/>
          </a:p>
          <a:p>
            <a:pPr lvl="1"/>
            <a:r>
              <a:rPr lang="ru-RU" dirty="0"/>
              <a:t>Операции над ним всегда </a:t>
            </a:r>
            <a:r>
              <a:rPr lang="en-US" dirty="0"/>
              <a:t>lock-free</a:t>
            </a:r>
            <a:endParaRPr lang="ru-RU" dirty="0"/>
          </a:p>
          <a:p>
            <a:r>
              <a:rPr lang="ru-RU" dirty="0"/>
              <a:t>Может использоваться как атомарный тип, с помощью которого можно создать другие атомарные типы</a:t>
            </a:r>
            <a:endParaRPr lang="en-US" dirty="0"/>
          </a:p>
          <a:p>
            <a:r>
              <a:rPr lang="ru-RU" dirty="0"/>
              <a:t>Предоставляет следующие операции</a:t>
            </a:r>
          </a:p>
          <a:p>
            <a:pPr lvl="1"/>
            <a:r>
              <a:rPr lang="en-US" dirty="0" err="1"/>
              <a:t>test_and_set</a:t>
            </a:r>
            <a:endParaRPr lang="en-US" dirty="0"/>
          </a:p>
          <a:p>
            <a:pPr lvl="1"/>
            <a:r>
              <a:rPr lang="en-US" dirty="0"/>
              <a:t>clear</a:t>
            </a:r>
          </a:p>
          <a:p>
            <a:pPr lvl="1"/>
            <a:r>
              <a:rPr lang="en-US" dirty="0"/>
              <a:t>test (C++20)</a:t>
            </a:r>
          </a:p>
          <a:p>
            <a:pPr lvl="1"/>
            <a:r>
              <a:rPr lang="en-US" dirty="0"/>
              <a:t>wait (C++20)</a:t>
            </a:r>
          </a:p>
          <a:p>
            <a:pPr lvl="1"/>
            <a:r>
              <a:rPr lang="en-US" dirty="0" err="1"/>
              <a:t>notify_one</a:t>
            </a:r>
            <a:r>
              <a:rPr lang="en-US" dirty="0"/>
              <a:t> (C++20)</a:t>
            </a:r>
          </a:p>
          <a:p>
            <a:pPr lvl="1"/>
            <a:r>
              <a:rPr lang="en-US" dirty="0" err="1"/>
              <a:t>notify_all</a:t>
            </a:r>
            <a:r>
              <a:rPr lang="en-US" dirty="0"/>
              <a:t> (C++20)</a:t>
            </a:r>
          </a:p>
        </p:txBody>
      </p:sp>
    </p:spTree>
    <p:extLst>
      <p:ext uri="{BB962C8B-B14F-4D97-AF65-F5344CB8AC3E}">
        <p14:creationId xmlns:p14="http://schemas.microsoft.com/office/powerpoint/2010/main" val="39871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A3BDE-183A-39C1-0843-9984C1F5F661}"/>
              </a:ext>
            </a:extLst>
          </p:cNvPr>
          <p:cNvSpPr txBox="1"/>
          <p:nvPr/>
        </p:nvSpPr>
        <p:spPr>
          <a:xfrm>
            <a:off x="-1" y="0"/>
            <a:ext cx="1014152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SpinMutex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test_and_set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201907L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test_and_set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201907L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ATOMIC_FLAG_INIT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055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16441-1DFA-EDE1-C09B-7D470B4B2EDF}"/>
              </a:ext>
            </a:extLst>
          </p:cNvPr>
          <p:cNvSpPr txBox="1"/>
          <p:nvPr/>
        </p:nvSpPr>
        <p:spPr>
          <a:xfrm>
            <a:off x="838200" y="1690688"/>
            <a:ext cx="83087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SpinMutex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--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Выведет 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5A3606-80B0-567D-2EB3-A9DEB703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SpinMutex</a:t>
            </a:r>
            <a:r>
              <a:rPr lang="en-US" dirty="0"/>
              <a:t> </a:t>
            </a:r>
            <a:r>
              <a:rPr lang="ru-RU" dirty="0"/>
              <a:t>в действии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A376-0BA8-ADB0-14B4-0534A69F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 со </a:t>
            </a:r>
            <a:r>
              <a:rPr lang="en-US" dirty="0" err="1"/>
              <a:t>SpinMutex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A0B6C-5293-DFBE-36FA-F2E2D481266F}"/>
              </a:ext>
            </a:extLst>
          </p:cNvPr>
          <p:cNvSpPr txBox="1"/>
          <p:nvPr/>
        </p:nvSpPr>
        <p:spPr>
          <a:xfrm>
            <a:off x="838200" y="1923802"/>
            <a:ext cx="83087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SpinMutex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142E-B5D8-0A64-728C-19B84A3715DA}"/>
              </a:ext>
            </a:extLst>
          </p:cNvPr>
          <p:cNvSpPr txBox="1"/>
          <p:nvPr/>
        </p:nvSpPr>
        <p:spPr>
          <a:xfrm>
            <a:off x="6694714" y="5862285"/>
            <a:ext cx="51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9’902’381’900ns (9.90238s)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D424CF-4DA9-492F-9130-6B7FF801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64" y="2667150"/>
            <a:ext cx="4802908" cy="27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36710-3999-CA33-29BF-41AC35C3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атомарными типами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9E55-D0AB-58E5-A208-FBBDF902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is_lock_free</a:t>
            </a:r>
            <a:r>
              <a:rPr lang="en-US" dirty="0"/>
              <a:t> — </a:t>
            </a:r>
            <a:r>
              <a:rPr lang="ru-RU" dirty="0"/>
              <a:t>проверяет, используются ли блокировки</a:t>
            </a:r>
          </a:p>
          <a:p>
            <a:r>
              <a:rPr lang="en-US" dirty="0"/>
              <a:t>load </a:t>
            </a:r>
            <a:r>
              <a:rPr lang="ru-RU" dirty="0"/>
              <a:t>— загружает значение атомарной переменной</a:t>
            </a:r>
          </a:p>
          <a:p>
            <a:r>
              <a:rPr lang="en-US" dirty="0"/>
              <a:t>operator T —</a:t>
            </a:r>
            <a:r>
              <a:rPr lang="ru-RU" dirty="0"/>
              <a:t> выполняет загрузку</a:t>
            </a:r>
          </a:p>
          <a:p>
            <a:r>
              <a:rPr lang="en-US" dirty="0"/>
              <a:t>store —</a:t>
            </a:r>
            <a:r>
              <a:rPr lang="ru-RU" dirty="0"/>
              <a:t> сохраняет значения атомарной переменной</a:t>
            </a:r>
          </a:p>
          <a:p>
            <a:r>
              <a:rPr lang="en-US" dirty="0"/>
              <a:t>exchange —</a:t>
            </a:r>
            <a:r>
              <a:rPr lang="ru-RU" dirty="0"/>
              <a:t> заменяет значение атомарной переменной и возвращает прежнее значение</a:t>
            </a:r>
          </a:p>
          <a:p>
            <a:r>
              <a:rPr lang="en-US" dirty="0" err="1"/>
              <a:t>compare_exchange_weak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compare_exchange_strong</a:t>
            </a:r>
            <a:r>
              <a:rPr lang="en-US" dirty="0"/>
              <a:t> —</a:t>
            </a:r>
            <a:r>
              <a:rPr lang="ru-RU" dirty="0"/>
              <a:t> сравнивают значение атомарной переменной с неатомарной. Если они равны, выполняет обмен, если нет, выполняет загрузку</a:t>
            </a:r>
          </a:p>
          <a:p>
            <a:r>
              <a:rPr lang="en-US" dirty="0"/>
              <a:t>wait</a:t>
            </a:r>
            <a:r>
              <a:rPr lang="ru-RU" dirty="0"/>
              <a:t> (С++20)</a:t>
            </a:r>
            <a:r>
              <a:rPr lang="en-US" dirty="0"/>
              <a:t> — </a:t>
            </a:r>
            <a:r>
              <a:rPr lang="ru-RU" dirty="0"/>
              <a:t>ждёт изменения значения атомарной переменной</a:t>
            </a:r>
          </a:p>
          <a:p>
            <a:r>
              <a:rPr lang="en-US" dirty="0" err="1"/>
              <a:t>notify_one</a:t>
            </a:r>
            <a:r>
              <a:rPr lang="ru-RU" dirty="0"/>
              <a:t> (С++20) — уведомляет как минимум один ожидающий поток об изменении значения</a:t>
            </a:r>
          </a:p>
          <a:p>
            <a:r>
              <a:rPr lang="en-US" dirty="0" err="1"/>
              <a:t>notify_all</a:t>
            </a:r>
            <a:r>
              <a:rPr lang="en-US" dirty="0"/>
              <a:t> </a:t>
            </a:r>
            <a:r>
              <a:rPr lang="ru-RU" dirty="0"/>
              <a:t>(С++20) </a:t>
            </a:r>
            <a:r>
              <a:rPr lang="en-US" dirty="0"/>
              <a:t>— </a:t>
            </a:r>
            <a:r>
              <a:rPr lang="ru-RU" dirty="0"/>
              <a:t>уведомляет все ожидающие потоки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F3D2-9F37-BBDC-D7B3-69230BAE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43B6C-CEC9-E033-9FC5-A7E3FA040955}"/>
              </a:ext>
            </a:extLst>
          </p:cNvPr>
          <p:cNvSpPr txBox="1"/>
          <p:nvPr/>
        </p:nvSpPr>
        <p:spPr>
          <a:xfrm>
            <a:off x="838200" y="1690688"/>
            <a:ext cx="50041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Data::Data()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CDC93-4C9F-5BEB-41D1-D3A568AD98D0}"/>
              </a:ext>
            </a:extLst>
          </p:cNvPr>
          <p:cNvSpPr txBox="1"/>
          <p:nvPr/>
        </p:nvSpPr>
        <p:spPr>
          <a:xfrm>
            <a:off x="5687122" y="1690688"/>
            <a:ext cx="65048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Widget() = default;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Widget&amp; operator=(const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~Widget()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delete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Widget::Foo()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99221-2D1F-C422-E59D-2DE67035EAEF}"/>
              </a:ext>
            </a:extLst>
          </p:cNvPr>
          <p:cNvSpPr txBox="1"/>
          <p:nvPr/>
        </p:nvSpPr>
        <p:spPr>
          <a:xfrm>
            <a:off x="838200" y="4869085"/>
            <a:ext cx="525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3CE49-1AE1-9B6B-5589-5A0D923670A4}"/>
              </a:ext>
            </a:extLst>
          </p:cNvPr>
          <p:cNvSpPr txBox="1"/>
          <p:nvPr/>
        </p:nvSpPr>
        <p:spPr>
          <a:xfrm>
            <a:off x="3233854" y="4869085"/>
            <a:ext cx="245326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dirty="0">
                <a:latin typeface="Consolas" panose="020B0609020204030204" pitchFamily="49" charset="0"/>
              </a:rPr>
              <a:t>Data::Data()</a:t>
            </a:r>
          </a:p>
          <a:p>
            <a:r>
              <a:rPr lang="en-US" dirty="0">
                <a:latin typeface="Consolas" panose="020B0609020204030204" pitchFamily="49" charset="0"/>
              </a:rPr>
              <a:t>Data::</a:t>
            </a:r>
            <a:r>
              <a:rPr lang="en-US" dirty="0" err="1">
                <a:latin typeface="Consolas" panose="020B0609020204030204" pitchFamily="49" charset="0"/>
              </a:rPr>
              <a:t>UseData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dirty="0">
                <a:latin typeface="Consolas" panose="020B0609020204030204" pitchFamily="49" charset="0"/>
              </a:rPr>
              <a:t>Data::</a:t>
            </a:r>
            <a:r>
              <a:rPr lang="en-US" dirty="0" err="1">
                <a:latin typeface="Consolas" panose="020B0609020204030204" pitchFamily="49" charset="0"/>
              </a:rPr>
              <a:t>UseData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6B3B2-5774-BB1F-4B3E-C0B393F9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Исправляем </a:t>
            </a:r>
            <a:r>
              <a:rPr lang="en-US" dirty="0"/>
              <a:t>DCL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F25DF-AD0C-6DB9-B7C1-91DEA56B6EBF}"/>
              </a:ext>
            </a:extLst>
          </p:cNvPr>
          <p:cNvSpPr txBox="1"/>
          <p:nvPr/>
        </p:nvSpPr>
        <p:spPr>
          <a:xfrm>
            <a:off x="838200" y="1690688"/>
            <a:ext cx="83030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148BF-8051-5BF8-B8B4-7580E4BE9757}"/>
              </a:ext>
            </a:extLst>
          </p:cNvPr>
          <p:cNvSpPr txBox="1"/>
          <p:nvPr/>
        </p:nvSpPr>
        <p:spPr>
          <a:xfrm>
            <a:off x="6094176" y="6307336"/>
            <a:ext cx="3686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Time: 6’940’100ns (0.0069401s)</a:t>
            </a:r>
          </a:p>
        </p:txBody>
      </p:sp>
    </p:spTree>
    <p:extLst>
      <p:ext uri="{BB962C8B-B14F-4D97-AF65-F5344CB8AC3E}">
        <p14:creationId xmlns:p14="http://schemas.microsoft.com/office/powerpoint/2010/main" val="9635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E277-E3FF-D6D0-F27B-D789B82E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Сравниваем время работы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5F11D-698C-7131-B082-2B998DC9630B}"/>
              </a:ext>
            </a:extLst>
          </p:cNvPr>
          <p:cNvSpPr txBox="1"/>
          <p:nvPr/>
        </p:nvSpPr>
        <p:spPr>
          <a:xfrm>
            <a:off x="1930" y="2477906"/>
            <a:ext cx="60940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SingleThreaded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0B60A-72C9-3784-260F-47610A1BA67D}"/>
              </a:ext>
            </a:extLst>
          </p:cNvPr>
          <p:cNvSpPr txBox="1"/>
          <p:nvPr/>
        </p:nvSpPr>
        <p:spPr>
          <a:xfrm>
            <a:off x="6072850" y="2477906"/>
            <a:ext cx="61172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TestAtomicDCL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4F3AD-8151-5A37-E7DA-B126FCD723BA}"/>
              </a:ext>
            </a:extLst>
          </p:cNvPr>
          <p:cNvSpPr txBox="1"/>
          <p:nvPr/>
        </p:nvSpPr>
        <p:spPr>
          <a:xfrm>
            <a:off x="0" y="6132872"/>
            <a:ext cx="465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2’092’350’300ns (2.09235s)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590DE-0B38-A9ED-3375-0F9FC4C26CC8}"/>
              </a:ext>
            </a:extLst>
          </p:cNvPr>
          <p:cNvSpPr txBox="1"/>
          <p:nvPr/>
        </p:nvSpPr>
        <p:spPr>
          <a:xfrm>
            <a:off x="6096000" y="6132872"/>
            <a:ext cx="4899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543’605’500ns (0.543605s)  </a:t>
            </a:r>
            <a:r>
              <a:rPr lang="ru-RU" dirty="0">
                <a:latin typeface="Consolas" panose="020B0609020204030204" pitchFamily="49" charset="0"/>
              </a:rPr>
              <a:t>Ускорение в </a:t>
            </a:r>
            <a:r>
              <a:rPr lang="en-US" dirty="0">
                <a:latin typeface="Consolas" panose="020B0609020204030204" pitchFamily="49" charset="0"/>
              </a:rPr>
              <a:t>3.85</a:t>
            </a:r>
            <a:r>
              <a:rPr lang="ru-RU" dirty="0">
                <a:latin typeface="Consolas" panose="020B0609020204030204" pitchFamily="49" charset="0"/>
              </a:rPr>
              <a:t> раз на 8 потоках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3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12FA-1F6B-16E5-80A1-0EA72F92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Atomic DCL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26C30-DD19-B931-F30C-767D305658C2}"/>
              </a:ext>
            </a:extLst>
          </p:cNvPr>
          <p:cNvSpPr txBox="1"/>
          <p:nvPr/>
        </p:nvSpPr>
        <p:spPr>
          <a:xfrm>
            <a:off x="838200" y="1690687"/>
            <a:ext cx="83087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 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A8821-F2CB-0F7A-9399-5E3BB39E1EA1}"/>
              </a:ext>
            </a:extLst>
          </p:cNvPr>
          <p:cNvSpPr txBox="1"/>
          <p:nvPr/>
        </p:nvSpPr>
        <p:spPr>
          <a:xfrm>
            <a:off x="6849094" y="6308209"/>
            <a:ext cx="4040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Time: 383’523’400ns (0.383523s)</a:t>
            </a:r>
          </a:p>
        </p:txBody>
      </p:sp>
    </p:spTree>
    <p:extLst>
      <p:ext uri="{BB962C8B-B14F-4D97-AF65-F5344CB8AC3E}">
        <p14:creationId xmlns:p14="http://schemas.microsoft.com/office/powerpoint/2010/main" val="26569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A5F2-8E48-CE68-098E-97BD444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0341-E35E-08A7-47CB-C35363D0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Williams Anthony, “C++ Concurrency in Action, 2</a:t>
            </a:r>
            <a:r>
              <a:rPr lang="en-US" baseline="30000" dirty="0"/>
              <a:t>nd</a:t>
            </a:r>
            <a:r>
              <a:rPr lang="en-US" dirty="0"/>
              <a:t> Edition”</a:t>
            </a:r>
            <a:endParaRPr lang="ru-RU" dirty="0"/>
          </a:p>
          <a:p>
            <a:r>
              <a:rPr lang="en-US" dirty="0"/>
              <a:t>Maurice Herlihy, Nir Shavit “The Art of Multiprocessor Programming”</a:t>
            </a:r>
          </a:p>
          <a:p>
            <a:r>
              <a:rPr lang="en-US" dirty="0">
                <a:hlinkClick r:id="rId2"/>
              </a:rPr>
              <a:t>Execution policy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37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D23-C3B6-C0C5-0A14-B95BE3F4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Потокобезопасная</a:t>
            </a:r>
            <a:r>
              <a:rPr lang="ru-RU" dirty="0"/>
              <a:t> ленивая инициализация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9672E-F321-DF10-1D43-91DC78225D44}"/>
              </a:ext>
            </a:extLst>
          </p:cNvPr>
          <p:cNvSpPr txBox="1"/>
          <p:nvPr/>
        </p:nvSpPr>
        <p:spPr>
          <a:xfrm>
            <a:off x="0" y="1690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Widget() = default;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Widget&amp; operator=(const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~Widget()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delete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&lt;&lt; "Widget::Foo()\n";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};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mutable const Data*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F536D-B4EC-F4AA-55AB-05EE9A2CF6E1}"/>
              </a:ext>
            </a:extLst>
          </p:cNvPr>
          <p:cNvSpPr txBox="1"/>
          <p:nvPr/>
        </p:nvSpPr>
        <p:spPr>
          <a:xfrm>
            <a:off x="6325531" y="3164681"/>
            <a:ext cx="58664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arrive_and_wait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5E370-4AFF-DAF4-16D0-668C2F5539A5}"/>
              </a:ext>
            </a:extLst>
          </p:cNvPr>
          <p:cNvSpPr txBox="1"/>
          <p:nvPr/>
        </p:nvSpPr>
        <p:spPr>
          <a:xfrm>
            <a:off x="10142034" y="122663"/>
            <a:ext cx="1934737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Data::Data()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77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FEC-E438-CEAD-C602-EA9BA82D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измерить производительность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42E0A-0C3A-D432-AC9F-CE218CE0C873}"/>
              </a:ext>
            </a:extLst>
          </p:cNvPr>
          <p:cNvSpPr txBox="1"/>
          <p:nvPr/>
        </p:nvSpPr>
        <p:spPr>
          <a:xfrm>
            <a:off x="-14868" y="1915878"/>
            <a:ext cx="61108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19994-C1D2-A144-1309-F92C72C0D046}"/>
              </a:ext>
            </a:extLst>
          </p:cNvPr>
          <p:cNvSpPr txBox="1"/>
          <p:nvPr/>
        </p:nvSpPr>
        <p:spPr>
          <a:xfrm>
            <a:off x="6096000" y="1915878"/>
            <a:ext cx="61275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TestThreadsafe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4BD3A-6293-7CF9-68C8-99B6E7AD1B0B}"/>
              </a:ext>
            </a:extLst>
          </p:cNvPr>
          <p:cNvSpPr txBox="1"/>
          <p:nvPr/>
        </p:nvSpPr>
        <p:spPr>
          <a:xfrm>
            <a:off x="0" y="5767096"/>
            <a:ext cx="410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Time: 20’016’400ns (0.0200164s)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6BFAE-7CF4-FD41-5C82-CB33EA4B4F14}"/>
              </a:ext>
            </a:extLst>
          </p:cNvPr>
          <p:cNvSpPr txBox="1"/>
          <p:nvPr/>
        </p:nvSpPr>
        <p:spPr>
          <a:xfrm>
            <a:off x="6079272" y="5772672"/>
            <a:ext cx="611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5’317’164’800ns (5.31716s)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E5FD7-FD54-16E4-F316-500A77481CFA}"/>
              </a:ext>
            </a:extLst>
          </p:cNvPr>
          <p:cNvSpPr txBox="1"/>
          <p:nvPr/>
        </p:nvSpPr>
        <p:spPr>
          <a:xfrm>
            <a:off x="3915936" y="6392236"/>
            <a:ext cx="43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Разница во времени работы: 265 раз!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73C651-2AD5-75F5-05FF-4867E0A27F95}"/>
              </a:ext>
            </a:extLst>
          </p:cNvPr>
          <p:cNvSpPr txBox="1"/>
          <p:nvPr/>
        </p:nvSpPr>
        <p:spPr>
          <a:xfrm>
            <a:off x="-14868" y="5332198"/>
            <a:ext cx="1123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Processor: 12th Gen Intel(R) Core(TM) i7-12650H, 2300 </a:t>
            </a:r>
            <a:r>
              <a:rPr lang="en-US" dirty="0" err="1"/>
              <a:t>Mhz</a:t>
            </a:r>
            <a:r>
              <a:rPr lang="en-US" dirty="0"/>
              <a:t>, 10 Core(s), 16 Logical Processor(s)</a:t>
            </a:r>
          </a:p>
        </p:txBody>
      </p:sp>
    </p:spTree>
    <p:extLst>
      <p:ext uri="{BB962C8B-B14F-4D97-AF65-F5344CB8AC3E}">
        <p14:creationId xmlns:p14="http://schemas.microsoft.com/office/powerpoint/2010/main" val="8022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8F2-99D7-7E7D-1028-935DF2D8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Double-checked lock (DCL)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53896-2C86-1542-362D-09DDB9A6F382}"/>
              </a:ext>
            </a:extLst>
          </p:cNvPr>
          <p:cNvSpPr txBox="1"/>
          <p:nvPr/>
        </p:nvSpPr>
        <p:spPr>
          <a:xfrm>
            <a:off x="838200" y="1632067"/>
            <a:ext cx="10313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3DD8D-B0E2-CACD-E0F8-EDBA637E15B1}"/>
              </a:ext>
            </a:extLst>
          </p:cNvPr>
          <p:cNvSpPr txBox="1"/>
          <p:nvPr/>
        </p:nvSpPr>
        <p:spPr>
          <a:xfrm>
            <a:off x="7083812" y="4181953"/>
            <a:ext cx="406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5’693’100ns (0.0056931s)</a:t>
            </a:r>
          </a:p>
        </p:txBody>
      </p:sp>
    </p:spTree>
    <p:extLst>
      <p:ext uri="{BB962C8B-B14F-4D97-AF65-F5344CB8AC3E}">
        <p14:creationId xmlns:p14="http://schemas.microsoft.com/office/powerpoint/2010/main" val="8627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9605D-7B23-FF23-78EB-529E5D92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F9B1-C876-312A-8957-F6AE19D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Double-checked lock (DCL)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D389E-B678-1BA0-BC5F-963B0727585D}"/>
              </a:ext>
            </a:extLst>
          </p:cNvPr>
          <p:cNvSpPr txBox="1"/>
          <p:nvPr/>
        </p:nvSpPr>
        <p:spPr>
          <a:xfrm>
            <a:off x="838200" y="1632067"/>
            <a:ext cx="10313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8F35F-4498-12AB-3A7A-C61D9418701D}"/>
              </a:ext>
            </a:extLst>
          </p:cNvPr>
          <p:cNvSpPr txBox="1"/>
          <p:nvPr/>
        </p:nvSpPr>
        <p:spPr>
          <a:xfrm>
            <a:off x="7727794" y="3802566"/>
            <a:ext cx="446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Undefined behavior – </a:t>
            </a:r>
            <a:r>
              <a:rPr lang="ru-RU" dirty="0"/>
              <a:t>чтение </a:t>
            </a:r>
            <a:r>
              <a:rPr lang="en-US" dirty="0" err="1"/>
              <a:t>m_data</a:t>
            </a:r>
            <a:r>
              <a:rPr lang="en-US" dirty="0"/>
              <a:t> </a:t>
            </a:r>
            <a:r>
              <a:rPr lang="ru-RU" dirty="0"/>
              <a:t>и запись </a:t>
            </a:r>
            <a:r>
              <a:rPr lang="en-US" dirty="0" err="1"/>
              <a:t>m_data</a:t>
            </a:r>
            <a:r>
              <a:rPr lang="ru-RU" dirty="0"/>
              <a:t> не синхронизированы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4C2B2-BACC-7974-001C-933F7B0F4414}"/>
              </a:ext>
            </a:extLst>
          </p:cNvPr>
          <p:cNvSpPr/>
          <p:nvPr/>
        </p:nvSpPr>
        <p:spPr>
          <a:xfrm>
            <a:off x="6333893" y="5163015"/>
            <a:ext cx="4817327" cy="9933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Никогда так не делайте!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815C-BB90-E5FB-236F-0136C881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Однократная инициализация при помощи </a:t>
            </a: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call_once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C05C-F380-FE5E-88C6-463BF2D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Функция </a:t>
            </a:r>
            <a:r>
              <a:rPr lang="en-US" dirty="0"/>
              <a:t>std::</a:t>
            </a:r>
            <a:r>
              <a:rPr lang="en-US" dirty="0" err="1"/>
              <a:t>call_once</a:t>
            </a:r>
            <a:r>
              <a:rPr lang="en-US" dirty="0"/>
              <a:t> </a:t>
            </a:r>
            <a:r>
              <a:rPr lang="ru-RU" dirty="0"/>
              <a:t>исполняет переданную в качестве параметров функцию ровно один раз, даже при вызове из нескольких потоков</a:t>
            </a:r>
          </a:p>
          <a:p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template</a:t>
            </a:r>
            <a:r>
              <a:rPr lang="en-US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Callable, </a:t>
            </a:r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...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>
                <a:solidFill>
                  <a:srgbClr val="000080"/>
                </a:solidFill>
                <a:effectLst/>
                <a:latin typeface="DejaVuSansMono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call_once</a:t>
            </a:r>
            <a:r>
              <a:rPr lang="en-US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u="none" strike="noStrike" dirty="0">
                <a:solidFill>
                  <a:srgbClr val="003080"/>
                </a:solidFill>
                <a:effectLst/>
                <a:latin typeface="DejaVuSansMono"/>
                <a:hlinkClick r:id="rId3"/>
              </a:rPr>
              <a:t>std::</a:t>
            </a:r>
            <a:r>
              <a:rPr lang="en-US" b="0" i="0" u="none" strike="noStrike" dirty="0" err="1">
                <a:solidFill>
                  <a:srgbClr val="003080"/>
                </a:solidFill>
                <a:effectLst/>
                <a:latin typeface="DejaVuSansMono"/>
                <a:hlinkClick r:id="rId3"/>
              </a:rPr>
              <a:t>once_flag</a:t>
            </a:r>
            <a:r>
              <a:rPr lang="en-US" b="0" i="0" dirty="0">
                <a:solidFill>
                  <a:srgbClr val="000040"/>
                </a:solidFill>
                <a:effectLst/>
                <a:latin typeface="DejaVuSansMono"/>
              </a:rPr>
              <a:t>&amp;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flag, Callable</a:t>
            </a:r>
            <a:r>
              <a:rPr lang="en-US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f,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...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endParaRPr lang="ru-RU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ru-RU" dirty="0"/>
              <a:t>Принцип работы:</a:t>
            </a:r>
          </a:p>
          <a:p>
            <a:pPr lvl="1"/>
            <a:r>
              <a:rPr lang="ru-RU" dirty="0"/>
              <a:t>Если при вызове </a:t>
            </a:r>
            <a:r>
              <a:rPr lang="en-US" dirty="0" err="1">
                <a:latin typeface="Consolas" panose="020B0609020204030204" pitchFamily="49" charset="0"/>
              </a:rPr>
              <a:t>call_once</a:t>
            </a:r>
            <a:r>
              <a:rPr lang="en-US" dirty="0"/>
              <a:t> </a:t>
            </a:r>
            <a:r>
              <a:rPr lang="ru-RU" dirty="0"/>
              <a:t>состояние </a:t>
            </a:r>
            <a:r>
              <a:rPr lang="en-US" dirty="0">
                <a:latin typeface="Consolas" panose="020B0609020204030204" pitchFamily="49" charset="0"/>
              </a:rPr>
              <a:t>flag</a:t>
            </a:r>
            <a:r>
              <a:rPr lang="ru-RU" dirty="0"/>
              <a:t> указывает, что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 </a:t>
            </a:r>
            <a:r>
              <a:rPr lang="ru-RU" dirty="0"/>
              <a:t>уже была вызвана, функция сразу возвращается (это пассивный вызов)</a:t>
            </a:r>
          </a:p>
          <a:p>
            <a:pPr lvl="1"/>
            <a:r>
              <a:rPr lang="ru-RU" dirty="0"/>
              <a:t>В противном случае вызывается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ru-RU" dirty="0"/>
              <a:t> с параметрами </a:t>
            </a:r>
            <a:r>
              <a:rPr lang="en-US" dirty="0" err="1"/>
              <a:t>args</a:t>
            </a:r>
            <a:r>
              <a:rPr lang="ru-RU" dirty="0"/>
              <a:t> (это будет активным вызовом)</a:t>
            </a:r>
          </a:p>
          <a:p>
            <a:pPr lvl="2"/>
            <a:r>
              <a:rPr lang="ru-RU" dirty="0"/>
              <a:t>Если вызов </a:t>
            </a:r>
            <a:r>
              <a:rPr lang="en-US" dirty="0"/>
              <a:t>f </a:t>
            </a:r>
            <a:r>
              <a:rPr lang="ru-RU" dirty="0"/>
              <a:t>выбросил исключение, </a:t>
            </a:r>
            <a:r>
              <a:rPr lang="en-US" dirty="0"/>
              <a:t>flag </a:t>
            </a:r>
            <a:r>
              <a:rPr lang="ru-RU" dirty="0"/>
              <a:t>остаётся невзведённым (</a:t>
            </a:r>
            <a:r>
              <a:rPr lang="en-US" dirty="0"/>
              <a:t>exceptional call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вызов </a:t>
            </a:r>
            <a:r>
              <a:rPr lang="en-US" dirty="0"/>
              <a:t>f</a:t>
            </a:r>
            <a:r>
              <a:rPr lang="ru-RU" dirty="0"/>
              <a:t> завершился успешно, </a:t>
            </a:r>
            <a:r>
              <a:rPr lang="en-US" dirty="0"/>
              <a:t>flag </a:t>
            </a:r>
            <a:r>
              <a:rPr lang="ru-RU" dirty="0"/>
              <a:t>взводится и все прочие вызовы с его использованием гарантированно будут пассивными (</a:t>
            </a:r>
            <a:r>
              <a:rPr lang="en-US" dirty="0"/>
              <a:t>returning call)</a:t>
            </a:r>
            <a:endParaRPr lang="ru-RU" dirty="0"/>
          </a:p>
          <a:p>
            <a:pPr lvl="1"/>
            <a:r>
              <a:rPr lang="ru-RU" dirty="0"/>
              <a:t>Все активные вызовы на одной и той же переменной </a:t>
            </a:r>
            <a:r>
              <a:rPr lang="en-US" dirty="0"/>
              <a:t>flag</a:t>
            </a:r>
            <a:r>
              <a:rPr lang="ru-RU" dirty="0"/>
              <a:t> упорядочены. Конец каждого активного вызова синхронизирован со следующим активным вызовом</a:t>
            </a:r>
          </a:p>
          <a:p>
            <a:pPr lvl="1"/>
            <a:r>
              <a:rPr lang="ru-RU" dirty="0"/>
              <a:t>Возврат из </a:t>
            </a:r>
            <a:r>
              <a:rPr lang="en-US" dirty="0"/>
              <a:t>returning call </a:t>
            </a:r>
            <a:r>
              <a:rPr lang="ru-RU" dirty="0"/>
              <a:t>синхронизирован с возвратами из всех пассивных вызовов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5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3B70-D071-9DBC-3D9F-C40D9019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  <a:r>
              <a:rPr lang="en-US" dirty="0"/>
              <a:t> std::</a:t>
            </a:r>
            <a:r>
              <a:rPr lang="en-US" dirty="0" err="1"/>
              <a:t>call_once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8497F-C2CB-7A6A-2095-96C4A1834EE8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once_flag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21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</TotalTime>
  <Words>3366</Words>
  <Application>Microsoft Office PowerPoint</Application>
  <PresentationFormat>Widescreen</PresentationFormat>
  <Paragraphs>465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Consolas</vt:lpstr>
      <vt:lpstr>DejaVuSansMono</vt:lpstr>
      <vt:lpstr>Office Theme</vt:lpstr>
      <vt:lpstr>Модель памяти и атомарные операции</vt:lpstr>
      <vt:lpstr>Однократная инициализация</vt:lpstr>
      <vt:lpstr>Ленивая инициализация</vt:lpstr>
      <vt:lpstr>Потокобезопасная ленивая инициализация</vt:lpstr>
      <vt:lpstr>Время измерить производительность</vt:lpstr>
      <vt:lpstr>Решение: Double-checked lock (DCL)</vt:lpstr>
      <vt:lpstr>Решение: Double-checked lock (DCL)</vt:lpstr>
      <vt:lpstr>Однократная инициализация при помощи std::call_once</vt:lpstr>
      <vt:lpstr>Пример использования std::call_once</vt:lpstr>
      <vt:lpstr>Ленивая инициализация с call_once</vt:lpstr>
      <vt:lpstr>Модель памяти C++</vt:lpstr>
      <vt:lpstr>Модель памяти и многопоточность</vt:lpstr>
      <vt:lpstr>Понятие «Объект»</vt:lpstr>
      <vt:lpstr>Правила размещения объектов в памяти</vt:lpstr>
      <vt:lpstr>Хранение структуры в памяти</vt:lpstr>
      <vt:lpstr>Еще раз про гонку данных</vt:lpstr>
      <vt:lpstr>Порядок модификаций объекта</vt:lpstr>
      <vt:lpstr>Спекулятивное выполнение</vt:lpstr>
      <vt:lpstr>Ограничения на спекулятивное выполнение</vt:lpstr>
      <vt:lpstr>Переупорядочивания операций чтения и записи</vt:lpstr>
      <vt:lpstr>Атомарные операции</vt:lpstr>
      <vt:lpstr>Атомарные и неатомарные операции</vt:lpstr>
      <vt:lpstr>Стандартные атомарные типы</vt:lpstr>
      <vt:lpstr>PowerPoint Presentation</vt:lpstr>
      <vt:lpstr>std::atomic_flag</vt:lpstr>
      <vt:lpstr>PowerPoint Presentation</vt:lpstr>
      <vt:lpstr>SpinMutex в действии</vt:lpstr>
      <vt:lpstr>Ленивая инициализация со SpinMutex</vt:lpstr>
      <vt:lpstr>Операции над атомарными типами</vt:lpstr>
      <vt:lpstr>Исправляем DCL</vt:lpstr>
      <vt:lpstr>Сравниваем время работы</vt:lpstr>
      <vt:lpstr>Оптимизируем Atomic DCL</vt:lpstr>
      <vt:lpstr>Список литературы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45</cp:revision>
  <dcterms:created xsi:type="dcterms:W3CDTF">2025-02-03T14:52:05Z</dcterms:created>
  <dcterms:modified xsi:type="dcterms:W3CDTF">2025-03-19T19:30:49Z</dcterms:modified>
</cp:coreProperties>
</file>