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5" r:id="rId2"/>
    <p:sldId id="296" r:id="rId3"/>
    <p:sldId id="297" r:id="rId4"/>
    <p:sldId id="298" r:id="rId5"/>
    <p:sldId id="299" r:id="rId6"/>
    <p:sldId id="301" r:id="rId7"/>
    <p:sldId id="300" r:id="rId8"/>
    <p:sldId id="286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296"/>
            <p14:sldId id="297"/>
            <p14:sldId id="298"/>
            <p14:sldId id="299"/>
            <p14:sldId id="301"/>
            <p14:sldId id="300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3898" autoAdjust="0"/>
  </p:normalViewPr>
  <p:slideViewPr>
    <p:cSldViewPr snapToGrid="0" showGuides="1">
      <p:cViewPr varScale="1">
        <p:scale>
          <a:sx n="81" d="100"/>
          <a:sy n="81" d="100"/>
        </p:scale>
        <p:origin x="1668" y="300"/>
      </p:cViewPr>
      <p:guideLst>
        <p:guide orient="horz" pos="2205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Протоколы когерентности кешей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F31F4F-56F1-E625-6A96-67BD0334A280}"/>
              </a:ext>
            </a:extLst>
          </p:cNvPr>
          <p:cNvSpPr/>
          <p:nvPr/>
        </p:nvSpPr>
        <p:spPr>
          <a:xfrm>
            <a:off x="558139" y="1745137"/>
            <a:ext cx="6365175" cy="5000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4194AD-65C3-84B3-D27A-71895FB9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Многоуровневая система памяти компьютера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6006B5-01C8-F709-7A8B-B84E79FC1659}"/>
              </a:ext>
            </a:extLst>
          </p:cNvPr>
          <p:cNvSpPr/>
          <p:nvPr/>
        </p:nvSpPr>
        <p:spPr>
          <a:xfrm>
            <a:off x="7722423" y="2279790"/>
            <a:ext cx="4074226" cy="342665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Основная память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68CD02B-C0D7-A339-D449-B8247CC25CF9}"/>
              </a:ext>
            </a:extLst>
          </p:cNvPr>
          <p:cNvGrpSpPr/>
          <p:nvPr/>
        </p:nvGrpSpPr>
        <p:grpSpPr>
          <a:xfrm>
            <a:off x="838198" y="2077787"/>
            <a:ext cx="2018805" cy="1780639"/>
            <a:chOff x="838198" y="2077787"/>
            <a:chExt cx="2018805" cy="17806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CC740E-41B4-9432-8BDF-541AFA8DCDDD}"/>
                </a:ext>
              </a:extLst>
            </p:cNvPr>
            <p:cNvSpPr/>
            <p:nvPr/>
          </p:nvSpPr>
          <p:spPr>
            <a:xfrm>
              <a:off x="838198" y="2077787"/>
              <a:ext cx="2018805" cy="17806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FAC8A8-E67E-F497-1204-33A422A09623}"/>
                </a:ext>
              </a:extLst>
            </p:cNvPr>
            <p:cNvSpPr/>
            <p:nvPr/>
          </p:nvSpPr>
          <p:spPr>
            <a:xfrm>
              <a:off x="978717" y="2513106"/>
              <a:ext cx="1733317" cy="11384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700C9A-6558-80A6-8A88-CA1E34509A0B}"/>
                </a:ext>
              </a:extLst>
            </p:cNvPr>
            <p:cNvSpPr/>
            <p:nvPr/>
          </p:nvSpPr>
          <p:spPr>
            <a:xfrm>
              <a:off x="1247650" y="2670146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 cache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37B828-854D-2613-66D7-C12AB16C59D4}"/>
                </a:ext>
              </a:extLst>
            </p:cNvPr>
            <p:cNvSpPr/>
            <p:nvPr/>
          </p:nvSpPr>
          <p:spPr>
            <a:xfrm>
              <a:off x="1247649" y="3135212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200D359-E698-9FB9-33A4-599106C46858}"/>
              </a:ext>
            </a:extLst>
          </p:cNvPr>
          <p:cNvSpPr/>
          <p:nvPr/>
        </p:nvSpPr>
        <p:spPr>
          <a:xfrm>
            <a:off x="835970" y="6110346"/>
            <a:ext cx="4507675" cy="518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E5B7BC-896C-2310-ACC2-72671FB0FD48}"/>
              </a:ext>
            </a:extLst>
          </p:cNvPr>
          <p:cNvGrpSpPr/>
          <p:nvPr/>
        </p:nvGrpSpPr>
        <p:grpSpPr>
          <a:xfrm>
            <a:off x="3327069" y="2059770"/>
            <a:ext cx="2018805" cy="1780639"/>
            <a:chOff x="838198" y="2077787"/>
            <a:chExt cx="2018805" cy="17806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7816843-73BA-E4F5-6B1C-8F43E8CC4032}"/>
                </a:ext>
              </a:extLst>
            </p:cNvPr>
            <p:cNvSpPr/>
            <p:nvPr/>
          </p:nvSpPr>
          <p:spPr>
            <a:xfrm>
              <a:off x="838198" y="2077787"/>
              <a:ext cx="2018805" cy="17806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30A2209-9C71-E6EA-0C4C-C5D3DEBDD1DB}"/>
                </a:ext>
              </a:extLst>
            </p:cNvPr>
            <p:cNvSpPr/>
            <p:nvPr/>
          </p:nvSpPr>
          <p:spPr>
            <a:xfrm>
              <a:off x="978717" y="2513106"/>
              <a:ext cx="1733317" cy="11384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7931A1-A261-7B6B-B340-714F678877F9}"/>
                </a:ext>
              </a:extLst>
            </p:cNvPr>
            <p:cNvSpPr/>
            <p:nvPr/>
          </p:nvSpPr>
          <p:spPr>
            <a:xfrm>
              <a:off x="1247650" y="2670146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 cache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04218B4-6108-763F-BE67-C80E93D553CA}"/>
                </a:ext>
              </a:extLst>
            </p:cNvPr>
            <p:cNvSpPr/>
            <p:nvPr/>
          </p:nvSpPr>
          <p:spPr>
            <a:xfrm>
              <a:off x="1247649" y="3135212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9CB161-C3FF-725F-6B71-1C81F61690F8}"/>
              </a:ext>
            </a:extLst>
          </p:cNvPr>
          <p:cNvGrpSpPr/>
          <p:nvPr/>
        </p:nvGrpSpPr>
        <p:grpSpPr>
          <a:xfrm>
            <a:off x="835970" y="4104878"/>
            <a:ext cx="2018805" cy="1780639"/>
            <a:chOff x="838198" y="2077787"/>
            <a:chExt cx="2018805" cy="178063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C87E83C-9C19-D53B-5FA6-8B04B2F3EB99}"/>
                </a:ext>
              </a:extLst>
            </p:cNvPr>
            <p:cNvSpPr/>
            <p:nvPr/>
          </p:nvSpPr>
          <p:spPr>
            <a:xfrm>
              <a:off x="838198" y="2077787"/>
              <a:ext cx="2018805" cy="17806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A8DCB8E-B2F3-0095-3DDE-75B1B5573B1E}"/>
                </a:ext>
              </a:extLst>
            </p:cNvPr>
            <p:cNvSpPr/>
            <p:nvPr/>
          </p:nvSpPr>
          <p:spPr>
            <a:xfrm>
              <a:off x="978717" y="2513106"/>
              <a:ext cx="1733317" cy="11384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3F4BCE3-BBEA-4133-6B7D-3FA6E2068503}"/>
                </a:ext>
              </a:extLst>
            </p:cNvPr>
            <p:cNvSpPr/>
            <p:nvPr/>
          </p:nvSpPr>
          <p:spPr>
            <a:xfrm>
              <a:off x="1247650" y="2670146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 cache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D679450-7FA3-8959-BC29-EEF4FB8E8E00}"/>
                </a:ext>
              </a:extLst>
            </p:cNvPr>
            <p:cNvSpPr/>
            <p:nvPr/>
          </p:nvSpPr>
          <p:spPr>
            <a:xfrm>
              <a:off x="1247649" y="3135212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B8B761-424E-B360-C88F-73D4A110D350}"/>
              </a:ext>
            </a:extLst>
          </p:cNvPr>
          <p:cNvGrpSpPr/>
          <p:nvPr/>
        </p:nvGrpSpPr>
        <p:grpSpPr>
          <a:xfrm>
            <a:off x="3324841" y="4123226"/>
            <a:ext cx="2018805" cy="1780639"/>
            <a:chOff x="838198" y="2077787"/>
            <a:chExt cx="2018805" cy="1780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BD440AC-5238-EE0D-E9B4-6E471F88143D}"/>
                </a:ext>
              </a:extLst>
            </p:cNvPr>
            <p:cNvSpPr/>
            <p:nvPr/>
          </p:nvSpPr>
          <p:spPr>
            <a:xfrm>
              <a:off x="838198" y="2077787"/>
              <a:ext cx="2018805" cy="178063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4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C88AF7F-F675-E4D0-A8A2-F73D78DCD1AC}"/>
                </a:ext>
              </a:extLst>
            </p:cNvPr>
            <p:cNvSpPr/>
            <p:nvPr/>
          </p:nvSpPr>
          <p:spPr>
            <a:xfrm>
              <a:off x="978717" y="2513106"/>
              <a:ext cx="1733317" cy="11384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B98B21-37E2-0098-337F-003D7A558A4C}"/>
                </a:ext>
              </a:extLst>
            </p:cNvPr>
            <p:cNvSpPr/>
            <p:nvPr/>
          </p:nvSpPr>
          <p:spPr>
            <a:xfrm>
              <a:off x="1247650" y="2670146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 cache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54B5E7-540D-225D-9ABE-10E63CAEF024}"/>
                </a:ext>
              </a:extLst>
            </p:cNvPr>
            <p:cNvSpPr/>
            <p:nvPr/>
          </p:nvSpPr>
          <p:spPr>
            <a:xfrm>
              <a:off x="1247649" y="3135212"/>
              <a:ext cx="1195449" cy="3325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 cache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5E70319-6B3B-2FA0-B64B-3813213FC558}"/>
              </a:ext>
            </a:extLst>
          </p:cNvPr>
          <p:cNvSpPr/>
          <p:nvPr/>
        </p:nvSpPr>
        <p:spPr>
          <a:xfrm rot="16200000">
            <a:off x="4909459" y="3665646"/>
            <a:ext cx="2707574" cy="6549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Шина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B9DBDB-8797-8FD4-FC5D-CB358A386DC2}"/>
              </a:ext>
            </a:extLst>
          </p:cNvPr>
          <p:cNvCxnSpPr>
            <a:cxnSpLocks/>
            <a:stCxn id="77" idx="1"/>
            <a:endCxn id="60" idx="3"/>
          </p:cNvCxnSpPr>
          <p:nvPr/>
        </p:nvCxnSpPr>
        <p:spPr>
          <a:xfrm rot="5400000">
            <a:off x="5292148" y="5398403"/>
            <a:ext cx="1022596" cy="9196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78">
            <a:extLst>
              <a:ext uri="{FF2B5EF4-FFF2-40B4-BE49-F238E27FC236}">
                <a16:creationId xmlns:a16="http://schemas.microsoft.com/office/drawing/2014/main" id="{8D640BE4-37E3-DF07-3DC5-5EC89F73435D}"/>
              </a:ext>
            </a:extLst>
          </p:cNvPr>
          <p:cNvCxnSpPr>
            <a:cxnSpLocks/>
            <a:stCxn id="77" idx="2"/>
            <a:endCxn id="13" idx="1"/>
          </p:cNvCxnSpPr>
          <p:nvPr/>
        </p:nvCxnSpPr>
        <p:spPr>
          <a:xfrm flipV="1">
            <a:off x="6590719" y="3993118"/>
            <a:ext cx="1131704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78">
            <a:extLst>
              <a:ext uri="{FF2B5EF4-FFF2-40B4-BE49-F238E27FC236}">
                <a16:creationId xmlns:a16="http://schemas.microsoft.com/office/drawing/2014/main" id="{7104834B-350C-D3BF-C108-B1838A630C66}"/>
              </a:ext>
            </a:extLst>
          </p:cNvPr>
          <p:cNvCxnSpPr>
            <a:cxnSpLocks/>
            <a:stCxn id="77" idx="0"/>
            <a:endCxn id="73" idx="3"/>
          </p:cNvCxnSpPr>
          <p:nvPr/>
        </p:nvCxnSpPr>
        <p:spPr>
          <a:xfrm rot="10800000" flipV="1">
            <a:off x="5343646" y="3993118"/>
            <a:ext cx="592128" cy="1020427"/>
          </a:xfrm>
          <a:prstGeom prst="bentConnector5">
            <a:avLst>
              <a:gd name="adj1" fmla="val 38607"/>
              <a:gd name="adj2" fmla="val 97931"/>
              <a:gd name="adj3" fmla="val 613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78">
            <a:extLst>
              <a:ext uri="{FF2B5EF4-FFF2-40B4-BE49-F238E27FC236}">
                <a16:creationId xmlns:a16="http://schemas.microsoft.com/office/drawing/2014/main" id="{043B9BAD-4252-891A-6C14-B67D936C40BD}"/>
              </a:ext>
            </a:extLst>
          </p:cNvPr>
          <p:cNvCxnSpPr>
            <a:cxnSpLocks/>
            <a:stCxn id="77" idx="0"/>
          </p:cNvCxnSpPr>
          <p:nvPr/>
        </p:nvCxnSpPr>
        <p:spPr>
          <a:xfrm rot="10800000">
            <a:off x="2876576" y="3044475"/>
            <a:ext cx="3059198" cy="948644"/>
          </a:xfrm>
          <a:prstGeom prst="bentConnector3">
            <a:avLst>
              <a:gd name="adj1" fmla="val 9386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78">
            <a:extLst>
              <a:ext uri="{FF2B5EF4-FFF2-40B4-BE49-F238E27FC236}">
                <a16:creationId xmlns:a16="http://schemas.microsoft.com/office/drawing/2014/main" id="{CA09730F-0B32-11A5-1334-D712F8E3FB76}"/>
              </a:ext>
            </a:extLst>
          </p:cNvPr>
          <p:cNvCxnSpPr>
            <a:cxnSpLocks/>
            <a:stCxn id="63" idx="3"/>
            <a:endCxn id="77" idx="0"/>
          </p:cNvCxnSpPr>
          <p:nvPr/>
        </p:nvCxnSpPr>
        <p:spPr>
          <a:xfrm>
            <a:off x="5345874" y="2950090"/>
            <a:ext cx="589900" cy="1043029"/>
          </a:xfrm>
          <a:prstGeom prst="bentConnector5">
            <a:avLst>
              <a:gd name="adj1" fmla="val 38752"/>
              <a:gd name="adj2" fmla="val 49706"/>
              <a:gd name="adj3" fmla="val 391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78">
            <a:extLst>
              <a:ext uri="{FF2B5EF4-FFF2-40B4-BE49-F238E27FC236}">
                <a16:creationId xmlns:a16="http://schemas.microsoft.com/office/drawing/2014/main" id="{B38202BB-204B-B6B7-0BCE-D5D0A45B3626}"/>
              </a:ext>
            </a:extLst>
          </p:cNvPr>
          <p:cNvCxnSpPr>
            <a:cxnSpLocks/>
            <a:stCxn id="77" idx="0"/>
            <a:endCxn id="68" idx="3"/>
          </p:cNvCxnSpPr>
          <p:nvPr/>
        </p:nvCxnSpPr>
        <p:spPr>
          <a:xfrm rot="10800000" flipV="1">
            <a:off x="2854776" y="3993118"/>
            <a:ext cx="3080999" cy="1002079"/>
          </a:xfrm>
          <a:prstGeom prst="bentConnector3">
            <a:avLst>
              <a:gd name="adj1" fmla="val 9278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0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FB00-E261-779E-07A0-8127091E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Упрощённая схема памяти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938891-865E-CBC1-BA0B-01D069A8747D}"/>
              </a:ext>
            </a:extLst>
          </p:cNvPr>
          <p:cNvSpPr/>
          <p:nvPr/>
        </p:nvSpPr>
        <p:spPr>
          <a:xfrm>
            <a:off x="838200" y="2090058"/>
            <a:ext cx="2083130" cy="1030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C130C-A5B9-BD7F-5D8D-4298BE96472F}"/>
              </a:ext>
            </a:extLst>
          </p:cNvPr>
          <p:cNvSpPr/>
          <p:nvPr/>
        </p:nvSpPr>
        <p:spPr>
          <a:xfrm>
            <a:off x="3365665" y="2090058"/>
            <a:ext cx="2083130" cy="1030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4DF68-8E7B-AF0B-56C5-AA66429D0909}"/>
              </a:ext>
            </a:extLst>
          </p:cNvPr>
          <p:cNvSpPr/>
          <p:nvPr/>
        </p:nvSpPr>
        <p:spPr>
          <a:xfrm>
            <a:off x="5893130" y="2090058"/>
            <a:ext cx="2083130" cy="1030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D4DF8E-DA95-5E89-B8FB-AACC00A259B9}"/>
              </a:ext>
            </a:extLst>
          </p:cNvPr>
          <p:cNvSpPr/>
          <p:nvPr/>
        </p:nvSpPr>
        <p:spPr>
          <a:xfrm>
            <a:off x="8420595" y="2090058"/>
            <a:ext cx="2083130" cy="10301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DCC77-9EAC-7F70-4E0C-35051AEEE021}"/>
              </a:ext>
            </a:extLst>
          </p:cNvPr>
          <p:cNvSpPr/>
          <p:nvPr/>
        </p:nvSpPr>
        <p:spPr>
          <a:xfrm>
            <a:off x="838200" y="3120242"/>
            <a:ext cx="2083130" cy="70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25B39-222C-2CE5-04BC-AB729E04ECE9}"/>
              </a:ext>
            </a:extLst>
          </p:cNvPr>
          <p:cNvSpPr/>
          <p:nvPr/>
        </p:nvSpPr>
        <p:spPr>
          <a:xfrm>
            <a:off x="3365665" y="3120241"/>
            <a:ext cx="2083130" cy="70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5C6F7-14C2-4437-FD53-5046D5E24B06}"/>
              </a:ext>
            </a:extLst>
          </p:cNvPr>
          <p:cNvSpPr/>
          <p:nvPr/>
        </p:nvSpPr>
        <p:spPr>
          <a:xfrm>
            <a:off x="5893130" y="3120240"/>
            <a:ext cx="2083130" cy="70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817B6-423E-84E9-AA4A-CD8532547B31}"/>
              </a:ext>
            </a:extLst>
          </p:cNvPr>
          <p:cNvSpPr/>
          <p:nvPr/>
        </p:nvSpPr>
        <p:spPr>
          <a:xfrm>
            <a:off x="8420595" y="3120239"/>
            <a:ext cx="2083130" cy="703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07C88C-1B20-E813-6C36-91B36D20F931}"/>
              </a:ext>
            </a:extLst>
          </p:cNvPr>
          <p:cNvSpPr/>
          <p:nvPr/>
        </p:nvSpPr>
        <p:spPr>
          <a:xfrm>
            <a:off x="838199" y="4517014"/>
            <a:ext cx="9665525" cy="3370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Шина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C08D14-D01C-15A8-669D-AB304F383F46}"/>
              </a:ext>
            </a:extLst>
          </p:cNvPr>
          <p:cNvSpPr/>
          <p:nvPr/>
        </p:nvSpPr>
        <p:spPr>
          <a:xfrm>
            <a:off x="838198" y="5547192"/>
            <a:ext cx="9665525" cy="7036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80E514-C7E4-4CBF-4A79-EC5679C8C14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79765" y="3823855"/>
            <a:ext cx="0" cy="6605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71B614-F48B-F863-FD41-6CAB7B56A21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07230" y="3823854"/>
            <a:ext cx="0" cy="6605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44A8CF-A5A6-3E78-2B54-1D69CB976485}"/>
              </a:ext>
            </a:extLst>
          </p:cNvPr>
          <p:cNvCxnSpPr>
            <a:cxnSpLocks/>
          </p:cNvCxnSpPr>
          <p:nvPr/>
        </p:nvCxnSpPr>
        <p:spPr>
          <a:xfrm>
            <a:off x="6934695" y="3823853"/>
            <a:ext cx="0" cy="6605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7A23D8-6F22-F6B6-C2A8-FF26CDF2D94A}"/>
              </a:ext>
            </a:extLst>
          </p:cNvPr>
          <p:cNvCxnSpPr>
            <a:cxnSpLocks/>
          </p:cNvCxnSpPr>
          <p:nvPr/>
        </p:nvCxnSpPr>
        <p:spPr>
          <a:xfrm>
            <a:off x="9462160" y="3823852"/>
            <a:ext cx="0" cy="66050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AEF45B-7607-55B4-884A-A724536B4FB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670961" y="4854033"/>
            <a:ext cx="1" cy="69315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9F1A-BD63-4BA3-E717-7A97E505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кэш памяти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60771B-FD34-B2E3-5627-375B028CB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6000"/>
              </p:ext>
            </p:extLst>
          </p:nvPr>
        </p:nvGraphicFramePr>
        <p:xfrm>
          <a:off x="838201" y="2892851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522483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420090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5849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 кеш-линии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 физической памяти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3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67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37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59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4F6B-9ABE-17B5-640C-7975AFED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MESI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DDB9B-F4E4-AD69-7704-217659C3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Возможны 4 состояния кеш-линии</a:t>
            </a:r>
          </a:p>
          <a:p>
            <a:pPr lvl="1"/>
            <a:r>
              <a:rPr lang="en-US" b="1" dirty="0"/>
              <a:t>M</a:t>
            </a:r>
            <a:r>
              <a:rPr lang="en-US" dirty="0"/>
              <a:t>odified – </a:t>
            </a:r>
            <a:r>
              <a:rPr lang="ru-RU" dirty="0"/>
              <a:t>данные записаны процессором-владельцем кеша и ещё не появились в кешах других процессоров</a:t>
            </a:r>
            <a:endParaRPr lang="en-US" dirty="0"/>
          </a:p>
          <a:p>
            <a:pPr lvl="2"/>
            <a:r>
              <a:rPr lang="ru-RU" dirty="0"/>
              <a:t>Есть расхождение между данными в кеше и основной памяти</a:t>
            </a:r>
          </a:p>
          <a:p>
            <a:pPr lvl="2"/>
            <a:r>
              <a:rPr lang="ru-RU" dirty="0"/>
              <a:t>Прежде чем вытеснить кеш-линию, её надо записать в память</a:t>
            </a:r>
          </a:p>
          <a:p>
            <a:pPr lvl="1"/>
            <a:r>
              <a:rPr lang="en-US" b="1" dirty="0"/>
              <a:t>E</a:t>
            </a:r>
            <a:r>
              <a:rPr lang="en-US" dirty="0"/>
              <a:t>xclusive – </a:t>
            </a:r>
            <a:r>
              <a:rPr lang="ru-RU" dirty="0"/>
              <a:t>данные ещё не были изменены процессором-владельцем и согласованы с памятью</a:t>
            </a:r>
          </a:p>
          <a:p>
            <a:pPr lvl="2"/>
            <a:r>
              <a:rPr lang="ru-RU" dirty="0"/>
              <a:t>Процессор-владелец может писать в эту кеш линию без согласования с другими процессорами</a:t>
            </a:r>
          </a:p>
          <a:p>
            <a:pPr lvl="2"/>
            <a:r>
              <a:rPr lang="ru-RU" dirty="0"/>
              <a:t>Можно вытеснить эту кеш-линию без записи в память</a:t>
            </a:r>
          </a:p>
          <a:p>
            <a:pPr lvl="1"/>
            <a:r>
              <a:rPr lang="en-US" b="1" dirty="0"/>
              <a:t>S</a:t>
            </a:r>
            <a:r>
              <a:rPr lang="en-US" dirty="0"/>
              <a:t>hared –</a:t>
            </a:r>
            <a:r>
              <a:rPr lang="ru-RU" dirty="0"/>
              <a:t> линия продублирована еще в одном из </a:t>
            </a:r>
            <a:r>
              <a:rPr lang="en-US" dirty="0"/>
              <a:t>CPU</a:t>
            </a:r>
          </a:p>
          <a:p>
            <a:pPr lvl="2"/>
            <a:r>
              <a:rPr lang="ru-RU" dirty="0"/>
              <a:t>Владелец должен согласовывать запись в неё с другими процессорами</a:t>
            </a:r>
          </a:p>
          <a:p>
            <a:pPr lvl="2"/>
            <a:r>
              <a:rPr lang="ru-RU" dirty="0"/>
              <a:t>Линия согласована с памятью и может быть вытеснена без оповещения и записи в память</a:t>
            </a:r>
          </a:p>
          <a:p>
            <a:pPr lvl="1"/>
            <a:r>
              <a:rPr lang="en-US" b="1" dirty="0"/>
              <a:t>I</a:t>
            </a:r>
            <a:r>
              <a:rPr lang="en-US" dirty="0"/>
              <a:t>nvalid – </a:t>
            </a:r>
            <a:r>
              <a:rPr lang="ru-RU" dirty="0"/>
              <a:t>кеш-линия пуста или содержит мусор</a:t>
            </a:r>
          </a:p>
          <a:p>
            <a:pPr lvl="2"/>
            <a:r>
              <a:rPr lang="ru-RU" dirty="0"/>
              <a:t>Новые данные по возможности должны помещаться в</a:t>
            </a:r>
            <a:r>
              <a:rPr lang="en-US" dirty="0"/>
              <a:t> Invalid</a:t>
            </a:r>
            <a:r>
              <a:rPr lang="ru-RU" dirty="0"/>
              <a:t>-кеш-линию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7A7-1E22-44B7-145C-0AE6E3ED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протокола </a:t>
            </a:r>
            <a:r>
              <a:rPr lang="en-US" dirty="0"/>
              <a:t>MESI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C5BC-FF50-393F-AB58-F1F61E73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Read(</a:t>
            </a:r>
            <a:r>
              <a:rPr lang="en-US" dirty="0" err="1"/>
              <a:t>addr</a:t>
            </a:r>
            <a:r>
              <a:rPr lang="en-US" dirty="0"/>
              <a:t>)</a:t>
            </a:r>
            <a:r>
              <a:rPr lang="ru-RU" dirty="0"/>
              <a:t> – Процессор запрашивает данные</a:t>
            </a:r>
            <a:endParaRPr lang="en-US" dirty="0"/>
          </a:p>
          <a:p>
            <a:r>
              <a:rPr lang="en-US" dirty="0"/>
              <a:t>Read Response</a:t>
            </a:r>
            <a:r>
              <a:rPr lang="ru-RU" dirty="0"/>
              <a:t>(</a:t>
            </a:r>
            <a:r>
              <a:rPr lang="en-US" dirty="0"/>
              <a:t>data)</a:t>
            </a:r>
            <a:r>
              <a:rPr lang="ru-RU" dirty="0"/>
              <a:t>– ответ на сообщение </a:t>
            </a:r>
            <a:r>
              <a:rPr lang="en-US" dirty="0"/>
              <a:t>Read</a:t>
            </a:r>
            <a:endParaRPr lang="ru-RU" dirty="0"/>
          </a:p>
          <a:p>
            <a:pPr lvl="1"/>
            <a:r>
              <a:rPr lang="ru-RU" dirty="0"/>
              <a:t>Может прийти от подсистемы памяти или другого кеша</a:t>
            </a:r>
          </a:p>
          <a:p>
            <a:r>
              <a:rPr lang="en-US" dirty="0"/>
              <a:t>Invalidate(</a:t>
            </a:r>
            <a:r>
              <a:rPr lang="en-US" dirty="0" err="1"/>
              <a:t>addr</a:t>
            </a:r>
            <a:r>
              <a:rPr lang="en-US" dirty="0"/>
              <a:t>) –</a:t>
            </a:r>
            <a:r>
              <a:rPr lang="ru-RU" dirty="0"/>
              <a:t> запрос на </a:t>
            </a:r>
            <a:r>
              <a:rPr lang="ru-RU" dirty="0" err="1"/>
              <a:t>инвалидацию</a:t>
            </a:r>
            <a:r>
              <a:rPr lang="ru-RU" dirty="0"/>
              <a:t> кеш линии, связанной с адресом</a:t>
            </a:r>
          </a:p>
          <a:p>
            <a:pPr lvl="1"/>
            <a:r>
              <a:rPr lang="ru-RU" dirty="0"/>
              <a:t>Все процессоры должны </a:t>
            </a:r>
            <a:r>
              <a:rPr lang="ru-RU" dirty="0" err="1"/>
              <a:t>инвалидировать</a:t>
            </a:r>
            <a:r>
              <a:rPr lang="ru-RU" dirty="0"/>
              <a:t> у себя кеш линию связанную с адресом и ответить </a:t>
            </a:r>
            <a:r>
              <a:rPr lang="en-US" dirty="0"/>
              <a:t>Invalidate acknowledged</a:t>
            </a:r>
            <a:endParaRPr lang="ru-RU" dirty="0"/>
          </a:p>
          <a:p>
            <a:r>
              <a:rPr lang="en-US" dirty="0"/>
              <a:t>Invalidate acknowledged – </a:t>
            </a:r>
            <a:r>
              <a:rPr lang="ru-RU" dirty="0"/>
              <a:t>подтверждение </a:t>
            </a:r>
            <a:r>
              <a:rPr lang="ru-RU" dirty="0" err="1"/>
              <a:t>инвалидации</a:t>
            </a:r>
            <a:endParaRPr lang="ru-RU" dirty="0"/>
          </a:p>
          <a:p>
            <a:pPr lvl="1"/>
            <a:r>
              <a:rPr lang="ru-RU" dirty="0"/>
              <a:t>Процессор в ответ на </a:t>
            </a:r>
            <a:r>
              <a:rPr lang="en-US" dirty="0"/>
              <a:t>Invalidate </a:t>
            </a:r>
            <a:r>
              <a:rPr lang="ru-RU" dirty="0"/>
              <a:t>должен удалить данные и подтвердить удаление</a:t>
            </a:r>
          </a:p>
          <a:p>
            <a:r>
              <a:rPr lang="en-US" dirty="0"/>
              <a:t>Read Invalidate(</a:t>
            </a:r>
            <a:r>
              <a:rPr lang="en-US" dirty="0" err="1"/>
              <a:t>addr</a:t>
            </a:r>
            <a:r>
              <a:rPr lang="en-US" dirty="0"/>
              <a:t>) – </a:t>
            </a:r>
            <a:r>
              <a:rPr lang="ru-RU" dirty="0"/>
              <a:t>Процессор запрашивает кеш линию по адресу </a:t>
            </a:r>
            <a:r>
              <a:rPr lang="en-US" dirty="0" err="1"/>
              <a:t>addr</a:t>
            </a:r>
            <a:r>
              <a:rPr lang="ru-RU" dirty="0"/>
              <a:t>, остальные процессоры должны </a:t>
            </a:r>
            <a:r>
              <a:rPr lang="ru-RU" dirty="0" err="1"/>
              <a:t>инвалидировать</a:t>
            </a:r>
            <a:r>
              <a:rPr lang="ru-RU" dirty="0"/>
              <a:t> их у себя</a:t>
            </a:r>
          </a:p>
          <a:p>
            <a:r>
              <a:rPr lang="en-US" dirty="0" err="1"/>
              <a:t>WriteBack</a:t>
            </a:r>
            <a:r>
              <a:rPr lang="en-US" dirty="0"/>
              <a:t>(</a:t>
            </a:r>
            <a:r>
              <a:rPr lang="en-US" dirty="0" err="1"/>
              <a:t>addr</a:t>
            </a:r>
            <a:r>
              <a:rPr lang="en-US" dirty="0"/>
              <a:t>, data)</a:t>
            </a:r>
            <a:r>
              <a:rPr lang="ru-RU" dirty="0"/>
              <a:t> – записывает данные </a:t>
            </a:r>
            <a:r>
              <a:rPr lang="ru-RU"/>
              <a:t>в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1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2F4C-9C6B-7F51-3582-092665D7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299B-A17F-3127-5644-5E1B2146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Выгодно откладывать запись из кеша в ОЗУ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0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5F2-8E48-CE68-098E-97BD444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0341-E35E-08A7-47CB-C35363D0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 Anthony, “C++ Concurrency in Action, 2</a:t>
            </a:r>
            <a:r>
              <a:rPr lang="en-US" baseline="30000" dirty="0"/>
              <a:t>nd</a:t>
            </a:r>
            <a:r>
              <a:rPr lang="en-US" dirty="0"/>
              <a:t> Edition”</a:t>
            </a:r>
            <a:endParaRPr lang="ru-RU" dirty="0"/>
          </a:p>
          <a:p>
            <a:r>
              <a:rPr lang="en-US" dirty="0"/>
              <a:t>Maurice Herlihy, Nir Shavit “The Art of Multiprocessor Programming”</a:t>
            </a:r>
          </a:p>
          <a:p>
            <a:r>
              <a:rPr lang="en-US" dirty="0"/>
              <a:t>Lock-free </a:t>
            </a:r>
            <a:r>
              <a:rPr lang="ru-RU" dirty="0"/>
              <a:t>структуры данных. Откуда пошли быть барьеры памяти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333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Протоколы когерентности кешей</vt:lpstr>
      <vt:lpstr>Многоуровневая система памяти компьютера</vt:lpstr>
      <vt:lpstr>Упрощённая схема памяти</vt:lpstr>
      <vt:lpstr>Устройство кэш памяти</vt:lpstr>
      <vt:lpstr>Протокол MESI</vt:lpstr>
      <vt:lpstr>Сообщения протокола MESI</vt:lpstr>
      <vt:lpstr>PowerPoint Presentation</vt:lpstr>
      <vt:lpstr>Список литературы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47</cp:revision>
  <dcterms:created xsi:type="dcterms:W3CDTF">2025-02-03T14:52:05Z</dcterms:created>
  <dcterms:modified xsi:type="dcterms:W3CDTF">2025-03-19T21:02:11Z</dcterms:modified>
</cp:coreProperties>
</file>