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5" r:id="rId2"/>
    <p:sldId id="298" r:id="rId3"/>
    <p:sldId id="299" r:id="rId4"/>
    <p:sldId id="300" r:id="rId5"/>
    <p:sldId id="296" r:id="rId6"/>
    <p:sldId id="311" r:id="rId7"/>
    <p:sldId id="312" r:id="rId8"/>
    <p:sldId id="301" r:id="rId9"/>
    <p:sldId id="302" r:id="rId10"/>
    <p:sldId id="297" r:id="rId11"/>
    <p:sldId id="305" r:id="rId12"/>
    <p:sldId id="307" r:id="rId13"/>
    <p:sldId id="308" r:id="rId14"/>
    <p:sldId id="304" r:id="rId15"/>
    <p:sldId id="303" r:id="rId16"/>
    <p:sldId id="313" r:id="rId17"/>
    <p:sldId id="306" r:id="rId18"/>
    <p:sldId id="310" r:id="rId19"/>
    <p:sldId id="309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3" r:id="rId29"/>
    <p:sldId id="322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298"/>
            <p14:sldId id="299"/>
            <p14:sldId id="300"/>
            <p14:sldId id="296"/>
            <p14:sldId id="311"/>
            <p14:sldId id="312"/>
            <p14:sldId id="301"/>
            <p14:sldId id="302"/>
            <p14:sldId id="297"/>
            <p14:sldId id="305"/>
            <p14:sldId id="307"/>
            <p14:sldId id="308"/>
            <p14:sldId id="304"/>
            <p14:sldId id="303"/>
            <p14:sldId id="313"/>
            <p14:sldId id="306"/>
            <p14:sldId id="310"/>
            <p14:sldId id="309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32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935" autoAdjust="0"/>
  </p:normalViewPr>
  <p:slideViewPr>
    <p:cSldViewPr snapToGrid="0" showGuides="1">
      <p:cViewPr>
        <p:scale>
          <a:sx n="50" d="100"/>
          <a:sy n="50" d="100"/>
        </p:scale>
        <p:origin x="2028" y="798"/>
      </p:cViewPr>
      <p:guideLst>
        <p:guide orient="horz" pos="2228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1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8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ronosGroup/OpenCL-SD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Вычисления на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с использованием </a:t>
            </a:r>
            <a:r>
              <a:rPr lang="en-US" dirty="0"/>
              <a:t>OpenCL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584C-10F6-D8FF-5039-B5215EF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компоненты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AC6F-6539-40EA-4BA3-DA2BD8C3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Платформа</a:t>
            </a:r>
            <a:r>
              <a:rPr lang="en-US" dirty="0"/>
              <a:t> – </a:t>
            </a:r>
            <a:r>
              <a:rPr lang="ru-RU" dirty="0"/>
              <a:t>производитель </a:t>
            </a:r>
            <a:r>
              <a:rPr lang="en-US" dirty="0"/>
              <a:t>OpenCL</a:t>
            </a:r>
            <a:r>
              <a:rPr lang="ru-RU" dirty="0"/>
              <a:t>-устройств (</a:t>
            </a:r>
            <a:r>
              <a:rPr lang="en-US" dirty="0"/>
              <a:t>Intel, AMD, NVidia, …)</a:t>
            </a:r>
          </a:p>
          <a:p>
            <a:pPr lvl="1"/>
            <a:r>
              <a:rPr lang="ru-RU" dirty="0"/>
              <a:t>Может содержать несколько устройств</a:t>
            </a:r>
          </a:p>
          <a:p>
            <a:r>
              <a:rPr lang="ru-RU" dirty="0"/>
              <a:t>Устройство</a:t>
            </a:r>
            <a:r>
              <a:rPr lang="en-US" dirty="0"/>
              <a:t> –</a:t>
            </a:r>
            <a:r>
              <a:rPr lang="ru-RU" dirty="0"/>
              <a:t> конкретное вычислительное устройство, доступное в платформе (</a:t>
            </a:r>
            <a:r>
              <a:rPr lang="en-US" dirty="0"/>
              <a:t>CPU, GPU, FPGA)</a:t>
            </a:r>
            <a:endParaRPr lang="ru-RU" dirty="0"/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Запускает вычисления на одном или нескольких устройствах</a:t>
            </a:r>
          </a:p>
          <a:p>
            <a:pPr lvl="1"/>
            <a:r>
              <a:rPr lang="ru-RU" dirty="0"/>
              <a:t>Управляет памятью и командами</a:t>
            </a:r>
          </a:p>
          <a:p>
            <a:r>
              <a:rPr lang="ru-RU" dirty="0"/>
              <a:t>Очередь команд</a:t>
            </a:r>
          </a:p>
          <a:p>
            <a:pPr lvl="1"/>
            <a:r>
              <a:rPr lang="ru-RU" dirty="0"/>
              <a:t>Обеспечивает отправку задач на устройство</a:t>
            </a:r>
          </a:p>
          <a:p>
            <a:r>
              <a:rPr lang="ru-RU" dirty="0"/>
              <a:t>Программа</a:t>
            </a:r>
          </a:p>
          <a:p>
            <a:pPr lvl="1"/>
            <a:r>
              <a:rPr lang="ru-RU" dirty="0"/>
              <a:t>Содержит код одного или нескольких </a:t>
            </a:r>
            <a:r>
              <a:rPr lang="en-US" dirty="0"/>
              <a:t>OpenCL-</a:t>
            </a:r>
            <a:r>
              <a:rPr lang="ru-RU" dirty="0"/>
              <a:t>ядер</a:t>
            </a:r>
          </a:p>
          <a:p>
            <a:r>
              <a:rPr lang="ru-RU" dirty="0"/>
              <a:t>Ядро (</a:t>
            </a:r>
            <a:r>
              <a:rPr lang="en-US" dirty="0"/>
              <a:t>Kernel)</a:t>
            </a:r>
            <a:r>
              <a:rPr lang="ru-RU" dirty="0"/>
              <a:t> – функция, выполняемая на устройстве</a:t>
            </a:r>
            <a:endParaRPr lang="en-US" dirty="0"/>
          </a:p>
          <a:p>
            <a:r>
              <a:rPr lang="ru-RU" dirty="0"/>
              <a:t>Буферы – хранят данные, необходимые для вычислений</a:t>
            </a:r>
          </a:p>
          <a:p>
            <a:r>
              <a:rPr lang="ru-RU" dirty="0"/>
              <a:t>Рабочие элементы (</a:t>
            </a:r>
            <a:r>
              <a:rPr lang="en-US" dirty="0"/>
              <a:t>Work Items) </a:t>
            </a:r>
            <a:r>
              <a:rPr lang="ru-RU" dirty="0"/>
              <a:t>и рабочие группы (</a:t>
            </a:r>
            <a:r>
              <a:rPr lang="en-US" dirty="0"/>
              <a:t>Work Groups)</a:t>
            </a:r>
          </a:p>
          <a:p>
            <a:pPr lvl="1"/>
            <a:r>
              <a:rPr lang="en-US" dirty="0"/>
              <a:t>OpenCL </a:t>
            </a:r>
            <a:r>
              <a:rPr lang="ru-RU" dirty="0"/>
              <a:t>выполняет вычисления над множеством </a:t>
            </a:r>
            <a:r>
              <a:rPr lang="en-US" dirty="0"/>
              <a:t>Work Items</a:t>
            </a:r>
            <a:r>
              <a:rPr lang="ru-RU" dirty="0"/>
              <a:t>, сгруппированных в </a:t>
            </a:r>
            <a:r>
              <a:rPr lang="en-US" dirty="0"/>
              <a:t>work groups</a:t>
            </a:r>
          </a:p>
        </p:txBody>
      </p:sp>
    </p:spTree>
    <p:extLst>
      <p:ext uri="{BB962C8B-B14F-4D97-AF65-F5344CB8AC3E}">
        <p14:creationId xmlns:p14="http://schemas.microsoft.com/office/powerpoint/2010/main" val="18538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28DE-8DFB-9AAA-2490-BF07EA54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имеющихся платформ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F42B1-C1DB-D3F0-0465-36588BFAA020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ListPlatformsAndDevices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std::vector&lt;cl::Platform&gt; platforms;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(&amp;platforms);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platforms)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(CL_PLATFORM_NAME,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Platform: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5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17BB-7AC4-4A00-7854-DD20C916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информации об устройствах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39020-17F2-8631-C087-FBAED32C2052}"/>
              </a:ext>
            </a:extLst>
          </p:cNvPr>
          <p:cNvSpPr txBox="1"/>
          <p:nvPr/>
        </p:nvSpPr>
        <p:spPr>
          <a:xfrm>
            <a:off x="965200" y="1498600"/>
            <a:ext cx="10388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ListPlatformDevices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std::vector&lt;cl::Device&gt; devices;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(CL_DEVICE_TYPE_ALL, &amp;devices);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devices)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(CL_DEVICE_NAME,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(CL_DEVICE_TYPE, &amp;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2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4FAA-4A3D-8842-568A-ACE0D12E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типа 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BF0FE-DBF7-BB35-C222-25305B7D1635}"/>
              </a:ext>
            </a:extLst>
          </p:cNvPr>
          <p:cNvSpPr txBox="1"/>
          <p:nvPr/>
        </p:nvSpPr>
        <p:spPr>
          <a:xfrm>
            <a:off x="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Device type: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cl_device_type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string_view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CL_DEVICE_TYPE_GPU,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CL_DEVICE_TYPE_ACCELERATOR,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Accelerator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 CL_DEVICE_TYPE_CUSTOM,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Custom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519E3-BE16-686E-EA1A-BA67F4B3E27A}"/>
              </a:ext>
            </a:extLst>
          </p:cNvPr>
          <p:cNvSpPr txBox="1"/>
          <p:nvPr/>
        </p:nvSpPr>
        <p:spPr>
          <a:xfrm>
            <a:off x="5664200" y="5042118"/>
            <a:ext cx="6527800" cy="1815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Platform: NVIDIA CUDA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Intel(R) OpenCL HD Graphics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Platform: OpenCLOn12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NVIDIA GeForce RTX 4060 Laptop GPU.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Intel(R) UHD Graphics. Device type: GPU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Device: Microsoft Basic Render Driver. Device type: CPU</a:t>
            </a:r>
          </a:p>
        </p:txBody>
      </p:sp>
    </p:spTree>
    <p:extLst>
      <p:ext uri="{BB962C8B-B14F-4D97-AF65-F5344CB8AC3E}">
        <p14:creationId xmlns:p14="http://schemas.microsoft.com/office/powerpoint/2010/main" val="419422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B0FC3-0BFC-0361-98B9-A12F57BD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элементы и </a:t>
            </a:r>
            <a:r>
              <a:rPr lang="en-US" dirty="0" err="1"/>
              <a:t>NDRange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C9CC-724C-4D18-8BA5-DF4DCA8ADA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Данные разбиваются на рабочие элементы в итерационном пространстве</a:t>
            </a:r>
          </a:p>
          <a:p>
            <a:r>
              <a:rPr lang="en-US" dirty="0" err="1"/>
              <a:t>NDRange</a:t>
            </a:r>
            <a:r>
              <a:rPr lang="en-US" dirty="0"/>
              <a:t> </a:t>
            </a:r>
            <a:r>
              <a:rPr lang="ru-RU" dirty="0"/>
              <a:t>позволяет задать размерность и размер этого пространства</a:t>
            </a:r>
          </a:p>
          <a:p>
            <a:r>
              <a:rPr lang="ru-RU" dirty="0"/>
              <a:t>Экземпляр ядра исполняется для каждого </a:t>
            </a:r>
            <a:r>
              <a:rPr lang="en-US" dirty="0"/>
              <a:t>Work Item</a:t>
            </a:r>
            <a:r>
              <a:rPr lang="ru-RU" dirty="0"/>
              <a:t> внутри пространства индексов</a:t>
            </a:r>
            <a:endParaRPr lang="en-US" dirty="0"/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3E8A5891-5A3B-0658-61B2-8B78D9E1E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3401" y="1825625"/>
            <a:ext cx="3548882" cy="4351338"/>
          </a:xfrm>
        </p:spPr>
      </p:pic>
    </p:spTree>
    <p:extLst>
      <p:ext uri="{BB962C8B-B14F-4D97-AF65-F5344CB8AC3E}">
        <p14:creationId xmlns:p14="http://schemas.microsoft.com/office/powerpoint/2010/main" val="174696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B756-7A9D-16FA-26B7-2AC9C89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Рабочие группы (</a:t>
            </a:r>
            <a:r>
              <a:rPr lang="en-US" dirty="0"/>
              <a:t>Work Groups)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FE2025-7017-E643-00FC-9F98029D1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8318" y="2167731"/>
            <a:ext cx="5285482" cy="3667126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DD929E2-9350-9140-CA5B-E56DCFA5B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Рабочие группы группируют </a:t>
            </a:r>
            <a:r>
              <a:rPr lang="en-US" dirty="0"/>
              <a:t>work item-</a:t>
            </a:r>
            <a:r>
              <a:rPr lang="ru-RU" dirty="0"/>
              <a:t>ы для совместной обработки</a:t>
            </a:r>
          </a:p>
          <a:p>
            <a:r>
              <a:rPr lang="en-US" dirty="0"/>
              <a:t>Work Groups</a:t>
            </a:r>
            <a:r>
              <a:rPr lang="ru-RU" dirty="0"/>
              <a:t> выполняются независимо друг от друга (в том числе параллельно)</a:t>
            </a:r>
          </a:p>
          <a:p>
            <a:r>
              <a:rPr lang="ru-RU" dirty="0"/>
              <a:t>Элементы одной </a:t>
            </a:r>
            <a:r>
              <a:rPr lang="en-US" dirty="0"/>
              <a:t>Work Group</a:t>
            </a:r>
            <a:r>
              <a:rPr lang="ru-RU" dirty="0"/>
              <a:t> могут использовать совместную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1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2C99FB-29ED-FDEF-0CC6-8EE04469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OpenCL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611D2-FBF3-A7F4-2DB3-089EF836C2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 – </a:t>
            </a:r>
            <a:r>
              <a:rPr lang="ru-RU" dirty="0"/>
              <a:t>видна каждому потоку, имеет большой объем и большие задержки</a:t>
            </a:r>
          </a:p>
          <a:p>
            <a:r>
              <a:rPr lang="ru-RU" dirty="0"/>
              <a:t>Локальная память – видна всем потокам внутри одной рабочей группы</a:t>
            </a:r>
          </a:p>
          <a:p>
            <a:pPr lvl="1"/>
            <a:r>
              <a:rPr lang="ru-RU" dirty="0"/>
              <a:t>Может быть использована как кэш</a:t>
            </a:r>
          </a:p>
          <a:p>
            <a:r>
              <a:rPr lang="ru-RU" dirty="0"/>
              <a:t>Приватная память – видна только потоку, имеет небольшой объём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452326-2EFF-0938-8604-342D3B3A3C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165" y="1825625"/>
            <a:ext cx="38576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1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B296E7-42D2-5FB5-755F-E3FB349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Суммирование элементов массивов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AF52C-F70E-6A3A-DDB7-8B389381BDD1}"/>
              </a:ext>
            </a:extLst>
          </p:cNvPr>
          <p:cNvSpPr/>
          <p:nvPr/>
        </p:nvSpPr>
        <p:spPr>
          <a:xfrm>
            <a:off x="1092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D0F2FC-86A0-4393-D8D1-21E3DAD15EA3}"/>
              </a:ext>
            </a:extLst>
          </p:cNvPr>
          <p:cNvSpPr/>
          <p:nvPr/>
        </p:nvSpPr>
        <p:spPr>
          <a:xfrm>
            <a:off x="1549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CF167-D680-0A24-A0D3-9E2BAB1D82D9}"/>
              </a:ext>
            </a:extLst>
          </p:cNvPr>
          <p:cNvSpPr/>
          <p:nvPr/>
        </p:nvSpPr>
        <p:spPr>
          <a:xfrm>
            <a:off x="2006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D94A03-5177-62E2-7F59-07D1961DC4D9}"/>
              </a:ext>
            </a:extLst>
          </p:cNvPr>
          <p:cNvSpPr/>
          <p:nvPr/>
        </p:nvSpPr>
        <p:spPr>
          <a:xfrm>
            <a:off x="2463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38FAFC-445E-1337-BF7E-B582B98BF03C}"/>
              </a:ext>
            </a:extLst>
          </p:cNvPr>
          <p:cNvSpPr/>
          <p:nvPr/>
        </p:nvSpPr>
        <p:spPr>
          <a:xfrm>
            <a:off x="2921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0F1D57-1E75-CD52-3BC8-D4ACA1BD003B}"/>
              </a:ext>
            </a:extLst>
          </p:cNvPr>
          <p:cNvSpPr/>
          <p:nvPr/>
        </p:nvSpPr>
        <p:spPr>
          <a:xfrm>
            <a:off x="3378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13ECF-D7F5-F785-499B-DF93D3918780}"/>
              </a:ext>
            </a:extLst>
          </p:cNvPr>
          <p:cNvSpPr/>
          <p:nvPr/>
        </p:nvSpPr>
        <p:spPr>
          <a:xfrm>
            <a:off x="3835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4601E-2B76-6F3E-F719-25612334D19D}"/>
              </a:ext>
            </a:extLst>
          </p:cNvPr>
          <p:cNvSpPr/>
          <p:nvPr/>
        </p:nvSpPr>
        <p:spPr>
          <a:xfrm>
            <a:off x="4292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2BB94B-F1A5-755D-8882-CF7342A2D2D2}"/>
              </a:ext>
            </a:extLst>
          </p:cNvPr>
          <p:cNvSpPr/>
          <p:nvPr/>
        </p:nvSpPr>
        <p:spPr>
          <a:xfrm>
            <a:off x="4749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5D8EA0-E9A7-4010-AD6F-AEA0DE9BF957}"/>
              </a:ext>
            </a:extLst>
          </p:cNvPr>
          <p:cNvSpPr/>
          <p:nvPr/>
        </p:nvSpPr>
        <p:spPr>
          <a:xfrm>
            <a:off x="5207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7EDD91-4A29-6E37-0554-EE696103DF2F}"/>
              </a:ext>
            </a:extLst>
          </p:cNvPr>
          <p:cNvSpPr/>
          <p:nvPr/>
        </p:nvSpPr>
        <p:spPr>
          <a:xfrm>
            <a:off x="5664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D74D-292C-6524-EB8E-2159D2542F6B}"/>
              </a:ext>
            </a:extLst>
          </p:cNvPr>
          <p:cNvSpPr/>
          <p:nvPr/>
        </p:nvSpPr>
        <p:spPr>
          <a:xfrm>
            <a:off x="6121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B8DE07-FE2A-0A99-CB03-4A396660D3FF}"/>
              </a:ext>
            </a:extLst>
          </p:cNvPr>
          <p:cNvSpPr/>
          <p:nvPr/>
        </p:nvSpPr>
        <p:spPr>
          <a:xfrm>
            <a:off x="6578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C2B45-7192-1257-C04C-3251B838727C}"/>
              </a:ext>
            </a:extLst>
          </p:cNvPr>
          <p:cNvSpPr/>
          <p:nvPr/>
        </p:nvSpPr>
        <p:spPr>
          <a:xfrm>
            <a:off x="7035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FFF97-B366-0DED-F43B-207C3E0301D2}"/>
              </a:ext>
            </a:extLst>
          </p:cNvPr>
          <p:cNvSpPr/>
          <p:nvPr/>
        </p:nvSpPr>
        <p:spPr>
          <a:xfrm>
            <a:off x="7493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11014-C13C-5D8D-E9E4-D9EFD7D81E88}"/>
              </a:ext>
            </a:extLst>
          </p:cNvPr>
          <p:cNvSpPr/>
          <p:nvPr/>
        </p:nvSpPr>
        <p:spPr>
          <a:xfrm>
            <a:off x="7950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8A1AF8-A2AA-ABE2-42C2-335CA74CC41C}"/>
              </a:ext>
            </a:extLst>
          </p:cNvPr>
          <p:cNvSpPr/>
          <p:nvPr/>
        </p:nvSpPr>
        <p:spPr>
          <a:xfrm>
            <a:off x="84074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4A633A-FE6A-F510-DF28-E2D2C888C5BC}"/>
              </a:ext>
            </a:extLst>
          </p:cNvPr>
          <p:cNvSpPr/>
          <p:nvPr/>
        </p:nvSpPr>
        <p:spPr>
          <a:xfrm>
            <a:off x="88646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46CDA-B35A-556E-9741-42087EA52F32}"/>
              </a:ext>
            </a:extLst>
          </p:cNvPr>
          <p:cNvSpPr/>
          <p:nvPr/>
        </p:nvSpPr>
        <p:spPr>
          <a:xfrm>
            <a:off x="93218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26210A-9917-68E9-42CD-4F9FC110D427}"/>
              </a:ext>
            </a:extLst>
          </p:cNvPr>
          <p:cNvSpPr/>
          <p:nvPr/>
        </p:nvSpPr>
        <p:spPr>
          <a:xfrm>
            <a:off x="97790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FA159E-D455-C275-E37A-8D5FAD0B4C50}"/>
              </a:ext>
            </a:extLst>
          </p:cNvPr>
          <p:cNvSpPr/>
          <p:nvPr/>
        </p:nvSpPr>
        <p:spPr>
          <a:xfrm>
            <a:off x="10236200" y="22225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AF797-DEF1-9405-F722-5A9F6B9079A4}"/>
              </a:ext>
            </a:extLst>
          </p:cNvPr>
          <p:cNvSpPr/>
          <p:nvPr/>
        </p:nvSpPr>
        <p:spPr>
          <a:xfrm>
            <a:off x="1092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21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46AF2-427C-BD41-CB5F-07A865169F22}"/>
              </a:ext>
            </a:extLst>
          </p:cNvPr>
          <p:cNvSpPr/>
          <p:nvPr/>
        </p:nvSpPr>
        <p:spPr>
          <a:xfrm>
            <a:off x="1549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20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1A22E7-AADA-DFDE-7267-CF91E3C3041D}"/>
              </a:ext>
            </a:extLst>
          </p:cNvPr>
          <p:cNvSpPr/>
          <p:nvPr/>
        </p:nvSpPr>
        <p:spPr>
          <a:xfrm>
            <a:off x="2006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19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5C2B4C-9CF2-B022-BB42-59139D7B43B8}"/>
              </a:ext>
            </a:extLst>
          </p:cNvPr>
          <p:cNvSpPr/>
          <p:nvPr/>
        </p:nvSpPr>
        <p:spPr>
          <a:xfrm>
            <a:off x="2463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18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5A76A-913C-D15E-BCEB-F44CCE7B73E7}"/>
              </a:ext>
            </a:extLst>
          </p:cNvPr>
          <p:cNvSpPr/>
          <p:nvPr/>
        </p:nvSpPr>
        <p:spPr>
          <a:xfrm>
            <a:off x="2921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17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BD2D49-3C4E-84FE-B799-D197A1D9BC4A}"/>
              </a:ext>
            </a:extLst>
          </p:cNvPr>
          <p:cNvSpPr/>
          <p:nvPr/>
        </p:nvSpPr>
        <p:spPr>
          <a:xfrm>
            <a:off x="3378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16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07959-2428-9844-2417-5FFC64F20F80}"/>
              </a:ext>
            </a:extLst>
          </p:cNvPr>
          <p:cNvSpPr/>
          <p:nvPr/>
        </p:nvSpPr>
        <p:spPr>
          <a:xfrm>
            <a:off x="3835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15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1960E9-1921-FA98-0538-285D595C4498}"/>
              </a:ext>
            </a:extLst>
          </p:cNvPr>
          <p:cNvSpPr/>
          <p:nvPr/>
        </p:nvSpPr>
        <p:spPr>
          <a:xfrm>
            <a:off x="4292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14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11D0C7-C51E-E26F-ACFA-0FEACD80DC58}"/>
              </a:ext>
            </a:extLst>
          </p:cNvPr>
          <p:cNvSpPr/>
          <p:nvPr/>
        </p:nvSpPr>
        <p:spPr>
          <a:xfrm>
            <a:off x="4749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13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9D3BB6-464E-90E3-454A-37279366000F}"/>
              </a:ext>
            </a:extLst>
          </p:cNvPr>
          <p:cNvSpPr/>
          <p:nvPr/>
        </p:nvSpPr>
        <p:spPr>
          <a:xfrm>
            <a:off x="5207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22F9C1-AF71-7F50-B845-7BB9D9113456}"/>
              </a:ext>
            </a:extLst>
          </p:cNvPr>
          <p:cNvSpPr/>
          <p:nvPr/>
        </p:nvSpPr>
        <p:spPr>
          <a:xfrm>
            <a:off x="5664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080766-0E97-052A-6CCC-26DD1B00936C}"/>
              </a:ext>
            </a:extLst>
          </p:cNvPr>
          <p:cNvSpPr/>
          <p:nvPr/>
        </p:nvSpPr>
        <p:spPr>
          <a:xfrm>
            <a:off x="6121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10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A5F5C-2F7C-7B81-4137-6B0FA84FB9FD}"/>
              </a:ext>
            </a:extLst>
          </p:cNvPr>
          <p:cNvSpPr/>
          <p:nvPr/>
        </p:nvSpPr>
        <p:spPr>
          <a:xfrm>
            <a:off x="6578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9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8B045F-0728-D491-5256-2E1178D43AC7}"/>
              </a:ext>
            </a:extLst>
          </p:cNvPr>
          <p:cNvSpPr/>
          <p:nvPr/>
        </p:nvSpPr>
        <p:spPr>
          <a:xfrm>
            <a:off x="7035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46B2C7-DFC3-878A-5BF1-0A1CCC75078F}"/>
              </a:ext>
            </a:extLst>
          </p:cNvPr>
          <p:cNvSpPr/>
          <p:nvPr/>
        </p:nvSpPr>
        <p:spPr>
          <a:xfrm>
            <a:off x="7493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10E406-EF25-59A3-1F46-92F257BCAB6B}"/>
              </a:ext>
            </a:extLst>
          </p:cNvPr>
          <p:cNvSpPr/>
          <p:nvPr/>
        </p:nvSpPr>
        <p:spPr>
          <a:xfrm>
            <a:off x="7950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175581-B375-D0CB-5805-004655777CF6}"/>
              </a:ext>
            </a:extLst>
          </p:cNvPr>
          <p:cNvSpPr/>
          <p:nvPr/>
        </p:nvSpPr>
        <p:spPr>
          <a:xfrm>
            <a:off x="84074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C155A29-FB9D-EA58-7BF7-9B12346CB4AC}"/>
              </a:ext>
            </a:extLst>
          </p:cNvPr>
          <p:cNvSpPr/>
          <p:nvPr/>
        </p:nvSpPr>
        <p:spPr>
          <a:xfrm>
            <a:off x="88646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EAEA8-11AD-311B-039F-F39F46162000}"/>
              </a:ext>
            </a:extLst>
          </p:cNvPr>
          <p:cNvSpPr/>
          <p:nvPr/>
        </p:nvSpPr>
        <p:spPr>
          <a:xfrm>
            <a:off x="93218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0BA837-511C-A32D-182F-3C5121312381}"/>
              </a:ext>
            </a:extLst>
          </p:cNvPr>
          <p:cNvSpPr/>
          <p:nvPr/>
        </p:nvSpPr>
        <p:spPr>
          <a:xfrm>
            <a:off x="97790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660C3AE-BBDC-5AFC-F995-9B095AE7B31E}"/>
              </a:ext>
            </a:extLst>
          </p:cNvPr>
          <p:cNvSpPr/>
          <p:nvPr/>
        </p:nvSpPr>
        <p:spPr>
          <a:xfrm>
            <a:off x="10236200" y="318135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C6090A-4253-5742-2F79-59065F044B8E}"/>
              </a:ext>
            </a:extLst>
          </p:cNvPr>
          <p:cNvSpPr/>
          <p:nvPr/>
        </p:nvSpPr>
        <p:spPr>
          <a:xfrm>
            <a:off x="1092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F6713F-7CC0-490E-028A-963C8D07B9F9}"/>
              </a:ext>
            </a:extLst>
          </p:cNvPr>
          <p:cNvSpPr/>
          <p:nvPr/>
        </p:nvSpPr>
        <p:spPr>
          <a:xfrm>
            <a:off x="1549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018FD2-2BF1-27BD-7FB9-1ECB86AF14DE}"/>
              </a:ext>
            </a:extLst>
          </p:cNvPr>
          <p:cNvSpPr/>
          <p:nvPr/>
        </p:nvSpPr>
        <p:spPr>
          <a:xfrm>
            <a:off x="2006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913606-9324-23A1-A9E3-27FBB41DD721}"/>
              </a:ext>
            </a:extLst>
          </p:cNvPr>
          <p:cNvSpPr/>
          <p:nvPr/>
        </p:nvSpPr>
        <p:spPr>
          <a:xfrm>
            <a:off x="2463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A782861-FA2D-425F-42A9-B5D0FB8BA097}"/>
              </a:ext>
            </a:extLst>
          </p:cNvPr>
          <p:cNvSpPr/>
          <p:nvPr/>
        </p:nvSpPr>
        <p:spPr>
          <a:xfrm>
            <a:off x="2921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6F39A0-9D70-8571-BE9C-FA494A8563E9}"/>
              </a:ext>
            </a:extLst>
          </p:cNvPr>
          <p:cNvSpPr/>
          <p:nvPr/>
        </p:nvSpPr>
        <p:spPr>
          <a:xfrm>
            <a:off x="3378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1CF1E4D-C400-3345-8DD8-B7734B419F5A}"/>
              </a:ext>
            </a:extLst>
          </p:cNvPr>
          <p:cNvSpPr/>
          <p:nvPr/>
        </p:nvSpPr>
        <p:spPr>
          <a:xfrm>
            <a:off x="3835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44FC1A-3287-6C84-A317-B7DC4B48A2C7}"/>
              </a:ext>
            </a:extLst>
          </p:cNvPr>
          <p:cNvSpPr/>
          <p:nvPr/>
        </p:nvSpPr>
        <p:spPr>
          <a:xfrm>
            <a:off x="4292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338B30D-E47D-AD02-1F45-38A86F1BBC09}"/>
              </a:ext>
            </a:extLst>
          </p:cNvPr>
          <p:cNvSpPr/>
          <p:nvPr/>
        </p:nvSpPr>
        <p:spPr>
          <a:xfrm>
            <a:off x="4749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5AA6E1-A293-6EBF-B0C0-CFF695923DB9}"/>
              </a:ext>
            </a:extLst>
          </p:cNvPr>
          <p:cNvSpPr/>
          <p:nvPr/>
        </p:nvSpPr>
        <p:spPr>
          <a:xfrm>
            <a:off x="5207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BD3B0-796D-CE9A-DAE1-D8111CE2F5DF}"/>
              </a:ext>
            </a:extLst>
          </p:cNvPr>
          <p:cNvSpPr/>
          <p:nvPr/>
        </p:nvSpPr>
        <p:spPr>
          <a:xfrm>
            <a:off x="5664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33D095-E301-95C6-7E1A-F02C8A28337E}"/>
              </a:ext>
            </a:extLst>
          </p:cNvPr>
          <p:cNvSpPr/>
          <p:nvPr/>
        </p:nvSpPr>
        <p:spPr>
          <a:xfrm>
            <a:off x="6121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08E5369-C7FF-4683-55A3-74936476DD88}"/>
              </a:ext>
            </a:extLst>
          </p:cNvPr>
          <p:cNvSpPr/>
          <p:nvPr/>
        </p:nvSpPr>
        <p:spPr>
          <a:xfrm>
            <a:off x="6578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1E88E-3CEB-EB8F-23EE-3C9EC0FCC6A5}"/>
              </a:ext>
            </a:extLst>
          </p:cNvPr>
          <p:cNvSpPr/>
          <p:nvPr/>
        </p:nvSpPr>
        <p:spPr>
          <a:xfrm>
            <a:off x="7035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86531D-CD40-0C7D-11B7-B021DF86003A}"/>
              </a:ext>
            </a:extLst>
          </p:cNvPr>
          <p:cNvSpPr/>
          <p:nvPr/>
        </p:nvSpPr>
        <p:spPr>
          <a:xfrm>
            <a:off x="7493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C81635E-C90C-6566-8393-B1C44B8B1EA0}"/>
              </a:ext>
            </a:extLst>
          </p:cNvPr>
          <p:cNvSpPr/>
          <p:nvPr/>
        </p:nvSpPr>
        <p:spPr>
          <a:xfrm>
            <a:off x="7950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225AAD-35B6-D4BE-1A95-C14CA6A4A295}"/>
              </a:ext>
            </a:extLst>
          </p:cNvPr>
          <p:cNvSpPr/>
          <p:nvPr/>
        </p:nvSpPr>
        <p:spPr>
          <a:xfrm>
            <a:off x="84074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7DD7BF-C265-1D34-56FD-E2BC0A479CD9}"/>
              </a:ext>
            </a:extLst>
          </p:cNvPr>
          <p:cNvSpPr/>
          <p:nvPr/>
        </p:nvSpPr>
        <p:spPr>
          <a:xfrm>
            <a:off x="88646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F09680-ACE3-0847-AC0D-C9B2958C4BD0}"/>
              </a:ext>
            </a:extLst>
          </p:cNvPr>
          <p:cNvSpPr/>
          <p:nvPr/>
        </p:nvSpPr>
        <p:spPr>
          <a:xfrm>
            <a:off x="93218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4276C19-FDEF-380D-D026-A772368B3ECB}"/>
              </a:ext>
            </a:extLst>
          </p:cNvPr>
          <p:cNvSpPr/>
          <p:nvPr/>
        </p:nvSpPr>
        <p:spPr>
          <a:xfrm>
            <a:off x="97790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FBE22DB-A188-13CF-3CF3-10CE89191B0A}"/>
              </a:ext>
            </a:extLst>
          </p:cNvPr>
          <p:cNvSpPr/>
          <p:nvPr/>
        </p:nvSpPr>
        <p:spPr>
          <a:xfrm>
            <a:off x="10236200" y="4140200"/>
            <a:ext cx="457200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22</a:t>
            </a:r>
            <a:endParaRPr lang="en-US" dirty="0"/>
          </a:p>
        </p:txBody>
      </p:sp>
      <p:sp>
        <p:nvSpPr>
          <p:cNvPr id="69" name="Plus Sign 68">
            <a:extLst>
              <a:ext uri="{FF2B5EF4-FFF2-40B4-BE49-F238E27FC236}">
                <a16:creationId xmlns:a16="http://schemas.microsoft.com/office/drawing/2014/main" id="{88084AF8-2E19-E9FE-41F2-107547C33B0C}"/>
              </a:ext>
            </a:extLst>
          </p:cNvPr>
          <p:cNvSpPr/>
          <p:nvPr/>
        </p:nvSpPr>
        <p:spPr>
          <a:xfrm>
            <a:off x="5867400" y="2754310"/>
            <a:ext cx="406402" cy="40640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quals 69">
            <a:extLst>
              <a:ext uri="{FF2B5EF4-FFF2-40B4-BE49-F238E27FC236}">
                <a16:creationId xmlns:a16="http://schemas.microsoft.com/office/drawing/2014/main" id="{C22B6C46-F5AC-116F-57B6-A6EFB9386A11}"/>
              </a:ext>
            </a:extLst>
          </p:cNvPr>
          <p:cNvSpPr/>
          <p:nvPr/>
        </p:nvSpPr>
        <p:spPr>
          <a:xfrm>
            <a:off x="5902327" y="3733800"/>
            <a:ext cx="371475" cy="371475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37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292-1F3A-F6E1-2512-899E16D5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C5AB-9E10-28CC-FB23-279035C9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список доступных платформ и устройств и выбрать нужное устройство</a:t>
            </a:r>
          </a:p>
          <a:p>
            <a:r>
              <a:rPr lang="ru-RU" dirty="0"/>
              <a:t>Создать контекст и очередь команд</a:t>
            </a:r>
          </a:p>
          <a:p>
            <a:r>
              <a:rPr lang="ru-RU" dirty="0"/>
              <a:t>Переслать данные из хоста на устройство, используя буферы</a:t>
            </a:r>
          </a:p>
          <a:p>
            <a:r>
              <a:rPr lang="ru-RU" dirty="0"/>
              <a:t>Скомпилировать ядро программы, выполняющей сложение</a:t>
            </a:r>
          </a:p>
          <a:p>
            <a:r>
              <a:rPr lang="ru-RU" dirty="0"/>
              <a:t>Передать аргументы программе</a:t>
            </a:r>
          </a:p>
          <a:p>
            <a:r>
              <a:rPr lang="ru-RU" dirty="0"/>
              <a:t>Запустить ядро на устройстве</a:t>
            </a:r>
          </a:p>
          <a:p>
            <a:r>
              <a:rPr lang="ru-RU" dirty="0"/>
              <a:t>Скопировать результаты на хост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51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21D2-A009-7AE3-C41F-889C72CF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первого </a:t>
            </a:r>
            <a:r>
              <a:rPr lang="en-US" dirty="0"/>
              <a:t>GPU </a:t>
            </a:r>
            <a:r>
              <a:rPr lang="ru-RU" dirty="0"/>
              <a:t>устройства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D6A85-33E0-36C3-7F32-622958C5D249}"/>
              </a:ext>
            </a:extLst>
          </p:cNvPr>
          <p:cNvSpPr txBox="1"/>
          <p:nvPr/>
        </p:nvSpPr>
        <p:spPr>
          <a:xfrm>
            <a:off x="838200" y="19685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&lt;cl::Platform&gt;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cl::Platform::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OpenCL platforms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&lt;cl::Device&gt;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platform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(CL_DEVICE_TYPE_GPU,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Return the first device found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GPU devices found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5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6464-6DE1-11C9-47AF-D566B85D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Гетерогенные платформы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C014-5CB7-C7CB-B068-D4B8673B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Гетерогенная платформа — это вычислительная система, которая включает в себя </a:t>
            </a:r>
            <a:r>
              <a:rPr lang="ru-RU" b="1" dirty="0"/>
              <a:t>разные типы вычислительных устройств</a:t>
            </a:r>
            <a:r>
              <a:rPr lang="ru-RU" dirty="0"/>
              <a:t>, объединённых в единую среду. </a:t>
            </a:r>
          </a:p>
          <a:p>
            <a:pPr lvl="1"/>
            <a:r>
              <a:rPr lang="ru-RU" dirty="0"/>
              <a:t>Центральный процессор (CPU) — оптимален для последовательных и сложных логических операций</a:t>
            </a:r>
          </a:p>
          <a:p>
            <a:pPr lvl="1"/>
            <a:r>
              <a:rPr lang="ru-RU" dirty="0"/>
              <a:t>Графический процессор (GPU) — рассчитан на массово-параллельные вычисления, идеально подходит для однотипных операций с большими объёмами данных</a:t>
            </a:r>
          </a:p>
          <a:p>
            <a:pPr lvl="1"/>
            <a:r>
              <a:rPr lang="ru-RU" dirty="0"/>
              <a:t>Другие ускорители — FPGA, DSP, специализированные процессоры.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3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5D61-FD89-8325-06F1-CA134B4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устройства и создание очереди команд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DE191-3A4E-53D4-F45C-B5124CB008EE}"/>
              </a:ext>
            </a:extLst>
          </p:cNvPr>
          <p:cNvSpPr txBox="1"/>
          <p:nvPr/>
        </p:nvSpPr>
        <p:spPr>
          <a:xfrm>
            <a:off x="838200" y="2489200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SelectDevice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Selected device: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.getInfo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&lt;CL_DEVICE_NAME&gt;()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cl::Context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(device);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CommandQueue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device);</a:t>
            </a:r>
          </a:p>
        </p:txBody>
      </p:sp>
    </p:spTree>
    <p:extLst>
      <p:ext uri="{BB962C8B-B14F-4D97-AF65-F5344CB8AC3E}">
        <p14:creationId xmlns:p14="http://schemas.microsoft.com/office/powerpoint/2010/main" val="342954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BF99-4B67-30E1-1640-7A453A5D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данных для вычислений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2D6DE-026E-DB6C-821A-97F3C4CCC4D4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1.0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вектор из 2.0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выходной вектор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CL_MEM_READ_ONLY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память только для чтения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CL_MEM_COPY_HOST_PTR -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скопировать данные из хоста в устройство.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Иначе буфер будет пустым, и придётся создавать отдельную команду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этот буфер будет записан результат, поэтому не инициализируем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мего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данными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9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284E-BAB3-E016-D285-A1D1782A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программы для сложения векторов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CA58E-7943-AEAD-A416-98D294F8FB6B}"/>
              </a:ext>
            </a:extLst>
          </p:cNvPr>
          <p:cNvSpPr txBox="1"/>
          <p:nvPr/>
        </p:nvSpPr>
        <p:spPr>
          <a:xfrm>
            <a:off x="838200" y="1690687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R"CLC(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__kernel void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(__global const float* a,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const float* b,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__global float* c,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const unsigned int count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          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int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(0); // get the global thread 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c[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= a[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+ b[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];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)CLC"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8900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B661-D6AA-B35F-7717-1EF4CA67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ядра и передача аргументов</a:t>
            </a:r>
            <a:r>
              <a:rPr lang="en-US" dirty="0"/>
              <a:t> </a:t>
            </a:r>
            <a:r>
              <a:rPr lang="ru-RU" dirty="0"/>
              <a:t>от хоста к устройству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EAF30-E632-B3FA-CC0B-3B42940C33C5}"/>
              </a:ext>
            </a:extLst>
          </p:cNvPr>
          <p:cNvSpPr txBox="1"/>
          <p:nvPr/>
        </p:nvSpPr>
        <p:spPr>
          <a:xfrm>
            <a:off x="838200" y="2209801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cl::Program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KernelSource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build 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cl::Kernel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(program,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аргументы ядра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cl_uint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E2966-2EBA-7783-B509-4CAB1739C5BD}"/>
              </a:ext>
            </a:extLst>
          </p:cNvPr>
          <p:cNvSpPr txBox="1"/>
          <p:nvPr/>
        </p:nvSpPr>
        <p:spPr>
          <a:xfrm>
            <a:off x="736600" y="4776276"/>
            <a:ext cx="1107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input vector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  // output vector 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number of elements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 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</a:t>
            </a:r>
          </a:p>
        </p:txBody>
      </p:sp>
    </p:spTree>
    <p:extLst>
      <p:ext uri="{BB962C8B-B14F-4D97-AF65-F5344CB8AC3E}">
        <p14:creationId xmlns:p14="http://schemas.microsoft.com/office/powerpoint/2010/main" val="42942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B0AF-8036-0897-B51D-6154D8F1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вычислений и получение результатов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87C9F-F78E-FA2E-454E-8333FFFED31F}"/>
              </a:ext>
            </a:extLst>
          </p:cNvPr>
          <p:cNvSpPr txBox="1"/>
          <p:nvPr/>
        </p:nvSpPr>
        <p:spPr>
          <a:xfrm>
            <a:off x="838200" y="2197100"/>
            <a:ext cx="10985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Запускаем ядро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одномерный диапазон с количеством элементов, равным размеру вектора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Общее число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work item-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global, cl::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finish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завершения всех команд в очереди</a:t>
            </a:r>
          </a:p>
          <a:p>
            <a:endParaRPr lang="ru-RU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Читаем результат из устройства в хост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vectorSize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9558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9B55-847B-2F1A-4019-70273B0B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1D487-3F22-9401-CDDA-A285CDF33308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609506-2BA3-F37A-D97A-6BFA1D1717B7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FAABC-4691-0FC8-6EFD-5A136400CAA8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/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ADF053-9FFB-DA5F-4725-A2C4F754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51" y="4636080"/>
                <a:ext cx="504056" cy="504056"/>
              </a:xfrm>
              <a:prstGeom prst="rect">
                <a:avLst/>
              </a:prstGeom>
              <a:blipFill>
                <a:blip r:embed="rId2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/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44604C-3D2B-95F8-5D12-847F19ACA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79" y="4636080"/>
                <a:ext cx="504056" cy="504056"/>
              </a:xfrm>
              <a:prstGeom prst="rect">
                <a:avLst/>
              </a:prstGeom>
              <a:blipFill>
                <a:blip r:embed="rId3"/>
                <a:stretch>
                  <a:fillRect l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/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solidFill>
                <a:srgbClr val="FCF60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922E4D-E05F-9041-CC34-839ED84EC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7" y="4636080"/>
                <a:ext cx="504056" cy="504056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F12C31-0BD5-FB87-F6C9-0671D9DBDC29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49EC-B163-F24E-1107-8D42564E5E8F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50CA8-3FD5-DF73-1F0B-2F4ADF326DB1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29BA6-DCF4-CD20-BC97-B0F00B43DD82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27106B-CD65-5328-85E4-587FCA9588B9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636188-D3AA-7745-E119-EF2BAAC15FBF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727A19-3791-3C74-D621-E7A589374BF0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FCD15F-F8DB-5B15-4BC5-62298DCD1A1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/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2EDE8E-FCB2-2B39-B40C-B8D3EEDAB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1702072"/>
                <a:ext cx="504056" cy="504056"/>
              </a:xfrm>
              <a:prstGeom prst="rect">
                <a:avLst/>
              </a:prstGeom>
              <a:blipFill>
                <a:blip r:embed="rId5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531F4C7-2ECB-54AE-08D1-679C51FF5036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4BAC1F-BFA2-0BAB-0D9E-887D98621614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/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E4E2DA2-88EC-80A6-1BC2-473009505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288256"/>
                <a:ext cx="504056" cy="504056"/>
              </a:xfrm>
              <a:prstGeom prst="rect">
                <a:avLst/>
              </a:prstGeom>
              <a:blipFill>
                <a:blip r:embed="rId6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0FEF115-CDFD-BF50-862F-75490CA99CD9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5FF24-4E3B-AAD9-CB27-388AACC5D408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/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3BF2A22-D3FF-F32C-2FF2-E4F675DC6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13" y="2874440"/>
                <a:ext cx="504056" cy="504056"/>
              </a:xfrm>
              <a:prstGeom prst="rect">
                <a:avLst/>
              </a:prstGeom>
              <a:blipFill>
                <a:blip r:embed="rId7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C6D2B29B-6C0C-5BD2-182D-4E73A713F705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A1CB0-AC1F-BA77-FE6B-BC118909467A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90E80-F775-FA1D-B5ED-13D4BC8E46D9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7AF4D5-1AF2-8C27-6576-D2AE2AC35894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67AAE9-185E-5D25-24FE-B7811ACD6B0C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91DD32-58DE-5D8B-4E0F-F4352C106200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897D8-ED6F-5513-2348-EBF66C007093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1C2CA7-B96B-830E-930E-1785B4DA9F80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/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solidFill>
                <a:srgbClr val="FF00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82D7F66-6A50-0A17-664A-B71CC6379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233" y="4636080"/>
                <a:ext cx="504056" cy="504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9BC26A34-1290-BD8A-2731-2FC75A6FA69D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25CFCC-B6BA-FAF7-A775-B8A6F9AD582D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71ED2BF-1990-A00E-9157-97B01842657E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E0B1DA-6270-29B6-5D88-7BC3F8C5B76C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079D6C-8317-9A40-9F69-2FB13A234368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7501BF-DE1D-C3C4-4B9B-3694D8411A5E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93E5E7-33CE-75D8-3AE1-6DFE39774115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388ACF-AFDD-37BD-8DE4-386A36B168EF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24A9E9-89E4-2F59-567B-9996F0EBCFD8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9CD91F-7961-17FA-F918-486A7BFE49D5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4B1ED598-1A9F-5845-F947-4E71700F0362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E50CE7A-E0BF-A3E2-197B-39F001A123AE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C5B5-959C-4E3E-FEB0-2ED6998A6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9"/>
                <a:stretch>
                  <a:fillRect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Double Bracket 45">
            <a:extLst>
              <a:ext uri="{FF2B5EF4-FFF2-40B4-BE49-F238E27FC236}">
                <a16:creationId xmlns:a16="http://schemas.microsoft.com/office/drawing/2014/main" id="{5DCB5010-4E95-006B-B537-B95FADF14728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uble Bracket 46">
            <a:extLst>
              <a:ext uri="{FF2B5EF4-FFF2-40B4-BE49-F238E27FC236}">
                <a16:creationId xmlns:a16="http://schemas.microsoft.com/office/drawing/2014/main" id="{06593EDD-FA5D-5C81-F268-F827A1963918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uble Bracket 47">
            <a:extLst>
              <a:ext uri="{FF2B5EF4-FFF2-40B4-BE49-F238E27FC236}">
                <a16:creationId xmlns:a16="http://schemas.microsoft.com/office/drawing/2014/main" id="{AAD8A436-2343-C636-7930-097FCE94E7AE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0C8B84-308B-9CB0-694E-2C40CAEFAEB0}"/>
              </a:ext>
            </a:extLst>
          </p:cNvPr>
          <p:cNvSpPr txBox="1"/>
          <p:nvPr/>
        </p:nvSpPr>
        <p:spPr>
          <a:xfrm>
            <a:off x="7342464" y="21427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C=AB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BDF8F5-F79E-09F7-7438-77A9942C5E3C}"/>
              </a:ext>
            </a:extLst>
          </p:cNvPr>
          <p:cNvSpPr txBox="1"/>
          <p:nvPr/>
        </p:nvSpPr>
        <p:spPr>
          <a:xfrm>
            <a:off x="2305731" y="2288256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DB1D7D-D87F-0B03-443D-1D1EA494C69A}"/>
              </a:ext>
            </a:extLst>
          </p:cNvPr>
          <p:cNvSpPr txBox="1"/>
          <p:nvPr/>
        </p:nvSpPr>
        <p:spPr>
          <a:xfrm>
            <a:off x="1209054" y="3402764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780717-8C74-8BEA-B9C8-DD026F04C9C5}"/>
              </a:ext>
            </a:extLst>
          </p:cNvPr>
          <p:cNvSpPr txBox="1"/>
          <p:nvPr/>
        </p:nvSpPr>
        <p:spPr>
          <a:xfrm>
            <a:off x="3903750" y="6401962"/>
            <a:ext cx="4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endParaRPr lang="en-US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7387C77-E6FF-1D63-E221-5613DD29796C}"/>
              </a:ext>
            </a:extLst>
          </p:cNvPr>
          <p:cNvCxnSpPr>
            <a:cxnSpLocks/>
          </p:cNvCxnSpPr>
          <p:nvPr/>
        </p:nvCxnSpPr>
        <p:spPr>
          <a:xfrm flipH="1" flipV="1">
            <a:off x="5499100" y="5034362"/>
            <a:ext cx="2095500" cy="187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C33468-9768-95FF-A1B0-A285484BF990}"/>
              </a:ext>
            </a:extLst>
          </p:cNvPr>
          <p:cNvSpPr txBox="1"/>
          <p:nvPr/>
        </p:nvSpPr>
        <p:spPr>
          <a:xfrm>
            <a:off x="7810500" y="4914900"/>
            <a:ext cx="397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Итерационное пространство задачи перемножения матриц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4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1E59-2B10-DADB-3C97-29E515A6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Ядро перемножения матриц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ACFA7-A316-4DB4-76D4-E0469C76DFD6}"/>
              </a:ext>
            </a:extLst>
          </p:cNvPr>
          <p:cNvSpPr txBox="1"/>
          <p:nvPr/>
        </p:nvSpPr>
        <p:spPr>
          <a:xfrm>
            <a:off x="838200" y="1779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mut_matrices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columns1,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columns2,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m1,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m2,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result)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m1Index = row * columns1;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m2Index = col;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columns1;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sum +=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[m1Index++] *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[m2Index];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m2Index += columns2;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 * columns2 + col] = sum;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88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3584-12BE-2DEA-CC55-AB9F7E28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Перемножение матриц (1024*1024) и получение результата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06608-6A29-2CD0-452F-C7F87FE67837}"/>
              </a:ext>
            </a:extLst>
          </p:cNvPr>
          <p:cNvSpPr txBox="1"/>
          <p:nvPr/>
        </p:nvSpPr>
        <p:spPr>
          <a:xfrm>
            <a:off x="749300" y="1687354"/>
            <a:ext cx="106045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CL_MEM_READ_ONLY | CL_MEM_COPY_HOST_PTR,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cl::Buffer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buf3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(context, CL_MEM_WRITE_ONLY,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columns2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buf1);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buf2);</a:t>
            </a: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kernel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buf3);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Итерационное пространство задачи равно размеру итоговой матрицы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NDRange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(rows1, columns2);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enqueueNDRangeKernel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(kernel,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/*offset*/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NullRange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 err="1">
                <a:solidFill>
                  <a:srgbClr val="1F377F"/>
                </a:solidFill>
                <a:latin typeface="Consolas" panose="020B0609020204030204" pitchFamily="49" charset="0"/>
              </a:rPr>
              <a:t>queue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finish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enqueueReadBuffer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(buf3,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blocking=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CL_TRUE,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offset=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cl_float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982BE-0B48-8186-8C19-979C0B8A0F6F}"/>
              </a:ext>
            </a:extLst>
          </p:cNvPr>
          <p:cNvSpPr txBox="1"/>
          <p:nvPr/>
        </p:nvSpPr>
        <p:spPr>
          <a:xfrm>
            <a:off x="4927600" y="3536950"/>
            <a:ext cx="6959600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Selected device: NVIDIA GeForce RTX 4060 Laptop GPU</a:t>
            </a:r>
          </a:p>
          <a:p>
            <a:r>
              <a:rPr lang="en-US" dirty="0">
                <a:latin typeface="Consolas" panose="020B0609020204030204" pitchFamily="49" charset="0"/>
              </a:rPr>
              <a:t>GPU Multiplication time: 0.025592 seconds</a:t>
            </a:r>
          </a:p>
          <a:p>
            <a:r>
              <a:rPr lang="en-US" dirty="0">
                <a:latin typeface="Consolas" panose="020B0609020204030204" pitchFamily="49" charset="0"/>
              </a:rPr>
              <a:t>CPU Multiplication time: 2.48989 seconds</a:t>
            </a:r>
          </a:p>
        </p:txBody>
      </p:sp>
    </p:spTree>
    <p:extLst>
      <p:ext uri="{BB962C8B-B14F-4D97-AF65-F5344CB8AC3E}">
        <p14:creationId xmlns:p14="http://schemas.microsoft.com/office/powerpoint/2010/main" val="414749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0B8F-186C-BA88-C06C-F2254A43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Tiled Matrix Multiplication – To be continued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CE59E8-A8D2-A8EF-5034-5A8D14F3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6" y="2027139"/>
            <a:ext cx="8258174" cy="464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327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D07ACA-0FAC-B62E-B32C-7AA8F7145BA2}"/>
              </a:ext>
            </a:extLst>
          </p:cNvPr>
          <p:cNvSpPr txBox="1"/>
          <p:nvPr/>
        </p:nvSpPr>
        <p:spPr>
          <a:xfrm>
            <a:off x="1" y="0"/>
            <a:ext cx="12975770" cy="1172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TILE_SIZE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__kernel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matMulTiled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A,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B,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__global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C,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[TILE_SIZE][TILE_SIZE];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get_global_id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tile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tile &lt; (N + TILE_SIZE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TILE_SIZE; ++tile)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row;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M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N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tile * TILE_SIZE +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col;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K)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K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tiledCol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TILE_SIZE;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acc +=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get_local_id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(CLK_LOCAL_MEM_FENCE);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(row &lt; M &amp;&amp; col &lt; K)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 * K + col] = acc;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BCCD-8991-C510-D99E-B97ABEB8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нужны гетерогенные платформы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4423-3FA6-AFD3-6B25-AC844A82F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сильных сторон каждого устройства</a:t>
            </a:r>
            <a:endParaRPr lang="en-US" dirty="0"/>
          </a:p>
          <a:p>
            <a:pPr lvl="1"/>
            <a:r>
              <a:rPr lang="ru-RU" dirty="0"/>
              <a:t>CPU хорошо справляется с последовательными и логически сложными задачами</a:t>
            </a:r>
            <a:endParaRPr lang="en-US" dirty="0"/>
          </a:p>
          <a:p>
            <a:pPr lvl="1"/>
            <a:r>
              <a:rPr lang="ru-RU" dirty="0"/>
              <a:t>GPU быстро выполняет тысячи параллельных однотипных вычислений</a:t>
            </a:r>
          </a:p>
          <a:p>
            <a:r>
              <a:rPr lang="ru-RU" dirty="0"/>
              <a:t>Повышение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всех доступных ресурсов системы параллельно — максимальный прирост быстродействия.</a:t>
            </a:r>
            <a:endParaRPr lang="en-US" dirty="0"/>
          </a:p>
          <a:p>
            <a:pPr lvl="1"/>
            <a:r>
              <a:rPr lang="ru-RU" dirty="0"/>
              <a:t>Пример: при обработке видео CPU может заниматься общей логикой, а GPU — вычислением цветокоррекции и фильтров.</a:t>
            </a:r>
            <a:endParaRPr lang="en-US" dirty="0"/>
          </a:p>
          <a:p>
            <a:r>
              <a:rPr lang="ru-RU" dirty="0"/>
              <a:t>Энергоэффективность</a:t>
            </a:r>
          </a:p>
          <a:p>
            <a:pPr lvl="1"/>
            <a:r>
              <a:rPr lang="ru-RU" dirty="0"/>
              <a:t>Для задач, которые можно распараллелить, GPU или другие ускорители выполняют работу эффективнее с точки зрения потребления энергии.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7255-7143-7913-9C11-D6C2091D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для гетерогенных вычислений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C22A-1F31-D9F6-9A12-DEDE910E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OpenCL – </a:t>
            </a:r>
            <a:r>
              <a:rPr lang="ru-RU" dirty="0"/>
              <a:t>кроссплатформенный стандарт от </a:t>
            </a:r>
            <a:r>
              <a:rPr lang="en-US" dirty="0"/>
              <a:t>Khronos Group</a:t>
            </a:r>
            <a:endParaRPr lang="ru-RU" dirty="0"/>
          </a:p>
          <a:p>
            <a:r>
              <a:rPr lang="en-US" dirty="0"/>
              <a:t>CUDA – </a:t>
            </a:r>
            <a:r>
              <a:rPr lang="ru-RU" dirty="0"/>
              <a:t>проприетарное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Nvidia</a:t>
            </a:r>
            <a:endParaRPr lang="ru-RU" dirty="0"/>
          </a:p>
          <a:p>
            <a:r>
              <a:rPr lang="en-US" dirty="0"/>
              <a:t>SYCL – </a:t>
            </a:r>
            <a:r>
              <a:rPr lang="ru-RU" dirty="0"/>
              <a:t>современный</a:t>
            </a:r>
            <a:r>
              <a:rPr lang="en-US" dirty="0"/>
              <a:t> C++ API </a:t>
            </a:r>
            <a:r>
              <a:rPr lang="ru-RU" dirty="0"/>
              <a:t>от</a:t>
            </a:r>
            <a:r>
              <a:rPr lang="en-US" dirty="0"/>
              <a:t> Khronos Group</a:t>
            </a:r>
            <a:r>
              <a:rPr lang="ru-RU" dirty="0"/>
              <a:t>, совместимый с </a:t>
            </a:r>
            <a:r>
              <a:rPr lang="en-US" dirty="0"/>
              <a:t>C++ 17</a:t>
            </a:r>
          </a:p>
          <a:p>
            <a:r>
              <a:rPr lang="en-US" dirty="0"/>
              <a:t>HIP – C++ runtime API</a:t>
            </a:r>
            <a:r>
              <a:rPr lang="ru-RU" dirty="0"/>
              <a:t> для создания приложений, работающих с</a:t>
            </a:r>
            <a:r>
              <a:rPr lang="en-US" dirty="0"/>
              <a:t> CPU, </a:t>
            </a:r>
            <a:r>
              <a:rPr lang="ru-RU" dirty="0"/>
              <a:t>и </a:t>
            </a:r>
            <a:r>
              <a:rPr lang="en-US" dirty="0"/>
              <a:t>GPU </a:t>
            </a:r>
            <a:r>
              <a:rPr lang="ru-RU" dirty="0"/>
              <a:t>от</a:t>
            </a:r>
            <a:r>
              <a:rPr lang="en-US" dirty="0"/>
              <a:t> NVidia </a:t>
            </a:r>
            <a:r>
              <a:rPr lang="ru-RU" dirty="0"/>
              <a:t>и </a:t>
            </a:r>
            <a:r>
              <a:rPr lang="en-US" dirty="0"/>
              <a:t>AMD</a:t>
            </a:r>
          </a:p>
          <a:p>
            <a:r>
              <a:rPr lang="en-US" dirty="0" err="1"/>
              <a:t>DirectCompute</a:t>
            </a:r>
            <a:r>
              <a:rPr lang="ru-RU" dirty="0"/>
              <a:t> – </a:t>
            </a:r>
            <a:r>
              <a:rPr lang="en-US" dirty="0"/>
              <a:t>API </a:t>
            </a:r>
            <a:r>
              <a:rPr lang="ru-RU" dirty="0"/>
              <a:t>от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GPU</a:t>
            </a:r>
            <a:r>
              <a:rPr lang="ru-RU" dirty="0"/>
              <a:t>-вычислений</a:t>
            </a:r>
            <a:endParaRPr lang="en-US" dirty="0"/>
          </a:p>
          <a:p>
            <a:r>
              <a:rPr lang="en-US" dirty="0" err="1"/>
              <a:t>MetalCompute</a:t>
            </a:r>
            <a:r>
              <a:rPr lang="ru-RU" dirty="0"/>
              <a:t> – проприетарной </a:t>
            </a:r>
            <a:r>
              <a:rPr lang="en-US" dirty="0"/>
              <a:t>API</a:t>
            </a:r>
            <a:r>
              <a:rPr lang="ru-RU" dirty="0"/>
              <a:t> </a:t>
            </a:r>
            <a:r>
              <a:rPr lang="en-US" dirty="0"/>
              <a:t>Apple </a:t>
            </a:r>
            <a:r>
              <a:rPr lang="ru-RU" dirty="0"/>
              <a:t>для </a:t>
            </a:r>
            <a:r>
              <a:rPr lang="en-US" dirty="0"/>
              <a:t>GPU-</a:t>
            </a:r>
            <a:r>
              <a:rPr lang="ru-RU" dirty="0"/>
              <a:t>вычислений</a:t>
            </a:r>
            <a:endParaRPr lang="en-US" dirty="0"/>
          </a:p>
          <a:p>
            <a:r>
              <a:rPr lang="en-US" dirty="0" err="1"/>
              <a:t>VulkanCompute</a:t>
            </a:r>
            <a:r>
              <a:rPr lang="en-US" dirty="0"/>
              <a:t> – </a:t>
            </a:r>
            <a:r>
              <a:rPr lang="ru-RU" dirty="0"/>
              <a:t>расширение графического </a:t>
            </a:r>
            <a:r>
              <a:rPr lang="en-US" dirty="0"/>
              <a:t>API Vulkan </a:t>
            </a:r>
            <a:r>
              <a:rPr lang="ru-RU" dirty="0"/>
              <a:t>для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9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488-2E8C-C710-02E2-2DB023F0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OpenCL?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0B57-548C-8FF7-F14A-EA139679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OpenCL</a:t>
            </a:r>
            <a:r>
              <a:rPr lang="ru-RU" dirty="0"/>
              <a:t> (Open Computing Language) — стандарт для параллельных вычислений на разных устройствах (CPU, GPU, FPGA и др.)</a:t>
            </a:r>
          </a:p>
          <a:p>
            <a:r>
              <a:rPr lang="ru-RU" dirty="0"/>
              <a:t>Позволяет писать программы, которые выполняются параллельно на гетерогенных платформах</a:t>
            </a:r>
          </a:p>
          <a:p>
            <a:r>
              <a:rPr lang="ru-RU" dirty="0"/>
              <a:t>Открытый, поддерживается многими производителями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1E67-6320-ED07-3021-456F9772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Хост, устройство, контекст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5D2-AC98-1369-15C7-867DD9734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Хост – основной процессор. Решает задачи</a:t>
            </a:r>
          </a:p>
          <a:p>
            <a:pPr lvl="1"/>
            <a:r>
              <a:rPr lang="ru-RU" dirty="0"/>
              <a:t>Выбор устройства</a:t>
            </a:r>
          </a:p>
          <a:p>
            <a:pPr lvl="1"/>
            <a:r>
              <a:rPr lang="ru-RU" dirty="0"/>
              <a:t>Компиляция ядра</a:t>
            </a:r>
          </a:p>
          <a:p>
            <a:pPr lvl="1"/>
            <a:r>
              <a:rPr lang="ru-RU" dirty="0"/>
              <a:t>Создание буферов и очередей</a:t>
            </a:r>
          </a:p>
          <a:p>
            <a:pPr lvl="1"/>
            <a:r>
              <a:rPr lang="ru-RU" dirty="0"/>
              <a:t>Запуск вычислений на устройстве</a:t>
            </a:r>
          </a:p>
          <a:p>
            <a:r>
              <a:rPr lang="ru-RU" dirty="0"/>
              <a:t>Устройство – физическое устройство</a:t>
            </a:r>
          </a:p>
          <a:p>
            <a:pPr lvl="1"/>
            <a:r>
              <a:rPr lang="ru-RU" dirty="0"/>
              <a:t>Может содержать несколько вычислительных ядер</a:t>
            </a:r>
          </a:p>
          <a:p>
            <a:pPr lvl="1"/>
            <a:r>
              <a:rPr lang="ru-RU" dirty="0"/>
              <a:t>Выполняет ядро программы (</a:t>
            </a:r>
            <a:r>
              <a:rPr lang="en-US" dirty="0"/>
              <a:t>kernel) </a:t>
            </a:r>
            <a:r>
              <a:rPr lang="ru-RU" dirty="0"/>
              <a:t>на данных, полученных от хоста</a:t>
            </a:r>
          </a:p>
          <a:p>
            <a:r>
              <a:rPr lang="ru-RU" dirty="0"/>
              <a:t>Контекст</a:t>
            </a:r>
          </a:p>
          <a:p>
            <a:pPr lvl="1"/>
            <a:r>
              <a:rPr lang="ru-RU" dirty="0"/>
              <a:t>Объединяет устройства, программы, память и команды</a:t>
            </a:r>
          </a:p>
          <a:p>
            <a:pPr lvl="1"/>
            <a:r>
              <a:rPr lang="ru-RU" dirty="0"/>
              <a:t>Может выполнять вычисления на разных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29073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AB7AB-AD55-84AB-9BA1-B6A029F4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 и устройства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8B1C5-BCF8-887F-0D0C-0BD81D8D099E}"/>
              </a:ext>
            </a:extLst>
          </p:cNvPr>
          <p:cNvSpPr/>
          <p:nvPr/>
        </p:nvSpPr>
        <p:spPr>
          <a:xfrm>
            <a:off x="838200" y="19367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EA736D-7E4D-8492-D0B2-2DB840C472F5}"/>
              </a:ext>
            </a:extLst>
          </p:cNvPr>
          <p:cNvSpPr/>
          <p:nvPr/>
        </p:nvSpPr>
        <p:spPr>
          <a:xfrm>
            <a:off x="838200" y="4311650"/>
            <a:ext cx="28575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AB893-7065-6B32-5F2C-E6BE033B14B8}"/>
              </a:ext>
            </a:extLst>
          </p:cNvPr>
          <p:cNvSpPr/>
          <p:nvPr/>
        </p:nvSpPr>
        <p:spPr>
          <a:xfrm>
            <a:off x="6711952" y="204470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E2EA7-F4C4-4E27-6FB5-913E3A39DEA2}"/>
              </a:ext>
            </a:extLst>
          </p:cNvPr>
          <p:cNvSpPr/>
          <p:nvPr/>
        </p:nvSpPr>
        <p:spPr>
          <a:xfrm>
            <a:off x="6711952" y="4578350"/>
            <a:ext cx="1504948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5C308F-25A8-410F-7FB3-67B8839AF616}"/>
              </a:ext>
            </a:extLst>
          </p:cNvPr>
          <p:cNvSpPr/>
          <p:nvPr/>
        </p:nvSpPr>
        <p:spPr>
          <a:xfrm>
            <a:off x="4667250" y="3346450"/>
            <a:ext cx="1357313" cy="1181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6CB2ED-D87E-40E2-B051-55E42E1030A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6024563" y="2686050"/>
            <a:ext cx="687389" cy="125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E3986F-15E9-B53F-8FD0-3603346722FB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6024563" y="3937000"/>
            <a:ext cx="687389" cy="128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61A4EAC-25A8-1D31-B0B4-0CDB2395CCD7}"/>
              </a:ext>
            </a:extLst>
          </p:cNvPr>
          <p:cNvSpPr/>
          <p:nvPr/>
        </p:nvSpPr>
        <p:spPr>
          <a:xfrm>
            <a:off x="9448800" y="2044700"/>
            <a:ext cx="19939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 Memory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C3AEF-2561-3BEB-F132-0AD7CD88A57D}"/>
              </a:ext>
            </a:extLst>
          </p:cNvPr>
          <p:cNvSpPr/>
          <p:nvPr/>
        </p:nvSpPr>
        <p:spPr>
          <a:xfrm>
            <a:off x="9448800" y="4578350"/>
            <a:ext cx="1905000" cy="1282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6FB07F-6DF3-07DF-FB5B-C2CDA0EACEAB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216900" y="268605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B0002-D5F7-8387-8B2D-F150B2094EEA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8216900" y="5219700"/>
            <a:ext cx="12319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97BADB-1CC5-72E0-8935-34608DEFB8FF}"/>
              </a:ext>
            </a:extLst>
          </p:cNvPr>
          <p:cNvCxnSpPr>
            <a:cxnSpLocks/>
            <a:stCxn id="6" idx="2"/>
            <a:endCxn id="25" idx="2"/>
          </p:cNvCxnSpPr>
          <p:nvPr/>
        </p:nvCxnSpPr>
        <p:spPr>
          <a:xfrm rot="5400000" flipH="1" flipV="1">
            <a:off x="6308725" y="1819275"/>
            <a:ext cx="50800" cy="8134350"/>
          </a:xfrm>
          <a:prstGeom prst="bentConnector3">
            <a:avLst>
              <a:gd name="adj1" fmla="val -925000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4">
            <a:extLst>
              <a:ext uri="{FF2B5EF4-FFF2-40B4-BE49-F238E27FC236}">
                <a16:creationId xmlns:a16="http://schemas.microsoft.com/office/drawing/2014/main" id="{D2AC1796-CA9E-13F4-80B5-EB1CBB6BCC50}"/>
              </a:ext>
            </a:extLst>
          </p:cNvPr>
          <p:cNvCxnSpPr>
            <a:cxnSpLocks/>
            <a:stCxn id="6" idx="2"/>
            <a:endCxn id="20" idx="3"/>
          </p:cNvCxnSpPr>
          <p:nvPr/>
        </p:nvCxnSpPr>
        <p:spPr>
          <a:xfrm rot="5400000" flipH="1" flipV="1">
            <a:off x="5241925" y="-288925"/>
            <a:ext cx="3225800" cy="9175750"/>
          </a:xfrm>
          <a:prstGeom prst="bentConnector4">
            <a:avLst>
              <a:gd name="adj1" fmla="val -7087"/>
              <a:gd name="adj2" fmla="val 102491"/>
            </a:avLst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C5F46E-F51F-F3A1-1D96-5DA7F14DDF8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3695700" y="2736850"/>
            <a:ext cx="971550" cy="120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9831B3-3D84-C4EB-9DA6-4AC76405B78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266950" y="3536950"/>
            <a:ext cx="0" cy="7747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6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0843-49C9-4713-D604-7039E1C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и установка </a:t>
            </a:r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7D05-1EA2-D697-D730-D9BFF505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Инструкция по установке: </a:t>
            </a:r>
            <a:r>
              <a:rPr lang="en-US" dirty="0">
                <a:hlinkClick r:id="rId2"/>
              </a:rPr>
              <a:t>https://github.com/KhronosGroup/OpenCL-SDK/</a:t>
            </a:r>
            <a:endParaRPr lang="ru-RU" dirty="0"/>
          </a:p>
          <a:p>
            <a:r>
              <a:rPr lang="ru-RU" dirty="0"/>
              <a:t>Подключение к </a:t>
            </a:r>
            <a:r>
              <a:rPr lang="en-US" dirty="0" err="1"/>
              <a:t>CMake</a:t>
            </a:r>
            <a:r>
              <a:rPr lang="en-US" dirty="0"/>
              <a:t>-</a:t>
            </a:r>
            <a:r>
              <a:rPr lang="ru-RU" dirty="0"/>
              <a:t>проекту</a:t>
            </a:r>
          </a:p>
          <a:p>
            <a:pPr lvl="1"/>
            <a:r>
              <a:rPr lang="ru-RU" dirty="0"/>
              <a:t>Прописать переменные окружения: </a:t>
            </a:r>
            <a:r>
              <a:rPr lang="en-US" dirty="0" err="1"/>
              <a:t>OpenCL_ROOT</a:t>
            </a:r>
            <a:r>
              <a:rPr lang="en-US" dirty="0"/>
              <a:t>, </a:t>
            </a:r>
            <a:r>
              <a:rPr lang="ru-RU" dirty="0"/>
              <a:t>добавить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CMAKE_PREFIX_PATH </a:t>
            </a:r>
            <a:r>
              <a:rPr lang="ru-RU" dirty="0"/>
              <a:t>значение </a:t>
            </a:r>
            <a:r>
              <a:rPr lang="en-US" dirty="0"/>
              <a:t>%</a:t>
            </a:r>
            <a:r>
              <a:rPr lang="en-US" dirty="0" err="1"/>
              <a:t>OpenCL_ROOT</a:t>
            </a:r>
            <a:r>
              <a:rPr lang="en-US" dirty="0"/>
              <a:t>%/install</a:t>
            </a:r>
          </a:p>
          <a:p>
            <a:pPr lvl="1"/>
            <a:r>
              <a:rPr lang="ru-RU" dirty="0"/>
              <a:t>Добавить в </a:t>
            </a:r>
            <a:r>
              <a:rPr lang="en-US" dirty="0"/>
              <a:t>CMakeLists.txt: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PRIVATE CL_TARGET_OPENCL_VERSION=300 CL_HPP_TARGET_OPENCL_VERSION=300)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5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A0FFF-4799-652C-E2F7-6D2E50588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CMakeLists.txt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FF614E-07FB-3D82-8DB1-686FAE1DAFDD}"/>
              </a:ext>
            </a:extLst>
          </p:cNvPr>
          <p:cNvSpPr txBox="1"/>
          <p:nvPr/>
        </p:nvSpPr>
        <p:spPr>
          <a:xfrm>
            <a:off x="838200" y="18288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(01_list_devices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"01_list_devices.cpp"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CMAKE_VERSION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VERSION_GREATER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3.12)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set_property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01_list_devices PROPERTY CXX_STANDARD 20)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(MSVC)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/W4 /WX)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-Wall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Wextra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Wpedantic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find_package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(OpenCL REQUIRED)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target_compile_definitions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CL_TARGET_OPENCL_VERSION=300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CL_HPP_TARGET_OPENCL_VERSION=300)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OpenCL_INCLUDE_DIRS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(01_list_devices PRIVATE OpenCL::OpenCL)</a:t>
            </a:r>
          </a:p>
        </p:txBody>
      </p:sp>
    </p:spTree>
    <p:extLst>
      <p:ext uri="{BB962C8B-B14F-4D97-AF65-F5344CB8AC3E}">
        <p14:creationId xmlns:p14="http://schemas.microsoft.com/office/powerpoint/2010/main" val="194115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18714</TotalTime>
  <Words>3068</Words>
  <Application>Microsoft Office PowerPoint</Application>
  <PresentationFormat>Widescreen</PresentationFormat>
  <Paragraphs>402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Consolas</vt:lpstr>
      <vt:lpstr>Office Theme</vt:lpstr>
      <vt:lpstr>Вычисления на CPU и GPU с использованием OpenCL</vt:lpstr>
      <vt:lpstr>Гетерогенные платформы</vt:lpstr>
      <vt:lpstr>Для чего нужны гетерогенные платформы?</vt:lpstr>
      <vt:lpstr>API для гетерогенных вычислений</vt:lpstr>
      <vt:lpstr>Что такое OpenCL?</vt:lpstr>
      <vt:lpstr>Хост, устройство, контекст</vt:lpstr>
      <vt:lpstr>Хост и устройства</vt:lpstr>
      <vt:lpstr>Сборка и установка OpenCL</vt:lpstr>
      <vt:lpstr>Пример CMakeLists.txt</vt:lpstr>
      <vt:lpstr>Ключевые компоненты OpenCL</vt:lpstr>
      <vt:lpstr>Вывод имеющихся платформ</vt:lpstr>
      <vt:lpstr>Вывод информации об устройствах</vt:lpstr>
      <vt:lpstr>Вывод типа устройства</vt:lpstr>
      <vt:lpstr>Рабочие элементы и NDRange</vt:lpstr>
      <vt:lpstr>Рабочие группы (Work Groups)</vt:lpstr>
      <vt:lpstr>Модель памяти OpenCL</vt:lpstr>
      <vt:lpstr>Суммирование элементов массивов</vt:lpstr>
      <vt:lpstr>Основные шаги</vt:lpstr>
      <vt:lpstr>Выбор первого GPU устройства</vt:lpstr>
      <vt:lpstr>Выбор устройства и создание очереди команд</vt:lpstr>
      <vt:lpstr>Подготовка данных для вычислений</vt:lpstr>
      <vt:lpstr>Ядро программы для сложения векторов</vt:lpstr>
      <vt:lpstr>Компиляция ядра и передача аргументов от хоста к устройству</vt:lpstr>
      <vt:lpstr>Запуск вычислений и получение результатов</vt:lpstr>
      <vt:lpstr>Умножение матриц</vt:lpstr>
      <vt:lpstr>Ядро перемножения матриц</vt:lpstr>
      <vt:lpstr>Перемножение матриц (1024*1024) и получение результата</vt:lpstr>
      <vt:lpstr>Tiled Matrix Multiplication – To be continued</vt:lpstr>
      <vt:lpstr>PowerPoint Presentation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87</cp:revision>
  <dcterms:created xsi:type="dcterms:W3CDTF">2025-02-03T14:52:05Z</dcterms:created>
  <dcterms:modified xsi:type="dcterms:W3CDTF">2025-05-19T17:21:35Z</dcterms:modified>
</cp:coreProperties>
</file>