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95" r:id="rId2"/>
    <p:sldId id="303" r:id="rId3"/>
    <p:sldId id="296" r:id="rId4"/>
    <p:sldId id="297" r:id="rId5"/>
    <p:sldId id="304" r:id="rId6"/>
    <p:sldId id="306" r:id="rId7"/>
    <p:sldId id="308" r:id="rId8"/>
    <p:sldId id="307" r:id="rId9"/>
    <p:sldId id="309" r:id="rId10"/>
    <p:sldId id="310" r:id="rId11"/>
    <p:sldId id="311" r:id="rId12"/>
    <p:sldId id="312" r:id="rId13"/>
    <p:sldId id="313" r:id="rId14"/>
    <p:sldId id="314" r:id="rId15"/>
    <p:sldId id="315" r:id="rId16"/>
    <p:sldId id="316" r:id="rId17"/>
    <p:sldId id="299" r:id="rId18"/>
    <p:sldId id="302" r:id="rId19"/>
    <p:sldId id="301" r:id="rId20"/>
    <p:sldId id="318" r:id="rId21"/>
    <p:sldId id="317" r:id="rId22"/>
    <p:sldId id="319" r:id="rId23"/>
    <p:sldId id="320" r:id="rId24"/>
    <p:sldId id="322" r:id="rId25"/>
    <p:sldId id="323" r:id="rId26"/>
    <p:sldId id="321" r:id="rId27"/>
    <p:sldId id="324" r:id="rId28"/>
    <p:sldId id="325" r:id="rId29"/>
    <p:sldId id="327" r:id="rId30"/>
    <p:sldId id="326" r:id="rId31"/>
    <p:sldId id="328" r:id="rId32"/>
    <p:sldId id="329" r:id="rId33"/>
    <p:sldId id="330" r:id="rId34"/>
    <p:sldId id="331" r:id="rId35"/>
    <p:sldId id="332" r:id="rId36"/>
    <p:sldId id="333" r:id="rId37"/>
    <p:sldId id="334" r:id="rId38"/>
    <p:sldId id="335" r:id="rId39"/>
    <p:sldId id="336" r:id="rId40"/>
    <p:sldId id="337" r:id="rId41"/>
    <p:sldId id="338" r:id="rId42"/>
    <p:sldId id="339" r:id="rId43"/>
    <p:sldId id="340" r:id="rId44"/>
    <p:sldId id="286" r:id="rId45"/>
    <p:sldId id="285"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F21D366-7321-4E9E-B471-1AF82A17AE44}">
          <p14:sldIdLst>
            <p14:sldId id="295"/>
            <p14:sldId id="303"/>
            <p14:sldId id="296"/>
            <p14:sldId id="297"/>
            <p14:sldId id="304"/>
            <p14:sldId id="306"/>
            <p14:sldId id="308"/>
            <p14:sldId id="307"/>
            <p14:sldId id="309"/>
            <p14:sldId id="310"/>
            <p14:sldId id="311"/>
            <p14:sldId id="312"/>
            <p14:sldId id="313"/>
            <p14:sldId id="314"/>
            <p14:sldId id="315"/>
            <p14:sldId id="316"/>
            <p14:sldId id="299"/>
            <p14:sldId id="302"/>
            <p14:sldId id="301"/>
            <p14:sldId id="318"/>
            <p14:sldId id="317"/>
            <p14:sldId id="319"/>
            <p14:sldId id="320"/>
            <p14:sldId id="322"/>
            <p14:sldId id="323"/>
            <p14:sldId id="321"/>
            <p14:sldId id="324"/>
            <p14:sldId id="325"/>
            <p14:sldId id="327"/>
            <p14:sldId id="326"/>
            <p14:sldId id="328"/>
            <p14:sldId id="329"/>
            <p14:sldId id="330"/>
            <p14:sldId id="331"/>
            <p14:sldId id="332"/>
            <p14:sldId id="333"/>
            <p14:sldId id="334"/>
            <p14:sldId id="335"/>
            <p14:sldId id="336"/>
            <p14:sldId id="337"/>
            <p14:sldId id="338"/>
            <p14:sldId id="339"/>
            <p14:sldId id="340"/>
            <p14:sldId id="286"/>
            <p14:sldId id="285"/>
          </p14:sldIdLst>
        </p14:section>
      </p14:sectionLst>
    </p:ext>
    <p:ext uri="{EFAFB233-063F-42B5-8137-9DF3F51BA10A}">
      <p15:sldGuideLst xmlns:p15="http://schemas.microsoft.com/office/powerpoint/2012/main">
        <p15:guide id="1" orient="horz" pos="2205" userDrawn="1">
          <p15:clr>
            <a:srgbClr val="A4A3A4"/>
          </p15:clr>
        </p15:guide>
        <p15:guide id="2" pos="379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0" autoAdjust="0"/>
    <p:restoredTop sz="79540" autoAdjust="0"/>
  </p:normalViewPr>
  <p:slideViewPr>
    <p:cSldViewPr snapToGrid="0" showGuides="1">
      <p:cViewPr>
        <p:scale>
          <a:sx n="75" d="100"/>
          <a:sy n="75" d="100"/>
        </p:scale>
        <p:origin x="1308" y="294"/>
      </p:cViewPr>
      <p:guideLst>
        <p:guide orient="horz" pos="2205"/>
        <p:guide pos="3795"/>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D81A67-A27B-4083-940C-241E42A8E894}" type="datetimeFigureOut">
              <a:rPr lang="en-US" smtClean="0"/>
              <a:t>3/30/2025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40D86D-1409-43B0-8811-9A559436DAB5}" type="slidenum">
              <a:rPr lang="en-US" smtClean="0"/>
              <a:t>‹#›</a:t>
            </a:fld>
            <a:endParaRPr lang="en-US"/>
          </a:p>
        </p:txBody>
      </p:sp>
    </p:spTree>
    <p:extLst>
      <p:ext uri="{BB962C8B-B14F-4D97-AF65-F5344CB8AC3E}">
        <p14:creationId xmlns:p14="http://schemas.microsoft.com/office/powerpoint/2010/main" val="3991755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ru.wikipedia.org/wiki/%D0%A5%D0%B5%D1%88-%D1%82%D0%B0%D0%B1%D0%BB%D0%B8%D1%86%D0%B0"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ru-RU" dirty="0"/>
              <a:t>В </a:t>
            </a:r>
            <a:r>
              <a:rPr lang="ru-RU" b="1" dirty="0"/>
              <a:t>1980-х годах</a:t>
            </a:r>
            <a:r>
              <a:rPr lang="ru-RU" dirty="0"/>
              <a:t> скорость работы процессоров была </a:t>
            </a:r>
            <a:r>
              <a:rPr lang="ru-RU" b="1" dirty="0"/>
              <a:t>сопоставима</a:t>
            </a:r>
            <a:r>
              <a:rPr lang="ru-RU" dirty="0"/>
              <a:t> с задержкой памяти. Например, процессор </a:t>
            </a:r>
            <a:r>
              <a:rPr lang="ru-RU" b="1" dirty="0"/>
              <a:t>Z80</a:t>
            </a:r>
            <a:r>
              <a:rPr lang="ru-RU" dirty="0"/>
              <a:t> с частотой </a:t>
            </a:r>
            <a:r>
              <a:rPr lang="ru-RU" b="1" dirty="0"/>
              <a:t>4 МГц</a:t>
            </a:r>
            <a:r>
              <a:rPr lang="ru-RU" dirty="0"/>
              <a:t> выполнял инструкцию «регистр-регистр» за </a:t>
            </a:r>
            <a:r>
              <a:rPr lang="ru-RU" b="1" dirty="0"/>
              <a:t>4 такта</a:t>
            </a:r>
            <a:r>
              <a:rPr lang="ru-RU" dirty="0"/>
              <a:t>, а инструкцию «регистр-память» — за </a:t>
            </a:r>
            <a:r>
              <a:rPr lang="ru-RU" b="1" dirty="0"/>
              <a:t>6 тактов</a:t>
            </a:r>
            <a:r>
              <a:rPr lang="ru-RU" dirty="0"/>
              <a:t>. В то время скорость работы программы можно было </a:t>
            </a:r>
            <a:r>
              <a:rPr lang="ru-RU" b="1" dirty="0"/>
              <a:t>определить просто по коду ассемблера</a:t>
            </a:r>
            <a:r>
              <a:rPr lang="ru-RU" dirty="0"/>
              <a:t>.</a:t>
            </a:r>
          </a:p>
          <a:p>
            <a:r>
              <a:rPr lang="ru-RU" dirty="0"/>
              <a:t>Однако с тех пор </a:t>
            </a:r>
            <a:r>
              <a:rPr lang="ru-RU" b="1" dirty="0"/>
              <a:t>скорость процессоров выросла в 1000 раз</a:t>
            </a:r>
            <a:r>
              <a:rPr lang="ru-RU" dirty="0"/>
              <a:t>, а задержка доступа к памяти улучшилась </a:t>
            </a:r>
            <a:r>
              <a:rPr lang="ru-RU" b="1" dirty="0"/>
              <a:t>всего в 10-30 раз</a:t>
            </a:r>
            <a:r>
              <a:rPr lang="ru-RU" dirty="0"/>
              <a:t>. Это привело к </a:t>
            </a:r>
            <a:r>
              <a:rPr lang="ru-RU" b="1" dirty="0"/>
              <a:t>разрыву производительности</a:t>
            </a:r>
            <a:r>
              <a:rPr lang="ru-RU" dirty="0"/>
              <a:t>, который компенсируется использованием </a:t>
            </a:r>
            <a:r>
              <a:rPr lang="ru-RU" b="1" dirty="0"/>
              <a:t>кэшей</a:t>
            </a:r>
            <a:r>
              <a:rPr lang="ru-RU" dirty="0"/>
              <a:t>. Современные процессоры обычно имеют </a:t>
            </a:r>
            <a:r>
              <a:rPr lang="ru-RU" b="1" dirty="0"/>
              <a:t>3 уровня кэша (L1, L2, L3)</a:t>
            </a:r>
            <a:r>
              <a:rPr lang="ru-RU" dirty="0"/>
              <a:t>. В результате </a:t>
            </a:r>
            <a:r>
              <a:rPr lang="ru-RU" b="1" dirty="0"/>
              <a:t>скорость доступа к памяти</a:t>
            </a:r>
            <a:r>
              <a:rPr lang="ru-RU" dirty="0"/>
              <a:t> теперь </a:t>
            </a:r>
            <a:r>
              <a:rPr lang="ru-RU" b="1" dirty="0"/>
              <a:t>сильно зависит от того, в каком кэше находятся данные</a:t>
            </a:r>
            <a:r>
              <a:rPr lang="ru-RU" dirty="0"/>
              <a:t>. Чем </a:t>
            </a:r>
            <a:r>
              <a:rPr lang="ru-RU" b="1" dirty="0"/>
              <a:t>ближе к процессору</a:t>
            </a:r>
            <a:r>
              <a:rPr lang="ru-RU" dirty="0"/>
              <a:t> находится нужная информация, тем быстрее к ней можно получить доступ.</a:t>
            </a:r>
          </a:p>
          <a:p>
            <a:pPr>
              <a:buNone/>
            </a:pPr>
            <a:r>
              <a:rPr lang="ru-RU" dirty="0"/>
              <a:t>Для процессоров </a:t>
            </a:r>
            <a:r>
              <a:rPr lang="ru-RU" b="1" dirty="0"/>
              <a:t>Intel </a:t>
            </a:r>
            <a:r>
              <a:rPr lang="ru-RU" b="1" dirty="0" err="1"/>
              <a:t>Skylake</a:t>
            </a:r>
            <a:r>
              <a:rPr lang="ru-RU" dirty="0"/>
              <a:t> официальная документация указывает:</a:t>
            </a:r>
          </a:p>
          <a:p>
            <a:pPr>
              <a:buFont typeface="Arial" panose="020B0604020202020204" pitchFamily="34" charset="0"/>
              <a:buChar char="•"/>
            </a:pPr>
            <a:r>
              <a:rPr lang="ru-RU" b="1" dirty="0"/>
              <a:t>L1</a:t>
            </a:r>
            <a:r>
              <a:rPr lang="ru-RU" dirty="0"/>
              <a:t> – ~4 такта,</a:t>
            </a:r>
          </a:p>
          <a:p>
            <a:pPr>
              <a:buFont typeface="Arial" panose="020B0604020202020204" pitchFamily="34" charset="0"/>
              <a:buChar char="•"/>
            </a:pPr>
            <a:r>
              <a:rPr lang="ru-RU" b="1" dirty="0"/>
              <a:t>L2</a:t>
            </a:r>
            <a:r>
              <a:rPr lang="ru-RU" dirty="0"/>
              <a:t> – ~12 тактов,</a:t>
            </a:r>
          </a:p>
          <a:p>
            <a:pPr>
              <a:buFont typeface="Arial" panose="020B0604020202020204" pitchFamily="34" charset="0"/>
              <a:buChar char="•"/>
            </a:pPr>
            <a:r>
              <a:rPr lang="ru-RU" b="1" dirty="0"/>
              <a:t>L3</a:t>
            </a:r>
            <a:r>
              <a:rPr lang="ru-RU" dirty="0"/>
              <a:t> – ~44 такта (может доходить до 75, если кэш-линия </a:t>
            </a:r>
            <a:r>
              <a:rPr lang="ru-RU" b="1" dirty="0"/>
              <a:t>разделяется между ядрами</a:t>
            </a:r>
            <a:r>
              <a:rPr lang="ru-RU" dirty="0"/>
              <a:t>).</a:t>
            </a:r>
          </a:p>
          <a:p>
            <a:r>
              <a:rPr lang="ru-RU" b="1" dirty="0"/>
              <a:t>Доступ к основной памяти (RAM) сложнее оценить</a:t>
            </a:r>
            <a:r>
              <a:rPr lang="ru-RU" dirty="0"/>
              <a:t>, но согласно исследованию, в среднем он занимает </a:t>
            </a:r>
            <a:r>
              <a:rPr lang="ru-RU" b="1" dirty="0"/>
              <a:t>60 наносекунд</a:t>
            </a:r>
            <a:r>
              <a:rPr lang="ru-RU" dirty="0"/>
              <a:t>, что эквивалентно </a:t>
            </a:r>
            <a:r>
              <a:rPr lang="ru-RU" b="1" dirty="0"/>
              <a:t>~180 тактам</a:t>
            </a:r>
            <a:r>
              <a:rPr lang="ru-RU" dirty="0"/>
              <a:t> при тактовой частоте </a:t>
            </a:r>
            <a:r>
              <a:rPr lang="ru-RU" b="1" dirty="0"/>
              <a:t>3 ГГц</a:t>
            </a:r>
            <a:r>
              <a:rPr lang="ru-RU" dirty="0"/>
              <a:t>.</a:t>
            </a:r>
          </a:p>
          <a:p>
            <a:r>
              <a:rPr lang="ru-RU" dirty="0"/>
              <a:t>Хотя интуитивно </a:t>
            </a:r>
            <a:r>
              <a:rPr lang="ru-RU" b="1" dirty="0"/>
              <a:t>запись в память кажется более медленной операцией</a:t>
            </a:r>
            <a:r>
              <a:rPr lang="ru-RU" dirty="0"/>
              <a:t>, на практике она </a:t>
            </a:r>
            <a:r>
              <a:rPr lang="ru-RU" b="1" dirty="0"/>
              <a:t>обычно не требует ожидания</a:t>
            </a:r>
            <a:r>
              <a:rPr lang="ru-RU" dirty="0"/>
              <a:t>. Процессор может </a:t>
            </a:r>
            <a:r>
              <a:rPr lang="ru-RU" b="1" dirty="0"/>
              <a:t>начать запись и сразу продолжить выполнение других команд</a:t>
            </a:r>
            <a:r>
              <a:rPr lang="ru-RU" dirty="0"/>
              <a:t>, не дожидаясь ее завершения. В большинстве случаев </a:t>
            </a:r>
            <a:r>
              <a:rPr lang="ru-RU" b="1" dirty="0"/>
              <a:t>запись выполняется примерно за 1 такт</a:t>
            </a:r>
            <a:r>
              <a:rPr lang="ru-RU" dirty="0"/>
              <a:t>.</a:t>
            </a:r>
            <a:endParaRPr lang="en-US" dirty="0"/>
          </a:p>
        </p:txBody>
      </p:sp>
      <p:sp>
        <p:nvSpPr>
          <p:cNvPr id="4" name="Slide Number Placeholder 3"/>
          <p:cNvSpPr>
            <a:spLocks noGrp="1"/>
          </p:cNvSpPr>
          <p:nvPr>
            <p:ph type="sldNum" sz="quarter" idx="5"/>
          </p:nvPr>
        </p:nvSpPr>
        <p:spPr/>
        <p:txBody>
          <a:bodyPr/>
          <a:lstStyle/>
          <a:p>
            <a:fld id="{8740D86D-1409-43B0-8811-9A559436DAB5}" type="slidenum">
              <a:rPr lang="en-US" smtClean="0"/>
              <a:t>2</a:t>
            </a:fld>
            <a:endParaRPr lang="en-US"/>
          </a:p>
        </p:txBody>
      </p:sp>
    </p:spTree>
    <p:extLst>
      <p:ext uri="{BB962C8B-B14F-4D97-AF65-F5344CB8AC3E}">
        <p14:creationId xmlns:p14="http://schemas.microsoft.com/office/powerpoint/2010/main" val="33978171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solidFill>
                  <a:srgbClr val="333333"/>
                </a:solidFill>
                <a:effectLst/>
                <a:latin typeface="-apple-system"/>
              </a:rPr>
              <a:t>Все это относится к чтению данных, а что будет при записи? Все CPU должны быть согласованы по данным, так что перед тем как записать, нужно удалить (</a:t>
            </a:r>
            <a:r>
              <a:rPr lang="ru-RU" b="0" i="0" dirty="0" err="1">
                <a:solidFill>
                  <a:srgbClr val="333333"/>
                </a:solidFill>
                <a:effectLst/>
                <a:latin typeface="-apple-system"/>
              </a:rPr>
              <a:t>invalidate</a:t>
            </a:r>
            <a:r>
              <a:rPr lang="ru-RU" b="0" i="0" dirty="0">
                <a:solidFill>
                  <a:srgbClr val="333333"/>
                </a:solidFill>
                <a:effectLst/>
                <a:latin typeface="-apple-system"/>
              </a:rPr>
              <a:t>) данные из кэшей других CPU. Только после того, как </a:t>
            </a:r>
            <a:r>
              <a:rPr lang="ru-RU" b="0" i="0" dirty="0" err="1">
                <a:solidFill>
                  <a:srgbClr val="333333"/>
                </a:solidFill>
                <a:effectLst/>
                <a:latin typeface="-apple-system"/>
              </a:rPr>
              <a:t>инвалидация</a:t>
            </a:r>
            <a:r>
              <a:rPr lang="ru-RU" b="0" i="0" dirty="0">
                <a:solidFill>
                  <a:srgbClr val="333333"/>
                </a:solidFill>
                <a:effectLst/>
                <a:latin typeface="-apple-system"/>
              </a:rPr>
              <a:t> завершится, процессор может безопасно записать данные. Если данные находятся в кэше CPU, но являются </a:t>
            </a:r>
            <a:r>
              <a:rPr lang="ru-RU" b="0" i="0" dirty="0" err="1">
                <a:solidFill>
                  <a:srgbClr val="333333"/>
                </a:solidFill>
                <a:effectLst/>
                <a:latin typeface="-apple-system"/>
              </a:rPr>
              <a:t>read-only</a:t>
            </a:r>
            <a:r>
              <a:rPr lang="ru-RU" b="0" i="0" dirty="0">
                <a:solidFill>
                  <a:srgbClr val="333333"/>
                </a:solidFill>
                <a:effectLst/>
                <a:latin typeface="-apple-system"/>
              </a:rPr>
              <a:t>, это называется </a:t>
            </a:r>
            <a:r>
              <a:rPr lang="ru-RU" b="0" i="1" dirty="0">
                <a:solidFill>
                  <a:srgbClr val="333333"/>
                </a:solidFill>
                <a:effectLst/>
                <a:latin typeface="-apple-system"/>
              </a:rPr>
              <a:t>промахом записи</a:t>
            </a:r>
            <a:r>
              <a:rPr lang="ru-RU" b="0" i="0" dirty="0">
                <a:solidFill>
                  <a:srgbClr val="333333"/>
                </a:solidFill>
                <a:effectLst/>
                <a:latin typeface="-apple-system"/>
              </a:rPr>
              <a:t> (</a:t>
            </a:r>
            <a:r>
              <a:rPr lang="ru-RU" b="0" i="0" dirty="0" err="1">
                <a:solidFill>
                  <a:srgbClr val="333333"/>
                </a:solidFill>
                <a:effectLst/>
                <a:latin typeface="-apple-system"/>
              </a:rPr>
              <a:t>write</a:t>
            </a:r>
            <a:r>
              <a:rPr lang="ru-RU" b="0" i="0" dirty="0">
                <a:solidFill>
                  <a:srgbClr val="333333"/>
                </a:solidFill>
                <a:effectLst/>
                <a:latin typeface="-apple-system"/>
              </a:rPr>
              <a:t> </a:t>
            </a:r>
            <a:r>
              <a:rPr lang="ru-RU" b="0" i="0" dirty="0" err="1">
                <a:solidFill>
                  <a:srgbClr val="333333"/>
                </a:solidFill>
                <a:effectLst/>
                <a:latin typeface="-apple-system"/>
              </a:rPr>
              <a:t>miss</a:t>
            </a:r>
            <a:r>
              <a:rPr lang="ru-RU" b="0" i="0" dirty="0">
                <a:solidFill>
                  <a:srgbClr val="333333"/>
                </a:solidFill>
                <a:effectLst/>
                <a:latin typeface="-apple-system"/>
              </a:rPr>
              <a:t>). Только после того, как CPU </a:t>
            </a:r>
            <a:r>
              <a:rPr lang="ru-RU" b="0" i="0" dirty="0" err="1">
                <a:solidFill>
                  <a:srgbClr val="333333"/>
                </a:solidFill>
                <a:effectLst/>
                <a:latin typeface="-apple-system"/>
              </a:rPr>
              <a:t>инвалидирует</a:t>
            </a:r>
            <a:r>
              <a:rPr lang="ru-RU" b="0" i="0" dirty="0">
                <a:solidFill>
                  <a:srgbClr val="333333"/>
                </a:solidFill>
                <a:effectLst/>
                <a:latin typeface="-apple-system"/>
              </a:rPr>
              <a:t> такие данные в кэшах других процессоров, CPU может повторно записать (и прочитать) эти данные. Далее, если какой-то CPU попытается обратиться к данным в то время, как другой CPU их </a:t>
            </a:r>
            <a:r>
              <a:rPr lang="ru-RU" b="0" i="0" dirty="0" err="1">
                <a:solidFill>
                  <a:srgbClr val="333333"/>
                </a:solidFill>
                <a:effectLst/>
                <a:latin typeface="-apple-system"/>
              </a:rPr>
              <a:t>инвалидировал</a:t>
            </a:r>
            <a:r>
              <a:rPr lang="ru-RU" b="0" i="0" dirty="0">
                <a:solidFill>
                  <a:srgbClr val="333333"/>
                </a:solidFill>
                <a:effectLst/>
                <a:latin typeface="-apple-system"/>
              </a:rPr>
              <a:t> для записи, — он получит промах, зовущийся </a:t>
            </a:r>
            <a:r>
              <a:rPr lang="ru-RU" b="0" i="1" dirty="0" err="1">
                <a:solidFill>
                  <a:srgbClr val="333333"/>
                </a:solidFill>
                <a:effectLst/>
                <a:latin typeface="-apple-system"/>
              </a:rPr>
              <a:t>communication</a:t>
            </a:r>
            <a:r>
              <a:rPr lang="ru-RU" b="0" i="1" dirty="0">
                <a:solidFill>
                  <a:srgbClr val="333333"/>
                </a:solidFill>
                <a:effectLst/>
                <a:latin typeface="-apple-system"/>
              </a:rPr>
              <a:t> </a:t>
            </a:r>
            <a:r>
              <a:rPr lang="ru-RU" b="0" i="1" dirty="0" err="1">
                <a:solidFill>
                  <a:srgbClr val="333333"/>
                </a:solidFill>
                <a:effectLst/>
                <a:latin typeface="-apple-system"/>
              </a:rPr>
              <a:t>miss</a:t>
            </a:r>
            <a:r>
              <a:rPr lang="ru-RU" b="0" i="0" dirty="0">
                <a:solidFill>
                  <a:srgbClr val="333333"/>
                </a:solidFill>
                <a:effectLst/>
                <a:latin typeface="-apple-system"/>
              </a:rPr>
              <a:t>, так как такая ситуация возникает, когда данные используются для взаимодействия (</a:t>
            </a:r>
            <a:r>
              <a:rPr lang="ru-RU" b="0" i="0" dirty="0" err="1">
                <a:solidFill>
                  <a:srgbClr val="333333"/>
                </a:solidFill>
                <a:effectLst/>
                <a:latin typeface="-apple-system"/>
              </a:rPr>
              <a:t>communication</a:t>
            </a:r>
            <a:r>
              <a:rPr lang="ru-RU" b="0" i="0" dirty="0">
                <a:solidFill>
                  <a:srgbClr val="333333"/>
                </a:solidFill>
                <a:effectLst/>
                <a:latin typeface="-apple-system"/>
              </a:rPr>
              <a:t>), как, например, мьютекс или </a:t>
            </a:r>
            <a:r>
              <a:rPr lang="ru-RU" b="0" i="0" dirty="0" err="1">
                <a:solidFill>
                  <a:srgbClr val="333333"/>
                </a:solidFill>
                <a:effectLst/>
                <a:latin typeface="-apple-system"/>
              </a:rPr>
              <a:t>spin-lock</a:t>
            </a:r>
            <a:endParaRPr lang="en-US" dirty="0"/>
          </a:p>
        </p:txBody>
      </p:sp>
      <p:sp>
        <p:nvSpPr>
          <p:cNvPr id="4" name="Slide Number Placeholder 3"/>
          <p:cNvSpPr>
            <a:spLocks noGrp="1"/>
          </p:cNvSpPr>
          <p:nvPr>
            <p:ph type="sldNum" sz="quarter" idx="5"/>
          </p:nvPr>
        </p:nvSpPr>
        <p:spPr/>
        <p:txBody>
          <a:bodyPr/>
          <a:lstStyle/>
          <a:p>
            <a:fld id="{8740D86D-1409-43B0-8811-9A559436DAB5}" type="slidenum">
              <a:rPr lang="en-US" smtClean="0"/>
              <a:t>15</a:t>
            </a:fld>
            <a:endParaRPr lang="en-US"/>
          </a:p>
        </p:txBody>
      </p:sp>
    </p:spTree>
    <p:extLst>
      <p:ext uri="{BB962C8B-B14F-4D97-AF65-F5344CB8AC3E}">
        <p14:creationId xmlns:p14="http://schemas.microsoft.com/office/powerpoint/2010/main" val="22417641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Протокол </a:t>
            </a:r>
            <a:r>
              <a:rPr lang="ru-RU" b="1" dirty="0"/>
              <a:t>MESI</a:t>
            </a:r>
            <a:r>
              <a:rPr lang="ru-RU" dirty="0"/>
              <a:t> (</a:t>
            </a:r>
            <a:r>
              <a:rPr lang="ru-RU" dirty="0" err="1"/>
              <a:t>Modified</a:t>
            </a:r>
            <a:r>
              <a:rPr lang="ru-RU" dirty="0"/>
              <a:t>, </a:t>
            </a:r>
            <a:r>
              <a:rPr lang="ru-RU" dirty="0" err="1"/>
              <a:t>Exclusive</a:t>
            </a:r>
            <a:r>
              <a:rPr lang="ru-RU" dirty="0"/>
              <a:t>, </a:t>
            </a:r>
            <a:r>
              <a:rPr lang="ru-RU" dirty="0" err="1"/>
              <a:t>Shared</a:t>
            </a:r>
            <a:r>
              <a:rPr lang="ru-RU" dirty="0"/>
              <a:t>, </a:t>
            </a:r>
            <a:r>
              <a:rPr lang="ru-RU" dirty="0" err="1"/>
              <a:t>Invalid</a:t>
            </a:r>
            <a:r>
              <a:rPr lang="ru-RU" dirty="0"/>
              <a:t>) используется в многопроцессорных системах для </a:t>
            </a:r>
            <a:r>
              <a:rPr lang="ru-RU" b="1" dirty="0"/>
              <a:t>кэш-когерентности</a:t>
            </a:r>
            <a:r>
              <a:rPr lang="ru-RU" dirty="0"/>
              <a:t> — согласованного представления данных в кэшах разных ядер процессора. Он гарантирует, что все процессоры видят актуальные данные при доступе к общей памяти.</a:t>
            </a:r>
            <a:endParaRPr lang="en-US" dirty="0"/>
          </a:p>
        </p:txBody>
      </p:sp>
      <p:sp>
        <p:nvSpPr>
          <p:cNvPr id="4" name="Slide Number Placeholder 3"/>
          <p:cNvSpPr>
            <a:spLocks noGrp="1"/>
          </p:cNvSpPr>
          <p:nvPr>
            <p:ph type="sldNum" sz="quarter" idx="5"/>
          </p:nvPr>
        </p:nvSpPr>
        <p:spPr/>
        <p:txBody>
          <a:bodyPr/>
          <a:lstStyle/>
          <a:p>
            <a:fld id="{8740D86D-1409-43B0-8811-9A559436DAB5}" type="slidenum">
              <a:rPr lang="en-US" smtClean="0"/>
              <a:t>16</a:t>
            </a:fld>
            <a:endParaRPr lang="en-US"/>
          </a:p>
        </p:txBody>
      </p:sp>
    </p:spTree>
    <p:extLst>
      <p:ext uri="{BB962C8B-B14F-4D97-AF65-F5344CB8AC3E}">
        <p14:creationId xmlns:p14="http://schemas.microsoft.com/office/powerpoint/2010/main" val="25085504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b="1" i="0" dirty="0" err="1">
                <a:solidFill>
                  <a:srgbClr val="333333"/>
                </a:solidFill>
                <a:effectLst/>
                <a:latin typeface="-apple-system"/>
              </a:rPr>
              <a:t>Read</a:t>
            </a:r>
            <a:r>
              <a:rPr lang="ru-RU" b="0" i="0" dirty="0">
                <a:solidFill>
                  <a:srgbClr val="333333"/>
                </a:solidFill>
                <a:effectLst/>
                <a:latin typeface="-apple-system"/>
              </a:rPr>
              <a:t> (Чтение): это сообщение содержит физический адрес читаемой кэш-линии</a:t>
            </a:r>
            <a:endParaRPr lang="en-US" b="0" i="0" dirty="0">
              <a:solidFill>
                <a:srgbClr val="333333"/>
              </a:solidFill>
              <a:effectLst/>
              <a:latin typeface="-apple-system"/>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b="1" i="0" dirty="0" err="1">
                <a:solidFill>
                  <a:srgbClr val="333333"/>
                </a:solidFill>
                <a:effectLst/>
                <a:latin typeface="-apple-system"/>
              </a:rPr>
              <a:t>Read</a:t>
            </a:r>
            <a:r>
              <a:rPr lang="ru-RU" b="1" i="0" dirty="0">
                <a:solidFill>
                  <a:srgbClr val="333333"/>
                </a:solidFill>
                <a:effectLst/>
                <a:latin typeface="-apple-system"/>
              </a:rPr>
              <a:t> Response</a:t>
            </a:r>
            <a:r>
              <a:rPr lang="ru-RU" b="0" i="0" dirty="0">
                <a:solidFill>
                  <a:srgbClr val="333333"/>
                </a:solidFill>
                <a:effectLst/>
                <a:latin typeface="-apple-system"/>
              </a:rPr>
              <a:t> (Ответ на чтение): содержит данные, запрошенные предыдущим сообщением </a:t>
            </a:r>
            <a:r>
              <a:rPr lang="ru-RU" b="0" i="1" dirty="0" err="1">
                <a:solidFill>
                  <a:srgbClr val="333333"/>
                </a:solidFill>
                <a:effectLst/>
                <a:latin typeface="-apple-system"/>
              </a:rPr>
              <a:t>Read</a:t>
            </a:r>
            <a:r>
              <a:rPr lang="ru-RU" b="0" i="0" dirty="0">
                <a:solidFill>
                  <a:srgbClr val="333333"/>
                </a:solidFill>
                <a:effectLst/>
                <a:latin typeface="-apple-system"/>
              </a:rPr>
              <a:t>. </a:t>
            </a:r>
            <a:r>
              <a:rPr lang="ru-RU" b="0" i="1" dirty="0" err="1">
                <a:solidFill>
                  <a:srgbClr val="333333"/>
                </a:solidFill>
                <a:effectLst/>
                <a:latin typeface="-apple-system"/>
              </a:rPr>
              <a:t>Read</a:t>
            </a:r>
            <a:r>
              <a:rPr lang="ru-RU" b="0" i="1" dirty="0">
                <a:solidFill>
                  <a:srgbClr val="333333"/>
                </a:solidFill>
                <a:effectLst/>
                <a:latin typeface="-apple-system"/>
              </a:rPr>
              <a:t> Response</a:t>
            </a:r>
            <a:r>
              <a:rPr lang="ru-RU" b="0" i="0" dirty="0">
                <a:solidFill>
                  <a:srgbClr val="333333"/>
                </a:solidFill>
                <a:effectLst/>
                <a:latin typeface="-apple-system"/>
              </a:rPr>
              <a:t> может прийти от подсистемы памяти или от другого кэша. Например, если данные уже находятся в каком-либо кэше в состоянии “</a:t>
            </a:r>
            <a:r>
              <a:rPr lang="ru-RU" b="0" i="0" dirty="0" err="1">
                <a:solidFill>
                  <a:srgbClr val="333333"/>
                </a:solidFill>
                <a:effectLst/>
                <a:latin typeface="-apple-system"/>
              </a:rPr>
              <a:t>modified</a:t>
            </a:r>
            <a:r>
              <a:rPr lang="ru-RU" b="0" i="0" dirty="0">
                <a:solidFill>
                  <a:srgbClr val="333333"/>
                </a:solidFill>
                <a:effectLst/>
                <a:latin typeface="-apple-system"/>
              </a:rPr>
              <a:t>”, то такой кэш может ответить на </a:t>
            </a:r>
            <a:r>
              <a:rPr lang="ru-RU" b="0" i="1" dirty="0" err="1">
                <a:solidFill>
                  <a:srgbClr val="333333"/>
                </a:solidFill>
                <a:effectLst/>
                <a:latin typeface="-apple-system"/>
              </a:rPr>
              <a:t>Read</a:t>
            </a:r>
            <a:endParaRPr lang="en-US" b="0" i="0" dirty="0">
              <a:solidFill>
                <a:srgbClr val="333333"/>
              </a:solidFill>
              <a:effectLst/>
              <a:latin typeface="-apple-system"/>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b="1" i="0" dirty="0" err="1">
                <a:solidFill>
                  <a:srgbClr val="333333"/>
                </a:solidFill>
                <a:effectLst/>
                <a:latin typeface="-apple-system"/>
              </a:rPr>
              <a:t>Invalidate</a:t>
            </a:r>
            <a:r>
              <a:rPr lang="ru-RU" b="0" i="0" dirty="0">
                <a:solidFill>
                  <a:srgbClr val="333333"/>
                </a:solidFill>
                <a:effectLst/>
                <a:latin typeface="-apple-system"/>
              </a:rPr>
              <a:t> (</a:t>
            </a:r>
            <a:r>
              <a:rPr lang="ru-RU" b="0" i="0" dirty="0" err="1">
                <a:solidFill>
                  <a:srgbClr val="333333"/>
                </a:solidFill>
                <a:effectLst/>
                <a:latin typeface="-apple-system"/>
              </a:rPr>
              <a:t>Инвалидация</a:t>
            </a:r>
            <a:r>
              <a:rPr lang="ru-RU" b="0" i="0" dirty="0">
                <a:solidFill>
                  <a:srgbClr val="333333"/>
                </a:solidFill>
                <a:effectLst/>
                <a:latin typeface="-apple-system"/>
              </a:rPr>
              <a:t>): содержит физический адрес кэш-линии, которую требуется </a:t>
            </a:r>
            <a:r>
              <a:rPr lang="ru-RU" b="0" i="0" dirty="0" err="1">
                <a:solidFill>
                  <a:srgbClr val="333333"/>
                </a:solidFill>
                <a:effectLst/>
                <a:latin typeface="-apple-system"/>
              </a:rPr>
              <a:t>инвалидировать</a:t>
            </a:r>
            <a:r>
              <a:rPr lang="ru-RU" b="0" i="0" dirty="0">
                <a:solidFill>
                  <a:srgbClr val="333333"/>
                </a:solidFill>
                <a:effectLst/>
                <a:latin typeface="-apple-system"/>
              </a:rPr>
              <a:t>. </a:t>
            </a:r>
            <a:r>
              <a:rPr lang="ru-RU" b="0" i="1" dirty="0">
                <a:solidFill>
                  <a:srgbClr val="333333"/>
                </a:solidFill>
                <a:effectLst/>
                <a:latin typeface="-apple-system"/>
              </a:rPr>
              <a:t>Все</a:t>
            </a:r>
            <a:r>
              <a:rPr lang="ru-RU" b="0" i="0" dirty="0">
                <a:solidFill>
                  <a:srgbClr val="333333"/>
                </a:solidFill>
                <a:effectLst/>
                <a:latin typeface="-apple-system"/>
              </a:rPr>
              <a:t> прочие кэши должны удалить данные и ответить на это сообщение.</a:t>
            </a:r>
            <a:endParaRPr lang="en-US" b="0" i="0" dirty="0">
              <a:solidFill>
                <a:srgbClr val="333333"/>
              </a:solidFill>
              <a:effectLst/>
              <a:latin typeface="-apple-system"/>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b="1" i="0" dirty="0" err="1">
                <a:solidFill>
                  <a:srgbClr val="333333"/>
                </a:solidFill>
                <a:effectLst/>
                <a:latin typeface="-apple-system"/>
              </a:rPr>
              <a:t>Invalidate</a:t>
            </a:r>
            <a:r>
              <a:rPr lang="ru-RU" b="1" i="0" dirty="0">
                <a:solidFill>
                  <a:srgbClr val="333333"/>
                </a:solidFill>
                <a:effectLst/>
                <a:latin typeface="-apple-system"/>
              </a:rPr>
              <a:t> </a:t>
            </a:r>
            <a:r>
              <a:rPr lang="ru-RU" b="1" i="0" dirty="0" err="1">
                <a:solidFill>
                  <a:srgbClr val="333333"/>
                </a:solidFill>
                <a:effectLst/>
                <a:latin typeface="-apple-system"/>
              </a:rPr>
              <a:t>Acknowledge</a:t>
            </a:r>
            <a:r>
              <a:rPr lang="ru-RU" b="0" i="0" dirty="0">
                <a:solidFill>
                  <a:srgbClr val="333333"/>
                </a:solidFill>
                <a:effectLst/>
                <a:latin typeface="-apple-system"/>
              </a:rPr>
              <a:t> (Подтверждение </a:t>
            </a:r>
            <a:r>
              <a:rPr lang="ru-RU" b="0" i="0" dirty="0" err="1">
                <a:solidFill>
                  <a:srgbClr val="333333"/>
                </a:solidFill>
                <a:effectLst/>
                <a:latin typeface="-apple-system"/>
              </a:rPr>
              <a:t>инвалидации</a:t>
            </a:r>
            <a:r>
              <a:rPr lang="ru-RU" b="0" i="0" dirty="0">
                <a:solidFill>
                  <a:srgbClr val="333333"/>
                </a:solidFill>
                <a:effectLst/>
                <a:latin typeface="-apple-system"/>
              </a:rPr>
              <a:t>): CPU, получивший </a:t>
            </a:r>
            <a:r>
              <a:rPr lang="ru-RU" b="0" i="1" dirty="0" err="1">
                <a:solidFill>
                  <a:srgbClr val="333333"/>
                </a:solidFill>
                <a:effectLst/>
                <a:latin typeface="-apple-system"/>
              </a:rPr>
              <a:t>Invalidate</a:t>
            </a:r>
            <a:r>
              <a:rPr lang="ru-RU" b="0" i="0" dirty="0">
                <a:solidFill>
                  <a:srgbClr val="333333"/>
                </a:solidFill>
                <a:effectLst/>
                <a:latin typeface="-apple-system"/>
              </a:rPr>
              <a:t>, должен удалить требуемые данные и подтвердить это сообщением </a:t>
            </a:r>
            <a:r>
              <a:rPr lang="ru-RU" b="0" i="1" dirty="0" err="1">
                <a:solidFill>
                  <a:srgbClr val="333333"/>
                </a:solidFill>
                <a:effectLst/>
                <a:latin typeface="-apple-system"/>
              </a:rPr>
              <a:t>Invalidate</a:t>
            </a:r>
            <a:r>
              <a:rPr lang="ru-RU" b="0" i="1" dirty="0">
                <a:solidFill>
                  <a:srgbClr val="333333"/>
                </a:solidFill>
                <a:effectLst/>
                <a:latin typeface="-apple-system"/>
              </a:rPr>
              <a:t> </a:t>
            </a:r>
            <a:r>
              <a:rPr lang="ru-RU" b="0" i="1" dirty="0" err="1">
                <a:solidFill>
                  <a:srgbClr val="333333"/>
                </a:solidFill>
                <a:effectLst/>
                <a:latin typeface="-apple-system"/>
              </a:rPr>
              <a:t>Acknowledge</a:t>
            </a:r>
            <a:endParaRPr lang="en-US" b="0" i="0" dirty="0">
              <a:solidFill>
                <a:srgbClr val="333333"/>
              </a:solidFill>
              <a:effectLst/>
              <a:latin typeface="-apple-system"/>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b="1" i="0" dirty="0" err="1">
                <a:solidFill>
                  <a:srgbClr val="333333"/>
                </a:solidFill>
                <a:effectLst/>
                <a:latin typeface="-apple-system"/>
              </a:rPr>
              <a:t>Read</a:t>
            </a:r>
            <a:r>
              <a:rPr lang="ru-RU" b="1" i="0" dirty="0">
                <a:solidFill>
                  <a:srgbClr val="333333"/>
                </a:solidFill>
                <a:effectLst/>
                <a:latin typeface="-apple-system"/>
              </a:rPr>
              <a:t> </a:t>
            </a:r>
            <a:r>
              <a:rPr lang="ru-RU" b="1" i="0" dirty="0" err="1">
                <a:solidFill>
                  <a:srgbClr val="333333"/>
                </a:solidFill>
                <a:effectLst/>
                <a:latin typeface="-apple-system"/>
              </a:rPr>
              <a:t>Invalidate</a:t>
            </a:r>
            <a:r>
              <a:rPr lang="ru-RU" b="0" i="0" dirty="0">
                <a:solidFill>
                  <a:srgbClr val="333333"/>
                </a:solidFill>
                <a:effectLst/>
                <a:latin typeface="-apple-system"/>
              </a:rPr>
              <a:t> (Чтение с </a:t>
            </a:r>
            <a:r>
              <a:rPr lang="ru-RU" b="0" i="0" dirty="0" err="1">
                <a:solidFill>
                  <a:srgbClr val="333333"/>
                </a:solidFill>
                <a:effectLst/>
                <a:latin typeface="-apple-system"/>
              </a:rPr>
              <a:t>инвалидацией</a:t>
            </a:r>
            <a:r>
              <a:rPr lang="ru-RU" b="0" i="0" dirty="0">
                <a:solidFill>
                  <a:srgbClr val="333333"/>
                </a:solidFill>
                <a:effectLst/>
                <a:latin typeface="-apple-system"/>
              </a:rPr>
              <a:t>): это сообщение содержит физический адрес читаемой кэш-линии. В то же время оно диктует другим кэшам удалить эти данные. По сути, это комбинация сообщений </a:t>
            </a:r>
            <a:r>
              <a:rPr lang="ru-RU" b="0" i="1" dirty="0" err="1">
                <a:solidFill>
                  <a:srgbClr val="333333"/>
                </a:solidFill>
                <a:effectLst/>
                <a:latin typeface="-apple-system"/>
              </a:rPr>
              <a:t>Read</a:t>
            </a:r>
            <a:r>
              <a:rPr lang="ru-RU" b="0" i="0" dirty="0">
                <a:solidFill>
                  <a:srgbClr val="333333"/>
                </a:solidFill>
                <a:effectLst/>
                <a:latin typeface="-apple-system"/>
              </a:rPr>
              <a:t> и </a:t>
            </a:r>
            <a:r>
              <a:rPr lang="ru-RU" b="0" i="1" dirty="0" err="1">
                <a:solidFill>
                  <a:srgbClr val="333333"/>
                </a:solidFill>
                <a:effectLst/>
                <a:latin typeface="-apple-system"/>
              </a:rPr>
              <a:t>Invalidate</a:t>
            </a:r>
            <a:r>
              <a:rPr lang="ru-RU" b="0" i="0" dirty="0">
                <a:solidFill>
                  <a:srgbClr val="333333"/>
                </a:solidFill>
                <a:effectLst/>
                <a:latin typeface="-apple-system"/>
              </a:rPr>
              <a:t>. Это сообщение требует ответа </a:t>
            </a:r>
            <a:r>
              <a:rPr lang="ru-RU" b="0" i="1" dirty="0" err="1">
                <a:solidFill>
                  <a:srgbClr val="333333"/>
                </a:solidFill>
                <a:effectLst/>
                <a:latin typeface="-apple-system"/>
              </a:rPr>
              <a:t>Read</a:t>
            </a:r>
            <a:r>
              <a:rPr lang="ru-RU" b="0" i="1" dirty="0">
                <a:solidFill>
                  <a:srgbClr val="333333"/>
                </a:solidFill>
                <a:effectLst/>
                <a:latin typeface="-apple-system"/>
              </a:rPr>
              <a:t> Response</a:t>
            </a:r>
            <a:r>
              <a:rPr lang="ru-RU" b="0" i="0" dirty="0">
                <a:solidFill>
                  <a:srgbClr val="333333"/>
                </a:solidFill>
                <a:effectLst/>
                <a:latin typeface="-apple-system"/>
              </a:rPr>
              <a:t> и множества </a:t>
            </a:r>
            <a:r>
              <a:rPr lang="ru-RU" b="0" i="1" dirty="0" err="1">
                <a:solidFill>
                  <a:srgbClr val="333333"/>
                </a:solidFill>
                <a:effectLst/>
                <a:latin typeface="-apple-system"/>
              </a:rPr>
              <a:t>Invalidate</a:t>
            </a:r>
            <a:r>
              <a:rPr lang="ru-RU" b="0" i="1" dirty="0">
                <a:solidFill>
                  <a:srgbClr val="333333"/>
                </a:solidFill>
                <a:effectLst/>
                <a:latin typeface="-apple-system"/>
              </a:rPr>
              <a:t> </a:t>
            </a:r>
            <a:r>
              <a:rPr lang="ru-RU" b="0" i="1" dirty="0" err="1">
                <a:solidFill>
                  <a:srgbClr val="333333"/>
                </a:solidFill>
                <a:effectLst/>
                <a:latin typeface="-apple-system"/>
              </a:rPr>
              <a:t>Acknowledge</a:t>
            </a:r>
            <a:endParaRPr lang="en-US" b="0" i="0" dirty="0">
              <a:solidFill>
                <a:srgbClr val="333333"/>
              </a:solidFill>
              <a:effectLst/>
              <a:latin typeface="-apple-system"/>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b="1" i="0" dirty="0" err="1">
                <a:solidFill>
                  <a:srgbClr val="333333"/>
                </a:solidFill>
                <a:effectLst/>
                <a:latin typeface="-apple-system"/>
              </a:rPr>
              <a:t>Writeback</a:t>
            </a:r>
            <a:r>
              <a:rPr lang="ru-RU" b="0" i="0" dirty="0">
                <a:solidFill>
                  <a:srgbClr val="333333"/>
                </a:solidFill>
                <a:effectLst/>
                <a:latin typeface="-apple-system"/>
              </a:rPr>
              <a:t> (Запись в память): содержит адрес и собственно данные для записи в память. Разрешает кэшам очистить соответствующую линию в состоянии </a:t>
            </a:r>
            <a:r>
              <a:rPr lang="ru-RU" b="0" i="1" dirty="0" err="1">
                <a:solidFill>
                  <a:srgbClr val="333333"/>
                </a:solidFill>
                <a:effectLst/>
                <a:latin typeface="-apple-system"/>
              </a:rPr>
              <a:t>Modified</a:t>
            </a:r>
            <a:endParaRPr lang="ru-RU" b="0" i="0" dirty="0">
              <a:solidFill>
                <a:srgbClr val="333333"/>
              </a:solidFill>
              <a:effectLst/>
              <a:latin typeface="-apple-system"/>
            </a:endParaRPr>
          </a:p>
        </p:txBody>
      </p:sp>
      <p:sp>
        <p:nvSpPr>
          <p:cNvPr id="4" name="Slide Number Placeholder 3"/>
          <p:cNvSpPr>
            <a:spLocks noGrp="1"/>
          </p:cNvSpPr>
          <p:nvPr>
            <p:ph type="sldNum" sz="quarter" idx="5"/>
          </p:nvPr>
        </p:nvSpPr>
        <p:spPr/>
        <p:txBody>
          <a:bodyPr/>
          <a:lstStyle/>
          <a:p>
            <a:fld id="{8740D86D-1409-43B0-8811-9A559436DAB5}" type="slidenum">
              <a:rPr lang="en-US" smtClean="0"/>
              <a:t>19</a:t>
            </a:fld>
            <a:endParaRPr lang="en-US"/>
          </a:p>
        </p:txBody>
      </p:sp>
    </p:spTree>
    <p:extLst>
      <p:ext uri="{BB962C8B-B14F-4D97-AF65-F5344CB8AC3E}">
        <p14:creationId xmlns:p14="http://schemas.microsoft.com/office/powerpoint/2010/main" val="20927661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CPU receives a “read invalidate” message for a cache line that it has modified. The CPU must invalidate its local copy, then respond with both a “read response” and an “invalidate acknowledge” message, both sending the data to the requesting CPU and indicating that it no longer has a local copy</a:t>
            </a:r>
          </a:p>
        </p:txBody>
      </p:sp>
      <p:sp>
        <p:nvSpPr>
          <p:cNvPr id="4" name="Slide Number Placeholder 3"/>
          <p:cNvSpPr>
            <a:spLocks noGrp="1"/>
          </p:cNvSpPr>
          <p:nvPr>
            <p:ph type="sldNum" sz="quarter" idx="5"/>
          </p:nvPr>
        </p:nvSpPr>
        <p:spPr/>
        <p:txBody>
          <a:bodyPr/>
          <a:lstStyle/>
          <a:p>
            <a:fld id="{8740D86D-1409-43B0-8811-9A559436DAB5}" type="slidenum">
              <a:rPr lang="en-US" smtClean="0"/>
              <a:t>22</a:t>
            </a:fld>
            <a:endParaRPr lang="en-US"/>
          </a:p>
        </p:txBody>
      </p:sp>
    </p:spTree>
    <p:extLst>
      <p:ext uri="{BB962C8B-B14F-4D97-AF65-F5344CB8AC3E}">
        <p14:creationId xmlns:p14="http://schemas.microsoft.com/office/powerpoint/2010/main" val="20016196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CPU does an atomic </a:t>
            </a:r>
            <a:r>
              <a:rPr lang="en-US" dirty="0" err="1"/>
              <a:t>readmodify</a:t>
            </a:r>
            <a:r>
              <a:rPr lang="en-US" dirty="0"/>
              <a:t>-write operation on a data item that was not present in its cache. It transmits a “read invalidate”, receiving the data via a “read response”. The CPU can complete the transition once it has also received a full set of “invalidate acknowledge” responses.</a:t>
            </a:r>
          </a:p>
        </p:txBody>
      </p:sp>
      <p:sp>
        <p:nvSpPr>
          <p:cNvPr id="4" name="Slide Number Placeholder 3"/>
          <p:cNvSpPr>
            <a:spLocks noGrp="1"/>
          </p:cNvSpPr>
          <p:nvPr>
            <p:ph type="sldNum" sz="quarter" idx="5"/>
          </p:nvPr>
        </p:nvSpPr>
        <p:spPr/>
        <p:txBody>
          <a:bodyPr/>
          <a:lstStyle/>
          <a:p>
            <a:fld id="{8740D86D-1409-43B0-8811-9A559436DAB5}" type="slidenum">
              <a:rPr lang="en-US" smtClean="0"/>
              <a:t>23</a:t>
            </a:fld>
            <a:endParaRPr lang="en-US"/>
          </a:p>
        </p:txBody>
      </p:sp>
    </p:spTree>
    <p:extLst>
      <p:ext uri="{BB962C8B-B14F-4D97-AF65-F5344CB8AC3E}">
        <p14:creationId xmlns:p14="http://schemas.microsoft.com/office/powerpoint/2010/main" val="26733464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CPU does an atomic </a:t>
            </a:r>
            <a:r>
              <a:rPr lang="en-US" dirty="0" err="1"/>
              <a:t>readmodify</a:t>
            </a:r>
            <a:r>
              <a:rPr lang="en-US" dirty="0"/>
              <a:t>-write operation on a data item that was previously read-only in its cache. It must transmit “invalidate” messages, and must wait for a full set of “invalidate acknowledge” responses before completing the transition.</a:t>
            </a:r>
          </a:p>
        </p:txBody>
      </p:sp>
      <p:sp>
        <p:nvSpPr>
          <p:cNvPr id="4" name="Slide Number Placeholder 3"/>
          <p:cNvSpPr>
            <a:spLocks noGrp="1"/>
          </p:cNvSpPr>
          <p:nvPr>
            <p:ph type="sldNum" sz="quarter" idx="5"/>
          </p:nvPr>
        </p:nvSpPr>
        <p:spPr/>
        <p:txBody>
          <a:bodyPr/>
          <a:lstStyle/>
          <a:p>
            <a:fld id="{8740D86D-1409-43B0-8811-9A559436DAB5}" type="slidenum">
              <a:rPr lang="en-US" smtClean="0"/>
              <a:t>24</a:t>
            </a:fld>
            <a:endParaRPr lang="en-US"/>
          </a:p>
        </p:txBody>
      </p:sp>
    </p:spTree>
    <p:extLst>
      <p:ext uri="{BB962C8B-B14F-4D97-AF65-F5344CB8AC3E}">
        <p14:creationId xmlns:p14="http://schemas.microsoft.com/office/powerpoint/2010/main" val="1943663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other CPU reads the cache line, and it is supplied from this CPU’s cache, which retains a read-only copy. This transition is initiated by the reception of a “read” message, and this CPU responds with a “read response” message containing the requested data.</a:t>
            </a:r>
          </a:p>
        </p:txBody>
      </p:sp>
      <p:sp>
        <p:nvSpPr>
          <p:cNvPr id="4" name="Slide Number Placeholder 3"/>
          <p:cNvSpPr>
            <a:spLocks noGrp="1"/>
          </p:cNvSpPr>
          <p:nvPr>
            <p:ph type="sldNum" sz="quarter" idx="5"/>
          </p:nvPr>
        </p:nvSpPr>
        <p:spPr/>
        <p:txBody>
          <a:bodyPr/>
          <a:lstStyle/>
          <a:p>
            <a:fld id="{8740D86D-1409-43B0-8811-9A559436DAB5}" type="slidenum">
              <a:rPr lang="en-US" smtClean="0"/>
              <a:t>25</a:t>
            </a:fld>
            <a:endParaRPr lang="en-US"/>
          </a:p>
        </p:txBody>
      </p:sp>
    </p:spTree>
    <p:extLst>
      <p:ext uri="{BB962C8B-B14F-4D97-AF65-F5344CB8AC3E}">
        <p14:creationId xmlns:p14="http://schemas.microsoft.com/office/powerpoint/2010/main" val="490628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other CPU reads a data item in this cache line, and it is supplied either from this CPU’s cache or from memory. In either case, this CPU retains a read-only copy. This transition is initiated by the reception of a “read” message, and this CPU responds with a “read response” message containing the requested data.</a:t>
            </a:r>
          </a:p>
        </p:txBody>
      </p:sp>
      <p:sp>
        <p:nvSpPr>
          <p:cNvPr id="4" name="Slide Number Placeholder 3"/>
          <p:cNvSpPr>
            <a:spLocks noGrp="1"/>
          </p:cNvSpPr>
          <p:nvPr>
            <p:ph type="sldNum" sz="quarter" idx="5"/>
          </p:nvPr>
        </p:nvSpPr>
        <p:spPr/>
        <p:txBody>
          <a:bodyPr/>
          <a:lstStyle/>
          <a:p>
            <a:fld id="{8740D86D-1409-43B0-8811-9A559436DAB5}" type="slidenum">
              <a:rPr lang="en-US" smtClean="0"/>
              <a:t>26</a:t>
            </a:fld>
            <a:endParaRPr lang="en-US"/>
          </a:p>
        </p:txBody>
      </p:sp>
    </p:spTree>
    <p:extLst>
      <p:ext uri="{BB962C8B-B14F-4D97-AF65-F5344CB8AC3E}">
        <p14:creationId xmlns:p14="http://schemas.microsoft.com/office/powerpoint/2010/main" val="21590223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CPU realizes that it will soon need to write to some data item in this cache line, and thus transmits an “invalidate” message. The CPU cannot complete the transition until it receives a full set of “invalidate acknowledge” responses. Alternatively, all other CPUs eject this cache line from their caches via “writeback” messages (presumably to make room for other cache lines), so that this CPU is the last CPU caching it.</a:t>
            </a:r>
          </a:p>
        </p:txBody>
      </p:sp>
      <p:sp>
        <p:nvSpPr>
          <p:cNvPr id="4" name="Slide Number Placeholder 3"/>
          <p:cNvSpPr>
            <a:spLocks noGrp="1"/>
          </p:cNvSpPr>
          <p:nvPr>
            <p:ph type="sldNum" sz="quarter" idx="5"/>
          </p:nvPr>
        </p:nvSpPr>
        <p:spPr/>
        <p:txBody>
          <a:bodyPr/>
          <a:lstStyle/>
          <a:p>
            <a:fld id="{8740D86D-1409-43B0-8811-9A559436DAB5}" type="slidenum">
              <a:rPr lang="en-US" smtClean="0"/>
              <a:t>27</a:t>
            </a:fld>
            <a:endParaRPr lang="en-US"/>
          </a:p>
        </p:txBody>
      </p:sp>
    </p:spTree>
    <p:extLst>
      <p:ext uri="{BB962C8B-B14F-4D97-AF65-F5344CB8AC3E}">
        <p14:creationId xmlns:p14="http://schemas.microsoft.com/office/powerpoint/2010/main" val="28372321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other CPU does an atomic read-modify-write operation on a data item in a cache line held only in this CPU’s cache, so this CPU invalidates it from its cache. This transition is initiated by the reception of a “read invalidate” message, and this CPU responds with</a:t>
            </a:r>
            <a:r>
              <a:rPr lang="ru-RU" dirty="0"/>
              <a:t> </a:t>
            </a:r>
            <a:r>
              <a:rPr lang="en-US" dirty="0"/>
              <a:t>both a “read response” and an “invalidate acknowledge” message.</a:t>
            </a:r>
          </a:p>
        </p:txBody>
      </p:sp>
      <p:sp>
        <p:nvSpPr>
          <p:cNvPr id="4" name="Slide Number Placeholder 3"/>
          <p:cNvSpPr>
            <a:spLocks noGrp="1"/>
          </p:cNvSpPr>
          <p:nvPr>
            <p:ph type="sldNum" sz="quarter" idx="5"/>
          </p:nvPr>
        </p:nvSpPr>
        <p:spPr/>
        <p:txBody>
          <a:bodyPr/>
          <a:lstStyle/>
          <a:p>
            <a:fld id="{8740D86D-1409-43B0-8811-9A559436DAB5}" type="slidenum">
              <a:rPr lang="en-US" smtClean="0"/>
              <a:t>28</a:t>
            </a:fld>
            <a:endParaRPr lang="en-US"/>
          </a:p>
        </p:txBody>
      </p:sp>
    </p:spTree>
    <p:extLst>
      <p:ext uri="{BB962C8B-B14F-4D97-AF65-F5344CB8AC3E}">
        <p14:creationId xmlns:p14="http://schemas.microsoft.com/office/powerpoint/2010/main" val="2544881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Рассмотрим ОЗУ размером 16 килобайт, организованную по 4-байтным блокам и кэш размером 256 байт. Нам нужно минимум 14 бит, чтобы уникально представить адрес в памяти.</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 кэше размером 256 байт помещается 64 блока. В результате у нас будет 64 множества.</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14 </a:t>
            </a:r>
            <a:r>
              <a:rPr lang="ru-RU" dirty="0"/>
              <a:t>разрядный адрес в ОЗУ делится на Смещение, Индекс и Тег:</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Смещение – это номер байта в кэш линии (занимает 2 бита)</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Индекс позволяет определить номер набора в кэше. Так как 64 набора, используется 6 индексных бит.</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Тег соответствует оставшимся адресным битам, чтобы можно было определить адрес физической памяти. Итого 14-6-2=6 бит отводится на тег.</a:t>
            </a:r>
          </a:p>
        </p:txBody>
      </p:sp>
      <p:sp>
        <p:nvSpPr>
          <p:cNvPr id="4" name="Slide Number Placeholder 3"/>
          <p:cNvSpPr>
            <a:spLocks noGrp="1"/>
          </p:cNvSpPr>
          <p:nvPr>
            <p:ph type="sldNum" sz="quarter" idx="5"/>
          </p:nvPr>
        </p:nvSpPr>
        <p:spPr/>
        <p:txBody>
          <a:bodyPr/>
          <a:lstStyle/>
          <a:p>
            <a:fld id="{8740D86D-1409-43B0-8811-9A559436DAB5}" type="slidenum">
              <a:rPr lang="en-US" smtClean="0"/>
              <a:t>6</a:t>
            </a:fld>
            <a:endParaRPr lang="en-US"/>
          </a:p>
        </p:txBody>
      </p:sp>
    </p:spTree>
    <p:extLst>
      <p:ext uri="{BB962C8B-B14F-4D97-AF65-F5344CB8AC3E}">
        <p14:creationId xmlns:p14="http://schemas.microsoft.com/office/powerpoint/2010/main" val="3607844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CPU does a store to a data item in a cache line that was not in its cache, and thus transmits a “read invalidate” message. The CPU cannot complete the transition until it receives the “read response” and a full set of “invalidate acknowledge” messages. The cache line will presumably transition to “modified” state via transition (b) as soon as the actual store completes. </a:t>
            </a:r>
          </a:p>
        </p:txBody>
      </p:sp>
      <p:sp>
        <p:nvSpPr>
          <p:cNvPr id="4" name="Slide Number Placeholder 3"/>
          <p:cNvSpPr>
            <a:spLocks noGrp="1"/>
          </p:cNvSpPr>
          <p:nvPr>
            <p:ph type="sldNum" sz="quarter" idx="5"/>
          </p:nvPr>
        </p:nvSpPr>
        <p:spPr/>
        <p:txBody>
          <a:bodyPr/>
          <a:lstStyle/>
          <a:p>
            <a:fld id="{8740D86D-1409-43B0-8811-9A559436DAB5}" type="slidenum">
              <a:rPr lang="en-US" smtClean="0"/>
              <a:t>29</a:t>
            </a:fld>
            <a:endParaRPr lang="en-US"/>
          </a:p>
        </p:txBody>
      </p:sp>
    </p:spTree>
    <p:extLst>
      <p:ext uri="{BB962C8B-B14F-4D97-AF65-F5344CB8AC3E}">
        <p14:creationId xmlns:p14="http://schemas.microsoft.com/office/powerpoint/2010/main" val="6178878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CPU loads a data item in a cache line that was not in its cache. The CPU transmits a “read” message and completes the transition upon receiving the corresponding “read response”.</a:t>
            </a:r>
          </a:p>
        </p:txBody>
      </p:sp>
      <p:sp>
        <p:nvSpPr>
          <p:cNvPr id="4" name="Slide Number Placeholder 3"/>
          <p:cNvSpPr>
            <a:spLocks noGrp="1"/>
          </p:cNvSpPr>
          <p:nvPr>
            <p:ph type="sldNum" sz="quarter" idx="5"/>
          </p:nvPr>
        </p:nvSpPr>
        <p:spPr/>
        <p:txBody>
          <a:bodyPr/>
          <a:lstStyle/>
          <a:p>
            <a:fld id="{8740D86D-1409-43B0-8811-9A559436DAB5}" type="slidenum">
              <a:rPr lang="en-US" smtClean="0"/>
              <a:t>30</a:t>
            </a:fld>
            <a:endParaRPr lang="en-US"/>
          </a:p>
        </p:txBody>
      </p:sp>
    </p:spTree>
    <p:extLst>
      <p:ext uri="{BB962C8B-B14F-4D97-AF65-F5344CB8AC3E}">
        <p14:creationId xmlns:p14="http://schemas.microsoft.com/office/powerpoint/2010/main" val="26664619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other CPU does a store to a data item in this cache line, but holds this cache line in read-only state due to its being held in other CPUs’ caches (such as the current CPU’s cache). This transition is initiated by the reception of an “invalidate” message, and this CPU responds with an “invalidate acknowledge” message.</a:t>
            </a:r>
          </a:p>
        </p:txBody>
      </p:sp>
      <p:sp>
        <p:nvSpPr>
          <p:cNvPr id="4" name="Slide Number Placeholder 3"/>
          <p:cNvSpPr>
            <a:spLocks noGrp="1"/>
          </p:cNvSpPr>
          <p:nvPr>
            <p:ph type="sldNum" sz="quarter" idx="5"/>
          </p:nvPr>
        </p:nvSpPr>
        <p:spPr/>
        <p:txBody>
          <a:bodyPr/>
          <a:lstStyle/>
          <a:p>
            <a:fld id="{8740D86D-1409-43B0-8811-9A559436DAB5}" type="slidenum">
              <a:rPr lang="en-US" smtClean="0"/>
              <a:t>31</a:t>
            </a:fld>
            <a:endParaRPr lang="en-US"/>
          </a:p>
        </p:txBody>
      </p:sp>
    </p:spTree>
    <p:extLst>
      <p:ext uri="{BB962C8B-B14F-4D97-AF65-F5344CB8AC3E}">
        <p14:creationId xmlns:p14="http://schemas.microsoft.com/office/powerpoint/2010/main" val="4714969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solidFill>
                  <a:srgbClr val="333333"/>
                </a:solidFill>
                <a:effectLst/>
                <a:latin typeface="-apple-system"/>
              </a:rPr>
              <a:t>Хотя структура кэша, рассмотренная нами ранее, обеспечивает хорошую производительность чтения/записи данных для CPU, владеющего этими данными, производительность </a:t>
            </a:r>
            <a:r>
              <a:rPr lang="ru-RU" b="0" i="1" dirty="0">
                <a:solidFill>
                  <a:srgbClr val="333333"/>
                </a:solidFill>
                <a:effectLst/>
                <a:latin typeface="-apple-system"/>
              </a:rPr>
              <a:t>первой</a:t>
            </a:r>
            <a:r>
              <a:rPr lang="ru-RU" b="0" i="0" dirty="0">
                <a:solidFill>
                  <a:srgbClr val="333333"/>
                </a:solidFill>
                <a:effectLst/>
                <a:latin typeface="-apple-system"/>
              </a:rPr>
              <a:t> записи в конкретную кэш-линию очень плоха. Чтобы увидеть это, рассмотрим рисунок справа.</a:t>
            </a:r>
          </a:p>
          <a:p>
            <a:r>
              <a:rPr lang="ru-RU" b="0" i="0" dirty="0">
                <a:solidFill>
                  <a:srgbClr val="333333"/>
                </a:solidFill>
                <a:effectLst/>
                <a:latin typeface="-apple-system"/>
              </a:rPr>
              <a:t>Рисунок демонстрирует задержку записи процессором 0 кэш-линии, которая находится в кэше CPU 1. CPU 0 должен ждать довольно продолжительный период времени, пока кэш-линия станет доступна для записи, — перейдет из кэша CPU 1 во владение CPU 0. Время, необходимое для переноса кэш-линии от одного CPU к другому, обычно </a:t>
            </a:r>
            <a:r>
              <a:rPr lang="ru-RU" b="0" i="1" dirty="0">
                <a:solidFill>
                  <a:srgbClr val="333333"/>
                </a:solidFill>
                <a:effectLst/>
                <a:latin typeface="-apple-system"/>
              </a:rPr>
              <a:t>на порядки</a:t>
            </a:r>
            <a:r>
              <a:rPr lang="ru-RU" b="0" i="0" dirty="0">
                <a:solidFill>
                  <a:srgbClr val="333333"/>
                </a:solidFill>
                <a:effectLst/>
                <a:latin typeface="-apple-system"/>
              </a:rPr>
              <a:t> выше, чем длительность инструкции, работающей с регистрами.</a:t>
            </a:r>
            <a:br>
              <a:rPr lang="ru-RU" dirty="0"/>
            </a:br>
            <a:r>
              <a:rPr lang="ru-RU" b="0" i="0" dirty="0">
                <a:solidFill>
                  <a:srgbClr val="333333"/>
                </a:solidFill>
                <a:effectLst/>
                <a:latin typeface="-apple-system"/>
              </a:rPr>
              <a:t>Но для CPU 0 нет причин ждать так долго: независимо от данных, переданных CPU 1, CPU 0 безусловно перезапишет их.</a:t>
            </a:r>
            <a:endParaRPr lang="en-US" dirty="0"/>
          </a:p>
        </p:txBody>
      </p:sp>
      <p:sp>
        <p:nvSpPr>
          <p:cNvPr id="4" name="Slide Number Placeholder 3"/>
          <p:cNvSpPr>
            <a:spLocks noGrp="1"/>
          </p:cNvSpPr>
          <p:nvPr>
            <p:ph type="sldNum" sz="quarter" idx="5"/>
          </p:nvPr>
        </p:nvSpPr>
        <p:spPr/>
        <p:txBody>
          <a:bodyPr/>
          <a:lstStyle/>
          <a:p>
            <a:fld id="{8740D86D-1409-43B0-8811-9A559436DAB5}" type="slidenum">
              <a:rPr lang="en-US" smtClean="0"/>
              <a:t>33</a:t>
            </a:fld>
            <a:endParaRPr lang="en-US"/>
          </a:p>
        </p:txBody>
      </p:sp>
    </p:spTree>
    <p:extLst>
      <p:ext uri="{BB962C8B-B14F-4D97-AF65-F5344CB8AC3E}">
        <p14:creationId xmlns:p14="http://schemas.microsoft.com/office/powerpoint/2010/main" val="837315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solidFill>
                  <a:srgbClr val="333333"/>
                </a:solidFill>
                <a:effectLst/>
                <a:latin typeface="-apple-system"/>
              </a:rPr>
              <a:t>Один из методов борьбы с нежелательными простоями – добавить буфер записи (</a:t>
            </a:r>
            <a:r>
              <a:rPr lang="ru-RU" b="0" i="0" dirty="0" err="1">
                <a:solidFill>
                  <a:srgbClr val="333333"/>
                </a:solidFill>
                <a:effectLst/>
                <a:latin typeface="-apple-system"/>
              </a:rPr>
              <a:t>store</a:t>
            </a:r>
            <a:r>
              <a:rPr lang="ru-RU" b="0" i="0" dirty="0">
                <a:solidFill>
                  <a:srgbClr val="333333"/>
                </a:solidFill>
                <a:effectLst/>
                <a:latin typeface="-apple-system"/>
              </a:rPr>
              <a:t> </a:t>
            </a:r>
            <a:r>
              <a:rPr lang="ru-RU" b="0" i="0" dirty="0" err="1">
                <a:solidFill>
                  <a:srgbClr val="333333"/>
                </a:solidFill>
                <a:effectLst/>
                <a:latin typeface="-apple-system"/>
              </a:rPr>
              <a:t>buffer</a:t>
            </a:r>
            <a:r>
              <a:rPr lang="ru-RU" b="0" i="0" dirty="0">
                <a:solidFill>
                  <a:srgbClr val="333333"/>
                </a:solidFill>
                <a:effectLst/>
                <a:latin typeface="-apple-system"/>
              </a:rPr>
              <a:t>) между каждым CPU и его кэшем, как показано на рисунке справа. С таким буфером CPU 0 может просто записать </a:t>
            </a:r>
            <a:r>
              <a:rPr lang="ru-RU" b="0" i="0" dirty="0" err="1">
                <a:solidFill>
                  <a:srgbClr val="333333"/>
                </a:solidFill>
                <a:effectLst/>
                <a:latin typeface="-apple-system"/>
              </a:rPr>
              <a:t>write</a:t>
            </a:r>
            <a:r>
              <a:rPr lang="ru-RU" b="0" i="0" dirty="0">
                <a:solidFill>
                  <a:srgbClr val="333333"/>
                </a:solidFill>
                <a:effectLst/>
                <a:latin typeface="-apple-system"/>
              </a:rPr>
              <a:t>-операцию в свой </a:t>
            </a:r>
            <a:r>
              <a:rPr lang="ru-RU" b="0" i="0" dirty="0" err="1">
                <a:solidFill>
                  <a:srgbClr val="333333"/>
                </a:solidFill>
                <a:effectLst/>
                <a:latin typeface="-apple-system"/>
              </a:rPr>
              <a:t>store</a:t>
            </a:r>
            <a:r>
              <a:rPr lang="ru-RU" b="0" i="0" dirty="0">
                <a:solidFill>
                  <a:srgbClr val="333333"/>
                </a:solidFill>
                <a:effectLst/>
                <a:latin typeface="-apple-system"/>
              </a:rPr>
              <a:t> </a:t>
            </a:r>
            <a:r>
              <a:rPr lang="ru-RU" b="0" i="0" dirty="0" err="1">
                <a:solidFill>
                  <a:srgbClr val="333333"/>
                </a:solidFill>
                <a:effectLst/>
                <a:latin typeface="-apple-system"/>
              </a:rPr>
              <a:t>buffer</a:t>
            </a:r>
            <a:r>
              <a:rPr lang="ru-RU" b="0" i="0" dirty="0">
                <a:solidFill>
                  <a:srgbClr val="333333"/>
                </a:solidFill>
                <a:effectLst/>
                <a:latin typeface="-apple-system"/>
              </a:rPr>
              <a:t> и продолжать работу. После необходимого обмена сообщениями, когда кэш-линия наконец перейдет от CPU 1 к CPU 0, данные могут быть перемещены из </a:t>
            </a:r>
            <a:r>
              <a:rPr lang="ru-RU" b="0" i="0" dirty="0" err="1">
                <a:solidFill>
                  <a:srgbClr val="333333"/>
                </a:solidFill>
                <a:effectLst/>
                <a:latin typeface="-apple-system"/>
              </a:rPr>
              <a:t>store</a:t>
            </a:r>
            <a:r>
              <a:rPr lang="ru-RU" b="0" i="0" dirty="0">
                <a:solidFill>
                  <a:srgbClr val="333333"/>
                </a:solidFill>
                <a:effectLst/>
                <a:latin typeface="-apple-system"/>
              </a:rPr>
              <a:t> </a:t>
            </a:r>
            <a:r>
              <a:rPr lang="ru-RU" b="0" i="0" dirty="0" err="1">
                <a:solidFill>
                  <a:srgbClr val="333333"/>
                </a:solidFill>
                <a:effectLst/>
                <a:latin typeface="-apple-system"/>
              </a:rPr>
              <a:t>buffer</a:t>
            </a:r>
            <a:r>
              <a:rPr lang="ru-RU" b="0" i="0" dirty="0">
                <a:solidFill>
                  <a:srgbClr val="333333"/>
                </a:solidFill>
                <a:effectLst/>
                <a:latin typeface="-apple-system"/>
              </a:rPr>
              <a:t> в кэш-линию процессора 0.</a:t>
            </a:r>
            <a:endParaRPr lang="en-US" dirty="0"/>
          </a:p>
        </p:txBody>
      </p:sp>
      <p:sp>
        <p:nvSpPr>
          <p:cNvPr id="4" name="Slide Number Placeholder 3"/>
          <p:cNvSpPr>
            <a:spLocks noGrp="1"/>
          </p:cNvSpPr>
          <p:nvPr>
            <p:ph type="sldNum" sz="quarter" idx="5"/>
          </p:nvPr>
        </p:nvSpPr>
        <p:spPr/>
        <p:txBody>
          <a:bodyPr/>
          <a:lstStyle/>
          <a:p>
            <a:fld id="{8740D86D-1409-43B0-8811-9A559436DAB5}" type="slidenum">
              <a:rPr lang="en-US" smtClean="0"/>
              <a:t>34</a:t>
            </a:fld>
            <a:endParaRPr lang="en-US"/>
          </a:p>
        </p:txBody>
      </p:sp>
    </p:spTree>
    <p:extLst>
      <p:ext uri="{BB962C8B-B14F-4D97-AF65-F5344CB8AC3E}">
        <p14:creationId xmlns:p14="http://schemas.microsoft.com/office/powerpoint/2010/main" val="22797563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spcAft>
                <a:spcPts val="450"/>
              </a:spcAft>
              <a:buFont typeface="Arial" panose="020B0604020202020204" pitchFamily="34" charset="0"/>
              <a:buChar char="•"/>
            </a:pPr>
            <a:r>
              <a:rPr lang="ru-RU" b="0" i="0" dirty="0">
                <a:solidFill>
                  <a:srgbClr val="333333"/>
                </a:solidFill>
                <a:effectLst/>
                <a:latin typeface="-apple-system"/>
              </a:rPr>
              <a:t>1. CPU 0 начинает выполнять a = 1</a:t>
            </a:r>
          </a:p>
          <a:p>
            <a:pPr algn="l">
              <a:spcBef>
                <a:spcPts val="450"/>
              </a:spcBef>
              <a:spcAft>
                <a:spcPts val="450"/>
              </a:spcAft>
              <a:buFont typeface="Arial" panose="020B0604020202020204" pitchFamily="34" charset="0"/>
              <a:buChar char="•"/>
            </a:pPr>
            <a:r>
              <a:rPr lang="ru-RU" b="0" i="0" dirty="0">
                <a:solidFill>
                  <a:srgbClr val="333333"/>
                </a:solidFill>
                <a:effectLst/>
                <a:latin typeface="-apple-system"/>
              </a:rPr>
              <a:t>2. CPU 0 смотрит, находится ли “a” в его кэше, и видит, что нет, — промах</a:t>
            </a:r>
          </a:p>
          <a:p>
            <a:pPr algn="l">
              <a:spcBef>
                <a:spcPts val="450"/>
              </a:spcBef>
              <a:spcAft>
                <a:spcPts val="450"/>
              </a:spcAft>
              <a:buFont typeface="Arial" panose="020B0604020202020204" pitchFamily="34" charset="0"/>
              <a:buChar char="•"/>
            </a:pPr>
            <a:r>
              <a:rPr lang="ru-RU" b="0" i="0" dirty="0">
                <a:solidFill>
                  <a:srgbClr val="333333"/>
                </a:solidFill>
                <a:effectLst/>
                <a:latin typeface="-apple-system"/>
              </a:rPr>
              <a:t>3. Поэтому CPU 0 посылает сигнал “</a:t>
            </a:r>
            <a:r>
              <a:rPr lang="ru-RU" b="0" i="0" dirty="0" err="1">
                <a:solidFill>
                  <a:srgbClr val="333333"/>
                </a:solidFill>
                <a:effectLst/>
                <a:latin typeface="-apple-system"/>
              </a:rPr>
              <a:t>read</a:t>
            </a:r>
            <a:r>
              <a:rPr lang="ru-RU" b="0" i="0" dirty="0">
                <a:solidFill>
                  <a:srgbClr val="333333"/>
                </a:solidFill>
                <a:effectLst/>
                <a:latin typeface="-apple-system"/>
              </a:rPr>
              <a:t> </a:t>
            </a:r>
            <a:r>
              <a:rPr lang="ru-RU" b="0" i="0" dirty="0" err="1">
                <a:solidFill>
                  <a:srgbClr val="333333"/>
                </a:solidFill>
                <a:effectLst/>
                <a:latin typeface="-apple-system"/>
              </a:rPr>
              <a:t>invalidate</a:t>
            </a:r>
            <a:r>
              <a:rPr lang="ru-RU" b="0" i="0" dirty="0">
                <a:solidFill>
                  <a:srgbClr val="333333"/>
                </a:solidFill>
                <a:effectLst/>
                <a:latin typeface="-apple-system"/>
              </a:rPr>
              <a:t>”, чтобы получить исключительные права на кэш-линию с “a”</a:t>
            </a:r>
          </a:p>
          <a:p>
            <a:pPr algn="l">
              <a:spcBef>
                <a:spcPts val="450"/>
              </a:spcBef>
              <a:spcAft>
                <a:spcPts val="450"/>
              </a:spcAft>
              <a:buFont typeface="Arial" panose="020B0604020202020204" pitchFamily="34" charset="0"/>
              <a:buChar char="•"/>
            </a:pPr>
            <a:r>
              <a:rPr lang="ru-RU" b="0" i="0" dirty="0">
                <a:solidFill>
                  <a:srgbClr val="333333"/>
                </a:solidFill>
                <a:effectLst/>
                <a:latin typeface="-apple-system"/>
              </a:rPr>
              <a:t>4. CPU 0 записывает “a” в свой </a:t>
            </a:r>
            <a:r>
              <a:rPr lang="ru-RU" b="0" i="0" dirty="0" err="1">
                <a:solidFill>
                  <a:srgbClr val="333333"/>
                </a:solidFill>
                <a:effectLst/>
                <a:latin typeface="-apple-system"/>
              </a:rPr>
              <a:t>store</a:t>
            </a:r>
            <a:r>
              <a:rPr lang="ru-RU" b="0" i="0" dirty="0">
                <a:solidFill>
                  <a:srgbClr val="333333"/>
                </a:solidFill>
                <a:effectLst/>
                <a:latin typeface="-apple-system"/>
              </a:rPr>
              <a:t> </a:t>
            </a:r>
            <a:r>
              <a:rPr lang="ru-RU" b="0" i="0" dirty="0" err="1">
                <a:solidFill>
                  <a:srgbClr val="333333"/>
                </a:solidFill>
                <a:effectLst/>
                <a:latin typeface="-apple-system"/>
              </a:rPr>
              <a:t>buffer</a:t>
            </a:r>
            <a:endParaRPr lang="ru-RU" b="0" i="0" dirty="0">
              <a:solidFill>
                <a:srgbClr val="333333"/>
              </a:solidFill>
              <a:effectLst/>
              <a:latin typeface="-apple-system"/>
            </a:endParaRPr>
          </a:p>
          <a:p>
            <a:pPr algn="l">
              <a:spcBef>
                <a:spcPts val="450"/>
              </a:spcBef>
              <a:spcAft>
                <a:spcPts val="450"/>
              </a:spcAft>
              <a:buFont typeface="Arial" panose="020B0604020202020204" pitchFamily="34" charset="0"/>
              <a:buChar char="•"/>
            </a:pPr>
            <a:r>
              <a:rPr lang="ru-RU" b="0" i="0" dirty="0">
                <a:solidFill>
                  <a:srgbClr val="333333"/>
                </a:solidFill>
                <a:effectLst/>
                <a:latin typeface="-apple-system"/>
              </a:rPr>
              <a:t>5. CPU 1 получает “</a:t>
            </a:r>
            <a:r>
              <a:rPr lang="ru-RU" b="0" i="0" dirty="0" err="1">
                <a:solidFill>
                  <a:srgbClr val="333333"/>
                </a:solidFill>
                <a:effectLst/>
                <a:latin typeface="-apple-system"/>
              </a:rPr>
              <a:t>read</a:t>
            </a:r>
            <a:r>
              <a:rPr lang="ru-RU" b="0" i="0" dirty="0">
                <a:solidFill>
                  <a:srgbClr val="333333"/>
                </a:solidFill>
                <a:effectLst/>
                <a:latin typeface="-apple-system"/>
              </a:rPr>
              <a:t> </a:t>
            </a:r>
            <a:r>
              <a:rPr lang="ru-RU" b="0" i="0" dirty="0" err="1">
                <a:solidFill>
                  <a:srgbClr val="333333"/>
                </a:solidFill>
                <a:effectLst/>
                <a:latin typeface="-apple-system"/>
              </a:rPr>
              <a:t>invalidate</a:t>
            </a:r>
            <a:r>
              <a:rPr lang="ru-RU" b="0" i="0" dirty="0">
                <a:solidFill>
                  <a:srgbClr val="333333"/>
                </a:solidFill>
                <a:effectLst/>
                <a:latin typeface="-apple-system"/>
              </a:rPr>
              <a:t>”-сообщение и отвечает на него, посылая кэш-линию с “a” и удаляя (</a:t>
            </a:r>
            <a:r>
              <a:rPr lang="ru-RU" b="0" i="0" dirty="0" err="1">
                <a:solidFill>
                  <a:srgbClr val="333333"/>
                </a:solidFill>
                <a:effectLst/>
                <a:latin typeface="-apple-system"/>
              </a:rPr>
              <a:t>invalidate</a:t>
            </a:r>
            <a:r>
              <a:rPr lang="ru-RU" b="0" i="0" dirty="0">
                <a:solidFill>
                  <a:srgbClr val="333333"/>
                </a:solidFill>
                <a:effectLst/>
                <a:latin typeface="-apple-system"/>
              </a:rPr>
              <a:t>) свою кэш-линию</a:t>
            </a:r>
          </a:p>
          <a:p>
            <a:pPr algn="l">
              <a:spcBef>
                <a:spcPts val="450"/>
              </a:spcBef>
              <a:spcAft>
                <a:spcPts val="450"/>
              </a:spcAft>
              <a:buFont typeface="Arial" panose="020B0604020202020204" pitchFamily="34" charset="0"/>
              <a:buChar char="•"/>
            </a:pPr>
            <a:r>
              <a:rPr lang="ru-RU" b="0" i="0" dirty="0">
                <a:solidFill>
                  <a:srgbClr val="333333"/>
                </a:solidFill>
                <a:effectLst/>
                <a:latin typeface="-apple-system"/>
              </a:rPr>
              <a:t>6. CPU 0 начинает выполнять b = a + 1</a:t>
            </a:r>
          </a:p>
          <a:p>
            <a:pPr algn="l">
              <a:spcBef>
                <a:spcPts val="450"/>
              </a:spcBef>
              <a:spcAft>
                <a:spcPts val="450"/>
              </a:spcAft>
              <a:buFont typeface="Arial" panose="020B0604020202020204" pitchFamily="34" charset="0"/>
              <a:buChar char="•"/>
            </a:pPr>
            <a:r>
              <a:rPr lang="ru-RU" b="0" i="0" dirty="0">
                <a:solidFill>
                  <a:srgbClr val="333333"/>
                </a:solidFill>
                <a:effectLst/>
                <a:latin typeface="-apple-system"/>
              </a:rPr>
              <a:t>7. CPU 0 получает ответ от CPU 1, который ещё содержит старое, </a:t>
            </a:r>
            <a:r>
              <a:rPr lang="ru-RU" b="0" i="1" dirty="0">
                <a:solidFill>
                  <a:srgbClr val="333333"/>
                </a:solidFill>
                <a:effectLst/>
                <a:latin typeface="-apple-system"/>
              </a:rPr>
              <a:t>нулевое</a:t>
            </a:r>
            <a:r>
              <a:rPr lang="ru-RU" b="0" i="0" dirty="0">
                <a:solidFill>
                  <a:srgbClr val="333333"/>
                </a:solidFill>
                <a:effectLst/>
                <a:latin typeface="-apple-system"/>
              </a:rPr>
              <a:t> значение “a”, и помещает линию в свой кэш</a:t>
            </a:r>
          </a:p>
          <a:p>
            <a:pPr algn="l">
              <a:spcBef>
                <a:spcPts val="450"/>
              </a:spcBef>
              <a:spcAft>
                <a:spcPts val="450"/>
              </a:spcAft>
              <a:buFont typeface="Arial" panose="020B0604020202020204" pitchFamily="34" charset="0"/>
              <a:buChar char="•"/>
            </a:pPr>
            <a:r>
              <a:rPr lang="ru-RU" b="0" i="0" dirty="0">
                <a:solidFill>
                  <a:srgbClr val="333333"/>
                </a:solidFill>
                <a:effectLst/>
                <a:latin typeface="-apple-system"/>
              </a:rPr>
              <a:t>8. CPU 0 загружает “a” из своего кэша, — </a:t>
            </a:r>
            <a:r>
              <a:rPr lang="ru-RU" b="0" i="1" dirty="0">
                <a:solidFill>
                  <a:srgbClr val="333333"/>
                </a:solidFill>
                <a:effectLst/>
                <a:latin typeface="-apple-system"/>
              </a:rPr>
              <a:t>загружается значение ноль</a:t>
            </a:r>
            <a:endParaRPr lang="ru-RU" b="0" i="0" dirty="0">
              <a:solidFill>
                <a:srgbClr val="333333"/>
              </a:solidFill>
              <a:effectLst/>
              <a:latin typeface="-apple-system"/>
            </a:endParaRPr>
          </a:p>
          <a:p>
            <a:pPr algn="l">
              <a:spcBef>
                <a:spcPts val="450"/>
              </a:spcBef>
              <a:spcAft>
                <a:spcPts val="450"/>
              </a:spcAft>
              <a:buFont typeface="Arial" panose="020B0604020202020204" pitchFamily="34" charset="0"/>
              <a:buChar char="•"/>
            </a:pPr>
            <a:r>
              <a:rPr lang="ru-RU" b="0" i="0" dirty="0">
                <a:solidFill>
                  <a:srgbClr val="333333"/>
                </a:solidFill>
                <a:effectLst/>
                <a:latin typeface="-apple-system"/>
              </a:rPr>
              <a:t>9. CPU 0 выполняет сохраненный в </a:t>
            </a:r>
            <a:r>
              <a:rPr lang="ru-RU" b="0" i="0" dirty="0" err="1">
                <a:solidFill>
                  <a:srgbClr val="333333"/>
                </a:solidFill>
                <a:effectLst/>
                <a:latin typeface="-apple-system"/>
              </a:rPr>
              <a:t>store</a:t>
            </a:r>
            <a:r>
              <a:rPr lang="ru-RU" b="0" i="0" dirty="0">
                <a:solidFill>
                  <a:srgbClr val="333333"/>
                </a:solidFill>
                <a:effectLst/>
                <a:latin typeface="-apple-system"/>
              </a:rPr>
              <a:t> </a:t>
            </a:r>
            <a:r>
              <a:rPr lang="ru-RU" b="0" i="0" dirty="0" err="1">
                <a:solidFill>
                  <a:srgbClr val="333333"/>
                </a:solidFill>
                <a:effectLst/>
                <a:latin typeface="-apple-system"/>
              </a:rPr>
              <a:t>buffer</a:t>
            </a:r>
            <a:r>
              <a:rPr lang="ru-RU" b="0" i="0" dirty="0">
                <a:solidFill>
                  <a:srgbClr val="333333"/>
                </a:solidFill>
                <a:effectLst/>
                <a:latin typeface="-apple-system"/>
              </a:rPr>
              <a:t> запрос на запись в кэш, записывая в кэш-линию значение “a” = 1</a:t>
            </a:r>
          </a:p>
          <a:p>
            <a:pPr algn="l">
              <a:spcBef>
                <a:spcPts val="450"/>
              </a:spcBef>
              <a:spcAft>
                <a:spcPts val="450"/>
              </a:spcAft>
              <a:buFont typeface="Arial" panose="020B0604020202020204" pitchFamily="34" charset="0"/>
              <a:buChar char="•"/>
            </a:pPr>
            <a:r>
              <a:rPr lang="ru-RU" b="0" i="0" dirty="0">
                <a:solidFill>
                  <a:srgbClr val="333333"/>
                </a:solidFill>
                <a:effectLst/>
                <a:latin typeface="-apple-system"/>
              </a:rPr>
              <a:t>10. CPU 0 добавляет единицу к нулю, прочитанному ранее в качестве “a”, и сохраняет результат в кэш-линии “b” (которая, как мы помним, находится во владении CPU 0)</a:t>
            </a:r>
          </a:p>
          <a:p>
            <a:pPr algn="l">
              <a:spcBef>
                <a:spcPts val="450"/>
              </a:spcBef>
              <a:buFont typeface="Arial" panose="020B0604020202020204" pitchFamily="34" charset="0"/>
              <a:buChar char="•"/>
            </a:pPr>
            <a:r>
              <a:rPr lang="ru-RU" b="0" i="0" dirty="0">
                <a:solidFill>
                  <a:srgbClr val="333333"/>
                </a:solidFill>
                <a:effectLst/>
                <a:latin typeface="-apple-system"/>
              </a:rPr>
              <a:t>11. CPU 0 выполняет </a:t>
            </a:r>
            <a:r>
              <a:rPr lang="ru-RU" b="0" i="0" dirty="0" err="1">
                <a:solidFill>
                  <a:srgbClr val="333333"/>
                </a:solidFill>
                <a:effectLst/>
                <a:latin typeface="-apple-system"/>
              </a:rPr>
              <a:t>assert</a:t>
            </a:r>
            <a:r>
              <a:rPr lang="ru-RU" b="0" i="0" dirty="0">
                <a:solidFill>
                  <a:srgbClr val="333333"/>
                </a:solidFill>
                <a:effectLst/>
                <a:latin typeface="-apple-system"/>
              </a:rPr>
              <a:t>(b == 2) и выдает ошибку — </a:t>
            </a:r>
            <a:r>
              <a:rPr lang="ru-RU" b="0" i="0" dirty="0" err="1">
                <a:solidFill>
                  <a:srgbClr val="333333"/>
                </a:solidFill>
                <a:effectLst/>
                <a:latin typeface="-apple-system"/>
              </a:rPr>
              <a:t>assert</a:t>
            </a:r>
            <a:r>
              <a:rPr lang="ru-RU" b="0" i="0" dirty="0">
                <a:solidFill>
                  <a:srgbClr val="333333"/>
                </a:solidFill>
                <a:effectLst/>
                <a:latin typeface="-apple-system"/>
              </a:rPr>
              <a:t> срабатывает</a:t>
            </a:r>
          </a:p>
          <a:p>
            <a:pPr algn="l">
              <a:spcAft>
                <a:spcPts val="450"/>
              </a:spcAft>
              <a:buFont typeface="Arial" panose="020B0604020202020204" pitchFamily="34" charset="0"/>
              <a:buNone/>
            </a:pPr>
            <a:endParaRPr lang="ru-RU" b="0" i="0" dirty="0">
              <a:solidFill>
                <a:srgbClr val="333333"/>
              </a:solidFill>
              <a:effectLst/>
              <a:latin typeface="-apple-system"/>
            </a:endParaRPr>
          </a:p>
        </p:txBody>
      </p:sp>
      <p:sp>
        <p:nvSpPr>
          <p:cNvPr id="4" name="Slide Number Placeholder 3"/>
          <p:cNvSpPr>
            <a:spLocks noGrp="1"/>
          </p:cNvSpPr>
          <p:nvPr>
            <p:ph type="sldNum" sz="quarter" idx="5"/>
          </p:nvPr>
        </p:nvSpPr>
        <p:spPr/>
        <p:txBody>
          <a:bodyPr/>
          <a:lstStyle/>
          <a:p>
            <a:fld id="{8740D86D-1409-43B0-8811-9A559436DAB5}" type="slidenum">
              <a:rPr lang="en-US" smtClean="0"/>
              <a:t>35</a:t>
            </a:fld>
            <a:endParaRPr lang="en-US"/>
          </a:p>
        </p:txBody>
      </p:sp>
    </p:spTree>
    <p:extLst>
      <p:ext uri="{BB962C8B-B14F-4D97-AF65-F5344CB8AC3E}">
        <p14:creationId xmlns:p14="http://schemas.microsoft.com/office/powerpoint/2010/main" val="7931732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spcAft>
                <a:spcPts val="450"/>
              </a:spcAft>
              <a:buFont typeface="Arial" panose="020B0604020202020204" pitchFamily="34" charset="0"/>
              <a:buChar char="•"/>
            </a:pPr>
            <a:r>
              <a:rPr lang="ru-RU" b="0" i="0" dirty="0">
                <a:solidFill>
                  <a:srgbClr val="333333"/>
                </a:solidFill>
                <a:effectLst/>
                <a:latin typeface="-apple-system"/>
              </a:rPr>
              <a:t>1. CPU 0 выполняет a=1. Кэш-линия для “a” не находится в кэше CPU 0, так что CPU 0 помещает новое значение “a” в свой буфер записи и издает сигнал “</a:t>
            </a:r>
            <a:r>
              <a:rPr lang="ru-RU" b="0" i="0" dirty="0" err="1">
                <a:solidFill>
                  <a:srgbClr val="333333"/>
                </a:solidFill>
                <a:effectLst/>
                <a:latin typeface="-apple-system"/>
              </a:rPr>
              <a:t>read</a:t>
            </a:r>
            <a:r>
              <a:rPr lang="ru-RU" b="0" i="0" dirty="0">
                <a:solidFill>
                  <a:srgbClr val="333333"/>
                </a:solidFill>
                <a:effectLst/>
                <a:latin typeface="-apple-system"/>
              </a:rPr>
              <a:t> </a:t>
            </a:r>
            <a:r>
              <a:rPr lang="ru-RU" b="0" i="0" dirty="0" err="1">
                <a:solidFill>
                  <a:srgbClr val="333333"/>
                </a:solidFill>
                <a:effectLst/>
                <a:latin typeface="-apple-system"/>
              </a:rPr>
              <a:t>invalidate</a:t>
            </a:r>
            <a:r>
              <a:rPr lang="ru-RU" b="0" i="0" dirty="0">
                <a:solidFill>
                  <a:srgbClr val="333333"/>
                </a:solidFill>
                <a:effectLst/>
                <a:latin typeface="-apple-system"/>
              </a:rPr>
              <a:t>”.</a:t>
            </a:r>
          </a:p>
          <a:p>
            <a:pPr algn="l">
              <a:spcBef>
                <a:spcPts val="450"/>
              </a:spcBef>
              <a:spcAft>
                <a:spcPts val="450"/>
              </a:spcAft>
              <a:buFont typeface="Arial" panose="020B0604020202020204" pitchFamily="34" charset="0"/>
              <a:buChar char="•"/>
            </a:pPr>
            <a:r>
              <a:rPr lang="ru-RU" b="0" i="0" dirty="0">
                <a:solidFill>
                  <a:srgbClr val="333333"/>
                </a:solidFill>
                <a:effectLst/>
                <a:latin typeface="-apple-system"/>
              </a:rPr>
              <a:t>2. CPU 1 выполняет </a:t>
            </a:r>
            <a:r>
              <a:rPr lang="ru-RU" b="0" i="0" dirty="0" err="1">
                <a:solidFill>
                  <a:srgbClr val="333333"/>
                </a:solidFill>
                <a:effectLst/>
                <a:latin typeface="-apple-system"/>
              </a:rPr>
              <a:t>while</a:t>
            </a:r>
            <a:r>
              <a:rPr lang="ru-RU" b="0" i="0" dirty="0">
                <a:solidFill>
                  <a:srgbClr val="333333"/>
                </a:solidFill>
                <a:effectLst/>
                <a:latin typeface="-apple-system"/>
              </a:rPr>
              <a:t> (b==0) </a:t>
            </a:r>
            <a:r>
              <a:rPr lang="ru-RU" b="0" i="0" dirty="0" err="1">
                <a:solidFill>
                  <a:srgbClr val="333333"/>
                </a:solidFill>
                <a:effectLst/>
                <a:latin typeface="-apple-system"/>
              </a:rPr>
              <a:t>continue</a:t>
            </a:r>
            <a:r>
              <a:rPr lang="ru-RU" b="0" i="0" dirty="0">
                <a:solidFill>
                  <a:srgbClr val="333333"/>
                </a:solidFill>
                <a:effectLst/>
                <a:latin typeface="-apple-system"/>
              </a:rPr>
              <a:t>, но “b” нет в его кэше, так что он посылает сообщение “</a:t>
            </a:r>
            <a:r>
              <a:rPr lang="ru-RU" b="0" i="0" dirty="0" err="1">
                <a:solidFill>
                  <a:srgbClr val="333333"/>
                </a:solidFill>
                <a:effectLst/>
                <a:latin typeface="-apple-system"/>
              </a:rPr>
              <a:t>read</a:t>
            </a:r>
            <a:r>
              <a:rPr lang="ru-RU" b="0" i="0" dirty="0">
                <a:solidFill>
                  <a:srgbClr val="333333"/>
                </a:solidFill>
                <a:effectLst/>
                <a:latin typeface="-apple-system"/>
              </a:rPr>
              <a:t>”</a:t>
            </a:r>
          </a:p>
          <a:p>
            <a:pPr algn="l">
              <a:spcBef>
                <a:spcPts val="450"/>
              </a:spcBef>
              <a:spcAft>
                <a:spcPts val="450"/>
              </a:spcAft>
              <a:buFont typeface="Arial" panose="020B0604020202020204" pitchFamily="34" charset="0"/>
              <a:buChar char="•"/>
            </a:pPr>
            <a:r>
              <a:rPr lang="ru-RU" b="0" i="0" dirty="0">
                <a:solidFill>
                  <a:srgbClr val="333333"/>
                </a:solidFill>
                <a:effectLst/>
                <a:latin typeface="-apple-system"/>
              </a:rPr>
              <a:t>3. CPU 0 выполняет b = 1. Он уже владеет “b” в своем кэше, то есть соответствующая кэш-линия находится в состоянии “</a:t>
            </a:r>
            <a:r>
              <a:rPr lang="ru-RU" b="0" i="0" dirty="0" err="1">
                <a:solidFill>
                  <a:srgbClr val="333333"/>
                </a:solidFill>
                <a:effectLst/>
                <a:latin typeface="-apple-system"/>
              </a:rPr>
              <a:t>exclusive</a:t>
            </a:r>
            <a:r>
              <a:rPr lang="ru-RU" b="0" i="0" dirty="0">
                <a:solidFill>
                  <a:srgbClr val="333333"/>
                </a:solidFill>
                <a:effectLst/>
                <a:latin typeface="-apple-system"/>
              </a:rPr>
              <a:t>” или “</a:t>
            </a:r>
            <a:r>
              <a:rPr lang="ru-RU" b="0" i="0" dirty="0" err="1">
                <a:solidFill>
                  <a:srgbClr val="333333"/>
                </a:solidFill>
                <a:effectLst/>
                <a:latin typeface="-apple-system"/>
              </a:rPr>
              <a:t>modified</a:t>
            </a:r>
            <a:r>
              <a:rPr lang="ru-RU" b="0" i="0" dirty="0">
                <a:solidFill>
                  <a:srgbClr val="333333"/>
                </a:solidFill>
                <a:effectLst/>
                <a:latin typeface="-apple-system"/>
              </a:rPr>
              <a:t>”, — так что он имеет полное право сохранить новое значение “b” в своем кэше, никому ничего не сообщая</a:t>
            </a:r>
          </a:p>
          <a:p>
            <a:pPr algn="l">
              <a:spcBef>
                <a:spcPts val="450"/>
              </a:spcBef>
              <a:spcAft>
                <a:spcPts val="450"/>
              </a:spcAft>
              <a:buFont typeface="Arial" panose="020B0604020202020204" pitchFamily="34" charset="0"/>
              <a:buChar char="•"/>
            </a:pPr>
            <a:r>
              <a:rPr lang="ru-RU" b="0" i="0" dirty="0">
                <a:solidFill>
                  <a:srgbClr val="333333"/>
                </a:solidFill>
                <a:effectLst/>
                <a:latin typeface="-apple-system"/>
              </a:rPr>
              <a:t>4. CPU 0 получает сообщение “</a:t>
            </a:r>
            <a:r>
              <a:rPr lang="ru-RU" b="0" i="0" dirty="0" err="1">
                <a:solidFill>
                  <a:srgbClr val="333333"/>
                </a:solidFill>
                <a:effectLst/>
                <a:latin typeface="-apple-system"/>
              </a:rPr>
              <a:t>read</a:t>
            </a:r>
            <a:r>
              <a:rPr lang="ru-RU" b="0" i="0" dirty="0">
                <a:solidFill>
                  <a:srgbClr val="333333"/>
                </a:solidFill>
                <a:effectLst/>
                <a:latin typeface="-apple-system"/>
              </a:rPr>
              <a:t>” и передает в ответе кэш-линию со свежайшим значением “b”, попутно переводя эту линию в состояние “</a:t>
            </a:r>
            <a:r>
              <a:rPr lang="ru-RU" b="0" i="0" dirty="0" err="1">
                <a:solidFill>
                  <a:srgbClr val="333333"/>
                </a:solidFill>
                <a:effectLst/>
                <a:latin typeface="-apple-system"/>
              </a:rPr>
              <a:t>shared</a:t>
            </a:r>
            <a:r>
              <a:rPr lang="ru-RU" b="0" i="0" dirty="0">
                <a:solidFill>
                  <a:srgbClr val="333333"/>
                </a:solidFill>
                <a:effectLst/>
                <a:latin typeface="-apple-system"/>
              </a:rPr>
              <a:t>” у себя в кэше</a:t>
            </a:r>
          </a:p>
          <a:p>
            <a:pPr algn="l">
              <a:spcBef>
                <a:spcPts val="450"/>
              </a:spcBef>
              <a:spcAft>
                <a:spcPts val="450"/>
              </a:spcAft>
              <a:buFont typeface="Arial" panose="020B0604020202020204" pitchFamily="34" charset="0"/>
              <a:buChar char="•"/>
            </a:pPr>
            <a:r>
              <a:rPr lang="ru-RU" b="0" i="0" dirty="0">
                <a:solidFill>
                  <a:srgbClr val="333333"/>
                </a:solidFill>
                <a:effectLst/>
                <a:latin typeface="-apple-system"/>
              </a:rPr>
              <a:t>5. CPU 1 получает кэш-линию с “b” и помещает её в свой кэш</a:t>
            </a:r>
          </a:p>
          <a:p>
            <a:pPr algn="l">
              <a:spcBef>
                <a:spcPts val="450"/>
              </a:spcBef>
              <a:spcAft>
                <a:spcPts val="450"/>
              </a:spcAft>
              <a:buFont typeface="Arial" panose="020B0604020202020204" pitchFamily="34" charset="0"/>
              <a:buChar char="•"/>
            </a:pPr>
            <a:r>
              <a:rPr lang="ru-RU" b="0" i="0" dirty="0">
                <a:solidFill>
                  <a:srgbClr val="333333"/>
                </a:solidFill>
                <a:effectLst/>
                <a:latin typeface="-apple-system"/>
              </a:rPr>
              <a:t>6. CPU 1 теперь может завершить выполнение </a:t>
            </a:r>
            <a:r>
              <a:rPr lang="ru-RU" b="0" i="0" dirty="0" err="1">
                <a:solidFill>
                  <a:srgbClr val="333333"/>
                </a:solidFill>
                <a:effectLst/>
                <a:latin typeface="-apple-system"/>
              </a:rPr>
              <a:t>while</a:t>
            </a:r>
            <a:r>
              <a:rPr lang="ru-RU" b="0" i="0" dirty="0">
                <a:solidFill>
                  <a:srgbClr val="333333"/>
                </a:solidFill>
                <a:effectLst/>
                <a:latin typeface="-apple-system"/>
              </a:rPr>
              <a:t> (b == 0) </a:t>
            </a:r>
            <a:r>
              <a:rPr lang="ru-RU" b="0" i="0" dirty="0" err="1">
                <a:solidFill>
                  <a:srgbClr val="333333"/>
                </a:solidFill>
                <a:effectLst/>
                <a:latin typeface="-apple-system"/>
              </a:rPr>
              <a:t>continue</a:t>
            </a:r>
            <a:r>
              <a:rPr lang="ru-RU" b="0" i="0" dirty="0">
                <a:solidFill>
                  <a:srgbClr val="333333"/>
                </a:solidFill>
                <a:effectLst/>
                <a:latin typeface="-apple-system"/>
              </a:rPr>
              <a:t>, так как он видит, что b == 1, и приступить к выполнению следующей инструкции</a:t>
            </a:r>
          </a:p>
          <a:p>
            <a:pPr algn="l">
              <a:spcBef>
                <a:spcPts val="450"/>
              </a:spcBef>
              <a:spcAft>
                <a:spcPts val="450"/>
              </a:spcAft>
              <a:buFont typeface="Arial" panose="020B0604020202020204" pitchFamily="34" charset="0"/>
              <a:buChar char="•"/>
            </a:pPr>
            <a:r>
              <a:rPr lang="ru-RU" b="0" i="0" dirty="0">
                <a:solidFill>
                  <a:srgbClr val="333333"/>
                </a:solidFill>
                <a:effectLst/>
                <a:latin typeface="-apple-system"/>
              </a:rPr>
              <a:t>7. CPU 1 выполняет </a:t>
            </a:r>
            <a:r>
              <a:rPr lang="ru-RU" b="0" i="0" dirty="0" err="1">
                <a:solidFill>
                  <a:srgbClr val="333333"/>
                </a:solidFill>
                <a:effectLst/>
                <a:latin typeface="-apple-system"/>
              </a:rPr>
              <a:t>assert</a:t>
            </a:r>
            <a:r>
              <a:rPr lang="ru-RU" b="0" i="0" dirty="0">
                <a:solidFill>
                  <a:srgbClr val="333333"/>
                </a:solidFill>
                <a:effectLst/>
                <a:latin typeface="-apple-system"/>
              </a:rPr>
              <a:t>(a == 1). Так как CPU 1 работает со старым значением “a”, условие не выполняется</a:t>
            </a:r>
          </a:p>
          <a:p>
            <a:pPr algn="l">
              <a:spcBef>
                <a:spcPts val="450"/>
              </a:spcBef>
              <a:spcAft>
                <a:spcPts val="450"/>
              </a:spcAft>
              <a:buFont typeface="Arial" panose="020B0604020202020204" pitchFamily="34" charset="0"/>
              <a:buChar char="•"/>
            </a:pPr>
            <a:r>
              <a:rPr lang="ru-RU" b="0" i="0" dirty="0">
                <a:solidFill>
                  <a:srgbClr val="333333"/>
                </a:solidFill>
                <a:effectLst/>
                <a:latin typeface="-apple-system"/>
              </a:rPr>
              <a:t>8. CPU 1 получает сообщение “</a:t>
            </a:r>
            <a:r>
              <a:rPr lang="ru-RU" b="0" i="0" dirty="0" err="1">
                <a:solidFill>
                  <a:srgbClr val="333333"/>
                </a:solidFill>
                <a:effectLst/>
                <a:latin typeface="-apple-system"/>
              </a:rPr>
              <a:t>read</a:t>
            </a:r>
            <a:r>
              <a:rPr lang="ru-RU" b="0" i="0" dirty="0">
                <a:solidFill>
                  <a:srgbClr val="333333"/>
                </a:solidFill>
                <a:effectLst/>
                <a:latin typeface="-apple-system"/>
              </a:rPr>
              <a:t> </a:t>
            </a:r>
            <a:r>
              <a:rPr lang="ru-RU" b="0" i="0" dirty="0" err="1">
                <a:solidFill>
                  <a:srgbClr val="333333"/>
                </a:solidFill>
                <a:effectLst/>
                <a:latin typeface="-apple-system"/>
              </a:rPr>
              <a:t>invalidate</a:t>
            </a:r>
            <a:r>
              <a:rPr lang="ru-RU" b="0" i="0" dirty="0">
                <a:solidFill>
                  <a:srgbClr val="333333"/>
                </a:solidFill>
                <a:effectLst/>
                <a:latin typeface="-apple-system"/>
              </a:rPr>
              <a:t>” и передает кэш-линию с “a” CPU 0, попутно </a:t>
            </a:r>
            <a:r>
              <a:rPr lang="ru-RU" b="0" i="0" dirty="0" err="1">
                <a:solidFill>
                  <a:srgbClr val="333333"/>
                </a:solidFill>
                <a:effectLst/>
                <a:latin typeface="-apple-system"/>
              </a:rPr>
              <a:t>инвалидируя</a:t>
            </a:r>
            <a:r>
              <a:rPr lang="ru-RU" b="0" i="0" dirty="0">
                <a:solidFill>
                  <a:srgbClr val="333333"/>
                </a:solidFill>
                <a:effectLst/>
                <a:latin typeface="-apple-system"/>
              </a:rPr>
              <a:t> эту линию в своем кэше. Но слишком поздно</a:t>
            </a:r>
          </a:p>
          <a:p>
            <a:pPr algn="l">
              <a:spcBef>
                <a:spcPts val="450"/>
              </a:spcBef>
              <a:buFont typeface="Arial" panose="020B0604020202020204" pitchFamily="34" charset="0"/>
              <a:buChar char="•"/>
            </a:pPr>
            <a:r>
              <a:rPr lang="ru-RU" b="0" i="0" dirty="0">
                <a:solidFill>
                  <a:srgbClr val="333333"/>
                </a:solidFill>
                <a:effectLst/>
                <a:latin typeface="-apple-system"/>
              </a:rPr>
              <a:t>9. CPU 0 получает кэш-линию с “a” и выполняет запись из буфера (сбрасывает </a:t>
            </a:r>
            <a:r>
              <a:rPr lang="ru-RU" b="0" i="0" dirty="0" err="1">
                <a:solidFill>
                  <a:srgbClr val="333333"/>
                </a:solidFill>
                <a:effectLst/>
                <a:latin typeface="-apple-system"/>
              </a:rPr>
              <a:t>store</a:t>
            </a:r>
            <a:r>
              <a:rPr lang="ru-RU" b="0" i="0" dirty="0">
                <a:solidFill>
                  <a:srgbClr val="333333"/>
                </a:solidFill>
                <a:effectLst/>
                <a:latin typeface="-apple-system"/>
              </a:rPr>
              <a:t> </a:t>
            </a:r>
            <a:r>
              <a:rPr lang="ru-RU" b="0" i="0" dirty="0" err="1">
                <a:solidFill>
                  <a:srgbClr val="333333"/>
                </a:solidFill>
                <a:effectLst/>
                <a:latin typeface="-apple-system"/>
              </a:rPr>
              <a:t>buffer</a:t>
            </a:r>
            <a:r>
              <a:rPr lang="ru-RU" b="0" i="0" dirty="0">
                <a:solidFill>
                  <a:srgbClr val="333333"/>
                </a:solidFill>
                <a:effectLst/>
                <a:latin typeface="-apple-system"/>
              </a:rPr>
              <a:t> в свой кэш)</a:t>
            </a:r>
          </a:p>
          <a:p>
            <a:endParaRPr lang="en-US" dirty="0"/>
          </a:p>
        </p:txBody>
      </p:sp>
      <p:sp>
        <p:nvSpPr>
          <p:cNvPr id="4" name="Slide Number Placeholder 3"/>
          <p:cNvSpPr>
            <a:spLocks noGrp="1"/>
          </p:cNvSpPr>
          <p:nvPr>
            <p:ph type="sldNum" sz="quarter" idx="5"/>
          </p:nvPr>
        </p:nvSpPr>
        <p:spPr/>
        <p:txBody>
          <a:bodyPr/>
          <a:lstStyle/>
          <a:p>
            <a:fld id="{8740D86D-1409-43B0-8811-9A559436DAB5}" type="slidenum">
              <a:rPr lang="en-US" smtClean="0"/>
              <a:t>36</a:t>
            </a:fld>
            <a:endParaRPr lang="en-US"/>
          </a:p>
        </p:txBody>
      </p:sp>
    </p:spTree>
    <p:extLst>
      <p:ext uri="{BB962C8B-B14F-4D97-AF65-F5344CB8AC3E}">
        <p14:creationId xmlns:p14="http://schemas.microsoft.com/office/powerpoint/2010/main" val="35548170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err="1">
                <a:solidFill>
                  <a:srgbClr val="333333"/>
                </a:solidFill>
                <a:effectLst/>
                <a:latin typeface="-apple-system"/>
              </a:rPr>
              <a:t>Hardware</a:t>
            </a:r>
            <a:r>
              <a:rPr lang="ru-RU" b="0" i="0" dirty="0">
                <a:solidFill>
                  <a:srgbClr val="333333"/>
                </a:solidFill>
                <a:effectLst/>
                <a:latin typeface="-apple-system"/>
              </a:rPr>
              <a:t>-инженеры не могут ничем помочь в этом случае, так как процессоры ничего не знают про взаимосвязь переменных в программе. Поэтому инженеры ввели </a:t>
            </a:r>
            <a:r>
              <a:rPr lang="ru-RU" b="0" i="1" dirty="0">
                <a:solidFill>
                  <a:srgbClr val="333333"/>
                </a:solidFill>
                <a:effectLst/>
                <a:latin typeface="-apple-system"/>
              </a:rPr>
              <a:t>инструкции барьеров памяти</a:t>
            </a:r>
            <a:r>
              <a:rPr lang="ru-RU" b="0" i="0" dirty="0">
                <a:solidFill>
                  <a:srgbClr val="333333"/>
                </a:solidFill>
                <a:effectLst/>
                <a:latin typeface="-apple-system"/>
              </a:rPr>
              <a:t>, с помощью которых программисты могут выразить в программе подобные связи данных. </a:t>
            </a:r>
          </a:p>
          <a:p>
            <a:endParaRPr lang="ru-RU" b="0" i="0" dirty="0">
              <a:solidFill>
                <a:srgbClr val="333333"/>
              </a:solidFill>
              <a:effectLst/>
              <a:latin typeface="-apple-system"/>
            </a:endParaRPr>
          </a:p>
          <a:p>
            <a:r>
              <a:rPr lang="ru-RU" b="0" i="0" dirty="0">
                <a:solidFill>
                  <a:srgbClr val="333333"/>
                </a:solidFill>
                <a:effectLst/>
                <a:latin typeface="-apple-system"/>
              </a:rPr>
              <a:t>Барьер памяти </a:t>
            </a:r>
            <a:r>
              <a:rPr lang="ru-RU" dirty="0" err="1"/>
              <a:t>smp_mb</a:t>
            </a:r>
            <a:r>
              <a:rPr lang="ru-RU" dirty="0"/>
              <a:t>()</a:t>
            </a:r>
            <a:r>
              <a:rPr lang="ru-RU" b="0" i="0" dirty="0">
                <a:solidFill>
                  <a:srgbClr val="333333"/>
                </a:solidFill>
                <a:effectLst/>
                <a:latin typeface="-apple-system"/>
              </a:rPr>
              <a:t> </a:t>
            </a:r>
            <a:r>
              <a:rPr lang="ru-RU" b="0" i="1" dirty="0">
                <a:solidFill>
                  <a:srgbClr val="333333"/>
                </a:solidFill>
                <a:effectLst/>
                <a:latin typeface="-apple-system"/>
              </a:rPr>
              <a:t>[это реальная функция из ядра Linux]</a:t>
            </a:r>
            <a:r>
              <a:rPr lang="ru-RU" b="0" i="0" dirty="0">
                <a:solidFill>
                  <a:srgbClr val="333333"/>
                </a:solidFill>
                <a:effectLst/>
                <a:latin typeface="-apple-system"/>
              </a:rPr>
              <a:t> говорит процессору сбросить </a:t>
            </a:r>
            <a:r>
              <a:rPr lang="ru-RU" b="0" i="0" dirty="0" err="1">
                <a:solidFill>
                  <a:srgbClr val="333333"/>
                </a:solidFill>
                <a:effectLst/>
                <a:latin typeface="-apple-system"/>
              </a:rPr>
              <a:t>store</a:t>
            </a:r>
            <a:r>
              <a:rPr lang="ru-RU" b="0" i="0" dirty="0">
                <a:solidFill>
                  <a:srgbClr val="333333"/>
                </a:solidFill>
                <a:effectLst/>
                <a:latin typeface="-apple-system"/>
              </a:rPr>
              <a:t> </a:t>
            </a:r>
            <a:r>
              <a:rPr lang="ru-RU" b="0" i="0" dirty="0" err="1">
                <a:solidFill>
                  <a:srgbClr val="333333"/>
                </a:solidFill>
                <a:effectLst/>
                <a:latin typeface="-apple-system"/>
              </a:rPr>
              <a:t>buffer</a:t>
            </a:r>
            <a:r>
              <a:rPr lang="ru-RU" b="0" i="0" dirty="0">
                <a:solidFill>
                  <a:srgbClr val="333333"/>
                </a:solidFill>
                <a:effectLst/>
                <a:latin typeface="-apple-system"/>
              </a:rPr>
              <a:t> перед выполнением следующей записи в кэш. CPU может либо просто остановиться, ожидая, пока его </a:t>
            </a:r>
            <a:r>
              <a:rPr lang="ru-RU" b="0" i="0" dirty="0" err="1">
                <a:solidFill>
                  <a:srgbClr val="333333"/>
                </a:solidFill>
                <a:effectLst/>
                <a:latin typeface="-apple-system"/>
              </a:rPr>
              <a:t>store</a:t>
            </a:r>
            <a:r>
              <a:rPr lang="ru-RU" b="0" i="0" dirty="0">
                <a:solidFill>
                  <a:srgbClr val="333333"/>
                </a:solidFill>
                <a:effectLst/>
                <a:latin typeface="-apple-system"/>
              </a:rPr>
              <a:t> </a:t>
            </a:r>
            <a:r>
              <a:rPr lang="ru-RU" b="0" i="0" dirty="0" err="1">
                <a:solidFill>
                  <a:srgbClr val="333333"/>
                </a:solidFill>
                <a:effectLst/>
                <a:latin typeface="-apple-system"/>
              </a:rPr>
              <a:t>buffer</a:t>
            </a:r>
            <a:r>
              <a:rPr lang="ru-RU" b="0" i="0" dirty="0">
                <a:solidFill>
                  <a:srgbClr val="333333"/>
                </a:solidFill>
                <a:effectLst/>
                <a:latin typeface="-apple-system"/>
              </a:rPr>
              <a:t> не станет пустым, или может использовать </a:t>
            </a:r>
            <a:r>
              <a:rPr lang="ru-RU" b="0" i="0" dirty="0" err="1">
                <a:solidFill>
                  <a:srgbClr val="333333"/>
                </a:solidFill>
                <a:effectLst/>
                <a:latin typeface="-apple-system"/>
              </a:rPr>
              <a:t>store</a:t>
            </a:r>
            <a:r>
              <a:rPr lang="ru-RU" b="0" i="0" dirty="0">
                <a:solidFill>
                  <a:srgbClr val="333333"/>
                </a:solidFill>
                <a:effectLst/>
                <a:latin typeface="-apple-system"/>
              </a:rPr>
              <a:t> </a:t>
            </a:r>
            <a:r>
              <a:rPr lang="ru-RU" b="0" i="0" dirty="0" err="1">
                <a:solidFill>
                  <a:srgbClr val="333333"/>
                </a:solidFill>
                <a:effectLst/>
                <a:latin typeface="-apple-system"/>
              </a:rPr>
              <a:t>buffer</a:t>
            </a:r>
            <a:r>
              <a:rPr lang="ru-RU" b="0" i="0" dirty="0">
                <a:solidFill>
                  <a:srgbClr val="333333"/>
                </a:solidFill>
                <a:effectLst/>
                <a:latin typeface="-apple-system"/>
              </a:rPr>
              <a:t> для последующих записей, пока все записи, уже находящиеся в </a:t>
            </a:r>
            <a:r>
              <a:rPr lang="ru-RU" b="0" i="0" dirty="0" err="1">
                <a:solidFill>
                  <a:srgbClr val="333333"/>
                </a:solidFill>
                <a:effectLst/>
                <a:latin typeface="-apple-system"/>
              </a:rPr>
              <a:t>store</a:t>
            </a:r>
            <a:r>
              <a:rPr lang="ru-RU" b="0" i="0" dirty="0">
                <a:solidFill>
                  <a:srgbClr val="333333"/>
                </a:solidFill>
                <a:effectLst/>
                <a:latin typeface="-apple-system"/>
              </a:rPr>
              <a:t> </a:t>
            </a:r>
            <a:r>
              <a:rPr lang="ru-RU" b="0" i="0" dirty="0" err="1">
                <a:solidFill>
                  <a:srgbClr val="333333"/>
                </a:solidFill>
                <a:effectLst/>
                <a:latin typeface="-apple-system"/>
              </a:rPr>
              <a:t>buffer</a:t>
            </a:r>
            <a:r>
              <a:rPr lang="ru-RU" b="0" i="0" dirty="0">
                <a:solidFill>
                  <a:srgbClr val="333333"/>
                </a:solidFill>
                <a:effectLst/>
                <a:latin typeface="-apple-system"/>
              </a:rPr>
              <a:t>, не будут выполнены </a:t>
            </a:r>
            <a:r>
              <a:rPr lang="ru-RU" b="0" i="1" dirty="0">
                <a:solidFill>
                  <a:srgbClr val="333333"/>
                </a:solidFill>
                <a:effectLst/>
                <a:latin typeface="-apple-system"/>
              </a:rPr>
              <a:t>[тем самым в </a:t>
            </a:r>
            <a:r>
              <a:rPr lang="ru-RU" b="0" i="1" dirty="0" err="1">
                <a:solidFill>
                  <a:srgbClr val="333333"/>
                </a:solidFill>
                <a:effectLst/>
                <a:latin typeface="-apple-system"/>
              </a:rPr>
              <a:t>store</a:t>
            </a:r>
            <a:r>
              <a:rPr lang="ru-RU" b="0" i="1" dirty="0">
                <a:solidFill>
                  <a:srgbClr val="333333"/>
                </a:solidFill>
                <a:effectLst/>
                <a:latin typeface="-apple-system"/>
              </a:rPr>
              <a:t> </a:t>
            </a:r>
            <a:r>
              <a:rPr lang="ru-RU" b="0" i="1" dirty="0" err="1">
                <a:solidFill>
                  <a:srgbClr val="333333"/>
                </a:solidFill>
                <a:effectLst/>
                <a:latin typeface="-apple-system"/>
              </a:rPr>
              <a:t>buffer</a:t>
            </a:r>
            <a:r>
              <a:rPr lang="ru-RU" b="0" i="1" dirty="0">
                <a:solidFill>
                  <a:srgbClr val="333333"/>
                </a:solidFill>
                <a:effectLst/>
                <a:latin typeface="-apple-system"/>
              </a:rPr>
              <a:t> наводится некоторый FIFO-порядок]</a:t>
            </a:r>
            <a:r>
              <a:rPr lang="ru-RU" b="0" i="0" dirty="0">
                <a:solidFill>
                  <a:srgbClr val="333333"/>
                </a:solidFill>
                <a:effectLst/>
                <a:latin typeface="-apple-system"/>
              </a:rPr>
              <a:t>.</a:t>
            </a:r>
            <a:endParaRPr lang="en-US" dirty="0"/>
          </a:p>
        </p:txBody>
      </p:sp>
      <p:sp>
        <p:nvSpPr>
          <p:cNvPr id="4" name="Slide Number Placeholder 3"/>
          <p:cNvSpPr>
            <a:spLocks noGrp="1"/>
          </p:cNvSpPr>
          <p:nvPr>
            <p:ph type="sldNum" sz="quarter" idx="5"/>
          </p:nvPr>
        </p:nvSpPr>
        <p:spPr/>
        <p:txBody>
          <a:bodyPr/>
          <a:lstStyle/>
          <a:p>
            <a:fld id="{8740D86D-1409-43B0-8811-9A559436DAB5}" type="slidenum">
              <a:rPr lang="en-US" smtClean="0"/>
              <a:t>37</a:t>
            </a:fld>
            <a:endParaRPr lang="en-US"/>
          </a:p>
        </p:txBody>
      </p:sp>
    </p:spTree>
    <p:extLst>
      <p:ext uri="{BB962C8B-B14F-4D97-AF65-F5344CB8AC3E}">
        <p14:creationId xmlns:p14="http://schemas.microsoft.com/office/powerpoint/2010/main" val="36970238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solidFill>
                  <a:srgbClr val="333333"/>
                </a:solidFill>
                <a:effectLst/>
                <a:latin typeface="-apple-system"/>
              </a:rPr>
              <a:t>Одной из причин, почему сообщения подтверждения </a:t>
            </a:r>
            <a:r>
              <a:rPr lang="ru-RU" b="0" i="0" dirty="0" err="1">
                <a:solidFill>
                  <a:srgbClr val="333333"/>
                </a:solidFill>
                <a:effectLst/>
                <a:latin typeface="-apple-system"/>
              </a:rPr>
              <a:t>инвалидаций</a:t>
            </a:r>
            <a:r>
              <a:rPr lang="ru-RU" b="0" i="0" dirty="0">
                <a:solidFill>
                  <a:srgbClr val="333333"/>
                </a:solidFill>
                <a:effectLst/>
                <a:latin typeface="-apple-system"/>
              </a:rPr>
              <a:t> (</a:t>
            </a:r>
            <a:r>
              <a:rPr lang="ru-RU" b="0" i="0" dirty="0" err="1">
                <a:solidFill>
                  <a:srgbClr val="333333"/>
                </a:solidFill>
                <a:effectLst/>
                <a:latin typeface="-apple-system"/>
              </a:rPr>
              <a:t>invalidate</a:t>
            </a:r>
            <a:r>
              <a:rPr lang="ru-RU" b="0" i="0" dirty="0">
                <a:solidFill>
                  <a:srgbClr val="333333"/>
                </a:solidFill>
                <a:effectLst/>
                <a:latin typeface="-apple-system"/>
              </a:rPr>
              <a:t> </a:t>
            </a:r>
            <a:r>
              <a:rPr lang="ru-RU" b="0" i="0" dirty="0" err="1">
                <a:solidFill>
                  <a:srgbClr val="333333"/>
                </a:solidFill>
                <a:effectLst/>
                <a:latin typeface="-apple-system"/>
              </a:rPr>
              <a:t>acknowledge</a:t>
            </a:r>
            <a:r>
              <a:rPr lang="ru-RU" b="0" i="0" dirty="0">
                <a:solidFill>
                  <a:srgbClr val="333333"/>
                </a:solidFill>
                <a:effectLst/>
                <a:latin typeface="-apple-system"/>
              </a:rPr>
              <a:t>) так тормозят, является то, что CPU должен быть уверен, что соответствующая кэш-линия действительно </a:t>
            </a:r>
            <a:r>
              <a:rPr lang="ru-RU" b="0" i="0" dirty="0" err="1">
                <a:solidFill>
                  <a:srgbClr val="333333"/>
                </a:solidFill>
                <a:effectLst/>
                <a:latin typeface="-apple-system"/>
              </a:rPr>
              <a:t>инвалидирована</a:t>
            </a:r>
            <a:r>
              <a:rPr lang="ru-RU" b="0" i="0" dirty="0">
                <a:solidFill>
                  <a:srgbClr val="333333"/>
                </a:solidFill>
                <a:effectLst/>
                <a:latin typeface="-apple-system"/>
              </a:rPr>
              <a:t>. Такая </a:t>
            </a:r>
            <a:r>
              <a:rPr lang="ru-RU" b="0" i="0" dirty="0" err="1">
                <a:solidFill>
                  <a:srgbClr val="333333"/>
                </a:solidFill>
                <a:effectLst/>
                <a:latin typeface="-apple-system"/>
              </a:rPr>
              <a:t>инвалидация</a:t>
            </a:r>
            <a:r>
              <a:rPr lang="ru-RU" b="0" i="0" dirty="0">
                <a:solidFill>
                  <a:srgbClr val="333333"/>
                </a:solidFill>
                <a:effectLst/>
                <a:latin typeface="-apple-system"/>
              </a:rPr>
              <a:t> может быть довольно долгой, если кэш занят, например, если процессор интенсивно читает/пишет данные, которые все находятся в кэше. К тому же, в короткий интервал времени возникает целый поток сообщений </a:t>
            </a:r>
            <a:r>
              <a:rPr lang="ru-RU" b="0" i="0" dirty="0" err="1">
                <a:solidFill>
                  <a:srgbClr val="333333"/>
                </a:solidFill>
                <a:effectLst/>
                <a:latin typeface="-apple-system"/>
              </a:rPr>
              <a:t>инвалидации</a:t>
            </a:r>
            <a:r>
              <a:rPr lang="ru-RU" b="0" i="0" dirty="0">
                <a:solidFill>
                  <a:srgbClr val="333333"/>
                </a:solidFill>
                <a:effectLst/>
                <a:latin typeface="-apple-system"/>
              </a:rPr>
              <a:t>, CPU может не справляться с ними, что приводит к простою остальных CPU.</a:t>
            </a:r>
            <a:br>
              <a:rPr lang="ru-RU" dirty="0"/>
            </a:br>
            <a:r>
              <a:rPr lang="ru-RU" b="0" i="0" dirty="0">
                <a:solidFill>
                  <a:srgbClr val="333333"/>
                </a:solidFill>
                <a:effectLst/>
                <a:latin typeface="-apple-system"/>
              </a:rPr>
              <a:t>Однако CPU не обязательно </a:t>
            </a:r>
            <a:r>
              <a:rPr lang="ru-RU" b="0" i="0" dirty="0" err="1">
                <a:solidFill>
                  <a:srgbClr val="333333"/>
                </a:solidFill>
                <a:effectLst/>
                <a:latin typeface="-apple-system"/>
              </a:rPr>
              <a:t>инвалидировать</a:t>
            </a:r>
            <a:r>
              <a:rPr lang="ru-RU" b="0" i="0" dirty="0">
                <a:solidFill>
                  <a:srgbClr val="333333"/>
                </a:solidFill>
                <a:effectLst/>
                <a:latin typeface="-apple-system"/>
              </a:rPr>
              <a:t> кэш-линию перед посылкой подтверждения. Он может поместить </a:t>
            </a:r>
            <a:r>
              <a:rPr lang="ru-RU" b="0" i="0" dirty="0" err="1">
                <a:solidFill>
                  <a:srgbClr val="333333"/>
                </a:solidFill>
                <a:effectLst/>
                <a:latin typeface="-apple-system"/>
              </a:rPr>
              <a:t>invalidate</a:t>
            </a:r>
            <a:r>
              <a:rPr lang="ru-RU" b="0" i="0" dirty="0">
                <a:solidFill>
                  <a:srgbClr val="333333"/>
                </a:solidFill>
                <a:effectLst/>
                <a:latin typeface="-apple-system"/>
              </a:rPr>
              <a:t>-сообщение в очередь, конечно, с полным пониманием того, что это сообщение будет обработано прежде, чем процессор пошлет другие сообщения, касающиеся этой линии кэша.</a:t>
            </a:r>
          </a:p>
          <a:p>
            <a:r>
              <a:rPr lang="ru-RU" b="0" i="0" dirty="0">
                <a:solidFill>
                  <a:srgbClr val="333333"/>
                </a:solidFill>
                <a:effectLst/>
                <a:latin typeface="-apple-system"/>
              </a:rPr>
              <a:t>Рисунок справа показывает систему с очередью </a:t>
            </a:r>
            <a:r>
              <a:rPr lang="ru-RU" b="0" i="0" dirty="0" err="1">
                <a:solidFill>
                  <a:srgbClr val="333333"/>
                </a:solidFill>
                <a:effectLst/>
                <a:latin typeface="-apple-system"/>
              </a:rPr>
              <a:t>инвалидаций</a:t>
            </a:r>
            <a:r>
              <a:rPr lang="ru-RU" b="0" i="0" dirty="0">
                <a:solidFill>
                  <a:srgbClr val="333333"/>
                </a:solidFill>
                <a:effectLst/>
                <a:latin typeface="-apple-system"/>
              </a:rPr>
              <a:t> (</a:t>
            </a:r>
            <a:r>
              <a:rPr lang="ru-RU" b="0" i="0" dirty="0" err="1">
                <a:solidFill>
                  <a:srgbClr val="333333"/>
                </a:solidFill>
                <a:effectLst/>
                <a:latin typeface="-apple-system"/>
              </a:rPr>
              <a:t>invalidate</a:t>
            </a:r>
            <a:r>
              <a:rPr lang="ru-RU" b="0" i="0" dirty="0">
                <a:solidFill>
                  <a:srgbClr val="333333"/>
                </a:solidFill>
                <a:effectLst/>
                <a:latin typeface="-apple-system"/>
              </a:rPr>
              <a:t> </a:t>
            </a:r>
            <a:r>
              <a:rPr lang="ru-RU" b="0" i="0" dirty="0" err="1">
                <a:solidFill>
                  <a:srgbClr val="333333"/>
                </a:solidFill>
                <a:effectLst/>
                <a:latin typeface="-apple-system"/>
              </a:rPr>
              <a:t>queue</a:t>
            </a:r>
            <a:r>
              <a:rPr lang="ru-RU" b="0" i="0" dirty="0">
                <a:solidFill>
                  <a:srgbClr val="333333"/>
                </a:solidFill>
                <a:effectLst/>
                <a:latin typeface="-apple-system"/>
              </a:rPr>
              <a:t>). Процессор с </a:t>
            </a:r>
            <a:r>
              <a:rPr lang="ru-RU" b="0" i="0" dirty="0" err="1">
                <a:solidFill>
                  <a:srgbClr val="333333"/>
                </a:solidFill>
                <a:effectLst/>
                <a:latin typeface="-apple-system"/>
              </a:rPr>
              <a:t>invalidate</a:t>
            </a:r>
            <a:r>
              <a:rPr lang="ru-RU" b="0" i="0" dirty="0">
                <a:solidFill>
                  <a:srgbClr val="333333"/>
                </a:solidFill>
                <a:effectLst/>
                <a:latin typeface="-apple-system"/>
              </a:rPr>
              <a:t> </a:t>
            </a:r>
            <a:r>
              <a:rPr lang="ru-RU" b="0" i="0" dirty="0" err="1">
                <a:solidFill>
                  <a:srgbClr val="333333"/>
                </a:solidFill>
                <a:effectLst/>
                <a:latin typeface="-apple-system"/>
              </a:rPr>
              <a:t>queue</a:t>
            </a:r>
            <a:r>
              <a:rPr lang="ru-RU" b="0" i="0" dirty="0">
                <a:solidFill>
                  <a:srgbClr val="333333"/>
                </a:solidFill>
                <a:effectLst/>
                <a:latin typeface="-apple-system"/>
              </a:rPr>
              <a:t> может подтверждать </a:t>
            </a:r>
            <a:r>
              <a:rPr lang="ru-RU" b="0" i="0" dirty="0" err="1">
                <a:solidFill>
                  <a:srgbClr val="333333"/>
                </a:solidFill>
                <a:effectLst/>
                <a:latin typeface="-apple-system"/>
              </a:rPr>
              <a:t>invalidate</a:t>
            </a:r>
            <a:r>
              <a:rPr lang="ru-RU" b="0" i="0" dirty="0">
                <a:solidFill>
                  <a:srgbClr val="333333"/>
                </a:solidFill>
                <a:effectLst/>
                <a:latin typeface="-apple-system"/>
              </a:rPr>
              <a:t>-сообщения сразу, как только они будут появляться в очереди, вместо того, чтобы ждать, когда же кэш-линия </a:t>
            </a:r>
            <a:r>
              <a:rPr lang="ru-RU" b="0" i="0" dirty="0" err="1">
                <a:solidFill>
                  <a:srgbClr val="333333"/>
                </a:solidFill>
                <a:effectLst/>
                <a:latin typeface="-apple-system"/>
              </a:rPr>
              <a:t>инвалидируется</a:t>
            </a:r>
            <a:r>
              <a:rPr lang="ru-RU" b="0" i="0" dirty="0">
                <a:solidFill>
                  <a:srgbClr val="333333"/>
                </a:solidFill>
                <a:effectLst/>
                <a:latin typeface="-apple-system"/>
              </a:rPr>
              <a:t>. Разумеется, CPU должен согласовываться со своей очередью, когда он сам готовится послать </a:t>
            </a:r>
            <a:r>
              <a:rPr lang="ru-RU" b="0" i="0" dirty="0" err="1">
                <a:solidFill>
                  <a:srgbClr val="333333"/>
                </a:solidFill>
                <a:effectLst/>
                <a:latin typeface="-apple-system"/>
              </a:rPr>
              <a:t>invalidate</a:t>
            </a:r>
            <a:r>
              <a:rPr lang="ru-RU" b="0" i="0" dirty="0">
                <a:solidFill>
                  <a:srgbClr val="333333"/>
                </a:solidFill>
                <a:effectLst/>
                <a:latin typeface="-apple-system"/>
              </a:rPr>
              <a:t>-сообщение: если очередь уже содержит запись об </a:t>
            </a:r>
            <a:r>
              <a:rPr lang="ru-RU" b="0" i="0" dirty="0" err="1">
                <a:solidFill>
                  <a:srgbClr val="333333"/>
                </a:solidFill>
                <a:effectLst/>
                <a:latin typeface="-apple-system"/>
              </a:rPr>
              <a:t>инвалидации</a:t>
            </a:r>
            <a:r>
              <a:rPr lang="ru-RU" b="0" i="0" dirty="0">
                <a:solidFill>
                  <a:srgbClr val="333333"/>
                </a:solidFill>
                <a:effectLst/>
                <a:latin typeface="-apple-system"/>
              </a:rPr>
              <a:t> этой кэш-линии, процессор не может сразу посылать свое </a:t>
            </a:r>
            <a:r>
              <a:rPr lang="ru-RU" b="0" i="0" dirty="0" err="1">
                <a:solidFill>
                  <a:srgbClr val="333333"/>
                </a:solidFill>
                <a:effectLst/>
                <a:latin typeface="-apple-system"/>
              </a:rPr>
              <a:t>invalidate</a:t>
            </a:r>
            <a:r>
              <a:rPr lang="ru-RU" b="0" i="0" dirty="0">
                <a:solidFill>
                  <a:srgbClr val="333333"/>
                </a:solidFill>
                <a:effectLst/>
                <a:latin typeface="-apple-system"/>
              </a:rPr>
              <a:t>-сообщение. Вместо этого он должен ждать, пока не обработается соответствующая запись из очереди.</a:t>
            </a:r>
            <a:br>
              <a:rPr lang="ru-RU" dirty="0"/>
            </a:br>
            <a:r>
              <a:rPr lang="ru-RU" b="0" i="0" dirty="0">
                <a:solidFill>
                  <a:srgbClr val="333333"/>
                </a:solidFill>
                <a:effectLst/>
                <a:latin typeface="-apple-system"/>
              </a:rPr>
              <a:t>Помещение элемента в </a:t>
            </a:r>
            <a:r>
              <a:rPr lang="ru-RU" b="0" i="0" dirty="0" err="1">
                <a:solidFill>
                  <a:srgbClr val="333333"/>
                </a:solidFill>
                <a:effectLst/>
                <a:latin typeface="-apple-system"/>
              </a:rPr>
              <a:t>invalidate</a:t>
            </a:r>
            <a:r>
              <a:rPr lang="ru-RU" b="0" i="0" dirty="0">
                <a:solidFill>
                  <a:srgbClr val="333333"/>
                </a:solidFill>
                <a:effectLst/>
                <a:latin typeface="-apple-system"/>
              </a:rPr>
              <a:t> </a:t>
            </a:r>
            <a:r>
              <a:rPr lang="ru-RU" b="0" i="0" dirty="0" err="1">
                <a:solidFill>
                  <a:srgbClr val="333333"/>
                </a:solidFill>
                <a:effectLst/>
                <a:latin typeface="-apple-system"/>
              </a:rPr>
              <a:t>queue</a:t>
            </a:r>
            <a:r>
              <a:rPr lang="ru-RU" b="0" i="0" dirty="0">
                <a:solidFill>
                  <a:srgbClr val="333333"/>
                </a:solidFill>
                <a:effectLst/>
                <a:latin typeface="-apple-system"/>
              </a:rPr>
              <a:t> – это по сути обещание процессора обработать данное </a:t>
            </a:r>
            <a:r>
              <a:rPr lang="ru-RU" b="0" i="0" dirty="0" err="1">
                <a:solidFill>
                  <a:srgbClr val="333333"/>
                </a:solidFill>
                <a:effectLst/>
                <a:latin typeface="-apple-system"/>
              </a:rPr>
              <a:t>invalidate</a:t>
            </a:r>
            <a:r>
              <a:rPr lang="ru-RU" b="0" i="0" dirty="0">
                <a:solidFill>
                  <a:srgbClr val="333333"/>
                </a:solidFill>
                <a:effectLst/>
                <a:latin typeface="-apple-system"/>
              </a:rPr>
              <a:t>-сообщение перед тем, как отправлять любой сигнал протокола MESI, относящийся к данной кэш-линии.</a:t>
            </a:r>
            <a:endParaRPr lang="en-US" dirty="0"/>
          </a:p>
        </p:txBody>
      </p:sp>
      <p:sp>
        <p:nvSpPr>
          <p:cNvPr id="4" name="Slide Number Placeholder 3"/>
          <p:cNvSpPr>
            <a:spLocks noGrp="1"/>
          </p:cNvSpPr>
          <p:nvPr>
            <p:ph type="sldNum" sz="quarter" idx="5"/>
          </p:nvPr>
        </p:nvSpPr>
        <p:spPr/>
        <p:txBody>
          <a:bodyPr/>
          <a:lstStyle/>
          <a:p>
            <a:fld id="{8740D86D-1409-43B0-8811-9A559436DAB5}" type="slidenum">
              <a:rPr lang="en-US" smtClean="0"/>
              <a:t>38</a:t>
            </a:fld>
            <a:endParaRPr lang="en-US"/>
          </a:p>
        </p:txBody>
      </p:sp>
    </p:spTree>
    <p:extLst>
      <p:ext uri="{BB962C8B-B14F-4D97-AF65-F5344CB8AC3E}">
        <p14:creationId xmlns:p14="http://schemas.microsoft.com/office/powerpoint/2010/main" val="21215766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CPU 0 </a:t>
            </a:r>
            <a:r>
              <a:rPr lang="ru-RU" dirty="0"/>
              <a:t>выполняет </a:t>
            </a:r>
            <a:r>
              <a:rPr lang="en-US" dirty="0"/>
              <a:t>a=1. </a:t>
            </a:r>
            <a:r>
              <a:rPr lang="ru-RU" dirty="0"/>
              <a:t>Переменная находится в кеше в </a:t>
            </a:r>
            <a:r>
              <a:rPr lang="en-US" dirty="0"/>
              <a:t>Shared </a:t>
            </a:r>
            <a:r>
              <a:rPr lang="ru-RU" dirty="0"/>
              <a:t>состоянии и </a:t>
            </a:r>
            <a:r>
              <a:rPr lang="en-US" dirty="0"/>
              <a:t>CPU 0 </a:t>
            </a:r>
            <a:r>
              <a:rPr lang="ru-RU" dirty="0"/>
              <a:t>помещает новое значение в </a:t>
            </a:r>
            <a:r>
              <a:rPr lang="en-US" dirty="0"/>
              <a:t>store buffer </a:t>
            </a:r>
            <a:r>
              <a:rPr lang="ru-RU" dirty="0"/>
              <a:t>и отправляет сообщение </a:t>
            </a:r>
            <a:r>
              <a:rPr lang="en-US" dirty="0"/>
              <a:t>invalidate</a:t>
            </a:r>
            <a:r>
              <a:rPr lang="ru-RU" dirty="0"/>
              <a:t>, чтобы удалить кеш-линию из </a:t>
            </a:r>
            <a:r>
              <a:rPr lang="en-US" dirty="0"/>
              <a:t>CPU 1</a:t>
            </a:r>
          </a:p>
          <a:p>
            <a:pPr marL="228600" indent="-228600">
              <a:buAutoNum type="arabicPeriod"/>
            </a:pPr>
            <a:r>
              <a:rPr lang="en-US" dirty="0"/>
              <a:t>CPU 1 </a:t>
            </a:r>
            <a:r>
              <a:rPr lang="ru-RU" dirty="0"/>
              <a:t>выполняет </a:t>
            </a:r>
            <a:r>
              <a:rPr lang="en-US" dirty="0"/>
              <a:t>while (b == 0) continue</a:t>
            </a:r>
            <a:r>
              <a:rPr lang="ru-RU" dirty="0"/>
              <a:t>, но в его кеше нет переменной и. Поэтому он отправляет сообщение </a:t>
            </a:r>
            <a:r>
              <a:rPr lang="en-US" dirty="0"/>
              <a:t>“read”</a:t>
            </a:r>
          </a:p>
          <a:p>
            <a:pPr marL="228600" indent="-228600">
              <a:buAutoNum type="arabicPeriod"/>
            </a:pPr>
            <a:r>
              <a:rPr lang="en-US" dirty="0"/>
              <a:t>CPU 0 </a:t>
            </a:r>
            <a:r>
              <a:rPr lang="ru-RU" dirty="0"/>
              <a:t>выполняет </a:t>
            </a:r>
            <a:r>
              <a:rPr lang="en-US" dirty="0"/>
              <a:t>b = 1. </a:t>
            </a:r>
            <a:r>
              <a:rPr lang="ru-RU" dirty="0"/>
              <a:t>Он уже владеет этой линией (состояния </a:t>
            </a:r>
            <a:r>
              <a:rPr lang="en-US" dirty="0"/>
              <a:t>M</a:t>
            </a:r>
            <a:r>
              <a:rPr lang="ru-RU" dirty="0"/>
              <a:t> или </a:t>
            </a:r>
            <a:r>
              <a:rPr lang="en-US" dirty="0"/>
              <a:t>E)</a:t>
            </a:r>
            <a:r>
              <a:rPr lang="ru-RU" dirty="0"/>
              <a:t>, поэтому сохраняет </a:t>
            </a:r>
            <a:r>
              <a:rPr lang="en-US" dirty="0"/>
              <a:t>b=1 </a:t>
            </a:r>
            <a:r>
              <a:rPr lang="ru-RU" dirty="0"/>
              <a:t>в кеш-линию.</a:t>
            </a:r>
            <a:endParaRPr lang="en-US" dirty="0"/>
          </a:p>
          <a:p>
            <a:pPr marL="228600" indent="-228600">
              <a:buAutoNum type="arabicPeriod"/>
            </a:pPr>
            <a:r>
              <a:rPr lang="en-US" dirty="0"/>
              <a:t>CPU 0 </a:t>
            </a:r>
            <a:r>
              <a:rPr lang="ru-RU" dirty="0"/>
              <a:t>получает </a:t>
            </a:r>
            <a:r>
              <a:rPr lang="en-US" dirty="0"/>
              <a:t>Read(b)</a:t>
            </a:r>
            <a:r>
              <a:rPr lang="ru-RU" dirty="0"/>
              <a:t>, отправляет</a:t>
            </a:r>
            <a:r>
              <a:rPr lang="en-US" dirty="0"/>
              <a:t> </a:t>
            </a:r>
            <a:r>
              <a:rPr lang="ru-RU" dirty="0"/>
              <a:t>значение </a:t>
            </a:r>
            <a:r>
              <a:rPr lang="en-US" dirty="0"/>
              <a:t>b=1</a:t>
            </a:r>
            <a:r>
              <a:rPr lang="ru-RU" dirty="0"/>
              <a:t> и переводит кеш-линию в состояние </a:t>
            </a:r>
            <a:r>
              <a:rPr lang="en-US" dirty="0"/>
              <a:t>shared</a:t>
            </a:r>
          </a:p>
          <a:p>
            <a:pPr marL="228600" indent="-228600">
              <a:buAutoNum type="arabicPeriod"/>
            </a:pPr>
            <a:r>
              <a:rPr lang="en-US" dirty="0"/>
              <a:t>CPU 1 </a:t>
            </a:r>
            <a:r>
              <a:rPr lang="ru-RU" dirty="0"/>
              <a:t>получает </a:t>
            </a:r>
            <a:r>
              <a:rPr lang="en-US" dirty="0"/>
              <a:t>Invalidate(a)</a:t>
            </a:r>
            <a:r>
              <a:rPr lang="ru-RU" dirty="0"/>
              <a:t>, помещает в очередь </a:t>
            </a:r>
            <a:r>
              <a:rPr lang="ru-RU" dirty="0" err="1"/>
              <a:t>инвалидации</a:t>
            </a:r>
            <a:r>
              <a:rPr lang="ru-RU" dirty="0"/>
              <a:t> и отправляет </a:t>
            </a:r>
            <a:r>
              <a:rPr lang="en-US" dirty="0"/>
              <a:t>Invalidate Acknowledge. </a:t>
            </a:r>
            <a:r>
              <a:rPr lang="ru-RU" dirty="0"/>
              <a:t>Прежнее значение </a:t>
            </a:r>
            <a:r>
              <a:rPr lang="en-US" dirty="0"/>
              <a:t>a </a:t>
            </a:r>
            <a:r>
              <a:rPr lang="ru-RU" dirty="0"/>
              <a:t>всё еще в кеше </a:t>
            </a:r>
            <a:r>
              <a:rPr lang="en-US" dirty="0"/>
              <a:t>CPU1</a:t>
            </a:r>
          </a:p>
          <a:p>
            <a:pPr marL="228600" indent="-228600">
              <a:buAutoNum type="arabicPeriod"/>
            </a:pPr>
            <a:r>
              <a:rPr lang="en-US" dirty="0"/>
              <a:t>CPU 1</a:t>
            </a:r>
            <a:r>
              <a:rPr lang="ru-RU" dirty="0"/>
              <a:t> получает </a:t>
            </a:r>
            <a:r>
              <a:rPr lang="en-US" dirty="0" err="1"/>
              <a:t>ReadResponse</a:t>
            </a:r>
            <a:r>
              <a:rPr lang="en-US" dirty="0"/>
              <a:t>(b=1)</a:t>
            </a:r>
            <a:r>
              <a:rPr lang="ru-RU" dirty="0"/>
              <a:t> и сохраняет в своем кеше</a:t>
            </a:r>
          </a:p>
          <a:p>
            <a:pPr marL="228600" indent="-228600">
              <a:buAutoNum type="arabicPeriod"/>
            </a:pPr>
            <a:r>
              <a:rPr lang="ru-RU" dirty="0"/>
              <a:t>Теперь </a:t>
            </a:r>
            <a:r>
              <a:rPr lang="en-US" dirty="0"/>
              <a:t>CPU 1 </a:t>
            </a:r>
            <a:r>
              <a:rPr lang="ru-RU" dirty="0"/>
              <a:t>может завершить выполнять </a:t>
            </a:r>
            <a:r>
              <a:rPr lang="en-US" dirty="0"/>
              <a:t>while(b==1) continue;</a:t>
            </a:r>
            <a:endParaRPr lang="ru-RU" dirty="0"/>
          </a:p>
          <a:p>
            <a:pPr marL="228600" indent="-228600">
              <a:buAutoNum type="arabicPeriod"/>
            </a:pPr>
            <a:r>
              <a:rPr lang="en-US" dirty="0"/>
              <a:t>CPU 1</a:t>
            </a:r>
            <a:r>
              <a:rPr lang="ru-RU" dirty="0"/>
              <a:t> выполняет</a:t>
            </a:r>
            <a:r>
              <a:rPr lang="en-US" dirty="0"/>
              <a:t> assert(a == 1); </a:t>
            </a:r>
            <a:r>
              <a:rPr lang="ru-RU" dirty="0"/>
              <a:t>а так как в кеше содержится старое значение</a:t>
            </a:r>
            <a:r>
              <a:rPr lang="en-US" dirty="0"/>
              <a:t> a == 0</a:t>
            </a:r>
            <a:r>
              <a:rPr lang="ru-RU" dirty="0"/>
              <a:t>, то </a:t>
            </a:r>
            <a:r>
              <a:rPr lang="ru-RU" dirty="0" err="1"/>
              <a:t>ассерт</a:t>
            </a:r>
            <a:r>
              <a:rPr lang="ru-RU" dirty="0"/>
              <a:t> выстреливает</a:t>
            </a:r>
          </a:p>
          <a:p>
            <a:pPr marL="228600" indent="-228600">
              <a:buAutoNum type="arabicPeriod"/>
            </a:pPr>
            <a:r>
              <a:rPr lang="en-US" dirty="0"/>
              <a:t>CPU 1 </a:t>
            </a:r>
            <a:r>
              <a:rPr lang="ru-RU" dirty="0"/>
              <a:t>обрабатывает </a:t>
            </a:r>
            <a:r>
              <a:rPr lang="en-US" dirty="0"/>
              <a:t>Invalidate(a) </a:t>
            </a:r>
            <a:r>
              <a:rPr lang="ru-RU" dirty="0"/>
              <a:t>и удаляет старое значение </a:t>
            </a:r>
            <a:r>
              <a:rPr lang="en-US" dirty="0"/>
              <a:t>a=0</a:t>
            </a:r>
            <a:r>
              <a:rPr lang="ru-RU" dirty="0"/>
              <a:t> из своего кеша, но уже поздно</a:t>
            </a:r>
          </a:p>
          <a:p>
            <a:pPr marL="228600" indent="-228600">
              <a:buAutoNum type="arabicPeriod"/>
            </a:pPr>
            <a:r>
              <a:rPr lang="en-US" dirty="0"/>
              <a:t>CPU 1 </a:t>
            </a:r>
            <a:r>
              <a:rPr lang="ru-RU" dirty="0"/>
              <a:t>получает </a:t>
            </a:r>
            <a:r>
              <a:rPr lang="en-US" dirty="0"/>
              <a:t>Invalidate Acknowledge </a:t>
            </a:r>
            <a:r>
              <a:rPr lang="ru-RU" dirty="0"/>
              <a:t>и применяет буферизированную операцию сохранения </a:t>
            </a:r>
            <a:r>
              <a:rPr lang="en-US" dirty="0"/>
              <a:t>a=1</a:t>
            </a:r>
          </a:p>
        </p:txBody>
      </p:sp>
      <p:sp>
        <p:nvSpPr>
          <p:cNvPr id="4" name="Slide Number Placeholder 3"/>
          <p:cNvSpPr>
            <a:spLocks noGrp="1"/>
          </p:cNvSpPr>
          <p:nvPr>
            <p:ph type="sldNum" sz="quarter" idx="5"/>
          </p:nvPr>
        </p:nvSpPr>
        <p:spPr/>
        <p:txBody>
          <a:bodyPr/>
          <a:lstStyle/>
          <a:p>
            <a:fld id="{8740D86D-1409-43B0-8811-9A559436DAB5}" type="slidenum">
              <a:rPr lang="en-US" smtClean="0"/>
              <a:t>39</a:t>
            </a:fld>
            <a:endParaRPr lang="en-US"/>
          </a:p>
        </p:txBody>
      </p:sp>
    </p:spTree>
    <p:extLst>
      <p:ext uri="{BB962C8B-B14F-4D97-AF65-F5344CB8AC3E}">
        <p14:creationId xmlns:p14="http://schemas.microsoft.com/office/powerpoint/2010/main" val="501153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Здесь также объем ОЗУ 16 килобайт. Для представления адреса требуется 14 бит.</a:t>
            </a:r>
          </a:p>
          <a:p>
            <a:r>
              <a:rPr lang="ru-RU" dirty="0"/>
              <a:t>кэш занимает 256 байт. Здесь используется 1 набор в кэше, и этот набор содержит 64 кэш-линии размером 4 байта.</a:t>
            </a:r>
          </a:p>
          <a:p>
            <a:r>
              <a:rPr lang="ru-RU" dirty="0"/>
              <a:t>Таким образом любой блок ОЗУ может быть отображён на любую кэш-линию. Выбор кэш-линии определяется политикой вытеснения.</a:t>
            </a:r>
            <a:endParaRPr lang="en-US" dirty="0"/>
          </a:p>
        </p:txBody>
      </p:sp>
      <p:sp>
        <p:nvSpPr>
          <p:cNvPr id="4" name="Slide Number Placeholder 3"/>
          <p:cNvSpPr>
            <a:spLocks noGrp="1"/>
          </p:cNvSpPr>
          <p:nvPr>
            <p:ph type="sldNum" sz="quarter" idx="5"/>
          </p:nvPr>
        </p:nvSpPr>
        <p:spPr/>
        <p:txBody>
          <a:bodyPr/>
          <a:lstStyle/>
          <a:p>
            <a:fld id="{8740D86D-1409-43B0-8811-9A559436DAB5}" type="slidenum">
              <a:rPr lang="en-US" smtClean="0"/>
              <a:t>7</a:t>
            </a:fld>
            <a:endParaRPr lang="en-US"/>
          </a:p>
        </p:txBody>
      </p:sp>
    </p:spTree>
    <p:extLst>
      <p:ext uri="{BB962C8B-B14F-4D97-AF65-F5344CB8AC3E}">
        <p14:creationId xmlns:p14="http://schemas.microsoft.com/office/powerpoint/2010/main" val="26733196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F4DFAB-6E92-68BF-78F4-024A2736DF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EE8D46-32DA-190D-45E2-75A47E2A66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C15803C-F282-EF7C-8FA5-FC841D258199}"/>
              </a:ext>
            </a:extLst>
          </p:cNvPr>
          <p:cNvSpPr>
            <a:spLocks noGrp="1"/>
          </p:cNvSpPr>
          <p:nvPr>
            <p:ph type="body" idx="1"/>
          </p:nvPr>
        </p:nvSpPr>
        <p:spPr/>
        <p:txBody>
          <a:bodyPr/>
          <a:lstStyle/>
          <a:p>
            <a:r>
              <a:rPr lang="en-US" dirty="0"/>
              <a:t>CPU 1 executes the </a:t>
            </a:r>
            <a:r>
              <a:rPr lang="en-US" b="1" dirty="0" err="1"/>
              <a:t>smp_mb</a:t>
            </a:r>
            <a:r>
              <a:rPr lang="en-US" b="1" dirty="0"/>
              <a:t>()</a:t>
            </a:r>
            <a:r>
              <a:rPr lang="en-US" dirty="0"/>
              <a:t>, marking the entry in its invalidate queue. </a:t>
            </a:r>
          </a:p>
        </p:txBody>
      </p:sp>
      <p:sp>
        <p:nvSpPr>
          <p:cNvPr id="4" name="Slide Number Placeholder 3">
            <a:extLst>
              <a:ext uri="{FF2B5EF4-FFF2-40B4-BE49-F238E27FC236}">
                <a16:creationId xmlns:a16="http://schemas.microsoft.com/office/drawing/2014/main" id="{7278DF47-D414-040D-024B-B350DF6A7C70}"/>
              </a:ext>
            </a:extLst>
          </p:cNvPr>
          <p:cNvSpPr>
            <a:spLocks noGrp="1"/>
          </p:cNvSpPr>
          <p:nvPr>
            <p:ph type="sldNum" sz="quarter" idx="5"/>
          </p:nvPr>
        </p:nvSpPr>
        <p:spPr/>
        <p:txBody>
          <a:bodyPr/>
          <a:lstStyle/>
          <a:p>
            <a:fld id="{8740D86D-1409-43B0-8811-9A559436DAB5}" type="slidenum">
              <a:rPr lang="en-US" smtClean="0"/>
              <a:t>40</a:t>
            </a:fld>
            <a:endParaRPr lang="en-US"/>
          </a:p>
        </p:txBody>
      </p:sp>
    </p:spTree>
    <p:extLst>
      <p:ext uri="{BB962C8B-B14F-4D97-AF65-F5344CB8AC3E}">
        <p14:creationId xmlns:p14="http://schemas.microsoft.com/office/powerpoint/2010/main" val="25044400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40D86D-1409-43B0-8811-9A559436DAB5}" type="slidenum">
              <a:rPr lang="en-US" smtClean="0"/>
              <a:t>43</a:t>
            </a:fld>
            <a:endParaRPr lang="en-US"/>
          </a:p>
        </p:txBody>
      </p:sp>
    </p:spTree>
    <p:extLst>
      <p:ext uri="{BB962C8B-B14F-4D97-AF65-F5344CB8AC3E}">
        <p14:creationId xmlns:p14="http://schemas.microsoft.com/office/powerpoint/2010/main" val="2739884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Здесь используется 16 килобайт ОЗУ  и 2-ассоциативный кэш размером 256 байт.</a:t>
            </a:r>
            <a:r>
              <a:rPr lang="en-US" dirty="0"/>
              <a:t> </a:t>
            </a:r>
            <a:r>
              <a:rPr lang="ru-RU" dirty="0"/>
              <a:t>Каждый блок памяти занимает 4 байта.</a:t>
            </a:r>
          </a:p>
          <a:p>
            <a:r>
              <a:rPr lang="ru-RU" dirty="0"/>
              <a:t>Так как кэш 2-ассоциативный, общее количество линий наборов равно 256</a:t>
            </a:r>
            <a:r>
              <a:rPr lang="en-US" dirty="0"/>
              <a:t>/(4*2)</a:t>
            </a:r>
            <a:r>
              <a:rPr lang="ru-RU" dirty="0"/>
              <a:t>.</a:t>
            </a:r>
          </a:p>
          <a:p>
            <a:r>
              <a:rPr lang="ru-RU" dirty="0"/>
              <a:t>Биты адреса делятся на:</a:t>
            </a:r>
          </a:p>
          <a:p>
            <a:pPr marL="171450" indent="-171450">
              <a:buFontTx/>
              <a:buChar char="-"/>
            </a:pPr>
            <a:r>
              <a:rPr lang="ru-RU" dirty="0"/>
              <a:t>Смещение </a:t>
            </a:r>
            <a:r>
              <a:rPr lang="ru-RU" dirty="0" err="1"/>
              <a:t>внутре</a:t>
            </a:r>
            <a:r>
              <a:rPr lang="ru-RU" dirty="0"/>
              <a:t> кэш-линии (2 бита)</a:t>
            </a:r>
          </a:p>
          <a:p>
            <a:pPr marL="171450" indent="-171450">
              <a:buFontTx/>
              <a:buChar char="-"/>
            </a:pPr>
            <a:r>
              <a:rPr lang="ru-RU" dirty="0"/>
              <a:t>Индекс определяет набор в кэш-линии. Так как здесь 32 набора, то на хранение индекса используется 5 бит.</a:t>
            </a:r>
          </a:p>
          <a:p>
            <a:pPr marL="171450" indent="-171450">
              <a:buFontTx/>
              <a:buChar char="-"/>
            </a:pPr>
            <a:r>
              <a:rPr lang="ru-RU" dirty="0"/>
              <a:t>Тег определяет оставшиеся биты.</a:t>
            </a:r>
            <a:endParaRPr lang="en-US" dirty="0"/>
          </a:p>
        </p:txBody>
      </p:sp>
      <p:sp>
        <p:nvSpPr>
          <p:cNvPr id="4" name="Slide Number Placeholder 3"/>
          <p:cNvSpPr>
            <a:spLocks noGrp="1"/>
          </p:cNvSpPr>
          <p:nvPr>
            <p:ph type="sldNum" sz="quarter" idx="5"/>
          </p:nvPr>
        </p:nvSpPr>
        <p:spPr/>
        <p:txBody>
          <a:bodyPr/>
          <a:lstStyle/>
          <a:p>
            <a:fld id="{8740D86D-1409-43B0-8811-9A559436DAB5}" type="slidenum">
              <a:rPr lang="en-US" smtClean="0"/>
              <a:t>8</a:t>
            </a:fld>
            <a:endParaRPr lang="en-US"/>
          </a:p>
        </p:txBody>
      </p:sp>
    </p:spTree>
    <p:extLst>
      <p:ext uri="{BB962C8B-B14F-4D97-AF65-F5344CB8AC3E}">
        <p14:creationId xmlns:p14="http://schemas.microsoft.com/office/powerpoint/2010/main" val="1598111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solidFill>
                  <a:srgbClr val="333333"/>
                </a:solidFill>
                <a:effectLst/>
                <a:latin typeface="-apple-system"/>
              </a:rPr>
              <a:t>CPU обменивается данными с кэшем блоками, называемыми </a:t>
            </a:r>
            <a:r>
              <a:rPr lang="ru-RU" b="0" i="1" dirty="0">
                <a:solidFill>
                  <a:srgbClr val="333333"/>
                </a:solidFill>
                <a:effectLst/>
                <a:latin typeface="-apple-system"/>
              </a:rPr>
              <a:t>кэш-линиями</a:t>
            </a:r>
            <a:r>
              <a:rPr lang="ru-RU" b="0" i="0" dirty="0">
                <a:solidFill>
                  <a:srgbClr val="333333"/>
                </a:solidFill>
                <a:effectLst/>
                <a:latin typeface="-apple-system"/>
              </a:rPr>
              <a:t> (</a:t>
            </a:r>
            <a:r>
              <a:rPr lang="ru-RU" b="0" i="0" dirty="0" err="1">
                <a:solidFill>
                  <a:srgbClr val="333333"/>
                </a:solidFill>
                <a:effectLst/>
                <a:latin typeface="-apple-system"/>
              </a:rPr>
              <a:t>cache</a:t>
            </a:r>
            <a:r>
              <a:rPr lang="ru-RU" b="0" i="0" dirty="0">
                <a:solidFill>
                  <a:srgbClr val="333333"/>
                </a:solidFill>
                <a:effectLst/>
                <a:latin typeface="-apple-system"/>
              </a:rPr>
              <a:t> </a:t>
            </a:r>
            <a:r>
              <a:rPr lang="ru-RU" b="0" i="0" dirty="0" err="1">
                <a:solidFill>
                  <a:srgbClr val="333333"/>
                </a:solidFill>
                <a:effectLst/>
                <a:latin typeface="-apple-system"/>
              </a:rPr>
              <a:t>line</a:t>
            </a:r>
            <a:r>
              <a:rPr lang="ru-RU" b="0" i="0" dirty="0">
                <a:solidFill>
                  <a:srgbClr val="333333"/>
                </a:solidFill>
                <a:effectLst/>
                <a:latin typeface="-apple-system"/>
              </a:rPr>
              <a:t>), размер которых обычно является степенью двойки – от 16 до 256 байт (зависит от CPU). Когда к ячейке памяти впервые обращается процессор, ячейка отсутствует в кэше, — эта ситуация называется </a:t>
            </a:r>
            <a:r>
              <a:rPr lang="ru-RU" b="0" i="1" dirty="0">
                <a:solidFill>
                  <a:srgbClr val="333333"/>
                </a:solidFill>
                <a:effectLst/>
                <a:latin typeface="-apple-system"/>
              </a:rPr>
              <a:t>промахом</a:t>
            </a:r>
            <a:r>
              <a:rPr lang="ru-RU" b="0" i="0" dirty="0">
                <a:solidFill>
                  <a:srgbClr val="333333"/>
                </a:solidFill>
                <a:effectLst/>
                <a:latin typeface="-apple-system"/>
              </a:rPr>
              <a:t> (</a:t>
            </a:r>
            <a:r>
              <a:rPr lang="ru-RU" b="0" i="0" dirty="0" err="1">
                <a:solidFill>
                  <a:srgbClr val="333333"/>
                </a:solidFill>
                <a:effectLst/>
                <a:latin typeface="-apple-system"/>
              </a:rPr>
              <a:t>cache</a:t>
            </a:r>
            <a:r>
              <a:rPr lang="ru-RU" b="0" i="0" dirty="0">
                <a:solidFill>
                  <a:srgbClr val="333333"/>
                </a:solidFill>
                <a:effectLst/>
                <a:latin typeface="-apple-system"/>
              </a:rPr>
              <a:t> </a:t>
            </a:r>
            <a:r>
              <a:rPr lang="ru-RU" b="0" i="0" dirty="0" err="1">
                <a:solidFill>
                  <a:srgbClr val="333333"/>
                </a:solidFill>
                <a:effectLst/>
                <a:latin typeface="-apple-system"/>
              </a:rPr>
              <a:t>miss</a:t>
            </a:r>
            <a:r>
              <a:rPr lang="ru-RU" b="0" i="0" dirty="0">
                <a:solidFill>
                  <a:srgbClr val="333333"/>
                </a:solidFill>
                <a:effectLst/>
                <a:latin typeface="-apple-system"/>
              </a:rPr>
              <a:t> или, более точно, “</a:t>
            </a:r>
            <a:r>
              <a:rPr lang="ru-RU" b="0" i="0" dirty="0" err="1">
                <a:solidFill>
                  <a:srgbClr val="333333"/>
                </a:solidFill>
                <a:effectLst/>
                <a:latin typeface="-apple-system"/>
              </a:rPr>
              <a:t>startup</a:t>
            </a:r>
            <a:r>
              <a:rPr lang="ru-RU" b="0" i="0" dirty="0">
                <a:solidFill>
                  <a:srgbClr val="333333"/>
                </a:solidFill>
                <a:effectLst/>
                <a:latin typeface="-apple-system"/>
              </a:rPr>
              <a:t>” или “</a:t>
            </a:r>
            <a:r>
              <a:rPr lang="ru-RU" b="0" i="0" dirty="0" err="1">
                <a:solidFill>
                  <a:srgbClr val="333333"/>
                </a:solidFill>
                <a:effectLst/>
                <a:latin typeface="-apple-system"/>
              </a:rPr>
              <a:t>warmup</a:t>
            </a:r>
            <a:r>
              <a:rPr lang="ru-RU" b="0" i="0" dirty="0">
                <a:solidFill>
                  <a:srgbClr val="333333"/>
                </a:solidFill>
                <a:effectLst/>
                <a:latin typeface="-apple-system"/>
              </a:rPr>
              <a:t>” </a:t>
            </a:r>
            <a:r>
              <a:rPr lang="ru-RU" b="0" i="0" dirty="0" err="1">
                <a:solidFill>
                  <a:srgbClr val="333333"/>
                </a:solidFill>
                <a:effectLst/>
                <a:latin typeface="-apple-system"/>
              </a:rPr>
              <a:t>cache</a:t>
            </a:r>
            <a:r>
              <a:rPr lang="ru-RU" b="0" i="0" dirty="0">
                <a:solidFill>
                  <a:srgbClr val="333333"/>
                </a:solidFill>
                <a:effectLst/>
                <a:latin typeface="-apple-system"/>
              </a:rPr>
              <a:t> </a:t>
            </a:r>
            <a:r>
              <a:rPr lang="ru-RU" b="0" i="0" dirty="0" err="1">
                <a:solidFill>
                  <a:srgbClr val="333333"/>
                </a:solidFill>
                <a:effectLst/>
                <a:latin typeface="-apple-system"/>
              </a:rPr>
              <a:t>miss</a:t>
            </a:r>
            <a:r>
              <a:rPr lang="ru-RU" b="0" i="0" dirty="0">
                <a:solidFill>
                  <a:srgbClr val="333333"/>
                </a:solidFill>
                <a:effectLst/>
                <a:latin typeface="-apple-system"/>
              </a:rPr>
              <a:t>). Промах означает, что CPU должен ждать (</a:t>
            </a:r>
            <a:r>
              <a:rPr lang="ru-RU" b="0" i="0" dirty="0" err="1">
                <a:solidFill>
                  <a:srgbClr val="333333"/>
                </a:solidFill>
                <a:effectLst/>
                <a:latin typeface="-apple-system"/>
              </a:rPr>
              <a:t>stalled</a:t>
            </a:r>
            <a:r>
              <a:rPr lang="ru-RU" b="0" i="0" dirty="0">
                <a:solidFill>
                  <a:srgbClr val="333333"/>
                </a:solidFill>
                <a:effectLst/>
                <a:latin typeface="-apple-system"/>
              </a:rPr>
              <a:t>) сотни тактов, пока данные не будут извлечены из памяти. Наконец данные будут загружены в кэш, и последующие обращения по данному адресу найдут данные в кэше, так что CPU будет работать на полной скорости.</a:t>
            </a:r>
            <a:br>
              <a:rPr lang="ru-RU" dirty="0"/>
            </a:br>
            <a:r>
              <a:rPr lang="ru-RU" b="0" i="0" dirty="0">
                <a:solidFill>
                  <a:srgbClr val="333333"/>
                </a:solidFill>
                <a:effectLst/>
                <a:latin typeface="-apple-system"/>
              </a:rPr>
              <a:t>Спустя некоторое время кэш заполнится, и промахи будут приводить к вытеснению данных из кэша, чтобы дать место новым запрашиваемым данным. Такие промахи называются </a:t>
            </a:r>
            <a:r>
              <a:rPr lang="ru-RU" b="0" i="1" dirty="0">
                <a:solidFill>
                  <a:srgbClr val="333333"/>
                </a:solidFill>
                <a:effectLst/>
                <a:latin typeface="-apple-system"/>
              </a:rPr>
              <a:t>промахами по переполнению</a:t>
            </a:r>
            <a:r>
              <a:rPr lang="ru-RU" b="0" i="0" dirty="0">
                <a:solidFill>
                  <a:srgbClr val="333333"/>
                </a:solidFill>
                <a:effectLst/>
                <a:latin typeface="-apple-system"/>
              </a:rPr>
              <a:t> (</a:t>
            </a:r>
            <a:r>
              <a:rPr lang="ru-RU" b="0" i="0" dirty="0" err="1">
                <a:solidFill>
                  <a:srgbClr val="333333"/>
                </a:solidFill>
                <a:effectLst/>
                <a:latin typeface="-apple-system"/>
              </a:rPr>
              <a:t>capacity</a:t>
            </a:r>
            <a:r>
              <a:rPr lang="ru-RU" b="0" i="0" dirty="0">
                <a:solidFill>
                  <a:srgbClr val="333333"/>
                </a:solidFill>
                <a:effectLst/>
                <a:latin typeface="-apple-system"/>
              </a:rPr>
              <a:t> </a:t>
            </a:r>
            <a:r>
              <a:rPr lang="ru-RU" b="0" i="0" dirty="0" err="1">
                <a:solidFill>
                  <a:srgbClr val="333333"/>
                </a:solidFill>
                <a:effectLst/>
                <a:latin typeface="-apple-system"/>
              </a:rPr>
              <a:t>miss</a:t>
            </a:r>
            <a:r>
              <a:rPr lang="ru-RU" b="0" i="0" dirty="0">
                <a:solidFill>
                  <a:srgbClr val="333333"/>
                </a:solidFill>
                <a:effectLst/>
                <a:latin typeface="-apple-system"/>
              </a:rPr>
              <a:t>). Более того, вытеснение может произойти даже тогда, когда кэш не полон, так как он организован в железе в виде хеш-таблицы с фиксированным размером </a:t>
            </a:r>
            <a:r>
              <a:rPr lang="ru-RU" b="0" i="0" u="none" strike="noStrike" dirty="0" err="1">
                <a:effectLst/>
                <a:latin typeface="-apple-system"/>
                <a:hlinkClick r:id="rId3"/>
              </a:rPr>
              <a:t>bucket’а</a:t>
            </a:r>
            <a:r>
              <a:rPr lang="ru-RU" b="0" i="0" dirty="0">
                <a:solidFill>
                  <a:srgbClr val="333333"/>
                </a:solidFill>
                <a:effectLst/>
                <a:latin typeface="-apple-system"/>
              </a:rPr>
              <a:t> (или </a:t>
            </a:r>
            <a:r>
              <a:rPr lang="ru-RU" b="0" i="1" dirty="0">
                <a:solidFill>
                  <a:srgbClr val="333333"/>
                </a:solidFill>
                <a:effectLst/>
                <a:latin typeface="-apple-system"/>
              </a:rPr>
              <a:t>набора</a:t>
            </a:r>
            <a:r>
              <a:rPr lang="ru-RU" b="0" i="0" dirty="0">
                <a:solidFill>
                  <a:srgbClr val="333333"/>
                </a:solidFill>
                <a:effectLst/>
                <a:latin typeface="-apple-system"/>
              </a:rPr>
              <a:t>, как его зовут разработчики CPU).</a:t>
            </a:r>
            <a:endParaRPr lang="en-US" dirty="0"/>
          </a:p>
        </p:txBody>
      </p:sp>
      <p:sp>
        <p:nvSpPr>
          <p:cNvPr id="4" name="Slide Number Placeholder 3"/>
          <p:cNvSpPr>
            <a:spLocks noGrp="1"/>
          </p:cNvSpPr>
          <p:nvPr>
            <p:ph type="sldNum" sz="quarter" idx="5"/>
          </p:nvPr>
        </p:nvSpPr>
        <p:spPr/>
        <p:txBody>
          <a:bodyPr/>
          <a:lstStyle/>
          <a:p>
            <a:fld id="{8740D86D-1409-43B0-8811-9A559436DAB5}" type="slidenum">
              <a:rPr lang="en-US" smtClean="0"/>
              <a:t>10</a:t>
            </a:fld>
            <a:endParaRPr lang="en-US"/>
          </a:p>
        </p:txBody>
      </p:sp>
    </p:spTree>
    <p:extLst>
      <p:ext uri="{BB962C8B-B14F-4D97-AF65-F5344CB8AC3E}">
        <p14:creationId xmlns:p14="http://schemas.microsoft.com/office/powerpoint/2010/main" val="2643353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solidFill>
                  <a:srgbClr val="333333"/>
                </a:solidFill>
                <a:effectLst/>
                <a:latin typeface="-apple-system"/>
              </a:rPr>
              <a:t>На рисунке представлен 2-ассоциативный (2-way) кэш с </a:t>
            </a:r>
            <a:r>
              <a:rPr lang="ru-RU" b="0" i="0" dirty="0" err="1">
                <a:solidFill>
                  <a:srgbClr val="333333"/>
                </a:solidFill>
                <a:effectLst/>
                <a:latin typeface="-apple-system"/>
              </a:rPr>
              <a:t>cache</a:t>
            </a:r>
            <a:r>
              <a:rPr lang="ru-RU" b="0" i="0" dirty="0">
                <a:solidFill>
                  <a:srgbClr val="333333"/>
                </a:solidFill>
                <a:effectLst/>
                <a:latin typeface="-apple-system"/>
              </a:rPr>
              <a:t> </a:t>
            </a:r>
            <a:r>
              <a:rPr lang="ru-RU" b="0" i="0" dirty="0" err="1">
                <a:solidFill>
                  <a:srgbClr val="333333"/>
                </a:solidFill>
                <a:effectLst/>
                <a:latin typeface="-apple-system"/>
              </a:rPr>
              <a:t>line</a:t>
            </a:r>
            <a:r>
              <a:rPr lang="ru-RU" b="0" i="0" dirty="0">
                <a:solidFill>
                  <a:srgbClr val="333333"/>
                </a:solidFill>
                <a:effectLst/>
                <a:latin typeface="-apple-system"/>
              </a:rPr>
              <a:t> размером 256 байт. Линия может быть пустой, что соответствует пустой ячейке таблицы.</a:t>
            </a:r>
          </a:p>
          <a:p>
            <a:r>
              <a:rPr lang="ru-RU" b="0" i="0" dirty="0">
                <a:solidFill>
                  <a:srgbClr val="333333"/>
                </a:solidFill>
                <a:effectLst/>
                <a:latin typeface="-apple-system"/>
              </a:rPr>
              <a:t>Числа слева – это адреса, данные которых может содержать ячейка. Так как линии выравнены по 256 байтам, младшие 8 бит адреса равны нулю, и хеш-функция выбирает следующие 4 бита в качестве индекса в хеш-таблице.</a:t>
            </a:r>
          </a:p>
          <a:p>
            <a:r>
              <a:rPr lang="ru-RU" b="0" i="0" dirty="0">
                <a:solidFill>
                  <a:srgbClr val="333333"/>
                </a:solidFill>
                <a:effectLst/>
                <a:latin typeface="-apple-system"/>
              </a:rPr>
              <a:t>Предположим, код программы расположен по адресам 0x43210E00 – 0x43210EFF, а сама программа последовательно обращается к данным по адресам 0x12345000 – 0x12345EFF. </a:t>
            </a:r>
            <a:endParaRPr lang="en-US" dirty="0"/>
          </a:p>
        </p:txBody>
      </p:sp>
      <p:sp>
        <p:nvSpPr>
          <p:cNvPr id="4" name="Slide Number Placeholder 3"/>
          <p:cNvSpPr>
            <a:spLocks noGrp="1"/>
          </p:cNvSpPr>
          <p:nvPr>
            <p:ph type="sldNum" sz="quarter" idx="5"/>
          </p:nvPr>
        </p:nvSpPr>
        <p:spPr/>
        <p:txBody>
          <a:bodyPr/>
          <a:lstStyle/>
          <a:p>
            <a:fld id="{8740D86D-1409-43B0-8811-9A559436DAB5}" type="slidenum">
              <a:rPr lang="en-US" smtClean="0"/>
              <a:t>11</a:t>
            </a:fld>
            <a:endParaRPr lang="en-US"/>
          </a:p>
        </p:txBody>
      </p:sp>
    </p:spTree>
    <p:extLst>
      <p:ext uri="{BB962C8B-B14F-4D97-AF65-F5344CB8AC3E}">
        <p14:creationId xmlns:p14="http://schemas.microsoft.com/office/powerpoint/2010/main" val="38782632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F7837B-5BA8-A8FE-523D-AE1BE5AEC9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0E7DED-D2E3-52E3-6AD8-0533200FDE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C35C5C1-5646-436C-08D1-CFE5805BCCFE}"/>
              </a:ext>
            </a:extLst>
          </p:cNvPr>
          <p:cNvSpPr>
            <a:spLocks noGrp="1"/>
          </p:cNvSpPr>
          <p:nvPr>
            <p:ph type="body" idx="1"/>
          </p:nvPr>
        </p:nvSpPr>
        <p:spPr/>
        <p:txBody>
          <a:bodyPr/>
          <a:lstStyle/>
          <a:p>
            <a:r>
              <a:rPr lang="ru-RU" b="0" i="0" dirty="0">
                <a:solidFill>
                  <a:srgbClr val="333333"/>
                </a:solidFill>
                <a:effectLst/>
                <a:latin typeface="-apple-system"/>
              </a:rPr>
              <a:t>Пусть теперь она обращается к адресу 0x12345F00. Этот адрес </a:t>
            </a:r>
            <a:r>
              <a:rPr lang="ru-RU" b="0" i="0" dirty="0" err="1">
                <a:solidFill>
                  <a:srgbClr val="333333"/>
                </a:solidFill>
                <a:effectLst/>
                <a:latin typeface="-apple-system"/>
              </a:rPr>
              <a:t>хешируется</a:t>
            </a:r>
            <a:r>
              <a:rPr lang="ru-RU" b="0" i="0" dirty="0">
                <a:solidFill>
                  <a:srgbClr val="333333"/>
                </a:solidFill>
                <a:effectLst/>
                <a:latin typeface="-apple-system"/>
              </a:rPr>
              <a:t> на линию 0xF и обе ячейки (</a:t>
            </a:r>
            <a:r>
              <a:rPr lang="ru-RU" b="0" i="0" dirty="0" err="1">
                <a:solidFill>
                  <a:srgbClr val="333333"/>
                </a:solidFill>
                <a:effectLst/>
                <a:latin typeface="-apple-system"/>
              </a:rPr>
              <a:t>ways</a:t>
            </a:r>
            <a:r>
              <a:rPr lang="ru-RU" b="0" i="0" dirty="0">
                <a:solidFill>
                  <a:srgbClr val="333333"/>
                </a:solidFill>
                <a:effectLst/>
                <a:latin typeface="-apple-system"/>
              </a:rPr>
              <a:t>) этой линии пусты, так что 256 байт данных можно поместить в одну из них. </a:t>
            </a:r>
            <a:endParaRPr lang="en-US" dirty="0"/>
          </a:p>
        </p:txBody>
      </p:sp>
      <p:sp>
        <p:nvSpPr>
          <p:cNvPr id="4" name="Slide Number Placeholder 3">
            <a:extLst>
              <a:ext uri="{FF2B5EF4-FFF2-40B4-BE49-F238E27FC236}">
                <a16:creationId xmlns:a16="http://schemas.microsoft.com/office/drawing/2014/main" id="{DA064946-24A8-7264-87C9-76E5EFA1419A}"/>
              </a:ext>
            </a:extLst>
          </p:cNvPr>
          <p:cNvSpPr>
            <a:spLocks noGrp="1"/>
          </p:cNvSpPr>
          <p:nvPr>
            <p:ph type="sldNum" sz="quarter" idx="5"/>
          </p:nvPr>
        </p:nvSpPr>
        <p:spPr/>
        <p:txBody>
          <a:bodyPr/>
          <a:lstStyle/>
          <a:p>
            <a:fld id="{8740D86D-1409-43B0-8811-9A559436DAB5}" type="slidenum">
              <a:rPr lang="en-US" smtClean="0"/>
              <a:t>12</a:t>
            </a:fld>
            <a:endParaRPr lang="en-US"/>
          </a:p>
        </p:txBody>
      </p:sp>
    </p:spTree>
    <p:extLst>
      <p:ext uri="{BB962C8B-B14F-4D97-AF65-F5344CB8AC3E}">
        <p14:creationId xmlns:p14="http://schemas.microsoft.com/office/powerpoint/2010/main" val="3114870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126038-A2AD-DFAF-1DFF-79F7CDC174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036BA2-FB79-10CA-C062-11E6FD0664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CE7093F-D39E-0F3C-3205-C92A3BA0C8E6}"/>
              </a:ext>
            </a:extLst>
          </p:cNvPr>
          <p:cNvSpPr>
            <a:spLocks noGrp="1"/>
          </p:cNvSpPr>
          <p:nvPr>
            <p:ph type="body" idx="1"/>
          </p:nvPr>
        </p:nvSpPr>
        <p:spPr/>
        <p:txBody>
          <a:bodyPr/>
          <a:lstStyle/>
          <a:p>
            <a:r>
              <a:rPr lang="ru-RU" b="0" i="0" dirty="0">
                <a:solidFill>
                  <a:srgbClr val="333333"/>
                </a:solidFill>
                <a:effectLst/>
                <a:latin typeface="-apple-system"/>
              </a:rPr>
              <a:t>Если программа обращается по адресу 0x</a:t>
            </a:r>
            <a:r>
              <a:rPr lang="en-US" b="0" i="0" dirty="0">
                <a:solidFill>
                  <a:srgbClr val="333333"/>
                </a:solidFill>
                <a:effectLst/>
                <a:latin typeface="-apple-system"/>
              </a:rPr>
              <a:t>0</a:t>
            </a:r>
            <a:r>
              <a:rPr lang="ru-RU" b="0" i="0" dirty="0">
                <a:solidFill>
                  <a:srgbClr val="333333"/>
                </a:solidFill>
                <a:effectLst/>
                <a:latin typeface="-apple-system"/>
              </a:rPr>
              <a:t>1233000, </a:t>
            </a:r>
            <a:r>
              <a:rPr lang="ru-RU" b="0" i="0" dirty="0" err="1">
                <a:solidFill>
                  <a:srgbClr val="333333"/>
                </a:solidFill>
                <a:effectLst/>
                <a:latin typeface="-apple-system"/>
              </a:rPr>
              <a:t>хеш</a:t>
            </a:r>
            <a:r>
              <a:rPr lang="ru-RU" b="0" i="0" dirty="0">
                <a:solidFill>
                  <a:srgbClr val="333333"/>
                </a:solidFill>
                <a:effectLst/>
                <a:latin typeface="-apple-system"/>
              </a:rPr>
              <a:t> которой равен 0x0, то соответствующие 256-байтные данные могут быть помещены в ячейку 1 (</a:t>
            </a:r>
            <a:r>
              <a:rPr lang="ru-RU" b="0" i="0" dirty="0" err="1">
                <a:solidFill>
                  <a:srgbClr val="333333"/>
                </a:solidFill>
                <a:effectLst/>
                <a:latin typeface="-apple-system"/>
              </a:rPr>
              <a:t>way</a:t>
            </a:r>
            <a:r>
              <a:rPr lang="ru-RU" b="0" i="0" dirty="0">
                <a:solidFill>
                  <a:srgbClr val="333333"/>
                </a:solidFill>
                <a:effectLst/>
                <a:latin typeface="-apple-system"/>
              </a:rPr>
              <a:t> 1) линии 0x0.</a:t>
            </a:r>
            <a:endParaRPr lang="en-US" dirty="0"/>
          </a:p>
        </p:txBody>
      </p:sp>
      <p:sp>
        <p:nvSpPr>
          <p:cNvPr id="4" name="Slide Number Placeholder 3">
            <a:extLst>
              <a:ext uri="{FF2B5EF4-FFF2-40B4-BE49-F238E27FC236}">
                <a16:creationId xmlns:a16="http://schemas.microsoft.com/office/drawing/2014/main" id="{67EA29E4-0FC2-B42F-69DA-0D66D4E294DD}"/>
              </a:ext>
            </a:extLst>
          </p:cNvPr>
          <p:cNvSpPr>
            <a:spLocks noGrp="1"/>
          </p:cNvSpPr>
          <p:nvPr>
            <p:ph type="sldNum" sz="quarter" idx="5"/>
          </p:nvPr>
        </p:nvSpPr>
        <p:spPr/>
        <p:txBody>
          <a:bodyPr/>
          <a:lstStyle/>
          <a:p>
            <a:fld id="{8740D86D-1409-43B0-8811-9A559436DAB5}" type="slidenum">
              <a:rPr lang="en-US" smtClean="0"/>
              <a:t>13</a:t>
            </a:fld>
            <a:endParaRPr lang="en-US"/>
          </a:p>
        </p:txBody>
      </p:sp>
    </p:spTree>
    <p:extLst>
      <p:ext uri="{BB962C8B-B14F-4D97-AF65-F5344CB8AC3E}">
        <p14:creationId xmlns:p14="http://schemas.microsoft.com/office/powerpoint/2010/main" val="22956292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2F06D6-4039-16B9-A966-55A6058F28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EC65679-3CEB-ABA6-0FE0-3888D92CC4C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B0511D-DDAE-FF83-1671-B4C8889EDB00}"/>
              </a:ext>
            </a:extLst>
          </p:cNvPr>
          <p:cNvSpPr>
            <a:spLocks noGrp="1"/>
          </p:cNvSpPr>
          <p:nvPr>
            <p:ph type="body" idx="1"/>
          </p:nvPr>
        </p:nvSpPr>
        <p:spPr/>
        <p:txBody>
          <a:bodyPr/>
          <a:lstStyle/>
          <a:p>
            <a:r>
              <a:rPr lang="ru-RU" b="0" i="0" dirty="0">
                <a:solidFill>
                  <a:srgbClr val="333333"/>
                </a:solidFill>
                <a:effectLst/>
                <a:latin typeface="-apple-system"/>
              </a:rPr>
              <a:t>Если же программа обращается по адресу 0x</a:t>
            </a:r>
            <a:r>
              <a:rPr lang="en-US" b="0" i="0" dirty="0">
                <a:solidFill>
                  <a:srgbClr val="333333"/>
                </a:solidFill>
                <a:effectLst/>
                <a:latin typeface="-apple-system"/>
              </a:rPr>
              <a:t>0</a:t>
            </a:r>
            <a:r>
              <a:rPr lang="ru-RU" b="0" i="0" dirty="0">
                <a:solidFill>
                  <a:srgbClr val="333333"/>
                </a:solidFill>
                <a:effectLst/>
                <a:latin typeface="-apple-system"/>
              </a:rPr>
              <a:t>1233E00 (</a:t>
            </a:r>
            <a:r>
              <a:rPr lang="ru-RU" b="0" i="0" dirty="0" err="1">
                <a:solidFill>
                  <a:srgbClr val="333333"/>
                </a:solidFill>
                <a:effectLst/>
                <a:latin typeface="-apple-system"/>
              </a:rPr>
              <a:t>хеш</a:t>
            </a:r>
            <a:r>
              <a:rPr lang="ru-RU" b="0" i="0" dirty="0">
                <a:solidFill>
                  <a:srgbClr val="333333"/>
                </a:solidFill>
                <a:effectLst/>
                <a:latin typeface="-apple-system"/>
              </a:rPr>
              <a:t> = 0xE), то одна из линий (</a:t>
            </a:r>
            <a:r>
              <a:rPr lang="ru-RU" b="0" i="0" dirty="0" err="1">
                <a:solidFill>
                  <a:srgbClr val="333333"/>
                </a:solidFill>
                <a:effectLst/>
                <a:latin typeface="-apple-system"/>
              </a:rPr>
              <a:t>ways</a:t>
            </a:r>
            <a:r>
              <a:rPr lang="ru-RU" b="0" i="0" dirty="0">
                <a:solidFill>
                  <a:srgbClr val="333333"/>
                </a:solidFill>
                <a:effectLst/>
                <a:latin typeface="-apple-system"/>
              </a:rPr>
              <a:t>) должна быть вытолкнута из кэша, чтобы освободить место под новые 256 байт данных. Если позже потребуется доступ к этим вытолкнутым данным, — получаем ситуацию промаха. Такой промах называется </a:t>
            </a:r>
            <a:r>
              <a:rPr lang="ru-RU" b="0" i="0" dirty="0" err="1">
                <a:solidFill>
                  <a:srgbClr val="333333"/>
                </a:solidFill>
                <a:effectLst/>
                <a:latin typeface="-apple-system"/>
              </a:rPr>
              <a:t>associativity</a:t>
            </a:r>
            <a:r>
              <a:rPr lang="ru-RU" b="0" i="0" dirty="0">
                <a:solidFill>
                  <a:srgbClr val="333333"/>
                </a:solidFill>
                <a:effectLst/>
                <a:latin typeface="-apple-system"/>
              </a:rPr>
              <a:t> </a:t>
            </a:r>
            <a:r>
              <a:rPr lang="ru-RU" b="0" i="0" dirty="0" err="1">
                <a:solidFill>
                  <a:srgbClr val="333333"/>
                </a:solidFill>
                <a:effectLst/>
                <a:latin typeface="-apple-system"/>
              </a:rPr>
              <a:t>miss</a:t>
            </a:r>
            <a:r>
              <a:rPr lang="ru-RU" b="0" i="0" dirty="0">
                <a:solidFill>
                  <a:srgbClr val="333333"/>
                </a:solidFill>
                <a:effectLst/>
                <a:latin typeface="-apple-system"/>
              </a:rPr>
              <a:t>.</a:t>
            </a:r>
            <a:endParaRPr lang="en-US" dirty="0"/>
          </a:p>
        </p:txBody>
      </p:sp>
      <p:sp>
        <p:nvSpPr>
          <p:cNvPr id="4" name="Slide Number Placeholder 3">
            <a:extLst>
              <a:ext uri="{FF2B5EF4-FFF2-40B4-BE49-F238E27FC236}">
                <a16:creationId xmlns:a16="http://schemas.microsoft.com/office/drawing/2014/main" id="{587D68BA-0105-E9B3-1A4E-8B2A537C5EED}"/>
              </a:ext>
            </a:extLst>
          </p:cNvPr>
          <p:cNvSpPr>
            <a:spLocks noGrp="1"/>
          </p:cNvSpPr>
          <p:nvPr>
            <p:ph type="sldNum" sz="quarter" idx="5"/>
          </p:nvPr>
        </p:nvSpPr>
        <p:spPr/>
        <p:txBody>
          <a:bodyPr/>
          <a:lstStyle/>
          <a:p>
            <a:fld id="{8740D86D-1409-43B0-8811-9A559436DAB5}" type="slidenum">
              <a:rPr lang="en-US" smtClean="0"/>
              <a:t>14</a:t>
            </a:fld>
            <a:endParaRPr lang="en-US"/>
          </a:p>
        </p:txBody>
      </p:sp>
    </p:spTree>
    <p:extLst>
      <p:ext uri="{BB962C8B-B14F-4D97-AF65-F5344CB8AC3E}">
        <p14:creationId xmlns:p14="http://schemas.microsoft.com/office/powerpoint/2010/main" val="1925515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D534B-A6AF-65FD-E801-6AA58D9D78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0B2731D-7764-B810-4DE6-EFEC6FF671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6B64FF-4361-8A20-8632-A7357C4E5F50}"/>
              </a:ext>
            </a:extLst>
          </p:cNvPr>
          <p:cNvSpPr>
            <a:spLocks noGrp="1"/>
          </p:cNvSpPr>
          <p:nvPr>
            <p:ph type="dt" sz="half" idx="10"/>
          </p:nvPr>
        </p:nvSpPr>
        <p:spPr/>
        <p:txBody>
          <a:bodyPr/>
          <a:lstStyle/>
          <a:p>
            <a:fld id="{93C95F23-F574-4C00-9B25-D94C8E69B068}" type="datetimeFigureOut">
              <a:rPr lang="en-US" smtClean="0"/>
              <a:t>3/30/2025</a:t>
            </a:fld>
            <a:endParaRPr lang="en-US"/>
          </a:p>
        </p:txBody>
      </p:sp>
      <p:sp>
        <p:nvSpPr>
          <p:cNvPr id="5" name="Footer Placeholder 4">
            <a:extLst>
              <a:ext uri="{FF2B5EF4-FFF2-40B4-BE49-F238E27FC236}">
                <a16:creationId xmlns:a16="http://schemas.microsoft.com/office/drawing/2014/main" id="{814259B1-BCF5-E9E4-5DC1-A0E7FB34BF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2078E0-C2F7-7889-A85C-AEB7F30C59C0}"/>
              </a:ext>
            </a:extLst>
          </p:cNvPr>
          <p:cNvSpPr>
            <a:spLocks noGrp="1"/>
          </p:cNvSpPr>
          <p:nvPr>
            <p:ph type="sldNum" sz="quarter" idx="12"/>
          </p:nvPr>
        </p:nvSpPr>
        <p:spPr/>
        <p:txBody>
          <a:bodyPr/>
          <a:lstStyle/>
          <a:p>
            <a:fld id="{2FACDEE8-9725-4AC1-A531-F3EF2425F9C0}" type="slidenum">
              <a:rPr lang="en-US" smtClean="0"/>
              <a:t>‹#›</a:t>
            </a:fld>
            <a:endParaRPr lang="en-US"/>
          </a:p>
        </p:txBody>
      </p:sp>
    </p:spTree>
    <p:extLst>
      <p:ext uri="{BB962C8B-B14F-4D97-AF65-F5344CB8AC3E}">
        <p14:creationId xmlns:p14="http://schemas.microsoft.com/office/powerpoint/2010/main" val="3509335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0C5DC-6526-8DE1-FD88-D04D333927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DBDF879-56A4-E5E8-0C9C-6B1CFBABC8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7FA286-1207-DBA2-EA14-1A5B1DF491AB}"/>
              </a:ext>
            </a:extLst>
          </p:cNvPr>
          <p:cNvSpPr>
            <a:spLocks noGrp="1"/>
          </p:cNvSpPr>
          <p:nvPr>
            <p:ph type="dt" sz="half" idx="10"/>
          </p:nvPr>
        </p:nvSpPr>
        <p:spPr/>
        <p:txBody>
          <a:bodyPr/>
          <a:lstStyle/>
          <a:p>
            <a:fld id="{93C95F23-F574-4C00-9B25-D94C8E69B068}" type="datetimeFigureOut">
              <a:rPr lang="en-US" smtClean="0"/>
              <a:t>3/30/2025</a:t>
            </a:fld>
            <a:endParaRPr lang="en-US"/>
          </a:p>
        </p:txBody>
      </p:sp>
      <p:sp>
        <p:nvSpPr>
          <p:cNvPr id="5" name="Footer Placeholder 4">
            <a:extLst>
              <a:ext uri="{FF2B5EF4-FFF2-40B4-BE49-F238E27FC236}">
                <a16:creationId xmlns:a16="http://schemas.microsoft.com/office/drawing/2014/main" id="{6F2D0F58-DE4D-21AA-7FBF-5E6395FA30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CA1BC4-3E61-F68B-63AA-A46453EF1CFD}"/>
              </a:ext>
            </a:extLst>
          </p:cNvPr>
          <p:cNvSpPr>
            <a:spLocks noGrp="1"/>
          </p:cNvSpPr>
          <p:nvPr>
            <p:ph type="sldNum" sz="quarter" idx="12"/>
          </p:nvPr>
        </p:nvSpPr>
        <p:spPr/>
        <p:txBody>
          <a:bodyPr/>
          <a:lstStyle/>
          <a:p>
            <a:fld id="{2FACDEE8-9725-4AC1-A531-F3EF2425F9C0}" type="slidenum">
              <a:rPr lang="en-US" smtClean="0"/>
              <a:t>‹#›</a:t>
            </a:fld>
            <a:endParaRPr lang="en-US"/>
          </a:p>
        </p:txBody>
      </p:sp>
    </p:spTree>
    <p:extLst>
      <p:ext uri="{BB962C8B-B14F-4D97-AF65-F5344CB8AC3E}">
        <p14:creationId xmlns:p14="http://schemas.microsoft.com/office/powerpoint/2010/main" val="1531696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0935F9-8F87-75E1-FD10-0D2519C7AF4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E6B2D0-EDCD-04ED-374A-DD406C0DF6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781ED0-C0A0-A33C-BF28-ACF1E442E000}"/>
              </a:ext>
            </a:extLst>
          </p:cNvPr>
          <p:cNvSpPr>
            <a:spLocks noGrp="1"/>
          </p:cNvSpPr>
          <p:nvPr>
            <p:ph type="dt" sz="half" idx="10"/>
          </p:nvPr>
        </p:nvSpPr>
        <p:spPr/>
        <p:txBody>
          <a:bodyPr/>
          <a:lstStyle/>
          <a:p>
            <a:fld id="{93C95F23-F574-4C00-9B25-D94C8E69B068}" type="datetimeFigureOut">
              <a:rPr lang="en-US" smtClean="0"/>
              <a:t>3/30/2025</a:t>
            </a:fld>
            <a:endParaRPr lang="en-US"/>
          </a:p>
        </p:txBody>
      </p:sp>
      <p:sp>
        <p:nvSpPr>
          <p:cNvPr id="5" name="Footer Placeholder 4">
            <a:extLst>
              <a:ext uri="{FF2B5EF4-FFF2-40B4-BE49-F238E27FC236}">
                <a16:creationId xmlns:a16="http://schemas.microsoft.com/office/drawing/2014/main" id="{A687E4BA-3647-8657-5F57-15CEC51BB4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9C67EA-5E3D-41B7-F8BB-EF7B5CD409D0}"/>
              </a:ext>
            </a:extLst>
          </p:cNvPr>
          <p:cNvSpPr>
            <a:spLocks noGrp="1"/>
          </p:cNvSpPr>
          <p:nvPr>
            <p:ph type="sldNum" sz="quarter" idx="12"/>
          </p:nvPr>
        </p:nvSpPr>
        <p:spPr/>
        <p:txBody>
          <a:bodyPr/>
          <a:lstStyle/>
          <a:p>
            <a:fld id="{2FACDEE8-9725-4AC1-A531-F3EF2425F9C0}" type="slidenum">
              <a:rPr lang="en-US" smtClean="0"/>
              <a:t>‹#›</a:t>
            </a:fld>
            <a:endParaRPr lang="en-US"/>
          </a:p>
        </p:txBody>
      </p:sp>
    </p:spTree>
    <p:extLst>
      <p:ext uri="{BB962C8B-B14F-4D97-AF65-F5344CB8AC3E}">
        <p14:creationId xmlns:p14="http://schemas.microsoft.com/office/powerpoint/2010/main" val="1627381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62129-36EC-F59A-E517-4AE8C0F426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EB90D9-C1D5-53E2-6F3E-B5D41EE977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7264F9-DAD5-4879-8AB1-37BF95F40D82}"/>
              </a:ext>
            </a:extLst>
          </p:cNvPr>
          <p:cNvSpPr>
            <a:spLocks noGrp="1"/>
          </p:cNvSpPr>
          <p:nvPr>
            <p:ph type="dt" sz="half" idx="10"/>
          </p:nvPr>
        </p:nvSpPr>
        <p:spPr/>
        <p:txBody>
          <a:bodyPr/>
          <a:lstStyle/>
          <a:p>
            <a:fld id="{93C95F23-F574-4C00-9B25-D94C8E69B068}" type="datetimeFigureOut">
              <a:rPr lang="en-US" smtClean="0"/>
              <a:t>3/30/2025</a:t>
            </a:fld>
            <a:endParaRPr lang="en-US"/>
          </a:p>
        </p:txBody>
      </p:sp>
      <p:sp>
        <p:nvSpPr>
          <p:cNvPr id="5" name="Footer Placeholder 4">
            <a:extLst>
              <a:ext uri="{FF2B5EF4-FFF2-40B4-BE49-F238E27FC236}">
                <a16:creationId xmlns:a16="http://schemas.microsoft.com/office/drawing/2014/main" id="{88055842-F7DB-7A7D-1C0E-AFFCBC86C8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A319B0-0BDE-6FEA-C9CE-9D47CC287F27}"/>
              </a:ext>
            </a:extLst>
          </p:cNvPr>
          <p:cNvSpPr>
            <a:spLocks noGrp="1"/>
          </p:cNvSpPr>
          <p:nvPr>
            <p:ph type="sldNum" sz="quarter" idx="12"/>
          </p:nvPr>
        </p:nvSpPr>
        <p:spPr/>
        <p:txBody>
          <a:bodyPr/>
          <a:lstStyle/>
          <a:p>
            <a:fld id="{2FACDEE8-9725-4AC1-A531-F3EF2425F9C0}" type="slidenum">
              <a:rPr lang="en-US" smtClean="0"/>
              <a:t>‹#›</a:t>
            </a:fld>
            <a:endParaRPr lang="en-US"/>
          </a:p>
        </p:txBody>
      </p:sp>
    </p:spTree>
    <p:extLst>
      <p:ext uri="{BB962C8B-B14F-4D97-AF65-F5344CB8AC3E}">
        <p14:creationId xmlns:p14="http://schemas.microsoft.com/office/powerpoint/2010/main" val="629468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C97F7-76ED-7011-F138-E869A5247E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D70DBCF-9801-0CD0-80D6-3F447D74761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EBA715-0CC9-5B9C-18CF-61BDF80E6C8E}"/>
              </a:ext>
            </a:extLst>
          </p:cNvPr>
          <p:cNvSpPr>
            <a:spLocks noGrp="1"/>
          </p:cNvSpPr>
          <p:nvPr>
            <p:ph type="dt" sz="half" idx="10"/>
          </p:nvPr>
        </p:nvSpPr>
        <p:spPr/>
        <p:txBody>
          <a:bodyPr/>
          <a:lstStyle/>
          <a:p>
            <a:fld id="{93C95F23-F574-4C00-9B25-D94C8E69B068}" type="datetimeFigureOut">
              <a:rPr lang="en-US" smtClean="0"/>
              <a:t>3/30/2025</a:t>
            </a:fld>
            <a:endParaRPr lang="en-US"/>
          </a:p>
        </p:txBody>
      </p:sp>
      <p:sp>
        <p:nvSpPr>
          <p:cNvPr id="5" name="Footer Placeholder 4">
            <a:extLst>
              <a:ext uri="{FF2B5EF4-FFF2-40B4-BE49-F238E27FC236}">
                <a16:creationId xmlns:a16="http://schemas.microsoft.com/office/drawing/2014/main" id="{2743B509-CF39-AD98-5B9F-6F587A46A3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74C96F-9DB3-A7C7-7684-A6D19B1ECAB1}"/>
              </a:ext>
            </a:extLst>
          </p:cNvPr>
          <p:cNvSpPr>
            <a:spLocks noGrp="1"/>
          </p:cNvSpPr>
          <p:nvPr>
            <p:ph type="sldNum" sz="quarter" idx="12"/>
          </p:nvPr>
        </p:nvSpPr>
        <p:spPr/>
        <p:txBody>
          <a:bodyPr/>
          <a:lstStyle/>
          <a:p>
            <a:fld id="{2FACDEE8-9725-4AC1-A531-F3EF2425F9C0}" type="slidenum">
              <a:rPr lang="en-US" smtClean="0"/>
              <a:t>‹#›</a:t>
            </a:fld>
            <a:endParaRPr lang="en-US"/>
          </a:p>
        </p:txBody>
      </p:sp>
    </p:spTree>
    <p:extLst>
      <p:ext uri="{BB962C8B-B14F-4D97-AF65-F5344CB8AC3E}">
        <p14:creationId xmlns:p14="http://schemas.microsoft.com/office/powerpoint/2010/main" val="197109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52573-6F50-BDB4-D64E-0EA61F6F01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B447B1-2CE0-DD8E-6AA7-1D71BCB169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EBAA8E-0111-1C0D-1995-BAF9D0B4D8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BDEFB7E-2F96-B516-E4C4-FE880B92D66D}"/>
              </a:ext>
            </a:extLst>
          </p:cNvPr>
          <p:cNvSpPr>
            <a:spLocks noGrp="1"/>
          </p:cNvSpPr>
          <p:nvPr>
            <p:ph type="dt" sz="half" idx="10"/>
          </p:nvPr>
        </p:nvSpPr>
        <p:spPr/>
        <p:txBody>
          <a:bodyPr/>
          <a:lstStyle/>
          <a:p>
            <a:fld id="{93C95F23-F574-4C00-9B25-D94C8E69B068}" type="datetimeFigureOut">
              <a:rPr lang="en-US" smtClean="0"/>
              <a:t>3/30/2025</a:t>
            </a:fld>
            <a:endParaRPr lang="en-US"/>
          </a:p>
        </p:txBody>
      </p:sp>
      <p:sp>
        <p:nvSpPr>
          <p:cNvPr id="6" name="Footer Placeholder 5">
            <a:extLst>
              <a:ext uri="{FF2B5EF4-FFF2-40B4-BE49-F238E27FC236}">
                <a16:creationId xmlns:a16="http://schemas.microsoft.com/office/drawing/2014/main" id="{6D54C964-F35F-1C34-CFF5-6D2BE76B6D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C37BFC-C04F-FDE7-1C5E-0E27EDE85C74}"/>
              </a:ext>
            </a:extLst>
          </p:cNvPr>
          <p:cNvSpPr>
            <a:spLocks noGrp="1"/>
          </p:cNvSpPr>
          <p:nvPr>
            <p:ph type="sldNum" sz="quarter" idx="12"/>
          </p:nvPr>
        </p:nvSpPr>
        <p:spPr/>
        <p:txBody>
          <a:bodyPr/>
          <a:lstStyle/>
          <a:p>
            <a:fld id="{2FACDEE8-9725-4AC1-A531-F3EF2425F9C0}" type="slidenum">
              <a:rPr lang="en-US" smtClean="0"/>
              <a:t>‹#›</a:t>
            </a:fld>
            <a:endParaRPr lang="en-US"/>
          </a:p>
        </p:txBody>
      </p:sp>
    </p:spTree>
    <p:extLst>
      <p:ext uri="{BB962C8B-B14F-4D97-AF65-F5344CB8AC3E}">
        <p14:creationId xmlns:p14="http://schemas.microsoft.com/office/powerpoint/2010/main" val="1508996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6093F-8967-AE7C-5F1B-469F7B5F4F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441410-333F-199D-FAEF-B7E8E22416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8F0024-0881-46A2-51B7-982D4F4C52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0722088-D942-59C3-B01C-15738ADE28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0CCBFD-239F-B16A-FB41-D184A81137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ABE7A7-F321-1F82-486C-840159558528}"/>
              </a:ext>
            </a:extLst>
          </p:cNvPr>
          <p:cNvSpPr>
            <a:spLocks noGrp="1"/>
          </p:cNvSpPr>
          <p:nvPr>
            <p:ph type="dt" sz="half" idx="10"/>
          </p:nvPr>
        </p:nvSpPr>
        <p:spPr/>
        <p:txBody>
          <a:bodyPr/>
          <a:lstStyle/>
          <a:p>
            <a:fld id="{93C95F23-F574-4C00-9B25-D94C8E69B068}" type="datetimeFigureOut">
              <a:rPr lang="en-US" smtClean="0"/>
              <a:t>3/30/2025</a:t>
            </a:fld>
            <a:endParaRPr lang="en-US"/>
          </a:p>
        </p:txBody>
      </p:sp>
      <p:sp>
        <p:nvSpPr>
          <p:cNvPr id="8" name="Footer Placeholder 7">
            <a:extLst>
              <a:ext uri="{FF2B5EF4-FFF2-40B4-BE49-F238E27FC236}">
                <a16:creationId xmlns:a16="http://schemas.microsoft.com/office/drawing/2014/main" id="{CB027A04-391E-89F7-BFFA-811FB328DE9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7236C0C-4462-0CE6-C0CF-4B724D6B48A2}"/>
              </a:ext>
            </a:extLst>
          </p:cNvPr>
          <p:cNvSpPr>
            <a:spLocks noGrp="1"/>
          </p:cNvSpPr>
          <p:nvPr>
            <p:ph type="sldNum" sz="quarter" idx="12"/>
          </p:nvPr>
        </p:nvSpPr>
        <p:spPr/>
        <p:txBody>
          <a:bodyPr/>
          <a:lstStyle/>
          <a:p>
            <a:fld id="{2FACDEE8-9725-4AC1-A531-F3EF2425F9C0}" type="slidenum">
              <a:rPr lang="en-US" smtClean="0"/>
              <a:t>‹#›</a:t>
            </a:fld>
            <a:endParaRPr lang="en-US"/>
          </a:p>
        </p:txBody>
      </p:sp>
    </p:spTree>
    <p:extLst>
      <p:ext uri="{BB962C8B-B14F-4D97-AF65-F5344CB8AC3E}">
        <p14:creationId xmlns:p14="http://schemas.microsoft.com/office/powerpoint/2010/main" val="345424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00ED1-E045-5879-2239-6CF5C404EF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CD1E778-7F1D-EF5E-EEF7-4818E0F57C97}"/>
              </a:ext>
            </a:extLst>
          </p:cNvPr>
          <p:cNvSpPr>
            <a:spLocks noGrp="1"/>
          </p:cNvSpPr>
          <p:nvPr>
            <p:ph type="dt" sz="half" idx="10"/>
          </p:nvPr>
        </p:nvSpPr>
        <p:spPr/>
        <p:txBody>
          <a:bodyPr/>
          <a:lstStyle/>
          <a:p>
            <a:fld id="{93C95F23-F574-4C00-9B25-D94C8E69B068}" type="datetimeFigureOut">
              <a:rPr lang="en-US" smtClean="0"/>
              <a:t>3/30/2025</a:t>
            </a:fld>
            <a:endParaRPr lang="en-US"/>
          </a:p>
        </p:txBody>
      </p:sp>
      <p:sp>
        <p:nvSpPr>
          <p:cNvPr id="4" name="Footer Placeholder 3">
            <a:extLst>
              <a:ext uri="{FF2B5EF4-FFF2-40B4-BE49-F238E27FC236}">
                <a16:creationId xmlns:a16="http://schemas.microsoft.com/office/drawing/2014/main" id="{CEBEFE2F-792D-2D06-A5D4-438C959AFBE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896091-370F-F4E1-14F0-848B8256AD3D}"/>
              </a:ext>
            </a:extLst>
          </p:cNvPr>
          <p:cNvSpPr>
            <a:spLocks noGrp="1"/>
          </p:cNvSpPr>
          <p:nvPr>
            <p:ph type="sldNum" sz="quarter" idx="12"/>
          </p:nvPr>
        </p:nvSpPr>
        <p:spPr/>
        <p:txBody>
          <a:bodyPr/>
          <a:lstStyle/>
          <a:p>
            <a:fld id="{2FACDEE8-9725-4AC1-A531-F3EF2425F9C0}" type="slidenum">
              <a:rPr lang="en-US" smtClean="0"/>
              <a:t>‹#›</a:t>
            </a:fld>
            <a:endParaRPr lang="en-US"/>
          </a:p>
        </p:txBody>
      </p:sp>
    </p:spTree>
    <p:extLst>
      <p:ext uri="{BB962C8B-B14F-4D97-AF65-F5344CB8AC3E}">
        <p14:creationId xmlns:p14="http://schemas.microsoft.com/office/powerpoint/2010/main" val="3344118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9CE108-E833-D2C8-21FA-F53422A37D0F}"/>
              </a:ext>
            </a:extLst>
          </p:cNvPr>
          <p:cNvSpPr>
            <a:spLocks noGrp="1"/>
          </p:cNvSpPr>
          <p:nvPr>
            <p:ph type="dt" sz="half" idx="10"/>
          </p:nvPr>
        </p:nvSpPr>
        <p:spPr/>
        <p:txBody>
          <a:bodyPr/>
          <a:lstStyle/>
          <a:p>
            <a:fld id="{93C95F23-F574-4C00-9B25-D94C8E69B068}" type="datetimeFigureOut">
              <a:rPr lang="en-US" smtClean="0"/>
              <a:t>3/30/2025</a:t>
            </a:fld>
            <a:endParaRPr lang="en-US"/>
          </a:p>
        </p:txBody>
      </p:sp>
      <p:sp>
        <p:nvSpPr>
          <p:cNvPr id="3" name="Footer Placeholder 2">
            <a:extLst>
              <a:ext uri="{FF2B5EF4-FFF2-40B4-BE49-F238E27FC236}">
                <a16:creationId xmlns:a16="http://schemas.microsoft.com/office/drawing/2014/main" id="{642E8860-D7FB-EA40-D280-809C91D79C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63219E-EFDA-81ED-A397-CE586F6EA6B3}"/>
              </a:ext>
            </a:extLst>
          </p:cNvPr>
          <p:cNvSpPr>
            <a:spLocks noGrp="1"/>
          </p:cNvSpPr>
          <p:nvPr>
            <p:ph type="sldNum" sz="quarter" idx="12"/>
          </p:nvPr>
        </p:nvSpPr>
        <p:spPr/>
        <p:txBody>
          <a:bodyPr/>
          <a:lstStyle/>
          <a:p>
            <a:fld id="{2FACDEE8-9725-4AC1-A531-F3EF2425F9C0}" type="slidenum">
              <a:rPr lang="en-US" smtClean="0"/>
              <a:t>‹#›</a:t>
            </a:fld>
            <a:endParaRPr lang="en-US"/>
          </a:p>
        </p:txBody>
      </p:sp>
    </p:spTree>
    <p:extLst>
      <p:ext uri="{BB962C8B-B14F-4D97-AF65-F5344CB8AC3E}">
        <p14:creationId xmlns:p14="http://schemas.microsoft.com/office/powerpoint/2010/main" val="3055542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06CAE-1701-A719-EA99-F0D91409B4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0A81DDF-3F4C-05B6-8145-DFEF2AE77E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964061A-05F1-3202-44CE-A30ED63A8A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46C9E7-259F-EDF3-0908-D55526AF8C85}"/>
              </a:ext>
            </a:extLst>
          </p:cNvPr>
          <p:cNvSpPr>
            <a:spLocks noGrp="1"/>
          </p:cNvSpPr>
          <p:nvPr>
            <p:ph type="dt" sz="half" idx="10"/>
          </p:nvPr>
        </p:nvSpPr>
        <p:spPr/>
        <p:txBody>
          <a:bodyPr/>
          <a:lstStyle/>
          <a:p>
            <a:fld id="{93C95F23-F574-4C00-9B25-D94C8E69B068}" type="datetimeFigureOut">
              <a:rPr lang="en-US" smtClean="0"/>
              <a:t>3/30/2025</a:t>
            </a:fld>
            <a:endParaRPr lang="en-US"/>
          </a:p>
        </p:txBody>
      </p:sp>
      <p:sp>
        <p:nvSpPr>
          <p:cNvPr id="6" name="Footer Placeholder 5">
            <a:extLst>
              <a:ext uri="{FF2B5EF4-FFF2-40B4-BE49-F238E27FC236}">
                <a16:creationId xmlns:a16="http://schemas.microsoft.com/office/drawing/2014/main" id="{CC115CC9-295B-0269-3314-C3F56891A9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E94882-B6A9-A334-945F-1BDAECCED666}"/>
              </a:ext>
            </a:extLst>
          </p:cNvPr>
          <p:cNvSpPr>
            <a:spLocks noGrp="1"/>
          </p:cNvSpPr>
          <p:nvPr>
            <p:ph type="sldNum" sz="quarter" idx="12"/>
          </p:nvPr>
        </p:nvSpPr>
        <p:spPr/>
        <p:txBody>
          <a:bodyPr/>
          <a:lstStyle/>
          <a:p>
            <a:fld id="{2FACDEE8-9725-4AC1-A531-F3EF2425F9C0}" type="slidenum">
              <a:rPr lang="en-US" smtClean="0"/>
              <a:t>‹#›</a:t>
            </a:fld>
            <a:endParaRPr lang="en-US"/>
          </a:p>
        </p:txBody>
      </p:sp>
    </p:spTree>
    <p:extLst>
      <p:ext uri="{BB962C8B-B14F-4D97-AF65-F5344CB8AC3E}">
        <p14:creationId xmlns:p14="http://schemas.microsoft.com/office/powerpoint/2010/main" val="2494777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A331C-EF23-165A-DB9E-C64FAC3BF2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6F2B43-92D8-9B53-B80B-07CF8E5D36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20EB1E2-8C85-BB65-94AD-57DDF6A855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8AA67C-F130-FC8C-ECA4-4DFCAFDF2A53}"/>
              </a:ext>
            </a:extLst>
          </p:cNvPr>
          <p:cNvSpPr>
            <a:spLocks noGrp="1"/>
          </p:cNvSpPr>
          <p:nvPr>
            <p:ph type="dt" sz="half" idx="10"/>
          </p:nvPr>
        </p:nvSpPr>
        <p:spPr/>
        <p:txBody>
          <a:bodyPr/>
          <a:lstStyle/>
          <a:p>
            <a:fld id="{93C95F23-F574-4C00-9B25-D94C8E69B068}" type="datetimeFigureOut">
              <a:rPr lang="en-US" smtClean="0"/>
              <a:t>3/30/2025</a:t>
            </a:fld>
            <a:endParaRPr lang="en-US"/>
          </a:p>
        </p:txBody>
      </p:sp>
      <p:sp>
        <p:nvSpPr>
          <p:cNvPr id="6" name="Footer Placeholder 5">
            <a:extLst>
              <a:ext uri="{FF2B5EF4-FFF2-40B4-BE49-F238E27FC236}">
                <a16:creationId xmlns:a16="http://schemas.microsoft.com/office/drawing/2014/main" id="{B3BFFBD6-94D0-F263-A675-E4CD703804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972E05-13C4-BD37-B083-A3EF5E25881A}"/>
              </a:ext>
            </a:extLst>
          </p:cNvPr>
          <p:cNvSpPr>
            <a:spLocks noGrp="1"/>
          </p:cNvSpPr>
          <p:nvPr>
            <p:ph type="sldNum" sz="quarter" idx="12"/>
          </p:nvPr>
        </p:nvSpPr>
        <p:spPr/>
        <p:txBody>
          <a:bodyPr/>
          <a:lstStyle/>
          <a:p>
            <a:fld id="{2FACDEE8-9725-4AC1-A531-F3EF2425F9C0}" type="slidenum">
              <a:rPr lang="en-US" smtClean="0"/>
              <a:t>‹#›</a:t>
            </a:fld>
            <a:endParaRPr lang="en-US"/>
          </a:p>
        </p:txBody>
      </p:sp>
    </p:spTree>
    <p:extLst>
      <p:ext uri="{BB962C8B-B14F-4D97-AF65-F5344CB8AC3E}">
        <p14:creationId xmlns:p14="http://schemas.microsoft.com/office/powerpoint/2010/main" val="3655636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BA1EC3-25D6-57CE-99DC-2AF2BC1274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01F670-12C1-CE1C-0CAB-31FB9C0875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3797D7-5848-8CBF-CFD1-3BE99CFC6C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3C95F23-F574-4C00-9B25-D94C8E69B068}" type="datetimeFigureOut">
              <a:rPr lang="en-US" smtClean="0"/>
              <a:t>3/30/2025</a:t>
            </a:fld>
            <a:endParaRPr lang="en-US"/>
          </a:p>
        </p:txBody>
      </p:sp>
      <p:sp>
        <p:nvSpPr>
          <p:cNvPr id="5" name="Footer Placeholder 4">
            <a:extLst>
              <a:ext uri="{FF2B5EF4-FFF2-40B4-BE49-F238E27FC236}">
                <a16:creationId xmlns:a16="http://schemas.microsoft.com/office/drawing/2014/main" id="{EF3B12AB-B38C-C36A-1C31-960B8BDAC6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7906F2E-FB57-0F30-5944-4E9F97F96B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FACDEE8-9725-4AC1-A531-F3EF2425F9C0}" type="slidenum">
              <a:rPr lang="en-US" smtClean="0"/>
              <a:t>‹#›</a:t>
            </a:fld>
            <a:endParaRPr lang="en-US"/>
          </a:p>
        </p:txBody>
      </p:sp>
    </p:spTree>
    <p:extLst>
      <p:ext uri="{BB962C8B-B14F-4D97-AF65-F5344CB8AC3E}">
        <p14:creationId xmlns:p14="http://schemas.microsoft.com/office/powerpoint/2010/main" val="26579460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hyperlink" Target="http://ithare.com/infographics-operation-costs-in-cpu-clock-cycle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www.puppetmastertrading.com/images/hwViewForSwHackers.pdf"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E63DB1-5874-8A47-D26E-06AA18EAD48D}"/>
              </a:ext>
            </a:extLst>
          </p:cNvPr>
          <p:cNvSpPr>
            <a:spLocks noGrp="1"/>
          </p:cNvSpPr>
          <p:nvPr>
            <p:ph type="ctrTitle"/>
          </p:nvPr>
        </p:nvSpPr>
        <p:spPr>
          <a:xfrm>
            <a:off x="1524000" y="1122363"/>
            <a:ext cx="9144000" cy="2387600"/>
          </a:xfrm>
        </p:spPr>
        <p:txBody>
          <a:bodyPr/>
          <a:lstStyle/>
          <a:p>
            <a:r>
              <a:rPr lang="ru-RU" dirty="0"/>
              <a:t>Протоколы когерентности кэшей</a:t>
            </a:r>
            <a:endParaRPr lang="en-US" dirty="0"/>
          </a:p>
        </p:txBody>
      </p:sp>
      <p:sp>
        <p:nvSpPr>
          <p:cNvPr id="6" name="Subtitle 5">
            <a:extLst>
              <a:ext uri="{FF2B5EF4-FFF2-40B4-BE49-F238E27FC236}">
                <a16:creationId xmlns:a16="http://schemas.microsoft.com/office/drawing/2014/main" id="{ADC6EA90-44AB-A1C3-39BA-3CBFC5F2F2A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87028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9C3EB-688B-85FE-9A22-B6DC3BAFA144}"/>
              </a:ext>
            </a:extLst>
          </p:cNvPr>
          <p:cNvSpPr>
            <a:spLocks noGrp="1"/>
          </p:cNvSpPr>
          <p:nvPr>
            <p:ph type="title"/>
          </p:nvPr>
        </p:nvSpPr>
        <p:spPr/>
        <p:txBody>
          <a:bodyPr/>
          <a:lstStyle/>
          <a:p>
            <a:r>
              <a:rPr lang="ru-RU" dirty="0"/>
              <a:t>Обмен данными между кэшем и памятью</a:t>
            </a:r>
            <a:endParaRPr lang="en-US" dirty="0"/>
          </a:p>
        </p:txBody>
      </p:sp>
      <p:sp>
        <p:nvSpPr>
          <p:cNvPr id="3" name="Content Placeholder 2">
            <a:extLst>
              <a:ext uri="{FF2B5EF4-FFF2-40B4-BE49-F238E27FC236}">
                <a16:creationId xmlns:a16="http://schemas.microsoft.com/office/drawing/2014/main" id="{49A7E90A-0886-7AB9-AF46-6DD5DB58CA02}"/>
              </a:ext>
            </a:extLst>
          </p:cNvPr>
          <p:cNvSpPr>
            <a:spLocks noGrp="1"/>
          </p:cNvSpPr>
          <p:nvPr>
            <p:ph idx="1"/>
          </p:nvPr>
        </p:nvSpPr>
        <p:spPr/>
        <p:txBody>
          <a:bodyPr/>
          <a:lstStyle/>
          <a:p>
            <a:r>
              <a:rPr lang="ru-RU" dirty="0"/>
              <a:t>Обмен данными с кэшем происходит кэш-линиями</a:t>
            </a:r>
          </a:p>
          <a:p>
            <a:r>
              <a:rPr lang="ru-RU" dirty="0"/>
              <a:t>При первом обращении к ячейке происходит </a:t>
            </a:r>
            <a:r>
              <a:rPr lang="ru-RU" b="1" dirty="0"/>
              <a:t>кэш-промах</a:t>
            </a:r>
            <a:r>
              <a:rPr lang="ru-RU" dirty="0"/>
              <a:t> (</a:t>
            </a:r>
            <a:r>
              <a:rPr lang="en-US" dirty="0"/>
              <a:t>cache miss)</a:t>
            </a:r>
            <a:endParaRPr lang="ru-RU" dirty="0"/>
          </a:p>
          <a:p>
            <a:pPr lvl="1"/>
            <a:r>
              <a:rPr lang="en-US" dirty="0"/>
              <a:t>CPU </a:t>
            </a:r>
            <a:r>
              <a:rPr lang="ru-RU" dirty="0"/>
              <a:t>ждёт сотни тактов, пока данные будут загружены из памяти</a:t>
            </a:r>
          </a:p>
          <a:p>
            <a:r>
              <a:rPr lang="ru-RU" dirty="0"/>
              <a:t>Последующие обращения к ячейке будут брать данные из кэша и чтение будет происходить быстро</a:t>
            </a:r>
          </a:p>
          <a:p>
            <a:r>
              <a:rPr lang="ru-RU" dirty="0"/>
              <a:t>При заполнении кэша новые данные будут вытеснять старые данные из кэша (</a:t>
            </a:r>
            <a:r>
              <a:rPr lang="en-US" dirty="0"/>
              <a:t>capacity miss)</a:t>
            </a:r>
            <a:endParaRPr lang="ru-RU" dirty="0"/>
          </a:p>
          <a:p>
            <a:pPr lvl="1"/>
            <a:r>
              <a:rPr lang="ru-RU" dirty="0"/>
              <a:t>Вытеснение может происходить и при неполном заполнении в зависимости от политики размещения</a:t>
            </a:r>
            <a:endParaRPr lang="en-US" dirty="0"/>
          </a:p>
        </p:txBody>
      </p:sp>
    </p:spTree>
    <p:extLst>
      <p:ext uri="{BB962C8B-B14F-4D97-AF65-F5344CB8AC3E}">
        <p14:creationId xmlns:p14="http://schemas.microsoft.com/office/powerpoint/2010/main" val="3809710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ache">
            <a:extLst>
              <a:ext uri="{FF2B5EF4-FFF2-40B4-BE49-F238E27FC236}">
                <a16:creationId xmlns:a16="http://schemas.microsoft.com/office/drawing/2014/main" id="{9598B658-D38E-412F-67F4-C7A9F83F1E8F}"/>
              </a:ext>
            </a:extLst>
          </p:cNvPr>
          <p:cNvGraphicFramePr>
            <a:graphicFrameLocks/>
          </p:cNvGraphicFramePr>
          <p:nvPr>
            <p:extLst>
              <p:ext uri="{D42A27DB-BD31-4B8C-83A1-F6EECF244321}">
                <p14:modId xmlns:p14="http://schemas.microsoft.com/office/powerpoint/2010/main" val="4178192633"/>
              </p:ext>
            </p:extLst>
          </p:nvPr>
        </p:nvGraphicFramePr>
        <p:xfrm>
          <a:off x="838202" y="422494"/>
          <a:ext cx="8211206" cy="6217920"/>
        </p:xfrm>
        <a:graphic>
          <a:graphicData uri="http://schemas.openxmlformats.org/drawingml/2006/table">
            <a:tbl>
              <a:tblPr firstRow="1" bandRow="1">
                <a:tableStyleId>{5C22544A-7EE6-4342-B048-85BDC9FD1C3A}</a:tableStyleId>
              </a:tblPr>
              <a:tblGrid>
                <a:gridCol w="2078419">
                  <a:extLst>
                    <a:ext uri="{9D8B030D-6E8A-4147-A177-3AD203B41FA5}">
                      <a16:colId xmlns:a16="http://schemas.microsoft.com/office/drawing/2014/main" val="490829764"/>
                    </a:ext>
                  </a:extLst>
                </a:gridCol>
                <a:gridCol w="2425230">
                  <a:extLst>
                    <a:ext uri="{9D8B030D-6E8A-4147-A177-3AD203B41FA5}">
                      <a16:colId xmlns:a16="http://schemas.microsoft.com/office/drawing/2014/main" val="3799088627"/>
                    </a:ext>
                  </a:extLst>
                </a:gridCol>
                <a:gridCol w="3707557">
                  <a:extLst>
                    <a:ext uri="{9D8B030D-6E8A-4147-A177-3AD203B41FA5}">
                      <a16:colId xmlns:a16="http://schemas.microsoft.com/office/drawing/2014/main" val="4094798749"/>
                    </a:ext>
                  </a:extLst>
                </a:gridCol>
              </a:tblGrid>
              <a:tr h="0">
                <a:tc>
                  <a:txBody>
                    <a:bodyPr/>
                    <a:lstStyle/>
                    <a:p>
                      <a:r>
                        <a:rPr lang="en-US" sz="1800" dirty="0"/>
                        <a:t># </a:t>
                      </a:r>
                      <a:r>
                        <a:rPr lang="ru-RU" sz="1800" dirty="0"/>
                        <a:t>кэш-линии</a:t>
                      </a:r>
                      <a:endParaRPr lang="en-US" sz="1800" dirty="0"/>
                    </a:p>
                  </a:txBody>
                  <a:tcPr/>
                </a:tc>
                <a:tc>
                  <a:txBody>
                    <a:bodyPr/>
                    <a:lstStyle/>
                    <a:p>
                      <a:r>
                        <a:rPr lang="en-US" sz="1800"/>
                        <a:t>Way 0</a:t>
                      </a:r>
                      <a:endParaRPr lang="en-US" sz="1800" dirty="0"/>
                    </a:p>
                  </a:txBody>
                  <a:tcPr/>
                </a:tc>
                <a:tc>
                  <a:txBody>
                    <a:bodyPr/>
                    <a:lstStyle/>
                    <a:p>
                      <a:r>
                        <a:rPr lang="en-US" sz="1800"/>
                        <a:t>Way 1</a:t>
                      </a:r>
                      <a:endParaRPr lang="en-US" sz="1800" dirty="0"/>
                    </a:p>
                  </a:txBody>
                  <a:tcPr/>
                </a:tc>
                <a:extLst>
                  <a:ext uri="{0D108BD9-81ED-4DB2-BD59-A6C34878D82A}">
                    <a16:rowId xmlns:a16="http://schemas.microsoft.com/office/drawing/2014/main" val="1731879867"/>
                  </a:ext>
                </a:extLst>
              </a:tr>
              <a:tr h="204211">
                <a:tc>
                  <a:txBody>
                    <a:bodyPr/>
                    <a:lstStyle/>
                    <a:p>
                      <a:r>
                        <a:rPr lang="ru-RU" sz="1800"/>
                        <a:t>0</a:t>
                      </a:r>
                      <a:endParaRPr lang="en-US" sz="1800" dirty="0"/>
                    </a:p>
                  </a:txBody>
                  <a:tcPr/>
                </a:tc>
                <a:tc>
                  <a:txBody>
                    <a:bodyPr/>
                    <a:lstStyle/>
                    <a:p>
                      <a:r>
                        <a:rPr lang="en-US" sz="1800"/>
                        <a:t>0x12345000</a:t>
                      </a:r>
                      <a:endParaRPr lang="en-US" sz="1800" dirty="0"/>
                    </a:p>
                  </a:txBody>
                  <a:tcPr/>
                </a:tc>
                <a:tc>
                  <a:txBody>
                    <a:bodyPr/>
                    <a:lstStyle/>
                    <a:p>
                      <a:endParaRPr lang="en-US" sz="1800"/>
                    </a:p>
                  </a:txBody>
                  <a:tcPr/>
                </a:tc>
                <a:extLst>
                  <a:ext uri="{0D108BD9-81ED-4DB2-BD59-A6C34878D82A}">
                    <a16:rowId xmlns:a16="http://schemas.microsoft.com/office/drawing/2014/main" val="3845091286"/>
                  </a:ext>
                </a:extLst>
              </a:tr>
              <a:tr h="204211">
                <a:tc>
                  <a:txBody>
                    <a:bodyPr/>
                    <a:lstStyle/>
                    <a:p>
                      <a:r>
                        <a:rPr lang="ru-RU" sz="1800"/>
                        <a:t>1</a:t>
                      </a: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t>0x12345100</a:t>
                      </a:r>
                      <a:endParaRPr lang="en-US" sz="1800" dirty="0"/>
                    </a:p>
                  </a:txBody>
                  <a:tcPr/>
                </a:tc>
                <a:tc>
                  <a:txBody>
                    <a:bodyPr/>
                    <a:lstStyle/>
                    <a:p>
                      <a:endParaRPr lang="en-US" sz="1800"/>
                    </a:p>
                  </a:txBody>
                  <a:tcPr/>
                </a:tc>
                <a:extLst>
                  <a:ext uri="{0D108BD9-81ED-4DB2-BD59-A6C34878D82A}">
                    <a16:rowId xmlns:a16="http://schemas.microsoft.com/office/drawing/2014/main" val="721123797"/>
                  </a:ext>
                </a:extLst>
              </a:tr>
              <a:tr h="204211">
                <a:tc>
                  <a:txBody>
                    <a:bodyPr/>
                    <a:lstStyle/>
                    <a:p>
                      <a:r>
                        <a:rPr lang="ru-RU" sz="1800"/>
                        <a:t>2</a:t>
                      </a: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t>0x12345200</a:t>
                      </a:r>
                      <a:endParaRPr lang="en-US" sz="1800" dirty="0"/>
                    </a:p>
                  </a:txBody>
                  <a:tcPr/>
                </a:tc>
                <a:tc>
                  <a:txBody>
                    <a:bodyPr/>
                    <a:lstStyle/>
                    <a:p>
                      <a:endParaRPr lang="en-US" sz="1800"/>
                    </a:p>
                  </a:txBody>
                  <a:tcPr/>
                </a:tc>
                <a:extLst>
                  <a:ext uri="{0D108BD9-81ED-4DB2-BD59-A6C34878D82A}">
                    <a16:rowId xmlns:a16="http://schemas.microsoft.com/office/drawing/2014/main" val="910286683"/>
                  </a:ext>
                </a:extLst>
              </a:tr>
              <a:tr h="204211">
                <a:tc>
                  <a:txBody>
                    <a:bodyPr/>
                    <a:lstStyle/>
                    <a:p>
                      <a:r>
                        <a:rPr lang="ru-RU" sz="1800"/>
                        <a:t>3</a:t>
                      </a:r>
                      <a:endParaRPr lang="en-US" sz="1800" dirty="0"/>
                    </a:p>
                  </a:txBody>
                  <a:tcPr/>
                </a:tc>
                <a:tc>
                  <a:txBody>
                    <a:bodyPr/>
                    <a:lstStyle/>
                    <a:p>
                      <a:r>
                        <a:rPr lang="en-US" sz="1800"/>
                        <a:t>0x12345300</a:t>
                      </a:r>
                      <a:endParaRPr lang="en-US" sz="1800" dirty="0"/>
                    </a:p>
                  </a:txBody>
                  <a:tcPr/>
                </a:tc>
                <a:tc>
                  <a:txBody>
                    <a:bodyPr/>
                    <a:lstStyle/>
                    <a:p>
                      <a:endParaRPr lang="en-US" sz="1800"/>
                    </a:p>
                  </a:txBody>
                  <a:tcPr/>
                </a:tc>
                <a:extLst>
                  <a:ext uri="{0D108BD9-81ED-4DB2-BD59-A6C34878D82A}">
                    <a16:rowId xmlns:a16="http://schemas.microsoft.com/office/drawing/2014/main" val="304368820"/>
                  </a:ext>
                </a:extLst>
              </a:tr>
              <a:tr h="204211">
                <a:tc>
                  <a:txBody>
                    <a:bodyPr/>
                    <a:lstStyle/>
                    <a:p>
                      <a:r>
                        <a:rPr lang="ru-RU" sz="1800"/>
                        <a:t>4</a:t>
                      </a:r>
                      <a:endParaRPr lang="en-US" sz="1800" dirty="0"/>
                    </a:p>
                  </a:txBody>
                  <a:tcPr/>
                </a:tc>
                <a:tc>
                  <a:txBody>
                    <a:bodyPr/>
                    <a:lstStyle/>
                    <a:p>
                      <a:r>
                        <a:rPr lang="en-US" sz="1800"/>
                        <a:t>0x12345400</a:t>
                      </a:r>
                      <a:endParaRPr lang="en-US" sz="1800" dirty="0"/>
                    </a:p>
                  </a:txBody>
                  <a:tcPr/>
                </a:tc>
                <a:tc>
                  <a:txBody>
                    <a:bodyPr/>
                    <a:lstStyle/>
                    <a:p>
                      <a:endParaRPr lang="en-US" sz="1800"/>
                    </a:p>
                  </a:txBody>
                  <a:tcPr/>
                </a:tc>
                <a:extLst>
                  <a:ext uri="{0D108BD9-81ED-4DB2-BD59-A6C34878D82A}">
                    <a16:rowId xmlns:a16="http://schemas.microsoft.com/office/drawing/2014/main" val="338786735"/>
                  </a:ext>
                </a:extLst>
              </a:tr>
              <a:tr h="204211">
                <a:tc>
                  <a:txBody>
                    <a:bodyPr/>
                    <a:lstStyle/>
                    <a:p>
                      <a:r>
                        <a:rPr lang="ru-RU" sz="1800"/>
                        <a:t>5</a:t>
                      </a:r>
                      <a:endParaRPr lang="en-US" sz="1800" dirty="0"/>
                    </a:p>
                  </a:txBody>
                  <a:tcPr/>
                </a:tc>
                <a:tc>
                  <a:txBody>
                    <a:bodyPr/>
                    <a:lstStyle/>
                    <a:p>
                      <a:r>
                        <a:rPr lang="en-US" sz="1800"/>
                        <a:t>0x12345500</a:t>
                      </a:r>
                      <a:endParaRPr lang="en-US" sz="1800" dirty="0"/>
                    </a:p>
                  </a:txBody>
                  <a:tcPr/>
                </a:tc>
                <a:tc>
                  <a:txBody>
                    <a:bodyPr/>
                    <a:lstStyle/>
                    <a:p>
                      <a:endParaRPr lang="en-US" sz="1800"/>
                    </a:p>
                  </a:txBody>
                  <a:tcPr/>
                </a:tc>
                <a:extLst>
                  <a:ext uri="{0D108BD9-81ED-4DB2-BD59-A6C34878D82A}">
                    <a16:rowId xmlns:a16="http://schemas.microsoft.com/office/drawing/2014/main" val="3265575065"/>
                  </a:ext>
                </a:extLst>
              </a:tr>
              <a:tr h="0">
                <a:tc>
                  <a:txBody>
                    <a:bodyPr/>
                    <a:lstStyle/>
                    <a:p>
                      <a:r>
                        <a:rPr lang="ru-RU" sz="1800"/>
                        <a:t>6</a:t>
                      </a:r>
                      <a:endParaRPr lang="en-US" sz="1800" dirty="0"/>
                    </a:p>
                  </a:txBody>
                  <a:tcPr/>
                </a:tc>
                <a:tc>
                  <a:txBody>
                    <a:bodyPr/>
                    <a:lstStyle/>
                    <a:p>
                      <a:r>
                        <a:rPr lang="en-US" sz="1800"/>
                        <a:t>0x12345600</a:t>
                      </a:r>
                      <a:endParaRPr lang="en-US" sz="1800" dirty="0"/>
                    </a:p>
                  </a:txBody>
                  <a:tcPr/>
                </a:tc>
                <a:tc>
                  <a:txBody>
                    <a:bodyPr/>
                    <a:lstStyle/>
                    <a:p>
                      <a:endParaRPr lang="en-US" sz="1800"/>
                    </a:p>
                  </a:txBody>
                  <a:tcPr/>
                </a:tc>
                <a:extLst>
                  <a:ext uri="{0D108BD9-81ED-4DB2-BD59-A6C34878D82A}">
                    <a16:rowId xmlns:a16="http://schemas.microsoft.com/office/drawing/2014/main" val="610077785"/>
                  </a:ext>
                </a:extLst>
              </a:tr>
              <a:tr h="204211">
                <a:tc>
                  <a:txBody>
                    <a:bodyPr/>
                    <a:lstStyle/>
                    <a:p>
                      <a:r>
                        <a:rPr lang="ru-RU" sz="1800"/>
                        <a:t>7</a:t>
                      </a:r>
                      <a:endParaRPr lang="en-US" sz="1800" dirty="0"/>
                    </a:p>
                  </a:txBody>
                  <a:tcPr/>
                </a:tc>
                <a:tc>
                  <a:txBody>
                    <a:bodyPr/>
                    <a:lstStyle/>
                    <a:p>
                      <a:r>
                        <a:rPr lang="en-US" sz="1800"/>
                        <a:t>0x12345700</a:t>
                      </a:r>
                      <a:endParaRPr lang="en-US" sz="1800" dirty="0"/>
                    </a:p>
                  </a:txBody>
                  <a:tcPr/>
                </a:tc>
                <a:tc>
                  <a:txBody>
                    <a:bodyPr/>
                    <a:lstStyle/>
                    <a:p>
                      <a:endParaRPr lang="en-US" sz="1800"/>
                    </a:p>
                  </a:txBody>
                  <a:tcPr/>
                </a:tc>
                <a:extLst>
                  <a:ext uri="{0D108BD9-81ED-4DB2-BD59-A6C34878D82A}">
                    <a16:rowId xmlns:a16="http://schemas.microsoft.com/office/drawing/2014/main" val="768541893"/>
                  </a:ext>
                </a:extLst>
              </a:tr>
              <a:tr h="204211">
                <a:tc>
                  <a:txBody>
                    <a:bodyPr/>
                    <a:lstStyle/>
                    <a:p>
                      <a:r>
                        <a:rPr lang="ru-RU" sz="1800"/>
                        <a:t>8</a:t>
                      </a:r>
                      <a:endParaRPr lang="en-US" sz="1800" dirty="0"/>
                    </a:p>
                  </a:txBody>
                  <a:tcPr/>
                </a:tc>
                <a:tc>
                  <a:txBody>
                    <a:bodyPr/>
                    <a:lstStyle/>
                    <a:p>
                      <a:r>
                        <a:rPr lang="en-US" sz="1800"/>
                        <a:t>0x12345800</a:t>
                      </a:r>
                      <a:endParaRPr lang="en-US" sz="1800" dirty="0"/>
                    </a:p>
                  </a:txBody>
                  <a:tcPr/>
                </a:tc>
                <a:tc>
                  <a:txBody>
                    <a:bodyPr/>
                    <a:lstStyle/>
                    <a:p>
                      <a:endParaRPr lang="en-US" sz="1800"/>
                    </a:p>
                  </a:txBody>
                  <a:tcPr/>
                </a:tc>
                <a:extLst>
                  <a:ext uri="{0D108BD9-81ED-4DB2-BD59-A6C34878D82A}">
                    <a16:rowId xmlns:a16="http://schemas.microsoft.com/office/drawing/2014/main" val="3744057536"/>
                  </a:ext>
                </a:extLst>
              </a:tr>
              <a:tr h="204211">
                <a:tc>
                  <a:txBody>
                    <a:bodyPr/>
                    <a:lstStyle/>
                    <a:p>
                      <a:r>
                        <a:rPr lang="ru-RU" sz="1800"/>
                        <a:t>9</a:t>
                      </a:r>
                      <a:endParaRPr lang="en-US" sz="1800" dirty="0"/>
                    </a:p>
                  </a:txBody>
                  <a:tcPr/>
                </a:tc>
                <a:tc>
                  <a:txBody>
                    <a:bodyPr/>
                    <a:lstStyle/>
                    <a:p>
                      <a:r>
                        <a:rPr lang="en-US" sz="1800"/>
                        <a:t>0x12345900</a:t>
                      </a:r>
                      <a:endParaRPr lang="en-US" sz="1800" dirty="0"/>
                    </a:p>
                  </a:txBody>
                  <a:tcPr/>
                </a:tc>
                <a:tc>
                  <a:txBody>
                    <a:bodyPr/>
                    <a:lstStyle/>
                    <a:p>
                      <a:endParaRPr lang="en-US" sz="1800"/>
                    </a:p>
                  </a:txBody>
                  <a:tcPr/>
                </a:tc>
                <a:extLst>
                  <a:ext uri="{0D108BD9-81ED-4DB2-BD59-A6C34878D82A}">
                    <a16:rowId xmlns:a16="http://schemas.microsoft.com/office/drawing/2014/main" val="4063712875"/>
                  </a:ext>
                </a:extLst>
              </a:tr>
              <a:tr h="204211">
                <a:tc>
                  <a:txBody>
                    <a:bodyPr/>
                    <a:lstStyle/>
                    <a:p>
                      <a:r>
                        <a:rPr lang="ru-RU" sz="1800"/>
                        <a:t>10</a:t>
                      </a:r>
                      <a:endParaRPr lang="en-US" sz="1800" dirty="0"/>
                    </a:p>
                  </a:txBody>
                  <a:tcPr/>
                </a:tc>
                <a:tc>
                  <a:txBody>
                    <a:bodyPr/>
                    <a:lstStyle/>
                    <a:p>
                      <a:r>
                        <a:rPr lang="en-US" sz="1800"/>
                        <a:t>0x12345A00</a:t>
                      </a:r>
                      <a:endParaRPr lang="en-US" sz="1800" dirty="0"/>
                    </a:p>
                  </a:txBody>
                  <a:tcPr/>
                </a:tc>
                <a:tc>
                  <a:txBody>
                    <a:bodyPr/>
                    <a:lstStyle/>
                    <a:p>
                      <a:endParaRPr lang="en-US" sz="1800"/>
                    </a:p>
                  </a:txBody>
                  <a:tcPr/>
                </a:tc>
                <a:extLst>
                  <a:ext uri="{0D108BD9-81ED-4DB2-BD59-A6C34878D82A}">
                    <a16:rowId xmlns:a16="http://schemas.microsoft.com/office/drawing/2014/main" val="4256717549"/>
                  </a:ext>
                </a:extLst>
              </a:tr>
              <a:tr h="204211">
                <a:tc>
                  <a:txBody>
                    <a:bodyPr/>
                    <a:lstStyle/>
                    <a:p>
                      <a:r>
                        <a:rPr lang="ru-RU" sz="1800"/>
                        <a:t>11</a:t>
                      </a:r>
                      <a:endParaRPr lang="en-US" sz="1800" dirty="0"/>
                    </a:p>
                  </a:txBody>
                  <a:tcPr/>
                </a:tc>
                <a:tc>
                  <a:txBody>
                    <a:bodyPr/>
                    <a:lstStyle/>
                    <a:p>
                      <a:r>
                        <a:rPr lang="en-US" sz="1800"/>
                        <a:t>0x12345B00</a:t>
                      </a:r>
                      <a:endParaRPr lang="en-US" sz="1800" dirty="0"/>
                    </a:p>
                  </a:txBody>
                  <a:tcPr/>
                </a:tc>
                <a:tc>
                  <a:txBody>
                    <a:bodyPr/>
                    <a:lstStyle/>
                    <a:p>
                      <a:endParaRPr lang="en-US" sz="1800"/>
                    </a:p>
                  </a:txBody>
                  <a:tcPr/>
                </a:tc>
                <a:extLst>
                  <a:ext uri="{0D108BD9-81ED-4DB2-BD59-A6C34878D82A}">
                    <a16:rowId xmlns:a16="http://schemas.microsoft.com/office/drawing/2014/main" val="631081780"/>
                  </a:ext>
                </a:extLst>
              </a:tr>
              <a:tr h="204211">
                <a:tc>
                  <a:txBody>
                    <a:bodyPr/>
                    <a:lstStyle/>
                    <a:p>
                      <a:r>
                        <a:rPr lang="ru-RU" sz="1800"/>
                        <a:t>12</a:t>
                      </a:r>
                      <a:endParaRPr lang="en-US" sz="1800" dirty="0"/>
                    </a:p>
                  </a:txBody>
                  <a:tcPr/>
                </a:tc>
                <a:tc>
                  <a:txBody>
                    <a:bodyPr/>
                    <a:lstStyle/>
                    <a:p>
                      <a:r>
                        <a:rPr lang="en-US" sz="1800"/>
                        <a:t>0x12345C00</a:t>
                      </a:r>
                      <a:endParaRPr lang="en-US" sz="1800" dirty="0"/>
                    </a:p>
                  </a:txBody>
                  <a:tcPr/>
                </a:tc>
                <a:tc>
                  <a:txBody>
                    <a:bodyPr/>
                    <a:lstStyle/>
                    <a:p>
                      <a:endParaRPr lang="en-US" sz="1800"/>
                    </a:p>
                  </a:txBody>
                  <a:tcPr/>
                </a:tc>
                <a:extLst>
                  <a:ext uri="{0D108BD9-81ED-4DB2-BD59-A6C34878D82A}">
                    <a16:rowId xmlns:a16="http://schemas.microsoft.com/office/drawing/2014/main" val="3887367416"/>
                  </a:ext>
                </a:extLst>
              </a:tr>
              <a:tr h="204211">
                <a:tc>
                  <a:txBody>
                    <a:bodyPr/>
                    <a:lstStyle/>
                    <a:p>
                      <a:r>
                        <a:rPr lang="ru-RU" sz="1800"/>
                        <a:t>13</a:t>
                      </a:r>
                      <a:endParaRPr lang="en-US" sz="1800" dirty="0"/>
                    </a:p>
                  </a:txBody>
                  <a:tcPr/>
                </a:tc>
                <a:tc>
                  <a:txBody>
                    <a:bodyPr/>
                    <a:lstStyle/>
                    <a:p>
                      <a:r>
                        <a:rPr lang="en-US" sz="1800"/>
                        <a:t>0x12345D00</a:t>
                      </a:r>
                      <a:endParaRPr lang="en-US" sz="1800" dirty="0"/>
                    </a:p>
                  </a:txBody>
                  <a:tcPr/>
                </a:tc>
                <a:tc>
                  <a:txBody>
                    <a:bodyPr/>
                    <a:lstStyle/>
                    <a:p>
                      <a:endParaRPr lang="en-US" sz="1800"/>
                    </a:p>
                  </a:txBody>
                  <a:tcPr/>
                </a:tc>
                <a:extLst>
                  <a:ext uri="{0D108BD9-81ED-4DB2-BD59-A6C34878D82A}">
                    <a16:rowId xmlns:a16="http://schemas.microsoft.com/office/drawing/2014/main" val="512398678"/>
                  </a:ext>
                </a:extLst>
              </a:tr>
              <a:tr h="204211">
                <a:tc>
                  <a:txBody>
                    <a:bodyPr/>
                    <a:lstStyle/>
                    <a:p>
                      <a:r>
                        <a:rPr lang="ru-RU" sz="1800"/>
                        <a:t>14</a:t>
                      </a:r>
                      <a:endParaRPr lang="en-US" sz="1800" dirty="0"/>
                    </a:p>
                  </a:txBody>
                  <a:tcPr/>
                </a:tc>
                <a:tc>
                  <a:txBody>
                    <a:bodyPr/>
                    <a:lstStyle/>
                    <a:p>
                      <a:r>
                        <a:rPr lang="en-US" sz="1800"/>
                        <a:t>0x12345E00</a:t>
                      </a:r>
                      <a:endParaRPr lang="en-US" sz="1800" dirty="0"/>
                    </a:p>
                  </a:txBody>
                  <a:tcPr/>
                </a:tc>
                <a:tc>
                  <a:txBody>
                    <a:bodyPr/>
                    <a:lstStyle/>
                    <a:p>
                      <a:r>
                        <a:rPr lang="en-US" sz="1800"/>
                        <a:t>0x43210E00</a:t>
                      </a:r>
                      <a:endParaRPr lang="en-US" sz="1800" dirty="0"/>
                    </a:p>
                  </a:txBody>
                  <a:tcPr/>
                </a:tc>
                <a:extLst>
                  <a:ext uri="{0D108BD9-81ED-4DB2-BD59-A6C34878D82A}">
                    <a16:rowId xmlns:a16="http://schemas.microsoft.com/office/drawing/2014/main" val="1400805985"/>
                  </a:ext>
                </a:extLst>
              </a:tr>
              <a:tr h="204211">
                <a:tc>
                  <a:txBody>
                    <a:bodyPr/>
                    <a:lstStyle/>
                    <a:p>
                      <a:r>
                        <a:rPr lang="ru-RU" sz="1800"/>
                        <a:t>15</a:t>
                      </a:r>
                      <a:endParaRPr lang="en-US" sz="1800" dirty="0"/>
                    </a:p>
                  </a:txBody>
                  <a:tcPr/>
                </a:tc>
                <a:tc>
                  <a:txBody>
                    <a:bodyPr/>
                    <a:lstStyle/>
                    <a:p>
                      <a:endParaRPr lang="en-US" sz="1800"/>
                    </a:p>
                  </a:txBody>
                  <a:tcPr/>
                </a:tc>
                <a:tc>
                  <a:txBody>
                    <a:bodyPr/>
                    <a:lstStyle/>
                    <a:p>
                      <a:endParaRPr lang="en-US" sz="1800" dirty="0"/>
                    </a:p>
                  </a:txBody>
                  <a:tcPr/>
                </a:tc>
                <a:extLst>
                  <a:ext uri="{0D108BD9-81ED-4DB2-BD59-A6C34878D82A}">
                    <a16:rowId xmlns:a16="http://schemas.microsoft.com/office/drawing/2014/main" val="3631578507"/>
                  </a:ext>
                </a:extLst>
              </a:tr>
            </a:tbl>
          </a:graphicData>
        </a:graphic>
      </p:graphicFrame>
      <p:sp>
        <p:nvSpPr>
          <p:cNvPr id="10" name="!!Program">
            <a:extLst>
              <a:ext uri="{FF2B5EF4-FFF2-40B4-BE49-F238E27FC236}">
                <a16:creationId xmlns:a16="http://schemas.microsoft.com/office/drawing/2014/main" id="{C2E2DEF2-4662-90AD-BC22-5232AF5F3691}"/>
              </a:ext>
            </a:extLst>
          </p:cNvPr>
          <p:cNvSpPr txBox="1"/>
          <p:nvPr/>
        </p:nvSpPr>
        <p:spPr>
          <a:xfrm>
            <a:off x="9347199" y="422494"/>
            <a:ext cx="2844801" cy="1200329"/>
          </a:xfrm>
          <a:prstGeom prst="rect">
            <a:avLst/>
          </a:prstGeom>
          <a:noFill/>
        </p:spPr>
        <p:txBody>
          <a:bodyPr wrap="square" rtlCol="0">
            <a:spAutoFit/>
          </a:bodyPr>
          <a:lstStyle/>
          <a:p>
            <a:r>
              <a:rPr lang="en-US" dirty="0">
                <a:latin typeface="Consolas" panose="020B0609020204030204" pitchFamily="49" charset="0"/>
              </a:rPr>
              <a:t>…</a:t>
            </a:r>
          </a:p>
          <a:p>
            <a:r>
              <a:rPr lang="en-US" dirty="0">
                <a:latin typeface="Consolas" panose="020B0609020204030204" pitchFamily="49" charset="0"/>
              </a:rPr>
              <a:t>load r0, [0x12345F00]</a:t>
            </a:r>
          </a:p>
          <a:p>
            <a:r>
              <a:rPr lang="en-US" dirty="0">
                <a:latin typeface="Consolas" panose="020B0609020204030204" pitchFamily="49" charset="0"/>
              </a:rPr>
              <a:t>load r1, [0x01233000]</a:t>
            </a:r>
          </a:p>
          <a:p>
            <a:r>
              <a:rPr lang="en-US" dirty="0">
                <a:latin typeface="Consolas" panose="020B0609020204030204" pitchFamily="49" charset="0"/>
              </a:rPr>
              <a:t>load r2, [0x01233E00]</a:t>
            </a:r>
          </a:p>
        </p:txBody>
      </p:sp>
      <p:sp>
        <p:nvSpPr>
          <p:cNvPr id="12" name="!!Arrow">
            <a:extLst>
              <a:ext uri="{FF2B5EF4-FFF2-40B4-BE49-F238E27FC236}">
                <a16:creationId xmlns:a16="http://schemas.microsoft.com/office/drawing/2014/main" id="{811EC933-27E3-EA5E-5B5D-30037D4323CE}"/>
              </a:ext>
            </a:extLst>
          </p:cNvPr>
          <p:cNvSpPr/>
          <p:nvPr/>
        </p:nvSpPr>
        <p:spPr>
          <a:xfrm>
            <a:off x="9113520" y="518160"/>
            <a:ext cx="239712" cy="26065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2842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AD868D-6696-7D2D-E34A-9056D71BBA46}"/>
            </a:ext>
          </a:extLst>
        </p:cNvPr>
        <p:cNvGrpSpPr/>
        <p:nvPr/>
      </p:nvGrpSpPr>
      <p:grpSpPr>
        <a:xfrm>
          <a:off x="0" y="0"/>
          <a:ext cx="0" cy="0"/>
          <a:chOff x="0" y="0"/>
          <a:chExt cx="0" cy="0"/>
        </a:xfrm>
      </p:grpSpPr>
      <p:graphicFrame>
        <p:nvGraphicFramePr>
          <p:cNvPr id="9" name="!!Cache">
            <a:extLst>
              <a:ext uri="{FF2B5EF4-FFF2-40B4-BE49-F238E27FC236}">
                <a16:creationId xmlns:a16="http://schemas.microsoft.com/office/drawing/2014/main" id="{21C5845F-0C7A-4240-6584-B366DFF49E73}"/>
              </a:ext>
            </a:extLst>
          </p:cNvPr>
          <p:cNvGraphicFramePr>
            <a:graphicFrameLocks/>
          </p:cNvGraphicFramePr>
          <p:nvPr>
            <p:extLst>
              <p:ext uri="{D42A27DB-BD31-4B8C-83A1-F6EECF244321}">
                <p14:modId xmlns:p14="http://schemas.microsoft.com/office/powerpoint/2010/main" val="1961600499"/>
              </p:ext>
            </p:extLst>
          </p:nvPr>
        </p:nvGraphicFramePr>
        <p:xfrm>
          <a:off x="838202" y="422494"/>
          <a:ext cx="8211206" cy="6217920"/>
        </p:xfrm>
        <a:graphic>
          <a:graphicData uri="http://schemas.openxmlformats.org/drawingml/2006/table">
            <a:tbl>
              <a:tblPr firstRow="1" bandRow="1">
                <a:tableStyleId>{5C22544A-7EE6-4342-B048-85BDC9FD1C3A}</a:tableStyleId>
              </a:tblPr>
              <a:tblGrid>
                <a:gridCol w="2078419">
                  <a:extLst>
                    <a:ext uri="{9D8B030D-6E8A-4147-A177-3AD203B41FA5}">
                      <a16:colId xmlns:a16="http://schemas.microsoft.com/office/drawing/2014/main" val="490829764"/>
                    </a:ext>
                  </a:extLst>
                </a:gridCol>
                <a:gridCol w="2425230">
                  <a:extLst>
                    <a:ext uri="{9D8B030D-6E8A-4147-A177-3AD203B41FA5}">
                      <a16:colId xmlns:a16="http://schemas.microsoft.com/office/drawing/2014/main" val="3799088627"/>
                    </a:ext>
                  </a:extLst>
                </a:gridCol>
                <a:gridCol w="3707557">
                  <a:extLst>
                    <a:ext uri="{9D8B030D-6E8A-4147-A177-3AD203B41FA5}">
                      <a16:colId xmlns:a16="http://schemas.microsoft.com/office/drawing/2014/main" val="4094798749"/>
                    </a:ext>
                  </a:extLst>
                </a:gridCol>
              </a:tblGrid>
              <a:tr h="0">
                <a:tc>
                  <a:txBody>
                    <a:bodyPr/>
                    <a:lstStyle/>
                    <a:p>
                      <a:r>
                        <a:rPr lang="en-US" sz="1800" dirty="0"/>
                        <a:t># </a:t>
                      </a:r>
                      <a:r>
                        <a:rPr lang="ru-RU" sz="1800" dirty="0"/>
                        <a:t>кэш-линии</a:t>
                      </a:r>
                      <a:endParaRPr lang="en-US" sz="1800" dirty="0"/>
                    </a:p>
                  </a:txBody>
                  <a:tcPr/>
                </a:tc>
                <a:tc>
                  <a:txBody>
                    <a:bodyPr/>
                    <a:lstStyle/>
                    <a:p>
                      <a:r>
                        <a:rPr lang="en-US" sz="1800"/>
                        <a:t>Way 0</a:t>
                      </a:r>
                      <a:endParaRPr lang="en-US" sz="1800" dirty="0"/>
                    </a:p>
                  </a:txBody>
                  <a:tcPr/>
                </a:tc>
                <a:tc>
                  <a:txBody>
                    <a:bodyPr/>
                    <a:lstStyle/>
                    <a:p>
                      <a:r>
                        <a:rPr lang="en-US" sz="1800"/>
                        <a:t>Way 1</a:t>
                      </a:r>
                      <a:endParaRPr lang="en-US" sz="1800" dirty="0"/>
                    </a:p>
                  </a:txBody>
                  <a:tcPr/>
                </a:tc>
                <a:extLst>
                  <a:ext uri="{0D108BD9-81ED-4DB2-BD59-A6C34878D82A}">
                    <a16:rowId xmlns:a16="http://schemas.microsoft.com/office/drawing/2014/main" val="1731879867"/>
                  </a:ext>
                </a:extLst>
              </a:tr>
              <a:tr h="204211">
                <a:tc>
                  <a:txBody>
                    <a:bodyPr/>
                    <a:lstStyle/>
                    <a:p>
                      <a:r>
                        <a:rPr lang="ru-RU" sz="1800"/>
                        <a:t>0</a:t>
                      </a:r>
                      <a:endParaRPr lang="en-US" sz="1800" dirty="0"/>
                    </a:p>
                  </a:txBody>
                  <a:tcPr/>
                </a:tc>
                <a:tc>
                  <a:txBody>
                    <a:bodyPr/>
                    <a:lstStyle/>
                    <a:p>
                      <a:r>
                        <a:rPr lang="en-US" sz="1800"/>
                        <a:t>0x12345000</a:t>
                      </a:r>
                      <a:endParaRPr lang="en-US" sz="1800" dirty="0"/>
                    </a:p>
                  </a:txBody>
                  <a:tcPr/>
                </a:tc>
                <a:tc>
                  <a:txBody>
                    <a:bodyPr/>
                    <a:lstStyle/>
                    <a:p>
                      <a:endParaRPr lang="en-US" sz="1800"/>
                    </a:p>
                  </a:txBody>
                  <a:tcPr/>
                </a:tc>
                <a:extLst>
                  <a:ext uri="{0D108BD9-81ED-4DB2-BD59-A6C34878D82A}">
                    <a16:rowId xmlns:a16="http://schemas.microsoft.com/office/drawing/2014/main" val="3845091286"/>
                  </a:ext>
                </a:extLst>
              </a:tr>
              <a:tr h="204211">
                <a:tc>
                  <a:txBody>
                    <a:bodyPr/>
                    <a:lstStyle/>
                    <a:p>
                      <a:r>
                        <a:rPr lang="ru-RU" sz="1800"/>
                        <a:t>1</a:t>
                      </a: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t>0x12345100</a:t>
                      </a:r>
                      <a:endParaRPr lang="en-US" sz="1800" dirty="0"/>
                    </a:p>
                  </a:txBody>
                  <a:tcPr/>
                </a:tc>
                <a:tc>
                  <a:txBody>
                    <a:bodyPr/>
                    <a:lstStyle/>
                    <a:p>
                      <a:endParaRPr lang="en-US" sz="1800"/>
                    </a:p>
                  </a:txBody>
                  <a:tcPr/>
                </a:tc>
                <a:extLst>
                  <a:ext uri="{0D108BD9-81ED-4DB2-BD59-A6C34878D82A}">
                    <a16:rowId xmlns:a16="http://schemas.microsoft.com/office/drawing/2014/main" val="721123797"/>
                  </a:ext>
                </a:extLst>
              </a:tr>
              <a:tr h="204211">
                <a:tc>
                  <a:txBody>
                    <a:bodyPr/>
                    <a:lstStyle/>
                    <a:p>
                      <a:r>
                        <a:rPr lang="ru-RU" sz="1800"/>
                        <a:t>2</a:t>
                      </a: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t>0x12345200</a:t>
                      </a:r>
                      <a:endParaRPr lang="en-US" sz="1800" dirty="0"/>
                    </a:p>
                  </a:txBody>
                  <a:tcPr/>
                </a:tc>
                <a:tc>
                  <a:txBody>
                    <a:bodyPr/>
                    <a:lstStyle/>
                    <a:p>
                      <a:endParaRPr lang="en-US" sz="1800"/>
                    </a:p>
                  </a:txBody>
                  <a:tcPr/>
                </a:tc>
                <a:extLst>
                  <a:ext uri="{0D108BD9-81ED-4DB2-BD59-A6C34878D82A}">
                    <a16:rowId xmlns:a16="http://schemas.microsoft.com/office/drawing/2014/main" val="910286683"/>
                  </a:ext>
                </a:extLst>
              </a:tr>
              <a:tr h="204211">
                <a:tc>
                  <a:txBody>
                    <a:bodyPr/>
                    <a:lstStyle/>
                    <a:p>
                      <a:r>
                        <a:rPr lang="ru-RU" sz="1800"/>
                        <a:t>3</a:t>
                      </a:r>
                      <a:endParaRPr lang="en-US" sz="1800" dirty="0"/>
                    </a:p>
                  </a:txBody>
                  <a:tcPr/>
                </a:tc>
                <a:tc>
                  <a:txBody>
                    <a:bodyPr/>
                    <a:lstStyle/>
                    <a:p>
                      <a:r>
                        <a:rPr lang="en-US" sz="1800"/>
                        <a:t>0x12345300</a:t>
                      </a:r>
                      <a:endParaRPr lang="en-US" sz="1800" dirty="0"/>
                    </a:p>
                  </a:txBody>
                  <a:tcPr/>
                </a:tc>
                <a:tc>
                  <a:txBody>
                    <a:bodyPr/>
                    <a:lstStyle/>
                    <a:p>
                      <a:endParaRPr lang="en-US" sz="1800"/>
                    </a:p>
                  </a:txBody>
                  <a:tcPr/>
                </a:tc>
                <a:extLst>
                  <a:ext uri="{0D108BD9-81ED-4DB2-BD59-A6C34878D82A}">
                    <a16:rowId xmlns:a16="http://schemas.microsoft.com/office/drawing/2014/main" val="304368820"/>
                  </a:ext>
                </a:extLst>
              </a:tr>
              <a:tr h="204211">
                <a:tc>
                  <a:txBody>
                    <a:bodyPr/>
                    <a:lstStyle/>
                    <a:p>
                      <a:r>
                        <a:rPr lang="ru-RU" sz="1800"/>
                        <a:t>4</a:t>
                      </a:r>
                      <a:endParaRPr lang="en-US" sz="1800" dirty="0"/>
                    </a:p>
                  </a:txBody>
                  <a:tcPr/>
                </a:tc>
                <a:tc>
                  <a:txBody>
                    <a:bodyPr/>
                    <a:lstStyle/>
                    <a:p>
                      <a:r>
                        <a:rPr lang="en-US" sz="1800"/>
                        <a:t>0x12345400</a:t>
                      </a:r>
                      <a:endParaRPr lang="en-US" sz="1800" dirty="0"/>
                    </a:p>
                  </a:txBody>
                  <a:tcPr/>
                </a:tc>
                <a:tc>
                  <a:txBody>
                    <a:bodyPr/>
                    <a:lstStyle/>
                    <a:p>
                      <a:endParaRPr lang="en-US" sz="1800"/>
                    </a:p>
                  </a:txBody>
                  <a:tcPr/>
                </a:tc>
                <a:extLst>
                  <a:ext uri="{0D108BD9-81ED-4DB2-BD59-A6C34878D82A}">
                    <a16:rowId xmlns:a16="http://schemas.microsoft.com/office/drawing/2014/main" val="338786735"/>
                  </a:ext>
                </a:extLst>
              </a:tr>
              <a:tr h="204211">
                <a:tc>
                  <a:txBody>
                    <a:bodyPr/>
                    <a:lstStyle/>
                    <a:p>
                      <a:r>
                        <a:rPr lang="ru-RU" sz="1800"/>
                        <a:t>5</a:t>
                      </a:r>
                      <a:endParaRPr lang="en-US" sz="1800" dirty="0"/>
                    </a:p>
                  </a:txBody>
                  <a:tcPr/>
                </a:tc>
                <a:tc>
                  <a:txBody>
                    <a:bodyPr/>
                    <a:lstStyle/>
                    <a:p>
                      <a:r>
                        <a:rPr lang="en-US" sz="1800"/>
                        <a:t>0x12345500</a:t>
                      </a:r>
                      <a:endParaRPr lang="en-US" sz="1800" dirty="0"/>
                    </a:p>
                  </a:txBody>
                  <a:tcPr/>
                </a:tc>
                <a:tc>
                  <a:txBody>
                    <a:bodyPr/>
                    <a:lstStyle/>
                    <a:p>
                      <a:endParaRPr lang="en-US" sz="1800"/>
                    </a:p>
                  </a:txBody>
                  <a:tcPr/>
                </a:tc>
                <a:extLst>
                  <a:ext uri="{0D108BD9-81ED-4DB2-BD59-A6C34878D82A}">
                    <a16:rowId xmlns:a16="http://schemas.microsoft.com/office/drawing/2014/main" val="3265575065"/>
                  </a:ext>
                </a:extLst>
              </a:tr>
              <a:tr h="0">
                <a:tc>
                  <a:txBody>
                    <a:bodyPr/>
                    <a:lstStyle/>
                    <a:p>
                      <a:r>
                        <a:rPr lang="ru-RU" sz="1800"/>
                        <a:t>6</a:t>
                      </a:r>
                      <a:endParaRPr lang="en-US" sz="1800" dirty="0"/>
                    </a:p>
                  </a:txBody>
                  <a:tcPr/>
                </a:tc>
                <a:tc>
                  <a:txBody>
                    <a:bodyPr/>
                    <a:lstStyle/>
                    <a:p>
                      <a:r>
                        <a:rPr lang="en-US" sz="1800"/>
                        <a:t>0x12345600</a:t>
                      </a:r>
                      <a:endParaRPr lang="en-US" sz="1800" dirty="0"/>
                    </a:p>
                  </a:txBody>
                  <a:tcPr/>
                </a:tc>
                <a:tc>
                  <a:txBody>
                    <a:bodyPr/>
                    <a:lstStyle/>
                    <a:p>
                      <a:endParaRPr lang="en-US" sz="1800"/>
                    </a:p>
                  </a:txBody>
                  <a:tcPr/>
                </a:tc>
                <a:extLst>
                  <a:ext uri="{0D108BD9-81ED-4DB2-BD59-A6C34878D82A}">
                    <a16:rowId xmlns:a16="http://schemas.microsoft.com/office/drawing/2014/main" val="610077785"/>
                  </a:ext>
                </a:extLst>
              </a:tr>
              <a:tr h="204211">
                <a:tc>
                  <a:txBody>
                    <a:bodyPr/>
                    <a:lstStyle/>
                    <a:p>
                      <a:r>
                        <a:rPr lang="ru-RU" sz="1800"/>
                        <a:t>7</a:t>
                      </a:r>
                      <a:endParaRPr lang="en-US" sz="1800" dirty="0"/>
                    </a:p>
                  </a:txBody>
                  <a:tcPr/>
                </a:tc>
                <a:tc>
                  <a:txBody>
                    <a:bodyPr/>
                    <a:lstStyle/>
                    <a:p>
                      <a:r>
                        <a:rPr lang="en-US" sz="1800"/>
                        <a:t>0x12345700</a:t>
                      </a:r>
                      <a:endParaRPr lang="en-US" sz="1800" dirty="0"/>
                    </a:p>
                  </a:txBody>
                  <a:tcPr/>
                </a:tc>
                <a:tc>
                  <a:txBody>
                    <a:bodyPr/>
                    <a:lstStyle/>
                    <a:p>
                      <a:endParaRPr lang="en-US" sz="1800"/>
                    </a:p>
                  </a:txBody>
                  <a:tcPr/>
                </a:tc>
                <a:extLst>
                  <a:ext uri="{0D108BD9-81ED-4DB2-BD59-A6C34878D82A}">
                    <a16:rowId xmlns:a16="http://schemas.microsoft.com/office/drawing/2014/main" val="768541893"/>
                  </a:ext>
                </a:extLst>
              </a:tr>
              <a:tr h="204211">
                <a:tc>
                  <a:txBody>
                    <a:bodyPr/>
                    <a:lstStyle/>
                    <a:p>
                      <a:r>
                        <a:rPr lang="ru-RU" sz="1800"/>
                        <a:t>8</a:t>
                      </a:r>
                      <a:endParaRPr lang="en-US" sz="1800" dirty="0"/>
                    </a:p>
                  </a:txBody>
                  <a:tcPr/>
                </a:tc>
                <a:tc>
                  <a:txBody>
                    <a:bodyPr/>
                    <a:lstStyle/>
                    <a:p>
                      <a:r>
                        <a:rPr lang="en-US" sz="1800"/>
                        <a:t>0x12345800</a:t>
                      </a:r>
                      <a:endParaRPr lang="en-US" sz="1800" dirty="0"/>
                    </a:p>
                  </a:txBody>
                  <a:tcPr/>
                </a:tc>
                <a:tc>
                  <a:txBody>
                    <a:bodyPr/>
                    <a:lstStyle/>
                    <a:p>
                      <a:endParaRPr lang="en-US" sz="1800"/>
                    </a:p>
                  </a:txBody>
                  <a:tcPr/>
                </a:tc>
                <a:extLst>
                  <a:ext uri="{0D108BD9-81ED-4DB2-BD59-A6C34878D82A}">
                    <a16:rowId xmlns:a16="http://schemas.microsoft.com/office/drawing/2014/main" val="3744057536"/>
                  </a:ext>
                </a:extLst>
              </a:tr>
              <a:tr h="204211">
                <a:tc>
                  <a:txBody>
                    <a:bodyPr/>
                    <a:lstStyle/>
                    <a:p>
                      <a:r>
                        <a:rPr lang="ru-RU" sz="1800"/>
                        <a:t>9</a:t>
                      </a:r>
                      <a:endParaRPr lang="en-US" sz="1800" dirty="0"/>
                    </a:p>
                  </a:txBody>
                  <a:tcPr/>
                </a:tc>
                <a:tc>
                  <a:txBody>
                    <a:bodyPr/>
                    <a:lstStyle/>
                    <a:p>
                      <a:r>
                        <a:rPr lang="en-US" sz="1800"/>
                        <a:t>0x12345900</a:t>
                      </a:r>
                      <a:endParaRPr lang="en-US" sz="1800" dirty="0"/>
                    </a:p>
                  </a:txBody>
                  <a:tcPr/>
                </a:tc>
                <a:tc>
                  <a:txBody>
                    <a:bodyPr/>
                    <a:lstStyle/>
                    <a:p>
                      <a:endParaRPr lang="en-US" sz="1800"/>
                    </a:p>
                  </a:txBody>
                  <a:tcPr/>
                </a:tc>
                <a:extLst>
                  <a:ext uri="{0D108BD9-81ED-4DB2-BD59-A6C34878D82A}">
                    <a16:rowId xmlns:a16="http://schemas.microsoft.com/office/drawing/2014/main" val="4063712875"/>
                  </a:ext>
                </a:extLst>
              </a:tr>
              <a:tr h="204211">
                <a:tc>
                  <a:txBody>
                    <a:bodyPr/>
                    <a:lstStyle/>
                    <a:p>
                      <a:r>
                        <a:rPr lang="ru-RU" sz="1800"/>
                        <a:t>10</a:t>
                      </a:r>
                      <a:endParaRPr lang="en-US" sz="1800" dirty="0"/>
                    </a:p>
                  </a:txBody>
                  <a:tcPr/>
                </a:tc>
                <a:tc>
                  <a:txBody>
                    <a:bodyPr/>
                    <a:lstStyle/>
                    <a:p>
                      <a:r>
                        <a:rPr lang="en-US" sz="1800"/>
                        <a:t>0x12345A00</a:t>
                      </a:r>
                      <a:endParaRPr lang="en-US" sz="1800" dirty="0"/>
                    </a:p>
                  </a:txBody>
                  <a:tcPr/>
                </a:tc>
                <a:tc>
                  <a:txBody>
                    <a:bodyPr/>
                    <a:lstStyle/>
                    <a:p>
                      <a:endParaRPr lang="en-US" sz="1800"/>
                    </a:p>
                  </a:txBody>
                  <a:tcPr/>
                </a:tc>
                <a:extLst>
                  <a:ext uri="{0D108BD9-81ED-4DB2-BD59-A6C34878D82A}">
                    <a16:rowId xmlns:a16="http://schemas.microsoft.com/office/drawing/2014/main" val="4256717549"/>
                  </a:ext>
                </a:extLst>
              </a:tr>
              <a:tr h="204211">
                <a:tc>
                  <a:txBody>
                    <a:bodyPr/>
                    <a:lstStyle/>
                    <a:p>
                      <a:r>
                        <a:rPr lang="ru-RU" sz="1800"/>
                        <a:t>11</a:t>
                      </a:r>
                      <a:endParaRPr lang="en-US" sz="1800" dirty="0"/>
                    </a:p>
                  </a:txBody>
                  <a:tcPr/>
                </a:tc>
                <a:tc>
                  <a:txBody>
                    <a:bodyPr/>
                    <a:lstStyle/>
                    <a:p>
                      <a:r>
                        <a:rPr lang="en-US" sz="1800"/>
                        <a:t>0x12345B00</a:t>
                      </a:r>
                      <a:endParaRPr lang="en-US" sz="1800" dirty="0"/>
                    </a:p>
                  </a:txBody>
                  <a:tcPr/>
                </a:tc>
                <a:tc>
                  <a:txBody>
                    <a:bodyPr/>
                    <a:lstStyle/>
                    <a:p>
                      <a:endParaRPr lang="en-US" sz="1800"/>
                    </a:p>
                  </a:txBody>
                  <a:tcPr/>
                </a:tc>
                <a:extLst>
                  <a:ext uri="{0D108BD9-81ED-4DB2-BD59-A6C34878D82A}">
                    <a16:rowId xmlns:a16="http://schemas.microsoft.com/office/drawing/2014/main" val="631081780"/>
                  </a:ext>
                </a:extLst>
              </a:tr>
              <a:tr h="204211">
                <a:tc>
                  <a:txBody>
                    <a:bodyPr/>
                    <a:lstStyle/>
                    <a:p>
                      <a:r>
                        <a:rPr lang="ru-RU" sz="1800"/>
                        <a:t>12</a:t>
                      </a:r>
                      <a:endParaRPr lang="en-US" sz="1800" dirty="0"/>
                    </a:p>
                  </a:txBody>
                  <a:tcPr/>
                </a:tc>
                <a:tc>
                  <a:txBody>
                    <a:bodyPr/>
                    <a:lstStyle/>
                    <a:p>
                      <a:r>
                        <a:rPr lang="en-US" sz="1800"/>
                        <a:t>0x12345C00</a:t>
                      </a:r>
                      <a:endParaRPr lang="en-US" sz="1800" dirty="0"/>
                    </a:p>
                  </a:txBody>
                  <a:tcPr/>
                </a:tc>
                <a:tc>
                  <a:txBody>
                    <a:bodyPr/>
                    <a:lstStyle/>
                    <a:p>
                      <a:endParaRPr lang="en-US" sz="1800"/>
                    </a:p>
                  </a:txBody>
                  <a:tcPr/>
                </a:tc>
                <a:extLst>
                  <a:ext uri="{0D108BD9-81ED-4DB2-BD59-A6C34878D82A}">
                    <a16:rowId xmlns:a16="http://schemas.microsoft.com/office/drawing/2014/main" val="3887367416"/>
                  </a:ext>
                </a:extLst>
              </a:tr>
              <a:tr h="204211">
                <a:tc>
                  <a:txBody>
                    <a:bodyPr/>
                    <a:lstStyle/>
                    <a:p>
                      <a:r>
                        <a:rPr lang="ru-RU" sz="1800"/>
                        <a:t>13</a:t>
                      </a:r>
                      <a:endParaRPr lang="en-US" sz="1800" dirty="0"/>
                    </a:p>
                  </a:txBody>
                  <a:tcPr/>
                </a:tc>
                <a:tc>
                  <a:txBody>
                    <a:bodyPr/>
                    <a:lstStyle/>
                    <a:p>
                      <a:r>
                        <a:rPr lang="en-US" sz="1800"/>
                        <a:t>0x12345D00</a:t>
                      </a:r>
                      <a:endParaRPr lang="en-US" sz="1800" dirty="0"/>
                    </a:p>
                  </a:txBody>
                  <a:tcPr/>
                </a:tc>
                <a:tc>
                  <a:txBody>
                    <a:bodyPr/>
                    <a:lstStyle/>
                    <a:p>
                      <a:endParaRPr lang="en-US" sz="1800"/>
                    </a:p>
                  </a:txBody>
                  <a:tcPr/>
                </a:tc>
                <a:extLst>
                  <a:ext uri="{0D108BD9-81ED-4DB2-BD59-A6C34878D82A}">
                    <a16:rowId xmlns:a16="http://schemas.microsoft.com/office/drawing/2014/main" val="512398678"/>
                  </a:ext>
                </a:extLst>
              </a:tr>
              <a:tr h="204211">
                <a:tc>
                  <a:txBody>
                    <a:bodyPr/>
                    <a:lstStyle/>
                    <a:p>
                      <a:r>
                        <a:rPr lang="ru-RU" sz="1800"/>
                        <a:t>14</a:t>
                      </a:r>
                      <a:endParaRPr lang="en-US" sz="1800" dirty="0"/>
                    </a:p>
                  </a:txBody>
                  <a:tcPr/>
                </a:tc>
                <a:tc>
                  <a:txBody>
                    <a:bodyPr/>
                    <a:lstStyle/>
                    <a:p>
                      <a:r>
                        <a:rPr lang="en-US" sz="1800" dirty="0"/>
                        <a:t>0x12345E00</a:t>
                      </a:r>
                    </a:p>
                  </a:txBody>
                  <a:tcPr/>
                </a:tc>
                <a:tc>
                  <a:txBody>
                    <a:bodyPr/>
                    <a:lstStyle/>
                    <a:p>
                      <a:r>
                        <a:rPr lang="en-US" sz="1800"/>
                        <a:t>0x43210E00</a:t>
                      </a:r>
                      <a:endParaRPr lang="en-US" sz="1800" dirty="0"/>
                    </a:p>
                  </a:txBody>
                  <a:tcPr/>
                </a:tc>
                <a:extLst>
                  <a:ext uri="{0D108BD9-81ED-4DB2-BD59-A6C34878D82A}">
                    <a16:rowId xmlns:a16="http://schemas.microsoft.com/office/drawing/2014/main" val="1400805985"/>
                  </a:ext>
                </a:extLst>
              </a:tr>
              <a:tr h="204211">
                <a:tc>
                  <a:txBody>
                    <a:bodyPr/>
                    <a:lstStyle/>
                    <a:p>
                      <a:r>
                        <a:rPr lang="ru-RU" sz="1800"/>
                        <a:t>15</a:t>
                      </a: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rPr>
                        <a:t>0x12345F00</a:t>
                      </a:r>
                    </a:p>
                  </a:txBody>
                  <a:tcPr/>
                </a:tc>
                <a:tc>
                  <a:txBody>
                    <a:bodyPr/>
                    <a:lstStyle/>
                    <a:p>
                      <a:endParaRPr lang="en-US" sz="1800" dirty="0"/>
                    </a:p>
                  </a:txBody>
                  <a:tcPr/>
                </a:tc>
                <a:extLst>
                  <a:ext uri="{0D108BD9-81ED-4DB2-BD59-A6C34878D82A}">
                    <a16:rowId xmlns:a16="http://schemas.microsoft.com/office/drawing/2014/main" val="3631578507"/>
                  </a:ext>
                </a:extLst>
              </a:tr>
            </a:tbl>
          </a:graphicData>
        </a:graphic>
      </p:graphicFrame>
      <p:sp>
        <p:nvSpPr>
          <p:cNvPr id="5" name="!!Program">
            <a:extLst>
              <a:ext uri="{FF2B5EF4-FFF2-40B4-BE49-F238E27FC236}">
                <a16:creationId xmlns:a16="http://schemas.microsoft.com/office/drawing/2014/main" id="{8A08FA17-F5B2-06B7-6D6D-9B3EBF12AD9A}"/>
              </a:ext>
            </a:extLst>
          </p:cNvPr>
          <p:cNvSpPr txBox="1"/>
          <p:nvPr/>
        </p:nvSpPr>
        <p:spPr>
          <a:xfrm>
            <a:off x="9347199" y="422494"/>
            <a:ext cx="2844801" cy="1200329"/>
          </a:xfrm>
          <a:prstGeom prst="rect">
            <a:avLst/>
          </a:prstGeom>
          <a:noFill/>
        </p:spPr>
        <p:txBody>
          <a:bodyPr wrap="square" rtlCol="0">
            <a:spAutoFit/>
          </a:bodyPr>
          <a:lstStyle/>
          <a:p>
            <a:r>
              <a:rPr lang="en-US" dirty="0">
                <a:latin typeface="Consolas" panose="020B0609020204030204" pitchFamily="49" charset="0"/>
              </a:rPr>
              <a:t>…</a:t>
            </a:r>
          </a:p>
          <a:p>
            <a:r>
              <a:rPr lang="en-US" dirty="0">
                <a:latin typeface="Consolas" panose="020B0609020204030204" pitchFamily="49" charset="0"/>
              </a:rPr>
              <a:t>load r0, [0x12345F00]</a:t>
            </a:r>
          </a:p>
          <a:p>
            <a:r>
              <a:rPr lang="en-US" dirty="0">
                <a:latin typeface="Consolas" panose="020B0609020204030204" pitchFamily="49" charset="0"/>
              </a:rPr>
              <a:t>load r1, [0x01233000]</a:t>
            </a:r>
          </a:p>
          <a:p>
            <a:r>
              <a:rPr lang="en-US" dirty="0">
                <a:latin typeface="Consolas" panose="020B0609020204030204" pitchFamily="49" charset="0"/>
              </a:rPr>
              <a:t>load r2, [0x01233E00]</a:t>
            </a:r>
          </a:p>
        </p:txBody>
      </p:sp>
      <p:sp>
        <p:nvSpPr>
          <p:cNvPr id="6" name="!!Arrow">
            <a:extLst>
              <a:ext uri="{FF2B5EF4-FFF2-40B4-BE49-F238E27FC236}">
                <a16:creationId xmlns:a16="http://schemas.microsoft.com/office/drawing/2014/main" id="{10C736F5-5F9C-3489-F6C3-1D201E2E1FEA}"/>
              </a:ext>
            </a:extLst>
          </p:cNvPr>
          <p:cNvSpPr/>
          <p:nvPr/>
        </p:nvSpPr>
        <p:spPr>
          <a:xfrm>
            <a:off x="9107487" y="762000"/>
            <a:ext cx="239712" cy="26065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30375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A9113A-2314-8954-ADAA-DED5B116E94B}"/>
            </a:ext>
          </a:extLst>
        </p:cNvPr>
        <p:cNvGrpSpPr/>
        <p:nvPr/>
      </p:nvGrpSpPr>
      <p:grpSpPr>
        <a:xfrm>
          <a:off x="0" y="0"/>
          <a:ext cx="0" cy="0"/>
          <a:chOff x="0" y="0"/>
          <a:chExt cx="0" cy="0"/>
        </a:xfrm>
      </p:grpSpPr>
      <p:graphicFrame>
        <p:nvGraphicFramePr>
          <p:cNvPr id="9" name="!!Cache">
            <a:extLst>
              <a:ext uri="{FF2B5EF4-FFF2-40B4-BE49-F238E27FC236}">
                <a16:creationId xmlns:a16="http://schemas.microsoft.com/office/drawing/2014/main" id="{00D8962A-63B9-F8A6-5DBA-58807D4D70F0}"/>
              </a:ext>
            </a:extLst>
          </p:cNvPr>
          <p:cNvGraphicFramePr>
            <a:graphicFrameLocks/>
          </p:cNvGraphicFramePr>
          <p:nvPr>
            <p:extLst>
              <p:ext uri="{D42A27DB-BD31-4B8C-83A1-F6EECF244321}">
                <p14:modId xmlns:p14="http://schemas.microsoft.com/office/powerpoint/2010/main" val="3528411618"/>
              </p:ext>
            </p:extLst>
          </p:nvPr>
        </p:nvGraphicFramePr>
        <p:xfrm>
          <a:off x="838202" y="422494"/>
          <a:ext cx="8211206" cy="6217920"/>
        </p:xfrm>
        <a:graphic>
          <a:graphicData uri="http://schemas.openxmlformats.org/drawingml/2006/table">
            <a:tbl>
              <a:tblPr firstRow="1" bandRow="1">
                <a:tableStyleId>{5C22544A-7EE6-4342-B048-85BDC9FD1C3A}</a:tableStyleId>
              </a:tblPr>
              <a:tblGrid>
                <a:gridCol w="2078419">
                  <a:extLst>
                    <a:ext uri="{9D8B030D-6E8A-4147-A177-3AD203B41FA5}">
                      <a16:colId xmlns:a16="http://schemas.microsoft.com/office/drawing/2014/main" val="490829764"/>
                    </a:ext>
                  </a:extLst>
                </a:gridCol>
                <a:gridCol w="2425230">
                  <a:extLst>
                    <a:ext uri="{9D8B030D-6E8A-4147-A177-3AD203B41FA5}">
                      <a16:colId xmlns:a16="http://schemas.microsoft.com/office/drawing/2014/main" val="3799088627"/>
                    </a:ext>
                  </a:extLst>
                </a:gridCol>
                <a:gridCol w="3707557">
                  <a:extLst>
                    <a:ext uri="{9D8B030D-6E8A-4147-A177-3AD203B41FA5}">
                      <a16:colId xmlns:a16="http://schemas.microsoft.com/office/drawing/2014/main" val="4094798749"/>
                    </a:ext>
                  </a:extLst>
                </a:gridCol>
              </a:tblGrid>
              <a:tr h="145196">
                <a:tc>
                  <a:txBody>
                    <a:bodyPr/>
                    <a:lstStyle/>
                    <a:p>
                      <a:r>
                        <a:rPr lang="en-US" sz="1800" dirty="0"/>
                        <a:t># </a:t>
                      </a:r>
                      <a:r>
                        <a:rPr lang="ru-RU" sz="1800" dirty="0"/>
                        <a:t>кэш-линии</a:t>
                      </a:r>
                      <a:endParaRPr lang="en-US" sz="1800" dirty="0"/>
                    </a:p>
                  </a:txBody>
                  <a:tcPr/>
                </a:tc>
                <a:tc>
                  <a:txBody>
                    <a:bodyPr/>
                    <a:lstStyle/>
                    <a:p>
                      <a:r>
                        <a:rPr lang="en-US" sz="1800"/>
                        <a:t>Way 0</a:t>
                      </a:r>
                      <a:endParaRPr lang="en-US" sz="1800" dirty="0"/>
                    </a:p>
                  </a:txBody>
                  <a:tcPr/>
                </a:tc>
                <a:tc>
                  <a:txBody>
                    <a:bodyPr/>
                    <a:lstStyle/>
                    <a:p>
                      <a:r>
                        <a:rPr lang="en-US" sz="1800"/>
                        <a:t>Way 1</a:t>
                      </a:r>
                      <a:endParaRPr lang="en-US" sz="1800" dirty="0"/>
                    </a:p>
                  </a:txBody>
                  <a:tcPr/>
                </a:tc>
                <a:extLst>
                  <a:ext uri="{0D108BD9-81ED-4DB2-BD59-A6C34878D82A}">
                    <a16:rowId xmlns:a16="http://schemas.microsoft.com/office/drawing/2014/main" val="1731879867"/>
                  </a:ext>
                </a:extLst>
              </a:tr>
              <a:tr h="204211">
                <a:tc>
                  <a:txBody>
                    <a:bodyPr/>
                    <a:lstStyle/>
                    <a:p>
                      <a:r>
                        <a:rPr lang="ru-RU" sz="1800"/>
                        <a:t>0</a:t>
                      </a:r>
                      <a:endParaRPr lang="en-US" sz="1800" dirty="0"/>
                    </a:p>
                  </a:txBody>
                  <a:tcPr/>
                </a:tc>
                <a:tc>
                  <a:txBody>
                    <a:bodyPr/>
                    <a:lstStyle/>
                    <a:p>
                      <a:r>
                        <a:rPr lang="en-US" sz="1800"/>
                        <a:t>0x12345000</a:t>
                      </a:r>
                      <a:endParaRPr lang="en-US" sz="1800" dirty="0"/>
                    </a:p>
                  </a:txBody>
                  <a:tcPr/>
                </a:tc>
                <a:tc>
                  <a:txBody>
                    <a:bodyPr/>
                    <a:lstStyle/>
                    <a:p>
                      <a:r>
                        <a:rPr lang="en-US" sz="1800" dirty="0">
                          <a:solidFill>
                            <a:srgbClr val="FF0000"/>
                          </a:solidFill>
                        </a:rPr>
                        <a:t>0x012333000</a:t>
                      </a:r>
                    </a:p>
                  </a:txBody>
                  <a:tcPr/>
                </a:tc>
                <a:extLst>
                  <a:ext uri="{0D108BD9-81ED-4DB2-BD59-A6C34878D82A}">
                    <a16:rowId xmlns:a16="http://schemas.microsoft.com/office/drawing/2014/main" val="3845091286"/>
                  </a:ext>
                </a:extLst>
              </a:tr>
              <a:tr h="204211">
                <a:tc>
                  <a:txBody>
                    <a:bodyPr/>
                    <a:lstStyle/>
                    <a:p>
                      <a:r>
                        <a:rPr lang="ru-RU" sz="1800"/>
                        <a:t>1</a:t>
                      </a: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t>0x12345100</a:t>
                      </a:r>
                      <a:endParaRPr lang="en-US" sz="1800" dirty="0"/>
                    </a:p>
                  </a:txBody>
                  <a:tcPr/>
                </a:tc>
                <a:tc>
                  <a:txBody>
                    <a:bodyPr/>
                    <a:lstStyle/>
                    <a:p>
                      <a:endParaRPr lang="en-US" sz="1800"/>
                    </a:p>
                  </a:txBody>
                  <a:tcPr/>
                </a:tc>
                <a:extLst>
                  <a:ext uri="{0D108BD9-81ED-4DB2-BD59-A6C34878D82A}">
                    <a16:rowId xmlns:a16="http://schemas.microsoft.com/office/drawing/2014/main" val="721123797"/>
                  </a:ext>
                </a:extLst>
              </a:tr>
              <a:tr h="204211">
                <a:tc>
                  <a:txBody>
                    <a:bodyPr/>
                    <a:lstStyle/>
                    <a:p>
                      <a:r>
                        <a:rPr lang="ru-RU" sz="1800"/>
                        <a:t>2</a:t>
                      </a: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t>0x12345200</a:t>
                      </a:r>
                      <a:endParaRPr lang="en-US" sz="1800" dirty="0"/>
                    </a:p>
                  </a:txBody>
                  <a:tcPr/>
                </a:tc>
                <a:tc>
                  <a:txBody>
                    <a:bodyPr/>
                    <a:lstStyle/>
                    <a:p>
                      <a:endParaRPr lang="en-US" sz="1800"/>
                    </a:p>
                  </a:txBody>
                  <a:tcPr/>
                </a:tc>
                <a:extLst>
                  <a:ext uri="{0D108BD9-81ED-4DB2-BD59-A6C34878D82A}">
                    <a16:rowId xmlns:a16="http://schemas.microsoft.com/office/drawing/2014/main" val="910286683"/>
                  </a:ext>
                </a:extLst>
              </a:tr>
              <a:tr h="204211">
                <a:tc>
                  <a:txBody>
                    <a:bodyPr/>
                    <a:lstStyle/>
                    <a:p>
                      <a:r>
                        <a:rPr lang="ru-RU" sz="1800"/>
                        <a:t>3</a:t>
                      </a:r>
                      <a:endParaRPr lang="en-US" sz="1800" dirty="0"/>
                    </a:p>
                  </a:txBody>
                  <a:tcPr/>
                </a:tc>
                <a:tc>
                  <a:txBody>
                    <a:bodyPr/>
                    <a:lstStyle/>
                    <a:p>
                      <a:r>
                        <a:rPr lang="en-US" sz="1800"/>
                        <a:t>0x12345300</a:t>
                      </a:r>
                      <a:endParaRPr lang="en-US" sz="1800" dirty="0"/>
                    </a:p>
                  </a:txBody>
                  <a:tcPr/>
                </a:tc>
                <a:tc>
                  <a:txBody>
                    <a:bodyPr/>
                    <a:lstStyle/>
                    <a:p>
                      <a:endParaRPr lang="en-US" sz="1800"/>
                    </a:p>
                  </a:txBody>
                  <a:tcPr/>
                </a:tc>
                <a:extLst>
                  <a:ext uri="{0D108BD9-81ED-4DB2-BD59-A6C34878D82A}">
                    <a16:rowId xmlns:a16="http://schemas.microsoft.com/office/drawing/2014/main" val="304368820"/>
                  </a:ext>
                </a:extLst>
              </a:tr>
              <a:tr h="204211">
                <a:tc>
                  <a:txBody>
                    <a:bodyPr/>
                    <a:lstStyle/>
                    <a:p>
                      <a:r>
                        <a:rPr lang="ru-RU" sz="1800"/>
                        <a:t>4</a:t>
                      </a:r>
                      <a:endParaRPr lang="en-US" sz="1800" dirty="0"/>
                    </a:p>
                  </a:txBody>
                  <a:tcPr/>
                </a:tc>
                <a:tc>
                  <a:txBody>
                    <a:bodyPr/>
                    <a:lstStyle/>
                    <a:p>
                      <a:r>
                        <a:rPr lang="en-US" sz="1800"/>
                        <a:t>0x12345400</a:t>
                      </a:r>
                      <a:endParaRPr lang="en-US" sz="1800" dirty="0"/>
                    </a:p>
                  </a:txBody>
                  <a:tcPr/>
                </a:tc>
                <a:tc>
                  <a:txBody>
                    <a:bodyPr/>
                    <a:lstStyle/>
                    <a:p>
                      <a:endParaRPr lang="en-US" sz="1800"/>
                    </a:p>
                  </a:txBody>
                  <a:tcPr/>
                </a:tc>
                <a:extLst>
                  <a:ext uri="{0D108BD9-81ED-4DB2-BD59-A6C34878D82A}">
                    <a16:rowId xmlns:a16="http://schemas.microsoft.com/office/drawing/2014/main" val="338786735"/>
                  </a:ext>
                </a:extLst>
              </a:tr>
              <a:tr h="204211">
                <a:tc>
                  <a:txBody>
                    <a:bodyPr/>
                    <a:lstStyle/>
                    <a:p>
                      <a:r>
                        <a:rPr lang="ru-RU" sz="1800"/>
                        <a:t>5</a:t>
                      </a:r>
                      <a:endParaRPr lang="en-US" sz="1800" dirty="0"/>
                    </a:p>
                  </a:txBody>
                  <a:tcPr/>
                </a:tc>
                <a:tc>
                  <a:txBody>
                    <a:bodyPr/>
                    <a:lstStyle/>
                    <a:p>
                      <a:r>
                        <a:rPr lang="en-US" sz="1800"/>
                        <a:t>0x12345500</a:t>
                      </a:r>
                      <a:endParaRPr lang="en-US" sz="1800" dirty="0"/>
                    </a:p>
                  </a:txBody>
                  <a:tcPr/>
                </a:tc>
                <a:tc>
                  <a:txBody>
                    <a:bodyPr/>
                    <a:lstStyle/>
                    <a:p>
                      <a:endParaRPr lang="en-US" sz="1800"/>
                    </a:p>
                  </a:txBody>
                  <a:tcPr/>
                </a:tc>
                <a:extLst>
                  <a:ext uri="{0D108BD9-81ED-4DB2-BD59-A6C34878D82A}">
                    <a16:rowId xmlns:a16="http://schemas.microsoft.com/office/drawing/2014/main" val="3265575065"/>
                  </a:ext>
                </a:extLst>
              </a:tr>
              <a:tr h="0">
                <a:tc>
                  <a:txBody>
                    <a:bodyPr/>
                    <a:lstStyle/>
                    <a:p>
                      <a:r>
                        <a:rPr lang="ru-RU" sz="1800"/>
                        <a:t>6</a:t>
                      </a:r>
                      <a:endParaRPr lang="en-US" sz="1800" dirty="0"/>
                    </a:p>
                  </a:txBody>
                  <a:tcPr/>
                </a:tc>
                <a:tc>
                  <a:txBody>
                    <a:bodyPr/>
                    <a:lstStyle/>
                    <a:p>
                      <a:r>
                        <a:rPr lang="en-US" sz="1800"/>
                        <a:t>0x12345600</a:t>
                      </a:r>
                      <a:endParaRPr lang="en-US" sz="1800" dirty="0"/>
                    </a:p>
                  </a:txBody>
                  <a:tcPr/>
                </a:tc>
                <a:tc>
                  <a:txBody>
                    <a:bodyPr/>
                    <a:lstStyle/>
                    <a:p>
                      <a:endParaRPr lang="en-US" sz="1800"/>
                    </a:p>
                  </a:txBody>
                  <a:tcPr/>
                </a:tc>
                <a:extLst>
                  <a:ext uri="{0D108BD9-81ED-4DB2-BD59-A6C34878D82A}">
                    <a16:rowId xmlns:a16="http://schemas.microsoft.com/office/drawing/2014/main" val="610077785"/>
                  </a:ext>
                </a:extLst>
              </a:tr>
              <a:tr h="204211">
                <a:tc>
                  <a:txBody>
                    <a:bodyPr/>
                    <a:lstStyle/>
                    <a:p>
                      <a:r>
                        <a:rPr lang="ru-RU" sz="1800"/>
                        <a:t>7</a:t>
                      </a:r>
                      <a:endParaRPr lang="en-US" sz="1800" dirty="0"/>
                    </a:p>
                  </a:txBody>
                  <a:tcPr/>
                </a:tc>
                <a:tc>
                  <a:txBody>
                    <a:bodyPr/>
                    <a:lstStyle/>
                    <a:p>
                      <a:r>
                        <a:rPr lang="en-US" sz="1800"/>
                        <a:t>0x12345700</a:t>
                      </a:r>
                      <a:endParaRPr lang="en-US" sz="1800" dirty="0"/>
                    </a:p>
                  </a:txBody>
                  <a:tcPr/>
                </a:tc>
                <a:tc>
                  <a:txBody>
                    <a:bodyPr/>
                    <a:lstStyle/>
                    <a:p>
                      <a:endParaRPr lang="en-US" sz="1800"/>
                    </a:p>
                  </a:txBody>
                  <a:tcPr/>
                </a:tc>
                <a:extLst>
                  <a:ext uri="{0D108BD9-81ED-4DB2-BD59-A6C34878D82A}">
                    <a16:rowId xmlns:a16="http://schemas.microsoft.com/office/drawing/2014/main" val="768541893"/>
                  </a:ext>
                </a:extLst>
              </a:tr>
              <a:tr h="204211">
                <a:tc>
                  <a:txBody>
                    <a:bodyPr/>
                    <a:lstStyle/>
                    <a:p>
                      <a:r>
                        <a:rPr lang="ru-RU" sz="1800"/>
                        <a:t>8</a:t>
                      </a:r>
                      <a:endParaRPr lang="en-US" sz="1800" dirty="0"/>
                    </a:p>
                  </a:txBody>
                  <a:tcPr/>
                </a:tc>
                <a:tc>
                  <a:txBody>
                    <a:bodyPr/>
                    <a:lstStyle/>
                    <a:p>
                      <a:r>
                        <a:rPr lang="en-US" sz="1800"/>
                        <a:t>0x12345800</a:t>
                      </a:r>
                      <a:endParaRPr lang="en-US" sz="1800" dirty="0"/>
                    </a:p>
                  </a:txBody>
                  <a:tcPr/>
                </a:tc>
                <a:tc>
                  <a:txBody>
                    <a:bodyPr/>
                    <a:lstStyle/>
                    <a:p>
                      <a:endParaRPr lang="en-US" sz="1800"/>
                    </a:p>
                  </a:txBody>
                  <a:tcPr/>
                </a:tc>
                <a:extLst>
                  <a:ext uri="{0D108BD9-81ED-4DB2-BD59-A6C34878D82A}">
                    <a16:rowId xmlns:a16="http://schemas.microsoft.com/office/drawing/2014/main" val="3744057536"/>
                  </a:ext>
                </a:extLst>
              </a:tr>
              <a:tr h="204211">
                <a:tc>
                  <a:txBody>
                    <a:bodyPr/>
                    <a:lstStyle/>
                    <a:p>
                      <a:r>
                        <a:rPr lang="ru-RU" sz="1800"/>
                        <a:t>9</a:t>
                      </a:r>
                      <a:endParaRPr lang="en-US" sz="1800" dirty="0"/>
                    </a:p>
                  </a:txBody>
                  <a:tcPr/>
                </a:tc>
                <a:tc>
                  <a:txBody>
                    <a:bodyPr/>
                    <a:lstStyle/>
                    <a:p>
                      <a:r>
                        <a:rPr lang="en-US" sz="1800"/>
                        <a:t>0x12345900</a:t>
                      </a:r>
                      <a:endParaRPr lang="en-US" sz="1800" dirty="0"/>
                    </a:p>
                  </a:txBody>
                  <a:tcPr/>
                </a:tc>
                <a:tc>
                  <a:txBody>
                    <a:bodyPr/>
                    <a:lstStyle/>
                    <a:p>
                      <a:endParaRPr lang="en-US" sz="1800"/>
                    </a:p>
                  </a:txBody>
                  <a:tcPr/>
                </a:tc>
                <a:extLst>
                  <a:ext uri="{0D108BD9-81ED-4DB2-BD59-A6C34878D82A}">
                    <a16:rowId xmlns:a16="http://schemas.microsoft.com/office/drawing/2014/main" val="4063712875"/>
                  </a:ext>
                </a:extLst>
              </a:tr>
              <a:tr h="204211">
                <a:tc>
                  <a:txBody>
                    <a:bodyPr/>
                    <a:lstStyle/>
                    <a:p>
                      <a:r>
                        <a:rPr lang="ru-RU" sz="1800"/>
                        <a:t>10</a:t>
                      </a:r>
                      <a:endParaRPr lang="en-US" sz="1800" dirty="0"/>
                    </a:p>
                  </a:txBody>
                  <a:tcPr/>
                </a:tc>
                <a:tc>
                  <a:txBody>
                    <a:bodyPr/>
                    <a:lstStyle/>
                    <a:p>
                      <a:r>
                        <a:rPr lang="en-US" sz="1800"/>
                        <a:t>0x12345A00</a:t>
                      </a:r>
                      <a:endParaRPr lang="en-US" sz="1800" dirty="0"/>
                    </a:p>
                  </a:txBody>
                  <a:tcPr/>
                </a:tc>
                <a:tc>
                  <a:txBody>
                    <a:bodyPr/>
                    <a:lstStyle/>
                    <a:p>
                      <a:endParaRPr lang="en-US" sz="1800"/>
                    </a:p>
                  </a:txBody>
                  <a:tcPr/>
                </a:tc>
                <a:extLst>
                  <a:ext uri="{0D108BD9-81ED-4DB2-BD59-A6C34878D82A}">
                    <a16:rowId xmlns:a16="http://schemas.microsoft.com/office/drawing/2014/main" val="4256717549"/>
                  </a:ext>
                </a:extLst>
              </a:tr>
              <a:tr h="204211">
                <a:tc>
                  <a:txBody>
                    <a:bodyPr/>
                    <a:lstStyle/>
                    <a:p>
                      <a:r>
                        <a:rPr lang="ru-RU" sz="1800"/>
                        <a:t>11</a:t>
                      </a:r>
                      <a:endParaRPr lang="en-US" sz="1800" dirty="0"/>
                    </a:p>
                  </a:txBody>
                  <a:tcPr/>
                </a:tc>
                <a:tc>
                  <a:txBody>
                    <a:bodyPr/>
                    <a:lstStyle/>
                    <a:p>
                      <a:r>
                        <a:rPr lang="en-US" sz="1800"/>
                        <a:t>0x12345B00</a:t>
                      </a:r>
                      <a:endParaRPr lang="en-US" sz="1800" dirty="0"/>
                    </a:p>
                  </a:txBody>
                  <a:tcPr/>
                </a:tc>
                <a:tc>
                  <a:txBody>
                    <a:bodyPr/>
                    <a:lstStyle/>
                    <a:p>
                      <a:endParaRPr lang="en-US" sz="1800"/>
                    </a:p>
                  </a:txBody>
                  <a:tcPr/>
                </a:tc>
                <a:extLst>
                  <a:ext uri="{0D108BD9-81ED-4DB2-BD59-A6C34878D82A}">
                    <a16:rowId xmlns:a16="http://schemas.microsoft.com/office/drawing/2014/main" val="631081780"/>
                  </a:ext>
                </a:extLst>
              </a:tr>
              <a:tr h="204211">
                <a:tc>
                  <a:txBody>
                    <a:bodyPr/>
                    <a:lstStyle/>
                    <a:p>
                      <a:r>
                        <a:rPr lang="ru-RU" sz="1800"/>
                        <a:t>12</a:t>
                      </a:r>
                      <a:endParaRPr lang="en-US" sz="1800" dirty="0"/>
                    </a:p>
                  </a:txBody>
                  <a:tcPr/>
                </a:tc>
                <a:tc>
                  <a:txBody>
                    <a:bodyPr/>
                    <a:lstStyle/>
                    <a:p>
                      <a:r>
                        <a:rPr lang="en-US" sz="1800"/>
                        <a:t>0x12345C00</a:t>
                      </a:r>
                      <a:endParaRPr lang="en-US" sz="1800" dirty="0"/>
                    </a:p>
                  </a:txBody>
                  <a:tcPr/>
                </a:tc>
                <a:tc>
                  <a:txBody>
                    <a:bodyPr/>
                    <a:lstStyle/>
                    <a:p>
                      <a:endParaRPr lang="en-US" sz="1800"/>
                    </a:p>
                  </a:txBody>
                  <a:tcPr/>
                </a:tc>
                <a:extLst>
                  <a:ext uri="{0D108BD9-81ED-4DB2-BD59-A6C34878D82A}">
                    <a16:rowId xmlns:a16="http://schemas.microsoft.com/office/drawing/2014/main" val="3887367416"/>
                  </a:ext>
                </a:extLst>
              </a:tr>
              <a:tr h="204211">
                <a:tc>
                  <a:txBody>
                    <a:bodyPr/>
                    <a:lstStyle/>
                    <a:p>
                      <a:r>
                        <a:rPr lang="ru-RU" sz="1800"/>
                        <a:t>13</a:t>
                      </a:r>
                      <a:endParaRPr lang="en-US" sz="1800" dirty="0"/>
                    </a:p>
                  </a:txBody>
                  <a:tcPr/>
                </a:tc>
                <a:tc>
                  <a:txBody>
                    <a:bodyPr/>
                    <a:lstStyle/>
                    <a:p>
                      <a:r>
                        <a:rPr lang="en-US" sz="1800"/>
                        <a:t>0x12345D00</a:t>
                      </a:r>
                      <a:endParaRPr lang="en-US" sz="1800" dirty="0"/>
                    </a:p>
                  </a:txBody>
                  <a:tcPr/>
                </a:tc>
                <a:tc>
                  <a:txBody>
                    <a:bodyPr/>
                    <a:lstStyle/>
                    <a:p>
                      <a:endParaRPr lang="en-US" sz="1800"/>
                    </a:p>
                  </a:txBody>
                  <a:tcPr/>
                </a:tc>
                <a:extLst>
                  <a:ext uri="{0D108BD9-81ED-4DB2-BD59-A6C34878D82A}">
                    <a16:rowId xmlns:a16="http://schemas.microsoft.com/office/drawing/2014/main" val="512398678"/>
                  </a:ext>
                </a:extLst>
              </a:tr>
              <a:tr h="204211">
                <a:tc>
                  <a:txBody>
                    <a:bodyPr/>
                    <a:lstStyle/>
                    <a:p>
                      <a:r>
                        <a:rPr lang="ru-RU" sz="1800"/>
                        <a:t>14</a:t>
                      </a:r>
                      <a:endParaRPr lang="en-US" sz="1800" dirty="0"/>
                    </a:p>
                  </a:txBody>
                  <a:tcPr/>
                </a:tc>
                <a:tc>
                  <a:txBody>
                    <a:bodyPr/>
                    <a:lstStyle/>
                    <a:p>
                      <a:r>
                        <a:rPr lang="en-US" sz="1800" dirty="0"/>
                        <a:t>0x12345E00</a:t>
                      </a:r>
                    </a:p>
                  </a:txBody>
                  <a:tcPr/>
                </a:tc>
                <a:tc>
                  <a:txBody>
                    <a:bodyPr/>
                    <a:lstStyle/>
                    <a:p>
                      <a:r>
                        <a:rPr lang="en-US" sz="1800"/>
                        <a:t>0x43210E00</a:t>
                      </a:r>
                      <a:endParaRPr lang="en-US" sz="1800" dirty="0"/>
                    </a:p>
                  </a:txBody>
                  <a:tcPr/>
                </a:tc>
                <a:extLst>
                  <a:ext uri="{0D108BD9-81ED-4DB2-BD59-A6C34878D82A}">
                    <a16:rowId xmlns:a16="http://schemas.microsoft.com/office/drawing/2014/main" val="1400805985"/>
                  </a:ext>
                </a:extLst>
              </a:tr>
              <a:tr h="204211">
                <a:tc>
                  <a:txBody>
                    <a:bodyPr/>
                    <a:lstStyle/>
                    <a:p>
                      <a:r>
                        <a:rPr lang="ru-RU" sz="1800"/>
                        <a:t>15</a:t>
                      </a: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0x12345F00</a:t>
                      </a:r>
                    </a:p>
                  </a:txBody>
                  <a:tcPr/>
                </a:tc>
                <a:tc>
                  <a:txBody>
                    <a:bodyPr/>
                    <a:lstStyle/>
                    <a:p>
                      <a:endParaRPr lang="en-US" sz="1800" dirty="0"/>
                    </a:p>
                  </a:txBody>
                  <a:tcPr/>
                </a:tc>
                <a:extLst>
                  <a:ext uri="{0D108BD9-81ED-4DB2-BD59-A6C34878D82A}">
                    <a16:rowId xmlns:a16="http://schemas.microsoft.com/office/drawing/2014/main" val="3631578507"/>
                  </a:ext>
                </a:extLst>
              </a:tr>
            </a:tbl>
          </a:graphicData>
        </a:graphic>
      </p:graphicFrame>
      <p:sp>
        <p:nvSpPr>
          <p:cNvPr id="4" name="!!Program">
            <a:extLst>
              <a:ext uri="{FF2B5EF4-FFF2-40B4-BE49-F238E27FC236}">
                <a16:creationId xmlns:a16="http://schemas.microsoft.com/office/drawing/2014/main" id="{937C82A3-7E37-2A64-16B1-766D1BFC1F3D}"/>
              </a:ext>
            </a:extLst>
          </p:cNvPr>
          <p:cNvSpPr txBox="1"/>
          <p:nvPr/>
        </p:nvSpPr>
        <p:spPr>
          <a:xfrm>
            <a:off x="9347199" y="422494"/>
            <a:ext cx="2844801" cy="1200329"/>
          </a:xfrm>
          <a:prstGeom prst="rect">
            <a:avLst/>
          </a:prstGeom>
          <a:noFill/>
        </p:spPr>
        <p:txBody>
          <a:bodyPr wrap="square" rtlCol="0">
            <a:spAutoFit/>
          </a:bodyPr>
          <a:lstStyle/>
          <a:p>
            <a:r>
              <a:rPr lang="en-US" dirty="0">
                <a:latin typeface="Consolas" panose="020B0609020204030204" pitchFamily="49" charset="0"/>
              </a:rPr>
              <a:t>…</a:t>
            </a:r>
          </a:p>
          <a:p>
            <a:r>
              <a:rPr lang="en-US" dirty="0">
                <a:latin typeface="Consolas" panose="020B0609020204030204" pitchFamily="49" charset="0"/>
              </a:rPr>
              <a:t>load r0, [0x12345F00]</a:t>
            </a:r>
          </a:p>
          <a:p>
            <a:r>
              <a:rPr lang="en-US" dirty="0">
                <a:latin typeface="Consolas" panose="020B0609020204030204" pitchFamily="49" charset="0"/>
              </a:rPr>
              <a:t>load r1, [0x01233000]</a:t>
            </a:r>
          </a:p>
          <a:p>
            <a:r>
              <a:rPr lang="en-US" dirty="0">
                <a:latin typeface="Consolas" panose="020B0609020204030204" pitchFamily="49" charset="0"/>
              </a:rPr>
              <a:t>load r2, [0x01233E00]</a:t>
            </a:r>
          </a:p>
        </p:txBody>
      </p:sp>
      <p:sp>
        <p:nvSpPr>
          <p:cNvPr id="5" name="!!Arrow">
            <a:extLst>
              <a:ext uri="{FF2B5EF4-FFF2-40B4-BE49-F238E27FC236}">
                <a16:creationId xmlns:a16="http://schemas.microsoft.com/office/drawing/2014/main" id="{F6944A56-EC08-9035-617B-C6347563DD90}"/>
              </a:ext>
            </a:extLst>
          </p:cNvPr>
          <p:cNvSpPr/>
          <p:nvPr/>
        </p:nvSpPr>
        <p:spPr>
          <a:xfrm>
            <a:off x="9107487" y="1022658"/>
            <a:ext cx="239712" cy="26065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33449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C143CD-3A81-9A9C-7134-36C12ED577A1}"/>
            </a:ext>
          </a:extLst>
        </p:cNvPr>
        <p:cNvGrpSpPr/>
        <p:nvPr/>
      </p:nvGrpSpPr>
      <p:grpSpPr>
        <a:xfrm>
          <a:off x="0" y="0"/>
          <a:ext cx="0" cy="0"/>
          <a:chOff x="0" y="0"/>
          <a:chExt cx="0" cy="0"/>
        </a:xfrm>
      </p:grpSpPr>
      <p:graphicFrame>
        <p:nvGraphicFramePr>
          <p:cNvPr id="9" name="!!Cache">
            <a:extLst>
              <a:ext uri="{FF2B5EF4-FFF2-40B4-BE49-F238E27FC236}">
                <a16:creationId xmlns:a16="http://schemas.microsoft.com/office/drawing/2014/main" id="{CAF4985B-105A-33AE-3C66-C90049F2B65E}"/>
              </a:ext>
            </a:extLst>
          </p:cNvPr>
          <p:cNvGraphicFramePr>
            <a:graphicFrameLocks/>
          </p:cNvGraphicFramePr>
          <p:nvPr>
            <p:extLst>
              <p:ext uri="{D42A27DB-BD31-4B8C-83A1-F6EECF244321}">
                <p14:modId xmlns:p14="http://schemas.microsoft.com/office/powerpoint/2010/main" val="750169351"/>
              </p:ext>
            </p:extLst>
          </p:nvPr>
        </p:nvGraphicFramePr>
        <p:xfrm>
          <a:off x="838202" y="422494"/>
          <a:ext cx="8211206" cy="6217920"/>
        </p:xfrm>
        <a:graphic>
          <a:graphicData uri="http://schemas.openxmlformats.org/drawingml/2006/table">
            <a:tbl>
              <a:tblPr firstRow="1" bandRow="1">
                <a:tableStyleId>{5C22544A-7EE6-4342-B048-85BDC9FD1C3A}</a:tableStyleId>
              </a:tblPr>
              <a:tblGrid>
                <a:gridCol w="2078419">
                  <a:extLst>
                    <a:ext uri="{9D8B030D-6E8A-4147-A177-3AD203B41FA5}">
                      <a16:colId xmlns:a16="http://schemas.microsoft.com/office/drawing/2014/main" val="490829764"/>
                    </a:ext>
                  </a:extLst>
                </a:gridCol>
                <a:gridCol w="2425230">
                  <a:extLst>
                    <a:ext uri="{9D8B030D-6E8A-4147-A177-3AD203B41FA5}">
                      <a16:colId xmlns:a16="http://schemas.microsoft.com/office/drawing/2014/main" val="3799088627"/>
                    </a:ext>
                  </a:extLst>
                </a:gridCol>
                <a:gridCol w="3707557">
                  <a:extLst>
                    <a:ext uri="{9D8B030D-6E8A-4147-A177-3AD203B41FA5}">
                      <a16:colId xmlns:a16="http://schemas.microsoft.com/office/drawing/2014/main" val="4094798749"/>
                    </a:ext>
                  </a:extLst>
                </a:gridCol>
              </a:tblGrid>
              <a:tr h="0">
                <a:tc>
                  <a:txBody>
                    <a:bodyPr/>
                    <a:lstStyle/>
                    <a:p>
                      <a:r>
                        <a:rPr lang="en-US" sz="1800" dirty="0"/>
                        <a:t># </a:t>
                      </a:r>
                      <a:r>
                        <a:rPr lang="ru-RU" sz="1800" dirty="0"/>
                        <a:t>кэш-линии</a:t>
                      </a:r>
                      <a:endParaRPr lang="en-US" sz="1800" dirty="0"/>
                    </a:p>
                  </a:txBody>
                  <a:tcPr/>
                </a:tc>
                <a:tc>
                  <a:txBody>
                    <a:bodyPr/>
                    <a:lstStyle/>
                    <a:p>
                      <a:r>
                        <a:rPr lang="en-US" sz="1800"/>
                        <a:t>Way 0</a:t>
                      </a:r>
                      <a:endParaRPr lang="en-US" sz="1800" dirty="0"/>
                    </a:p>
                  </a:txBody>
                  <a:tcPr/>
                </a:tc>
                <a:tc>
                  <a:txBody>
                    <a:bodyPr/>
                    <a:lstStyle/>
                    <a:p>
                      <a:r>
                        <a:rPr lang="en-US" sz="1800"/>
                        <a:t>Way 1</a:t>
                      </a:r>
                      <a:endParaRPr lang="en-US" sz="1800" dirty="0"/>
                    </a:p>
                  </a:txBody>
                  <a:tcPr/>
                </a:tc>
                <a:extLst>
                  <a:ext uri="{0D108BD9-81ED-4DB2-BD59-A6C34878D82A}">
                    <a16:rowId xmlns:a16="http://schemas.microsoft.com/office/drawing/2014/main" val="1731879867"/>
                  </a:ext>
                </a:extLst>
              </a:tr>
              <a:tr h="204211">
                <a:tc>
                  <a:txBody>
                    <a:bodyPr/>
                    <a:lstStyle/>
                    <a:p>
                      <a:r>
                        <a:rPr lang="ru-RU" sz="1800"/>
                        <a:t>0</a:t>
                      </a:r>
                      <a:endParaRPr lang="en-US" sz="1800" dirty="0"/>
                    </a:p>
                  </a:txBody>
                  <a:tcPr/>
                </a:tc>
                <a:tc>
                  <a:txBody>
                    <a:bodyPr/>
                    <a:lstStyle/>
                    <a:p>
                      <a:r>
                        <a:rPr lang="en-US" sz="1800"/>
                        <a:t>0x12345000</a:t>
                      </a:r>
                      <a:endParaRPr lang="en-US" sz="1800" dirty="0"/>
                    </a:p>
                  </a:txBody>
                  <a:tcPr/>
                </a:tc>
                <a:tc>
                  <a:txBody>
                    <a:bodyPr/>
                    <a:lstStyle/>
                    <a:p>
                      <a:r>
                        <a:rPr lang="en-US" sz="1800" dirty="0"/>
                        <a:t>0x012333000</a:t>
                      </a:r>
                    </a:p>
                  </a:txBody>
                  <a:tcPr/>
                </a:tc>
                <a:extLst>
                  <a:ext uri="{0D108BD9-81ED-4DB2-BD59-A6C34878D82A}">
                    <a16:rowId xmlns:a16="http://schemas.microsoft.com/office/drawing/2014/main" val="3845091286"/>
                  </a:ext>
                </a:extLst>
              </a:tr>
              <a:tr h="204211">
                <a:tc>
                  <a:txBody>
                    <a:bodyPr/>
                    <a:lstStyle/>
                    <a:p>
                      <a:r>
                        <a:rPr lang="ru-RU" sz="1800"/>
                        <a:t>1</a:t>
                      </a: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t>0x12345100</a:t>
                      </a:r>
                      <a:endParaRPr lang="en-US" sz="1800" dirty="0"/>
                    </a:p>
                  </a:txBody>
                  <a:tcPr/>
                </a:tc>
                <a:tc>
                  <a:txBody>
                    <a:bodyPr/>
                    <a:lstStyle/>
                    <a:p>
                      <a:endParaRPr lang="en-US" sz="1800"/>
                    </a:p>
                  </a:txBody>
                  <a:tcPr/>
                </a:tc>
                <a:extLst>
                  <a:ext uri="{0D108BD9-81ED-4DB2-BD59-A6C34878D82A}">
                    <a16:rowId xmlns:a16="http://schemas.microsoft.com/office/drawing/2014/main" val="721123797"/>
                  </a:ext>
                </a:extLst>
              </a:tr>
              <a:tr h="204211">
                <a:tc>
                  <a:txBody>
                    <a:bodyPr/>
                    <a:lstStyle/>
                    <a:p>
                      <a:r>
                        <a:rPr lang="ru-RU" sz="1800"/>
                        <a:t>2</a:t>
                      </a: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t>0x12345200</a:t>
                      </a:r>
                      <a:endParaRPr lang="en-US" sz="1800" dirty="0"/>
                    </a:p>
                  </a:txBody>
                  <a:tcPr/>
                </a:tc>
                <a:tc>
                  <a:txBody>
                    <a:bodyPr/>
                    <a:lstStyle/>
                    <a:p>
                      <a:endParaRPr lang="en-US" sz="1800"/>
                    </a:p>
                  </a:txBody>
                  <a:tcPr/>
                </a:tc>
                <a:extLst>
                  <a:ext uri="{0D108BD9-81ED-4DB2-BD59-A6C34878D82A}">
                    <a16:rowId xmlns:a16="http://schemas.microsoft.com/office/drawing/2014/main" val="910286683"/>
                  </a:ext>
                </a:extLst>
              </a:tr>
              <a:tr h="204211">
                <a:tc>
                  <a:txBody>
                    <a:bodyPr/>
                    <a:lstStyle/>
                    <a:p>
                      <a:r>
                        <a:rPr lang="ru-RU" sz="1800"/>
                        <a:t>3</a:t>
                      </a:r>
                      <a:endParaRPr lang="en-US" sz="1800" dirty="0"/>
                    </a:p>
                  </a:txBody>
                  <a:tcPr/>
                </a:tc>
                <a:tc>
                  <a:txBody>
                    <a:bodyPr/>
                    <a:lstStyle/>
                    <a:p>
                      <a:r>
                        <a:rPr lang="en-US" sz="1800"/>
                        <a:t>0x12345300</a:t>
                      </a:r>
                      <a:endParaRPr lang="en-US" sz="1800" dirty="0"/>
                    </a:p>
                  </a:txBody>
                  <a:tcPr/>
                </a:tc>
                <a:tc>
                  <a:txBody>
                    <a:bodyPr/>
                    <a:lstStyle/>
                    <a:p>
                      <a:endParaRPr lang="en-US" sz="1800"/>
                    </a:p>
                  </a:txBody>
                  <a:tcPr/>
                </a:tc>
                <a:extLst>
                  <a:ext uri="{0D108BD9-81ED-4DB2-BD59-A6C34878D82A}">
                    <a16:rowId xmlns:a16="http://schemas.microsoft.com/office/drawing/2014/main" val="304368820"/>
                  </a:ext>
                </a:extLst>
              </a:tr>
              <a:tr h="204211">
                <a:tc>
                  <a:txBody>
                    <a:bodyPr/>
                    <a:lstStyle/>
                    <a:p>
                      <a:r>
                        <a:rPr lang="ru-RU" sz="1800"/>
                        <a:t>4</a:t>
                      </a:r>
                      <a:endParaRPr lang="en-US" sz="1800" dirty="0"/>
                    </a:p>
                  </a:txBody>
                  <a:tcPr/>
                </a:tc>
                <a:tc>
                  <a:txBody>
                    <a:bodyPr/>
                    <a:lstStyle/>
                    <a:p>
                      <a:r>
                        <a:rPr lang="en-US" sz="1800"/>
                        <a:t>0x12345400</a:t>
                      </a:r>
                      <a:endParaRPr lang="en-US" sz="1800" dirty="0"/>
                    </a:p>
                  </a:txBody>
                  <a:tcPr/>
                </a:tc>
                <a:tc>
                  <a:txBody>
                    <a:bodyPr/>
                    <a:lstStyle/>
                    <a:p>
                      <a:endParaRPr lang="en-US" sz="1800"/>
                    </a:p>
                  </a:txBody>
                  <a:tcPr/>
                </a:tc>
                <a:extLst>
                  <a:ext uri="{0D108BD9-81ED-4DB2-BD59-A6C34878D82A}">
                    <a16:rowId xmlns:a16="http://schemas.microsoft.com/office/drawing/2014/main" val="338786735"/>
                  </a:ext>
                </a:extLst>
              </a:tr>
              <a:tr h="204211">
                <a:tc>
                  <a:txBody>
                    <a:bodyPr/>
                    <a:lstStyle/>
                    <a:p>
                      <a:r>
                        <a:rPr lang="ru-RU" sz="1800"/>
                        <a:t>5</a:t>
                      </a:r>
                      <a:endParaRPr lang="en-US" sz="1800" dirty="0"/>
                    </a:p>
                  </a:txBody>
                  <a:tcPr/>
                </a:tc>
                <a:tc>
                  <a:txBody>
                    <a:bodyPr/>
                    <a:lstStyle/>
                    <a:p>
                      <a:r>
                        <a:rPr lang="en-US" sz="1800"/>
                        <a:t>0x12345500</a:t>
                      </a:r>
                      <a:endParaRPr lang="en-US" sz="1800" dirty="0"/>
                    </a:p>
                  </a:txBody>
                  <a:tcPr/>
                </a:tc>
                <a:tc>
                  <a:txBody>
                    <a:bodyPr/>
                    <a:lstStyle/>
                    <a:p>
                      <a:endParaRPr lang="en-US" sz="1800"/>
                    </a:p>
                  </a:txBody>
                  <a:tcPr/>
                </a:tc>
                <a:extLst>
                  <a:ext uri="{0D108BD9-81ED-4DB2-BD59-A6C34878D82A}">
                    <a16:rowId xmlns:a16="http://schemas.microsoft.com/office/drawing/2014/main" val="3265575065"/>
                  </a:ext>
                </a:extLst>
              </a:tr>
              <a:tr h="0">
                <a:tc>
                  <a:txBody>
                    <a:bodyPr/>
                    <a:lstStyle/>
                    <a:p>
                      <a:r>
                        <a:rPr lang="ru-RU" sz="1800"/>
                        <a:t>6</a:t>
                      </a:r>
                      <a:endParaRPr lang="en-US" sz="1800" dirty="0"/>
                    </a:p>
                  </a:txBody>
                  <a:tcPr/>
                </a:tc>
                <a:tc>
                  <a:txBody>
                    <a:bodyPr/>
                    <a:lstStyle/>
                    <a:p>
                      <a:r>
                        <a:rPr lang="en-US" sz="1800"/>
                        <a:t>0x12345600</a:t>
                      </a:r>
                      <a:endParaRPr lang="en-US" sz="1800" dirty="0"/>
                    </a:p>
                  </a:txBody>
                  <a:tcPr/>
                </a:tc>
                <a:tc>
                  <a:txBody>
                    <a:bodyPr/>
                    <a:lstStyle/>
                    <a:p>
                      <a:endParaRPr lang="en-US" sz="1800"/>
                    </a:p>
                  </a:txBody>
                  <a:tcPr/>
                </a:tc>
                <a:extLst>
                  <a:ext uri="{0D108BD9-81ED-4DB2-BD59-A6C34878D82A}">
                    <a16:rowId xmlns:a16="http://schemas.microsoft.com/office/drawing/2014/main" val="610077785"/>
                  </a:ext>
                </a:extLst>
              </a:tr>
              <a:tr h="204211">
                <a:tc>
                  <a:txBody>
                    <a:bodyPr/>
                    <a:lstStyle/>
                    <a:p>
                      <a:r>
                        <a:rPr lang="ru-RU" sz="1800"/>
                        <a:t>7</a:t>
                      </a:r>
                      <a:endParaRPr lang="en-US" sz="1800" dirty="0"/>
                    </a:p>
                  </a:txBody>
                  <a:tcPr/>
                </a:tc>
                <a:tc>
                  <a:txBody>
                    <a:bodyPr/>
                    <a:lstStyle/>
                    <a:p>
                      <a:r>
                        <a:rPr lang="en-US" sz="1800"/>
                        <a:t>0x12345700</a:t>
                      </a:r>
                      <a:endParaRPr lang="en-US" sz="1800" dirty="0"/>
                    </a:p>
                  </a:txBody>
                  <a:tcPr/>
                </a:tc>
                <a:tc>
                  <a:txBody>
                    <a:bodyPr/>
                    <a:lstStyle/>
                    <a:p>
                      <a:endParaRPr lang="en-US" sz="1800"/>
                    </a:p>
                  </a:txBody>
                  <a:tcPr/>
                </a:tc>
                <a:extLst>
                  <a:ext uri="{0D108BD9-81ED-4DB2-BD59-A6C34878D82A}">
                    <a16:rowId xmlns:a16="http://schemas.microsoft.com/office/drawing/2014/main" val="768541893"/>
                  </a:ext>
                </a:extLst>
              </a:tr>
              <a:tr h="204211">
                <a:tc>
                  <a:txBody>
                    <a:bodyPr/>
                    <a:lstStyle/>
                    <a:p>
                      <a:r>
                        <a:rPr lang="ru-RU" sz="1800"/>
                        <a:t>8</a:t>
                      </a:r>
                      <a:endParaRPr lang="en-US" sz="1800" dirty="0"/>
                    </a:p>
                  </a:txBody>
                  <a:tcPr/>
                </a:tc>
                <a:tc>
                  <a:txBody>
                    <a:bodyPr/>
                    <a:lstStyle/>
                    <a:p>
                      <a:r>
                        <a:rPr lang="en-US" sz="1800"/>
                        <a:t>0x12345800</a:t>
                      </a:r>
                      <a:endParaRPr lang="en-US" sz="1800" dirty="0"/>
                    </a:p>
                  </a:txBody>
                  <a:tcPr/>
                </a:tc>
                <a:tc>
                  <a:txBody>
                    <a:bodyPr/>
                    <a:lstStyle/>
                    <a:p>
                      <a:endParaRPr lang="en-US" sz="1800"/>
                    </a:p>
                  </a:txBody>
                  <a:tcPr/>
                </a:tc>
                <a:extLst>
                  <a:ext uri="{0D108BD9-81ED-4DB2-BD59-A6C34878D82A}">
                    <a16:rowId xmlns:a16="http://schemas.microsoft.com/office/drawing/2014/main" val="3744057536"/>
                  </a:ext>
                </a:extLst>
              </a:tr>
              <a:tr h="204211">
                <a:tc>
                  <a:txBody>
                    <a:bodyPr/>
                    <a:lstStyle/>
                    <a:p>
                      <a:r>
                        <a:rPr lang="ru-RU" sz="1800"/>
                        <a:t>9</a:t>
                      </a:r>
                      <a:endParaRPr lang="en-US" sz="1800" dirty="0"/>
                    </a:p>
                  </a:txBody>
                  <a:tcPr/>
                </a:tc>
                <a:tc>
                  <a:txBody>
                    <a:bodyPr/>
                    <a:lstStyle/>
                    <a:p>
                      <a:r>
                        <a:rPr lang="en-US" sz="1800"/>
                        <a:t>0x12345900</a:t>
                      </a:r>
                      <a:endParaRPr lang="en-US" sz="1800" dirty="0"/>
                    </a:p>
                  </a:txBody>
                  <a:tcPr/>
                </a:tc>
                <a:tc>
                  <a:txBody>
                    <a:bodyPr/>
                    <a:lstStyle/>
                    <a:p>
                      <a:endParaRPr lang="en-US" sz="1800"/>
                    </a:p>
                  </a:txBody>
                  <a:tcPr/>
                </a:tc>
                <a:extLst>
                  <a:ext uri="{0D108BD9-81ED-4DB2-BD59-A6C34878D82A}">
                    <a16:rowId xmlns:a16="http://schemas.microsoft.com/office/drawing/2014/main" val="4063712875"/>
                  </a:ext>
                </a:extLst>
              </a:tr>
              <a:tr h="204211">
                <a:tc>
                  <a:txBody>
                    <a:bodyPr/>
                    <a:lstStyle/>
                    <a:p>
                      <a:r>
                        <a:rPr lang="ru-RU" sz="1800"/>
                        <a:t>10</a:t>
                      </a:r>
                      <a:endParaRPr lang="en-US" sz="1800" dirty="0"/>
                    </a:p>
                  </a:txBody>
                  <a:tcPr/>
                </a:tc>
                <a:tc>
                  <a:txBody>
                    <a:bodyPr/>
                    <a:lstStyle/>
                    <a:p>
                      <a:r>
                        <a:rPr lang="en-US" sz="1800"/>
                        <a:t>0x12345A00</a:t>
                      </a:r>
                      <a:endParaRPr lang="en-US" sz="1800" dirty="0"/>
                    </a:p>
                  </a:txBody>
                  <a:tcPr/>
                </a:tc>
                <a:tc>
                  <a:txBody>
                    <a:bodyPr/>
                    <a:lstStyle/>
                    <a:p>
                      <a:endParaRPr lang="en-US" sz="1800"/>
                    </a:p>
                  </a:txBody>
                  <a:tcPr/>
                </a:tc>
                <a:extLst>
                  <a:ext uri="{0D108BD9-81ED-4DB2-BD59-A6C34878D82A}">
                    <a16:rowId xmlns:a16="http://schemas.microsoft.com/office/drawing/2014/main" val="4256717549"/>
                  </a:ext>
                </a:extLst>
              </a:tr>
              <a:tr h="204211">
                <a:tc>
                  <a:txBody>
                    <a:bodyPr/>
                    <a:lstStyle/>
                    <a:p>
                      <a:r>
                        <a:rPr lang="ru-RU" sz="1800"/>
                        <a:t>11</a:t>
                      </a:r>
                      <a:endParaRPr lang="en-US" sz="1800" dirty="0"/>
                    </a:p>
                  </a:txBody>
                  <a:tcPr/>
                </a:tc>
                <a:tc>
                  <a:txBody>
                    <a:bodyPr/>
                    <a:lstStyle/>
                    <a:p>
                      <a:r>
                        <a:rPr lang="en-US" sz="1800"/>
                        <a:t>0x12345B00</a:t>
                      </a:r>
                      <a:endParaRPr lang="en-US" sz="1800" dirty="0"/>
                    </a:p>
                  </a:txBody>
                  <a:tcPr/>
                </a:tc>
                <a:tc>
                  <a:txBody>
                    <a:bodyPr/>
                    <a:lstStyle/>
                    <a:p>
                      <a:endParaRPr lang="en-US" sz="1800"/>
                    </a:p>
                  </a:txBody>
                  <a:tcPr/>
                </a:tc>
                <a:extLst>
                  <a:ext uri="{0D108BD9-81ED-4DB2-BD59-A6C34878D82A}">
                    <a16:rowId xmlns:a16="http://schemas.microsoft.com/office/drawing/2014/main" val="631081780"/>
                  </a:ext>
                </a:extLst>
              </a:tr>
              <a:tr h="204211">
                <a:tc>
                  <a:txBody>
                    <a:bodyPr/>
                    <a:lstStyle/>
                    <a:p>
                      <a:r>
                        <a:rPr lang="ru-RU" sz="1800"/>
                        <a:t>12</a:t>
                      </a:r>
                      <a:endParaRPr lang="en-US" sz="1800" dirty="0"/>
                    </a:p>
                  </a:txBody>
                  <a:tcPr/>
                </a:tc>
                <a:tc>
                  <a:txBody>
                    <a:bodyPr/>
                    <a:lstStyle/>
                    <a:p>
                      <a:r>
                        <a:rPr lang="en-US" sz="1800"/>
                        <a:t>0x12345C00</a:t>
                      </a:r>
                      <a:endParaRPr lang="en-US" sz="1800" dirty="0"/>
                    </a:p>
                  </a:txBody>
                  <a:tcPr/>
                </a:tc>
                <a:tc>
                  <a:txBody>
                    <a:bodyPr/>
                    <a:lstStyle/>
                    <a:p>
                      <a:endParaRPr lang="en-US" sz="1800"/>
                    </a:p>
                  </a:txBody>
                  <a:tcPr/>
                </a:tc>
                <a:extLst>
                  <a:ext uri="{0D108BD9-81ED-4DB2-BD59-A6C34878D82A}">
                    <a16:rowId xmlns:a16="http://schemas.microsoft.com/office/drawing/2014/main" val="3887367416"/>
                  </a:ext>
                </a:extLst>
              </a:tr>
              <a:tr h="204211">
                <a:tc>
                  <a:txBody>
                    <a:bodyPr/>
                    <a:lstStyle/>
                    <a:p>
                      <a:r>
                        <a:rPr lang="ru-RU" sz="1800"/>
                        <a:t>13</a:t>
                      </a:r>
                      <a:endParaRPr lang="en-US" sz="1800" dirty="0"/>
                    </a:p>
                  </a:txBody>
                  <a:tcPr/>
                </a:tc>
                <a:tc>
                  <a:txBody>
                    <a:bodyPr/>
                    <a:lstStyle/>
                    <a:p>
                      <a:r>
                        <a:rPr lang="en-US" sz="1800"/>
                        <a:t>0x12345D00</a:t>
                      </a:r>
                      <a:endParaRPr lang="en-US" sz="1800" dirty="0"/>
                    </a:p>
                  </a:txBody>
                  <a:tcPr/>
                </a:tc>
                <a:tc>
                  <a:txBody>
                    <a:bodyPr/>
                    <a:lstStyle/>
                    <a:p>
                      <a:endParaRPr lang="en-US" sz="1800"/>
                    </a:p>
                  </a:txBody>
                  <a:tcPr/>
                </a:tc>
                <a:extLst>
                  <a:ext uri="{0D108BD9-81ED-4DB2-BD59-A6C34878D82A}">
                    <a16:rowId xmlns:a16="http://schemas.microsoft.com/office/drawing/2014/main" val="512398678"/>
                  </a:ext>
                </a:extLst>
              </a:tr>
              <a:tr h="204211">
                <a:tc>
                  <a:txBody>
                    <a:bodyPr/>
                    <a:lstStyle/>
                    <a:p>
                      <a:r>
                        <a:rPr lang="ru-RU" sz="1800"/>
                        <a:t>14</a:t>
                      </a:r>
                      <a:endParaRPr lang="en-US" sz="1800" dirty="0"/>
                    </a:p>
                  </a:txBody>
                  <a:tcPr/>
                </a:tc>
                <a:tc>
                  <a:txBody>
                    <a:bodyPr/>
                    <a:lstStyle/>
                    <a:p>
                      <a:r>
                        <a:rPr lang="en-US" sz="1800" dirty="0">
                          <a:solidFill>
                            <a:srgbClr val="FF0000"/>
                          </a:solidFill>
                        </a:rPr>
                        <a:t>0x01233E00</a:t>
                      </a:r>
                    </a:p>
                  </a:txBody>
                  <a:tcPr/>
                </a:tc>
                <a:tc>
                  <a:txBody>
                    <a:bodyPr/>
                    <a:lstStyle/>
                    <a:p>
                      <a:r>
                        <a:rPr lang="en-US" sz="1800"/>
                        <a:t>0x43210E00</a:t>
                      </a:r>
                      <a:endParaRPr lang="en-US" sz="1800" dirty="0"/>
                    </a:p>
                  </a:txBody>
                  <a:tcPr/>
                </a:tc>
                <a:extLst>
                  <a:ext uri="{0D108BD9-81ED-4DB2-BD59-A6C34878D82A}">
                    <a16:rowId xmlns:a16="http://schemas.microsoft.com/office/drawing/2014/main" val="1400805985"/>
                  </a:ext>
                </a:extLst>
              </a:tr>
              <a:tr h="204211">
                <a:tc>
                  <a:txBody>
                    <a:bodyPr/>
                    <a:lstStyle/>
                    <a:p>
                      <a:r>
                        <a:rPr lang="ru-RU" sz="1800"/>
                        <a:t>15</a:t>
                      </a: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0x12345F00</a:t>
                      </a:r>
                    </a:p>
                  </a:txBody>
                  <a:tcPr/>
                </a:tc>
                <a:tc>
                  <a:txBody>
                    <a:bodyPr/>
                    <a:lstStyle/>
                    <a:p>
                      <a:endParaRPr lang="en-US" sz="1800" dirty="0"/>
                    </a:p>
                  </a:txBody>
                  <a:tcPr/>
                </a:tc>
                <a:extLst>
                  <a:ext uri="{0D108BD9-81ED-4DB2-BD59-A6C34878D82A}">
                    <a16:rowId xmlns:a16="http://schemas.microsoft.com/office/drawing/2014/main" val="3631578507"/>
                  </a:ext>
                </a:extLst>
              </a:tr>
            </a:tbl>
          </a:graphicData>
        </a:graphic>
      </p:graphicFrame>
      <p:sp>
        <p:nvSpPr>
          <p:cNvPr id="3" name="!!Program">
            <a:extLst>
              <a:ext uri="{FF2B5EF4-FFF2-40B4-BE49-F238E27FC236}">
                <a16:creationId xmlns:a16="http://schemas.microsoft.com/office/drawing/2014/main" id="{F01D6DA7-1C2F-7E8B-F51F-3A5B775DA3E9}"/>
              </a:ext>
            </a:extLst>
          </p:cNvPr>
          <p:cNvSpPr txBox="1"/>
          <p:nvPr/>
        </p:nvSpPr>
        <p:spPr>
          <a:xfrm>
            <a:off x="9347199" y="422494"/>
            <a:ext cx="2844801" cy="1200329"/>
          </a:xfrm>
          <a:prstGeom prst="rect">
            <a:avLst/>
          </a:prstGeom>
          <a:noFill/>
        </p:spPr>
        <p:txBody>
          <a:bodyPr wrap="square" rtlCol="0">
            <a:spAutoFit/>
          </a:bodyPr>
          <a:lstStyle/>
          <a:p>
            <a:r>
              <a:rPr lang="en-US" dirty="0">
                <a:latin typeface="Consolas" panose="020B0609020204030204" pitchFamily="49" charset="0"/>
              </a:rPr>
              <a:t>…</a:t>
            </a:r>
          </a:p>
          <a:p>
            <a:r>
              <a:rPr lang="en-US" dirty="0">
                <a:latin typeface="Consolas" panose="020B0609020204030204" pitchFamily="49" charset="0"/>
              </a:rPr>
              <a:t>load r0, [0x12345F00]</a:t>
            </a:r>
          </a:p>
          <a:p>
            <a:r>
              <a:rPr lang="en-US" dirty="0">
                <a:latin typeface="Consolas" panose="020B0609020204030204" pitchFamily="49" charset="0"/>
              </a:rPr>
              <a:t>load r1, [0x01233000]</a:t>
            </a:r>
          </a:p>
          <a:p>
            <a:r>
              <a:rPr lang="en-US" dirty="0">
                <a:latin typeface="Consolas" panose="020B0609020204030204" pitchFamily="49" charset="0"/>
              </a:rPr>
              <a:t>load r2, [0x01233E00]</a:t>
            </a:r>
          </a:p>
        </p:txBody>
      </p:sp>
      <p:sp>
        <p:nvSpPr>
          <p:cNvPr id="4" name="!!Arrow">
            <a:extLst>
              <a:ext uri="{FF2B5EF4-FFF2-40B4-BE49-F238E27FC236}">
                <a16:creationId xmlns:a16="http://schemas.microsoft.com/office/drawing/2014/main" id="{1458C7C7-D936-EE34-1C7D-D4A3F70EEEB4}"/>
              </a:ext>
            </a:extLst>
          </p:cNvPr>
          <p:cNvSpPr/>
          <p:nvPr/>
        </p:nvSpPr>
        <p:spPr>
          <a:xfrm>
            <a:off x="9107487" y="1296978"/>
            <a:ext cx="239712" cy="26065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716C36C-6DCB-6AC3-C5E2-7C67A04C90F9}"/>
              </a:ext>
            </a:extLst>
          </p:cNvPr>
          <p:cNvSpPr/>
          <p:nvPr/>
        </p:nvSpPr>
        <p:spPr>
          <a:xfrm>
            <a:off x="9620250" y="5391150"/>
            <a:ext cx="2305050" cy="8191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Associativity miss</a:t>
            </a:r>
          </a:p>
        </p:txBody>
      </p:sp>
    </p:spTree>
    <p:extLst>
      <p:ext uri="{BB962C8B-B14F-4D97-AF65-F5344CB8AC3E}">
        <p14:creationId xmlns:p14="http://schemas.microsoft.com/office/powerpoint/2010/main" val="11702627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01496-2CC6-DDDD-D26A-9E4CB2AB97BE}"/>
              </a:ext>
            </a:extLst>
          </p:cNvPr>
          <p:cNvSpPr>
            <a:spLocks noGrp="1"/>
          </p:cNvSpPr>
          <p:nvPr>
            <p:ph type="title"/>
          </p:nvPr>
        </p:nvSpPr>
        <p:spPr/>
        <p:txBody>
          <a:bodyPr/>
          <a:lstStyle/>
          <a:p>
            <a:r>
              <a:rPr lang="ru-RU" dirty="0"/>
              <a:t>Процессоры не только читают из памяти, но и пишут</a:t>
            </a:r>
            <a:endParaRPr lang="en-US" dirty="0"/>
          </a:p>
        </p:txBody>
      </p:sp>
      <p:sp>
        <p:nvSpPr>
          <p:cNvPr id="3" name="Content Placeholder 2">
            <a:extLst>
              <a:ext uri="{FF2B5EF4-FFF2-40B4-BE49-F238E27FC236}">
                <a16:creationId xmlns:a16="http://schemas.microsoft.com/office/drawing/2014/main" id="{DC105BCB-EABC-E840-FFFF-4A0A712FA1B3}"/>
              </a:ext>
            </a:extLst>
          </p:cNvPr>
          <p:cNvSpPr>
            <a:spLocks noGrp="1"/>
          </p:cNvSpPr>
          <p:nvPr>
            <p:ph idx="1"/>
          </p:nvPr>
        </p:nvSpPr>
        <p:spPr/>
        <p:txBody>
          <a:bodyPr>
            <a:normAutofit lnSpcReduction="10000"/>
          </a:bodyPr>
          <a:lstStyle/>
          <a:p>
            <a:r>
              <a:rPr lang="ru-RU" dirty="0"/>
              <a:t>Все процессоры не только читают, но и пишут в память</a:t>
            </a:r>
          </a:p>
          <a:p>
            <a:r>
              <a:rPr lang="ru-RU" dirty="0"/>
              <a:t>Процессоры должны быть согласованы по данным</a:t>
            </a:r>
          </a:p>
          <a:p>
            <a:pPr lvl="1"/>
            <a:r>
              <a:rPr lang="ru-RU" dirty="0"/>
              <a:t>Перед тем как записать свои данные, надо удалить данные из кэшей других процессоров.</a:t>
            </a:r>
          </a:p>
          <a:p>
            <a:pPr lvl="1"/>
            <a:r>
              <a:rPr lang="ru-RU" dirty="0"/>
              <a:t>После </a:t>
            </a:r>
            <a:r>
              <a:rPr lang="ru-RU" dirty="0" err="1"/>
              <a:t>инвалидации</a:t>
            </a:r>
            <a:r>
              <a:rPr lang="ru-RU" dirty="0"/>
              <a:t> данных в кэшах других процессоров </a:t>
            </a:r>
            <a:r>
              <a:rPr lang="en-US" dirty="0"/>
              <a:t>CPU</a:t>
            </a:r>
            <a:r>
              <a:rPr lang="ru-RU" dirty="0"/>
              <a:t> может повторно записать и прочитать эти данные</a:t>
            </a:r>
          </a:p>
          <a:p>
            <a:r>
              <a:rPr lang="ru-RU" dirty="0"/>
              <a:t>Если какой-то </a:t>
            </a:r>
            <a:r>
              <a:rPr lang="en-US" dirty="0"/>
              <a:t>CPU </a:t>
            </a:r>
            <a:r>
              <a:rPr lang="ru-RU" dirty="0"/>
              <a:t>попытается обратиться к данным, когда их другой </a:t>
            </a:r>
            <a:r>
              <a:rPr lang="en-US" dirty="0"/>
              <a:t>CPU</a:t>
            </a:r>
            <a:r>
              <a:rPr lang="ru-RU" dirty="0"/>
              <a:t> </a:t>
            </a:r>
            <a:r>
              <a:rPr lang="ru-RU" dirty="0" err="1"/>
              <a:t>инвалидировал</a:t>
            </a:r>
            <a:r>
              <a:rPr lang="ru-RU" dirty="0"/>
              <a:t>, получится промах</a:t>
            </a:r>
            <a:r>
              <a:rPr lang="en-US" dirty="0"/>
              <a:t> </a:t>
            </a:r>
            <a:r>
              <a:rPr lang="ru-RU" dirty="0"/>
              <a:t>коммуникации (</a:t>
            </a:r>
            <a:r>
              <a:rPr lang="en-US" dirty="0"/>
              <a:t>communication miss)</a:t>
            </a:r>
          </a:p>
          <a:p>
            <a:r>
              <a:rPr lang="ru-RU" dirty="0"/>
              <a:t>Для решения этих проблем используется протокол когерентности кэшей</a:t>
            </a:r>
            <a:endParaRPr lang="en-US" dirty="0"/>
          </a:p>
        </p:txBody>
      </p:sp>
    </p:spTree>
    <p:extLst>
      <p:ext uri="{BB962C8B-B14F-4D97-AF65-F5344CB8AC3E}">
        <p14:creationId xmlns:p14="http://schemas.microsoft.com/office/powerpoint/2010/main" val="1898506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0384A-DE60-B3F5-94EA-1600D9D505E6}"/>
              </a:ext>
            </a:extLst>
          </p:cNvPr>
          <p:cNvSpPr>
            <a:spLocks noGrp="1"/>
          </p:cNvSpPr>
          <p:nvPr>
            <p:ph type="title"/>
          </p:nvPr>
        </p:nvSpPr>
        <p:spPr/>
        <p:txBody>
          <a:bodyPr/>
          <a:lstStyle/>
          <a:p>
            <a:r>
              <a:rPr lang="ru-RU" dirty="0"/>
              <a:t>Протокол когерентности кэшей </a:t>
            </a:r>
            <a:r>
              <a:rPr lang="en-US" dirty="0"/>
              <a:t>MESI</a:t>
            </a:r>
          </a:p>
        </p:txBody>
      </p:sp>
      <p:sp>
        <p:nvSpPr>
          <p:cNvPr id="3" name="Content Placeholder 2">
            <a:extLst>
              <a:ext uri="{FF2B5EF4-FFF2-40B4-BE49-F238E27FC236}">
                <a16:creationId xmlns:a16="http://schemas.microsoft.com/office/drawing/2014/main" id="{DA1AA7B3-7458-D6B1-3487-043F53B028DF}"/>
              </a:ext>
            </a:extLst>
          </p:cNvPr>
          <p:cNvSpPr>
            <a:spLocks noGrp="1"/>
          </p:cNvSpPr>
          <p:nvPr>
            <p:ph idx="1"/>
          </p:nvPr>
        </p:nvSpPr>
        <p:spPr/>
        <p:txBody>
          <a:bodyPr/>
          <a:lstStyle/>
          <a:p>
            <a:r>
              <a:rPr lang="ru-RU" dirty="0"/>
              <a:t>Упрощенный протокол для согласования кэшей, основанный на 4 состояниях кэш-линий</a:t>
            </a:r>
          </a:p>
          <a:p>
            <a:r>
              <a:rPr lang="ru-RU" dirty="0"/>
              <a:t>Служит для иллюстрации принципов обеспечения когерентности</a:t>
            </a:r>
          </a:p>
          <a:p>
            <a:r>
              <a:rPr lang="ru-RU" dirty="0"/>
              <a:t>Реальные процессоры используют более сложные протоколы, состоящие из десятков состояний</a:t>
            </a:r>
            <a:endParaRPr lang="en-US" dirty="0"/>
          </a:p>
        </p:txBody>
      </p:sp>
    </p:spTree>
    <p:extLst>
      <p:ext uri="{BB962C8B-B14F-4D97-AF65-F5344CB8AC3E}">
        <p14:creationId xmlns:p14="http://schemas.microsoft.com/office/powerpoint/2010/main" val="3126871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64F6B-9ABE-17B5-640C-7975AFED23D5}"/>
              </a:ext>
            </a:extLst>
          </p:cNvPr>
          <p:cNvSpPr>
            <a:spLocks noGrp="1"/>
          </p:cNvSpPr>
          <p:nvPr>
            <p:ph type="title"/>
          </p:nvPr>
        </p:nvSpPr>
        <p:spPr/>
        <p:txBody>
          <a:bodyPr/>
          <a:lstStyle/>
          <a:p>
            <a:r>
              <a:rPr lang="ru-RU" dirty="0"/>
              <a:t>Протокол </a:t>
            </a:r>
            <a:r>
              <a:rPr lang="en-US" dirty="0"/>
              <a:t>MESI</a:t>
            </a:r>
          </a:p>
        </p:txBody>
      </p:sp>
      <p:sp>
        <p:nvSpPr>
          <p:cNvPr id="4" name="Content Placeholder 3">
            <a:extLst>
              <a:ext uri="{FF2B5EF4-FFF2-40B4-BE49-F238E27FC236}">
                <a16:creationId xmlns:a16="http://schemas.microsoft.com/office/drawing/2014/main" id="{C3CDDB9B-F4E4-AD69-7704-217659C317BC}"/>
              </a:ext>
            </a:extLst>
          </p:cNvPr>
          <p:cNvSpPr>
            <a:spLocks noGrp="1"/>
          </p:cNvSpPr>
          <p:nvPr>
            <p:ph idx="1"/>
          </p:nvPr>
        </p:nvSpPr>
        <p:spPr/>
        <p:txBody>
          <a:bodyPr>
            <a:normAutofit fontScale="92500" lnSpcReduction="20000"/>
          </a:bodyPr>
          <a:lstStyle/>
          <a:p>
            <a:r>
              <a:rPr lang="ru-RU" dirty="0"/>
              <a:t>Возможны 4 состояния кэш-линии</a:t>
            </a:r>
          </a:p>
          <a:p>
            <a:pPr lvl="1"/>
            <a:r>
              <a:rPr lang="en-US" b="1" dirty="0"/>
              <a:t>M</a:t>
            </a:r>
            <a:r>
              <a:rPr lang="en-US" dirty="0"/>
              <a:t>odified – </a:t>
            </a:r>
            <a:r>
              <a:rPr lang="ru-RU" dirty="0"/>
              <a:t>данные записаны процессором-владельцем кэша и ещё не появились в кэшах других процессоров</a:t>
            </a:r>
            <a:endParaRPr lang="en-US" dirty="0"/>
          </a:p>
          <a:p>
            <a:pPr lvl="2"/>
            <a:r>
              <a:rPr lang="ru-RU" dirty="0"/>
              <a:t>Есть расхождение между данными в кэше и основной памяти</a:t>
            </a:r>
          </a:p>
          <a:p>
            <a:pPr lvl="2"/>
            <a:r>
              <a:rPr lang="ru-RU" dirty="0"/>
              <a:t>Прежде чем вытеснить кэш-линию, её надо записать в память</a:t>
            </a:r>
          </a:p>
          <a:p>
            <a:pPr lvl="1"/>
            <a:r>
              <a:rPr lang="en-US" b="1" dirty="0"/>
              <a:t>E</a:t>
            </a:r>
            <a:r>
              <a:rPr lang="en-US" dirty="0"/>
              <a:t>xclusive – </a:t>
            </a:r>
            <a:r>
              <a:rPr lang="ru-RU" dirty="0"/>
              <a:t>данные ещё не были изменены процессором-владельцем и согласованы с памятью</a:t>
            </a:r>
          </a:p>
          <a:p>
            <a:pPr lvl="2"/>
            <a:r>
              <a:rPr lang="ru-RU" dirty="0"/>
              <a:t>Процессор-владелец может писать в эту кэш линию без согласования с другими процессорами</a:t>
            </a:r>
          </a:p>
          <a:p>
            <a:pPr lvl="2"/>
            <a:r>
              <a:rPr lang="ru-RU" dirty="0"/>
              <a:t>Можно вытеснить эту кэш-линию без записи в память</a:t>
            </a:r>
            <a:endParaRPr lang="en-US" dirty="0"/>
          </a:p>
          <a:p>
            <a:pPr lvl="1"/>
            <a:r>
              <a:rPr lang="en-US" b="1" dirty="0"/>
              <a:t>S</a:t>
            </a:r>
            <a:r>
              <a:rPr lang="en-US" dirty="0"/>
              <a:t>hared –</a:t>
            </a:r>
            <a:r>
              <a:rPr lang="ru-RU" dirty="0"/>
              <a:t> линия продублирована еще в одном из </a:t>
            </a:r>
            <a:r>
              <a:rPr lang="en-US" dirty="0"/>
              <a:t>CPU</a:t>
            </a:r>
          </a:p>
          <a:p>
            <a:pPr lvl="2"/>
            <a:r>
              <a:rPr lang="ru-RU" dirty="0"/>
              <a:t>Владелец должен согласовывать запись в неё с другими процессорами</a:t>
            </a:r>
          </a:p>
          <a:p>
            <a:pPr lvl="2"/>
            <a:r>
              <a:rPr lang="ru-RU" dirty="0"/>
              <a:t>Линия согласована с памятью и может быть вытеснена без оповещения и записи в память</a:t>
            </a:r>
          </a:p>
          <a:p>
            <a:pPr lvl="1"/>
            <a:r>
              <a:rPr lang="en-US" b="1" dirty="0"/>
              <a:t>I</a:t>
            </a:r>
            <a:r>
              <a:rPr lang="en-US" dirty="0"/>
              <a:t>nvalid – </a:t>
            </a:r>
            <a:r>
              <a:rPr lang="ru-RU" dirty="0"/>
              <a:t>кэш-линия пуста или содержит мусор</a:t>
            </a:r>
          </a:p>
          <a:p>
            <a:pPr lvl="2"/>
            <a:r>
              <a:rPr lang="ru-RU" dirty="0"/>
              <a:t>Новые данные по возможности должны помещаться в</a:t>
            </a:r>
            <a:r>
              <a:rPr lang="en-US" dirty="0"/>
              <a:t> Invalid</a:t>
            </a:r>
            <a:r>
              <a:rPr lang="ru-RU" dirty="0"/>
              <a:t>-кэш-линию</a:t>
            </a:r>
            <a:endParaRPr lang="en-US" dirty="0"/>
          </a:p>
        </p:txBody>
      </p:sp>
    </p:spTree>
    <p:extLst>
      <p:ext uri="{BB962C8B-B14F-4D97-AF65-F5344CB8AC3E}">
        <p14:creationId xmlns:p14="http://schemas.microsoft.com/office/powerpoint/2010/main" val="3512618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836EC-2CBD-7756-3AA6-1AB6E6420ED7}"/>
              </a:ext>
            </a:extLst>
          </p:cNvPr>
          <p:cNvSpPr>
            <a:spLocks noGrp="1"/>
          </p:cNvSpPr>
          <p:nvPr>
            <p:ph type="title"/>
          </p:nvPr>
        </p:nvSpPr>
        <p:spPr/>
        <p:txBody>
          <a:bodyPr/>
          <a:lstStyle/>
          <a:p>
            <a:r>
              <a:rPr lang="en-US" dirty="0"/>
              <a:t>MESI</a:t>
            </a:r>
            <a:r>
              <a:rPr lang="ru-RU" dirty="0"/>
              <a:t> </a:t>
            </a:r>
            <a:r>
              <a:rPr lang="ru-RU" dirty="0" err="1"/>
              <a:t>верхнеуровнево</a:t>
            </a:r>
            <a:endParaRPr lang="en-US" dirty="0"/>
          </a:p>
        </p:txBody>
      </p:sp>
      <p:sp>
        <p:nvSpPr>
          <p:cNvPr id="3" name="Content Placeholder 2">
            <a:extLst>
              <a:ext uri="{FF2B5EF4-FFF2-40B4-BE49-F238E27FC236}">
                <a16:creationId xmlns:a16="http://schemas.microsoft.com/office/drawing/2014/main" id="{CCF8903F-BC0A-6E52-8E81-0CA203C73EA9}"/>
              </a:ext>
            </a:extLst>
          </p:cNvPr>
          <p:cNvSpPr>
            <a:spLocks noGrp="1"/>
          </p:cNvSpPr>
          <p:nvPr>
            <p:ph idx="1"/>
          </p:nvPr>
        </p:nvSpPr>
        <p:spPr/>
        <p:txBody>
          <a:bodyPr/>
          <a:lstStyle/>
          <a:p>
            <a:r>
              <a:rPr lang="ru-RU" dirty="0"/>
              <a:t>При чтении данных процессор может получить их в </a:t>
            </a:r>
            <a:r>
              <a:rPr lang="en-US" dirty="0"/>
              <a:t>Exclusive </a:t>
            </a:r>
            <a:r>
              <a:rPr lang="ru-RU" dirty="0"/>
              <a:t>или </a:t>
            </a:r>
            <a:r>
              <a:rPr lang="en-US" dirty="0"/>
              <a:t>Shared</a:t>
            </a:r>
            <a:r>
              <a:rPr lang="ru-RU" dirty="0"/>
              <a:t>-режиме</a:t>
            </a:r>
          </a:p>
          <a:p>
            <a:r>
              <a:rPr lang="ru-RU" dirty="0"/>
              <a:t>При записи процессор переводит состояние в </a:t>
            </a:r>
            <a:r>
              <a:rPr lang="en-US" dirty="0"/>
              <a:t>Modified</a:t>
            </a:r>
            <a:r>
              <a:rPr lang="ru-RU" dirty="0"/>
              <a:t> и отправляет сообщения другим процессорам, чтобы они </a:t>
            </a:r>
            <a:r>
              <a:rPr lang="ru-RU" dirty="0" err="1"/>
              <a:t>инвалидировали</a:t>
            </a:r>
            <a:r>
              <a:rPr lang="ru-RU" dirty="0"/>
              <a:t> свои копии</a:t>
            </a:r>
          </a:p>
          <a:p>
            <a:r>
              <a:rPr lang="ru-RU" dirty="0"/>
              <a:t>Когда процессор видит, что другой меняет данные, он </a:t>
            </a:r>
            <a:r>
              <a:rPr lang="ru-RU" dirty="0" err="1"/>
              <a:t>инвалидирует</a:t>
            </a:r>
            <a:r>
              <a:rPr lang="ru-RU" dirty="0"/>
              <a:t> свою копию, чтобы не использовать устаревшую информацию</a:t>
            </a:r>
            <a:endParaRPr lang="en-US" dirty="0"/>
          </a:p>
        </p:txBody>
      </p:sp>
    </p:spTree>
    <p:extLst>
      <p:ext uri="{BB962C8B-B14F-4D97-AF65-F5344CB8AC3E}">
        <p14:creationId xmlns:p14="http://schemas.microsoft.com/office/powerpoint/2010/main" val="4033168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E17A7-1E22-44B7-145C-0AE6E3ED00B2}"/>
              </a:ext>
            </a:extLst>
          </p:cNvPr>
          <p:cNvSpPr>
            <a:spLocks noGrp="1"/>
          </p:cNvSpPr>
          <p:nvPr>
            <p:ph type="title"/>
          </p:nvPr>
        </p:nvSpPr>
        <p:spPr/>
        <p:txBody>
          <a:bodyPr/>
          <a:lstStyle/>
          <a:p>
            <a:r>
              <a:rPr lang="ru-RU" dirty="0"/>
              <a:t>Сообщения протокола </a:t>
            </a:r>
            <a:r>
              <a:rPr lang="en-US" dirty="0"/>
              <a:t>MESI</a:t>
            </a:r>
          </a:p>
        </p:txBody>
      </p:sp>
      <p:sp>
        <p:nvSpPr>
          <p:cNvPr id="3" name="Content Placeholder 2">
            <a:extLst>
              <a:ext uri="{FF2B5EF4-FFF2-40B4-BE49-F238E27FC236}">
                <a16:creationId xmlns:a16="http://schemas.microsoft.com/office/drawing/2014/main" id="{49CCC5BC-FF50-393F-AB58-F1F61E735A3E}"/>
              </a:ext>
            </a:extLst>
          </p:cNvPr>
          <p:cNvSpPr>
            <a:spLocks noGrp="1"/>
          </p:cNvSpPr>
          <p:nvPr>
            <p:ph idx="1"/>
          </p:nvPr>
        </p:nvSpPr>
        <p:spPr/>
        <p:txBody>
          <a:bodyPr>
            <a:normAutofit fontScale="85000" lnSpcReduction="10000"/>
          </a:bodyPr>
          <a:lstStyle/>
          <a:p>
            <a:r>
              <a:rPr lang="en-US" b="1" dirty="0"/>
              <a:t>Read</a:t>
            </a:r>
            <a:r>
              <a:rPr lang="en-US" dirty="0"/>
              <a:t>(</a:t>
            </a:r>
            <a:r>
              <a:rPr lang="en-US" dirty="0" err="1"/>
              <a:t>addr</a:t>
            </a:r>
            <a:r>
              <a:rPr lang="en-US" dirty="0"/>
              <a:t>)</a:t>
            </a:r>
            <a:r>
              <a:rPr lang="ru-RU" dirty="0"/>
              <a:t> – Процессор запрашивает данные</a:t>
            </a:r>
            <a:endParaRPr lang="en-US" dirty="0"/>
          </a:p>
          <a:p>
            <a:r>
              <a:rPr lang="en-US" b="1" dirty="0"/>
              <a:t>Read Response</a:t>
            </a:r>
            <a:r>
              <a:rPr lang="ru-RU" dirty="0"/>
              <a:t>(</a:t>
            </a:r>
            <a:r>
              <a:rPr lang="en-US" dirty="0"/>
              <a:t>data)</a:t>
            </a:r>
            <a:r>
              <a:rPr lang="ru-RU" dirty="0"/>
              <a:t>– ответ на сообщение </a:t>
            </a:r>
            <a:r>
              <a:rPr lang="en-US" dirty="0"/>
              <a:t>Read</a:t>
            </a:r>
            <a:endParaRPr lang="ru-RU" dirty="0"/>
          </a:p>
          <a:p>
            <a:pPr lvl="1"/>
            <a:r>
              <a:rPr lang="ru-RU" dirty="0"/>
              <a:t>Может прийти от подсистемы памяти или другого кэша</a:t>
            </a:r>
          </a:p>
          <a:p>
            <a:r>
              <a:rPr lang="en-US" b="1" dirty="0"/>
              <a:t>Invalidate</a:t>
            </a:r>
            <a:r>
              <a:rPr lang="en-US" dirty="0"/>
              <a:t>(</a:t>
            </a:r>
            <a:r>
              <a:rPr lang="en-US" dirty="0" err="1"/>
              <a:t>addr</a:t>
            </a:r>
            <a:r>
              <a:rPr lang="en-US" dirty="0"/>
              <a:t>) –</a:t>
            </a:r>
            <a:r>
              <a:rPr lang="ru-RU" dirty="0"/>
              <a:t> запрос на </a:t>
            </a:r>
            <a:r>
              <a:rPr lang="ru-RU" dirty="0" err="1"/>
              <a:t>инвалидацию</a:t>
            </a:r>
            <a:r>
              <a:rPr lang="ru-RU" dirty="0"/>
              <a:t> кэш линии, связанной с адресом</a:t>
            </a:r>
          </a:p>
          <a:p>
            <a:pPr lvl="1"/>
            <a:r>
              <a:rPr lang="ru-RU" dirty="0"/>
              <a:t>Все процессоры должны </a:t>
            </a:r>
            <a:r>
              <a:rPr lang="ru-RU" dirty="0" err="1"/>
              <a:t>инвалидировать</a:t>
            </a:r>
            <a:r>
              <a:rPr lang="ru-RU" dirty="0"/>
              <a:t> у себя кэш линию связанную с адресом и ответить </a:t>
            </a:r>
            <a:r>
              <a:rPr lang="en-US" dirty="0"/>
              <a:t>Invalidate acknowledged</a:t>
            </a:r>
            <a:endParaRPr lang="ru-RU" dirty="0"/>
          </a:p>
          <a:p>
            <a:r>
              <a:rPr lang="en-US" b="1" dirty="0"/>
              <a:t>Invalidate acknowledge</a:t>
            </a:r>
            <a:r>
              <a:rPr lang="en-US" dirty="0"/>
              <a:t> – </a:t>
            </a:r>
            <a:r>
              <a:rPr lang="ru-RU" dirty="0"/>
              <a:t>подтверждение </a:t>
            </a:r>
            <a:r>
              <a:rPr lang="ru-RU" dirty="0" err="1"/>
              <a:t>инвалидации</a:t>
            </a:r>
            <a:endParaRPr lang="ru-RU" dirty="0"/>
          </a:p>
          <a:p>
            <a:pPr lvl="1"/>
            <a:r>
              <a:rPr lang="ru-RU" dirty="0"/>
              <a:t>Процессор в ответ на </a:t>
            </a:r>
            <a:r>
              <a:rPr lang="en-US" dirty="0"/>
              <a:t>Invalidate </a:t>
            </a:r>
            <a:r>
              <a:rPr lang="ru-RU" dirty="0"/>
              <a:t>должен удалить данные и подтвердить удаление</a:t>
            </a:r>
          </a:p>
          <a:p>
            <a:r>
              <a:rPr lang="en-US" b="1" dirty="0"/>
              <a:t>Read Invalidate</a:t>
            </a:r>
            <a:r>
              <a:rPr lang="en-US" dirty="0"/>
              <a:t>(</a:t>
            </a:r>
            <a:r>
              <a:rPr lang="en-US" dirty="0" err="1"/>
              <a:t>addr</a:t>
            </a:r>
            <a:r>
              <a:rPr lang="en-US" dirty="0"/>
              <a:t>) – </a:t>
            </a:r>
            <a:r>
              <a:rPr lang="ru-RU" dirty="0"/>
              <a:t>Процессор запрашивает кэш линию по адресу </a:t>
            </a:r>
            <a:r>
              <a:rPr lang="en-US" dirty="0" err="1"/>
              <a:t>addr</a:t>
            </a:r>
            <a:r>
              <a:rPr lang="ru-RU" dirty="0"/>
              <a:t>, остальные процессоры должны </a:t>
            </a:r>
            <a:r>
              <a:rPr lang="ru-RU" dirty="0" err="1"/>
              <a:t>инвалидировать</a:t>
            </a:r>
            <a:r>
              <a:rPr lang="ru-RU" dirty="0"/>
              <a:t> их у себя</a:t>
            </a:r>
          </a:p>
          <a:p>
            <a:r>
              <a:rPr lang="en-US" b="1" dirty="0" err="1"/>
              <a:t>WriteBack</a:t>
            </a:r>
            <a:r>
              <a:rPr lang="en-US" dirty="0"/>
              <a:t>(</a:t>
            </a:r>
            <a:r>
              <a:rPr lang="en-US" dirty="0" err="1"/>
              <a:t>addr</a:t>
            </a:r>
            <a:r>
              <a:rPr lang="en-US" dirty="0"/>
              <a:t>, data)</a:t>
            </a:r>
            <a:r>
              <a:rPr lang="ru-RU" dirty="0"/>
              <a:t> – записывает данные в память</a:t>
            </a:r>
            <a:endParaRPr lang="en-US" dirty="0"/>
          </a:p>
        </p:txBody>
      </p:sp>
    </p:spTree>
    <p:extLst>
      <p:ext uri="{BB962C8B-B14F-4D97-AF65-F5344CB8AC3E}">
        <p14:creationId xmlns:p14="http://schemas.microsoft.com/office/powerpoint/2010/main" val="1292615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EEA71D0-A5D6-247E-1F26-384453F410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786402" cy="648866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1DFB1C3-F621-7ED0-B5E5-25EB7087F10F}"/>
              </a:ext>
            </a:extLst>
          </p:cNvPr>
          <p:cNvSpPr txBox="1"/>
          <p:nvPr/>
        </p:nvSpPr>
        <p:spPr>
          <a:xfrm>
            <a:off x="0" y="6488668"/>
            <a:ext cx="7201593" cy="369332"/>
          </a:xfrm>
          <a:prstGeom prst="rect">
            <a:avLst/>
          </a:prstGeom>
          <a:noFill/>
        </p:spPr>
        <p:txBody>
          <a:bodyPr wrap="square">
            <a:spAutoFit/>
          </a:bodyPr>
          <a:lstStyle/>
          <a:p>
            <a:r>
              <a:rPr lang="en-US" dirty="0">
                <a:hlinkClick r:id="rId4"/>
              </a:rPr>
              <a:t>http://ithare.com/infographics-operation-costs-in-cpu-clock-cycles/</a:t>
            </a:r>
            <a:r>
              <a:rPr lang="en-US" dirty="0"/>
              <a:t> </a:t>
            </a:r>
          </a:p>
        </p:txBody>
      </p:sp>
      <p:pic>
        <p:nvPicPr>
          <p:cNvPr id="7" name="Picture 6">
            <a:extLst>
              <a:ext uri="{FF2B5EF4-FFF2-40B4-BE49-F238E27FC236}">
                <a16:creationId xmlns:a16="http://schemas.microsoft.com/office/drawing/2014/main" id="{2E18EB43-0619-BAEC-E64F-42D4A8186982}"/>
              </a:ext>
            </a:extLst>
          </p:cNvPr>
          <p:cNvPicPr>
            <a:picLocks noChangeAspect="1"/>
          </p:cNvPicPr>
          <p:nvPr/>
        </p:nvPicPr>
        <p:blipFill>
          <a:blip r:embed="rId5"/>
          <a:stretch>
            <a:fillRect/>
          </a:stretch>
        </p:blipFill>
        <p:spPr>
          <a:xfrm>
            <a:off x="9419838" y="14288"/>
            <a:ext cx="2772162" cy="2829320"/>
          </a:xfrm>
          <a:prstGeom prst="rect">
            <a:avLst/>
          </a:prstGeom>
        </p:spPr>
      </p:pic>
      <p:sp>
        <p:nvSpPr>
          <p:cNvPr id="9" name="Arrow: Right 8">
            <a:extLst>
              <a:ext uri="{FF2B5EF4-FFF2-40B4-BE49-F238E27FC236}">
                <a16:creationId xmlns:a16="http://schemas.microsoft.com/office/drawing/2014/main" id="{A75B9222-C055-F530-31B4-81A68F578687}"/>
              </a:ext>
            </a:extLst>
          </p:cNvPr>
          <p:cNvSpPr/>
          <p:nvPr/>
        </p:nvSpPr>
        <p:spPr>
          <a:xfrm flipH="1">
            <a:off x="5198126" y="4006850"/>
            <a:ext cx="777224" cy="190500"/>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A2FB3E3F-6654-1A4A-8759-945777E2D210}"/>
              </a:ext>
            </a:extLst>
          </p:cNvPr>
          <p:cNvSpPr/>
          <p:nvPr/>
        </p:nvSpPr>
        <p:spPr>
          <a:xfrm flipH="1">
            <a:off x="4328176" y="2108200"/>
            <a:ext cx="777224" cy="190500"/>
          </a:xfrm>
          <a:prstGeom prst="rightArrow">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442E8A5F-30DE-19C3-E6C5-78904F440F4D}"/>
              </a:ext>
            </a:extLst>
          </p:cNvPr>
          <p:cNvSpPr/>
          <p:nvPr/>
        </p:nvSpPr>
        <p:spPr>
          <a:xfrm flipH="1">
            <a:off x="4518676" y="2457450"/>
            <a:ext cx="777224" cy="190500"/>
          </a:xfrm>
          <a:prstGeom prst="rightArrow">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C5D1A929-A09F-3634-62BA-D60F3A901D43}"/>
              </a:ext>
            </a:extLst>
          </p:cNvPr>
          <p:cNvSpPr/>
          <p:nvPr/>
        </p:nvSpPr>
        <p:spPr>
          <a:xfrm flipH="1">
            <a:off x="4809514" y="3816350"/>
            <a:ext cx="777224" cy="190500"/>
          </a:xfrm>
          <a:prstGeom prst="rightArrow">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87898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29A999-69D8-74DE-3ADF-1BC0C118F3F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D5DB8BB-5A65-BF06-35EC-7056F91E81ED}"/>
              </a:ext>
            </a:extLst>
          </p:cNvPr>
          <p:cNvSpPr>
            <a:spLocks noGrp="1"/>
          </p:cNvSpPr>
          <p:nvPr>
            <p:ph type="title"/>
          </p:nvPr>
        </p:nvSpPr>
        <p:spPr/>
        <p:txBody>
          <a:bodyPr/>
          <a:lstStyle/>
          <a:p>
            <a:r>
              <a:rPr lang="ru-RU" dirty="0"/>
              <a:t>Переход </a:t>
            </a:r>
            <a:r>
              <a:rPr lang="en-US" dirty="0"/>
              <a:t>a (M</a:t>
            </a:r>
            <a:r>
              <a:rPr lang="en-US" b="0" i="0" dirty="0">
                <a:solidFill>
                  <a:srgbClr val="1F1F1F"/>
                </a:solidFill>
                <a:effectLst/>
                <a:latin typeface="Google Sans"/>
              </a:rPr>
              <a:t>→E)</a:t>
            </a:r>
            <a:endParaRPr lang="en-US" dirty="0"/>
          </a:p>
        </p:txBody>
      </p:sp>
      <p:sp>
        <p:nvSpPr>
          <p:cNvPr id="7176" name="Content Placeholder 7175">
            <a:extLst>
              <a:ext uri="{FF2B5EF4-FFF2-40B4-BE49-F238E27FC236}">
                <a16:creationId xmlns:a16="http://schemas.microsoft.com/office/drawing/2014/main" id="{D78990EA-8931-05BF-0178-16BA1903FDBD}"/>
              </a:ext>
            </a:extLst>
          </p:cNvPr>
          <p:cNvSpPr>
            <a:spLocks noGrp="1"/>
          </p:cNvSpPr>
          <p:nvPr>
            <p:ph idx="1"/>
          </p:nvPr>
        </p:nvSpPr>
        <p:spPr>
          <a:xfrm>
            <a:off x="838200" y="1825625"/>
            <a:ext cx="5597752" cy="4351338"/>
          </a:xfrm>
        </p:spPr>
        <p:txBody>
          <a:bodyPr/>
          <a:lstStyle/>
          <a:p>
            <a:r>
              <a:rPr lang="ru-RU" b="0" i="0" dirty="0">
                <a:solidFill>
                  <a:srgbClr val="333333"/>
                </a:solidFill>
                <a:effectLst/>
                <a:latin typeface="-apple-system"/>
              </a:rPr>
              <a:t>Кэш-линия записана обратно в память, но CPU оставил её в кэше и имеет право изменять её. Этот переход требует сообщения “</a:t>
            </a:r>
            <a:r>
              <a:rPr lang="ru-RU" b="0" i="0" dirty="0" err="1">
                <a:solidFill>
                  <a:srgbClr val="333333"/>
                </a:solidFill>
                <a:effectLst/>
                <a:latin typeface="-apple-system"/>
              </a:rPr>
              <a:t>writeback</a:t>
            </a:r>
            <a:r>
              <a:rPr lang="ru-RU" b="0" i="0" dirty="0">
                <a:solidFill>
                  <a:srgbClr val="333333"/>
                </a:solidFill>
                <a:effectLst/>
                <a:latin typeface="-apple-system"/>
              </a:rPr>
              <a:t>”.</a:t>
            </a:r>
            <a:endParaRPr lang="en-US" dirty="0"/>
          </a:p>
        </p:txBody>
      </p:sp>
      <p:sp>
        <p:nvSpPr>
          <p:cNvPr id="5" name="Rectangle 4">
            <a:extLst>
              <a:ext uri="{FF2B5EF4-FFF2-40B4-BE49-F238E27FC236}">
                <a16:creationId xmlns:a16="http://schemas.microsoft.com/office/drawing/2014/main" id="{5B5827DF-2307-310E-D747-2705D41CDF96}"/>
              </a:ext>
            </a:extLst>
          </p:cNvPr>
          <p:cNvSpPr/>
          <p:nvPr/>
        </p:nvSpPr>
        <p:spPr>
          <a:xfrm>
            <a:off x="9158514" y="2293257"/>
            <a:ext cx="566057"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t>
            </a:r>
          </a:p>
        </p:txBody>
      </p:sp>
      <p:sp>
        <p:nvSpPr>
          <p:cNvPr id="6" name="Rectangle 5">
            <a:extLst>
              <a:ext uri="{FF2B5EF4-FFF2-40B4-BE49-F238E27FC236}">
                <a16:creationId xmlns:a16="http://schemas.microsoft.com/office/drawing/2014/main" id="{11D6E623-FE5F-F259-4B91-6D7DA9202A43}"/>
              </a:ext>
            </a:extLst>
          </p:cNvPr>
          <p:cNvSpPr/>
          <p:nvPr/>
        </p:nvSpPr>
        <p:spPr>
          <a:xfrm>
            <a:off x="11070771" y="4115594"/>
            <a:ext cx="566057"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7" name="Rectangle 6">
            <a:extLst>
              <a:ext uri="{FF2B5EF4-FFF2-40B4-BE49-F238E27FC236}">
                <a16:creationId xmlns:a16="http://schemas.microsoft.com/office/drawing/2014/main" id="{B0AFCA2E-B287-823F-9A7B-8A5D9A3817C1}"/>
              </a:ext>
            </a:extLst>
          </p:cNvPr>
          <p:cNvSpPr/>
          <p:nvPr/>
        </p:nvSpPr>
        <p:spPr>
          <a:xfrm>
            <a:off x="9158514" y="5821817"/>
            <a:ext cx="566057"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a:t>
            </a:r>
          </a:p>
        </p:txBody>
      </p:sp>
      <p:sp>
        <p:nvSpPr>
          <p:cNvPr id="8" name="Rectangle 7">
            <a:extLst>
              <a:ext uri="{FF2B5EF4-FFF2-40B4-BE49-F238E27FC236}">
                <a16:creationId xmlns:a16="http://schemas.microsoft.com/office/drawing/2014/main" id="{49885F8C-ECE0-24C9-8DA0-FD86BFB88837}"/>
              </a:ext>
            </a:extLst>
          </p:cNvPr>
          <p:cNvSpPr/>
          <p:nvPr/>
        </p:nvSpPr>
        <p:spPr>
          <a:xfrm>
            <a:off x="7216095" y="4115594"/>
            <a:ext cx="566057"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a:t>
            </a:r>
          </a:p>
        </p:txBody>
      </p:sp>
      <p:cxnSp>
        <p:nvCxnSpPr>
          <p:cNvPr id="10" name="Straight Arrow Connector 9">
            <a:extLst>
              <a:ext uri="{FF2B5EF4-FFF2-40B4-BE49-F238E27FC236}">
                <a16:creationId xmlns:a16="http://schemas.microsoft.com/office/drawing/2014/main" id="{0EDA0731-350F-A9BA-4109-27FF471972E2}"/>
              </a:ext>
            </a:extLst>
          </p:cNvPr>
          <p:cNvCxnSpPr>
            <a:stCxn id="5" idx="3"/>
            <a:endCxn id="6" idx="0"/>
          </p:cNvCxnSpPr>
          <p:nvPr/>
        </p:nvCxnSpPr>
        <p:spPr>
          <a:xfrm>
            <a:off x="9724571" y="2576286"/>
            <a:ext cx="1629229" cy="1539308"/>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864FADBE-C9BA-DC2F-90C5-821A2349713C}"/>
              </a:ext>
            </a:extLst>
          </p:cNvPr>
          <p:cNvCxnSpPr>
            <a:cxnSpLocks/>
            <a:stCxn id="6" idx="1"/>
            <a:endCxn id="5" idx="2"/>
          </p:cNvCxnSpPr>
          <p:nvPr/>
        </p:nvCxnSpPr>
        <p:spPr>
          <a:xfrm flipH="1" flipV="1">
            <a:off x="9441543" y="2859314"/>
            <a:ext cx="1629228" cy="1539309"/>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CB2C981-5132-D364-943F-B62A414A0DFE}"/>
              </a:ext>
            </a:extLst>
          </p:cNvPr>
          <p:cNvCxnSpPr>
            <a:cxnSpLocks/>
            <a:stCxn id="6" idx="2"/>
            <a:endCxn id="7" idx="3"/>
          </p:cNvCxnSpPr>
          <p:nvPr/>
        </p:nvCxnSpPr>
        <p:spPr>
          <a:xfrm flipH="1">
            <a:off x="9724571" y="4681651"/>
            <a:ext cx="1629229" cy="1423195"/>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031FBF5C-0503-BBDE-BB5D-F084B2AF68C8}"/>
              </a:ext>
            </a:extLst>
          </p:cNvPr>
          <p:cNvCxnSpPr>
            <a:cxnSpLocks/>
            <a:stCxn id="7" idx="0"/>
            <a:endCxn id="6" idx="1"/>
          </p:cNvCxnSpPr>
          <p:nvPr/>
        </p:nvCxnSpPr>
        <p:spPr>
          <a:xfrm flipV="1">
            <a:off x="9441543" y="4398623"/>
            <a:ext cx="1629228" cy="1423194"/>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C3BC0B2D-F80E-9241-7350-716479130D3F}"/>
              </a:ext>
            </a:extLst>
          </p:cNvPr>
          <p:cNvCxnSpPr>
            <a:cxnSpLocks/>
            <a:stCxn id="7" idx="0"/>
            <a:endCxn id="8" idx="3"/>
          </p:cNvCxnSpPr>
          <p:nvPr/>
        </p:nvCxnSpPr>
        <p:spPr>
          <a:xfrm flipH="1" flipV="1">
            <a:off x="7782152" y="4398623"/>
            <a:ext cx="1659391" cy="1423194"/>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D7AA74C9-F72A-27FB-8DC4-328DC061D413}"/>
              </a:ext>
            </a:extLst>
          </p:cNvPr>
          <p:cNvCxnSpPr>
            <a:cxnSpLocks/>
            <a:stCxn id="8" idx="2"/>
            <a:endCxn id="7" idx="1"/>
          </p:cNvCxnSpPr>
          <p:nvPr/>
        </p:nvCxnSpPr>
        <p:spPr>
          <a:xfrm>
            <a:off x="7499124" y="4681651"/>
            <a:ext cx="1659390" cy="1423195"/>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95F086E7-67AE-1B88-425E-BC3CA918EAAE}"/>
              </a:ext>
            </a:extLst>
          </p:cNvPr>
          <p:cNvCxnSpPr>
            <a:cxnSpLocks/>
            <a:stCxn id="5" idx="1"/>
            <a:endCxn id="8" idx="0"/>
          </p:cNvCxnSpPr>
          <p:nvPr/>
        </p:nvCxnSpPr>
        <p:spPr>
          <a:xfrm flipH="1">
            <a:off x="7499124" y="2576286"/>
            <a:ext cx="1659390" cy="1539308"/>
          </a:xfrm>
          <a:prstGeom prst="straightConnector1">
            <a:avLst/>
          </a:prstGeom>
          <a:ln w="28575">
            <a:solidFill>
              <a:srgbClr val="FF0000"/>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57D8C39C-5368-32F9-889D-C740807C0DAF}"/>
              </a:ext>
            </a:extLst>
          </p:cNvPr>
          <p:cNvCxnSpPr>
            <a:cxnSpLocks/>
            <a:stCxn id="8" idx="3"/>
            <a:endCxn id="5" idx="2"/>
          </p:cNvCxnSpPr>
          <p:nvPr/>
        </p:nvCxnSpPr>
        <p:spPr>
          <a:xfrm flipV="1">
            <a:off x="7782152" y="2859314"/>
            <a:ext cx="1659391" cy="1539309"/>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758A01E7-0133-FDC2-F728-EC182A7A4A85}"/>
              </a:ext>
            </a:extLst>
          </p:cNvPr>
          <p:cNvCxnSpPr>
            <a:cxnSpLocks/>
          </p:cNvCxnSpPr>
          <p:nvPr/>
        </p:nvCxnSpPr>
        <p:spPr>
          <a:xfrm flipV="1">
            <a:off x="9643110" y="2859314"/>
            <a:ext cx="0" cy="2962503"/>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57DBDF92-C3CA-19C9-8A20-FA907FBB3E37}"/>
              </a:ext>
            </a:extLst>
          </p:cNvPr>
          <p:cNvCxnSpPr>
            <a:cxnSpLocks/>
          </p:cNvCxnSpPr>
          <p:nvPr/>
        </p:nvCxnSpPr>
        <p:spPr>
          <a:xfrm flipH="1">
            <a:off x="9232899" y="2859314"/>
            <a:ext cx="0" cy="2962503"/>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242D62E5-4B2C-5855-1C39-96F6153E1552}"/>
              </a:ext>
            </a:extLst>
          </p:cNvPr>
          <p:cNvCxnSpPr>
            <a:cxnSpLocks/>
          </p:cNvCxnSpPr>
          <p:nvPr/>
        </p:nvCxnSpPr>
        <p:spPr>
          <a:xfrm flipH="1">
            <a:off x="7782152" y="4571263"/>
            <a:ext cx="3288619" cy="0"/>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29DDEEED-9B13-2188-DFB4-BD09104244E6}"/>
              </a:ext>
            </a:extLst>
          </p:cNvPr>
          <p:cNvCxnSpPr>
            <a:cxnSpLocks/>
          </p:cNvCxnSpPr>
          <p:nvPr/>
        </p:nvCxnSpPr>
        <p:spPr>
          <a:xfrm flipV="1">
            <a:off x="7782152" y="4210050"/>
            <a:ext cx="3288619" cy="0"/>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59" name="TextBox 58">
            <a:extLst>
              <a:ext uri="{FF2B5EF4-FFF2-40B4-BE49-F238E27FC236}">
                <a16:creationId xmlns:a16="http://schemas.microsoft.com/office/drawing/2014/main" id="{D23CFE53-88F3-8704-7237-35941226C8A7}"/>
              </a:ext>
            </a:extLst>
          </p:cNvPr>
          <p:cNvSpPr txBox="1"/>
          <p:nvPr/>
        </p:nvSpPr>
        <p:spPr>
          <a:xfrm>
            <a:off x="10377714" y="2859314"/>
            <a:ext cx="560296" cy="369332"/>
          </a:xfrm>
          <a:prstGeom prst="rect">
            <a:avLst/>
          </a:prstGeom>
          <a:noFill/>
        </p:spPr>
        <p:txBody>
          <a:bodyPr wrap="square" rtlCol="0">
            <a:spAutoFit/>
          </a:bodyPr>
          <a:lstStyle/>
          <a:p>
            <a:r>
              <a:rPr lang="en-US" dirty="0"/>
              <a:t>f</a:t>
            </a:r>
          </a:p>
        </p:txBody>
      </p:sp>
      <p:sp>
        <p:nvSpPr>
          <p:cNvPr id="60" name="TextBox 59">
            <a:extLst>
              <a:ext uri="{FF2B5EF4-FFF2-40B4-BE49-F238E27FC236}">
                <a16:creationId xmlns:a16="http://schemas.microsoft.com/office/drawing/2014/main" id="{7BC1FFA5-EB7D-B5BA-E7DD-64351D3BDE67}"/>
              </a:ext>
            </a:extLst>
          </p:cNvPr>
          <p:cNvSpPr txBox="1"/>
          <p:nvPr/>
        </p:nvSpPr>
        <p:spPr>
          <a:xfrm>
            <a:off x="9989864" y="3557689"/>
            <a:ext cx="560296" cy="369332"/>
          </a:xfrm>
          <a:prstGeom prst="rect">
            <a:avLst/>
          </a:prstGeom>
          <a:noFill/>
        </p:spPr>
        <p:txBody>
          <a:bodyPr wrap="square" rtlCol="0">
            <a:spAutoFit/>
          </a:bodyPr>
          <a:lstStyle/>
          <a:p>
            <a:r>
              <a:rPr lang="en-US" dirty="0"/>
              <a:t>e</a:t>
            </a:r>
          </a:p>
        </p:txBody>
      </p:sp>
      <p:sp>
        <p:nvSpPr>
          <p:cNvPr id="61" name="TextBox 60">
            <a:extLst>
              <a:ext uri="{FF2B5EF4-FFF2-40B4-BE49-F238E27FC236}">
                <a16:creationId xmlns:a16="http://schemas.microsoft.com/office/drawing/2014/main" id="{6498D469-10EC-1C1C-681C-4434AB985E35}"/>
              </a:ext>
            </a:extLst>
          </p:cNvPr>
          <p:cNvSpPr txBox="1"/>
          <p:nvPr/>
        </p:nvSpPr>
        <p:spPr>
          <a:xfrm>
            <a:off x="8066019" y="2976608"/>
            <a:ext cx="560296" cy="369332"/>
          </a:xfrm>
          <a:prstGeom prst="rect">
            <a:avLst/>
          </a:prstGeom>
          <a:noFill/>
        </p:spPr>
        <p:txBody>
          <a:bodyPr wrap="square" rtlCol="0">
            <a:spAutoFit/>
          </a:bodyPr>
          <a:lstStyle/>
          <a:p>
            <a:r>
              <a:rPr lang="en-US" b="1" dirty="0">
                <a:solidFill>
                  <a:srgbClr val="FF0000"/>
                </a:solidFill>
              </a:rPr>
              <a:t>a</a:t>
            </a:r>
          </a:p>
        </p:txBody>
      </p:sp>
      <p:sp>
        <p:nvSpPr>
          <p:cNvPr id="62" name="TextBox 61">
            <a:extLst>
              <a:ext uri="{FF2B5EF4-FFF2-40B4-BE49-F238E27FC236}">
                <a16:creationId xmlns:a16="http://schemas.microsoft.com/office/drawing/2014/main" id="{67A884B9-4FE1-50FF-DA9A-8E19F91A2BCD}"/>
              </a:ext>
            </a:extLst>
          </p:cNvPr>
          <p:cNvSpPr txBox="1"/>
          <p:nvPr/>
        </p:nvSpPr>
        <p:spPr>
          <a:xfrm>
            <a:off x="8528891" y="3569732"/>
            <a:ext cx="560296" cy="369332"/>
          </a:xfrm>
          <a:prstGeom prst="rect">
            <a:avLst/>
          </a:prstGeom>
          <a:noFill/>
        </p:spPr>
        <p:txBody>
          <a:bodyPr wrap="square" rtlCol="0">
            <a:spAutoFit/>
          </a:bodyPr>
          <a:lstStyle/>
          <a:p>
            <a:r>
              <a:rPr lang="en-US" dirty="0"/>
              <a:t>b</a:t>
            </a:r>
          </a:p>
        </p:txBody>
      </p:sp>
      <p:sp>
        <p:nvSpPr>
          <p:cNvPr id="63" name="TextBox 62">
            <a:extLst>
              <a:ext uri="{FF2B5EF4-FFF2-40B4-BE49-F238E27FC236}">
                <a16:creationId xmlns:a16="http://schemas.microsoft.com/office/drawing/2014/main" id="{F1B215E0-3574-8FDA-21CD-BF2F82B6F8A8}"/>
              </a:ext>
            </a:extLst>
          </p:cNvPr>
          <p:cNvSpPr txBox="1"/>
          <p:nvPr/>
        </p:nvSpPr>
        <p:spPr>
          <a:xfrm>
            <a:off x="8595338" y="4875915"/>
            <a:ext cx="560296" cy="369332"/>
          </a:xfrm>
          <a:prstGeom prst="rect">
            <a:avLst/>
          </a:prstGeom>
          <a:noFill/>
        </p:spPr>
        <p:txBody>
          <a:bodyPr wrap="square" rtlCol="0">
            <a:spAutoFit/>
          </a:bodyPr>
          <a:lstStyle/>
          <a:p>
            <a:r>
              <a:rPr lang="en-US" dirty="0"/>
              <a:t>j</a:t>
            </a:r>
          </a:p>
        </p:txBody>
      </p:sp>
      <p:sp>
        <p:nvSpPr>
          <p:cNvPr id="7168" name="TextBox 7167">
            <a:extLst>
              <a:ext uri="{FF2B5EF4-FFF2-40B4-BE49-F238E27FC236}">
                <a16:creationId xmlns:a16="http://schemas.microsoft.com/office/drawing/2014/main" id="{25950CD1-3320-3C12-A5E7-6B38D1C8D256}"/>
              </a:ext>
            </a:extLst>
          </p:cNvPr>
          <p:cNvSpPr txBox="1"/>
          <p:nvPr/>
        </p:nvSpPr>
        <p:spPr>
          <a:xfrm>
            <a:off x="8263257" y="5528275"/>
            <a:ext cx="560296" cy="369332"/>
          </a:xfrm>
          <a:prstGeom prst="rect">
            <a:avLst/>
          </a:prstGeom>
          <a:noFill/>
        </p:spPr>
        <p:txBody>
          <a:bodyPr wrap="square" rtlCol="0">
            <a:spAutoFit/>
          </a:bodyPr>
          <a:lstStyle/>
          <a:p>
            <a:r>
              <a:rPr lang="en-US" dirty="0" err="1"/>
              <a:t>i</a:t>
            </a:r>
            <a:endParaRPr lang="en-US" dirty="0"/>
          </a:p>
        </p:txBody>
      </p:sp>
      <p:sp>
        <p:nvSpPr>
          <p:cNvPr id="7169" name="TextBox 7168">
            <a:extLst>
              <a:ext uri="{FF2B5EF4-FFF2-40B4-BE49-F238E27FC236}">
                <a16:creationId xmlns:a16="http://schemas.microsoft.com/office/drawing/2014/main" id="{3657FE49-34A1-B82E-A3A4-A12D78F17528}"/>
              </a:ext>
            </a:extLst>
          </p:cNvPr>
          <p:cNvSpPr txBox="1"/>
          <p:nvPr/>
        </p:nvSpPr>
        <p:spPr>
          <a:xfrm>
            <a:off x="10007600" y="4816526"/>
            <a:ext cx="560296" cy="369332"/>
          </a:xfrm>
          <a:prstGeom prst="rect">
            <a:avLst/>
          </a:prstGeom>
          <a:noFill/>
        </p:spPr>
        <p:txBody>
          <a:bodyPr wrap="square" rtlCol="0">
            <a:spAutoFit/>
          </a:bodyPr>
          <a:lstStyle/>
          <a:p>
            <a:r>
              <a:rPr lang="en-US" dirty="0"/>
              <a:t>k</a:t>
            </a:r>
          </a:p>
        </p:txBody>
      </p:sp>
      <p:sp>
        <p:nvSpPr>
          <p:cNvPr id="7171" name="TextBox 7170">
            <a:extLst>
              <a:ext uri="{FF2B5EF4-FFF2-40B4-BE49-F238E27FC236}">
                <a16:creationId xmlns:a16="http://schemas.microsoft.com/office/drawing/2014/main" id="{B9065AA5-EB04-1C23-903E-03BD41E1FAA9}"/>
              </a:ext>
            </a:extLst>
          </p:cNvPr>
          <p:cNvSpPr txBox="1"/>
          <p:nvPr/>
        </p:nvSpPr>
        <p:spPr>
          <a:xfrm>
            <a:off x="10313149" y="5507679"/>
            <a:ext cx="560296" cy="369332"/>
          </a:xfrm>
          <a:prstGeom prst="rect">
            <a:avLst/>
          </a:prstGeom>
          <a:noFill/>
        </p:spPr>
        <p:txBody>
          <a:bodyPr wrap="square" rtlCol="0">
            <a:spAutoFit/>
          </a:bodyPr>
          <a:lstStyle/>
          <a:p>
            <a:r>
              <a:rPr lang="en-US" dirty="0"/>
              <a:t>l</a:t>
            </a:r>
          </a:p>
        </p:txBody>
      </p:sp>
      <p:sp>
        <p:nvSpPr>
          <p:cNvPr id="7172" name="TextBox 7171">
            <a:extLst>
              <a:ext uri="{FF2B5EF4-FFF2-40B4-BE49-F238E27FC236}">
                <a16:creationId xmlns:a16="http://schemas.microsoft.com/office/drawing/2014/main" id="{4358EA38-E46F-141C-FDCF-57FD625E6F02}"/>
              </a:ext>
            </a:extLst>
          </p:cNvPr>
          <p:cNvSpPr txBox="1"/>
          <p:nvPr/>
        </p:nvSpPr>
        <p:spPr>
          <a:xfrm>
            <a:off x="9908134" y="3883869"/>
            <a:ext cx="560296" cy="369332"/>
          </a:xfrm>
          <a:prstGeom prst="rect">
            <a:avLst/>
          </a:prstGeom>
          <a:noFill/>
        </p:spPr>
        <p:txBody>
          <a:bodyPr wrap="square" rtlCol="0">
            <a:spAutoFit/>
          </a:bodyPr>
          <a:lstStyle/>
          <a:p>
            <a:r>
              <a:rPr lang="en-US" dirty="0"/>
              <a:t>g</a:t>
            </a:r>
          </a:p>
        </p:txBody>
      </p:sp>
      <p:sp>
        <p:nvSpPr>
          <p:cNvPr id="7173" name="TextBox 7172">
            <a:extLst>
              <a:ext uri="{FF2B5EF4-FFF2-40B4-BE49-F238E27FC236}">
                <a16:creationId xmlns:a16="http://schemas.microsoft.com/office/drawing/2014/main" id="{A0588F0C-A911-9DAB-F47C-D1310D1EBE19}"/>
              </a:ext>
            </a:extLst>
          </p:cNvPr>
          <p:cNvSpPr txBox="1"/>
          <p:nvPr/>
        </p:nvSpPr>
        <p:spPr>
          <a:xfrm>
            <a:off x="8674920" y="4507498"/>
            <a:ext cx="560296" cy="369332"/>
          </a:xfrm>
          <a:prstGeom prst="rect">
            <a:avLst/>
          </a:prstGeom>
          <a:noFill/>
        </p:spPr>
        <p:txBody>
          <a:bodyPr wrap="square" rtlCol="0">
            <a:spAutoFit/>
          </a:bodyPr>
          <a:lstStyle/>
          <a:p>
            <a:r>
              <a:rPr lang="en-US" dirty="0"/>
              <a:t>h</a:t>
            </a:r>
          </a:p>
        </p:txBody>
      </p:sp>
      <p:sp>
        <p:nvSpPr>
          <p:cNvPr id="7174" name="TextBox 7173">
            <a:extLst>
              <a:ext uri="{FF2B5EF4-FFF2-40B4-BE49-F238E27FC236}">
                <a16:creationId xmlns:a16="http://schemas.microsoft.com/office/drawing/2014/main" id="{4CD7A723-B5B6-E636-D944-3C5A6E5BC8D4}"/>
              </a:ext>
            </a:extLst>
          </p:cNvPr>
          <p:cNvSpPr txBox="1"/>
          <p:nvPr/>
        </p:nvSpPr>
        <p:spPr>
          <a:xfrm>
            <a:off x="8983639" y="3434110"/>
            <a:ext cx="560296" cy="369332"/>
          </a:xfrm>
          <a:prstGeom prst="rect">
            <a:avLst/>
          </a:prstGeom>
          <a:noFill/>
        </p:spPr>
        <p:txBody>
          <a:bodyPr wrap="square" rtlCol="0">
            <a:spAutoFit/>
          </a:bodyPr>
          <a:lstStyle/>
          <a:p>
            <a:r>
              <a:rPr lang="en-US" dirty="0"/>
              <a:t>c</a:t>
            </a:r>
          </a:p>
        </p:txBody>
      </p:sp>
      <p:sp>
        <p:nvSpPr>
          <p:cNvPr id="7175" name="TextBox 7174">
            <a:extLst>
              <a:ext uri="{FF2B5EF4-FFF2-40B4-BE49-F238E27FC236}">
                <a16:creationId xmlns:a16="http://schemas.microsoft.com/office/drawing/2014/main" id="{FCB84CF3-2671-837E-37BA-FD36EF4510AD}"/>
              </a:ext>
            </a:extLst>
          </p:cNvPr>
          <p:cNvSpPr txBox="1"/>
          <p:nvPr/>
        </p:nvSpPr>
        <p:spPr>
          <a:xfrm>
            <a:off x="9564529" y="3477278"/>
            <a:ext cx="560296" cy="369332"/>
          </a:xfrm>
          <a:prstGeom prst="rect">
            <a:avLst/>
          </a:prstGeom>
          <a:noFill/>
        </p:spPr>
        <p:txBody>
          <a:bodyPr wrap="square" rtlCol="0">
            <a:spAutoFit/>
          </a:bodyPr>
          <a:lstStyle/>
          <a:p>
            <a:r>
              <a:rPr lang="en-US" dirty="0"/>
              <a:t>d</a:t>
            </a:r>
          </a:p>
        </p:txBody>
      </p:sp>
    </p:spTree>
    <p:extLst>
      <p:ext uri="{BB962C8B-B14F-4D97-AF65-F5344CB8AC3E}">
        <p14:creationId xmlns:p14="http://schemas.microsoft.com/office/powerpoint/2010/main" val="26377110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32AE40-83B6-6503-A2A3-24FCE7B83E7B}"/>
              </a:ext>
            </a:extLst>
          </p:cNvPr>
          <p:cNvSpPr>
            <a:spLocks noGrp="1"/>
          </p:cNvSpPr>
          <p:nvPr>
            <p:ph type="title"/>
          </p:nvPr>
        </p:nvSpPr>
        <p:spPr/>
        <p:txBody>
          <a:bodyPr/>
          <a:lstStyle/>
          <a:p>
            <a:r>
              <a:rPr lang="ru-RU" dirty="0"/>
              <a:t>Переход</a:t>
            </a:r>
            <a:r>
              <a:rPr lang="en-US" dirty="0"/>
              <a:t> b</a:t>
            </a:r>
            <a:r>
              <a:rPr lang="ru-RU" dirty="0"/>
              <a:t> </a:t>
            </a:r>
            <a:r>
              <a:rPr lang="en-US" dirty="0"/>
              <a:t>(E</a:t>
            </a:r>
            <a:r>
              <a:rPr lang="en-US" b="0" i="0" dirty="0">
                <a:solidFill>
                  <a:srgbClr val="1F1F1F"/>
                </a:solidFill>
                <a:effectLst/>
                <a:latin typeface="Google Sans"/>
              </a:rPr>
              <a:t>→M)</a:t>
            </a:r>
            <a:endParaRPr lang="en-US" dirty="0"/>
          </a:p>
        </p:txBody>
      </p:sp>
      <p:sp>
        <p:nvSpPr>
          <p:cNvPr id="7176" name="Content Placeholder 7175">
            <a:extLst>
              <a:ext uri="{FF2B5EF4-FFF2-40B4-BE49-F238E27FC236}">
                <a16:creationId xmlns:a16="http://schemas.microsoft.com/office/drawing/2014/main" id="{9E02BA87-0C69-FD28-48EA-33BA7FBF4B30}"/>
              </a:ext>
            </a:extLst>
          </p:cNvPr>
          <p:cNvSpPr>
            <a:spLocks noGrp="1"/>
          </p:cNvSpPr>
          <p:nvPr>
            <p:ph idx="1"/>
          </p:nvPr>
        </p:nvSpPr>
        <p:spPr>
          <a:xfrm>
            <a:off x="838200" y="1825625"/>
            <a:ext cx="5597752" cy="4351338"/>
          </a:xfrm>
        </p:spPr>
        <p:txBody>
          <a:bodyPr/>
          <a:lstStyle/>
          <a:p>
            <a:r>
              <a:rPr lang="ru-RU" b="0" i="0" dirty="0">
                <a:solidFill>
                  <a:srgbClr val="333333"/>
                </a:solidFill>
                <a:effectLst/>
                <a:latin typeface="-apple-system"/>
              </a:rPr>
              <a:t>CPU пишет в кэш-линию, к которой имеет эксклюзивный доступ. Этот переход не требует каких-либо сообщений.</a:t>
            </a:r>
            <a:endParaRPr lang="en-US" dirty="0"/>
          </a:p>
        </p:txBody>
      </p:sp>
      <p:sp>
        <p:nvSpPr>
          <p:cNvPr id="5" name="Rectangle 4">
            <a:extLst>
              <a:ext uri="{FF2B5EF4-FFF2-40B4-BE49-F238E27FC236}">
                <a16:creationId xmlns:a16="http://schemas.microsoft.com/office/drawing/2014/main" id="{DDCDA399-8E36-76CB-DC62-23CD8A850A05}"/>
              </a:ext>
            </a:extLst>
          </p:cNvPr>
          <p:cNvSpPr/>
          <p:nvPr/>
        </p:nvSpPr>
        <p:spPr>
          <a:xfrm>
            <a:off x="9158514" y="2293257"/>
            <a:ext cx="566057"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t>
            </a:r>
          </a:p>
        </p:txBody>
      </p:sp>
      <p:sp>
        <p:nvSpPr>
          <p:cNvPr id="6" name="Rectangle 5">
            <a:extLst>
              <a:ext uri="{FF2B5EF4-FFF2-40B4-BE49-F238E27FC236}">
                <a16:creationId xmlns:a16="http://schemas.microsoft.com/office/drawing/2014/main" id="{925D30C3-62D2-7305-908C-95F2055015CC}"/>
              </a:ext>
            </a:extLst>
          </p:cNvPr>
          <p:cNvSpPr/>
          <p:nvPr/>
        </p:nvSpPr>
        <p:spPr>
          <a:xfrm>
            <a:off x="11070771" y="4115594"/>
            <a:ext cx="566057"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7" name="Rectangle 6">
            <a:extLst>
              <a:ext uri="{FF2B5EF4-FFF2-40B4-BE49-F238E27FC236}">
                <a16:creationId xmlns:a16="http://schemas.microsoft.com/office/drawing/2014/main" id="{54C14943-CC7D-C9CA-0A27-6560128DE3FB}"/>
              </a:ext>
            </a:extLst>
          </p:cNvPr>
          <p:cNvSpPr/>
          <p:nvPr/>
        </p:nvSpPr>
        <p:spPr>
          <a:xfrm>
            <a:off x="9158514" y="5821817"/>
            <a:ext cx="566057"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a:t>
            </a:r>
          </a:p>
        </p:txBody>
      </p:sp>
      <p:sp>
        <p:nvSpPr>
          <p:cNvPr id="8" name="Rectangle 7">
            <a:extLst>
              <a:ext uri="{FF2B5EF4-FFF2-40B4-BE49-F238E27FC236}">
                <a16:creationId xmlns:a16="http://schemas.microsoft.com/office/drawing/2014/main" id="{E70CCD11-7EB9-02F2-81CE-2A71133C74AA}"/>
              </a:ext>
            </a:extLst>
          </p:cNvPr>
          <p:cNvSpPr/>
          <p:nvPr/>
        </p:nvSpPr>
        <p:spPr>
          <a:xfrm>
            <a:off x="7216095" y="4115594"/>
            <a:ext cx="566057"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a:t>
            </a:r>
          </a:p>
        </p:txBody>
      </p:sp>
      <p:cxnSp>
        <p:nvCxnSpPr>
          <p:cNvPr id="10" name="Straight Arrow Connector 9">
            <a:extLst>
              <a:ext uri="{FF2B5EF4-FFF2-40B4-BE49-F238E27FC236}">
                <a16:creationId xmlns:a16="http://schemas.microsoft.com/office/drawing/2014/main" id="{E0D3AA12-46B0-2FF9-5A78-E96D7D5F4DD1}"/>
              </a:ext>
            </a:extLst>
          </p:cNvPr>
          <p:cNvCxnSpPr>
            <a:stCxn id="5" idx="3"/>
            <a:endCxn id="6" idx="0"/>
          </p:cNvCxnSpPr>
          <p:nvPr/>
        </p:nvCxnSpPr>
        <p:spPr>
          <a:xfrm>
            <a:off x="9724571" y="2576286"/>
            <a:ext cx="1629229" cy="1539308"/>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ED4512A4-F3A1-9B9F-FADE-073BFEBFDFD5}"/>
              </a:ext>
            </a:extLst>
          </p:cNvPr>
          <p:cNvCxnSpPr>
            <a:cxnSpLocks/>
            <a:stCxn id="6" idx="1"/>
            <a:endCxn id="5" idx="2"/>
          </p:cNvCxnSpPr>
          <p:nvPr/>
        </p:nvCxnSpPr>
        <p:spPr>
          <a:xfrm flipH="1" flipV="1">
            <a:off x="9441543" y="2859314"/>
            <a:ext cx="1629228" cy="1539309"/>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EBB65F53-B80E-A15D-7F45-814F7F43643E}"/>
              </a:ext>
            </a:extLst>
          </p:cNvPr>
          <p:cNvCxnSpPr>
            <a:cxnSpLocks/>
            <a:stCxn id="6" idx="2"/>
            <a:endCxn id="7" idx="3"/>
          </p:cNvCxnSpPr>
          <p:nvPr/>
        </p:nvCxnSpPr>
        <p:spPr>
          <a:xfrm flipH="1">
            <a:off x="9724571" y="4681651"/>
            <a:ext cx="1629229" cy="1423195"/>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66DA3730-F79A-5F95-29AE-A2D797EF8F1E}"/>
              </a:ext>
            </a:extLst>
          </p:cNvPr>
          <p:cNvCxnSpPr>
            <a:cxnSpLocks/>
            <a:stCxn id="7" idx="0"/>
            <a:endCxn id="6" idx="1"/>
          </p:cNvCxnSpPr>
          <p:nvPr/>
        </p:nvCxnSpPr>
        <p:spPr>
          <a:xfrm flipV="1">
            <a:off x="9441543" y="4398623"/>
            <a:ext cx="1629228" cy="1423194"/>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69AE1FB7-D930-2FD0-4821-B2F62F8F0C7B}"/>
              </a:ext>
            </a:extLst>
          </p:cNvPr>
          <p:cNvCxnSpPr>
            <a:cxnSpLocks/>
            <a:stCxn id="7" idx="0"/>
            <a:endCxn id="8" idx="3"/>
          </p:cNvCxnSpPr>
          <p:nvPr/>
        </p:nvCxnSpPr>
        <p:spPr>
          <a:xfrm flipH="1" flipV="1">
            <a:off x="7782152" y="4398623"/>
            <a:ext cx="1659391" cy="1423194"/>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6D46FEAE-4BF2-5DF1-DBA0-EEFAB074B9BF}"/>
              </a:ext>
            </a:extLst>
          </p:cNvPr>
          <p:cNvCxnSpPr>
            <a:cxnSpLocks/>
            <a:stCxn id="8" idx="2"/>
            <a:endCxn id="7" idx="1"/>
          </p:cNvCxnSpPr>
          <p:nvPr/>
        </p:nvCxnSpPr>
        <p:spPr>
          <a:xfrm>
            <a:off x="7499124" y="4681651"/>
            <a:ext cx="1659390" cy="1423195"/>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E3991E28-A3C4-6B91-7654-4B05EB1CF615}"/>
              </a:ext>
            </a:extLst>
          </p:cNvPr>
          <p:cNvCxnSpPr>
            <a:cxnSpLocks/>
            <a:stCxn id="5" idx="1"/>
            <a:endCxn id="8" idx="0"/>
          </p:cNvCxnSpPr>
          <p:nvPr/>
        </p:nvCxnSpPr>
        <p:spPr>
          <a:xfrm flipH="1">
            <a:off x="7499124" y="2576286"/>
            <a:ext cx="1659390" cy="1539308"/>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25B46BE4-FDBB-6C85-5C02-98DE1968C7C2}"/>
              </a:ext>
            </a:extLst>
          </p:cNvPr>
          <p:cNvCxnSpPr>
            <a:cxnSpLocks/>
            <a:stCxn id="8" idx="3"/>
            <a:endCxn id="5" idx="2"/>
          </p:cNvCxnSpPr>
          <p:nvPr/>
        </p:nvCxnSpPr>
        <p:spPr>
          <a:xfrm flipV="1">
            <a:off x="7782152" y="2859314"/>
            <a:ext cx="1659391" cy="1539309"/>
          </a:xfrm>
          <a:prstGeom prst="straightConnector1">
            <a:avLst/>
          </a:prstGeom>
          <a:ln w="28575">
            <a:solidFill>
              <a:srgbClr val="FF0000"/>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7B22C0A7-488D-3A99-BA65-9747769EA764}"/>
              </a:ext>
            </a:extLst>
          </p:cNvPr>
          <p:cNvCxnSpPr>
            <a:cxnSpLocks/>
          </p:cNvCxnSpPr>
          <p:nvPr/>
        </p:nvCxnSpPr>
        <p:spPr>
          <a:xfrm flipV="1">
            <a:off x="9643110" y="2859314"/>
            <a:ext cx="0" cy="2962503"/>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EB05785F-A437-0F81-2A02-67DBFF233B60}"/>
              </a:ext>
            </a:extLst>
          </p:cNvPr>
          <p:cNvCxnSpPr>
            <a:cxnSpLocks/>
          </p:cNvCxnSpPr>
          <p:nvPr/>
        </p:nvCxnSpPr>
        <p:spPr>
          <a:xfrm flipH="1">
            <a:off x="9232899" y="2859314"/>
            <a:ext cx="0" cy="2962503"/>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D208B385-9025-8918-4AFB-235F9C192C4F}"/>
              </a:ext>
            </a:extLst>
          </p:cNvPr>
          <p:cNvCxnSpPr>
            <a:cxnSpLocks/>
          </p:cNvCxnSpPr>
          <p:nvPr/>
        </p:nvCxnSpPr>
        <p:spPr>
          <a:xfrm flipH="1">
            <a:off x="7782152" y="4571263"/>
            <a:ext cx="3288619" cy="0"/>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3049318B-5627-EA9D-F3A2-861BD81AB936}"/>
              </a:ext>
            </a:extLst>
          </p:cNvPr>
          <p:cNvCxnSpPr>
            <a:cxnSpLocks/>
          </p:cNvCxnSpPr>
          <p:nvPr/>
        </p:nvCxnSpPr>
        <p:spPr>
          <a:xfrm flipV="1">
            <a:off x="7782152" y="4210050"/>
            <a:ext cx="3288619" cy="0"/>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59" name="TextBox 58">
            <a:extLst>
              <a:ext uri="{FF2B5EF4-FFF2-40B4-BE49-F238E27FC236}">
                <a16:creationId xmlns:a16="http://schemas.microsoft.com/office/drawing/2014/main" id="{33E5F929-230E-E9FA-E5CB-04CDFDE0DEAB}"/>
              </a:ext>
            </a:extLst>
          </p:cNvPr>
          <p:cNvSpPr txBox="1"/>
          <p:nvPr/>
        </p:nvSpPr>
        <p:spPr>
          <a:xfrm>
            <a:off x="10377714" y="2859314"/>
            <a:ext cx="560296" cy="369332"/>
          </a:xfrm>
          <a:prstGeom prst="rect">
            <a:avLst/>
          </a:prstGeom>
          <a:noFill/>
        </p:spPr>
        <p:txBody>
          <a:bodyPr wrap="square" rtlCol="0">
            <a:spAutoFit/>
          </a:bodyPr>
          <a:lstStyle/>
          <a:p>
            <a:r>
              <a:rPr lang="en-US" dirty="0"/>
              <a:t>f</a:t>
            </a:r>
          </a:p>
        </p:txBody>
      </p:sp>
      <p:sp>
        <p:nvSpPr>
          <p:cNvPr id="60" name="TextBox 59">
            <a:extLst>
              <a:ext uri="{FF2B5EF4-FFF2-40B4-BE49-F238E27FC236}">
                <a16:creationId xmlns:a16="http://schemas.microsoft.com/office/drawing/2014/main" id="{16418B54-22FD-C3B2-A228-B316D80E4C52}"/>
              </a:ext>
            </a:extLst>
          </p:cNvPr>
          <p:cNvSpPr txBox="1"/>
          <p:nvPr/>
        </p:nvSpPr>
        <p:spPr>
          <a:xfrm>
            <a:off x="9989864" y="3557689"/>
            <a:ext cx="560296" cy="369332"/>
          </a:xfrm>
          <a:prstGeom prst="rect">
            <a:avLst/>
          </a:prstGeom>
          <a:noFill/>
        </p:spPr>
        <p:txBody>
          <a:bodyPr wrap="square" rtlCol="0">
            <a:spAutoFit/>
          </a:bodyPr>
          <a:lstStyle/>
          <a:p>
            <a:r>
              <a:rPr lang="en-US" dirty="0"/>
              <a:t>e</a:t>
            </a:r>
          </a:p>
        </p:txBody>
      </p:sp>
      <p:sp>
        <p:nvSpPr>
          <p:cNvPr id="61" name="TextBox 60">
            <a:extLst>
              <a:ext uri="{FF2B5EF4-FFF2-40B4-BE49-F238E27FC236}">
                <a16:creationId xmlns:a16="http://schemas.microsoft.com/office/drawing/2014/main" id="{2988558F-FEFB-E232-CF4E-D8836B3ADD60}"/>
              </a:ext>
            </a:extLst>
          </p:cNvPr>
          <p:cNvSpPr txBox="1"/>
          <p:nvPr/>
        </p:nvSpPr>
        <p:spPr>
          <a:xfrm>
            <a:off x="8066019" y="2976608"/>
            <a:ext cx="560296" cy="369332"/>
          </a:xfrm>
          <a:prstGeom prst="rect">
            <a:avLst/>
          </a:prstGeom>
          <a:noFill/>
        </p:spPr>
        <p:txBody>
          <a:bodyPr wrap="square" rtlCol="0">
            <a:spAutoFit/>
          </a:bodyPr>
          <a:lstStyle/>
          <a:p>
            <a:r>
              <a:rPr lang="en-US" dirty="0"/>
              <a:t>a</a:t>
            </a:r>
          </a:p>
        </p:txBody>
      </p:sp>
      <p:sp>
        <p:nvSpPr>
          <p:cNvPr id="62" name="TextBox 61">
            <a:extLst>
              <a:ext uri="{FF2B5EF4-FFF2-40B4-BE49-F238E27FC236}">
                <a16:creationId xmlns:a16="http://schemas.microsoft.com/office/drawing/2014/main" id="{78C3E037-65BD-ADC2-951C-84BE70B16754}"/>
              </a:ext>
            </a:extLst>
          </p:cNvPr>
          <p:cNvSpPr txBox="1"/>
          <p:nvPr/>
        </p:nvSpPr>
        <p:spPr>
          <a:xfrm>
            <a:off x="8528891" y="3569732"/>
            <a:ext cx="560296" cy="369332"/>
          </a:xfrm>
          <a:prstGeom prst="rect">
            <a:avLst/>
          </a:prstGeom>
          <a:noFill/>
        </p:spPr>
        <p:txBody>
          <a:bodyPr wrap="square" rtlCol="0">
            <a:spAutoFit/>
          </a:bodyPr>
          <a:lstStyle/>
          <a:p>
            <a:r>
              <a:rPr lang="en-US" b="1" dirty="0">
                <a:solidFill>
                  <a:srgbClr val="FF0000"/>
                </a:solidFill>
              </a:rPr>
              <a:t>b</a:t>
            </a:r>
          </a:p>
        </p:txBody>
      </p:sp>
      <p:sp>
        <p:nvSpPr>
          <p:cNvPr id="63" name="TextBox 62">
            <a:extLst>
              <a:ext uri="{FF2B5EF4-FFF2-40B4-BE49-F238E27FC236}">
                <a16:creationId xmlns:a16="http://schemas.microsoft.com/office/drawing/2014/main" id="{2F0DE535-0B63-4E14-6785-E47456C365CF}"/>
              </a:ext>
            </a:extLst>
          </p:cNvPr>
          <p:cNvSpPr txBox="1"/>
          <p:nvPr/>
        </p:nvSpPr>
        <p:spPr>
          <a:xfrm>
            <a:off x="8595338" y="4875915"/>
            <a:ext cx="560296" cy="369332"/>
          </a:xfrm>
          <a:prstGeom prst="rect">
            <a:avLst/>
          </a:prstGeom>
          <a:noFill/>
        </p:spPr>
        <p:txBody>
          <a:bodyPr wrap="square" rtlCol="0">
            <a:spAutoFit/>
          </a:bodyPr>
          <a:lstStyle/>
          <a:p>
            <a:r>
              <a:rPr lang="en-US" dirty="0"/>
              <a:t>j</a:t>
            </a:r>
          </a:p>
        </p:txBody>
      </p:sp>
      <p:sp>
        <p:nvSpPr>
          <p:cNvPr id="7168" name="TextBox 7167">
            <a:extLst>
              <a:ext uri="{FF2B5EF4-FFF2-40B4-BE49-F238E27FC236}">
                <a16:creationId xmlns:a16="http://schemas.microsoft.com/office/drawing/2014/main" id="{75421858-6B7E-8DDE-DC7F-777096D00A6D}"/>
              </a:ext>
            </a:extLst>
          </p:cNvPr>
          <p:cNvSpPr txBox="1"/>
          <p:nvPr/>
        </p:nvSpPr>
        <p:spPr>
          <a:xfrm>
            <a:off x="8263257" y="5528275"/>
            <a:ext cx="560296" cy="369332"/>
          </a:xfrm>
          <a:prstGeom prst="rect">
            <a:avLst/>
          </a:prstGeom>
          <a:noFill/>
        </p:spPr>
        <p:txBody>
          <a:bodyPr wrap="square" rtlCol="0">
            <a:spAutoFit/>
          </a:bodyPr>
          <a:lstStyle/>
          <a:p>
            <a:r>
              <a:rPr lang="en-US" dirty="0" err="1"/>
              <a:t>i</a:t>
            </a:r>
            <a:endParaRPr lang="en-US" dirty="0"/>
          </a:p>
        </p:txBody>
      </p:sp>
      <p:sp>
        <p:nvSpPr>
          <p:cNvPr id="7169" name="TextBox 7168">
            <a:extLst>
              <a:ext uri="{FF2B5EF4-FFF2-40B4-BE49-F238E27FC236}">
                <a16:creationId xmlns:a16="http://schemas.microsoft.com/office/drawing/2014/main" id="{0D465CE6-C2EF-5DFE-4704-A30C69FC4CD5}"/>
              </a:ext>
            </a:extLst>
          </p:cNvPr>
          <p:cNvSpPr txBox="1"/>
          <p:nvPr/>
        </p:nvSpPr>
        <p:spPr>
          <a:xfrm>
            <a:off x="10007600" y="4816526"/>
            <a:ext cx="560296" cy="369332"/>
          </a:xfrm>
          <a:prstGeom prst="rect">
            <a:avLst/>
          </a:prstGeom>
          <a:noFill/>
        </p:spPr>
        <p:txBody>
          <a:bodyPr wrap="square" rtlCol="0">
            <a:spAutoFit/>
          </a:bodyPr>
          <a:lstStyle/>
          <a:p>
            <a:r>
              <a:rPr lang="en-US" dirty="0"/>
              <a:t>k</a:t>
            </a:r>
          </a:p>
        </p:txBody>
      </p:sp>
      <p:sp>
        <p:nvSpPr>
          <p:cNvPr id="7171" name="TextBox 7170">
            <a:extLst>
              <a:ext uri="{FF2B5EF4-FFF2-40B4-BE49-F238E27FC236}">
                <a16:creationId xmlns:a16="http://schemas.microsoft.com/office/drawing/2014/main" id="{9D1ECBCF-6F45-60F5-4140-E2BB320E9110}"/>
              </a:ext>
            </a:extLst>
          </p:cNvPr>
          <p:cNvSpPr txBox="1"/>
          <p:nvPr/>
        </p:nvSpPr>
        <p:spPr>
          <a:xfrm>
            <a:off x="10313149" y="5507679"/>
            <a:ext cx="560296" cy="369332"/>
          </a:xfrm>
          <a:prstGeom prst="rect">
            <a:avLst/>
          </a:prstGeom>
          <a:noFill/>
        </p:spPr>
        <p:txBody>
          <a:bodyPr wrap="square" rtlCol="0">
            <a:spAutoFit/>
          </a:bodyPr>
          <a:lstStyle/>
          <a:p>
            <a:r>
              <a:rPr lang="en-US" dirty="0"/>
              <a:t>l</a:t>
            </a:r>
          </a:p>
        </p:txBody>
      </p:sp>
      <p:sp>
        <p:nvSpPr>
          <p:cNvPr id="7172" name="TextBox 7171">
            <a:extLst>
              <a:ext uri="{FF2B5EF4-FFF2-40B4-BE49-F238E27FC236}">
                <a16:creationId xmlns:a16="http://schemas.microsoft.com/office/drawing/2014/main" id="{7EAF32A1-CA0B-760D-5D55-66AB5596A005}"/>
              </a:ext>
            </a:extLst>
          </p:cNvPr>
          <p:cNvSpPr txBox="1"/>
          <p:nvPr/>
        </p:nvSpPr>
        <p:spPr>
          <a:xfrm>
            <a:off x="9908134" y="3883869"/>
            <a:ext cx="560296" cy="369332"/>
          </a:xfrm>
          <a:prstGeom prst="rect">
            <a:avLst/>
          </a:prstGeom>
          <a:noFill/>
        </p:spPr>
        <p:txBody>
          <a:bodyPr wrap="square" rtlCol="0">
            <a:spAutoFit/>
          </a:bodyPr>
          <a:lstStyle/>
          <a:p>
            <a:r>
              <a:rPr lang="en-US" dirty="0"/>
              <a:t>g</a:t>
            </a:r>
          </a:p>
        </p:txBody>
      </p:sp>
      <p:sp>
        <p:nvSpPr>
          <p:cNvPr id="7173" name="TextBox 7172">
            <a:extLst>
              <a:ext uri="{FF2B5EF4-FFF2-40B4-BE49-F238E27FC236}">
                <a16:creationId xmlns:a16="http://schemas.microsoft.com/office/drawing/2014/main" id="{AD03B024-103B-BF2C-DDCB-9674E598E153}"/>
              </a:ext>
            </a:extLst>
          </p:cNvPr>
          <p:cNvSpPr txBox="1"/>
          <p:nvPr/>
        </p:nvSpPr>
        <p:spPr>
          <a:xfrm>
            <a:off x="8674920" y="4507498"/>
            <a:ext cx="560296" cy="369332"/>
          </a:xfrm>
          <a:prstGeom prst="rect">
            <a:avLst/>
          </a:prstGeom>
          <a:noFill/>
        </p:spPr>
        <p:txBody>
          <a:bodyPr wrap="square" rtlCol="0">
            <a:spAutoFit/>
          </a:bodyPr>
          <a:lstStyle/>
          <a:p>
            <a:r>
              <a:rPr lang="en-US" dirty="0"/>
              <a:t>h</a:t>
            </a:r>
          </a:p>
        </p:txBody>
      </p:sp>
      <p:sp>
        <p:nvSpPr>
          <p:cNvPr id="7174" name="TextBox 7173">
            <a:extLst>
              <a:ext uri="{FF2B5EF4-FFF2-40B4-BE49-F238E27FC236}">
                <a16:creationId xmlns:a16="http://schemas.microsoft.com/office/drawing/2014/main" id="{0F8DB7BD-A14D-0D81-D646-D1A665280B9C}"/>
              </a:ext>
            </a:extLst>
          </p:cNvPr>
          <p:cNvSpPr txBox="1"/>
          <p:nvPr/>
        </p:nvSpPr>
        <p:spPr>
          <a:xfrm>
            <a:off x="8983639" y="3434110"/>
            <a:ext cx="560296" cy="369332"/>
          </a:xfrm>
          <a:prstGeom prst="rect">
            <a:avLst/>
          </a:prstGeom>
          <a:noFill/>
        </p:spPr>
        <p:txBody>
          <a:bodyPr wrap="square" rtlCol="0">
            <a:spAutoFit/>
          </a:bodyPr>
          <a:lstStyle/>
          <a:p>
            <a:r>
              <a:rPr lang="en-US" dirty="0"/>
              <a:t>c</a:t>
            </a:r>
          </a:p>
        </p:txBody>
      </p:sp>
      <p:sp>
        <p:nvSpPr>
          <p:cNvPr id="7175" name="TextBox 7174">
            <a:extLst>
              <a:ext uri="{FF2B5EF4-FFF2-40B4-BE49-F238E27FC236}">
                <a16:creationId xmlns:a16="http://schemas.microsoft.com/office/drawing/2014/main" id="{3E091ECB-B681-3DCB-DF4D-E069CF757D15}"/>
              </a:ext>
            </a:extLst>
          </p:cNvPr>
          <p:cNvSpPr txBox="1"/>
          <p:nvPr/>
        </p:nvSpPr>
        <p:spPr>
          <a:xfrm>
            <a:off x="9564529" y="3477278"/>
            <a:ext cx="560296" cy="369332"/>
          </a:xfrm>
          <a:prstGeom prst="rect">
            <a:avLst/>
          </a:prstGeom>
          <a:noFill/>
        </p:spPr>
        <p:txBody>
          <a:bodyPr wrap="square" rtlCol="0">
            <a:spAutoFit/>
          </a:bodyPr>
          <a:lstStyle/>
          <a:p>
            <a:r>
              <a:rPr lang="en-US" dirty="0"/>
              <a:t>d</a:t>
            </a:r>
          </a:p>
        </p:txBody>
      </p:sp>
    </p:spTree>
    <p:extLst>
      <p:ext uri="{BB962C8B-B14F-4D97-AF65-F5344CB8AC3E}">
        <p14:creationId xmlns:p14="http://schemas.microsoft.com/office/powerpoint/2010/main" val="14201510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8439B1-4913-2524-DD50-7930B87A445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50D2101-83D7-43F4-B74B-119931A4E1DC}"/>
              </a:ext>
            </a:extLst>
          </p:cNvPr>
          <p:cNvSpPr>
            <a:spLocks noGrp="1"/>
          </p:cNvSpPr>
          <p:nvPr>
            <p:ph type="title"/>
          </p:nvPr>
        </p:nvSpPr>
        <p:spPr/>
        <p:txBody>
          <a:bodyPr/>
          <a:lstStyle/>
          <a:p>
            <a:r>
              <a:rPr lang="ru-RU" dirty="0"/>
              <a:t>Переход</a:t>
            </a:r>
            <a:r>
              <a:rPr lang="en-US" dirty="0"/>
              <a:t> c (M</a:t>
            </a:r>
            <a:r>
              <a:rPr lang="en-US" b="0" i="0" dirty="0">
                <a:solidFill>
                  <a:srgbClr val="1F1F1F"/>
                </a:solidFill>
                <a:effectLst/>
                <a:latin typeface="Google Sans"/>
              </a:rPr>
              <a:t>→I)</a:t>
            </a:r>
            <a:r>
              <a:rPr lang="ru-RU" dirty="0"/>
              <a:t> </a:t>
            </a:r>
            <a:endParaRPr lang="en-US" dirty="0"/>
          </a:p>
        </p:txBody>
      </p:sp>
      <p:sp>
        <p:nvSpPr>
          <p:cNvPr id="7176" name="Content Placeholder 7175">
            <a:extLst>
              <a:ext uri="{FF2B5EF4-FFF2-40B4-BE49-F238E27FC236}">
                <a16:creationId xmlns:a16="http://schemas.microsoft.com/office/drawing/2014/main" id="{A2530307-F2AB-E20D-2CAF-33FA6DE81560}"/>
              </a:ext>
            </a:extLst>
          </p:cNvPr>
          <p:cNvSpPr>
            <a:spLocks noGrp="1"/>
          </p:cNvSpPr>
          <p:nvPr>
            <p:ph idx="1"/>
          </p:nvPr>
        </p:nvSpPr>
        <p:spPr>
          <a:xfrm>
            <a:off x="838200" y="1825625"/>
            <a:ext cx="5597752" cy="4351338"/>
          </a:xfrm>
        </p:spPr>
        <p:txBody>
          <a:bodyPr>
            <a:normAutofit/>
          </a:bodyPr>
          <a:lstStyle/>
          <a:p>
            <a:r>
              <a:rPr lang="ru-RU" b="0" i="0" dirty="0">
                <a:solidFill>
                  <a:srgbClr val="333333"/>
                </a:solidFill>
                <a:effectLst/>
                <a:latin typeface="-apple-system"/>
              </a:rPr>
              <a:t>CPU получает сообщение “</a:t>
            </a:r>
            <a:r>
              <a:rPr lang="ru-RU" b="0" i="0" dirty="0" err="1">
                <a:solidFill>
                  <a:srgbClr val="333333"/>
                </a:solidFill>
                <a:effectLst/>
                <a:latin typeface="-apple-system"/>
              </a:rPr>
              <a:t>read</a:t>
            </a:r>
            <a:r>
              <a:rPr lang="ru-RU" b="0" i="0" dirty="0">
                <a:solidFill>
                  <a:srgbClr val="333333"/>
                </a:solidFill>
                <a:effectLst/>
                <a:latin typeface="-apple-system"/>
              </a:rPr>
              <a:t> </a:t>
            </a:r>
            <a:r>
              <a:rPr lang="ru-RU" b="0" i="0" dirty="0" err="1">
                <a:solidFill>
                  <a:srgbClr val="333333"/>
                </a:solidFill>
                <a:effectLst/>
                <a:latin typeface="-apple-system"/>
              </a:rPr>
              <a:t>invalidate</a:t>
            </a:r>
            <a:r>
              <a:rPr lang="ru-RU" b="0" i="0" dirty="0">
                <a:solidFill>
                  <a:srgbClr val="333333"/>
                </a:solidFill>
                <a:effectLst/>
                <a:latin typeface="-apple-system"/>
              </a:rPr>
              <a:t>” кэш-линии в состоянии “</a:t>
            </a:r>
            <a:r>
              <a:rPr lang="ru-RU" b="0" i="0" dirty="0" err="1">
                <a:solidFill>
                  <a:srgbClr val="333333"/>
                </a:solidFill>
                <a:effectLst/>
                <a:latin typeface="-apple-system"/>
              </a:rPr>
              <a:t>Modified</a:t>
            </a:r>
            <a:r>
              <a:rPr lang="ru-RU" b="0" i="0" dirty="0">
                <a:solidFill>
                  <a:srgbClr val="333333"/>
                </a:solidFill>
                <a:effectLst/>
                <a:latin typeface="-apple-system"/>
              </a:rPr>
              <a:t>”</a:t>
            </a:r>
          </a:p>
          <a:p>
            <a:r>
              <a:rPr lang="ru-RU" b="0" i="0" dirty="0">
                <a:solidFill>
                  <a:srgbClr val="333333"/>
                </a:solidFill>
                <a:effectLst/>
                <a:latin typeface="-apple-system"/>
              </a:rPr>
              <a:t>CPU должен удалить свою локальную копию и ответить сообщениями “</a:t>
            </a:r>
            <a:r>
              <a:rPr lang="ru-RU" b="0" i="0" dirty="0" err="1">
                <a:solidFill>
                  <a:srgbClr val="333333"/>
                </a:solidFill>
                <a:effectLst/>
                <a:latin typeface="-apple-system"/>
              </a:rPr>
              <a:t>read</a:t>
            </a:r>
            <a:r>
              <a:rPr lang="ru-RU" b="0" i="0" dirty="0">
                <a:solidFill>
                  <a:srgbClr val="333333"/>
                </a:solidFill>
                <a:effectLst/>
                <a:latin typeface="-apple-system"/>
              </a:rPr>
              <a:t> </a:t>
            </a:r>
            <a:r>
              <a:rPr lang="ru-RU" b="0" i="0" dirty="0" err="1">
                <a:solidFill>
                  <a:srgbClr val="333333"/>
                </a:solidFill>
                <a:effectLst/>
                <a:latin typeface="-apple-system"/>
              </a:rPr>
              <a:t>response</a:t>
            </a:r>
            <a:r>
              <a:rPr lang="ru-RU" b="0" i="0" dirty="0">
                <a:solidFill>
                  <a:srgbClr val="333333"/>
                </a:solidFill>
                <a:effectLst/>
                <a:latin typeface="-apple-system"/>
              </a:rPr>
              <a:t>” и “</a:t>
            </a:r>
            <a:r>
              <a:rPr lang="ru-RU" b="0" i="0" dirty="0" err="1">
                <a:solidFill>
                  <a:srgbClr val="333333"/>
                </a:solidFill>
                <a:effectLst/>
                <a:latin typeface="-apple-system"/>
              </a:rPr>
              <a:t>invalidate</a:t>
            </a:r>
            <a:r>
              <a:rPr lang="ru-RU" b="0" i="0" dirty="0">
                <a:solidFill>
                  <a:srgbClr val="333333"/>
                </a:solidFill>
                <a:effectLst/>
                <a:latin typeface="-apple-system"/>
              </a:rPr>
              <a:t> </a:t>
            </a:r>
            <a:r>
              <a:rPr lang="ru-RU" b="0" i="0" dirty="0" err="1">
                <a:solidFill>
                  <a:srgbClr val="333333"/>
                </a:solidFill>
                <a:effectLst/>
                <a:latin typeface="-apple-system"/>
              </a:rPr>
              <a:t>acknowledge</a:t>
            </a:r>
            <a:r>
              <a:rPr lang="ru-RU" b="0" i="0" dirty="0">
                <a:solidFill>
                  <a:srgbClr val="333333"/>
                </a:solidFill>
                <a:effectLst/>
                <a:latin typeface="-apple-system"/>
              </a:rPr>
              <a:t>”.</a:t>
            </a:r>
            <a:endParaRPr lang="en-US" dirty="0">
              <a:solidFill>
                <a:srgbClr val="333333"/>
              </a:solidFill>
              <a:latin typeface="-apple-system"/>
            </a:endParaRPr>
          </a:p>
          <a:p>
            <a:pPr lvl="1"/>
            <a:r>
              <a:rPr lang="ru-RU" b="0" i="0" dirty="0">
                <a:solidFill>
                  <a:srgbClr val="333333"/>
                </a:solidFill>
                <a:effectLst/>
                <a:latin typeface="-apple-system"/>
              </a:rPr>
              <a:t>В ответе </a:t>
            </a:r>
            <a:r>
              <a:rPr lang="ru-RU" dirty="0">
                <a:solidFill>
                  <a:srgbClr val="333333"/>
                </a:solidFill>
                <a:latin typeface="-apple-system"/>
              </a:rPr>
              <a:t>«</a:t>
            </a:r>
            <a:r>
              <a:rPr lang="en-US" b="0" i="0" dirty="0">
                <a:solidFill>
                  <a:srgbClr val="333333"/>
                </a:solidFill>
                <a:effectLst/>
                <a:latin typeface="-apple-system"/>
              </a:rPr>
              <a:t>Read response</a:t>
            </a:r>
            <a:r>
              <a:rPr lang="ru-RU" b="0" i="0" dirty="0">
                <a:solidFill>
                  <a:srgbClr val="333333"/>
                </a:solidFill>
                <a:effectLst/>
                <a:latin typeface="-apple-system"/>
              </a:rPr>
              <a:t>»</a:t>
            </a:r>
            <a:r>
              <a:rPr lang="en-US" b="0" i="0" dirty="0">
                <a:solidFill>
                  <a:srgbClr val="333333"/>
                </a:solidFill>
                <a:effectLst/>
                <a:latin typeface="-apple-system"/>
              </a:rPr>
              <a:t> CPU </a:t>
            </a:r>
            <a:r>
              <a:rPr lang="ru-RU" b="0" i="0" dirty="0">
                <a:solidFill>
                  <a:srgbClr val="333333"/>
                </a:solidFill>
                <a:effectLst/>
                <a:latin typeface="-apple-system"/>
              </a:rPr>
              <a:t>отправляет </a:t>
            </a:r>
            <a:r>
              <a:rPr lang="ru-RU" dirty="0">
                <a:solidFill>
                  <a:srgbClr val="333333"/>
                </a:solidFill>
                <a:latin typeface="-apple-system"/>
              </a:rPr>
              <a:t>свои </a:t>
            </a:r>
            <a:r>
              <a:rPr lang="ru-RU" b="0" i="0" dirty="0">
                <a:solidFill>
                  <a:srgbClr val="333333"/>
                </a:solidFill>
                <a:effectLst/>
                <a:latin typeface="-apple-system"/>
              </a:rPr>
              <a:t>данные запросившему </a:t>
            </a:r>
            <a:r>
              <a:rPr lang="en-US" b="0" i="0" dirty="0">
                <a:solidFill>
                  <a:srgbClr val="333333"/>
                </a:solidFill>
                <a:effectLst/>
                <a:latin typeface="-apple-system"/>
              </a:rPr>
              <a:t>CPU </a:t>
            </a:r>
            <a:r>
              <a:rPr lang="ru-RU" b="0" i="0" dirty="0">
                <a:solidFill>
                  <a:srgbClr val="333333"/>
                </a:solidFill>
                <a:effectLst/>
                <a:latin typeface="-apple-system"/>
              </a:rPr>
              <a:t>и показывает, что более не имеет их копии у себя</a:t>
            </a:r>
            <a:endParaRPr lang="en-US" dirty="0"/>
          </a:p>
        </p:txBody>
      </p:sp>
      <p:sp>
        <p:nvSpPr>
          <p:cNvPr id="5" name="Rectangle 4">
            <a:extLst>
              <a:ext uri="{FF2B5EF4-FFF2-40B4-BE49-F238E27FC236}">
                <a16:creationId xmlns:a16="http://schemas.microsoft.com/office/drawing/2014/main" id="{25DF0E47-1982-277B-99C1-AF4C869B2B45}"/>
              </a:ext>
            </a:extLst>
          </p:cNvPr>
          <p:cNvSpPr/>
          <p:nvPr/>
        </p:nvSpPr>
        <p:spPr>
          <a:xfrm>
            <a:off x="9158514" y="2293257"/>
            <a:ext cx="566057"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t>
            </a:r>
          </a:p>
        </p:txBody>
      </p:sp>
      <p:sp>
        <p:nvSpPr>
          <p:cNvPr id="6" name="Rectangle 5">
            <a:extLst>
              <a:ext uri="{FF2B5EF4-FFF2-40B4-BE49-F238E27FC236}">
                <a16:creationId xmlns:a16="http://schemas.microsoft.com/office/drawing/2014/main" id="{11DDBD93-4927-5AA4-3A51-C598AEDAB926}"/>
              </a:ext>
            </a:extLst>
          </p:cNvPr>
          <p:cNvSpPr/>
          <p:nvPr/>
        </p:nvSpPr>
        <p:spPr>
          <a:xfrm>
            <a:off x="11070771" y="4115594"/>
            <a:ext cx="566057"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7" name="Rectangle 6">
            <a:extLst>
              <a:ext uri="{FF2B5EF4-FFF2-40B4-BE49-F238E27FC236}">
                <a16:creationId xmlns:a16="http://schemas.microsoft.com/office/drawing/2014/main" id="{5730F9C8-BDD9-7754-D1B6-D0F8D51E3B54}"/>
              </a:ext>
            </a:extLst>
          </p:cNvPr>
          <p:cNvSpPr/>
          <p:nvPr/>
        </p:nvSpPr>
        <p:spPr>
          <a:xfrm>
            <a:off x="9158514" y="5821817"/>
            <a:ext cx="566057"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a:t>
            </a:r>
          </a:p>
        </p:txBody>
      </p:sp>
      <p:sp>
        <p:nvSpPr>
          <p:cNvPr id="8" name="Rectangle 7">
            <a:extLst>
              <a:ext uri="{FF2B5EF4-FFF2-40B4-BE49-F238E27FC236}">
                <a16:creationId xmlns:a16="http://schemas.microsoft.com/office/drawing/2014/main" id="{FA3DC92F-14EF-874D-9FC6-7F0B5A9A26F9}"/>
              </a:ext>
            </a:extLst>
          </p:cNvPr>
          <p:cNvSpPr/>
          <p:nvPr/>
        </p:nvSpPr>
        <p:spPr>
          <a:xfrm>
            <a:off x="7216095" y="4115594"/>
            <a:ext cx="566057"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a:t>
            </a:r>
          </a:p>
        </p:txBody>
      </p:sp>
      <p:cxnSp>
        <p:nvCxnSpPr>
          <p:cNvPr id="10" name="Straight Arrow Connector 9">
            <a:extLst>
              <a:ext uri="{FF2B5EF4-FFF2-40B4-BE49-F238E27FC236}">
                <a16:creationId xmlns:a16="http://schemas.microsoft.com/office/drawing/2014/main" id="{E0F48488-BDCE-D31D-FBED-A8766154CBC7}"/>
              </a:ext>
            </a:extLst>
          </p:cNvPr>
          <p:cNvCxnSpPr>
            <a:stCxn id="5" idx="3"/>
            <a:endCxn id="6" idx="0"/>
          </p:cNvCxnSpPr>
          <p:nvPr/>
        </p:nvCxnSpPr>
        <p:spPr>
          <a:xfrm>
            <a:off x="9724571" y="2576286"/>
            <a:ext cx="1629229" cy="1539308"/>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8547FB5C-51E5-E528-06C6-613F601D5558}"/>
              </a:ext>
            </a:extLst>
          </p:cNvPr>
          <p:cNvCxnSpPr>
            <a:cxnSpLocks/>
            <a:stCxn id="6" idx="1"/>
            <a:endCxn id="5" idx="2"/>
          </p:cNvCxnSpPr>
          <p:nvPr/>
        </p:nvCxnSpPr>
        <p:spPr>
          <a:xfrm flipH="1" flipV="1">
            <a:off x="9441543" y="2859314"/>
            <a:ext cx="1629228" cy="1539309"/>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2CD0D032-5D35-DC04-F301-7FD5BD8DBF5F}"/>
              </a:ext>
            </a:extLst>
          </p:cNvPr>
          <p:cNvCxnSpPr>
            <a:cxnSpLocks/>
            <a:stCxn id="6" idx="2"/>
            <a:endCxn id="7" idx="3"/>
          </p:cNvCxnSpPr>
          <p:nvPr/>
        </p:nvCxnSpPr>
        <p:spPr>
          <a:xfrm flipH="1">
            <a:off x="9724571" y="4681651"/>
            <a:ext cx="1629229" cy="1423195"/>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A60DB01-F029-3AC7-CC52-2C35FB7E8283}"/>
              </a:ext>
            </a:extLst>
          </p:cNvPr>
          <p:cNvCxnSpPr>
            <a:cxnSpLocks/>
            <a:stCxn id="7" idx="0"/>
            <a:endCxn id="6" idx="1"/>
          </p:cNvCxnSpPr>
          <p:nvPr/>
        </p:nvCxnSpPr>
        <p:spPr>
          <a:xfrm flipV="1">
            <a:off x="9441543" y="4398623"/>
            <a:ext cx="1629228" cy="1423194"/>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54D7DD86-5A50-0AC8-9C48-BB027E5C6C62}"/>
              </a:ext>
            </a:extLst>
          </p:cNvPr>
          <p:cNvCxnSpPr>
            <a:cxnSpLocks/>
            <a:stCxn id="7" idx="0"/>
            <a:endCxn id="8" idx="3"/>
          </p:cNvCxnSpPr>
          <p:nvPr/>
        </p:nvCxnSpPr>
        <p:spPr>
          <a:xfrm flipH="1" flipV="1">
            <a:off x="7782152" y="4398623"/>
            <a:ext cx="1659391" cy="1423194"/>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2C6602C7-80DB-20D6-E4EB-F4674FF48E55}"/>
              </a:ext>
            </a:extLst>
          </p:cNvPr>
          <p:cNvCxnSpPr>
            <a:cxnSpLocks/>
            <a:stCxn id="8" idx="2"/>
            <a:endCxn id="7" idx="1"/>
          </p:cNvCxnSpPr>
          <p:nvPr/>
        </p:nvCxnSpPr>
        <p:spPr>
          <a:xfrm>
            <a:off x="7499124" y="4681651"/>
            <a:ext cx="1659390" cy="1423195"/>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8E0D8980-25FC-B580-7977-66FCA789E168}"/>
              </a:ext>
            </a:extLst>
          </p:cNvPr>
          <p:cNvCxnSpPr>
            <a:cxnSpLocks/>
            <a:stCxn id="5" idx="1"/>
            <a:endCxn id="8" idx="0"/>
          </p:cNvCxnSpPr>
          <p:nvPr/>
        </p:nvCxnSpPr>
        <p:spPr>
          <a:xfrm flipH="1">
            <a:off x="7499124" y="2576286"/>
            <a:ext cx="1659390" cy="1539308"/>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1700DB8D-35ED-91DF-155E-C87DDA4EB805}"/>
              </a:ext>
            </a:extLst>
          </p:cNvPr>
          <p:cNvCxnSpPr>
            <a:cxnSpLocks/>
            <a:stCxn id="8" idx="3"/>
            <a:endCxn id="5" idx="2"/>
          </p:cNvCxnSpPr>
          <p:nvPr/>
        </p:nvCxnSpPr>
        <p:spPr>
          <a:xfrm flipV="1">
            <a:off x="7782152" y="2859314"/>
            <a:ext cx="1659391" cy="1539309"/>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F4994A2B-F473-8684-BB09-74B10006C1DA}"/>
              </a:ext>
            </a:extLst>
          </p:cNvPr>
          <p:cNvCxnSpPr>
            <a:cxnSpLocks/>
          </p:cNvCxnSpPr>
          <p:nvPr/>
        </p:nvCxnSpPr>
        <p:spPr>
          <a:xfrm flipV="1">
            <a:off x="9643110" y="2859314"/>
            <a:ext cx="0" cy="2962503"/>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E73E2DA8-01EE-17BD-966C-7D7BF6C67295}"/>
              </a:ext>
            </a:extLst>
          </p:cNvPr>
          <p:cNvCxnSpPr>
            <a:cxnSpLocks/>
          </p:cNvCxnSpPr>
          <p:nvPr/>
        </p:nvCxnSpPr>
        <p:spPr>
          <a:xfrm flipH="1">
            <a:off x="9232899" y="2859314"/>
            <a:ext cx="0" cy="2962503"/>
          </a:xfrm>
          <a:prstGeom prst="straightConnector1">
            <a:avLst/>
          </a:prstGeom>
          <a:ln w="28575">
            <a:solidFill>
              <a:srgbClr val="FF0000"/>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98FE3717-5BA3-5BB0-9D7C-FA48A59271A3}"/>
              </a:ext>
            </a:extLst>
          </p:cNvPr>
          <p:cNvCxnSpPr>
            <a:cxnSpLocks/>
          </p:cNvCxnSpPr>
          <p:nvPr/>
        </p:nvCxnSpPr>
        <p:spPr>
          <a:xfrm flipH="1">
            <a:off x="7782152" y="4571263"/>
            <a:ext cx="3288619" cy="0"/>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EEA99030-4198-03ED-1886-27FA14F44B43}"/>
              </a:ext>
            </a:extLst>
          </p:cNvPr>
          <p:cNvCxnSpPr>
            <a:cxnSpLocks/>
          </p:cNvCxnSpPr>
          <p:nvPr/>
        </p:nvCxnSpPr>
        <p:spPr>
          <a:xfrm flipV="1">
            <a:off x="7782152" y="4210050"/>
            <a:ext cx="3288619" cy="0"/>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59" name="TextBox 58">
            <a:extLst>
              <a:ext uri="{FF2B5EF4-FFF2-40B4-BE49-F238E27FC236}">
                <a16:creationId xmlns:a16="http://schemas.microsoft.com/office/drawing/2014/main" id="{995CBDFD-EDAE-80FA-A3C9-35F5135739C3}"/>
              </a:ext>
            </a:extLst>
          </p:cNvPr>
          <p:cNvSpPr txBox="1"/>
          <p:nvPr/>
        </p:nvSpPr>
        <p:spPr>
          <a:xfrm>
            <a:off x="10377714" y="2859314"/>
            <a:ext cx="560296" cy="369332"/>
          </a:xfrm>
          <a:prstGeom prst="rect">
            <a:avLst/>
          </a:prstGeom>
          <a:noFill/>
        </p:spPr>
        <p:txBody>
          <a:bodyPr wrap="square" rtlCol="0">
            <a:spAutoFit/>
          </a:bodyPr>
          <a:lstStyle/>
          <a:p>
            <a:r>
              <a:rPr lang="en-US" dirty="0"/>
              <a:t>f</a:t>
            </a:r>
          </a:p>
        </p:txBody>
      </p:sp>
      <p:sp>
        <p:nvSpPr>
          <p:cNvPr id="60" name="TextBox 59">
            <a:extLst>
              <a:ext uri="{FF2B5EF4-FFF2-40B4-BE49-F238E27FC236}">
                <a16:creationId xmlns:a16="http://schemas.microsoft.com/office/drawing/2014/main" id="{8657DFA4-0F5E-B59D-420E-92658FA2731A}"/>
              </a:ext>
            </a:extLst>
          </p:cNvPr>
          <p:cNvSpPr txBox="1"/>
          <p:nvPr/>
        </p:nvSpPr>
        <p:spPr>
          <a:xfrm>
            <a:off x="9989864" y="3557689"/>
            <a:ext cx="560296" cy="369332"/>
          </a:xfrm>
          <a:prstGeom prst="rect">
            <a:avLst/>
          </a:prstGeom>
          <a:noFill/>
        </p:spPr>
        <p:txBody>
          <a:bodyPr wrap="square" rtlCol="0">
            <a:spAutoFit/>
          </a:bodyPr>
          <a:lstStyle/>
          <a:p>
            <a:r>
              <a:rPr lang="en-US" dirty="0"/>
              <a:t>e</a:t>
            </a:r>
          </a:p>
        </p:txBody>
      </p:sp>
      <p:sp>
        <p:nvSpPr>
          <p:cNvPr id="61" name="TextBox 60">
            <a:extLst>
              <a:ext uri="{FF2B5EF4-FFF2-40B4-BE49-F238E27FC236}">
                <a16:creationId xmlns:a16="http://schemas.microsoft.com/office/drawing/2014/main" id="{5DA74638-ECFA-E643-DD6C-B18751BF9507}"/>
              </a:ext>
            </a:extLst>
          </p:cNvPr>
          <p:cNvSpPr txBox="1"/>
          <p:nvPr/>
        </p:nvSpPr>
        <p:spPr>
          <a:xfrm>
            <a:off x="8066019" y="2976608"/>
            <a:ext cx="560296" cy="369332"/>
          </a:xfrm>
          <a:prstGeom prst="rect">
            <a:avLst/>
          </a:prstGeom>
          <a:noFill/>
        </p:spPr>
        <p:txBody>
          <a:bodyPr wrap="square" rtlCol="0">
            <a:spAutoFit/>
          </a:bodyPr>
          <a:lstStyle/>
          <a:p>
            <a:r>
              <a:rPr lang="en-US" dirty="0"/>
              <a:t>a</a:t>
            </a:r>
          </a:p>
        </p:txBody>
      </p:sp>
      <p:sp>
        <p:nvSpPr>
          <p:cNvPr id="62" name="TextBox 61">
            <a:extLst>
              <a:ext uri="{FF2B5EF4-FFF2-40B4-BE49-F238E27FC236}">
                <a16:creationId xmlns:a16="http://schemas.microsoft.com/office/drawing/2014/main" id="{16E3CA50-1889-A8EF-2569-CBE057B8EF9F}"/>
              </a:ext>
            </a:extLst>
          </p:cNvPr>
          <p:cNvSpPr txBox="1"/>
          <p:nvPr/>
        </p:nvSpPr>
        <p:spPr>
          <a:xfrm>
            <a:off x="8528891" y="3569732"/>
            <a:ext cx="560296" cy="369332"/>
          </a:xfrm>
          <a:prstGeom prst="rect">
            <a:avLst/>
          </a:prstGeom>
          <a:noFill/>
        </p:spPr>
        <p:txBody>
          <a:bodyPr wrap="square" rtlCol="0">
            <a:spAutoFit/>
          </a:bodyPr>
          <a:lstStyle/>
          <a:p>
            <a:r>
              <a:rPr lang="en-US" dirty="0"/>
              <a:t>b</a:t>
            </a:r>
          </a:p>
        </p:txBody>
      </p:sp>
      <p:sp>
        <p:nvSpPr>
          <p:cNvPr id="63" name="TextBox 62">
            <a:extLst>
              <a:ext uri="{FF2B5EF4-FFF2-40B4-BE49-F238E27FC236}">
                <a16:creationId xmlns:a16="http://schemas.microsoft.com/office/drawing/2014/main" id="{4C0EEABF-ED71-B002-B2F3-873A03FB9F3B}"/>
              </a:ext>
            </a:extLst>
          </p:cNvPr>
          <p:cNvSpPr txBox="1"/>
          <p:nvPr/>
        </p:nvSpPr>
        <p:spPr>
          <a:xfrm>
            <a:off x="8595338" y="4875915"/>
            <a:ext cx="560296" cy="369332"/>
          </a:xfrm>
          <a:prstGeom prst="rect">
            <a:avLst/>
          </a:prstGeom>
          <a:noFill/>
        </p:spPr>
        <p:txBody>
          <a:bodyPr wrap="square" rtlCol="0">
            <a:spAutoFit/>
          </a:bodyPr>
          <a:lstStyle/>
          <a:p>
            <a:r>
              <a:rPr lang="en-US" dirty="0"/>
              <a:t>j</a:t>
            </a:r>
          </a:p>
        </p:txBody>
      </p:sp>
      <p:sp>
        <p:nvSpPr>
          <p:cNvPr id="7168" name="TextBox 7167">
            <a:extLst>
              <a:ext uri="{FF2B5EF4-FFF2-40B4-BE49-F238E27FC236}">
                <a16:creationId xmlns:a16="http://schemas.microsoft.com/office/drawing/2014/main" id="{E4F3FEAD-12A9-C49D-8750-F85502211377}"/>
              </a:ext>
            </a:extLst>
          </p:cNvPr>
          <p:cNvSpPr txBox="1"/>
          <p:nvPr/>
        </p:nvSpPr>
        <p:spPr>
          <a:xfrm>
            <a:off x="8263257" y="5528275"/>
            <a:ext cx="560296" cy="369332"/>
          </a:xfrm>
          <a:prstGeom prst="rect">
            <a:avLst/>
          </a:prstGeom>
          <a:noFill/>
        </p:spPr>
        <p:txBody>
          <a:bodyPr wrap="square" rtlCol="0">
            <a:spAutoFit/>
          </a:bodyPr>
          <a:lstStyle/>
          <a:p>
            <a:r>
              <a:rPr lang="en-US" dirty="0" err="1"/>
              <a:t>i</a:t>
            </a:r>
            <a:endParaRPr lang="en-US" dirty="0"/>
          </a:p>
        </p:txBody>
      </p:sp>
      <p:sp>
        <p:nvSpPr>
          <p:cNvPr id="7169" name="TextBox 7168">
            <a:extLst>
              <a:ext uri="{FF2B5EF4-FFF2-40B4-BE49-F238E27FC236}">
                <a16:creationId xmlns:a16="http://schemas.microsoft.com/office/drawing/2014/main" id="{938A9AA2-0F51-9757-81F7-89015833C100}"/>
              </a:ext>
            </a:extLst>
          </p:cNvPr>
          <p:cNvSpPr txBox="1"/>
          <p:nvPr/>
        </p:nvSpPr>
        <p:spPr>
          <a:xfrm>
            <a:off x="10007600" y="4816526"/>
            <a:ext cx="560296" cy="369332"/>
          </a:xfrm>
          <a:prstGeom prst="rect">
            <a:avLst/>
          </a:prstGeom>
          <a:noFill/>
        </p:spPr>
        <p:txBody>
          <a:bodyPr wrap="square" rtlCol="0">
            <a:spAutoFit/>
          </a:bodyPr>
          <a:lstStyle/>
          <a:p>
            <a:r>
              <a:rPr lang="en-US" dirty="0"/>
              <a:t>k</a:t>
            </a:r>
          </a:p>
        </p:txBody>
      </p:sp>
      <p:sp>
        <p:nvSpPr>
          <p:cNvPr id="7171" name="TextBox 7170">
            <a:extLst>
              <a:ext uri="{FF2B5EF4-FFF2-40B4-BE49-F238E27FC236}">
                <a16:creationId xmlns:a16="http://schemas.microsoft.com/office/drawing/2014/main" id="{E54E6FFB-C7A0-5CFE-4D93-528FF2720B13}"/>
              </a:ext>
            </a:extLst>
          </p:cNvPr>
          <p:cNvSpPr txBox="1"/>
          <p:nvPr/>
        </p:nvSpPr>
        <p:spPr>
          <a:xfrm>
            <a:off x="10313149" y="5507679"/>
            <a:ext cx="560296" cy="369332"/>
          </a:xfrm>
          <a:prstGeom prst="rect">
            <a:avLst/>
          </a:prstGeom>
          <a:noFill/>
        </p:spPr>
        <p:txBody>
          <a:bodyPr wrap="square" rtlCol="0">
            <a:spAutoFit/>
          </a:bodyPr>
          <a:lstStyle/>
          <a:p>
            <a:r>
              <a:rPr lang="en-US" dirty="0"/>
              <a:t>l</a:t>
            </a:r>
          </a:p>
        </p:txBody>
      </p:sp>
      <p:sp>
        <p:nvSpPr>
          <p:cNvPr id="7172" name="TextBox 7171">
            <a:extLst>
              <a:ext uri="{FF2B5EF4-FFF2-40B4-BE49-F238E27FC236}">
                <a16:creationId xmlns:a16="http://schemas.microsoft.com/office/drawing/2014/main" id="{B8BFCF86-C0BB-13F1-E98E-3F0D43C8104E}"/>
              </a:ext>
            </a:extLst>
          </p:cNvPr>
          <p:cNvSpPr txBox="1"/>
          <p:nvPr/>
        </p:nvSpPr>
        <p:spPr>
          <a:xfrm>
            <a:off x="9908134" y="3883869"/>
            <a:ext cx="560296" cy="369332"/>
          </a:xfrm>
          <a:prstGeom prst="rect">
            <a:avLst/>
          </a:prstGeom>
          <a:noFill/>
        </p:spPr>
        <p:txBody>
          <a:bodyPr wrap="square" rtlCol="0">
            <a:spAutoFit/>
          </a:bodyPr>
          <a:lstStyle/>
          <a:p>
            <a:r>
              <a:rPr lang="en-US" dirty="0"/>
              <a:t>g</a:t>
            </a:r>
          </a:p>
        </p:txBody>
      </p:sp>
      <p:sp>
        <p:nvSpPr>
          <p:cNvPr id="7173" name="TextBox 7172">
            <a:extLst>
              <a:ext uri="{FF2B5EF4-FFF2-40B4-BE49-F238E27FC236}">
                <a16:creationId xmlns:a16="http://schemas.microsoft.com/office/drawing/2014/main" id="{E11B1DCF-0AE6-5F86-B348-EF73C90EFFE0}"/>
              </a:ext>
            </a:extLst>
          </p:cNvPr>
          <p:cNvSpPr txBox="1"/>
          <p:nvPr/>
        </p:nvSpPr>
        <p:spPr>
          <a:xfrm>
            <a:off x="8674920" y="4507498"/>
            <a:ext cx="560296" cy="369332"/>
          </a:xfrm>
          <a:prstGeom prst="rect">
            <a:avLst/>
          </a:prstGeom>
          <a:noFill/>
        </p:spPr>
        <p:txBody>
          <a:bodyPr wrap="square" rtlCol="0">
            <a:spAutoFit/>
          </a:bodyPr>
          <a:lstStyle/>
          <a:p>
            <a:r>
              <a:rPr lang="en-US" dirty="0"/>
              <a:t>h</a:t>
            </a:r>
          </a:p>
        </p:txBody>
      </p:sp>
      <p:sp>
        <p:nvSpPr>
          <p:cNvPr id="7174" name="TextBox 7173">
            <a:extLst>
              <a:ext uri="{FF2B5EF4-FFF2-40B4-BE49-F238E27FC236}">
                <a16:creationId xmlns:a16="http://schemas.microsoft.com/office/drawing/2014/main" id="{26105C09-6B32-A4FB-7BAF-156EA929F385}"/>
              </a:ext>
            </a:extLst>
          </p:cNvPr>
          <p:cNvSpPr txBox="1"/>
          <p:nvPr/>
        </p:nvSpPr>
        <p:spPr>
          <a:xfrm>
            <a:off x="8983639" y="3434110"/>
            <a:ext cx="560296" cy="369332"/>
          </a:xfrm>
          <a:prstGeom prst="rect">
            <a:avLst/>
          </a:prstGeom>
          <a:noFill/>
        </p:spPr>
        <p:txBody>
          <a:bodyPr wrap="square" rtlCol="0">
            <a:spAutoFit/>
          </a:bodyPr>
          <a:lstStyle/>
          <a:p>
            <a:r>
              <a:rPr lang="en-US" b="1" dirty="0">
                <a:solidFill>
                  <a:srgbClr val="FF0000"/>
                </a:solidFill>
              </a:rPr>
              <a:t>c</a:t>
            </a:r>
          </a:p>
        </p:txBody>
      </p:sp>
      <p:sp>
        <p:nvSpPr>
          <p:cNvPr id="7175" name="TextBox 7174">
            <a:extLst>
              <a:ext uri="{FF2B5EF4-FFF2-40B4-BE49-F238E27FC236}">
                <a16:creationId xmlns:a16="http://schemas.microsoft.com/office/drawing/2014/main" id="{291EA0D7-4780-53C4-5413-2D197775E534}"/>
              </a:ext>
            </a:extLst>
          </p:cNvPr>
          <p:cNvSpPr txBox="1"/>
          <p:nvPr/>
        </p:nvSpPr>
        <p:spPr>
          <a:xfrm>
            <a:off x="9564529" y="3477278"/>
            <a:ext cx="560296" cy="369332"/>
          </a:xfrm>
          <a:prstGeom prst="rect">
            <a:avLst/>
          </a:prstGeom>
          <a:noFill/>
        </p:spPr>
        <p:txBody>
          <a:bodyPr wrap="square" rtlCol="0">
            <a:spAutoFit/>
          </a:bodyPr>
          <a:lstStyle/>
          <a:p>
            <a:r>
              <a:rPr lang="en-US" dirty="0"/>
              <a:t>d</a:t>
            </a:r>
          </a:p>
        </p:txBody>
      </p:sp>
    </p:spTree>
    <p:extLst>
      <p:ext uri="{BB962C8B-B14F-4D97-AF65-F5344CB8AC3E}">
        <p14:creationId xmlns:p14="http://schemas.microsoft.com/office/powerpoint/2010/main" val="37233055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BC8AD9-D7FC-AD73-210E-9979A7837DD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F391B17-E034-A239-CDB6-D1A4B8FAD002}"/>
              </a:ext>
            </a:extLst>
          </p:cNvPr>
          <p:cNvSpPr>
            <a:spLocks noGrp="1"/>
          </p:cNvSpPr>
          <p:nvPr>
            <p:ph type="title"/>
          </p:nvPr>
        </p:nvSpPr>
        <p:spPr/>
        <p:txBody>
          <a:bodyPr/>
          <a:lstStyle/>
          <a:p>
            <a:r>
              <a:rPr lang="ru-RU" dirty="0"/>
              <a:t>Переход</a:t>
            </a:r>
            <a:r>
              <a:rPr lang="en-US" dirty="0"/>
              <a:t> d (I</a:t>
            </a:r>
            <a:r>
              <a:rPr lang="en-US" b="0" i="0" dirty="0">
                <a:solidFill>
                  <a:srgbClr val="1F1F1F"/>
                </a:solidFill>
                <a:effectLst/>
                <a:latin typeface="Google Sans"/>
              </a:rPr>
              <a:t>→M)</a:t>
            </a:r>
            <a:endParaRPr lang="en-US" dirty="0"/>
          </a:p>
        </p:txBody>
      </p:sp>
      <p:sp>
        <p:nvSpPr>
          <p:cNvPr id="7176" name="Content Placeholder 7175">
            <a:extLst>
              <a:ext uri="{FF2B5EF4-FFF2-40B4-BE49-F238E27FC236}">
                <a16:creationId xmlns:a16="http://schemas.microsoft.com/office/drawing/2014/main" id="{F1895F87-FF76-9331-186E-2C3746DD17B5}"/>
              </a:ext>
            </a:extLst>
          </p:cNvPr>
          <p:cNvSpPr>
            <a:spLocks noGrp="1"/>
          </p:cNvSpPr>
          <p:nvPr>
            <p:ph idx="1"/>
          </p:nvPr>
        </p:nvSpPr>
        <p:spPr>
          <a:xfrm>
            <a:off x="838200" y="1825625"/>
            <a:ext cx="5597752" cy="4351338"/>
          </a:xfrm>
        </p:spPr>
        <p:txBody>
          <a:bodyPr/>
          <a:lstStyle/>
          <a:p>
            <a:r>
              <a:rPr lang="en-US" b="0" i="0" dirty="0">
                <a:solidFill>
                  <a:srgbClr val="333333"/>
                </a:solidFill>
                <a:effectLst/>
                <a:latin typeface="-apple-system"/>
              </a:rPr>
              <a:t>CPU </a:t>
            </a:r>
            <a:r>
              <a:rPr lang="ru-RU" b="0" i="0" dirty="0">
                <a:solidFill>
                  <a:srgbClr val="333333"/>
                </a:solidFill>
                <a:effectLst/>
                <a:latin typeface="-apple-system"/>
              </a:rPr>
              <a:t>производит</a:t>
            </a:r>
            <a:r>
              <a:rPr lang="en-US" b="0" i="0" dirty="0">
                <a:solidFill>
                  <a:srgbClr val="333333"/>
                </a:solidFill>
                <a:effectLst/>
                <a:latin typeface="-apple-system"/>
              </a:rPr>
              <a:t> </a:t>
            </a:r>
            <a:r>
              <a:rPr lang="ru-RU" b="0" i="0" dirty="0">
                <a:solidFill>
                  <a:srgbClr val="333333"/>
                </a:solidFill>
                <a:effectLst/>
                <a:latin typeface="-apple-system"/>
              </a:rPr>
              <a:t>атомарную </a:t>
            </a:r>
            <a:r>
              <a:rPr lang="en-US" b="0" i="0" dirty="0">
                <a:solidFill>
                  <a:srgbClr val="333333"/>
                </a:solidFill>
                <a:effectLst/>
                <a:latin typeface="-apple-system"/>
              </a:rPr>
              <a:t>RMW</a:t>
            </a:r>
            <a:r>
              <a:rPr lang="ru-RU" b="0" i="0" dirty="0">
                <a:solidFill>
                  <a:srgbClr val="333333"/>
                </a:solidFill>
                <a:effectLst/>
                <a:latin typeface="-apple-system"/>
              </a:rPr>
              <a:t>-операцию над данными, не находящимися в кэше</a:t>
            </a:r>
          </a:p>
          <a:p>
            <a:r>
              <a:rPr lang="ru-RU" b="0" i="0" dirty="0">
                <a:solidFill>
                  <a:srgbClr val="333333"/>
                </a:solidFill>
                <a:effectLst/>
                <a:latin typeface="-apple-system"/>
              </a:rPr>
              <a:t>Сперва отправляет сообщение “</a:t>
            </a:r>
            <a:r>
              <a:rPr lang="en-US" b="0" i="0" dirty="0">
                <a:solidFill>
                  <a:srgbClr val="333333"/>
                </a:solidFill>
                <a:effectLst/>
                <a:latin typeface="-apple-system"/>
              </a:rPr>
              <a:t>read invalidate”</a:t>
            </a:r>
            <a:endParaRPr lang="en-US" dirty="0">
              <a:solidFill>
                <a:srgbClr val="333333"/>
              </a:solidFill>
              <a:latin typeface="-apple-system"/>
            </a:endParaRPr>
          </a:p>
          <a:p>
            <a:pPr lvl="1"/>
            <a:r>
              <a:rPr lang="ru-RU" dirty="0">
                <a:solidFill>
                  <a:srgbClr val="333333"/>
                </a:solidFill>
                <a:latin typeface="-apple-system"/>
              </a:rPr>
              <a:t>Дожидается</a:t>
            </a:r>
            <a:r>
              <a:rPr lang="ru-RU" b="0" i="0" dirty="0">
                <a:solidFill>
                  <a:srgbClr val="333333"/>
                </a:solidFill>
                <a:effectLst/>
                <a:latin typeface="-apple-system"/>
              </a:rPr>
              <a:t> прихода сообщения “</a:t>
            </a:r>
            <a:r>
              <a:rPr lang="en-US" b="0" i="0" dirty="0">
                <a:solidFill>
                  <a:srgbClr val="333333"/>
                </a:solidFill>
                <a:effectLst/>
                <a:latin typeface="-apple-system"/>
              </a:rPr>
              <a:t>read response”</a:t>
            </a:r>
            <a:r>
              <a:rPr lang="ru-RU" b="0" i="0" dirty="0">
                <a:solidFill>
                  <a:srgbClr val="333333"/>
                </a:solidFill>
                <a:effectLst/>
                <a:latin typeface="-apple-system"/>
              </a:rPr>
              <a:t> и ответов “</a:t>
            </a:r>
            <a:r>
              <a:rPr lang="en-US" b="0" i="0" dirty="0">
                <a:solidFill>
                  <a:srgbClr val="333333"/>
                </a:solidFill>
                <a:effectLst/>
                <a:latin typeface="-apple-system"/>
              </a:rPr>
              <a:t>invalidate acknowledge”</a:t>
            </a:r>
            <a:r>
              <a:rPr lang="ru-RU" b="0" i="0" dirty="0">
                <a:solidFill>
                  <a:srgbClr val="333333"/>
                </a:solidFill>
                <a:effectLst/>
                <a:latin typeface="-apple-system"/>
              </a:rPr>
              <a:t> от других процессоров</a:t>
            </a:r>
            <a:endParaRPr lang="en-US" dirty="0"/>
          </a:p>
        </p:txBody>
      </p:sp>
      <p:sp>
        <p:nvSpPr>
          <p:cNvPr id="5" name="Rectangle 4">
            <a:extLst>
              <a:ext uri="{FF2B5EF4-FFF2-40B4-BE49-F238E27FC236}">
                <a16:creationId xmlns:a16="http://schemas.microsoft.com/office/drawing/2014/main" id="{E7087221-32D1-6EDB-8668-5FABE56FC09B}"/>
              </a:ext>
            </a:extLst>
          </p:cNvPr>
          <p:cNvSpPr/>
          <p:nvPr/>
        </p:nvSpPr>
        <p:spPr>
          <a:xfrm>
            <a:off x="9158514" y="2293257"/>
            <a:ext cx="566057"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t>
            </a:r>
          </a:p>
        </p:txBody>
      </p:sp>
      <p:sp>
        <p:nvSpPr>
          <p:cNvPr id="6" name="Rectangle 5">
            <a:extLst>
              <a:ext uri="{FF2B5EF4-FFF2-40B4-BE49-F238E27FC236}">
                <a16:creationId xmlns:a16="http://schemas.microsoft.com/office/drawing/2014/main" id="{BCAD65D7-061E-86CF-83BC-C428697A7161}"/>
              </a:ext>
            </a:extLst>
          </p:cNvPr>
          <p:cNvSpPr/>
          <p:nvPr/>
        </p:nvSpPr>
        <p:spPr>
          <a:xfrm>
            <a:off x="11070771" y="4115594"/>
            <a:ext cx="566057"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7" name="Rectangle 6">
            <a:extLst>
              <a:ext uri="{FF2B5EF4-FFF2-40B4-BE49-F238E27FC236}">
                <a16:creationId xmlns:a16="http://schemas.microsoft.com/office/drawing/2014/main" id="{88FA633A-F2A4-D8A1-300B-3A83BE36CA23}"/>
              </a:ext>
            </a:extLst>
          </p:cNvPr>
          <p:cNvSpPr/>
          <p:nvPr/>
        </p:nvSpPr>
        <p:spPr>
          <a:xfrm>
            <a:off x="9158514" y="5821817"/>
            <a:ext cx="566057"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a:t>
            </a:r>
          </a:p>
        </p:txBody>
      </p:sp>
      <p:sp>
        <p:nvSpPr>
          <p:cNvPr id="8" name="Rectangle 7">
            <a:extLst>
              <a:ext uri="{FF2B5EF4-FFF2-40B4-BE49-F238E27FC236}">
                <a16:creationId xmlns:a16="http://schemas.microsoft.com/office/drawing/2014/main" id="{2E8EC4FA-E5E8-78AE-F77C-E3822E8914D7}"/>
              </a:ext>
            </a:extLst>
          </p:cNvPr>
          <p:cNvSpPr/>
          <p:nvPr/>
        </p:nvSpPr>
        <p:spPr>
          <a:xfrm>
            <a:off x="7216095" y="4115594"/>
            <a:ext cx="566057"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a:t>
            </a:r>
          </a:p>
        </p:txBody>
      </p:sp>
      <p:cxnSp>
        <p:nvCxnSpPr>
          <p:cNvPr id="10" name="Straight Arrow Connector 9">
            <a:extLst>
              <a:ext uri="{FF2B5EF4-FFF2-40B4-BE49-F238E27FC236}">
                <a16:creationId xmlns:a16="http://schemas.microsoft.com/office/drawing/2014/main" id="{B54870CD-F3DC-004F-9092-57B616988438}"/>
              </a:ext>
            </a:extLst>
          </p:cNvPr>
          <p:cNvCxnSpPr>
            <a:stCxn id="5" idx="3"/>
            <a:endCxn id="6" idx="0"/>
          </p:cNvCxnSpPr>
          <p:nvPr/>
        </p:nvCxnSpPr>
        <p:spPr>
          <a:xfrm>
            <a:off x="9724571" y="2576286"/>
            <a:ext cx="1629229" cy="1539308"/>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5CBBD127-E583-BF12-5696-26948538C2F9}"/>
              </a:ext>
            </a:extLst>
          </p:cNvPr>
          <p:cNvCxnSpPr>
            <a:cxnSpLocks/>
            <a:stCxn id="6" idx="1"/>
            <a:endCxn id="5" idx="2"/>
          </p:cNvCxnSpPr>
          <p:nvPr/>
        </p:nvCxnSpPr>
        <p:spPr>
          <a:xfrm flipH="1" flipV="1">
            <a:off x="9441543" y="2859314"/>
            <a:ext cx="1629228" cy="1539309"/>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811174E-DC21-1178-A748-39EB1D1A9082}"/>
              </a:ext>
            </a:extLst>
          </p:cNvPr>
          <p:cNvCxnSpPr>
            <a:cxnSpLocks/>
            <a:stCxn id="6" idx="2"/>
            <a:endCxn id="7" idx="3"/>
          </p:cNvCxnSpPr>
          <p:nvPr/>
        </p:nvCxnSpPr>
        <p:spPr>
          <a:xfrm flipH="1">
            <a:off x="9724571" y="4681651"/>
            <a:ext cx="1629229" cy="1423195"/>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3018496B-EA12-ADE0-62B6-B467D33549BE}"/>
              </a:ext>
            </a:extLst>
          </p:cNvPr>
          <p:cNvCxnSpPr>
            <a:cxnSpLocks/>
            <a:stCxn id="7" idx="0"/>
            <a:endCxn id="6" idx="1"/>
          </p:cNvCxnSpPr>
          <p:nvPr/>
        </p:nvCxnSpPr>
        <p:spPr>
          <a:xfrm flipV="1">
            <a:off x="9441543" y="4398623"/>
            <a:ext cx="1629228" cy="1423194"/>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A8F40CAE-FFA5-B74B-D6F3-216A99F2CAF4}"/>
              </a:ext>
            </a:extLst>
          </p:cNvPr>
          <p:cNvCxnSpPr>
            <a:cxnSpLocks/>
            <a:stCxn id="7" idx="0"/>
            <a:endCxn id="8" idx="3"/>
          </p:cNvCxnSpPr>
          <p:nvPr/>
        </p:nvCxnSpPr>
        <p:spPr>
          <a:xfrm flipH="1" flipV="1">
            <a:off x="7782152" y="4398623"/>
            <a:ext cx="1659391" cy="1423194"/>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B3CE5CD3-EAAB-AB81-F88F-15992BD8C37D}"/>
              </a:ext>
            </a:extLst>
          </p:cNvPr>
          <p:cNvCxnSpPr>
            <a:cxnSpLocks/>
            <a:stCxn id="8" idx="2"/>
            <a:endCxn id="7" idx="1"/>
          </p:cNvCxnSpPr>
          <p:nvPr/>
        </p:nvCxnSpPr>
        <p:spPr>
          <a:xfrm>
            <a:off x="7499124" y="4681651"/>
            <a:ext cx="1659390" cy="1423195"/>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3A480B9B-2F0B-0257-8463-B9D2B5683E04}"/>
              </a:ext>
            </a:extLst>
          </p:cNvPr>
          <p:cNvCxnSpPr>
            <a:cxnSpLocks/>
            <a:stCxn id="5" idx="1"/>
            <a:endCxn id="8" idx="0"/>
          </p:cNvCxnSpPr>
          <p:nvPr/>
        </p:nvCxnSpPr>
        <p:spPr>
          <a:xfrm flipH="1">
            <a:off x="7499124" y="2576286"/>
            <a:ext cx="1659390" cy="1539308"/>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A1F6E183-EA3A-3FD7-3FEC-6162C2EECB62}"/>
              </a:ext>
            </a:extLst>
          </p:cNvPr>
          <p:cNvCxnSpPr>
            <a:cxnSpLocks/>
            <a:stCxn id="8" idx="3"/>
            <a:endCxn id="5" idx="2"/>
          </p:cNvCxnSpPr>
          <p:nvPr/>
        </p:nvCxnSpPr>
        <p:spPr>
          <a:xfrm flipV="1">
            <a:off x="7782152" y="2859314"/>
            <a:ext cx="1659391" cy="1539309"/>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F544AA13-4199-7E51-6170-D36DA103237C}"/>
              </a:ext>
            </a:extLst>
          </p:cNvPr>
          <p:cNvCxnSpPr>
            <a:cxnSpLocks/>
          </p:cNvCxnSpPr>
          <p:nvPr/>
        </p:nvCxnSpPr>
        <p:spPr>
          <a:xfrm flipV="1">
            <a:off x="9643110" y="2859314"/>
            <a:ext cx="0" cy="2962503"/>
          </a:xfrm>
          <a:prstGeom prst="straightConnector1">
            <a:avLst/>
          </a:prstGeom>
          <a:ln w="28575">
            <a:solidFill>
              <a:srgbClr val="FF0000"/>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DC5880DA-6EB8-BBC6-BB30-1D57BA2791FC}"/>
              </a:ext>
            </a:extLst>
          </p:cNvPr>
          <p:cNvCxnSpPr>
            <a:cxnSpLocks/>
          </p:cNvCxnSpPr>
          <p:nvPr/>
        </p:nvCxnSpPr>
        <p:spPr>
          <a:xfrm flipH="1">
            <a:off x="9232899" y="2859314"/>
            <a:ext cx="0" cy="2962503"/>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C5F53278-FE8E-284F-3FC8-8AC177D9AAB9}"/>
              </a:ext>
            </a:extLst>
          </p:cNvPr>
          <p:cNvCxnSpPr>
            <a:cxnSpLocks/>
          </p:cNvCxnSpPr>
          <p:nvPr/>
        </p:nvCxnSpPr>
        <p:spPr>
          <a:xfrm flipH="1">
            <a:off x="7782152" y="4571263"/>
            <a:ext cx="3288619" cy="0"/>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272C4EBE-A22C-6D39-D455-E7D1D8146721}"/>
              </a:ext>
            </a:extLst>
          </p:cNvPr>
          <p:cNvCxnSpPr>
            <a:cxnSpLocks/>
          </p:cNvCxnSpPr>
          <p:nvPr/>
        </p:nvCxnSpPr>
        <p:spPr>
          <a:xfrm flipV="1">
            <a:off x="7782152" y="4210050"/>
            <a:ext cx="3288619" cy="0"/>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59" name="TextBox 58">
            <a:extLst>
              <a:ext uri="{FF2B5EF4-FFF2-40B4-BE49-F238E27FC236}">
                <a16:creationId xmlns:a16="http://schemas.microsoft.com/office/drawing/2014/main" id="{FB88A93C-A681-950E-46FD-FF69B2BE230E}"/>
              </a:ext>
            </a:extLst>
          </p:cNvPr>
          <p:cNvSpPr txBox="1"/>
          <p:nvPr/>
        </p:nvSpPr>
        <p:spPr>
          <a:xfrm>
            <a:off x="10377714" y="2859314"/>
            <a:ext cx="560296" cy="369332"/>
          </a:xfrm>
          <a:prstGeom prst="rect">
            <a:avLst/>
          </a:prstGeom>
          <a:noFill/>
        </p:spPr>
        <p:txBody>
          <a:bodyPr wrap="square" rtlCol="0">
            <a:spAutoFit/>
          </a:bodyPr>
          <a:lstStyle/>
          <a:p>
            <a:r>
              <a:rPr lang="en-US" dirty="0"/>
              <a:t>f</a:t>
            </a:r>
          </a:p>
        </p:txBody>
      </p:sp>
      <p:sp>
        <p:nvSpPr>
          <p:cNvPr id="60" name="TextBox 59">
            <a:extLst>
              <a:ext uri="{FF2B5EF4-FFF2-40B4-BE49-F238E27FC236}">
                <a16:creationId xmlns:a16="http://schemas.microsoft.com/office/drawing/2014/main" id="{AA248396-D02F-2E07-B9E6-CDB803775F50}"/>
              </a:ext>
            </a:extLst>
          </p:cNvPr>
          <p:cNvSpPr txBox="1"/>
          <p:nvPr/>
        </p:nvSpPr>
        <p:spPr>
          <a:xfrm>
            <a:off x="9989864" y="3557689"/>
            <a:ext cx="560296" cy="369332"/>
          </a:xfrm>
          <a:prstGeom prst="rect">
            <a:avLst/>
          </a:prstGeom>
          <a:noFill/>
        </p:spPr>
        <p:txBody>
          <a:bodyPr wrap="square" rtlCol="0">
            <a:spAutoFit/>
          </a:bodyPr>
          <a:lstStyle/>
          <a:p>
            <a:r>
              <a:rPr lang="en-US" dirty="0"/>
              <a:t>e</a:t>
            </a:r>
          </a:p>
        </p:txBody>
      </p:sp>
      <p:sp>
        <p:nvSpPr>
          <p:cNvPr id="61" name="TextBox 60">
            <a:extLst>
              <a:ext uri="{FF2B5EF4-FFF2-40B4-BE49-F238E27FC236}">
                <a16:creationId xmlns:a16="http://schemas.microsoft.com/office/drawing/2014/main" id="{8D03F0F4-D16F-46DD-902E-FA54FA191FC7}"/>
              </a:ext>
            </a:extLst>
          </p:cNvPr>
          <p:cNvSpPr txBox="1"/>
          <p:nvPr/>
        </p:nvSpPr>
        <p:spPr>
          <a:xfrm>
            <a:off x="8066019" y="2976608"/>
            <a:ext cx="560296" cy="369332"/>
          </a:xfrm>
          <a:prstGeom prst="rect">
            <a:avLst/>
          </a:prstGeom>
          <a:noFill/>
        </p:spPr>
        <p:txBody>
          <a:bodyPr wrap="square" rtlCol="0">
            <a:spAutoFit/>
          </a:bodyPr>
          <a:lstStyle/>
          <a:p>
            <a:r>
              <a:rPr lang="en-US" dirty="0"/>
              <a:t>a</a:t>
            </a:r>
          </a:p>
        </p:txBody>
      </p:sp>
      <p:sp>
        <p:nvSpPr>
          <p:cNvPr id="62" name="TextBox 61">
            <a:extLst>
              <a:ext uri="{FF2B5EF4-FFF2-40B4-BE49-F238E27FC236}">
                <a16:creationId xmlns:a16="http://schemas.microsoft.com/office/drawing/2014/main" id="{5150ABFD-5110-1BD5-BB62-71626B09C81D}"/>
              </a:ext>
            </a:extLst>
          </p:cNvPr>
          <p:cNvSpPr txBox="1"/>
          <p:nvPr/>
        </p:nvSpPr>
        <p:spPr>
          <a:xfrm>
            <a:off x="8528891" y="3569732"/>
            <a:ext cx="560296" cy="369332"/>
          </a:xfrm>
          <a:prstGeom prst="rect">
            <a:avLst/>
          </a:prstGeom>
          <a:noFill/>
        </p:spPr>
        <p:txBody>
          <a:bodyPr wrap="square" rtlCol="0">
            <a:spAutoFit/>
          </a:bodyPr>
          <a:lstStyle/>
          <a:p>
            <a:r>
              <a:rPr lang="en-US" dirty="0"/>
              <a:t>b</a:t>
            </a:r>
          </a:p>
        </p:txBody>
      </p:sp>
      <p:sp>
        <p:nvSpPr>
          <p:cNvPr id="63" name="TextBox 62">
            <a:extLst>
              <a:ext uri="{FF2B5EF4-FFF2-40B4-BE49-F238E27FC236}">
                <a16:creationId xmlns:a16="http://schemas.microsoft.com/office/drawing/2014/main" id="{F5B515E4-CE69-DC65-5FB1-E21B9085A543}"/>
              </a:ext>
            </a:extLst>
          </p:cNvPr>
          <p:cNvSpPr txBox="1"/>
          <p:nvPr/>
        </p:nvSpPr>
        <p:spPr>
          <a:xfrm>
            <a:off x="8595338" y="4875915"/>
            <a:ext cx="560296" cy="369332"/>
          </a:xfrm>
          <a:prstGeom prst="rect">
            <a:avLst/>
          </a:prstGeom>
          <a:noFill/>
        </p:spPr>
        <p:txBody>
          <a:bodyPr wrap="square" rtlCol="0">
            <a:spAutoFit/>
          </a:bodyPr>
          <a:lstStyle/>
          <a:p>
            <a:r>
              <a:rPr lang="en-US" dirty="0"/>
              <a:t>j</a:t>
            </a:r>
          </a:p>
        </p:txBody>
      </p:sp>
      <p:sp>
        <p:nvSpPr>
          <p:cNvPr id="7168" name="TextBox 7167">
            <a:extLst>
              <a:ext uri="{FF2B5EF4-FFF2-40B4-BE49-F238E27FC236}">
                <a16:creationId xmlns:a16="http://schemas.microsoft.com/office/drawing/2014/main" id="{CEC3902A-189C-4D45-1520-30B44E636702}"/>
              </a:ext>
            </a:extLst>
          </p:cNvPr>
          <p:cNvSpPr txBox="1"/>
          <p:nvPr/>
        </p:nvSpPr>
        <p:spPr>
          <a:xfrm>
            <a:off x="8263257" y="5528275"/>
            <a:ext cx="560296" cy="369332"/>
          </a:xfrm>
          <a:prstGeom prst="rect">
            <a:avLst/>
          </a:prstGeom>
          <a:noFill/>
        </p:spPr>
        <p:txBody>
          <a:bodyPr wrap="square" rtlCol="0">
            <a:spAutoFit/>
          </a:bodyPr>
          <a:lstStyle/>
          <a:p>
            <a:r>
              <a:rPr lang="en-US" dirty="0" err="1"/>
              <a:t>i</a:t>
            </a:r>
            <a:endParaRPr lang="en-US" dirty="0"/>
          </a:p>
        </p:txBody>
      </p:sp>
      <p:sp>
        <p:nvSpPr>
          <p:cNvPr id="7169" name="TextBox 7168">
            <a:extLst>
              <a:ext uri="{FF2B5EF4-FFF2-40B4-BE49-F238E27FC236}">
                <a16:creationId xmlns:a16="http://schemas.microsoft.com/office/drawing/2014/main" id="{C439A2A8-3046-815E-8A14-5C71E42C0051}"/>
              </a:ext>
            </a:extLst>
          </p:cNvPr>
          <p:cNvSpPr txBox="1"/>
          <p:nvPr/>
        </p:nvSpPr>
        <p:spPr>
          <a:xfrm>
            <a:off x="10007600" y="4816526"/>
            <a:ext cx="560296" cy="369332"/>
          </a:xfrm>
          <a:prstGeom prst="rect">
            <a:avLst/>
          </a:prstGeom>
          <a:noFill/>
        </p:spPr>
        <p:txBody>
          <a:bodyPr wrap="square" rtlCol="0">
            <a:spAutoFit/>
          </a:bodyPr>
          <a:lstStyle/>
          <a:p>
            <a:r>
              <a:rPr lang="en-US" dirty="0"/>
              <a:t>k</a:t>
            </a:r>
          </a:p>
        </p:txBody>
      </p:sp>
      <p:sp>
        <p:nvSpPr>
          <p:cNvPr id="7171" name="TextBox 7170">
            <a:extLst>
              <a:ext uri="{FF2B5EF4-FFF2-40B4-BE49-F238E27FC236}">
                <a16:creationId xmlns:a16="http://schemas.microsoft.com/office/drawing/2014/main" id="{EDB0DA46-5E84-1231-10E3-DC2471BCE2AD}"/>
              </a:ext>
            </a:extLst>
          </p:cNvPr>
          <p:cNvSpPr txBox="1"/>
          <p:nvPr/>
        </p:nvSpPr>
        <p:spPr>
          <a:xfrm>
            <a:off x="10313149" y="5507679"/>
            <a:ext cx="560296" cy="369332"/>
          </a:xfrm>
          <a:prstGeom prst="rect">
            <a:avLst/>
          </a:prstGeom>
          <a:noFill/>
        </p:spPr>
        <p:txBody>
          <a:bodyPr wrap="square" rtlCol="0">
            <a:spAutoFit/>
          </a:bodyPr>
          <a:lstStyle/>
          <a:p>
            <a:r>
              <a:rPr lang="en-US" dirty="0"/>
              <a:t>l</a:t>
            </a:r>
          </a:p>
        </p:txBody>
      </p:sp>
      <p:sp>
        <p:nvSpPr>
          <p:cNvPr id="7172" name="TextBox 7171">
            <a:extLst>
              <a:ext uri="{FF2B5EF4-FFF2-40B4-BE49-F238E27FC236}">
                <a16:creationId xmlns:a16="http://schemas.microsoft.com/office/drawing/2014/main" id="{4B18CE02-715A-320C-63DC-AE494BF68371}"/>
              </a:ext>
            </a:extLst>
          </p:cNvPr>
          <p:cNvSpPr txBox="1"/>
          <p:nvPr/>
        </p:nvSpPr>
        <p:spPr>
          <a:xfrm>
            <a:off x="9908134" y="3883869"/>
            <a:ext cx="560296" cy="369332"/>
          </a:xfrm>
          <a:prstGeom prst="rect">
            <a:avLst/>
          </a:prstGeom>
          <a:noFill/>
        </p:spPr>
        <p:txBody>
          <a:bodyPr wrap="square" rtlCol="0">
            <a:spAutoFit/>
          </a:bodyPr>
          <a:lstStyle/>
          <a:p>
            <a:r>
              <a:rPr lang="en-US" dirty="0"/>
              <a:t>g</a:t>
            </a:r>
          </a:p>
        </p:txBody>
      </p:sp>
      <p:sp>
        <p:nvSpPr>
          <p:cNvPr id="7173" name="TextBox 7172">
            <a:extLst>
              <a:ext uri="{FF2B5EF4-FFF2-40B4-BE49-F238E27FC236}">
                <a16:creationId xmlns:a16="http://schemas.microsoft.com/office/drawing/2014/main" id="{C0D5034F-0F5E-9A02-497C-A2C10E24CEB0}"/>
              </a:ext>
            </a:extLst>
          </p:cNvPr>
          <p:cNvSpPr txBox="1"/>
          <p:nvPr/>
        </p:nvSpPr>
        <p:spPr>
          <a:xfrm>
            <a:off x="8674920" y="4507498"/>
            <a:ext cx="560296" cy="369332"/>
          </a:xfrm>
          <a:prstGeom prst="rect">
            <a:avLst/>
          </a:prstGeom>
          <a:noFill/>
        </p:spPr>
        <p:txBody>
          <a:bodyPr wrap="square" rtlCol="0">
            <a:spAutoFit/>
          </a:bodyPr>
          <a:lstStyle/>
          <a:p>
            <a:r>
              <a:rPr lang="en-US" dirty="0"/>
              <a:t>h</a:t>
            </a:r>
          </a:p>
        </p:txBody>
      </p:sp>
      <p:sp>
        <p:nvSpPr>
          <p:cNvPr id="7174" name="TextBox 7173">
            <a:extLst>
              <a:ext uri="{FF2B5EF4-FFF2-40B4-BE49-F238E27FC236}">
                <a16:creationId xmlns:a16="http://schemas.microsoft.com/office/drawing/2014/main" id="{737D5E2E-C701-85DC-D158-02C08580C191}"/>
              </a:ext>
            </a:extLst>
          </p:cNvPr>
          <p:cNvSpPr txBox="1"/>
          <p:nvPr/>
        </p:nvSpPr>
        <p:spPr>
          <a:xfrm>
            <a:off x="8983639" y="3434110"/>
            <a:ext cx="560296" cy="369332"/>
          </a:xfrm>
          <a:prstGeom prst="rect">
            <a:avLst/>
          </a:prstGeom>
          <a:noFill/>
        </p:spPr>
        <p:txBody>
          <a:bodyPr wrap="square" rtlCol="0">
            <a:spAutoFit/>
          </a:bodyPr>
          <a:lstStyle/>
          <a:p>
            <a:r>
              <a:rPr lang="en-US" dirty="0"/>
              <a:t>c</a:t>
            </a:r>
          </a:p>
        </p:txBody>
      </p:sp>
      <p:sp>
        <p:nvSpPr>
          <p:cNvPr id="7175" name="TextBox 7174">
            <a:extLst>
              <a:ext uri="{FF2B5EF4-FFF2-40B4-BE49-F238E27FC236}">
                <a16:creationId xmlns:a16="http://schemas.microsoft.com/office/drawing/2014/main" id="{081F3D83-9ED9-4F0E-9159-678ABEE25FE9}"/>
              </a:ext>
            </a:extLst>
          </p:cNvPr>
          <p:cNvSpPr txBox="1"/>
          <p:nvPr/>
        </p:nvSpPr>
        <p:spPr>
          <a:xfrm>
            <a:off x="9564529" y="3477278"/>
            <a:ext cx="560296" cy="369332"/>
          </a:xfrm>
          <a:prstGeom prst="rect">
            <a:avLst/>
          </a:prstGeom>
          <a:noFill/>
        </p:spPr>
        <p:txBody>
          <a:bodyPr wrap="square" rtlCol="0">
            <a:spAutoFit/>
          </a:bodyPr>
          <a:lstStyle/>
          <a:p>
            <a:r>
              <a:rPr lang="en-US" b="1" dirty="0">
                <a:solidFill>
                  <a:srgbClr val="FF0000"/>
                </a:solidFill>
              </a:rPr>
              <a:t>d</a:t>
            </a:r>
          </a:p>
        </p:txBody>
      </p:sp>
    </p:spTree>
    <p:extLst>
      <p:ext uri="{BB962C8B-B14F-4D97-AF65-F5344CB8AC3E}">
        <p14:creationId xmlns:p14="http://schemas.microsoft.com/office/powerpoint/2010/main" val="12280524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6A977C-F5B5-5EE2-C344-631065B1D59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827D6D5-3424-FC6A-1A3F-99607E4FA987}"/>
              </a:ext>
            </a:extLst>
          </p:cNvPr>
          <p:cNvSpPr>
            <a:spLocks noGrp="1"/>
          </p:cNvSpPr>
          <p:nvPr>
            <p:ph type="title"/>
          </p:nvPr>
        </p:nvSpPr>
        <p:spPr/>
        <p:txBody>
          <a:bodyPr/>
          <a:lstStyle/>
          <a:p>
            <a:r>
              <a:rPr lang="ru-RU" dirty="0"/>
              <a:t>Переход</a:t>
            </a:r>
            <a:r>
              <a:rPr lang="en-US" dirty="0"/>
              <a:t> e (S</a:t>
            </a:r>
            <a:r>
              <a:rPr lang="en-US" b="0" i="0" dirty="0">
                <a:solidFill>
                  <a:srgbClr val="1F1F1F"/>
                </a:solidFill>
                <a:effectLst/>
                <a:latin typeface="Google Sans"/>
              </a:rPr>
              <a:t>→M)</a:t>
            </a:r>
            <a:endParaRPr lang="en-US" dirty="0"/>
          </a:p>
        </p:txBody>
      </p:sp>
      <p:sp>
        <p:nvSpPr>
          <p:cNvPr id="7176" name="Content Placeholder 7175">
            <a:extLst>
              <a:ext uri="{FF2B5EF4-FFF2-40B4-BE49-F238E27FC236}">
                <a16:creationId xmlns:a16="http://schemas.microsoft.com/office/drawing/2014/main" id="{B3B328C4-63A9-C1E1-C0FF-1E19887799EB}"/>
              </a:ext>
            </a:extLst>
          </p:cNvPr>
          <p:cNvSpPr>
            <a:spLocks noGrp="1"/>
          </p:cNvSpPr>
          <p:nvPr>
            <p:ph idx="1"/>
          </p:nvPr>
        </p:nvSpPr>
        <p:spPr>
          <a:xfrm>
            <a:off x="838200" y="1825625"/>
            <a:ext cx="5597752" cy="4351338"/>
          </a:xfrm>
        </p:spPr>
        <p:txBody>
          <a:bodyPr/>
          <a:lstStyle/>
          <a:p>
            <a:r>
              <a:rPr lang="en-US" b="0" i="0" dirty="0">
                <a:solidFill>
                  <a:srgbClr val="333333"/>
                </a:solidFill>
                <a:effectLst/>
                <a:latin typeface="-apple-system"/>
              </a:rPr>
              <a:t>CPU </a:t>
            </a:r>
            <a:r>
              <a:rPr lang="ru-RU" b="0" i="0" dirty="0">
                <a:solidFill>
                  <a:srgbClr val="333333"/>
                </a:solidFill>
                <a:effectLst/>
                <a:latin typeface="-apple-system"/>
              </a:rPr>
              <a:t>производит </a:t>
            </a:r>
            <a:r>
              <a:rPr lang="en-US" b="0" i="0" dirty="0">
                <a:solidFill>
                  <a:srgbClr val="333333"/>
                </a:solidFill>
                <a:effectLst/>
                <a:latin typeface="-apple-system"/>
              </a:rPr>
              <a:t>RMW</a:t>
            </a:r>
            <a:r>
              <a:rPr lang="ru-RU" b="0" i="0" dirty="0">
                <a:solidFill>
                  <a:srgbClr val="333333"/>
                </a:solidFill>
                <a:effectLst/>
                <a:latin typeface="-apple-system"/>
              </a:rPr>
              <a:t>-операцию над данными, которые были </a:t>
            </a:r>
            <a:r>
              <a:rPr lang="en-US" b="0" i="0" dirty="0">
                <a:solidFill>
                  <a:srgbClr val="333333"/>
                </a:solidFill>
                <a:effectLst/>
                <a:latin typeface="-apple-system"/>
              </a:rPr>
              <a:t>read-only</a:t>
            </a:r>
            <a:endParaRPr lang="ru-RU" b="0" i="0" dirty="0">
              <a:solidFill>
                <a:srgbClr val="333333"/>
              </a:solidFill>
              <a:effectLst/>
              <a:latin typeface="-apple-system"/>
            </a:endParaRPr>
          </a:p>
          <a:p>
            <a:r>
              <a:rPr lang="ru-RU" b="0" i="0" dirty="0">
                <a:solidFill>
                  <a:srgbClr val="333333"/>
                </a:solidFill>
                <a:effectLst/>
                <a:latin typeface="-apple-system"/>
              </a:rPr>
              <a:t>Он должен передать сообщение “</a:t>
            </a:r>
            <a:r>
              <a:rPr lang="en-US" b="0" i="0" dirty="0">
                <a:solidFill>
                  <a:srgbClr val="333333"/>
                </a:solidFill>
                <a:effectLst/>
                <a:latin typeface="-apple-system"/>
              </a:rPr>
              <a:t>invalidate” </a:t>
            </a:r>
            <a:r>
              <a:rPr lang="ru-RU" b="0" i="0" dirty="0">
                <a:solidFill>
                  <a:srgbClr val="333333"/>
                </a:solidFill>
                <a:effectLst/>
                <a:latin typeface="-apple-system"/>
              </a:rPr>
              <a:t>и ждать, пока не получит полный набор ответов “</a:t>
            </a:r>
            <a:r>
              <a:rPr lang="en-US" b="0" i="0" dirty="0">
                <a:solidFill>
                  <a:srgbClr val="333333"/>
                </a:solidFill>
                <a:effectLst/>
                <a:latin typeface="-apple-system"/>
              </a:rPr>
              <a:t>invalidate acknowledge”</a:t>
            </a:r>
            <a:endParaRPr lang="en-US" dirty="0"/>
          </a:p>
        </p:txBody>
      </p:sp>
      <p:sp>
        <p:nvSpPr>
          <p:cNvPr id="5" name="Rectangle 4">
            <a:extLst>
              <a:ext uri="{FF2B5EF4-FFF2-40B4-BE49-F238E27FC236}">
                <a16:creationId xmlns:a16="http://schemas.microsoft.com/office/drawing/2014/main" id="{3A26D399-4CEA-A9AF-44C2-0B14C20E5871}"/>
              </a:ext>
            </a:extLst>
          </p:cNvPr>
          <p:cNvSpPr/>
          <p:nvPr/>
        </p:nvSpPr>
        <p:spPr>
          <a:xfrm>
            <a:off x="9158514" y="2293257"/>
            <a:ext cx="566057"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t>
            </a:r>
          </a:p>
        </p:txBody>
      </p:sp>
      <p:sp>
        <p:nvSpPr>
          <p:cNvPr id="6" name="Rectangle 5">
            <a:extLst>
              <a:ext uri="{FF2B5EF4-FFF2-40B4-BE49-F238E27FC236}">
                <a16:creationId xmlns:a16="http://schemas.microsoft.com/office/drawing/2014/main" id="{F1A7DA1B-335B-0257-9F56-314D038E5854}"/>
              </a:ext>
            </a:extLst>
          </p:cNvPr>
          <p:cNvSpPr/>
          <p:nvPr/>
        </p:nvSpPr>
        <p:spPr>
          <a:xfrm>
            <a:off x="11070771" y="4115594"/>
            <a:ext cx="566057"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7" name="Rectangle 6">
            <a:extLst>
              <a:ext uri="{FF2B5EF4-FFF2-40B4-BE49-F238E27FC236}">
                <a16:creationId xmlns:a16="http://schemas.microsoft.com/office/drawing/2014/main" id="{BFEF3E39-E4CB-5FEF-590A-12A94A00874D}"/>
              </a:ext>
            </a:extLst>
          </p:cNvPr>
          <p:cNvSpPr/>
          <p:nvPr/>
        </p:nvSpPr>
        <p:spPr>
          <a:xfrm>
            <a:off x="9158514" y="5821817"/>
            <a:ext cx="566057"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a:t>
            </a:r>
          </a:p>
        </p:txBody>
      </p:sp>
      <p:sp>
        <p:nvSpPr>
          <p:cNvPr id="8" name="Rectangle 7">
            <a:extLst>
              <a:ext uri="{FF2B5EF4-FFF2-40B4-BE49-F238E27FC236}">
                <a16:creationId xmlns:a16="http://schemas.microsoft.com/office/drawing/2014/main" id="{3E00D452-C43F-A79E-4218-D793B2FE0CEA}"/>
              </a:ext>
            </a:extLst>
          </p:cNvPr>
          <p:cNvSpPr/>
          <p:nvPr/>
        </p:nvSpPr>
        <p:spPr>
          <a:xfrm>
            <a:off x="7216095" y="4115594"/>
            <a:ext cx="566057"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a:t>
            </a:r>
          </a:p>
        </p:txBody>
      </p:sp>
      <p:cxnSp>
        <p:nvCxnSpPr>
          <p:cNvPr id="10" name="Straight Arrow Connector 9">
            <a:extLst>
              <a:ext uri="{FF2B5EF4-FFF2-40B4-BE49-F238E27FC236}">
                <a16:creationId xmlns:a16="http://schemas.microsoft.com/office/drawing/2014/main" id="{5200C8A5-E839-02A7-1667-03D20E6C28BF}"/>
              </a:ext>
            </a:extLst>
          </p:cNvPr>
          <p:cNvCxnSpPr>
            <a:stCxn id="5" idx="3"/>
            <a:endCxn id="6" idx="0"/>
          </p:cNvCxnSpPr>
          <p:nvPr/>
        </p:nvCxnSpPr>
        <p:spPr>
          <a:xfrm>
            <a:off x="9724571" y="2576286"/>
            <a:ext cx="1629229" cy="1539308"/>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41E74D3F-E72D-B522-1F1C-D26DB8F1BABF}"/>
              </a:ext>
            </a:extLst>
          </p:cNvPr>
          <p:cNvCxnSpPr>
            <a:cxnSpLocks/>
            <a:stCxn id="6" idx="1"/>
            <a:endCxn id="5" idx="2"/>
          </p:cNvCxnSpPr>
          <p:nvPr/>
        </p:nvCxnSpPr>
        <p:spPr>
          <a:xfrm flipH="1" flipV="1">
            <a:off x="9441543" y="2859314"/>
            <a:ext cx="1629228" cy="1539309"/>
          </a:xfrm>
          <a:prstGeom prst="straightConnector1">
            <a:avLst/>
          </a:prstGeom>
          <a:ln w="28575">
            <a:solidFill>
              <a:srgbClr val="FF0000"/>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D7AFB1F-1FBC-A5EE-92EF-560B7E363E48}"/>
              </a:ext>
            </a:extLst>
          </p:cNvPr>
          <p:cNvCxnSpPr>
            <a:cxnSpLocks/>
            <a:stCxn id="6" idx="2"/>
            <a:endCxn id="7" idx="3"/>
          </p:cNvCxnSpPr>
          <p:nvPr/>
        </p:nvCxnSpPr>
        <p:spPr>
          <a:xfrm flipH="1">
            <a:off x="9724571" y="4681651"/>
            <a:ext cx="1629229" cy="1423195"/>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6F164DA7-AA98-AFBF-3860-96F455B69906}"/>
              </a:ext>
            </a:extLst>
          </p:cNvPr>
          <p:cNvCxnSpPr>
            <a:cxnSpLocks/>
            <a:stCxn id="7" idx="0"/>
            <a:endCxn id="6" idx="1"/>
          </p:cNvCxnSpPr>
          <p:nvPr/>
        </p:nvCxnSpPr>
        <p:spPr>
          <a:xfrm flipV="1">
            <a:off x="9441543" y="4398623"/>
            <a:ext cx="1629228" cy="1423194"/>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4005A65D-3CC2-1446-8417-F228DA4AFF31}"/>
              </a:ext>
            </a:extLst>
          </p:cNvPr>
          <p:cNvCxnSpPr>
            <a:cxnSpLocks/>
            <a:stCxn id="7" idx="0"/>
            <a:endCxn id="8" idx="3"/>
          </p:cNvCxnSpPr>
          <p:nvPr/>
        </p:nvCxnSpPr>
        <p:spPr>
          <a:xfrm flipH="1" flipV="1">
            <a:off x="7782152" y="4398623"/>
            <a:ext cx="1659391" cy="1423194"/>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7BEDA0FB-A6A5-2D70-FBB5-AAEC552AC7B0}"/>
              </a:ext>
            </a:extLst>
          </p:cNvPr>
          <p:cNvCxnSpPr>
            <a:cxnSpLocks/>
            <a:stCxn id="8" idx="2"/>
            <a:endCxn id="7" idx="1"/>
          </p:cNvCxnSpPr>
          <p:nvPr/>
        </p:nvCxnSpPr>
        <p:spPr>
          <a:xfrm>
            <a:off x="7499124" y="4681651"/>
            <a:ext cx="1659390" cy="1423195"/>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4439B15A-8557-3CAB-1E20-82AA538F1EBC}"/>
              </a:ext>
            </a:extLst>
          </p:cNvPr>
          <p:cNvCxnSpPr>
            <a:cxnSpLocks/>
            <a:stCxn id="5" idx="1"/>
            <a:endCxn id="8" idx="0"/>
          </p:cNvCxnSpPr>
          <p:nvPr/>
        </p:nvCxnSpPr>
        <p:spPr>
          <a:xfrm flipH="1">
            <a:off x="7499124" y="2576286"/>
            <a:ext cx="1659390" cy="1539308"/>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CA869CDD-D89D-051F-D9C6-60429C9524D0}"/>
              </a:ext>
            </a:extLst>
          </p:cNvPr>
          <p:cNvCxnSpPr>
            <a:cxnSpLocks/>
            <a:stCxn id="8" idx="3"/>
            <a:endCxn id="5" idx="2"/>
          </p:cNvCxnSpPr>
          <p:nvPr/>
        </p:nvCxnSpPr>
        <p:spPr>
          <a:xfrm flipV="1">
            <a:off x="7782152" y="2859314"/>
            <a:ext cx="1659391" cy="1539309"/>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5068E1CE-6F9F-E338-FA4C-9AEC9D2E376F}"/>
              </a:ext>
            </a:extLst>
          </p:cNvPr>
          <p:cNvCxnSpPr>
            <a:cxnSpLocks/>
          </p:cNvCxnSpPr>
          <p:nvPr/>
        </p:nvCxnSpPr>
        <p:spPr>
          <a:xfrm flipV="1">
            <a:off x="9643110" y="2859314"/>
            <a:ext cx="0" cy="2962503"/>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41FD17AE-FFE6-4601-C581-1BD8C2B3A7C9}"/>
              </a:ext>
            </a:extLst>
          </p:cNvPr>
          <p:cNvCxnSpPr>
            <a:cxnSpLocks/>
          </p:cNvCxnSpPr>
          <p:nvPr/>
        </p:nvCxnSpPr>
        <p:spPr>
          <a:xfrm flipH="1">
            <a:off x="9232899" y="2859314"/>
            <a:ext cx="0" cy="2962503"/>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02A7E153-E4B7-518A-F27B-395FED249A61}"/>
              </a:ext>
            </a:extLst>
          </p:cNvPr>
          <p:cNvCxnSpPr>
            <a:cxnSpLocks/>
          </p:cNvCxnSpPr>
          <p:nvPr/>
        </p:nvCxnSpPr>
        <p:spPr>
          <a:xfrm flipH="1">
            <a:off x="7782152" y="4571263"/>
            <a:ext cx="3288619" cy="0"/>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0515D2D6-58B8-53AF-FC3B-A1E63DEB6215}"/>
              </a:ext>
            </a:extLst>
          </p:cNvPr>
          <p:cNvCxnSpPr>
            <a:cxnSpLocks/>
          </p:cNvCxnSpPr>
          <p:nvPr/>
        </p:nvCxnSpPr>
        <p:spPr>
          <a:xfrm flipV="1">
            <a:off x="7782152" y="4210050"/>
            <a:ext cx="3288619" cy="0"/>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59" name="TextBox 58">
            <a:extLst>
              <a:ext uri="{FF2B5EF4-FFF2-40B4-BE49-F238E27FC236}">
                <a16:creationId xmlns:a16="http://schemas.microsoft.com/office/drawing/2014/main" id="{9EF31F7B-0B60-B4A2-8B0A-BE4DC9C9066E}"/>
              </a:ext>
            </a:extLst>
          </p:cNvPr>
          <p:cNvSpPr txBox="1"/>
          <p:nvPr/>
        </p:nvSpPr>
        <p:spPr>
          <a:xfrm>
            <a:off x="10377714" y="2859314"/>
            <a:ext cx="560296" cy="369332"/>
          </a:xfrm>
          <a:prstGeom prst="rect">
            <a:avLst/>
          </a:prstGeom>
          <a:noFill/>
        </p:spPr>
        <p:txBody>
          <a:bodyPr wrap="square" rtlCol="0">
            <a:spAutoFit/>
          </a:bodyPr>
          <a:lstStyle/>
          <a:p>
            <a:r>
              <a:rPr lang="en-US" dirty="0"/>
              <a:t>f</a:t>
            </a:r>
          </a:p>
        </p:txBody>
      </p:sp>
      <p:sp>
        <p:nvSpPr>
          <p:cNvPr id="60" name="TextBox 59">
            <a:extLst>
              <a:ext uri="{FF2B5EF4-FFF2-40B4-BE49-F238E27FC236}">
                <a16:creationId xmlns:a16="http://schemas.microsoft.com/office/drawing/2014/main" id="{39BE5AA6-7358-6CDF-C434-DB8970B40049}"/>
              </a:ext>
            </a:extLst>
          </p:cNvPr>
          <p:cNvSpPr txBox="1"/>
          <p:nvPr/>
        </p:nvSpPr>
        <p:spPr>
          <a:xfrm>
            <a:off x="9989864" y="3557689"/>
            <a:ext cx="560296" cy="369332"/>
          </a:xfrm>
          <a:prstGeom prst="rect">
            <a:avLst/>
          </a:prstGeom>
          <a:noFill/>
        </p:spPr>
        <p:txBody>
          <a:bodyPr wrap="square" rtlCol="0">
            <a:spAutoFit/>
          </a:bodyPr>
          <a:lstStyle/>
          <a:p>
            <a:r>
              <a:rPr lang="en-US" b="1" dirty="0">
                <a:solidFill>
                  <a:srgbClr val="FF0000"/>
                </a:solidFill>
              </a:rPr>
              <a:t>e</a:t>
            </a:r>
          </a:p>
        </p:txBody>
      </p:sp>
      <p:sp>
        <p:nvSpPr>
          <p:cNvPr id="61" name="TextBox 60">
            <a:extLst>
              <a:ext uri="{FF2B5EF4-FFF2-40B4-BE49-F238E27FC236}">
                <a16:creationId xmlns:a16="http://schemas.microsoft.com/office/drawing/2014/main" id="{4E0FBB08-89BF-A646-2BEA-661CDBAB8F2D}"/>
              </a:ext>
            </a:extLst>
          </p:cNvPr>
          <p:cNvSpPr txBox="1"/>
          <p:nvPr/>
        </p:nvSpPr>
        <p:spPr>
          <a:xfrm>
            <a:off x="8066019" y="2976608"/>
            <a:ext cx="560296" cy="369332"/>
          </a:xfrm>
          <a:prstGeom prst="rect">
            <a:avLst/>
          </a:prstGeom>
          <a:noFill/>
        </p:spPr>
        <p:txBody>
          <a:bodyPr wrap="square" rtlCol="0">
            <a:spAutoFit/>
          </a:bodyPr>
          <a:lstStyle/>
          <a:p>
            <a:r>
              <a:rPr lang="en-US" dirty="0"/>
              <a:t>a</a:t>
            </a:r>
          </a:p>
        </p:txBody>
      </p:sp>
      <p:sp>
        <p:nvSpPr>
          <p:cNvPr id="62" name="TextBox 61">
            <a:extLst>
              <a:ext uri="{FF2B5EF4-FFF2-40B4-BE49-F238E27FC236}">
                <a16:creationId xmlns:a16="http://schemas.microsoft.com/office/drawing/2014/main" id="{E8DA861F-82DC-270B-B372-B23F3E70A51A}"/>
              </a:ext>
            </a:extLst>
          </p:cNvPr>
          <p:cNvSpPr txBox="1"/>
          <p:nvPr/>
        </p:nvSpPr>
        <p:spPr>
          <a:xfrm>
            <a:off x="8528891" y="3569732"/>
            <a:ext cx="560296" cy="369332"/>
          </a:xfrm>
          <a:prstGeom prst="rect">
            <a:avLst/>
          </a:prstGeom>
          <a:noFill/>
        </p:spPr>
        <p:txBody>
          <a:bodyPr wrap="square" rtlCol="0">
            <a:spAutoFit/>
          </a:bodyPr>
          <a:lstStyle/>
          <a:p>
            <a:r>
              <a:rPr lang="en-US" dirty="0"/>
              <a:t>b</a:t>
            </a:r>
          </a:p>
        </p:txBody>
      </p:sp>
      <p:sp>
        <p:nvSpPr>
          <p:cNvPr id="63" name="TextBox 62">
            <a:extLst>
              <a:ext uri="{FF2B5EF4-FFF2-40B4-BE49-F238E27FC236}">
                <a16:creationId xmlns:a16="http://schemas.microsoft.com/office/drawing/2014/main" id="{A32ED297-D020-5A34-3850-7078F919D8F3}"/>
              </a:ext>
            </a:extLst>
          </p:cNvPr>
          <p:cNvSpPr txBox="1"/>
          <p:nvPr/>
        </p:nvSpPr>
        <p:spPr>
          <a:xfrm>
            <a:off x="8595338" y="4875915"/>
            <a:ext cx="560296" cy="369332"/>
          </a:xfrm>
          <a:prstGeom prst="rect">
            <a:avLst/>
          </a:prstGeom>
          <a:noFill/>
        </p:spPr>
        <p:txBody>
          <a:bodyPr wrap="square" rtlCol="0">
            <a:spAutoFit/>
          </a:bodyPr>
          <a:lstStyle/>
          <a:p>
            <a:r>
              <a:rPr lang="en-US" dirty="0"/>
              <a:t>j</a:t>
            </a:r>
          </a:p>
        </p:txBody>
      </p:sp>
      <p:sp>
        <p:nvSpPr>
          <p:cNvPr id="7168" name="TextBox 7167">
            <a:extLst>
              <a:ext uri="{FF2B5EF4-FFF2-40B4-BE49-F238E27FC236}">
                <a16:creationId xmlns:a16="http://schemas.microsoft.com/office/drawing/2014/main" id="{69E38220-4FD7-936F-46BF-3FF2FBF5979F}"/>
              </a:ext>
            </a:extLst>
          </p:cNvPr>
          <p:cNvSpPr txBox="1"/>
          <p:nvPr/>
        </p:nvSpPr>
        <p:spPr>
          <a:xfrm>
            <a:off x="8263257" y="5528275"/>
            <a:ext cx="560296" cy="369332"/>
          </a:xfrm>
          <a:prstGeom prst="rect">
            <a:avLst/>
          </a:prstGeom>
          <a:noFill/>
        </p:spPr>
        <p:txBody>
          <a:bodyPr wrap="square" rtlCol="0">
            <a:spAutoFit/>
          </a:bodyPr>
          <a:lstStyle/>
          <a:p>
            <a:r>
              <a:rPr lang="en-US" dirty="0" err="1"/>
              <a:t>i</a:t>
            </a:r>
            <a:endParaRPr lang="en-US" dirty="0"/>
          </a:p>
        </p:txBody>
      </p:sp>
      <p:sp>
        <p:nvSpPr>
          <p:cNvPr id="7169" name="TextBox 7168">
            <a:extLst>
              <a:ext uri="{FF2B5EF4-FFF2-40B4-BE49-F238E27FC236}">
                <a16:creationId xmlns:a16="http://schemas.microsoft.com/office/drawing/2014/main" id="{846A48F4-256C-57B1-2058-D482F98A9FD8}"/>
              </a:ext>
            </a:extLst>
          </p:cNvPr>
          <p:cNvSpPr txBox="1"/>
          <p:nvPr/>
        </p:nvSpPr>
        <p:spPr>
          <a:xfrm>
            <a:off x="10007600" y="4816526"/>
            <a:ext cx="560296" cy="369332"/>
          </a:xfrm>
          <a:prstGeom prst="rect">
            <a:avLst/>
          </a:prstGeom>
          <a:noFill/>
        </p:spPr>
        <p:txBody>
          <a:bodyPr wrap="square" rtlCol="0">
            <a:spAutoFit/>
          </a:bodyPr>
          <a:lstStyle/>
          <a:p>
            <a:r>
              <a:rPr lang="en-US" dirty="0"/>
              <a:t>k</a:t>
            </a:r>
          </a:p>
        </p:txBody>
      </p:sp>
      <p:sp>
        <p:nvSpPr>
          <p:cNvPr id="7171" name="TextBox 7170">
            <a:extLst>
              <a:ext uri="{FF2B5EF4-FFF2-40B4-BE49-F238E27FC236}">
                <a16:creationId xmlns:a16="http://schemas.microsoft.com/office/drawing/2014/main" id="{6BC8CE68-E66B-9530-D03D-E5D52A03F9DB}"/>
              </a:ext>
            </a:extLst>
          </p:cNvPr>
          <p:cNvSpPr txBox="1"/>
          <p:nvPr/>
        </p:nvSpPr>
        <p:spPr>
          <a:xfrm>
            <a:off x="10313149" y="5507679"/>
            <a:ext cx="560296" cy="369332"/>
          </a:xfrm>
          <a:prstGeom prst="rect">
            <a:avLst/>
          </a:prstGeom>
          <a:noFill/>
        </p:spPr>
        <p:txBody>
          <a:bodyPr wrap="square" rtlCol="0">
            <a:spAutoFit/>
          </a:bodyPr>
          <a:lstStyle/>
          <a:p>
            <a:r>
              <a:rPr lang="en-US" dirty="0"/>
              <a:t>l</a:t>
            </a:r>
          </a:p>
        </p:txBody>
      </p:sp>
      <p:sp>
        <p:nvSpPr>
          <p:cNvPr id="7172" name="TextBox 7171">
            <a:extLst>
              <a:ext uri="{FF2B5EF4-FFF2-40B4-BE49-F238E27FC236}">
                <a16:creationId xmlns:a16="http://schemas.microsoft.com/office/drawing/2014/main" id="{8527C6CE-8E20-CF65-E524-DD4E7AAF2A3D}"/>
              </a:ext>
            </a:extLst>
          </p:cNvPr>
          <p:cNvSpPr txBox="1"/>
          <p:nvPr/>
        </p:nvSpPr>
        <p:spPr>
          <a:xfrm>
            <a:off x="9908134" y="3883869"/>
            <a:ext cx="560296" cy="369332"/>
          </a:xfrm>
          <a:prstGeom prst="rect">
            <a:avLst/>
          </a:prstGeom>
          <a:noFill/>
        </p:spPr>
        <p:txBody>
          <a:bodyPr wrap="square" rtlCol="0">
            <a:spAutoFit/>
          </a:bodyPr>
          <a:lstStyle/>
          <a:p>
            <a:r>
              <a:rPr lang="en-US" dirty="0"/>
              <a:t>g</a:t>
            </a:r>
          </a:p>
        </p:txBody>
      </p:sp>
      <p:sp>
        <p:nvSpPr>
          <p:cNvPr id="7173" name="TextBox 7172">
            <a:extLst>
              <a:ext uri="{FF2B5EF4-FFF2-40B4-BE49-F238E27FC236}">
                <a16:creationId xmlns:a16="http://schemas.microsoft.com/office/drawing/2014/main" id="{A5588F37-B652-AFE0-B918-7FEDC75E78CC}"/>
              </a:ext>
            </a:extLst>
          </p:cNvPr>
          <p:cNvSpPr txBox="1"/>
          <p:nvPr/>
        </p:nvSpPr>
        <p:spPr>
          <a:xfrm>
            <a:off x="8674920" y="4507498"/>
            <a:ext cx="560296" cy="369332"/>
          </a:xfrm>
          <a:prstGeom prst="rect">
            <a:avLst/>
          </a:prstGeom>
          <a:noFill/>
        </p:spPr>
        <p:txBody>
          <a:bodyPr wrap="square" rtlCol="0">
            <a:spAutoFit/>
          </a:bodyPr>
          <a:lstStyle/>
          <a:p>
            <a:r>
              <a:rPr lang="en-US" dirty="0"/>
              <a:t>h</a:t>
            </a:r>
          </a:p>
        </p:txBody>
      </p:sp>
      <p:sp>
        <p:nvSpPr>
          <p:cNvPr id="7174" name="TextBox 7173">
            <a:extLst>
              <a:ext uri="{FF2B5EF4-FFF2-40B4-BE49-F238E27FC236}">
                <a16:creationId xmlns:a16="http://schemas.microsoft.com/office/drawing/2014/main" id="{845EC904-8CE8-0F25-9314-FCBABC3D146B}"/>
              </a:ext>
            </a:extLst>
          </p:cNvPr>
          <p:cNvSpPr txBox="1"/>
          <p:nvPr/>
        </p:nvSpPr>
        <p:spPr>
          <a:xfrm>
            <a:off x="8983639" y="3434110"/>
            <a:ext cx="560296" cy="369332"/>
          </a:xfrm>
          <a:prstGeom prst="rect">
            <a:avLst/>
          </a:prstGeom>
          <a:noFill/>
        </p:spPr>
        <p:txBody>
          <a:bodyPr wrap="square" rtlCol="0">
            <a:spAutoFit/>
          </a:bodyPr>
          <a:lstStyle/>
          <a:p>
            <a:r>
              <a:rPr lang="en-US" dirty="0"/>
              <a:t>c</a:t>
            </a:r>
          </a:p>
        </p:txBody>
      </p:sp>
      <p:sp>
        <p:nvSpPr>
          <p:cNvPr id="7175" name="TextBox 7174">
            <a:extLst>
              <a:ext uri="{FF2B5EF4-FFF2-40B4-BE49-F238E27FC236}">
                <a16:creationId xmlns:a16="http://schemas.microsoft.com/office/drawing/2014/main" id="{851424B9-144D-B3C4-9682-4A10ECD0AB8E}"/>
              </a:ext>
            </a:extLst>
          </p:cNvPr>
          <p:cNvSpPr txBox="1"/>
          <p:nvPr/>
        </p:nvSpPr>
        <p:spPr>
          <a:xfrm>
            <a:off x="9564529" y="3477278"/>
            <a:ext cx="560296" cy="369332"/>
          </a:xfrm>
          <a:prstGeom prst="rect">
            <a:avLst/>
          </a:prstGeom>
          <a:noFill/>
        </p:spPr>
        <p:txBody>
          <a:bodyPr wrap="square" rtlCol="0">
            <a:spAutoFit/>
          </a:bodyPr>
          <a:lstStyle/>
          <a:p>
            <a:r>
              <a:rPr lang="en-US" dirty="0"/>
              <a:t>d</a:t>
            </a:r>
          </a:p>
        </p:txBody>
      </p:sp>
    </p:spTree>
    <p:extLst>
      <p:ext uri="{BB962C8B-B14F-4D97-AF65-F5344CB8AC3E}">
        <p14:creationId xmlns:p14="http://schemas.microsoft.com/office/powerpoint/2010/main" val="23989996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06B4AC-B612-9A4D-0DF1-F7375634AE8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8CEFE4B-BBC9-F004-2DF4-D3BF084EF9C5}"/>
              </a:ext>
            </a:extLst>
          </p:cNvPr>
          <p:cNvSpPr>
            <a:spLocks noGrp="1"/>
          </p:cNvSpPr>
          <p:nvPr>
            <p:ph type="title"/>
          </p:nvPr>
        </p:nvSpPr>
        <p:spPr/>
        <p:txBody>
          <a:bodyPr/>
          <a:lstStyle/>
          <a:p>
            <a:r>
              <a:rPr lang="ru-RU" dirty="0"/>
              <a:t>Переход</a:t>
            </a:r>
            <a:r>
              <a:rPr lang="en-US" dirty="0"/>
              <a:t> f (M</a:t>
            </a:r>
            <a:r>
              <a:rPr lang="en-US" b="0" i="0" dirty="0">
                <a:solidFill>
                  <a:srgbClr val="1F1F1F"/>
                </a:solidFill>
                <a:effectLst/>
                <a:latin typeface="Google Sans"/>
              </a:rPr>
              <a:t>→S)</a:t>
            </a:r>
            <a:r>
              <a:rPr lang="ru-RU" dirty="0"/>
              <a:t> </a:t>
            </a:r>
            <a:endParaRPr lang="en-US" dirty="0"/>
          </a:p>
        </p:txBody>
      </p:sp>
      <p:sp>
        <p:nvSpPr>
          <p:cNvPr id="7176" name="Content Placeholder 7175">
            <a:extLst>
              <a:ext uri="{FF2B5EF4-FFF2-40B4-BE49-F238E27FC236}">
                <a16:creationId xmlns:a16="http://schemas.microsoft.com/office/drawing/2014/main" id="{A55C98D1-09D2-941F-764B-8A01CB696959}"/>
              </a:ext>
            </a:extLst>
          </p:cNvPr>
          <p:cNvSpPr>
            <a:spLocks noGrp="1"/>
          </p:cNvSpPr>
          <p:nvPr>
            <p:ph idx="1"/>
          </p:nvPr>
        </p:nvSpPr>
        <p:spPr>
          <a:xfrm>
            <a:off x="838200" y="1825625"/>
            <a:ext cx="5597752" cy="4351338"/>
          </a:xfrm>
        </p:spPr>
        <p:txBody>
          <a:bodyPr>
            <a:normAutofit lnSpcReduction="10000"/>
          </a:bodyPr>
          <a:lstStyle/>
          <a:p>
            <a:r>
              <a:rPr lang="ru-RU" b="0" i="0" dirty="0">
                <a:solidFill>
                  <a:srgbClr val="333333"/>
                </a:solidFill>
                <a:effectLst/>
                <a:latin typeface="-apple-system"/>
              </a:rPr>
              <a:t>Какой-то другой процессор читает данные, и эти данные находятся в кэше нашего CPU</a:t>
            </a:r>
            <a:r>
              <a:rPr lang="en-US" dirty="0">
                <a:solidFill>
                  <a:srgbClr val="333333"/>
                </a:solidFill>
                <a:latin typeface="-apple-system"/>
              </a:rPr>
              <a:t>.</a:t>
            </a:r>
          </a:p>
          <a:p>
            <a:r>
              <a:rPr lang="ru-RU" b="0" i="0" dirty="0">
                <a:solidFill>
                  <a:srgbClr val="333333"/>
                </a:solidFill>
                <a:effectLst/>
                <a:latin typeface="-apple-system"/>
              </a:rPr>
              <a:t>В результате данные становятся </a:t>
            </a:r>
            <a:r>
              <a:rPr lang="ru-RU" b="0" i="0" dirty="0" err="1">
                <a:solidFill>
                  <a:srgbClr val="333333"/>
                </a:solidFill>
                <a:effectLst/>
                <a:latin typeface="-apple-system"/>
              </a:rPr>
              <a:t>read-only</a:t>
            </a:r>
            <a:r>
              <a:rPr lang="ru-RU" b="0" i="0" dirty="0">
                <a:solidFill>
                  <a:srgbClr val="333333"/>
                </a:solidFill>
                <a:effectLst/>
                <a:latin typeface="-apple-system"/>
              </a:rPr>
              <a:t>, что может привести к записи в память.</a:t>
            </a:r>
            <a:endParaRPr lang="en-US" b="0" i="0" dirty="0">
              <a:solidFill>
                <a:srgbClr val="333333"/>
              </a:solidFill>
              <a:effectLst/>
              <a:latin typeface="-apple-system"/>
            </a:endParaRPr>
          </a:p>
          <a:p>
            <a:r>
              <a:rPr lang="ru-RU" b="0" i="0" dirty="0">
                <a:solidFill>
                  <a:srgbClr val="333333"/>
                </a:solidFill>
                <a:effectLst/>
                <a:latin typeface="-apple-system"/>
              </a:rPr>
              <a:t>Этот переход инициируется приемом </a:t>
            </a:r>
            <a:r>
              <a:rPr lang="ru-RU" b="0" i="0" dirty="0" err="1">
                <a:solidFill>
                  <a:srgbClr val="333333"/>
                </a:solidFill>
                <a:effectLst/>
                <a:latin typeface="-apple-system"/>
              </a:rPr>
              <a:t>сообщеняи</a:t>
            </a:r>
            <a:r>
              <a:rPr lang="ru-RU" b="0" i="0" dirty="0">
                <a:solidFill>
                  <a:srgbClr val="333333"/>
                </a:solidFill>
                <a:effectLst/>
                <a:latin typeface="-apple-system"/>
              </a:rPr>
              <a:t> “</a:t>
            </a:r>
            <a:r>
              <a:rPr lang="ru-RU" b="0" i="0" dirty="0" err="1">
                <a:solidFill>
                  <a:srgbClr val="333333"/>
                </a:solidFill>
                <a:effectLst/>
                <a:latin typeface="-apple-system"/>
              </a:rPr>
              <a:t>read</a:t>
            </a:r>
            <a:r>
              <a:rPr lang="ru-RU" b="0" i="0" dirty="0">
                <a:solidFill>
                  <a:srgbClr val="333333"/>
                </a:solidFill>
                <a:effectLst/>
                <a:latin typeface="-apple-system"/>
              </a:rPr>
              <a:t>”. CPU отвечает сообщением “</a:t>
            </a:r>
            <a:r>
              <a:rPr lang="ru-RU" b="0" i="0" dirty="0" err="1">
                <a:solidFill>
                  <a:srgbClr val="333333"/>
                </a:solidFill>
                <a:effectLst/>
                <a:latin typeface="-apple-system"/>
              </a:rPr>
              <a:t>read</a:t>
            </a:r>
            <a:r>
              <a:rPr lang="ru-RU" b="0" i="0" dirty="0">
                <a:solidFill>
                  <a:srgbClr val="333333"/>
                </a:solidFill>
                <a:effectLst/>
                <a:latin typeface="-apple-system"/>
              </a:rPr>
              <a:t> </a:t>
            </a:r>
            <a:r>
              <a:rPr lang="ru-RU" b="0" i="0" dirty="0" err="1">
                <a:solidFill>
                  <a:srgbClr val="333333"/>
                </a:solidFill>
                <a:effectLst/>
                <a:latin typeface="-apple-system"/>
              </a:rPr>
              <a:t>response</a:t>
            </a:r>
            <a:r>
              <a:rPr lang="ru-RU" b="0" i="0" dirty="0">
                <a:solidFill>
                  <a:srgbClr val="333333"/>
                </a:solidFill>
                <a:effectLst/>
                <a:latin typeface="-apple-system"/>
              </a:rPr>
              <a:t>”, содержащим запрашиваемые данные</a:t>
            </a:r>
            <a:endParaRPr lang="en-US" dirty="0"/>
          </a:p>
        </p:txBody>
      </p:sp>
      <p:sp>
        <p:nvSpPr>
          <p:cNvPr id="5" name="Rectangle 4">
            <a:extLst>
              <a:ext uri="{FF2B5EF4-FFF2-40B4-BE49-F238E27FC236}">
                <a16:creationId xmlns:a16="http://schemas.microsoft.com/office/drawing/2014/main" id="{A498523B-5FEB-4787-BA94-F0F75F137112}"/>
              </a:ext>
            </a:extLst>
          </p:cNvPr>
          <p:cNvSpPr/>
          <p:nvPr/>
        </p:nvSpPr>
        <p:spPr>
          <a:xfrm>
            <a:off x="9158514" y="2293257"/>
            <a:ext cx="566057"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t>
            </a:r>
          </a:p>
        </p:txBody>
      </p:sp>
      <p:sp>
        <p:nvSpPr>
          <p:cNvPr id="6" name="Rectangle 5">
            <a:extLst>
              <a:ext uri="{FF2B5EF4-FFF2-40B4-BE49-F238E27FC236}">
                <a16:creationId xmlns:a16="http://schemas.microsoft.com/office/drawing/2014/main" id="{6E2043BC-61EB-3F19-21ED-83FA8C760ECB}"/>
              </a:ext>
            </a:extLst>
          </p:cNvPr>
          <p:cNvSpPr/>
          <p:nvPr/>
        </p:nvSpPr>
        <p:spPr>
          <a:xfrm>
            <a:off x="11070771" y="4115594"/>
            <a:ext cx="566057"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7" name="Rectangle 6">
            <a:extLst>
              <a:ext uri="{FF2B5EF4-FFF2-40B4-BE49-F238E27FC236}">
                <a16:creationId xmlns:a16="http://schemas.microsoft.com/office/drawing/2014/main" id="{1494C838-E9B8-50D3-C3A4-2E14DB45233C}"/>
              </a:ext>
            </a:extLst>
          </p:cNvPr>
          <p:cNvSpPr/>
          <p:nvPr/>
        </p:nvSpPr>
        <p:spPr>
          <a:xfrm>
            <a:off x="9158514" y="5821817"/>
            <a:ext cx="566057"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a:t>
            </a:r>
          </a:p>
        </p:txBody>
      </p:sp>
      <p:sp>
        <p:nvSpPr>
          <p:cNvPr id="8" name="Rectangle 7">
            <a:extLst>
              <a:ext uri="{FF2B5EF4-FFF2-40B4-BE49-F238E27FC236}">
                <a16:creationId xmlns:a16="http://schemas.microsoft.com/office/drawing/2014/main" id="{577D9CF3-2F84-5117-141A-CF97D18750D7}"/>
              </a:ext>
            </a:extLst>
          </p:cNvPr>
          <p:cNvSpPr/>
          <p:nvPr/>
        </p:nvSpPr>
        <p:spPr>
          <a:xfrm>
            <a:off x="7216095" y="4115594"/>
            <a:ext cx="566057"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a:t>
            </a:r>
          </a:p>
        </p:txBody>
      </p:sp>
      <p:cxnSp>
        <p:nvCxnSpPr>
          <p:cNvPr id="10" name="Straight Arrow Connector 9">
            <a:extLst>
              <a:ext uri="{FF2B5EF4-FFF2-40B4-BE49-F238E27FC236}">
                <a16:creationId xmlns:a16="http://schemas.microsoft.com/office/drawing/2014/main" id="{6381869E-C556-42E4-1782-688225EFE1C9}"/>
              </a:ext>
            </a:extLst>
          </p:cNvPr>
          <p:cNvCxnSpPr>
            <a:stCxn id="5" idx="3"/>
            <a:endCxn id="6" idx="0"/>
          </p:cNvCxnSpPr>
          <p:nvPr/>
        </p:nvCxnSpPr>
        <p:spPr>
          <a:xfrm>
            <a:off x="9724571" y="2576286"/>
            <a:ext cx="1629229" cy="1539308"/>
          </a:xfrm>
          <a:prstGeom prst="straightConnector1">
            <a:avLst/>
          </a:prstGeom>
          <a:ln w="28575">
            <a:solidFill>
              <a:srgbClr val="FF0000"/>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ABDD0867-1E80-8F6F-B9EE-8E43C3FA3AA1}"/>
              </a:ext>
            </a:extLst>
          </p:cNvPr>
          <p:cNvCxnSpPr>
            <a:cxnSpLocks/>
            <a:stCxn id="6" idx="1"/>
            <a:endCxn id="5" idx="2"/>
          </p:cNvCxnSpPr>
          <p:nvPr/>
        </p:nvCxnSpPr>
        <p:spPr>
          <a:xfrm flipH="1" flipV="1">
            <a:off x="9441543" y="2859314"/>
            <a:ext cx="1629228" cy="1539309"/>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D7120A1C-EE72-E6E0-7895-3F409FF73EB5}"/>
              </a:ext>
            </a:extLst>
          </p:cNvPr>
          <p:cNvCxnSpPr>
            <a:cxnSpLocks/>
            <a:stCxn id="6" idx="2"/>
            <a:endCxn id="7" idx="3"/>
          </p:cNvCxnSpPr>
          <p:nvPr/>
        </p:nvCxnSpPr>
        <p:spPr>
          <a:xfrm flipH="1">
            <a:off x="9724571" y="4681651"/>
            <a:ext cx="1629229" cy="1423195"/>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908E42A0-E384-9FE4-8310-FCAAFA0A0DA4}"/>
              </a:ext>
            </a:extLst>
          </p:cNvPr>
          <p:cNvCxnSpPr>
            <a:cxnSpLocks/>
            <a:stCxn id="7" idx="0"/>
            <a:endCxn id="6" idx="1"/>
          </p:cNvCxnSpPr>
          <p:nvPr/>
        </p:nvCxnSpPr>
        <p:spPr>
          <a:xfrm flipV="1">
            <a:off x="9441543" y="4398623"/>
            <a:ext cx="1629228" cy="1423194"/>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C8270F78-1D4E-BCC4-0CA9-91FA708A608A}"/>
              </a:ext>
            </a:extLst>
          </p:cNvPr>
          <p:cNvCxnSpPr>
            <a:cxnSpLocks/>
            <a:stCxn id="7" idx="0"/>
            <a:endCxn id="8" idx="3"/>
          </p:cNvCxnSpPr>
          <p:nvPr/>
        </p:nvCxnSpPr>
        <p:spPr>
          <a:xfrm flipH="1" flipV="1">
            <a:off x="7782152" y="4398623"/>
            <a:ext cx="1659391" cy="1423194"/>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8F39BE2F-5939-3F24-3FC5-7B18C8F41098}"/>
              </a:ext>
            </a:extLst>
          </p:cNvPr>
          <p:cNvCxnSpPr>
            <a:cxnSpLocks/>
            <a:stCxn id="8" idx="2"/>
            <a:endCxn id="7" idx="1"/>
          </p:cNvCxnSpPr>
          <p:nvPr/>
        </p:nvCxnSpPr>
        <p:spPr>
          <a:xfrm>
            <a:off x="7499124" y="4681651"/>
            <a:ext cx="1659390" cy="1423195"/>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EF0F0FF4-B979-F782-E69E-88548D4EF474}"/>
              </a:ext>
            </a:extLst>
          </p:cNvPr>
          <p:cNvCxnSpPr>
            <a:cxnSpLocks/>
            <a:stCxn id="5" idx="1"/>
            <a:endCxn id="8" idx="0"/>
          </p:cNvCxnSpPr>
          <p:nvPr/>
        </p:nvCxnSpPr>
        <p:spPr>
          <a:xfrm flipH="1">
            <a:off x="7499124" y="2576286"/>
            <a:ext cx="1659390" cy="1539308"/>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38073111-7414-9772-03AC-306754748F4A}"/>
              </a:ext>
            </a:extLst>
          </p:cNvPr>
          <p:cNvCxnSpPr>
            <a:cxnSpLocks/>
            <a:stCxn id="8" idx="3"/>
            <a:endCxn id="5" idx="2"/>
          </p:cNvCxnSpPr>
          <p:nvPr/>
        </p:nvCxnSpPr>
        <p:spPr>
          <a:xfrm flipV="1">
            <a:off x="7782152" y="2859314"/>
            <a:ext cx="1659391" cy="1539309"/>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D5867D34-6E2F-8C3A-27DB-3618E75E2701}"/>
              </a:ext>
            </a:extLst>
          </p:cNvPr>
          <p:cNvCxnSpPr>
            <a:cxnSpLocks/>
          </p:cNvCxnSpPr>
          <p:nvPr/>
        </p:nvCxnSpPr>
        <p:spPr>
          <a:xfrm flipV="1">
            <a:off x="9643110" y="2859314"/>
            <a:ext cx="0" cy="2962503"/>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D860C95B-B929-0D3C-0117-21F0C7E3E62C}"/>
              </a:ext>
            </a:extLst>
          </p:cNvPr>
          <p:cNvCxnSpPr>
            <a:cxnSpLocks/>
          </p:cNvCxnSpPr>
          <p:nvPr/>
        </p:nvCxnSpPr>
        <p:spPr>
          <a:xfrm flipH="1">
            <a:off x="9232899" y="2859314"/>
            <a:ext cx="0" cy="2962503"/>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5DDD6736-60C5-4478-7C92-985533E0C086}"/>
              </a:ext>
            </a:extLst>
          </p:cNvPr>
          <p:cNvCxnSpPr>
            <a:cxnSpLocks/>
          </p:cNvCxnSpPr>
          <p:nvPr/>
        </p:nvCxnSpPr>
        <p:spPr>
          <a:xfrm flipH="1">
            <a:off x="7782152" y="4571263"/>
            <a:ext cx="3288619" cy="0"/>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E3F62C46-CC81-307C-9ECC-D397A5915E4C}"/>
              </a:ext>
            </a:extLst>
          </p:cNvPr>
          <p:cNvCxnSpPr>
            <a:cxnSpLocks/>
          </p:cNvCxnSpPr>
          <p:nvPr/>
        </p:nvCxnSpPr>
        <p:spPr>
          <a:xfrm flipV="1">
            <a:off x="7782152" y="4210050"/>
            <a:ext cx="3288619" cy="0"/>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59" name="TextBox 58">
            <a:extLst>
              <a:ext uri="{FF2B5EF4-FFF2-40B4-BE49-F238E27FC236}">
                <a16:creationId xmlns:a16="http://schemas.microsoft.com/office/drawing/2014/main" id="{631BF4D1-B1F1-B526-B854-2BBAA1FACD49}"/>
              </a:ext>
            </a:extLst>
          </p:cNvPr>
          <p:cNvSpPr txBox="1"/>
          <p:nvPr/>
        </p:nvSpPr>
        <p:spPr>
          <a:xfrm>
            <a:off x="10377714" y="2859314"/>
            <a:ext cx="560296" cy="369332"/>
          </a:xfrm>
          <a:prstGeom prst="rect">
            <a:avLst/>
          </a:prstGeom>
          <a:noFill/>
        </p:spPr>
        <p:txBody>
          <a:bodyPr wrap="square" rtlCol="0">
            <a:spAutoFit/>
          </a:bodyPr>
          <a:lstStyle/>
          <a:p>
            <a:r>
              <a:rPr lang="en-US" b="1" dirty="0">
                <a:solidFill>
                  <a:srgbClr val="FF0000"/>
                </a:solidFill>
              </a:rPr>
              <a:t>f</a:t>
            </a:r>
          </a:p>
        </p:txBody>
      </p:sp>
      <p:sp>
        <p:nvSpPr>
          <p:cNvPr id="60" name="TextBox 59">
            <a:extLst>
              <a:ext uri="{FF2B5EF4-FFF2-40B4-BE49-F238E27FC236}">
                <a16:creationId xmlns:a16="http://schemas.microsoft.com/office/drawing/2014/main" id="{C566B770-278F-91DF-278E-DD9440BFC4DA}"/>
              </a:ext>
            </a:extLst>
          </p:cNvPr>
          <p:cNvSpPr txBox="1"/>
          <p:nvPr/>
        </p:nvSpPr>
        <p:spPr>
          <a:xfrm>
            <a:off x="9989864" y="3557689"/>
            <a:ext cx="560296" cy="369332"/>
          </a:xfrm>
          <a:prstGeom prst="rect">
            <a:avLst/>
          </a:prstGeom>
          <a:noFill/>
        </p:spPr>
        <p:txBody>
          <a:bodyPr wrap="square" rtlCol="0">
            <a:spAutoFit/>
          </a:bodyPr>
          <a:lstStyle/>
          <a:p>
            <a:r>
              <a:rPr lang="en-US" dirty="0"/>
              <a:t>e</a:t>
            </a:r>
          </a:p>
        </p:txBody>
      </p:sp>
      <p:sp>
        <p:nvSpPr>
          <p:cNvPr id="61" name="TextBox 60">
            <a:extLst>
              <a:ext uri="{FF2B5EF4-FFF2-40B4-BE49-F238E27FC236}">
                <a16:creationId xmlns:a16="http://schemas.microsoft.com/office/drawing/2014/main" id="{B2776917-A5B9-7506-448C-FF1F37B71C90}"/>
              </a:ext>
            </a:extLst>
          </p:cNvPr>
          <p:cNvSpPr txBox="1"/>
          <p:nvPr/>
        </p:nvSpPr>
        <p:spPr>
          <a:xfrm>
            <a:off x="8066019" y="2976608"/>
            <a:ext cx="560296" cy="369332"/>
          </a:xfrm>
          <a:prstGeom prst="rect">
            <a:avLst/>
          </a:prstGeom>
          <a:noFill/>
        </p:spPr>
        <p:txBody>
          <a:bodyPr wrap="square" rtlCol="0">
            <a:spAutoFit/>
          </a:bodyPr>
          <a:lstStyle/>
          <a:p>
            <a:r>
              <a:rPr lang="en-US" dirty="0"/>
              <a:t>a</a:t>
            </a:r>
          </a:p>
        </p:txBody>
      </p:sp>
      <p:sp>
        <p:nvSpPr>
          <p:cNvPr id="62" name="TextBox 61">
            <a:extLst>
              <a:ext uri="{FF2B5EF4-FFF2-40B4-BE49-F238E27FC236}">
                <a16:creationId xmlns:a16="http://schemas.microsoft.com/office/drawing/2014/main" id="{85BE81E5-4D1E-DBD3-41F5-6B061ADEC869}"/>
              </a:ext>
            </a:extLst>
          </p:cNvPr>
          <p:cNvSpPr txBox="1"/>
          <p:nvPr/>
        </p:nvSpPr>
        <p:spPr>
          <a:xfrm>
            <a:off x="8528891" y="3569732"/>
            <a:ext cx="560296" cy="369332"/>
          </a:xfrm>
          <a:prstGeom prst="rect">
            <a:avLst/>
          </a:prstGeom>
          <a:noFill/>
        </p:spPr>
        <p:txBody>
          <a:bodyPr wrap="square" rtlCol="0">
            <a:spAutoFit/>
          </a:bodyPr>
          <a:lstStyle/>
          <a:p>
            <a:r>
              <a:rPr lang="en-US" dirty="0"/>
              <a:t>b</a:t>
            </a:r>
          </a:p>
        </p:txBody>
      </p:sp>
      <p:sp>
        <p:nvSpPr>
          <p:cNvPr id="63" name="TextBox 62">
            <a:extLst>
              <a:ext uri="{FF2B5EF4-FFF2-40B4-BE49-F238E27FC236}">
                <a16:creationId xmlns:a16="http://schemas.microsoft.com/office/drawing/2014/main" id="{DB2F0C9D-5FB2-4E68-2C03-8324BDBADAC4}"/>
              </a:ext>
            </a:extLst>
          </p:cNvPr>
          <p:cNvSpPr txBox="1"/>
          <p:nvPr/>
        </p:nvSpPr>
        <p:spPr>
          <a:xfrm>
            <a:off x="8595338" y="4875915"/>
            <a:ext cx="560296" cy="369332"/>
          </a:xfrm>
          <a:prstGeom prst="rect">
            <a:avLst/>
          </a:prstGeom>
          <a:noFill/>
        </p:spPr>
        <p:txBody>
          <a:bodyPr wrap="square" rtlCol="0">
            <a:spAutoFit/>
          </a:bodyPr>
          <a:lstStyle/>
          <a:p>
            <a:r>
              <a:rPr lang="en-US" dirty="0"/>
              <a:t>j</a:t>
            </a:r>
          </a:p>
        </p:txBody>
      </p:sp>
      <p:sp>
        <p:nvSpPr>
          <p:cNvPr id="7168" name="TextBox 7167">
            <a:extLst>
              <a:ext uri="{FF2B5EF4-FFF2-40B4-BE49-F238E27FC236}">
                <a16:creationId xmlns:a16="http://schemas.microsoft.com/office/drawing/2014/main" id="{AC1242A9-3034-E796-5C35-1C45D603E146}"/>
              </a:ext>
            </a:extLst>
          </p:cNvPr>
          <p:cNvSpPr txBox="1"/>
          <p:nvPr/>
        </p:nvSpPr>
        <p:spPr>
          <a:xfrm>
            <a:off x="8263257" y="5528275"/>
            <a:ext cx="560296" cy="369332"/>
          </a:xfrm>
          <a:prstGeom prst="rect">
            <a:avLst/>
          </a:prstGeom>
          <a:noFill/>
        </p:spPr>
        <p:txBody>
          <a:bodyPr wrap="square" rtlCol="0">
            <a:spAutoFit/>
          </a:bodyPr>
          <a:lstStyle/>
          <a:p>
            <a:r>
              <a:rPr lang="en-US" dirty="0" err="1"/>
              <a:t>i</a:t>
            </a:r>
            <a:endParaRPr lang="en-US" dirty="0"/>
          </a:p>
        </p:txBody>
      </p:sp>
      <p:sp>
        <p:nvSpPr>
          <p:cNvPr id="7169" name="TextBox 7168">
            <a:extLst>
              <a:ext uri="{FF2B5EF4-FFF2-40B4-BE49-F238E27FC236}">
                <a16:creationId xmlns:a16="http://schemas.microsoft.com/office/drawing/2014/main" id="{51C85A93-F1B4-D0CE-AA42-A7DB1EC3EBE9}"/>
              </a:ext>
            </a:extLst>
          </p:cNvPr>
          <p:cNvSpPr txBox="1"/>
          <p:nvPr/>
        </p:nvSpPr>
        <p:spPr>
          <a:xfrm>
            <a:off x="10007600" y="4816526"/>
            <a:ext cx="560296" cy="369332"/>
          </a:xfrm>
          <a:prstGeom prst="rect">
            <a:avLst/>
          </a:prstGeom>
          <a:noFill/>
        </p:spPr>
        <p:txBody>
          <a:bodyPr wrap="square" rtlCol="0">
            <a:spAutoFit/>
          </a:bodyPr>
          <a:lstStyle/>
          <a:p>
            <a:r>
              <a:rPr lang="en-US" dirty="0"/>
              <a:t>k</a:t>
            </a:r>
          </a:p>
        </p:txBody>
      </p:sp>
      <p:sp>
        <p:nvSpPr>
          <p:cNvPr id="7171" name="TextBox 7170">
            <a:extLst>
              <a:ext uri="{FF2B5EF4-FFF2-40B4-BE49-F238E27FC236}">
                <a16:creationId xmlns:a16="http://schemas.microsoft.com/office/drawing/2014/main" id="{1C4DCB72-199C-D1AB-3618-71DD90D1AD94}"/>
              </a:ext>
            </a:extLst>
          </p:cNvPr>
          <p:cNvSpPr txBox="1"/>
          <p:nvPr/>
        </p:nvSpPr>
        <p:spPr>
          <a:xfrm>
            <a:off x="10313149" y="5507679"/>
            <a:ext cx="560296" cy="369332"/>
          </a:xfrm>
          <a:prstGeom prst="rect">
            <a:avLst/>
          </a:prstGeom>
          <a:noFill/>
        </p:spPr>
        <p:txBody>
          <a:bodyPr wrap="square" rtlCol="0">
            <a:spAutoFit/>
          </a:bodyPr>
          <a:lstStyle/>
          <a:p>
            <a:r>
              <a:rPr lang="en-US" dirty="0"/>
              <a:t>l</a:t>
            </a:r>
          </a:p>
        </p:txBody>
      </p:sp>
      <p:sp>
        <p:nvSpPr>
          <p:cNvPr id="7172" name="TextBox 7171">
            <a:extLst>
              <a:ext uri="{FF2B5EF4-FFF2-40B4-BE49-F238E27FC236}">
                <a16:creationId xmlns:a16="http://schemas.microsoft.com/office/drawing/2014/main" id="{34B62BF6-9471-E802-6322-00C2DC80F1C3}"/>
              </a:ext>
            </a:extLst>
          </p:cNvPr>
          <p:cNvSpPr txBox="1"/>
          <p:nvPr/>
        </p:nvSpPr>
        <p:spPr>
          <a:xfrm>
            <a:off x="9908134" y="3883869"/>
            <a:ext cx="560296" cy="369332"/>
          </a:xfrm>
          <a:prstGeom prst="rect">
            <a:avLst/>
          </a:prstGeom>
          <a:noFill/>
        </p:spPr>
        <p:txBody>
          <a:bodyPr wrap="square" rtlCol="0">
            <a:spAutoFit/>
          </a:bodyPr>
          <a:lstStyle/>
          <a:p>
            <a:r>
              <a:rPr lang="en-US" dirty="0"/>
              <a:t>g</a:t>
            </a:r>
          </a:p>
        </p:txBody>
      </p:sp>
      <p:sp>
        <p:nvSpPr>
          <p:cNvPr id="7173" name="TextBox 7172">
            <a:extLst>
              <a:ext uri="{FF2B5EF4-FFF2-40B4-BE49-F238E27FC236}">
                <a16:creationId xmlns:a16="http://schemas.microsoft.com/office/drawing/2014/main" id="{4BD63B73-9643-B174-D43D-50D1EFED28EB}"/>
              </a:ext>
            </a:extLst>
          </p:cNvPr>
          <p:cNvSpPr txBox="1"/>
          <p:nvPr/>
        </p:nvSpPr>
        <p:spPr>
          <a:xfrm>
            <a:off x="8674920" y="4507498"/>
            <a:ext cx="560296" cy="369332"/>
          </a:xfrm>
          <a:prstGeom prst="rect">
            <a:avLst/>
          </a:prstGeom>
          <a:noFill/>
        </p:spPr>
        <p:txBody>
          <a:bodyPr wrap="square" rtlCol="0">
            <a:spAutoFit/>
          </a:bodyPr>
          <a:lstStyle/>
          <a:p>
            <a:r>
              <a:rPr lang="en-US" dirty="0"/>
              <a:t>h</a:t>
            </a:r>
          </a:p>
        </p:txBody>
      </p:sp>
      <p:sp>
        <p:nvSpPr>
          <p:cNvPr id="7174" name="TextBox 7173">
            <a:extLst>
              <a:ext uri="{FF2B5EF4-FFF2-40B4-BE49-F238E27FC236}">
                <a16:creationId xmlns:a16="http://schemas.microsoft.com/office/drawing/2014/main" id="{4DDC7794-4D1B-EE58-C273-C64240443954}"/>
              </a:ext>
            </a:extLst>
          </p:cNvPr>
          <p:cNvSpPr txBox="1"/>
          <p:nvPr/>
        </p:nvSpPr>
        <p:spPr>
          <a:xfrm>
            <a:off x="8983639" y="3434110"/>
            <a:ext cx="560296" cy="369332"/>
          </a:xfrm>
          <a:prstGeom prst="rect">
            <a:avLst/>
          </a:prstGeom>
          <a:noFill/>
        </p:spPr>
        <p:txBody>
          <a:bodyPr wrap="square" rtlCol="0">
            <a:spAutoFit/>
          </a:bodyPr>
          <a:lstStyle/>
          <a:p>
            <a:r>
              <a:rPr lang="en-US" dirty="0"/>
              <a:t>c</a:t>
            </a:r>
          </a:p>
        </p:txBody>
      </p:sp>
      <p:sp>
        <p:nvSpPr>
          <p:cNvPr id="7175" name="TextBox 7174">
            <a:extLst>
              <a:ext uri="{FF2B5EF4-FFF2-40B4-BE49-F238E27FC236}">
                <a16:creationId xmlns:a16="http://schemas.microsoft.com/office/drawing/2014/main" id="{5CFE15F1-69B4-4DFA-DD9F-59C96B24F84A}"/>
              </a:ext>
            </a:extLst>
          </p:cNvPr>
          <p:cNvSpPr txBox="1"/>
          <p:nvPr/>
        </p:nvSpPr>
        <p:spPr>
          <a:xfrm>
            <a:off x="9564529" y="3477278"/>
            <a:ext cx="560296" cy="369332"/>
          </a:xfrm>
          <a:prstGeom prst="rect">
            <a:avLst/>
          </a:prstGeom>
          <a:noFill/>
        </p:spPr>
        <p:txBody>
          <a:bodyPr wrap="square" rtlCol="0">
            <a:spAutoFit/>
          </a:bodyPr>
          <a:lstStyle/>
          <a:p>
            <a:r>
              <a:rPr lang="en-US" dirty="0"/>
              <a:t>d</a:t>
            </a:r>
          </a:p>
        </p:txBody>
      </p:sp>
    </p:spTree>
    <p:extLst>
      <p:ext uri="{BB962C8B-B14F-4D97-AF65-F5344CB8AC3E}">
        <p14:creationId xmlns:p14="http://schemas.microsoft.com/office/powerpoint/2010/main" val="29232385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6F1E2E-9FFD-A56F-6B2E-F058244D1C9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94D275F-E6DD-141B-BA2A-EF57ED86FDB9}"/>
              </a:ext>
            </a:extLst>
          </p:cNvPr>
          <p:cNvSpPr>
            <a:spLocks noGrp="1"/>
          </p:cNvSpPr>
          <p:nvPr>
            <p:ph type="title"/>
          </p:nvPr>
        </p:nvSpPr>
        <p:spPr/>
        <p:txBody>
          <a:bodyPr/>
          <a:lstStyle/>
          <a:p>
            <a:r>
              <a:rPr lang="ru-RU" dirty="0"/>
              <a:t>Переход</a:t>
            </a:r>
            <a:r>
              <a:rPr lang="en-US" dirty="0"/>
              <a:t> g (E</a:t>
            </a:r>
            <a:r>
              <a:rPr lang="en-US" b="0" i="0" dirty="0">
                <a:solidFill>
                  <a:srgbClr val="1F1F1F"/>
                </a:solidFill>
                <a:effectLst/>
                <a:latin typeface="Google Sans"/>
              </a:rPr>
              <a:t>→S)</a:t>
            </a:r>
            <a:r>
              <a:rPr lang="ru-RU" dirty="0"/>
              <a:t> </a:t>
            </a:r>
            <a:endParaRPr lang="en-US" dirty="0"/>
          </a:p>
        </p:txBody>
      </p:sp>
      <p:sp>
        <p:nvSpPr>
          <p:cNvPr id="7176" name="Content Placeholder 7175">
            <a:extLst>
              <a:ext uri="{FF2B5EF4-FFF2-40B4-BE49-F238E27FC236}">
                <a16:creationId xmlns:a16="http://schemas.microsoft.com/office/drawing/2014/main" id="{A9998CC3-01CB-D61E-6F5B-6318E50A1197}"/>
              </a:ext>
            </a:extLst>
          </p:cNvPr>
          <p:cNvSpPr>
            <a:spLocks noGrp="1"/>
          </p:cNvSpPr>
          <p:nvPr>
            <p:ph idx="1"/>
          </p:nvPr>
        </p:nvSpPr>
        <p:spPr>
          <a:xfrm>
            <a:off x="838200" y="1825625"/>
            <a:ext cx="5597752" cy="4351338"/>
          </a:xfrm>
        </p:spPr>
        <p:txBody>
          <a:bodyPr/>
          <a:lstStyle/>
          <a:p>
            <a:r>
              <a:rPr lang="ru-RU" b="0" i="0" dirty="0">
                <a:solidFill>
                  <a:srgbClr val="333333"/>
                </a:solidFill>
                <a:effectLst/>
                <a:latin typeface="-apple-system"/>
              </a:rPr>
              <a:t>Какой-то другой процессор читает данные, и эти данные находятся в кэше нашего CPU</a:t>
            </a:r>
            <a:endParaRPr lang="en-US" b="0" i="0" dirty="0">
              <a:solidFill>
                <a:srgbClr val="333333"/>
              </a:solidFill>
              <a:effectLst/>
              <a:latin typeface="-apple-system"/>
            </a:endParaRPr>
          </a:p>
          <a:p>
            <a:r>
              <a:rPr lang="ru-RU" b="0" i="0" dirty="0">
                <a:solidFill>
                  <a:srgbClr val="333333"/>
                </a:solidFill>
                <a:effectLst/>
                <a:latin typeface="-apple-system"/>
              </a:rPr>
              <a:t>Данные становятся разделяемыми и, следовательно, </a:t>
            </a:r>
            <a:r>
              <a:rPr lang="ru-RU" b="0" i="0" dirty="0" err="1">
                <a:solidFill>
                  <a:srgbClr val="333333"/>
                </a:solidFill>
                <a:effectLst/>
                <a:latin typeface="-apple-system"/>
              </a:rPr>
              <a:t>read-only</a:t>
            </a:r>
            <a:r>
              <a:rPr lang="ru-RU" b="0" i="0" dirty="0">
                <a:solidFill>
                  <a:srgbClr val="333333"/>
                </a:solidFill>
                <a:effectLst/>
                <a:latin typeface="-apple-system"/>
              </a:rPr>
              <a:t>. Переход инициируется приемом сообщения “</a:t>
            </a:r>
            <a:r>
              <a:rPr lang="ru-RU" b="0" i="0" dirty="0" err="1">
                <a:solidFill>
                  <a:srgbClr val="333333"/>
                </a:solidFill>
                <a:effectLst/>
                <a:latin typeface="-apple-system"/>
              </a:rPr>
              <a:t>read</a:t>
            </a:r>
            <a:r>
              <a:rPr lang="ru-RU" b="0" i="0" dirty="0">
                <a:solidFill>
                  <a:srgbClr val="333333"/>
                </a:solidFill>
                <a:effectLst/>
                <a:latin typeface="-apple-system"/>
              </a:rPr>
              <a:t>”.</a:t>
            </a:r>
          </a:p>
          <a:p>
            <a:r>
              <a:rPr lang="ru-RU" b="0" i="0" dirty="0">
                <a:solidFill>
                  <a:srgbClr val="333333"/>
                </a:solidFill>
                <a:effectLst/>
                <a:latin typeface="-apple-system"/>
              </a:rPr>
              <a:t>CPU отвечает сообщением “</a:t>
            </a:r>
            <a:r>
              <a:rPr lang="ru-RU" b="0" i="0" dirty="0" err="1">
                <a:solidFill>
                  <a:srgbClr val="333333"/>
                </a:solidFill>
                <a:effectLst/>
                <a:latin typeface="-apple-system"/>
              </a:rPr>
              <a:t>read</a:t>
            </a:r>
            <a:r>
              <a:rPr lang="ru-RU" b="0" i="0" dirty="0">
                <a:solidFill>
                  <a:srgbClr val="333333"/>
                </a:solidFill>
                <a:effectLst/>
                <a:latin typeface="-apple-system"/>
              </a:rPr>
              <a:t> </a:t>
            </a:r>
            <a:r>
              <a:rPr lang="ru-RU" b="0" i="0" dirty="0" err="1">
                <a:solidFill>
                  <a:srgbClr val="333333"/>
                </a:solidFill>
                <a:effectLst/>
                <a:latin typeface="-apple-system"/>
              </a:rPr>
              <a:t>response</a:t>
            </a:r>
            <a:r>
              <a:rPr lang="ru-RU" b="0" i="0" dirty="0">
                <a:solidFill>
                  <a:srgbClr val="333333"/>
                </a:solidFill>
                <a:effectLst/>
                <a:latin typeface="-apple-system"/>
              </a:rPr>
              <a:t>”, содержащим запрашиваемые данные</a:t>
            </a:r>
            <a:endParaRPr lang="en-US" dirty="0"/>
          </a:p>
        </p:txBody>
      </p:sp>
      <p:sp>
        <p:nvSpPr>
          <p:cNvPr id="5" name="Rectangle 4">
            <a:extLst>
              <a:ext uri="{FF2B5EF4-FFF2-40B4-BE49-F238E27FC236}">
                <a16:creationId xmlns:a16="http://schemas.microsoft.com/office/drawing/2014/main" id="{6B03239C-F746-7E5D-72A2-C2FEA0877DA9}"/>
              </a:ext>
            </a:extLst>
          </p:cNvPr>
          <p:cNvSpPr/>
          <p:nvPr/>
        </p:nvSpPr>
        <p:spPr>
          <a:xfrm>
            <a:off x="9158514" y="2293257"/>
            <a:ext cx="566057"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t>
            </a:r>
          </a:p>
        </p:txBody>
      </p:sp>
      <p:sp>
        <p:nvSpPr>
          <p:cNvPr id="6" name="Rectangle 5">
            <a:extLst>
              <a:ext uri="{FF2B5EF4-FFF2-40B4-BE49-F238E27FC236}">
                <a16:creationId xmlns:a16="http://schemas.microsoft.com/office/drawing/2014/main" id="{43AE3D82-A376-A0BB-5B0D-96C6AE36F758}"/>
              </a:ext>
            </a:extLst>
          </p:cNvPr>
          <p:cNvSpPr/>
          <p:nvPr/>
        </p:nvSpPr>
        <p:spPr>
          <a:xfrm>
            <a:off x="11070771" y="4115594"/>
            <a:ext cx="566057"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7" name="Rectangle 6">
            <a:extLst>
              <a:ext uri="{FF2B5EF4-FFF2-40B4-BE49-F238E27FC236}">
                <a16:creationId xmlns:a16="http://schemas.microsoft.com/office/drawing/2014/main" id="{B2958E3D-1FDF-0E95-5870-CC9CD920FB3C}"/>
              </a:ext>
            </a:extLst>
          </p:cNvPr>
          <p:cNvSpPr/>
          <p:nvPr/>
        </p:nvSpPr>
        <p:spPr>
          <a:xfrm>
            <a:off x="9158514" y="5821817"/>
            <a:ext cx="566057"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a:t>
            </a:r>
          </a:p>
        </p:txBody>
      </p:sp>
      <p:sp>
        <p:nvSpPr>
          <p:cNvPr id="8" name="Rectangle 7">
            <a:extLst>
              <a:ext uri="{FF2B5EF4-FFF2-40B4-BE49-F238E27FC236}">
                <a16:creationId xmlns:a16="http://schemas.microsoft.com/office/drawing/2014/main" id="{44CA5BC3-40E2-453D-AF17-20D4AAD7F650}"/>
              </a:ext>
            </a:extLst>
          </p:cNvPr>
          <p:cNvSpPr/>
          <p:nvPr/>
        </p:nvSpPr>
        <p:spPr>
          <a:xfrm>
            <a:off x="7216095" y="4115594"/>
            <a:ext cx="566057"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a:t>
            </a:r>
          </a:p>
        </p:txBody>
      </p:sp>
      <p:cxnSp>
        <p:nvCxnSpPr>
          <p:cNvPr id="10" name="Straight Arrow Connector 9">
            <a:extLst>
              <a:ext uri="{FF2B5EF4-FFF2-40B4-BE49-F238E27FC236}">
                <a16:creationId xmlns:a16="http://schemas.microsoft.com/office/drawing/2014/main" id="{3922C861-09A5-E51E-FE7D-057723668E2D}"/>
              </a:ext>
            </a:extLst>
          </p:cNvPr>
          <p:cNvCxnSpPr>
            <a:stCxn id="5" idx="3"/>
            <a:endCxn id="6" idx="0"/>
          </p:cNvCxnSpPr>
          <p:nvPr/>
        </p:nvCxnSpPr>
        <p:spPr>
          <a:xfrm>
            <a:off x="9724571" y="2576286"/>
            <a:ext cx="1629229" cy="1539308"/>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66F5BB04-0F05-477F-5566-6CE7E4F119F2}"/>
              </a:ext>
            </a:extLst>
          </p:cNvPr>
          <p:cNvCxnSpPr>
            <a:cxnSpLocks/>
            <a:stCxn id="6" idx="1"/>
            <a:endCxn id="5" idx="2"/>
          </p:cNvCxnSpPr>
          <p:nvPr/>
        </p:nvCxnSpPr>
        <p:spPr>
          <a:xfrm flipH="1" flipV="1">
            <a:off x="9441543" y="2859314"/>
            <a:ext cx="1629228" cy="1539309"/>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ADA24353-C4F4-8C83-E496-6A0221F6541D}"/>
              </a:ext>
            </a:extLst>
          </p:cNvPr>
          <p:cNvCxnSpPr>
            <a:cxnSpLocks/>
            <a:stCxn id="6" idx="2"/>
            <a:endCxn id="7" idx="3"/>
          </p:cNvCxnSpPr>
          <p:nvPr/>
        </p:nvCxnSpPr>
        <p:spPr>
          <a:xfrm flipH="1">
            <a:off x="9724571" y="4681651"/>
            <a:ext cx="1629229" cy="1423195"/>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186E6D61-9BCD-72D9-A8F2-920380D9BFFB}"/>
              </a:ext>
            </a:extLst>
          </p:cNvPr>
          <p:cNvCxnSpPr>
            <a:cxnSpLocks/>
            <a:stCxn id="7" idx="0"/>
            <a:endCxn id="6" idx="1"/>
          </p:cNvCxnSpPr>
          <p:nvPr/>
        </p:nvCxnSpPr>
        <p:spPr>
          <a:xfrm flipV="1">
            <a:off x="9441543" y="4398623"/>
            <a:ext cx="1629228" cy="1423194"/>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02B538D2-D9FB-79C9-3B0D-31E8931F10A3}"/>
              </a:ext>
            </a:extLst>
          </p:cNvPr>
          <p:cNvCxnSpPr>
            <a:cxnSpLocks/>
            <a:stCxn id="7" idx="0"/>
            <a:endCxn id="8" idx="3"/>
          </p:cNvCxnSpPr>
          <p:nvPr/>
        </p:nvCxnSpPr>
        <p:spPr>
          <a:xfrm flipH="1" flipV="1">
            <a:off x="7782152" y="4398623"/>
            <a:ext cx="1659391" cy="1423194"/>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438E902A-CEBD-6C8B-8955-5D05251B3CB4}"/>
              </a:ext>
            </a:extLst>
          </p:cNvPr>
          <p:cNvCxnSpPr>
            <a:cxnSpLocks/>
            <a:stCxn id="8" idx="2"/>
            <a:endCxn id="7" idx="1"/>
          </p:cNvCxnSpPr>
          <p:nvPr/>
        </p:nvCxnSpPr>
        <p:spPr>
          <a:xfrm>
            <a:off x="7499124" y="4681651"/>
            <a:ext cx="1659390" cy="1423195"/>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5C062447-13F0-3D11-13ED-980D576F838C}"/>
              </a:ext>
            </a:extLst>
          </p:cNvPr>
          <p:cNvCxnSpPr>
            <a:cxnSpLocks/>
            <a:stCxn id="5" idx="1"/>
            <a:endCxn id="8" idx="0"/>
          </p:cNvCxnSpPr>
          <p:nvPr/>
        </p:nvCxnSpPr>
        <p:spPr>
          <a:xfrm flipH="1">
            <a:off x="7499124" y="2576286"/>
            <a:ext cx="1659390" cy="1539308"/>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DC809C40-23DC-24F3-073B-80A05A540C12}"/>
              </a:ext>
            </a:extLst>
          </p:cNvPr>
          <p:cNvCxnSpPr>
            <a:cxnSpLocks/>
            <a:stCxn id="8" idx="3"/>
            <a:endCxn id="5" idx="2"/>
          </p:cNvCxnSpPr>
          <p:nvPr/>
        </p:nvCxnSpPr>
        <p:spPr>
          <a:xfrm flipV="1">
            <a:off x="7782152" y="2859314"/>
            <a:ext cx="1659391" cy="1539309"/>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4B9730B7-DA6E-725C-7FAA-75D8E5DE14EE}"/>
              </a:ext>
            </a:extLst>
          </p:cNvPr>
          <p:cNvCxnSpPr>
            <a:cxnSpLocks/>
          </p:cNvCxnSpPr>
          <p:nvPr/>
        </p:nvCxnSpPr>
        <p:spPr>
          <a:xfrm flipV="1">
            <a:off x="9643110" y="2859314"/>
            <a:ext cx="0" cy="2962503"/>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6083C2AB-0650-8497-EDD3-01C58266DF3A}"/>
              </a:ext>
            </a:extLst>
          </p:cNvPr>
          <p:cNvCxnSpPr>
            <a:cxnSpLocks/>
          </p:cNvCxnSpPr>
          <p:nvPr/>
        </p:nvCxnSpPr>
        <p:spPr>
          <a:xfrm flipH="1">
            <a:off x="9232899" y="2859314"/>
            <a:ext cx="0" cy="2962503"/>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37885A64-0EDB-DF89-D16C-4B22FF219DB8}"/>
              </a:ext>
            </a:extLst>
          </p:cNvPr>
          <p:cNvCxnSpPr>
            <a:cxnSpLocks/>
          </p:cNvCxnSpPr>
          <p:nvPr/>
        </p:nvCxnSpPr>
        <p:spPr>
          <a:xfrm flipH="1">
            <a:off x="7782152" y="4571263"/>
            <a:ext cx="3288619" cy="0"/>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C5D7DFC3-9CDD-EA60-B916-7A882740958E}"/>
              </a:ext>
            </a:extLst>
          </p:cNvPr>
          <p:cNvCxnSpPr>
            <a:cxnSpLocks/>
          </p:cNvCxnSpPr>
          <p:nvPr/>
        </p:nvCxnSpPr>
        <p:spPr>
          <a:xfrm flipV="1">
            <a:off x="7782152" y="4210050"/>
            <a:ext cx="3288619" cy="0"/>
          </a:xfrm>
          <a:prstGeom prst="straightConnector1">
            <a:avLst/>
          </a:prstGeom>
          <a:ln w="28575">
            <a:solidFill>
              <a:srgbClr val="FF0000"/>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59" name="TextBox 58">
            <a:extLst>
              <a:ext uri="{FF2B5EF4-FFF2-40B4-BE49-F238E27FC236}">
                <a16:creationId xmlns:a16="http://schemas.microsoft.com/office/drawing/2014/main" id="{A7B388B5-1E45-AF38-F08F-8F163208AD4B}"/>
              </a:ext>
            </a:extLst>
          </p:cNvPr>
          <p:cNvSpPr txBox="1"/>
          <p:nvPr/>
        </p:nvSpPr>
        <p:spPr>
          <a:xfrm>
            <a:off x="10377714" y="2859314"/>
            <a:ext cx="560296" cy="369332"/>
          </a:xfrm>
          <a:prstGeom prst="rect">
            <a:avLst/>
          </a:prstGeom>
          <a:noFill/>
        </p:spPr>
        <p:txBody>
          <a:bodyPr wrap="square" rtlCol="0">
            <a:spAutoFit/>
          </a:bodyPr>
          <a:lstStyle/>
          <a:p>
            <a:r>
              <a:rPr lang="en-US" dirty="0"/>
              <a:t>f</a:t>
            </a:r>
          </a:p>
        </p:txBody>
      </p:sp>
      <p:sp>
        <p:nvSpPr>
          <p:cNvPr id="60" name="TextBox 59">
            <a:extLst>
              <a:ext uri="{FF2B5EF4-FFF2-40B4-BE49-F238E27FC236}">
                <a16:creationId xmlns:a16="http://schemas.microsoft.com/office/drawing/2014/main" id="{7E751C76-70B2-A683-DA5A-1AC856E93572}"/>
              </a:ext>
            </a:extLst>
          </p:cNvPr>
          <p:cNvSpPr txBox="1"/>
          <p:nvPr/>
        </p:nvSpPr>
        <p:spPr>
          <a:xfrm>
            <a:off x="9989864" y="3557689"/>
            <a:ext cx="560296" cy="369332"/>
          </a:xfrm>
          <a:prstGeom prst="rect">
            <a:avLst/>
          </a:prstGeom>
          <a:noFill/>
        </p:spPr>
        <p:txBody>
          <a:bodyPr wrap="square" rtlCol="0">
            <a:spAutoFit/>
          </a:bodyPr>
          <a:lstStyle/>
          <a:p>
            <a:r>
              <a:rPr lang="en-US" dirty="0"/>
              <a:t>e</a:t>
            </a:r>
          </a:p>
        </p:txBody>
      </p:sp>
      <p:sp>
        <p:nvSpPr>
          <p:cNvPr id="61" name="TextBox 60">
            <a:extLst>
              <a:ext uri="{FF2B5EF4-FFF2-40B4-BE49-F238E27FC236}">
                <a16:creationId xmlns:a16="http://schemas.microsoft.com/office/drawing/2014/main" id="{D97F5060-C827-A1D9-78FA-3366337F8AED}"/>
              </a:ext>
            </a:extLst>
          </p:cNvPr>
          <p:cNvSpPr txBox="1"/>
          <p:nvPr/>
        </p:nvSpPr>
        <p:spPr>
          <a:xfrm>
            <a:off x="8066019" y="2976608"/>
            <a:ext cx="560296" cy="369332"/>
          </a:xfrm>
          <a:prstGeom prst="rect">
            <a:avLst/>
          </a:prstGeom>
          <a:noFill/>
        </p:spPr>
        <p:txBody>
          <a:bodyPr wrap="square" rtlCol="0">
            <a:spAutoFit/>
          </a:bodyPr>
          <a:lstStyle/>
          <a:p>
            <a:r>
              <a:rPr lang="en-US" dirty="0"/>
              <a:t>a</a:t>
            </a:r>
          </a:p>
        </p:txBody>
      </p:sp>
      <p:sp>
        <p:nvSpPr>
          <p:cNvPr id="62" name="TextBox 61">
            <a:extLst>
              <a:ext uri="{FF2B5EF4-FFF2-40B4-BE49-F238E27FC236}">
                <a16:creationId xmlns:a16="http://schemas.microsoft.com/office/drawing/2014/main" id="{39B6E376-1EE3-AEA8-57E1-8613FB2FB18A}"/>
              </a:ext>
            </a:extLst>
          </p:cNvPr>
          <p:cNvSpPr txBox="1"/>
          <p:nvPr/>
        </p:nvSpPr>
        <p:spPr>
          <a:xfrm>
            <a:off x="8528891" y="3569732"/>
            <a:ext cx="560296" cy="369332"/>
          </a:xfrm>
          <a:prstGeom prst="rect">
            <a:avLst/>
          </a:prstGeom>
          <a:noFill/>
        </p:spPr>
        <p:txBody>
          <a:bodyPr wrap="square" rtlCol="0">
            <a:spAutoFit/>
          </a:bodyPr>
          <a:lstStyle/>
          <a:p>
            <a:r>
              <a:rPr lang="en-US" dirty="0"/>
              <a:t>b</a:t>
            </a:r>
          </a:p>
        </p:txBody>
      </p:sp>
      <p:sp>
        <p:nvSpPr>
          <p:cNvPr id="63" name="TextBox 62">
            <a:extLst>
              <a:ext uri="{FF2B5EF4-FFF2-40B4-BE49-F238E27FC236}">
                <a16:creationId xmlns:a16="http://schemas.microsoft.com/office/drawing/2014/main" id="{B04BA5DF-5A8F-0FE4-DAEC-7B85501A944D}"/>
              </a:ext>
            </a:extLst>
          </p:cNvPr>
          <p:cNvSpPr txBox="1"/>
          <p:nvPr/>
        </p:nvSpPr>
        <p:spPr>
          <a:xfrm>
            <a:off x="8595338" y="4875915"/>
            <a:ext cx="560296" cy="369332"/>
          </a:xfrm>
          <a:prstGeom prst="rect">
            <a:avLst/>
          </a:prstGeom>
          <a:noFill/>
        </p:spPr>
        <p:txBody>
          <a:bodyPr wrap="square" rtlCol="0">
            <a:spAutoFit/>
          </a:bodyPr>
          <a:lstStyle/>
          <a:p>
            <a:r>
              <a:rPr lang="en-US" dirty="0"/>
              <a:t>j</a:t>
            </a:r>
          </a:p>
        </p:txBody>
      </p:sp>
      <p:sp>
        <p:nvSpPr>
          <p:cNvPr id="7168" name="TextBox 7167">
            <a:extLst>
              <a:ext uri="{FF2B5EF4-FFF2-40B4-BE49-F238E27FC236}">
                <a16:creationId xmlns:a16="http://schemas.microsoft.com/office/drawing/2014/main" id="{27F8875D-2B4E-FB20-C11A-5DC0911702EB}"/>
              </a:ext>
            </a:extLst>
          </p:cNvPr>
          <p:cNvSpPr txBox="1"/>
          <p:nvPr/>
        </p:nvSpPr>
        <p:spPr>
          <a:xfrm>
            <a:off x="8263257" y="5528275"/>
            <a:ext cx="560296" cy="369332"/>
          </a:xfrm>
          <a:prstGeom prst="rect">
            <a:avLst/>
          </a:prstGeom>
          <a:noFill/>
        </p:spPr>
        <p:txBody>
          <a:bodyPr wrap="square" rtlCol="0">
            <a:spAutoFit/>
          </a:bodyPr>
          <a:lstStyle/>
          <a:p>
            <a:r>
              <a:rPr lang="en-US" dirty="0" err="1"/>
              <a:t>i</a:t>
            </a:r>
            <a:endParaRPr lang="en-US" dirty="0"/>
          </a:p>
        </p:txBody>
      </p:sp>
      <p:sp>
        <p:nvSpPr>
          <p:cNvPr id="7169" name="TextBox 7168">
            <a:extLst>
              <a:ext uri="{FF2B5EF4-FFF2-40B4-BE49-F238E27FC236}">
                <a16:creationId xmlns:a16="http://schemas.microsoft.com/office/drawing/2014/main" id="{FAC57B24-CAC3-858A-7054-2BEB53DF70FD}"/>
              </a:ext>
            </a:extLst>
          </p:cNvPr>
          <p:cNvSpPr txBox="1"/>
          <p:nvPr/>
        </p:nvSpPr>
        <p:spPr>
          <a:xfrm>
            <a:off x="10007600" y="4816526"/>
            <a:ext cx="560296" cy="369332"/>
          </a:xfrm>
          <a:prstGeom prst="rect">
            <a:avLst/>
          </a:prstGeom>
          <a:noFill/>
        </p:spPr>
        <p:txBody>
          <a:bodyPr wrap="square" rtlCol="0">
            <a:spAutoFit/>
          </a:bodyPr>
          <a:lstStyle/>
          <a:p>
            <a:r>
              <a:rPr lang="en-US" dirty="0"/>
              <a:t>k</a:t>
            </a:r>
          </a:p>
        </p:txBody>
      </p:sp>
      <p:sp>
        <p:nvSpPr>
          <p:cNvPr id="7171" name="TextBox 7170">
            <a:extLst>
              <a:ext uri="{FF2B5EF4-FFF2-40B4-BE49-F238E27FC236}">
                <a16:creationId xmlns:a16="http://schemas.microsoft.com/office/drawing/2014/main" id="{A4F5BED6-9265-BCFF-B77E-833E820778BA}"/>
              </a:ext>
            </a:extLst>
          </p:cNvPr>
          <p:cNvSpPr txBox="1"/>
          <p:nvPr/>
        </p:nvSpPr>
        <p:spPr>
          <a:xfrm>
            <a:off x="10313149" y="5507679"/>
            <a:ext cx="560296" cy="369332"/>
          </a:xfrm>
          <a:prstGeom prst="rect">
            <a:avLst/>
          </a:prstGeom>
          <a:noFill/>
        </p:spPr>
        <p:txBody>
          <a:bodyPr wrap="square" rtlCol="0">
            <a:spAutoFit/>
          </a:bodyPr>
          <a:lstStyle/>
          <a:p>
            <a:r>
              <a:rPr lang="en-US" dirty="0"/>
              <a:t>l</a:t>
            </a:r>
          </a:p>
        </p:txBody>
      </p:sp>
      <p:sp>
        <p:nvSpPr>
          <p:cNvPr id="7172" name="TextBox 7171">
            <a:extLst>
              <a:ext uri="{FF2B5EF4-FFF2-40B4-BE49-F238E27FC236}">
                <a16:creationId xmlns:a16="http://schemas.microsoft.com/office/drawing/2014/main" id="{D93EF7B5-7220-F527-191B-1ED65EB637AE}"/>
              </a:ext>
            </a:extLst>
          </p:cNvPr>
          <p:cNvSpPr txBox="1"/>
          <p:nvPr/>
        </p:nvSpPr>
        <p:spPr>
          <a:xfrm>
            <a:off x="9908134" y="3883869"/>
            <a:ext cx="560296" cy="369332"/>
          </a:xfrm>
          <a:prstGeom prst="rect">
            <a:avLst/>
          </a:prstGeom>
          <a:noFill/>
        </p:spPr>
        <p:txBody>
          <a:bodyPr wrap="square" rtlCol="0">
            <a:spAutoFit/>
          </a:bodyPr>
          <a:lstStyle/>
          <a:p>
            <a:r>
              <a:rPr lang="en-US" b="1" dirty="0">
                <a:solidFill>
                  <a:srgbClr val="FF0000"/>
                </a:solidFill>
              </a:rPr>
              <a:t>g</a:t>
            </a:r>
          </a:p>
        </p:txBody>
      </p:sp>
      <p:sp>
        <p:nvSpPr>
          <p:cNvPr id="7173" name="TextBox 7172">
            <a:extLst>
              <a:ext uri="{FF2B5EF4-FFF2-40B4-BE49-F238E27FC236}">
                <a16:creationId xmlns:a16="http://schemas.microsoft.com/office/drawing/2014/main" id="{A7808BD7-2F35-7322-0053-6450BB7503E0}"/>
              </a:ext>
            </a:extLst>
          </p:cNvPr>
          <p:cNvSpPr txBox="1"/>
          <p:nvPr/>
        </p:nvSpPr>
        <p:spPr>
          <a:xfrm>
            <a:off x="8674920" y="4507498"/>
            <a:ext cx="560296" cy="369332"/>
          </a:xfrm>
          <a:prstGeom prst="rect">
            <a:avLst/>
          </a:prstGeom>
          <a:noFill/>
        </p:spPr>
        <p:txBody>
          <a:bodyPr wrap="square" rtlCol="0">
            <a:spAutoFit/>
          </a:bodyPr>
          <a:lstStyle/>
          <a:p>
            <a:r>
              <a:rPr lang="en-US" dirty="0"/>
              <a:t>h</a:t>
            </a:r>
          </a:p>
        </p:txBody>
      </p:sp>
      <p:sp>
        <p:nvSpPr>
          <p:cNvPr id="7174" name="TextBox 7173">
            <a:extLst>
              <a:ext uri="{FF2B5EF4-FFF2-40B4-BE49-F238E27FC236}">
                <a16:creationId xmlns:a16="http://schemas.microsoft.com/office/drawing/2014/main" id="{5F77F877-B6EB-DD9D-5796-042615A2B179}"/>
              </a:ext>
            </a:extLst>
          </p:cNvPr>
          <p:cNvSpPr txBox="1"/>
          <p:nvPr/>
        </p:nvSpPr>
        <p:spPr>
          <a:xfrm>
            <a:off x="8983639" y="3434110"/>
            <a:ext cx="560296" cy="369332"/>
          </a:xfrm>
          <a:prstGeom prst="rect">
            <a:avLst/>
          </a:prstGeom>
          <a:noFill/>
        </p:spPr>
        <p:txBody>
          <a:bodyPr wrap="square" rtlCol="0">
            <a:spAutoFit/>
          </a:bodyPr>
          <a:lstStyle/>
          <a:p>
            <a:r>
              <a:rPr lang="en-US" dirty="0"/>
              <a:t>c</a:t>
            </a:r>
          </a:p>
        </p:txBody>
      </p:sp>
      <p:sp>
        <p:nvSpPr>
          <p:cNvPr id="7175" name="TextBox 7174">
            <a:extLst>
              <a:ext uri="{FF2B5EF4-FFF2-40B4-BE49-F238E27FC236}">
                <a16:creationId xmlns:a16="http://schemas.microsoft.com/office/drawing/2014/main" id="{9E871818-1384-F25A-6CA8-461A83B9F631}"/>
              </a:ext>
            </a:extLst>
          </p:cNvPr>
          <p:cNvSpPr txBox="1"/>
          <p:nvPr/>
        </p:nvSpPr>
        <p:spPr>
          <a:xfrm>
            <a:off x="9564529" y="3477278"/>
            <a:ext cx="560296" cy="369332"/>
          </a:xfrm>
          <a:prstGeom prst="rect">
            <a:avLst/>
          </a:prstGeom>
          <a:noFill/>
        </p:spPr>
        <p:txBody>
          <a:bodyPr wrap="square" rtlCol="0">
            <a:spAutoFit/>
          </a:bodyPr>
          <a:lstStyle/>
          <a:p>
            <a:r>
              <a:rPr lang="en-US" dirty="0"/>
              <a:t>d</a:t>
            </a:r>
          </a:p>
        </p:txBody>
      </p:sp>
    </p:spTree>
    <p:extLst>
      <p:ext uri="{BB962C8B-B14F-4D97-AF65-F5344CB8AC3E}">
        <p14:creationId xmlns:p14="http://schemas.microsoft.com/office/powerpoint/2010/main" val="19529052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D0C246-8B65-14AB-A7EB-B8B093372C1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202B662-6540-ECA2-B1E5-F8DB4F321ECC}"/>
              </a:ext>
            </a:extLst>
          </p:cNvPr>
          <p:cNvSpPr>
            <a:spLocks noGrp="1"/>
          </p:cNvSpPr>
          <p:nvPr>
            <p:ph type="title"/>
          </p:nvPr>
        </p:nvSpPr>
        <p:spPr/>
        <p:txBody>
          <a:bodyPr/>
          <a:lstStyle/>
          <a:p>
            <a:r>
              <a:rPr lang="ru-RU" dirty="0"/>
              <a:t>Переход</a:t>
            </a:r>
            <a:r>
              <a:rPr lang="en-US" dirty="0"/>
              <a:t> h (S</a:t>
            </a:r>
            <a:r>
              <a:rPr lang="en-US" b="0" i="0" dirty="0">
                <a:solidFill>
                  <a:srgbClr val="1F1F1F"/>
                </a:solidFill>
                <a:effectLst/>
                <a:latin typeface="Google Sans"/>
              </a:rPr>
              <a:t>→E)</a:t>
            </a:r>
            <a:r>
              <a:rPr lang="ru-RU" dirty="0"/>
              <a:t> </a:t>
            </a:r>
            <a:endParaRPr lang="en-US" dirty="0"/>
          </a:p>
        </p:txBody>
      </p:sp>
      <p:sp>
        <p:nvSpPr>
          <p:cNvPr id="7176" name="Content Placeholder 7175">
            <a:extLst>
              <a:ext uri="{FF2B5EF4-FFF2-40B4-BE49-F238E27FC236}">
                <a16:creationId xmlns:a16="http://schemas.microsoft.com/office/drawing/2014/main" id="{07746139-F94F-C47B-5E7F-06739E409FCA}"/>
              </a:ext>
            </a:extLst>
          </p:cNvPr>
          <p:cNvSpPr>
            <a:spLocks noGrp="1"/>
          </p:cNvSpPr>
          <p:nvPr>
            <p:ph idx="1"/>
          </p:nvPr>
        </p:nvSpPr>
        <p:spPr>
          <a:xfrm>
            <a:off x="838200" y="1825625"/>
            <a:ext cx="5597752" cy="4351338"/>
          </a:xfrm>
        </p:spPr>
        <p:txBody>
          <a:bodyPr>
            <a:normAutofit fontScale="92500" lnSpcReduction="10000"/>
          </a:bodyPr>
          <a:lstStyle/>
          <a:p>
            <a:r>
              <a:rPr lang="ru-RU" b="0" i="0" dirty="0">
                <a:solidFill>
                  <a:srgbClr val="333333"/>
                </a:solidFill>
                <a:effectLst/>
                <a:latin typeface="-apple-system"/>
              </a:rPr>
              <a:t>CPU решает, что ему надо записать данные в кэш-линию, и поэтому посылает сообщение “</a:t>
            </a:r>
            <a:r>
              <a:rPr lang="ru-RU" b="0" i="0" dirty="0" err="1">
                <a:solidFill>
                  <a:srgbClr val="333333"/>
                </a:solidFill>
                <a:effectLst/>
                <a:latin typeface="-apple-system"/>
              </a:rPr>
              <a:t>invalidate</a:t>
            </a:r>
            <a:r>
              <a:rPr lang="ru-RU" b="0" i="0" dirty="0">
                <a:solidFill>
                  <a:srgbClr val="333333"/>
                </a:solidFill>
                <a:effectLst/>
                <a:latin typeface="-apple-system"/>
              </a:rPr>
              <a:t>”</a:t>
            </a:r>
          </a:p>
          <a:p>
            <a:r>
              <a:rPr lang="ru-RU" b="0" i="0" dirty="0">
                <a:solidFill>
                  <a:srgbClr val="333333"/>
                </a:solidFill>
                <a:effectLst/>
                <a:latin typeface="-apple-system"/>
              </a:rPr>
              <a:t>Переход не завершается, пока CPU не получит полный набор ответов “</a:t>
            </a:r>
            <a:r>
              <a:rPr lang="ru-RU" b="0" i="0" dirty="0" err="1">
                <a:solidFill>
                  <a:srgbClr val="333333"/>
                </a:solidFill>
                <a:effectLst/>
                <a:latin typeface="-apple-system"/>
              </a:rPr>
              <a:t>invalidate</a:t>
            </a:r>
            <a:r>
              <a:rPr lang="ru-RU" b="0" i="0" dirty="0">
                <a:solidFill>
                  <a:srgbClr val="333333"/>
                </a:solidFill>
                <a:effectLst/>
                <a:latin typeface="-apple-system"/>
              </a:rPr>
              <a:t> </a:t>
            </a:r>
            <a:r>
              <a:rPr lang="ru-RU" b="0" i="0" dirty="0" err="1">
                <a:solidFill>
                  <a:srgbClr val="333333"/>
                </a:solidFill>
                <a:effectLst/>
                <a:latin typeface="-apple-system"/>
              </a:rPr>
              <a:t>acknowledge</a:t>
            </a:r>
            <a:r>
              <a:rPr lang="ru-RU" b="0" i="0" dirty="0">
                <a:solidFill>
                  <a:srgbClr val="333333"/>
                </a:solidFill>
                <a:effectLst/>
                <a:latin typeface="-apple-system"/>
              </a:rPr>
              <a:t>”</a:t>
            </a:r>
          </a:p>
          <a:p>
            <a:r>
              <a:rPr lang="ru-RU" b="0" i="0" dirty="0">
                <a:solidFill>
                  <a:srgbClr val="333333"/>
                </a:solidFill>
                <a:effectLst/>
                <a:latin typeface="-apple-system"/>
              </a:rPr>
              <a:t>Альтернативный сценарий:</a:t>
            </a:r>
          </a:p>
          <a:p>
            <a:pPr lvl="1"/>
            <a:r>
              <a:rPr lang="ru-RU" dirty="0">
                <a:solidFill>
                  <a:srgbClr val="333333"/>
                </a:solidFill>
                <a:latin typeface="-apple-system"/>
              </a:rPr>
              <a:t>Д</a:t>
            </a:r>
            <a:r>
              <a:rPr lang="ru-RU" b="0" i="0" dirty="0">
                <a:solidFill>
                  <a:srgbClr val="333333"/>
                </a:solidFill>
                <a:effectLst/>
                <a:latin typeface="-apple-system"/>
              </a:rPr>
              <a:t>ругие CPU выкидывают кэш-линию из своих кэшей сообщением “</a:t>
            </a:r>
            <a:r>
              <a:rPr lang="ru-RU" b="0" i="0" dirty="0" err="1">
                <a:solidFill>
                  <a:srgbClr val="333333"/>
                </a:solidFill>
                <a:effectLst/>
                <a:latin typeface="-apple-system"/>
              </a:rPr>
              <a:t>writeback</a:t>
            </a:r>
            <a:r>
              <a:rPr lang="ru-RU" b="0" i="0" dirty="0">
                <a:solidFill>
                  <a:srgbClr val="333333"/>
                </a:solidFill>
                <a:effectLst/>
                <a:latin typeface="-apple-system"/>
              </a:rPr>
              <a:t>”, чтобы освободить место и наш CPU становится единственным, кэширующим эти данные</a:t>
            </a:r>
            <a:endParaRPr lang="en-US" dirty="0"/>
          </a:p>
        </p:txBody>
      </p:sp>
      <p:sp>
        <p:nvSpPr>
          <p:cNvPr id="5" name="Rectangle 4">
            <a:extLst>
              <a:ext uri="{FF2B5EF4-FFF2-40B4-BE49-F238E27FC236}">
                <a16:creationId xmlns:a16="http://schemas.microsoft.com/office/drawing/2014/main" id="{9DA4CEB1-7209-5D35-91D3-CC82DE80D1D6}"/>
              </a:ext>
            </a:extLst>
          </p:cNvPr>
          <p:cNvSpPr/>
          <p:nvPr/>
        </p:nvSpPr>
        <p:spPr>
          <a:xfrm>
            <a:off x="9158514" y="2293257"/>
            <a:ext cx="566057"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t>
            </a:r>
          </a:p>
        </p:txBody>
      </p:sp>
      <p:sp>
        <p:nvSpPr>
          <p:cNvPr id="6" name="Rectangle 5">
            <a:extLst>
              <a:ext uri="{FF2B5EF4-FFF2-40B4-BE49-F238E27FC236}">
                <a16:creationId xmlns:a16="http://schemas.microsoft.com/office/drawing/2014/main" id="{93BB7E42-BEBB-92B0-4F85-54BD5EB0E93E}"/>
              </a:ext>
            </a:extLst>
          </p:cNvPr>
          <p:cNvSpPr/>
          <p:nvPr/>
        </p:nvSpPr>
        <p:spPr>
          <a:xfrm>
            <a:off x="11070771" y="4115594"/>
            <a:ext cx="566057"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7" name="Rectangle 6">
            <a:extLst>
              <a:ext uri="{FF2B5EF4-FFF2-40B4-BE49-F238E27FC236}">
                <a16:creationId xmlns:a16="http://schemas.microsoft.com/office/drawing/2014/main" id="{965D6606-A7F4-B76E-4F3D-E3D9198FEED6}"/>
              </a:ext>
            </a:extLst>
          </p:cNvPr>
          <p:cNvSpPr/>
          <p:nvPr/>
        </p:nvSpPr>
        <p:spPr>
          <a:xfrm>
            <a:off x="9158514" y="5821817"/>
            <a:ext cx="566057"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a:t>
            </a:r>
          </a:p>
        </p:txBody>
      </p:sp>
      <p:sp>
        <p:nvSpPr>
          <p:cNvPr id="8" name="Rectangle 7">
            <a:extLst>
              <a:ext uri="{FF2B5EF4-FFF2-40B4-BE49-F238E27FC236}">
                <a16:creationId xmlns:a16="http://schemas.microsoft.com/office/drawing/2014/main" id="{C5656EB6-3191-40EF-258A-869CAC1C8A30}"/>
              </a:ext>
            </a:extLst>
          </p:cNvPr>
          <p:cNvSpPr/>
          <p:nvPr/>
        </p:nvSpPr>
        <p:spPr>
          <a:xfrm>
            <a:off x="7216095" y="4115594"/>
            <a:ext cx="566057"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a:t>
            </a:r>
          </a:p>
        </p:txBody>
      </p:sp>
      <p:cxnSp>
        <p:nvCxnSpPr>
          <p:cNvPr id="10" name="Straight Arrow Connector 9">
            <a:extLst>
              <a:ext uri="{FF2B5EF4-FFF2-40B4-BE49-F238E27FC236}">
                <a16:creationId xmlns:a16="http://schemas.microsoft.com/office/drawing/2014/main" id="{247599FE-66F1-17D4-1E8D-1B69C2D3BC7B}"/>
              </a:ext>
            </a:extLst>
          </p:cNvPr>
          <p:cNvCxnSpPr>
            <a:stCxn id="5" idx="3"/>
            <a:endCxn id="6" idx="0"/>
          </p:cNvCxnSpPr>
          <p:nvPr/>
        </p:nvCxnSpPr>
        <p:spPr>
          <a:xfrm>
            <a:off x="9724571" y="2576286"/>
            <a:ext cx="1629229" cy="1539308"/>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78F3F487-7823-6A8F-7F12-9F78057711F8}"/>
              </a:ext>
            </a:extLst>
          </p:cNvPr>
          <p:cNvCxnSpPr>
            <a:cxnSpLocks/>
            <a:stCxn id="6" idx="1"/>
            <a:endCxn id="5" idx="2"/>
          </p:cNvCxnSpPr>
          <p:nvPr/>
        </p:nvCxnSpPr>
        <p:spPr>
          <a:xfrm flipH="1" flipV="1">
            <a:off x="9441543" y="2859314"/>
            <a:ext cx="1629228" cy="1539309"/>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3DE2D629-A201-22C6-2103-588BB74BDE30}"/>
              </a:ext>
            </a:extLst>
          </p:cNvPr>
          <p:cNvCxnSpPr>
            <a:cxnSpLocks/>
            <a:stCxn id="6" idx="2"/>
            <a:endCxn id="7" idx="3"/>
          </p:cNvCxnSpPr>
          <p:nvPr/>
        </p:nvCxnSpPr>
        <p:spPr>
          <a:xfrm flipH="1">
            <a:off x="9724571" y="4681651"/>
            <a:ext cx="1629229" cy="1423195"/>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0B1CEE61-4B06-5DD1-77D2-CB212214D745}"/>
              </a:ext>
            </a:extLst>
          </p:cNvPr>
          <p:cNvCxnSpPr>
            <a:cxnSpLocks/>
            <a:stCxn id="7" idx="0"/>
            <a:endCxn id="6" idx="1"/>
          </p:cNvCxnSpPr>
          <p:nvPr/>
        </p:nvCxnSpPr>
        <p:spPr>
          <a:xfrm flipV="1">
            <a:off x="9441543" y="4398623"/>
            <a:ext cx="1629228" cy="1423194"/>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0CA56DE7-0006-3C7F-AC90-AEEEC148F937}"/>
              </a:ext>
            </a:extLst>
          </p:cNvPr>
          <p:cNvCxnSpPr>
            <a:cxnSpLocks/>
            <a:stCxn id="7" idx="0"/>
            <a:endCxn id="8" idx="3"/>
          </p:cNvCxnSpPr>
          <p:nvPr/>
        </p:nvCxnSpPr>
        <p:spPr>
          <a:xfrm flipH="1" flipV="1">
            <a:off x="7782152" y="4398623"/>
            <a:ext cx="1659391" cy="1423194"/>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C36C2A65-99BA-C194-A7D8-FDE8BD0BCE6B}"/>
              </a:ext>
            </a:extLst>
          </p:cNvPr>
          <p:cNvCxnSpPr>
            <a:cxnSpLocks/>
            <a:stCxn id="8" idx="2"/>
            <a:endCxn id="7" idx="1"/>
          </p:cNvCxnSpPr>
          <p:nvPr/>
        </p:nvCxnSpPr>
        <p:spPr>
          <a:xfrm>
            <a:off x="7499124" y="4681651"/>
            <a:ext cx="1659390" cy="1423195"/>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79E419E7-BDFB-4B0E-730A-14EB1F968601}"/>
              </a:ext>
            </a:extLst>
          </p:cNvPr>
          <p:cNvCxnSpPr>
            <a:cxnSpLocks/>
            <a:stCxn id="5" idx="1"/>
            <a:endCxn id="8" idx="0"/>
          </p:cNvCxnSpPr>
          <p:nvPr/>
        </p:nvCxnSpPr>
        <p:spPr>
          <a:xfrm flipH="1">
            <a:off x="7499124" y="2576286"/>
            <a:ext cx="1659390" cy="1539308"/>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43A65B17-5E85-ADE5-9F62-F81EDF87C830}"/>
              </a:ext>
            </a:extLst>
          </p:cNvPr>
          <p:cNvCxnSpPr>
            <a:cxnSpLocks/>
            <a:stCxn id="8" idx="3"/>
            <a:endCxn id="5" idx="2"/>
          </p:cNvCxnSpPr>
          <p:nvPr/>
        </p:nvCxnSpPr>
        <p:spPr>
          <a:xfrm flipV="1">
            <a:off x="7782152" y="2859314"/>
            <a:ext cx="1659391" cy="1539309"/>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844B8481-7B5C-F164-904E-CA9ECB5740A0}"/>
              </a:ext>
            </a:extLst>
          </p:cNvPr>
          <p:cNvCxnSpPr>
            <a:cxnSpLocks/>
          </p:cNvCxnSpPr>
          <p:nvPr/>
        </p:nvCxnSpPr>
        <p:spPr>
          <a:xfrm flipV="1">
            <a:off x="9643110" y="2859314"/>
            <a:ext cx="0" cy="2962503"/>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9DD6C8E8-6E87-21F1-18A7-BAD4041F9D39}"/>
              </a:ext>
            </a:extLst>
          </p:cNvPr>
          <p:cNvCxnSpPr>
            <a:cxnSpLocks/>
          </p:cNvCxnSpPr>
          <p:nvPr/>
        </p:nvCxnSpPr>
        <p:spPr>
          <a:xfrm flipH="1">
            <a:off x="9232899" y="2859314"/>
            <a:ext cx="0" cy="2962503"/>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523A92F4-3269-7A2B-983D-4059B849B46F}"/>
              </a:ext>
            </a:extLst>
          </p:cNvPr>
          <p:cNvCxnSpPr>
            <a:cxnSpLocks/>
          </p:cNvCxnSpPr>
          <p:nvPr/>
        </p:nvCxnSpPr>
        <p:spPr>
          <a:xfrm flipH="1">
            <a:off x="7782152" y="4571263"/>
            <a:ext cx="3288619" cy="0"/>
          </a:xfrm>
          <a:prstGeom prst="straightConnector1">
            <a:avLst/>
          </a:prstGeom>
          <a:ln w="28575">
            <a:solidFill>
              <a:srgbClr val="FF0000"/>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F38B741E-E2F2-1CF9-6414-687B1A311691}"/>
              </a:ext>
            </a:extLst>
          </p:cNvPr>
          <p:cNvCxnSpPr>
            <a:cxnSpLocks/>
          </p:cNvCxnSpPr>
          <p:nvPr/>
        </p:nvCxnSpPr>
        <p:spPr>
          <a:xfrm flipV="1">
            <a:off x="7782152" y="4210050"/>
            <a:ext cx="3288619" cy="0"/>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59" name="TextBox 58">
            <a:extLst>
              <a:ext uri="{FF2B5EF4-FFF2-40B4-BE49-F238E27FC236}">
                <a16:creationId xmlns:a16="http://schemas.microsoft.com/office/drawing/2014/main" id="{BDD8FCB2-50B1-2985-B369-B794120C7233}"/>
              </a:ext>
            </a:extLst>
          </p:cNvPr>
          <p:cNvSpPr txBox="1"/>
          <p:nvPr/>
        </p:nvSpPr>
        <p:spPr>
          <a:xfrm>
            <a:off x="10377714" y="2859314"/>
            <a:ext cx="560296" cy="369332"/>
          </a:xfrm>
          <a:prstGeom prst="rect">
            <a:avLst/>
          </a:prstGeom>
          <a:noFill/>
        </p:spPr>
        <p:txBody>
          <a:bodyPr wrap="square" rtlCol="0">
            <a:spAutoFit/>
          </a:bodyPr>
          <a:lstStyle/>
          <a:p>
            <a:r>
              <a:rPr lang="en-US" dirty="0"/>
              <a:t>f</a:t>
            </a:r>
          </a:p>
        </p:txBody>
      </p:sp>
      <p:sp>
        <p:nvSpPr>
          <p:cNvPr id="60" name="TextBox 59">
            <a:extLst>
              <a:ext uri="{FF2B5EF4-FFF2-40B4-BE49-F238E27FC236}">
                <a16:creationId xmlns:a16="http://schemas.microsoft.com/office/drawing/2014/main" id="{6424349E-A080-3BAF-6C72-6F9E8C552FD9}"/>
              </a:ext>
            </a:extLst>
          </p:cNvPr>
          <p:cNvSpPr txBox="1"/>
          <p:nvPr/>
        </p:nvSpPr>
        <p:spPr>
          <a:xfrm>
            <a:off x="9989864" y="3557689"/>
            <a:ext cx="560296" cy="369332"/>
          </a:xfrm>
          <a:prstGeom prst="rect">
            <a:avLst/>
          </a:prstGeom>
          <a:noFill/>
        </p:spPr>
        <p:txBody>
          <a:bodyPr wrap="square" rtlCol="0">
            <a:spAutoFit/>
          </a:bodyPr>
          <a:lstStyle/>
          <a:p>
            <a:r>
              <a:rPr lang="en-US" dirty="0"/>
              <a:t>e</a:t>
            </a:r>
          </a:p>
        </p:txBody>
      </p:sp>
      <p:sp>
        <p:nvSpPr>
          <p:cNvPr id="61" name="TextBox 60">
            <a:extLst>
              <a:ext uri="{FF2B5EF4-FFF2-40B4-BE49-F238E27FC236}">
                <a16:creationId xmlns:a16="http://schemas.microsoft.com/office/drawing/2014/main" id="{41877D1E-65F5-04F7-C8F5-C52D815F89F2}"/>
              </a:ext>
            </a:extLst>
          </p:cNvPr>
          <p:cNvSpPr txBox="1"/>
          <p:nvPr/>
        </p:nvSpPr>
        <p:spPr>
          <a:xfrm>
            <a:off x="8066019" y="2976608"/>
            <a:ext cx="560296" cy="369332"/>
          </a:xfrm>
          <a:prstGeom prst="rect">
            <a:avLst/>
          </a:prstGeom>
          <a:noFill/>
        </p:spPr>
        <p:txBody>
          <a:bodyPr wrap="square" rtlCol="0">
            <a:spAutoFit/>
          </a:bodyPr>
          <a:lstStyle/>
          <a:p>
            <a:r>
              <a:rPr lang="en-US" dirty="0"/>
              <a:t>a</a:t>
            </a:r>
          </a:p>
        </p:txBody>
      </p:sp>
      <p:sp>
        <p:nvSpPr>
          <p:cNvPr id="62" name="TextBox 61">
            <a:extLst>
              <a:ext uri="{FF2B5EF4-FFF2-40B4-BE49-F238E27FC236}">
                <a16:creationId xmlns:a16="http://schemas.microsoft.com/office/drawing/2014/main" id="{323000BA-F382-3F85-387C-4F70A5AB4788}"/>
              </a:ext>
            </a:extLst>
          </p:cNvPr>
          <p:cNvSpPr txBox="1"/>
          <p:nvPr/>
        </p:nvSpPr>
        <p:spPr>
          <a:xfrm>
            <a:off x="8528891" y="3569732"/>
            <a:ext cx="560296" cy="369332"/>
          </a:xfrm>
          <a:prstGeom prst="rect">
            <a:avLst/>
          </a:prstGeom>
          <a:noFill/>
        </p:spPr>
        <p:txBody>
          <a:bodyPr wrap="square" rtlCol="0">
            <a:spAutoFit/>
          </a:bodyPr>
          <a:lstStyle/>
          <a:p>
            <a:r>
              <a:rPr lang="en-US" dirty="0"/>
              <a:t>b</a:t>
            </a:r>
          </a:p>
        </p:txBody>
      </p:sp>
      <p:sp>
        <p:nvSpPr>
          <p:cNvPr id="63" name="TextBox 62">
            <a:extLst>
              <a:ext uri="{FF2B5EF4-FFF2-40B4-BE49-F238E27FC236}">
                <a16:creationId xmlns:a16="http://schemas.microsoft.com/office/drawing/2014/main" id="{1CBAD294-EB13-A321-4A67-9ED70CBFDFCF}"/>
              </a:ext>
            </a:extLst>
          </p:cNvPr>
          <p:cNvSpPr txBox="1"/>
          <p:nvPr/>
        </p:nvSpPr>
        <p:spPr>
          <a:xfrm>
            <a:off x="8595338" y="4875915"/>
            <a:ext cx="560296" cy="369332"/>
          </a:xfrm>
          <a:prstGeom prst="rect">
            <a:avLst/>
          </a:prstGeom>
          <a:noFill/>
        </p:spPr>
        <p:txBody>
          <a:bodyPr wrap="square" rtlCol="0">
            <a:spAutoFit/>
          </a:bodyPr>
          <a:lstStyle/>
          <a:p>
            <a:r>
              <a:rPr lang="en-US" dirty="0"/>
              <a:t>j</a:t>
            </a:r>
          </a:p>
        </p:txBody>
      </p:sp>
      <p:sp>
        <p:nvSpPr>
          <p:cNvPr id="7168" name="TextBox 7167">
            <a:extLst>
              <a:ext uri="{FF2B5EF4-FFF2-40B4-BE49-F238E27FC236}">
                <a16:creationId xmlns:a16="http://schemas.microsoft.com/office/drawing/2014/main" id="{F54BC3E5-E53E-6A71-9485-223C29DDC3B4}"/>
              </a:ext>
            </a:extLst>
          </p:cNvPr>
          <p:cNvSpPr txBox="1"/>
          <p:nvPr/>
        </p:nvSpPr>
        <p:spPr>
          <a:xfrm>
            <a:off x="8263257" y="5528275"/>
            <a:ext cx="560296" cy="369332"/>
          </a:xfrm>
          <a:prstGeom prst="rect">
            <a:avLst/>
          </a:prstGeom>
          <a:noFill/>
        </p:spPr>
        <p:txBody>
          <a:bodyPr wrap="square" rtlCol="0">
            <a:spAutoFit/>
          </a:bodyPr>
          <a:lstStyle/>
          <a:p>
            <a:r>
              <a:rPr lang="en-US" dirty="0" err="1"/>
              <a:t>i</a:t>
            </a:r>
            <a:endParaRPr lang="en-US" dirty="0"/>
          </a:p>
        </p:txBody>
      </p:sp>
      <p:sp>
        <p:nvSpPr>
          <p:cNvPr id="7169" name="TextBox 7168">
            <a:extLst>
              <a:ext uri="{FF2B5EF4-FFF2-40B4-BE49-F238E27FC236}">
                <a16:creationId xmlns:a16="http://schemas.microsoft.com/office/drawing/2014/main" id="{1B0BE53C-EA4F-CEDD-47EB-E9ED268EA71F}"/>
              </a:ext>
            </a:extLst>
          </p:cNvPr>
          <p:cNvSpPr txBox="1"/>
          <p:nvPr/>
        </p:nvSpPr>
        <p:spPr>
          <a:xfrm>
            <a:off x="10007600" y="4816526"/>
            <a:ext cx="560296" cy="369332"/>
          </a:xfrm>
          <a:prstGeom prst="rect">
            <a:avLst/>
          </a:prstGeom>
          <a:noFill/>
        </p:spPr>
        <p:txBody>
          <a:bodyPr wrap="square" rtlCol="0">
            <a:spAutoFit/>
          </a:bodyPr>
          <a:lstStyle/>
          <a:p>
            <a:r>
              <a:rPr lang="en-US" dirty="0"/>
              <a:t>k</a:t>
            </a:r>
          </a:p>
        </p:txBody>
      </p:sp>
      <p:sp>
        <p:nvSpPr>
          <p:cNvPr id="7171" name="TextBox 7170">
            <a:extLst>
              <a:ext uri="{FF2B5EF4-FFF2-40B4-BE49-F238E27FC236}">
                <a16:creationId xmlns:a16="http://schemas.microsoft.com/office/drawing/2014/main" id="{88DAB522-3FA7-3032-3CAD-562A8B6708BF}"/>
              </a:ext>
            </a:extLst>
          </p:cNvPr>
          <p:cNvSpPr txBox="1"/>
          <p:nvPr/>
        </p:nvSpPr>
        <p:spPr>
          <a:xfrm>
            <a:off x="10313149" y="5507679"/>
            <a:ext cx="560296" cy="369332"/>
          </a:xfrm>
          <a:prstGeom prst="rect">
            <a:avLst/>
          </a:prstGeom>
          <a:noFill/>
        </p:spPr>
        <p:txBody>
          <a:bodyPr wrap="square" rtlCol="0">
            <a:spAutoFit/>
          </a:bodyPr>
          <a:lstStyle/>
          <a:p>
            <a:r>
              <a:rPr lang="en-US" dirty="0"/>
              <a:t>l</a:t>
            </a:r>
          </a:p>
        </p:txBody>
      </p:sp>
      <p:sp>
        <p:nvSpPr>
          <p:cNvPr id="7172" name="TextBox 7171">
            <a:extLst>
              <a:ext uri="{FF2B5EF4-FFF2-40B4-BE49-F238E27FC236}">
                <a16:creationId xmlns:a16="http://schemas.microsoft.com/office/drawing/2014/main" id="{4AB7335D-706D-14DC-7B13-B61D241ABC99}"/>
              </a:ext>
            </a:extLst>
          </p:cNvPr>
          <p:cNvSpPr txBox="1"/>
          <p:nvPr/>
        </p:nvSpPr>
        <p:spPr>
          <a:xfrm>
            <a:off x="9908134" y="3883869"/>
            <a:ext cx="560296" cy="369332"/>
          </a:xfrm>
          <a:prstGeom prst="rect">
            <a:avLst/>
          </a:prstGeom>
          <a:noFill/>
        </p:spPr>
        <p:txBody>
          <a:bodyPr wrap="square" rtlCol="0">
            <a:spAutoFit/>
          </a:bodyPr>
          <a:lstStyle/>
          <a:p>
            <a:r>
              <a:rPr lang="en-US" dirty="0"/>
              <a:t>g</a:t>
            </a:r>
          </a:p>
        </p:txBody>
      </p:sp>
      <p:sp>
        <p:nvSpPr>
          <p:cNvPr id="7173" name="TextBox 7172">
            <a:extLst>
              <a:ext uri="{FF2B5EF4-FFF2-40B4-BE49-F238E27FC236}">
                <a16:creationId xmlns:a16="http://schemas.microsoft.com/office/drawing/2014/main" id="{4FA3A232-BFB2-A2FE-40DC-6B7AA2DB14E8}"/>
              </a:ext>
            </a:extLst>
          </p:cNvPr>
          <p:cNvSpPr txBox="1"/>
          <p:nvPr/>
        </p:nvSpPr>
        <p:spPr>
          <a:xfrm>
            <a:off x="8674920" y="4507498"/>
            <a:ext cx="560296" cy="369332"/>
          </a:xfrm>
          <a:prstGeom prst="rect">
            <a:avLst/>
          </a:prstGeom>
          <a:noFill/>
        </p:spPr>
        <p:txBody>
          <a:bodyPr wrap="square" rtlCol="0">
            <a:spAutoFit/>
          </a:bodyPr>
          <a:lstStyle/>
          <a:p>
            <a:r>
              <a:rPr lang="en-US" b="1" dirty="0">
                <a:solidFill>
                  <a:srgbClr val="FF0000"/>
                </a:solidFill>
              </a:rPr>
              <a:t>h</a:t>
            </a:r>
          </a:p>
        </p:txBody>
      </p:sp>
      <p:sp>
        <p:nvSpPr>
          <p:cNvPr id="7174" name="TextBox 7173">
            <a:extLst>
              <a:ext uri="{FF2B5EF4-FFF2-40B4-BE49-F238E27FC236}">
                <a16:creationId xmlns:a16="http://schemas.microsoft.com/office/drawing/2014/main" id="{285C3656-AC61-5352-4CA9-7C5388016F78}"/>
              </a:ext>
            </a:extLst>
          </p:cNvPr>
          <p:cNvSpPr txBox="1"/>
          <p:nvPr/>
        </p:nvSpPr>
        <p:spPr>
          <a:xfrm>
            <a:off x="8983639" y="3434110"/>
            <a:ext cx="560296" cy="369332"/>
          </a:xfrm>
          <a:prstGeom prst="rect">
            <a:avLst/>
          </a:prstGeom>
          <a:noFill/>
        </p:spPr>
        <p:txBody>
          <a:bodyPr wrap="square" rtlCol="0">
            <a:spAutoFit/>
          </a:bodyPr>
          <a:lstStyle/>
          <a:p>
            <a:r>
              <a:rPr lang="en-US" dirty="0"/>
              <a:t>c</a:t>
            </a:r>
          </a:p>
        </p:txBody>
      </p:sp>
      <p:sp>
        <p:nvSpPr>
          <p:cNvPr id="7175" name="TextBox 7174">
            <a:extLst>
              <a:ext uri="{FF2B5EF4-FFF2-40B4-BE49-F238E27FC236}">
                <a16:creationId xmlns:a16="http://schemas.microsoft.com/office/drawing/2014/main" id="{956BD193-9139-E55B-9D7E-85F3AA37A419}"/>
              </a:ext>
            </a:extLst>
          </p:cNvPr>
          <p:cNvSpPr txBox="1"/>
          <p:nvPr/>
        </p:nvSpPr>
        <p:spPr>
          <a:xfrm>
            <a:off x="9564529" y="3477278"/>
            <a:ext cx="560296" cy="369332"/>
          </a:xfrm>
          <a:prstGeom prst="rect">
            <a:avLst/>
          </a:prstGeom>
          <a:noFill/>
        </p:spPr>
        <p:txBody>
          <a:bodyPr wrap="square" rtlCol="0">
            <a:spAutoFit/>
          </a:bodyPr>
          <a:lstStyle/>
          <a:p>
            <a:r>
              <a:rPr lang="en-US" dirty="0"/>
              <a:t>d</a:t>
            </a:r>
          </a:p>
        </p:txBody>
      </p:sp>
    </p:spTree>
    <p:extLst>
      <p:ext uri="{BB962C8B-B14F-4D97-AF65-F5344CB8AC3E}">
        <p14:creationId xmlns:p14="http://schemas.microsoft.com/office/powerpoint/2010/main" val="29581595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8F92C2-11FA-D00E-B252-B64A994EC50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6D4072D-AB43-442A-285B-A4450D1744CB}"/>
              </a:ext>
            </a:extLst>
          </p:cNvPr>
          <p:cNvSpPr>
            <a:spLocks noGrp="1"/>
          </p:cNvSpPr>
          <p:nvPr>
            <p:ph type="title"/>
          </p:nvPr>
        </p:nvSpPr>
        <p:spPr/>
        <p:txBody>
          <a:bodyPr/>
          <a:lstStyle/>
          <a:p>
            <a:r>
              <a:rPr lang="ru-RU" dirty="0"/>
              <a:t>Переход</a:t>
            </a:r>
            <a:r>
              <a:rPr lang="en-US" dirty="0"/>
              <a:t> I (E</a:t>
            </a:r>
            <a:r>
              <a:rPr lang="en-US" b="0" i="0" dirty="0">
                <a:solidFill>
                  <a:srgbClr val="1F1F1F"/>
                </a:solidFill>
                <a:effectLst/>
                <a:latin typeface="Google Sans"/>
              </a:rPr>
              <a:t>→I)</a:t>
            </a:r>
            <a:r>
              <a:rPr lang="ru-RU" dirty="0"/>
              <a:t> </a:t>
            </a:r>
            <a:endParaRPr lang="en-US" dirty="0"/>
          </a:p>
        </p:txBody>
      </p:sp>
      <p:sp>
        <p:nvSpPr>
          <p:cNvPr id="7176" name="Content Placeholder 7175">
            <a:extLst>
              <a:ext uri="{FF2B5EF4-FFF2-40B4-BE49-F238E27FC236}">
                <a16:creationId xmlns:a16="http://schemas.microsoft.com/office/drawing/2014/main" id="{9C9713DD-032C-CF8E-9A5F-232F1AB4301B}"/>
              </a:ext>
            </a:extLst>
          </p:cNvPr>
          <p:cNvSpPr>
            <a:spLocks noGrp="1"/>
          </p:cNvSpPr>
          <p:nvPr>
            <p:ph idx="1"/>
          </p:nvPr>
        </p:nvSpPr>
        <p:spPr>
          <a:xfrm>
            <a:off x="838200" y="1825625"/>
            <a:ext cx="5597752" cy="4351338"/>
          </a:xfrm>
        </p:spPr>
        <p:txBody>
          <a:bodyPr/>
          <a:lstStyle/>
          <a:p>
            <a:r>
              <a:rPr lang="ru-RU" b="0" i="0" dirty="0">
                <a:solidFill>
                  <a:srgbClr val="333333"/>
                </a:solidFill>
                <a:effectLst/>
                <a:latin typeface="-apple-system"/>
              </a:rPr>
              <a:t>Другой CPU выполняет RMW-операцию с данными, которыми владеет наш CPU</a:t>
            </a:r>
            <a:endParaRPr lang="en-US" b="0" i="0" dirty="0">
              <a:solidFill>
                <a:srgbClr val="333333"/>
              </a:solidFill>
              <a:effectLst/>
              <a:latin typeface="-apple-system"/>
            </a:endParaRPr>
          </a:p>
          <a:p>
            <a:r>
              <a:rPr lang="ru-RU" b="0" i="0" dirty="0">
                <a:solidFill>
                  <a:srgbClr val="333333"/>
                </a:solidFill>
                <a:effectLst/>
                <a:latin typeface="-apple-system"/>
              </a:rPr>
              <a:t>Наш процессор </a:t>
            </a:r>
            <a:r>
              <a:rPr lang="ru-RU" b="0" i="0" dirty="0" err="1">
                <a:solidFill>
                  <a:srgbClr val="333333"/>
                </a:solidFill>
                <a:effectLst/>
                <a:latin typeface="-apple-system"/>
              </a:rPr>
              <a:t>инвалидирует</a:t>
            </a:r>
            <a:r>
              <a:rPr lang="ru-RU" b="0" i="0" dirty="0">
                <a:solidFill>
                  <a:srgbClr val="333333"/>
                </a:solidFill>
                <a:effectLst/>
                <a:latin typeface="-apple-system"/>
              </a:rPr>
              <a:t> кэш-линию. Переход начинается с сообщения “</a:t>
            </a:r>
            <a:r>
              <a:rPr lang="ru-RU" b="0" i="0" dirty="0" err="1">
                <a:solidFill>
                  <a:srgbClr val="333333"/>
                </a:solidFill>
                <a:effectLst/>
                <a:latin typeface="-apple-system"/>
              </a:rPr>
              <a:t>read</a:t>
            </a:r>
            <a:r>
              <a:rPr lang="ru-RU" b="0" i="0" dirty="0">
                <a:solidFill>
                  <a:srgbClr val="333333"/>
                </a:solidFill>
                <a:effectLst/>
                <a:latin typeface="-apple-system"/>
              </a:rPr>
              <a:t> </a:t>
            </a:r>
            <a:r>
              <a:rPr lang="ru-RU" b="0" i="0" dirty="0" err="1">
                <a:solidFill>
                  <a:srgbClr val="333333"/>
                </a:solidFill>
                <a:effectLst/>
                <a:latin typeface="-apple-system"/>
              </a:rPr>
              <a:t>invalidate</a:t>
            </a:r>
            <a:r>
              <a:rPr lang="ru-RU" b="0" i="0" dirty="0">
                <a:solidFill>
                  <a:srgbClr val="333333"/>
                </a:solidFill>
                <a:effectLst/>
                <a:latin typeface="-apple-system"/>
              </a:rPr>
              <a:t>”.</a:t>
            </a:r>
          </a:p>
          <a:p>
            <a:r>
              <a:rPr lang="ru-RU" dirty="0">
                <a:solidFill>
                  <a:srgbClr val="333333"/>
                </a:solidFill>
                <a:latin typeface="-apple-system"/>
              </a:rPr>
              <a:t>Н</a:t>
            </a:r>
            <a:r>
              <a:rPr lang="ru-RU" b="0" i="0" dirty="0">
                <a:solidFill>
                  <a:srgbClr val="333333"/>
                </a:solidFill>
                <a:effectLst/>
                <a:latin typeface="-apple-system"/>
              </a:rPr>
              <a:t>аш CPU отвечает сообщениями “</a:t>
            </a:r>
            <a:r>
              <a:rPr lang="ru-RU" b="0" i="0" dirty="0" err="1">
                <a:solidFill>
                  <a:srgbClr val="333333"/>
                </a:solidFill>
                <a:effectLst/>
                <a:latin typeface="-apple-system"/>
              </a:rPr>
              <a:t>read</a:t>
            </a:r>
            <a:r>
              <a:rPr lang="ru-RU" b="0" i="0" dirty="0">
                <a:solidFill>
                  <a:srgbClr val="333333"/>
                </a:solidFill>
                <a:effectLst/>
                <a:latin typeface="-apple-system"/>
              </a:rPr>
              <a:t> </a:t>
            </a:r>
            <a:r>
              <a:rPr lang="ru-RU" b="0" i="0" dirty="0" err="1">
                <a:solidFill>
                  <a:srgbClr val="333333"/>
                </a:solidFill>
                <a:effectLst/>
                <a:latin typeface="-apple-system"/>
              </a:rPr>
              <a:t>response</a:t>
            </a:r>
            <a:r>
              <a:rPr lang="ru-RU" b="0" i="0" dirty="0">
                <a:solidFill>
                  <a:srgbClr val="333333"/>
                </a:solidFill>
                <a:effectLst/>
                <a:latin typeface="-apple-system"/>
              </a:rPr>
              <a:t>” и “</a:t>
            </a:r>
            <a:r>
              <a:rPr lang="ru-RU" b="0" i="0" dirty="0" err="1">
                <a:solidFill>
                  <a:srgbClr val="333333"/>
                </a:solidFill>
                <a:effectLst/>
                <a:latin typeface="-apple-system"/>
              </a:rPr>
              <a:t>invalidate</a:t>
            </a:r>
            <a:r>
              <a:rPr lang="ru-RU" b="0" i="0" dirty="0">
                <a:solidFill>
                  <a:srgbClr val="333333"/>
                </a:solidFill>
                <a:effectLst/>
                <a:latin typeface="-apple-system"/>
              </a:rPr>
              <a:t> </a:t>
            </a:r>
            <a:r>
              <a:rPr lang="ru-RU" b="0" i="0" dirty="0" err="1">
                <a:solidFill>
                  <a:srgbClr val="333333"/>
                </a:solidFill>
                <a:effectLst/>
                <a:latin typeface="-apple-system"/>
              </a:rPr>
              <a:t>acknowledge</a:t>
            </a:r>
            <a:r>
              <a:rPr lang="ru-RU" b="0" i="0" dirty="0">
                <a:solidFill>
                  <a:srgbClr val="333333"/>
                </a:solidFill>
                <a:effectLst/>
                <a:latin typeface="-apple-system"/>
              </a:rPr>
              <a:t>”.</a:t>
            </a:r>
            <a:endParaRPr lang="en-US" dirty="0"/>
          </a:p>
        </p:txBody>
      </p:sp>
      <p:sp>
        <p:nvSpPr>
          <p:cNvPr id="5" name="Rectangle 4">
            <a:extLst>
              <a:ext uri="{FF2B5EF4-FFF2-40B4-BE49-F238E27FC236}">
                <a16:creationId xmlns:a16="http://schemas.microsoft.com/office/drawing/2014/main" id="{736318E5-4934-7119-611E-817993136F78}"/>
              </a:ext>
            </a:extLst>
          </p:cNvPr>
          <p:cNvSpPr/>
          <p:nvPr/>
        </p:nvSpPr>
        <p:spPr>
          <a:xfrm>
            <a:off x="9158514" y="2293257"/>
            <a:ext cx="566057"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t>
            </a:r>
          </a:p>
        </p:txBody>
      </p:sp>
      <p:sp>
        <p:nvSpPr>
          <p:cNvPr id="6" name="Rectangle 5">
            <a:extLst>
              <a:ext uri="{FF2B5EF4-FFF2-40B4-BE49-F238E27FC236}">
                <a16:creationId xmlns:a16="http://schemas.microsoft.com/office/drawing/2014/main" id="{026B4D6A-8C18-4010-EAF9-1B2E33AF266F}"/>
              </a:ext>
            </a:extLst>
          </p:cNvPr>
          <p:cNvSpPr/>
          <p:nvPr/>
        </p:nvSpPr>
        <p:spPr>
          <a:xfrm>
            <a:off x="11070771" y="4115594"/>
            <a:ext cx="566057"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7" name="Rectangle 6">
            <a:extLst>
              <a:ext uri="{FF2B5EF4-FFF2-40B4-BE49-F238E27FC236}">
                <a16:creationId xmlns:a16="http://schemas.microsoft.com/office/drawing/2014/main" id="{8EC39749-36E4-3160-38F0-E677F3645E60}"/>
              </a:ext>
            </a:extLst>
          </p:cNvPr>
          <p:cNvSpPr/>
          <p:nvPr/>
        </p:nvSpPr>
        <p:spPr>
          <a:xfrm>
            <a:off x="9158514" y="5821817"/>
            <a:ext cx="566057"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a:t>
            </a:r>
          </a:p>
        </p:txBody>
      </p:sp>
      <p:sp>
        <p:nvSpPr>
          <p:cNvPr id="8" name="Rectangle 7">
            <a:extLst>
              <a:ext uri="{FF2B5EF4-FFF2-40B4-BE49-F238E27FC236}">
                <a16:creationId xmlns:a16="http://schemas.microsoft.com/office/drawing/2014/main" id="{69E8ECF0-7FB1-55F6-39BF-0C7BB7EA4883}"/>
              </a:ext>
            </a:extLst>
          </p:cNvPr>
          <p:cNvSpPr/>
          <p:nvPr/>
        </p:nvSpPr>
        <p:spPr>
          <a:xfrm>
            <a:off x="7216095" y="4115594"/>
            <a:ext cx="566057"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a:t>
            </a:r>
          </a:p>
        </p:txBody>
      </p:sp>
      <p:cxnSp>
        <p:nvCxnSpPr>
          <p:cNvPr id="10" name="Straight Arrow Connector 9">
            <a:extLst>
              <a:ext uri="{FF2B5EF4-FFF2-40B4-BE49-F238E27FC236}">
                <a16:creationId xmlns:a16="http://schemas.microsoft.com/office/drawing/2014/main" id="{8B61A982-2E76-6BA8-54A0-3DE363BD02BC}"/>
              </a:ext>
            </a:extLst>
          </p:cNvPr>
          <p:cNvCxnSpPr>
            <a:stCxn id="5" idx="3"/>
            <a:endCxn id="6" idx="0"/>
          </p:cNvCxnSpPr>
          <p:nvPr/>
        </p:nvCxnSpPr>
        <p:spPr>
          <a:xfrm>
            <a:off x="9724571" y="2576286"/>
            <a:ext cx="1629229" cy="1539308"/>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5876B2E0-AA25-DF0A-86D7-D6EFE4B67B65}"/>
              </a:ext>
            </a:extLst>
          </p:cNvPr>
          <p:cNvCxnSpPr>
            <a:cxnSpLocks/>
            <a:stCxn id="6" idx="1"/>
            <a:endCxn id="5" idx="2"/>
          </p:cNvCxnSpPr>
          <p:nvPr/>
        </p:nvCxnSpPr>
        <p:spPr>
          <a:xfrm flipH="1" flipV="1">
            <a:off x="9441543" y="2859314"/>
            <a:ext cx="1629228" cy="1539309"/>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3B95DBA5-44D4-9E32-1BB1-7C490BD62F0C}"/>
              </a:ext>
            </a:extLst>
          </p:cNvPr>
          <p:cNvCxnSpPr>
            <a:cxnSpLocks/>
            <a:stCxn id="6" idx="2"/>
            <a:endCxn id="7" idx="3"/>
          </p:cNvCxnSpPr>
          <p:nvPr/>
        </p:nvCxnSpPr>
        <p:spPr>
          <a:xfrm flipH="1">
            <a:off x="9724571" y="4681651"/>
            <a:ext cx="1629229" cy="1423195"/>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A7F6F5BA-CF28-6D3F-A8DE-2203069DD8C2}"/>
              </a:ext>
            </a:extLst>
          </p:cNvPr>
          <p:cNvCxnSpPr>
            <a:cxnSpLocks/>
            <a:stCxn id="7" idx="0"/>
            <a:endCxn id="6" idx="1"/>
          </p:cNvCxnSpPr>
          <p:nvPr/>
        </p:nvCxnSpPr>
        <p:spPr>
          <a:xfrm flipV="1">
            <a:off x="9441543" y="4398623"/>
            <a:ext cx="1629228" cy="1423194"/>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FEF89C7D-B28B-CD43-C4AC-27C588B5A4CF}"/>
              </a:ext>
            </a:extLst>
          </p:cNvPr>
          <p:cNvCxnSpPr>
            <a:cxnSpLocks/>
            <a:stCxn id="7" idx="0"/>
            <a:endCxn id="8" idx="3"/>
          </p:cNvCxnSpPr>
          <p:nvPr/>
        </p:nvCxnSpPr>
        <p:spPr>
          <a:xfrm flipH="1" flipV="1">
            <a:off x="7782152" y="4398623"/>
            <a:ext cx="1659391" cy="1423194"/>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FF4E220F-2196-BD65-9038-A24AD701796C}"/>
              </a:ext>
            </a:extLst>
          </p:cNvPr>
          <p:cNvCxnSpPr>
            <a:cxnSpLocks/>
            <a:stCxn id="8" idx="2"/>
            <a:endCxn id="7" idx="1"/>
          </p:cNvCxnSpPr>
          <p:nvPr/>
        </p:nvCxnSpPr>
        <p:spPr>
          <a:xfrm>
            <a:off x="7499124" y="4681651"/>
            <a:ext cx="1659390" cy="1423195"/>
          </a:xfrm>
          <a:prstGeom prst="straightConnector1">
            <a:avLst/>
          </a:prstGeom>
          <a:ln w="28575">
            <a:solidFill>
              <a:srgbClr val="FF0000"/>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30628C2C-F707-DF40-FB4F-5E329A12D6E9}"/>
              </a:ext>
            </a:extLst>
          </p:cNvPr>
          <p:cNvCxnSpPr>
            <a:cxnSpLocks/>
            <a:stCxn id="5" idx="1"/>
            <a:endCxn id="8" idx="0"/>
          </p:cNvCxnSpPr>
          <p:nvPr/>
        </p:nvCxnSpPr>
        <p:spPr>
          <a:xfrm flipH="1">
            <a:off x="7499124" y="2576286"/>
            <a:ext cx="1659390" cy="1539308"/>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B5062968-AE81-EBAC-A823-B62C27330BE0}"/>
              </a:ext>
            </a:extLst>
          </p:cNvPr>
          <p:cNvCxnSpPr>
            <a:cxnSpLocks/>
            <a:stCxn id="8" idx="3"/>
            <a:endCxn id="5" idx="2"/>
          </p:cNvCxnSpPr>
          <p:nvPr/>
        </p:nvCxnSpPr>
        <p:spPr>
          <a:xfrm flipV="1">
            <a:off x="7782152" y="2859314"/>
            <a:ext cx="1659391" cy="1539309"/>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DA8629EA-B47E-AE11-9BF6-197EF257CC45}"/>
              </a:ext>
            </a:extLst>
          </p:cNvPr>
          <p:cNvCxnSpPr>
            <a:cxnSpLocks/>
          </p:cNvCxnSpPr>
          <p:nvPr/>
        </p:nvCxnSpPr>
        <p:spPr>
          <a:xfrm flipV="1">
            <a:off x="9643110" y="2859314"/>
            <a:ext cx="0" cy="2962503"/>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D26B9F9F-6EC0-4E7B-F56E-15332C027F50}"/>
              </a:ext>
            </a:extLst>
          </p:cNvPr>
          <p:cNvCxnSpPr>
            <a:cxnSpLocks/>
          </p:cNvCxnSpPr>
          <p:nvPr/>
        </p:nvCxnSpPr>
        <p:spPr>
          <a:xfrm flipH="1">
            <a:off x="9232899" y="2859314"/>
            <a:ext cx="0" cy="2962503"/>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1847826E-8459-D9C6-A1B4-9FFE87FEDBA4}"/>
              </a:ext>
            </a:extLst>
          </p:cNvPr>
          <p:cNvCxnSpPr>
            <a:cxnSpLocks/>
          </p:cNvCxnSpPr>
          <p:nvPr/>
        </p:nvCxnSpPr>
        <p:spPr>
          <a:xfrm flipH="1">
            <a:off x="7782152" y="4571263"/>
            <a:ext cx="3288619" cy="0"/>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14310EF3-163C-D1A2-9ECF-051BE7D38328}"/>
              </a:ext>
            </a:extLst>
          </p:cNvPr>
          <p:cNvCxnSpPr>
            <a:cxnSpLocks/>
          </p:cNvCxnSpPr>
          <p:nvPr/>
        </p:nvCxnSpPr>
        <p:spPr>
          <a:xfrm flipV="1">
            <a:off x="7782152" y="4210050"/>
            <a:ext cx="3288619" cy="0"/>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59" name="TextBox 58">
            <a:extLst>
              <a:ext uri="{FF2B5EF4-FFF2-40B4-BE49-F238E27FC236}">
                <a16:creationId xmlns:a16="http://schemas.microsoft.com/office/drawing/2014/main" id="{B49AA070-EB85-3DC0-DA5F-0073B681C7B0}"/>
              </a:ext>
            </a:extLst>
          </p:cNvPr>
          <p:cNvSpPr txBox="1"/>
          <p:nvPr/>
        </p:nvSpPr>
        <p:spPr>
          <a:xfrm>
            <a:off x="10377714" y="2859314"/>
            <a:ext cx="560296" cy="369332"/>
          </a:xfrm>
          <a:prstGeom prst="rect">
            <a:avLst/>
          </a:prstGeom>
          <a:noFill/>
        </p:spPr>
        <p:txBody>
          <a:bodyPr wrap="square" rtlCol="0">
            <a:spAutoFit/>
          </a:bodyPr>
          <a:lstStyle/>
          <a:p>
            <a:r>
              <a:rPr lang="en-US" dirty="0"/>
              <a:t>f</a:t>
            </a:r>
          </a:p>
        </p:txBody>
      </p:sp>
      <p:sp>
        <p:nvSpPr>
          <p:cNvPr id="60" name="TextBox 59">
            <a:extLst>
              <a:ext uri="{FF2B5EF4-FFF2-40B4-BE49-F238E27FC236}">
                <a16:creationId xmlns:a16="http://schemas.microsoft.com/office/drawing/2014/main" id="{78FE7F56-8567-9C03-881D-7496DA14C4F4}"/>
              </a:ext>
            </a:extLst>
          </p:cNvPr>
          <p:cNvSpPr txBox="1"/>
          <p:nvPr/>
        </p:nvSpPr>
        <p:spPr>
          <a:xfrm>
            <a:off x="9989864" y="3557689"/>
            <a:ext cx="560296" cy="369332"/>
          </a:xfrm>
          <a:prstGeom prst="rect">
            <a:avLst/>
          </a:prstGeom>
          <a:noFill/>
        </p:spPr>
        <p:txBody>
          <a:bodyPr wrap="square" rtlCol="0">
            <a:spAutoFit/>
          </a:bodyPr>
          <a:lstStyle/>
          <a:p>
            <a:r>
              <a:rPr lang="en-US" dirty="0"/>
              <a:t>e</a:t>
            </a:r>
          </a:p>
        </p:txBody>
      </p:sp>
      <p:sp>
        <p:nvSpPr>
          <p:cNvPr id="61" name="TextBox 60">
            <a:extLst>
              <a:ext uri="{FF2B5EF4-FFF2-40B4-BE49-F238E27FC236}">
                <a16:creationId xmlns:a16="http://schemas.microsoft.com/office/drawing/2014/main" id="{E43CD2DB-2005-5F40-887A-5C185B365C64}"/>
              </a:ext>
            </a:extLst>
          </p:cNvPr>
          <p:cNvSpPr txBox="1"/>
          <p:nvPr/>
        </p:nvSpPr>
        <p:spPr>
          <a:xfrm>
            <a:off x="8066019" y="2976608"/>
            <a:ext cx="560296" cy="369332"/>
          </a:xfrm>
          <a:prstGeom prst="rect">
            <a:avLst/>
          </a:prstGeom>
          <a:noFill/>
        </p:spPr>
        <p:txBody>
          <a:bodyPr wrap="square" rtlCol="0">
            <a:spAutoFit/>
          </a:bodyPr>
          <a:lstStyle/>
          <a:p>
            <a:r>
              <a:rPr lang="en-US" dirty="0"/>
              <a:t>a</a:t>
            </a:r>
          </a:p>
        </p:txBody>
      </p:sp>
      <p:sp>
        <p:nvSpPr>
          <p:cNvPr id="62" name="TextBox 61">
            <a:extLst>
              <a:ext uri="{FF2B5EF4-FFF2-40B4-BE49-F238E27FC236}">
                <a16:creationId xmlns:a16="http://schemas.microsoft.com/office/drawing/2014/main" id="{E22EE99E-8B4D-5126-1951-604B09303C7F}"/>
              </a:ext>
            </a:extLst>
          </p:cNvPr>
          <p:cNvSpPr txBox="1"/>
          <p:nvPr/>
        </p:nvSpPr>
        <p:spPr>
          <a:xfrm>
            <a:off x="8528891" y="3569732"/>
            <a:ext cx="560296" cy="369332"/>
          </a:xfrm>
          <a:prstGeom prst="rect">
            <a:avLst/>
          </a:prstGeom>
          <a:noFill/>
        </p:spPr>
        <p:txBody>
          <a:bodyPr wrap="square" rtlCol="0">
            <a:spAutoFit/>
          </a:bodyPr>
          <a:lstStyle/>
          <a:p>
            <a:r>
              <a:rPr lang="en-US" dirty="0"/>
              <a:t>b</a:t>
            </a:r>
          </a:p>
        </p:txBody>
      </p:sp>
      <p:sp>
        <p:nvSpPr>
          <p:cNvPr id="63" name="TextBox 62">
            <a:extLst>
              <a:ext uri="{FF2B5EF4-FFF2-40B4-BE49-F238E27FC236}">
                <a16:creationId xmlns:a16="http://schemas.microsoft.com/office/drawing/2014/main" id="{F985ED38-3962-DF03-4126-D7F4F2CF7F68}"/>
              </a:ext>
            </a:extLst>
          </p:cNvPr>
          <p:cNvSpPr txBox="1"/>
          <p:nvPr/>
        </p:nvSpPr>
        <p:spPr>
          <a:xfrm>
            <a:off x="8595338" y="4875915"/>
            <a:ext cx="560296" cy="369332"/>
          </a:xfrm>
          <a:prstGeom prst="rect">
            <a:avLst/>
          </a:prstGeom>
          <a:noFill/>
        </p:spPr>
        <p:txBody>
          <a:bodyPr wrap="square" rtlCol="0">
            <a:spAutoFit/>
          </a:bodyPr>
          <a:lstStyle/>
          <a:p>
            <a:r>
              <a:rPr lang="en-US" dirty="0"/>
              <a:t>j</a:t>
            </a:r>
          </a:p>
        </p:txBody>
      </p:sp>
      <p:sp>
        <p:nvSpPr>
          <p:cNvPr id="7168" name="TextBox 7167">
            <a:extLst>
              <a:ext uri="{FF2B5EF4-FFF2-40B4-BE49-F238E27FC236}">
                <a16:creationId xmlns:a16="http://schemas.microsoft.com/office/drawing/2014/main" id="{572CE7D4-785B-F15F-2DA3-464DF3A9D6BA}"/>
              </a:ext>
            </a:extLst>
          </p:cNvPr>
          <p:cNvSpPr txBox="1"/>
          <p:nvPr/>
        </p:nvSpPr>
        <p:spPr>
          <a:xfrm>
            <a:off x="8263257" y="5528275"/>
            <a:ext cx="560296" cy="369332"/>
          </a:xfrm>
          <a:prstGeom prst="rect">
            <a:avLst/>
          </a:prstGeom>
          <a:noFill/>
        </p:spPr>
        <p:txBody>
          <a:bodyPr wrap="square" rtlCol="0">
            <a:spAutoFit/>
          </a:bodyPr>
          <a:lstStyle/>
          <a:p>
            <a:r>
              <a:rPr lang="en-US" b="1" dirty="0" err="1">
                <a:solidFill>
                  <a:srgbClr val="FF0000"/>
                </a:solidFill>
              </a:rPr>
              <a:t>i</a:t>
            </a:r>
            <a:endParaRPr lang="en-US" b="1" dirty="0">
              <a:solidFill>
                <a:srgbClr val="FF0000"/>
              </a:solidFill>
            </a:endParaRPr>
          </a:p>
        </p:txBody>
      </p:sp>
      <p:sp>
        <p:nvSpPr>
          <p:cNvPr id="7169" name="TextBox 7168">
            <a:extLst>
              <a:ext uri="{FF2B5EF4-FFF2-40B4-BE49-F238E27FC236}">
                <a16:creationId xmlns:a16="http://schemas.microsoft.com/office/drawing/2014/main" id="{BC73D18C-BA03-362E-BAE0-91AA24AF793F}"/>
              </a:ext>
            </a:extLst>
          </p:cNvPr>
          <p:cNvSpPr txBox="1"/>
          <p:nvPr/>
        </p:nvSpPr>
        <p:spPr>
          <a:xfrm>
            <a:off x="10007600" y="4816526"/>
            <a:ext cx="560296" cy="369332"/>
          </a:xfrm>
          <a:prstGeom prst="rect">
            <a:avLst/>
          </a:prstGeom>
          <a:noFill/>
        </p:spPr>
        <p:txBody>
          <a:bodyPr wrap="square" rtlCol="0">
            <a:spAutoFit/>
          </a:bodyPr>
          <a:lstStyle/>
          <a:p>
            <a:r>
              <a:rPr lang="en-US" dirty="0"/>
              <a:t>k</a:t>
            </a:r>
          </a:p>
        </p:txBody>
      </p:sp>
      <p:sp>
        <p:nvSpPr>
          <p:cNvPr id="7171" name="TextBox 7170">
            <a:extLst>
              <a:ext uri="{FF2B5EF4-FFF2-40B4-BE49-F238E27FC236}">
                <a16:creationId xmlns:a16="http://schemas.microsoft.com/office/drawing/2014/main" id="{2F1423F1-C0E2-3CB3-829F-813BBE9819CB}"/>
              </a:ext>
            </a:extLst>
          </p:cNvPr>
          <p:cNvSpPr txBox="1"/>
          <p:nvPr/>
        </p:nvSpPr>
        <p:spPr>
          <a:xfrm>
            <a:off x="10313149" y="5507679"/>
            <a:ext cx="560296" cy="369332"/>
          </a:xfrm>
          <a:prstGeom prst="rect">
            <a:avLst/>
          </a:prstGeom>
          <a:noFill/>
        </p:spPr>
        <p:txBody>
          <a:bodyPr wrap="square" rtlCol="0">
            <a:spAutoFit/>
          </a:bodyPr>
          <a:lstStyle/>
          <a:p>
            <a:r>
              <a:rPr lang="en-US" dirty="0"/>
              <a:t>l</a:t>
            </a:r>
          </a:p>
        </p:txBody>
      </p:sp>
      <p:sp>
        <p:nvSpPr>
          <p:cNvPr id="7172" name="TextBox 7171">
            <a:extLst>
              <a:ext uri="{FF2B5EF4-FFF2-40B4-BE49-F238E27FC236}">
                <a16:creationId xmlns:a16="http://schemas.microsoft.com/office/drawing/2014/main" id="{BD2858BE-CEF7-084D-78D6-1A34D578FDFF}"/>
              </a:ext>
            </a:extLst>
          </p:cNvPr>
          <p:cNvSpPr txBox="1"/>
          <p:nvPr/>
        </p:nvSpPr>
        <p:spPr>
          <a:xfrm>
            <a:off x="9908134" y="3883869"/>
            <a:ext cx="560296" cy="369332"/>
          </a:xfrm>
          <a:prstGeom prst="rect">
            <a:avLst/>
          </a:prstGeom>
          <a:noFill/>
        </p:spPr>
        <p:txBody>
          <a:bodyPr wrap="square" rtlCol="0">
            <a:spAutoFit/>
          </a:bodyPr>
          <a:lstStyle/>
          <a:p>
            <a:r>
              <a:rPr lang="en-US" dirty="0"/>
              <a:t>g</a:t>
            </a:r>
          </a:p>
        </p:txBody>
      </p:sp>
      <p:sp>
        <p:nvSpPr>
          <p:cNvPr id="7173" name="TextBox 7172">
            <a:extLst>
              <a:ext uri="{FF2B5EF4-FFF2-40B4-BE49-F238E27FC236}">
                <a16:creationId xmlns:a16="http://schemas.microsoft.com/office/drawing/2014/main" id="{2D52FF48-DDEB-94AA-2B3B-ED4F8CFCF69B}"/>
              </a:ext>
            </a:extLst>
          </p:cNvPr>
          <p:cNvSpPr txBox="1"/>
          <p:nvPr/>
        </p:nvSpPr>
        <p:spPr>
          <a:xfrm>
            <a:off x="8674920" y="4507498"/>
            <a:ext cx="560296" cy="369332"/>
          </a:xfrm>
          <a:prstGeom prst="rect">
            <a:avLst/>
          </a:prstGeom>
          <a:noFill/>
        </p:spPr>
        <p:txBody>
          <a:bodyPr wrap="square" rtlCol="0">
            <a:spAutoFit/>
          </a:bodyPr>
          <a:lstStyle/>
          <a:p>
            <a:r>
              <a:rPr lang="en-US" dirty="0"/>
              <a:t>h</a:t>
            </a:r>
          </a:p>
        </p:txBody>
      </p:sp>
      <p:sp>
        <p:nvSpPr>
          <p:cNvPr id="7174" name="TextBox 7173">
            <a:extLst>
              <a:ext uri="{FF2B5EF4-FFF2-40B4-BE49-F238E27FC236}">
                <a16:creationId xmlns:a16="http://schemas.microsoft.com/office/drawing/2014/main" id="{8D361049-8728-5453-5E8C-A91A417032DC}"/>
              </a:ext>
            </a:extLst>
          </p:cNvPr>
          <p:cNvSpPr txBox="1"/>
          <p:nvPr/>
        </p:nvSpPr>
        <p:spPr>
          <a:xfrm>
            <a:off x="8983639" y="3434110"/>
            <a:ext cx="560296" cy="369332"/>
          </a:xfrm>
          <a:prstGeom prst="rect">
            <a:avLst/>
          </a:prstGeom>
          <a:noFill/>
        </p:spPr>
        <p:txBody>
          <a:bodyPr wrap="square" rtlCol="0">
            <a:spAutoFit/>
          </a:bodyPr>
          <a:lstStyle/>
          <a:p>
            <a:r>
              <a:rPr lang="en-US" dirty="0"/>
              <a:t>c</a:t>
            </a:r>
          </a:p>
        </p:txBody>
      </p:sp>
      <p:sp>
        <p:nvSpPr>
          <p:cNvPr id="7175" name="TextBox 7174">
            <a:extLst>
              <a:ext uri="{FF2B5EF4-FFF2-40B4-BE49-F238E27FC236}">
                <a16:creationId xmlns:a16="http://schemas.microsoft.com/office/drawing/2014/main" id="{BD3523E5-E6E0-6629-1C59-A2E4995A98E4}"/>
              </a:ext>
            </a:extLst>
          </p:cNvPr>
          <p:cNvSpPr txBox="1"/>
          <p:nvPr/>
        </p:nvSpPr>
        <p:spPr>
          <a:xfrm>
            <a:off x="9564529" y="3477278"/>
            <a:ext cx="560296" cy="369332"/>
          </a:xfrm>
          <a:prstGeom prst="rect">
            <a:avLst/>
          </a:prstGeom>
          <a:noFill/>
        </p:spPr>
        <p:txBody>
          <a:bodyPr wrap="square" rtlCol="0">
            <a:spAutoFit/>
          </a:bodyPr>
          <a:lstStyle/>
          <a:p>
            <a:r>
              <a:rPr lang="en-US" dirty="0"/>
              <a:t>d</a:t>
            </a:r>
          </a:p>
        </p:txBody>
      </p:sp>
    </p:spTree>
    <p:extLst>
      <p:ext uri="{BB962C8B-B14F-4D97-AF65-F5344CB8AC3E}">
        <p14:creationId xmlns:p14="http://schemas.microsoft.com/office/powerpoint/2010/main" val="38004938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7B7CB0-F437-AA69-92B7-C018C58231C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5258295-75F0-301F-5E1D-B42B45F587C0}"/>
              </a:ext>
            </a:extLst>
          </p:cNvPr>
          <p:cNvSpPr>
            <a:spLocks noGrp="1"/>
          </p:cNvSpPr>
          <p:nvPr>
            <p:ph type="title"/>
          </p:nvPr>
        </p:nvSpPr>
        <p:spPr/>
        <p:txBody>
          <a:bodyPr/>
          <a:lstStyle/>
          <a:p>
            <a:r>
              <a:rPr lang="ru-RU" dirty="0"/>
              <a:t>Переход</a:t>
            </a:r>
            <a:r>
              <a:rPr lang="en-US" dirty="0"/>
              <a:t> j (I</a:t>
            </a:r>
            <a:r>
              <a:rPr lang="en-US" b="0" i="0" dirty="0">
                <a:solidFill>
                  <a:srgbClr val="1F1F1F"/>
                </a:solidFill>
                <a:effectLst/>
                <a:latin typeface="Google Sans"/>
              </a:rPr>
              <a:t>→E)</a:t>
            </a:r>
            <a:r>
              <a:rPr lang="ru-RU" dirty="0"/>
              <a:t> </a:t>
            </a:r>
            <a:endParaRPr lang="en-US" dirty="0"/>
          </a:p>
        </p:txBody>
      </p:sp>
      <p:sp>
        <p:nvSpPr>
          <p:cNvPr id="7176" name="Content Placeholder 7175">
            <a:extLst>
              <a:ext uri="{FF2B5EF4-FFF2-40B4-BE49-F238E27FC236}">
                <a16:creationId xmlns:a16="http://schemas.microsoft.com/office/drawing/2014/main" id="{AEC760A8-10F9-CA5A-4CD2-10FD0DD2503D}"/>
              </a:ext>
            </a:extLst>
          </p:cNvPr>
          <p:cNvSpPr>
            <a:spLocks noGrp="1"/>
          </p:cNvSpPr>
          <p:nvPr>
            <p:ph idx="1"/>
          </p:nvPr>
        </p:nvSpPr>
        <p:spPr>
          <a:xfrm>
            <a:off x="838200" y="1825625"/>
            <a:ext cx="5597752" cy="4351338"/>
          </a:xfrm>
        </p:spPr>
        <p:txBody>
          <a:bodyPr>
            <a:normAutofit lnSpcReduction="10000"/>
          </a:bodyPr>
          <a:lstStyle/>
          <a:p>
            <a:r>
              <a:rPr lang="ru-RU" b="0" i="0" dirty="0">
                <a:solidFill>
                  <a:srgbClr val="333333"/>
                </a:solidFill>
                <a:effectLst/>
                <a:latin typeface="-apple-system"/>
              </a:rPr>
              <a:t>CPU сохраняет данные в </a:t>
            </a:r>
            <a:r>
              <a:rPr lang="ru-RU" dirty="0">
                <a:solidFill>
                  <a:srgbClr val="333333"/>
                </a:solidFill>
                <a:latin typeface="-apple-system"/>
              </a:rPr>
              <a:t>кэш-линию, которая не была в его кэш-линии.</a:t>
            </a:r>
          </a:p>
          <a:p>
            <a:r>
              <a:rPr lang="ru-RU" b="0" i="0" dirty="0">
                <a:solidFill>
                  <a:srgbClr val="333333"/>
                </a:solidFill>
                <a:effectLst/>
                <a:latin typeface="-apple-system"/>
              </a:rPr>
              <a:t>Он передаёт сообщение “</a:t>
            </a:r>
            <a:r>
              <a:rPr lang="ru-RU" b="0" i="0" dirty="0" err="1">
                <a:solidFill>
                  <a:srgbClr val="333333"/>
                </a:solidFill>
                <a:effectLst/>
                <a:latin typeface="-apple-system"/>
              </a:rPr>
              <a:t>read</a:t>
            </a:r>
            <a:r>
              <a:rPr lang="ru-RU" b="0" i="0" dirty="0">
                <a:solidFill>
                  <a:srgbClr val="333333"/>
                </a:solidFill>
                <a:effectLst/>
                <a:latin typeface="-apple-system"/>
              </a:rPr>
              <a:t> </a:t>
            </a:r>
            <a:r>
              <a:rPr lang="ru-RU" b="0" i="0" dirty="0" err="1">
                <a:solidFill>
                  <a:srgbClr val="333333"/>
                </a:solidFill>
                <a:effectLst/>
                <a:latin typeface="-apple-system"/>
              </a:rPr>
              <a:t>invalidate</a:t>
            </a:r>
            <a:r>
              <a:rPr lang="ru-RU" b="0" i="0" dirty="0">
                <a:solidFill>
                  <a:srgbClr val="333333"/>
                </a:solidFill>
                <a:effectLst/>
                <a:latin typeface="-apple-system"/>
              </a:rPr>
              <a:t>”.</a:t>
            </a:r>
          </a:p>
          <a:p>
            <a:pPr lvl="1"/>
            <a:r>
              <a:rPr lang="ru-RU" b="0" i="0" dirty="0">
                <a:solidFill>
                  <a:srgbClr val="333333"/>
                </a:solidFill>
                <a:effectLst/>
                <a:latin typeface="-apple-system"/>
              </a:rPr>
              <a:t>CPU не может закончить переход, пока не получит “</a:t>
            </a:r>
            <a:r>
              <a:rPr lang="ru-RU" b="0" i="0" dirty="0" err="1">
                <a:solidFill>
                  <a:srgbClr val="333333"/>
                </a:solidFill>
                <a:effectLst/>
                <a:latin typeface="-apple-system"/>
              </a:rPr>
              <a:t>read</a:t>
            </a:r>
            <a:r>
              <a:rPr lang="ru-RU" b="0" i="0" dirty="0">
                <a:solidFill>
                  <a:srgbClr val="333333"/>
                </a:solidFill>
                <a:effectLst/>
                <a:latin typeface="-apple-system"/>
              </a:rPr>
              <a:t> </a:t>
            </a:r>
            <a:r>
              <a:rPr lang="ru-RU" b="0" i="0" dirty="0" err="1">
                <a:solidFill>
                  <a:srgbClr val="333333"/>
                </a:solidFill>
                <a:effectLst/>
                <a:latin typeface="-apple-system"/>
              </a:rPr>
              <a:t>response</a:t>
            </a:r>
            <a:r>
              <a:rPr lang="ru-RU" b="0" i="0" dirty="0">
                <a:solidFill>
                  <a:srgbClr val="333333"/>
                </a:solidFill>
                <a:effectLst/>
                <a:latin typeface="-apple-system"/>
              </a:rPr>
              <a:t>” и полный набор “</a:t>
            </a:r>
            <a:r>
              <a:rPr lang="ru-RU" b="0" i="0" dirty="0" err="1">
                <a:solidFill>
                  <a:srgbClr val="333333"/>
                </a:solidFill>
                <a:effectLst/>
                <a:latin typeface="-apple-system"/>
              </a:rPr>
              <a:t>invalidate</a:t>
            </a:r>
            <a:r>
              <a:rPr lang="ru-RU" b="0" i="0" dirty="0">
                <a:solidFill>
                  <a:srgbClr val="333333"/>
                </a:solidFill>
                <a:effectLst/>
                <a:latin typeface="-apple-system"/>
              </a:rPr>
              <a:t> </a:t>
            </a:r>
            <a:r>
              <a:rPr lang="ru-RU" b="0" i="0" dirty="0" err="1">
                <a:solidFill>
                  <a:srgbClr val="333333"/>
                </a:solidFill>
                <a:effectLst/>
                <a:latin typeface="-apple-system"/>
              </a:rPr>
              <a:t>acknowledge</a:t>
            </a:r>
            <a:r>
              <a:rPr lang="ru-RU" b="0" i="0" dirty="0">
                <a:solidFill>
                  <a:srgbClr val="333333"/>
                </a:solidFill>
                <a:effectLst/>
                <a:latin typeface="-apple-system"/>
              </a:rPr>
              <a:t>”</a:t>
            </a:r>
          </a:p>
          <a:p>
            <a:pPr lvl="1"/>
            <a:r>
              <a:rPr lang="ru-RU" b="0" i="0" dirty="0">
                <a:solidFill>
                  <a:srgbClr val="333333"/>
                </a:solidFill>
                <a:effectLst/>
                <a:latin typeface="-apple-system"/>
              </a:rPr>
              <a:t>Как только запись завершится, кэш-линия переходит в состояние “</a:t>
            </a:r>
            <a:r>
              <a:rPr lang="ru-RU" b="0" i="0" dirty="0" err="1">
                <a:solidFill>
                  <a:srgbClr val="333333"/>
                </a:solidFill>
                <a:effectLst/>
                <a:latin typeface="-apple-system"/>
              </a:rPr>
              <a:t>modified</a:t>
            </a:r>
            <a:r>
              <a:rPr lang="ru-RU" b="0" i="0" dirty="0">
                <a:solidFill>
                  <a:srgbClr val="333333"/>
                </a:solidFill>
                <a:effectLst/>
                <a:latin typeface="-apple-system"/>
              </a:rPr>
              <a:t>” через переход (b)</a:t>
            </a:r>
            <a:endParaRPr lang="en-US" dirty="0"/>
          </a:p>
        </p:txBody>
      </p:sp>
      <p:sp>
        <p:nvSpPr>
          <p:cNvPr id="5" name="Rectangle 4">
            <a:extLst>
              <a:ext uri="{FF2B5EF4-FFF2-40B4-BE49-F238E27FC236}">
                <a16:creationId xmlns:a16="http://schemas.microsoft.com/office/drawing/2014/main" id="{D384B856-641B-2720-A4EA-F14C0B3B1C1A}"/>
              </a:ext>
            </a:extLst>
          </p:cNvPr>
          <p:cNvSpPr/>
          <p:nvPr/>
        </p:nvSpPr>
        <p:spPr>
          <a:xfrm>
            <a:off x="9158514" y="2293257"/>
            <a:ext cx="566057"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t>
            </a:r>
          </a:p>
        </p:txBody>
      </p:sp>
      <p:sp>
        <p:nvSpPr>
          <p:cNvPr id="6" name="Rectangle 5">
            <a:extLst>
              <a:ext uri="{FF2B5EF4-FFF2-40B4-BE49-F238E27FC236}">
                <a16:creationId xmlns:a16="http://schemas.microsoft.com/office/drawing/2014/main" id="{86F29B2A-15A4-5CAE-29D9-710296213311}"/>
              </a:ext>
            </a:extLst>
          </p:cNvPr>
          <p:cNvSpPr/>
          <p:nvPr/>
        </p:nvSpPr>
        <p:spPr>
          <a:xfrm>
            <a:off x="11070771" y="4115594"/>
            <a:ext cx="566057"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7" name="Rectangle 6">
            <a:extLst>
              <a:ext uri="{FF2B5EF4-FFF2-40B4-BE49-F238E27FC236}">
                <a16:creationId xmlns:a16="http://schemas.microsoft.com/office/drawing/2014/main" id="{D00CFE1A-91CA-F562-89E4-2AA6C43384E7}"/>
              </a:ext>
            </a:extLst>
          </p:cNvPr>
          <p:cNvSpPr/>
          <p:nvPr/>
        </p:nvSpPr>
        <p:spPr>
          <a:xfrm>
            <a:off x="9158514" y="5821817"/>
            <a:ext cx="566057"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a:t>
            </a:r>
          </a:p>
        </p:txBody>
      </p:sp>
      <p:sp>
        <p:nvSpPr>
          <p:cNvPr id="8" name="Rectangle 7">
            <a:extLst>
              <a:ext uri="{FF2B5EF4-FFF2-40B4-BE49-F238E27FC236}">
                <a16:creationId xmlns:a16="http://schemas.microsoft.com/office/drawing/2014/main" id="{9213CB26-6B30-BDF1-03EF-ED7BD006F4E1}"/>
              </a:ext>
            </a:extLst>
          </p:cNvPr>
          <p:cNvSpPr/>
          <p:nvPr/>
        </p:nvSpPr>
        <p:spPr>
          <a:xfrm>
            <a:off x="7216095" y="4115594"/>
            <a:ext cx="566057"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a:t>
            </a:r>
          </a:p>
        </p:txBody>
      </p:sp>
      <p:cxnSp>
        <p:nvCxnSpPr>
          <p:cNvPr id="10" name="Straight Arrow Connector 9">
            <a:extLst>
              <a:ext uri="{FF2B5EF4-FFF2-40B4-BE49-F238E27FC236}">
                <a16:creationId xmlns:a16="http://schemas.microsoft.com/office/drawing/2014/main" id="{EB7274B4-9A61-BFFF-0161-1E3A04CBF3D8}"/>
              </a:ext>
            </a:extLst>
          </p:cNvPr>
          <p:cNvCxnSpPr>
            <a:stCxn id="5" idx="3"/>
            <a:endCxn id="6" idx="0"/>
          </p:cNvCxnSpPr>
          <p:nvPr/>
        </p:nvCxnSpPr>
        <p:spPr>
          <a:xfrm>
            <a:off x="9724571" y="2576286"/>
            <a:ext cx="1629229" cy="1539308"/>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D414D419-64EF-463C-8C5C-2BDAC0F494A5}"/>
              </a:ext>
            </a:extLst>
          </p:cNvPr>
          <p:cNvCxnSpPr>
            <a:cxnSpLocks/>
            <a:stCxn id="6" idx="1"/>
            <a:endCxn id="5" idx="2"/>
          </p:cNvCxnSpPr>
          <p:nvPr/>
        </p:nvCxnSpPr>
        <p:spPr>
          <a:xfrm flipH="1" flipV="1">
            <a:off x="9441543" y="2859314"/>
            <a:ext cx="1629228" cy="1539309"/>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6A38C10C-643B-3B23-3910-DDAECED1110A}"/>
              </a:ext>
            </a:extLst>
          </p:cNvPr>
          <p:cNvCxnSpPr>
            <a:cxnSpLocks/>
            <a:stCxn id="6" idx="2"/>
            <a:endCxn id="7" idx="3"/>
          </p:cNvCxnSpPr>
          <p:nvPr/>
        </p:nvCxnSpPr>
        <p:spPr>
          <a:xfrm flipH="1">
            <a:off x="9724571" y="4681651"/>
            <a:ext cx="1629229" cy="1423195"/>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A1A55B2A-8334-A5EF-3D85-6573397F73BE}"/>
              </a:ext>
            </a:extLst>
          </p:cNvPr>
          <p:cNvCxnSpPr>
            <a:cxnSpLocks/>
            <a:stCxn id="7" idx="0"/>
            <a:endCxn id="6" idx="1"/>
          </p:cNvCxnSpPr>
          <p:nvPr/>
        </p:nvCxnSpPr>
        <p:spPr>
          <a:xfrm flipV="1">
            <a:off x="9441543" y="4398623"/>
            <a:ext cx="1629228" cy="1423194"/>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A2AD5806-B791-A57B-9061-9801BC63203D}"/>
              </a:ext>
            </a:extLst>
          </p:cNvPr>
          <p:cNvCxnSpPr>
            <a:cxnSpLocks/>
            <a:stCxn id="7" idx="0"/>
            <a:endCxn id="8" idx="3"/>
          </p:cNvCxnSpPr>
          <p:nvPr/>
        </p:nvCxnSpPr>
        <p:spPr>
          <a:xfrm flipH="1" flipV="1">
            <a:off x="7782152" y="4398623"/>
            <a:ext cx="1659391" cy="1423194"/>
          </a:xfrm>
          <a:prstGeom prst="straightConnector1">
            <a:avLst/>
          </a:prstGeom>
          <a:ln w="28575">
            <a:solidFill>
              <a:srgbClr val="FF0000"/>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473AAA7D-A468-8EB0-BD5A-86AA37F2EE55}"/>
              </a:ext>
            </a:extLst>
          </p:cNvPr>
          <p:cNvCxnSpPr>
            <a:cxnSpLocks/>
            <a:stCxn id="8" idx="2"/>
            <a:endCxn id="7" idx="1"/>
          </p:cNvCxnSpPr>
          <p:nvPr/>
        </p:nvCxnSpPr>
        <p:spPr>
          <a:xfrm>
            <a:off x="7499124" y="4681651"/>
            <a:ext cx="1659390" cy="1423195"/>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9B94B8CD-E57B-3021-0815-19462B887EE8}"/>
              </a:ext>
            </a:extLst>
          </p:cNvPr>
          <p:cNvCxnSpPr>
            <a:cxnSpLocks/>
            <a:stCxn id="5" idx="1"/>
            <a:endCxn id="8" idx="0"/>
          </p:cNvCxnSpPr>
          <p:nvPr/>
        </p:nvCxnSpPr>
        <p:spPr>
          <a:xfrm flipH="1">
            <a:off x="7499124" y="2576286"/>
            <a:ext cx="1659390" cy="1539308"/>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F562378F-4136-6D9B-88DF-2B3C791F1144}"/>
              </a:ext>
            </a:extLst>
          </p:cNvPr>
          <p:cNvCxnSpPr>
            <a:cxnSpLocks/>
            <a:stCxn id="8" idx="3"/>
            <a:endCxn id="5" idx="2"/>
          </p:cNvCxnSpPr>
          <p:nvPr/>
        </p:nvCxnSpPr>
        <p:spPr>
          <a:xfrm flipV="1">
            <a:off x="7782152" y="2859314"/>
            <a:ext cx="1659391" cy="1539309"/>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CFA31BD9-ECF8-C4C4-43B4-BAC4C9A58B23}"/>
              </a:ext>
            </a:extLst>
          </p:cNvPr>
          <p:cNvCxnSpPr>
            <a:cxnSpLocks/>
          </p:cNvCxnSpPr>
          <p:nvPr/>
        </p:nvCxnSpPr>
        <p:spPr>
          <a:xfrm flipV="1">
            <a:off x="9643110" y="2859314"/>
            <a:ext cx="0" cy="2962503"/>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058B6AA5-1980-65B0-94F0-A3C54B2DD73C}"/>
              </a:ext>
            </a:extLst>
          </p:cNvPr>
          <p:cNvCxnSpPr>
            <a:cxnSpLocks/>
          </p:cNvCxnSpPr>
          <p:nvPr/>
        </p:nvCxnSpPr>
        <p:spPr>
          <a:xfrm flipH="1">
            <a:off x="9232899" y="2859314"/>
            <a:ext cx="0" cy="2962503"/>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DD09DB26-5B61-C27B-21E9-B6382DCFDE69}"/>
              </a:ext>
            </a:extLst>
          </p:cNvPr>
          <p:cNvCxnSpPr>
            <a:cxnSpLocks/>
          </p:cNvCxnSpPr>
          <p:nvPr/>
        </p:nvCxnSpPr>
        <p:spPr>
          <a:xfrm flipH="1">
            <a:off x="7782152" y="4571263"/>
            <a:ext cx="3288619" cy="0"/>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868AF2BE-4D5A-4B31-9E6F-5735B8548F6F}"/>
              </a:ext>
            </a:extLst>
          </p:cNvPr>
          <p:cNvCxnSpPr>
            <a:cxnSpLocks/>
          </p:cNvCxnSpPr>
          <p:nvPr/>
        </p:nvCxnSpPr>
        <p:spPr>
          <a:xfrm flipV="1">
            <a:off x="7782152" y="4210050"/>
            <a:ext cx="3288619" cy="0"/>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59" name="TextBox 58">
            <a:extLst>
              <a:ext uri="{FF2B5EF4-FFF2-40B4-BE49-F238E27FC236}">
                <a16:creationId xmlns:a16="http://schemas.microsoft.com/office/drawing/2014/main" id="{9C289D2A-7932-2F0C-F9DD-375CB71617D0}"/>
              </a:ext>
            </a:extLst>
          </p:cNvPr>
          <p:cNvSpPr txBox="1"/>
          <p:nvPr/>
        </p:nvSpPr>
        <p:spPr>
          <a:xfrm>
            <a:off x="10377714" y="2859314"/>
            <a:ext cx="560296" cy="369332"/>
          </a:xfrm>
          <a:prstGeom prst="rect">
            <a:avLst/>
          </a:prstGeom>
          <a:noFill/>
        </p:spPr>
        <p:txBody>
          <a:bodyPr wrap="square" rtlCol="0">
            <a:spAutoFit/>
          </a:bodyPr>
          <a:lstStyle/>
          <a:p>
            <a:r>
              <a:rPr lang="en-US" dirty="0"/>
              <a:t>f</a:t>
            </a:r>
          </a:p>
        </p:txBody>
      </p:sp>
      <p:sp>
        <p:nvSpPr>
          <p:cNvPr id="60" name="TextBox 59">
            <a:extLst>
              <a:ext uri="{FF2B5EF4-FFF2-40B4-BE49-F238E27FC236}">
                <a16:creationId xmlns:a16="http://schemas.microsoft.com/office/drawing/2014/main" id="{C813E987-5945-3B85-ADA4-A66E66C01BB2}"/>
              </a:ext>
            </a:extLst>
          </p:cNvPr>
          <p:cNvSpPr txBox="1"/>
          <p:nvPr/>
        </p:nvSpPr>
        <p:spPr>
          <a:xfrm>
            <a:off x="9989864" y="3557689"/>
            <a:ext cx="560296" cy="369332"/>
          </a:xfrm>
          <a:prstGeom prst="rect">
            <a:avLst/>
          </a:prstGeom>
          <a:noFill/>
        </p:spPr>
        <p:txBody>
          <a:bodyPr wrap="square" rtlCol="0">
            <a:spAutoFit/>
          </a:bodyPr>
          <a:lstStyle/>
          <a:p>
            <a:r>
              <a:rPr lang="en-US" dirty="0"/>
              <a:t>e</a:t>
            </a:r>
          </a:p>
        </p:txBody>
      </p:sp>
      <p:sp>
        <p:nvSpPr>
          <p:cNvPr id="61" name="TextBox 60">
            <a:extLst>
              <a:ext uri="{FF2B5EF4-FFF2-40B4-BE49-F238E27FC236}">
                <a16:creationId xmlns:a16="http://schemas.microsoft.com/office/drawing/2014/main" id="{B0EF5627-524E-D72B-DA1D-0570C3EBBB1B}"/>
              </a:ext>
            </a:extLst>
          </p:cNvPr>
          <p:cNvSpPr txBox="1"/>
          <p:nvPr/>
        </p:nvSpPr>
        <p:spPr>
          <a:xfrm>
            <a:off x="8066019" y="2976608"/>
            <a:ext cx="560296" cy="369332"/>
          </a:xfrm>
          <a:prstGeom prst="rect">
            <a:avLst/>
          </a:prstGeom>
          <a:noFill/>
        </p:spPr>
        <p:txBody>
          <a:bodyPr wrap="square" rtlCol="0">
            <a:spAutoFit/>
          </a:bodyPr>
          <a:lstStyle/>
          <a:p>
            <a:r>
              <a:rPr lang="en-US" dirty="0"/>
              <a:t>a</a:t>
            </a:r>
          </a:p>
        </p:txBody>
      </p:sp>
      <p:sp>
        <p:nvSpPr>
          <p:cNvPr id="62" name="TextBox 61">
            <a:extLst>
              <a:ext uri="{FF2B5EF4-FFF2-40B4-BE49-F238E27FC236}">
                <a16:creationId xmlns:a16="http://schemas.microsoft.com/office/drawing/2014/main" id="{656CE473-1621-BC58-6C0D-CA9260305ABF}"/>
              </a:ext>
            </a:extLst>
          </p:cNvPr>
          <p:cNvSpPr txBox="1"/>
          <p:nvPr/>
        </p:nvSpPr>
        <p:spPr>
          <a:xfrm>
            <a:off x="8528891" y="3569732"/>
            <a:ext cx="560296" cy="369332"/>
          </a:xfrm>
          <a:prstGeom prst="rect">
            <a:avLst/>
          </a:prstGeom>
          <a:noFill/>
        </p:spPr>
        <p:txBody>
          <a:bodyPr wrap="square" rtlCol="0">
            <a:spAutoFit/>
          </a:bodyPr>
          <a:lstStyle/>
          <a:p>
            <a:r>
              <a:rPr lang="en-US" dirty="0"/>
              <a:t>b</a:t>
            </a:r>
          </a:p>
        </p:txBody>
      </p:sp>
      <p:sp>
        <p:nvSpPr>
          <p:cNvPr id="63" name="TextBox 62">
            <a:extLst>
              <a:ext uri="{FF2B5EF4-FFF2-40B4-BE49-F238E27FC236}">
                <a16:creationId xmlns:a16="http://schemas.microsoft.com/office/drawing/2014/main" id="{50C76F4E-ED81-838A-BE6F-D3A1DF457E4E}"/>
              </a:ext>
            </a:extLst>
          </p:cNvPr>
          <p:cNvSpPr txBox="1"/>
          <p:nvPr/>
        </p:nvSpPr>
        <p:spPr>
          <a:xfrm>
            <a:off x="8595338" y="4875915"/>
            <a:ext cx="560296" cy="369332"/>
          </a:xfrm>
          <a:prstGeom prst="rect">
            <a:avLst/>
          </a:prstGeom>
          <a:noFill/>
        </p:spPr>
        <p:txBody>
          <a:bodyPr wrap="square" rtlCol="0">
            <a:spAutoFit/>
          </a:bodyPr>
          <a:lstStyle/>
          <a:p>
            <a:r>
              <a:rPr lang="en-US" b="1" dirty="0">
                <a:solidFill>
                  <a:srgbClr val="FF0000"/>
                </a:solidFill>
              </a:rPr>
              <a:t>j</a:t>
            </a:r>
          </a:p>
        </p:txBody>
      </p:sp>
      <p:sp>
        <p:nvSpPr>
          <p:cNvPr id="7168" name="TextBox 7167">
            <a:extLst>
              <a:ext uri="{FF2B5EF4-FFF2-40B4-BE49-F238E27FC236}">
                <a16:creationId xmlns:a16="http://schemas.microsoft.com/office/drawing/2014/main" id="{D4C1BD3C-8D40-8384-7CF1-DE667D3B2B33}"/>
              </a:ext>
            </a:extLst>
          </p:cNvPr>
          <p:cNvSpPr txBox="1"/>
          <p:nvPr/>
        </p:nvSpPr>
        <p:spPr>
          <a:xfrm>
            <a:off x="8263257" y="5528275"/>
            <a:ext cx="560296" cy="369332"/>
          </a:xfrm>
          <a:prstGeom prst="rect">
            <a:avLst/>
          </a:prstGeom>
          <a:noFill/>
        </p:spPr>
        <p:txBody>
          <a:bodyPr wrap="square" rtlCol="0">
            <a:spAutoFit/>
          </a:bodyPr>
          <a:lstStyle/>
          <a:p>
            <a:r>
              <a:rPr lang="en-US" dirty="0" err="1"/>
              <a:t>i</a:t>
            </a:r>
            <a:endParaRPr lang="en-US" dirty="0"/>
          </a:p>
        </p:txBody>
      </p:sp>
      <p:sp>
        <p:nvSpPr>
          <p:cNvPr id="7169" name="TextBox 7168">
            <a:extLst>
              <a:ext uri="{FF2B5EF4-FFF2-40B4-BE49-F238E27FC236}">
                <a16:creationId xmlns:a16="http://schemas.microsoft.com/office/drawing/2014/main" id="{AEA284E9-A411-068E-F957-C23EE0B135C9}"/>
              </a:ext>
            </a:extLst>
          </p:cNvPr>
          <p:cNvSpPr txBox="1"/>
          <p:nvPr/>
        </p:nvSpPr>
        <p:spPr>
          <a:xfrm>
            <a:off x="10007600" y="4816526"/>
            <a:ext cx="560296" cy="369332"/>
          </a:xfrm>
          <a:prstGeom prst="rect">
            <a:avLst/>
          </a:prstGeom>
          <a:noFill/>
        </p:spPr>
        <p:txBody>
          <a:bodyPr wrap="square" rtlCol="0">
            <a:spAutoFit/>
          </a:bodyPr>
          <a:lstStyle/>
          <a:p>
            <a:r>
              <a:rPr lang="en-US" dirty="0"/>
              <a:t>k</a:t>
            </a:r>
          </a:p>
        </p:txBody>
      </p:sp>
      <p:sp>
        <p:nvSpPr>
          <p:cNvPr id="7171" name="TextBox 7170">
            <a:extLst>
              <a:ext uri="{FF2B5EF4-FFF2-40B4-BE49-F238E27FC236}">
                <a16:creationId xmlns:a16="http://schemas.microsoft.com/office/drawing/2014/main" id="{B895235B-D4C2-F44B-BEC9-9DFB8ADE77A8}"/>
              </a:ext>
            </a:extLst>
          </p:cNvPr>
          <p:cNvSpPr txBox="1"/>
          <p:nvPr/>
        </p:nvSpPr>
        <p:spPr>
          <a:xfrm>
            <a:off x="10313149" y="5507679"/>
            <a:ext cx="560296" cy="369332"/>
          </a:xfrm>
          <a:prstGeom prst="rect">
            <a:avLst/>
          </a:prstGeom>
          <a:noFill/>
        </p:spPr>
        <p:txBody>
          <a:bodyPr wrap="square" rtlCol="0">
            <a:spAutoFit/>
          </a:bodyPr>
          <a:lstStyle/>
          <a:p>
            <a:r>
              <a:rPr lang="en-US" dirty="0"/>
              <a:t>l</a:t>
            </a:r>
          </a:p>
        </p:txBody>
      </p:sp>
      <p:sp>
        <p:nvSpPr>
          <p:cNvPr id="7172" name="TextBox 7171">
            <a:extLst>
              <a:ext uri="{FF2B5EF4-FFF2-40B4-BE49-F238E27FC236}">
                <a16:creationId xmlns:a16="http://schemas.microsoft.com/office/drawing/2014/main" id="{446DAB17-C423-24AE-0136-F35CF0232071}"/>
              </a:ext>
            </a:extLst>
          </p:cNvPr>
          <p:cNvSpPr txBox="1"/>
          <p:nvPr/>
        </p:nvSpPr>
        <p:spPr>
          <a:xfrm>
            <a:off x="9908134" y="3883869"/>
            <a:ext cx="560296" cy="369332"/>
          </a:xfrm>
          <a:prstGeom prst="rect">
            <a:avLst/>
          </a:prstGeom>
          <a:noFill/>
        </p:spPr>
        <p:txBody>
          <a:bodyPr wrap="square" rtlCol="0">
            <a:spAutoFit/>
          </a:bodyPr>
          <a:lstStyle/>
          <a:p>
            <a:r>
              <a:rPr lang="en-US" dirty="0"/>
              <a:t>g</a:t>
            </a:r>
          </a:p>
        </p:txBody>
      </p:sp>
      <p:sp>
        <p:nvSpPr>
          <p:cNvPr id="7173" name="TextBox 7172">
            <a:extLst>
              <a:ext uri="{FF2B5EF4-FFF2-40B4-BE49-F238E27FC236}">
                <a16:creationId xmlns:a16="http://schemas.microsoft.com/office/drawing/2014/main" id="{EA361A2F-08DB-16DB-4E13-DA9FB8C2A785}"/>
              </a:ext>
            </a:extLst>
          </p:cNvPr>
          <p:cNvSpPr txBox="1"/>
          <p:nvPr/>
        </p:nvSpPr>
        <p:spPr>
          <a:xfrm>
            <a:off x="8674920" y="4507498"/>
            <a:ext cx="560296" cy="369332"/>
          </a:xfrm>
          <a:prstGeom prst="rect">
            <a:avLst/>
          </a:prstGeom>
          <a:noFill/>
        </p:spPr>
        <p:txBody>
          <a:bodyPr wrap="square" rtlCol="0">
            <a:spAutoFit/>
          </a:bodyPr>
          <a:lstStyle/>
          <a:p>
            <a:r>
              <a:rPr lang="en-US" dirty="0"/>
              <a:t>h</a:t>
            </a:r>
          </a:p>
        </p:txBody>
      </p:sp>
      <p:sp>
        <p:nvSpPr>
          <p:cNvPr id="7174" name="TextBox 7173">
            <a:extLst>
              <a:ext uri="{FF2B5EF4-FFF2-40B4-BE49-F238E27FC236}">
                <a16:creationId xmlns:a16="http://schemas.microsoft.com/office/drawing/2014/main" id="{B78CD761-A84E-8A50-A0FC-A8F2BFBED60F}"/>
              </a:ext>
            </a:extLst>
          </p:cNvPr>
          <p:cNvSpPr txBox="1"/>
          <p:nvPr/>
        </p:nvSpPr>
        <p:spPr>
          <a:xfrm>
            <a:off x="8983639" y="3434110"/>
            <a:ext cx="560296" cy="369332"/>
          </a:xfrm>
          <a:prstGeom prst="rect">
            <a:avLst/>
          </a:prstGeom>
          <a:noFill/>
        </p:spPr>
        <p:txBody>
          <a:bodyPr wrap="square" rtlCol="0">
            <a:spAutoFit/>
          </a:bodyPr>
          <a:lstStyle/>
          <a:p>
            <a:r>
              <a:rPr lang="en-US" dirty="0"/>
              <a:t>c</a:t>
            </a:r>
          </a:p>
        </p:txBody>
      </p:sp>
      <p:sp>
        <p:nvSpPr>
          <p:cNvPr id="7175" name="TextBox 7174">
            <a:extLst>
              <a:ext uri="{FF2B5EF4-FFF2-40B4-BE49-F238E27FC236}">
                <a16:creationId xmlns:a16="http://schemas.microsoft.com/office/drawing/2014/main" id="{BED0AE74-7D19-460E-7A5D-F9D5DDC995AA}"/>
              </a:ext>
            </a:extLst>
          </p:cNvPr>
          <p:cNvSpPr txBox="1"/>
          <p:nvPr/>
        </p:nvSpPr>
        <p:spPr>
          <a:xfrm>
            <a:off x="9564529" y="3477278"/>
            <a:ext cx="560296" cy="369332"/>
          </a:xfrm>
          <a:prstGeom prst="rect">
            <a:avLst/>
          </a:prstGeom>
          <a:noFill/>
        </p:spPr>
        <p:txBody>
          <a:bodyPr wrap="square" rtlCol="0">
            <a:spAutoFit/>
          </a:bodyPr>
          <a:lstStyle/>
          <a:p>
            <a:r>
              <a:rPr lang="en-US" dirty="0"/>
              <a:t>d</a:t>
            </a:r>
          </a:p>
        </p:txBody>
      </p:sp>
    </p:spTree>
    <p:extLst>
      <p:ext uri="{BB962C8B-B14F-4D97-AF65-F5344CB8AC3E}">
        <p14:creationId xmlns:p14="http://schemas.microsoft.com/office/powerpoint/2010/main" val="3249471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AF31F4F-56F1-E625-6A96-67BD0334A280}"/>
              </a:ext>
            </a:extLst>
          </p:cNvPr>
          <p:cNvSpPr/>
          <p:nvPr/>
        </p:nvSpPr>
        <p:spPr>
          <a:xfrm>
            <a:off x="558139" y="1745137"/>
            <a:ext cx="6365175" cy="5000047"/>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US" dirty="0"/>
              <a:t>CPU</a:t>
            </a:r>
          </a:p>
        </p:txBody>
      </p:sp>
      <p:sp>
        <p:nvSpPr>
          <p:cNvPr id="4" name="Title 3">
            <a:extLst>
              <a:ext uri="{FF2B5EF4-FFF2-40B4-BE49-F238E27FC236}">
                <a16:creationId xmlns:a16="http://schemas.microsoft.com/office/drawing/2014/main" id="{EC4194AD-65C3-84B3-D27A-71895FB9B92C}"/>
              </a:ext>
            </a:extLst>
          </p:cNvPr>
          <p:cNvSpPr>
            <a:spLocks noGrp="1"/>
          </p:cNvSpPr>
          <p:nvPr>
            <p:ph type="title"/>
          </p:nvPr>
        </p:nvSpPr>
        <p:spPr/>
        <p:txBody>
          <a:bodyPr/>
          <a:lstStyle/>
          <a:p>
            <a:r>
              <a:rPr lang="ru-RU" dirty="0"/>
              <a:t>Многоуровневая система памяти компьютера</a:t>
            </a:r>
            <a:endParaRPr lang="en-US" dirty="0"/>
          </a:p>
        </p:txBody>
      </p:sp>
      <p:sp>
        <p:nvSpPr>
          <p:cNvPr id="13" name="Rectangle 12">
            <a:extLst>
              <a:ext uri="{FF2B5EF4-FFF2-40B4-BE49-F238E27FC236}">
                <a16:creationId xmlns:a16="http://schemas.microsoft.com/office/drawing/2014/main" id="{836006B5-01C8-F709-7A8B-B84E79FC1659}"/>
              </a:ext>
            </a:extLst>
          </p:cNvPr>
          <p:cNvSpPr/>
          <p:nvPr/>
        </p:nvSpPr>
        <p:spPr>
          <a:xfrm>
            <a:off x="7722423" y="2279790"/>
            <a:ext cx="4074226" cy="3426655"/>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ru-RU" dirty="0"/>
              <a:t>Основная память</a:t>
            </a:r>
            <a:endParaRPr lang="en-US" dirty="0"/>
          </a:p>
        </p:txBody>
      </p:sp>
      <p:grpSp>
        <p:nvGrpSpPr>
          <p:cNvPr id="61" name="Group 60">
            <a:extLst>
              <a:ext uri="{FF2B5EF4-FFF2-40B4-BE49-F238E27FC236}">
                <a16:creationId xmlns:a16="http://schemas.microsoft.com/office/drawing/2014/main" id="{B68CD02B-C0D7-A339-D449-B8247CC25CF9}"/>
              </a:ext>
            </a:extLst>
          </p:cNvPr>
          <p:cNvGrpSpPr/>
          <p:nvPr/>
        </p:nvGrpSpPr>
        <p:grpSpPr>
          <a:xfrm>
            <a:off x="838198" y="2077787"/>
            <a:ext cx="2018805" cy="1780639"/>
            <a:chOff x="838198" y="2077787"/>
            <a:chExt cx="2018805" cy="1780639"/>
          </a:xfrm>
        </p:grpSpPr>
        <p:sp>
          <p:nvSpPr>
            <p:cNvPr id="6" name="Rectangle 5">
              <a:extLst>
                <a:ext uri="{FF2B5EF4-FFF2-40B4-BE49-F238E27FC236}">
                  <a16:creationId xmlns:a16="http://schemas.microsoft.com/office/drawing/2014/main" id="{DCCC740E-41B4-9432-8BDF-541AFA8DCDDD}"/>
                </a:ext>
              </a:extLst>
            </p:cNvPr>
            <p:cNvSpPr/>
            <p:nvPr/>
          </p:nvSpPr>
          <p:spPr>
            <a:xfrm>
              <a:off x="838198" y="2077787"/>
              <a:ext cx="2018805" cy="1780639"/>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US" dirty="0"/>
                <a:t>Core 1</a:t>
              </a:r>
            </a:p>
          </p:txBody>
        </p:sp>
        <p:sp>
          <p:nvSpPr>
            <p:cNvPr id="10" name="Rectangle 9">
              <a:extLst>
                <a:ext uri="{FF2B5EF4-FFF2-40B4-BE49-F238E27FC236}">
                  <a16:creationId xmlns:a16="http://schemas.microsoft.com/office/drawing/2014/main" id="{54FAC8A8-E67E-F497-1204-33A422A09623}"/>
                </a:ext>
              </a:extLst>
            </p:cNvPr>
            <p:cNvSpPr/>
            <p:nvPr/>
          </p:nvSpPr>
          <p:spPr>
            <a:xfrm>
              <a:off x="978717" y="2513106"/>
              <a:ext cx="1733317" cy="1138499"/>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1700C9A-6558-80A6-8A88-CA1E34509A0B}"/>
                </a:ext>
              </a:extLst>
            </p:cNvPr>
            <p:cNvSpPr/>
            <p:nvPr/>
          </p:nvSpPr>
          <p:spPr>
            <a:xfrm>
              <a:off x="1247650" y="2670146"/>
              <a:ext cx="1195449" cy="3325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L1 cache</a:t>
              </a:r>
            </a:p>
          </p:txBody>
        </p:sp>
        <p:sp>
          <p:nvSpPr>
            <p:cNvPr id="16" name="Rectangle 15">
              <a:extLst>
                <a:ext uri="{FF2B5EF4-FFF2-40B4-BE49-F238E27FC236}">
                  <a16:creationId xmlns:a16="http://schemas.microsoft.com/office/drawing/2014/main" id="{CA37B828-854D-2613-66D7-C12AB16C59D4}"/>
                </a:ext>
              </a:extLst>
            </p:cNvPr>
            <p:cNvSpPr/>
            <p:nvPr/>
          </p:nvSpPr>
          <p:spPr>
            <a:xfrm>
              <a:off x="1247649" y="3135212"/>
              <a:ext cx="1195449" cy="3325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L2 cache</a:t>
              </a:r>
            </a:p>
          </p:txBody>
        </p:sp>
      </p:grpSp>
      <p:sp>
        <p:nvSpPr>
          <p:cNvPr id="60" name="Rectangle 59">
            <a:extLst>
              <a:ext uri="{FF2B5EF4-FFF2-40B4-BE49-F238E27FC236}">
                <a16:creationId xmlns:a16="http://schemas.microsoft.com/office/drawing/2014/main" id="{B200D359-E698-9FB9-33A4-599106C46858}"/>
              </a:ext>
            </a:extLst>
          </p:cNvPr>
          <p:cNvSpPr/>
          <p:nvPr/>
        </p:nvSpPr>
        <p:spPr>
          <a:xfrm>
            <a:off x="835970" y="6110346"/>
            <a:ext cx="4507675" cy="51831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L3 cache</a:t>
            </a:r>
          </a:p>
        </p:txBody>
      </p:sp>
      <p:grpSp>
        <p:nvGrpSpPr>
          <p:cNvPr id="62" name="Group 61">
            <a:extLst>
              <a:ext uri="{FF2B5EF4-FFF2-40B4-BE49-F238E27FC236}">
                <a16:creationId xmlns:a16="http://schemas.microsoft.com/office/drawing/2014/main" id="{A4E5B7BC-896C-2310-ACC2-72671FB0FD48}"/>
              </a:ext>
            </a:extLst>
          </p:cNvPr>
          <p:cNvGrpSpPr/>
          <p:nvPr/>
        </p:nvGrpSpPr>
        <p:grpSpPr>
          <a:xfrm>
            <a:off x="3327069" y="2059770"/>
            <a:ext cx="2018805" cy="1780639"/>
            <a:chOff x="838198" y="2077787"/>
            <a:chExt cx="2018805" cy="1780639"/>
          </a:xfrm>
        </p:grpSpPr>
        <p:sp>
          <p:nvSpPr>
            <p:cNvPr id="63" name="Rectangle 62">
              <a:extLst>
                <a:ext uri="{FF2B5EF4-FFF2-40B4-BE49-F238E27FC236}">
                  <a16:creationId xmlns:a16="http://schemas.microsoft.com/office/drawing/2014/main" id="{37816843-73BA-E4F5-6B1C-8F43E8CC4032}"/>
                </a:ext>
              </a:extLst>
            </p:cNvPr>
            <p:cNvSpPr/>
            <p:nvPr/>
          </p:nvSpPr>
          <p:spPr>
            <a:xfrm>
              <a:off x="838198" y="2077787"/>
              <a:ext cx="2018805" cy="1780639"/>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US" dirty="0"/>
                <a:t>Core 2</a:t>
              </a:r>
            </a:p>
          </p:txBody>
        </p:sp>
        <p:sp>
          <p:nvSpPr>
            <p:cNvPr id="64" name="Rectangle 63">
              <a:extLst>
                <a:ext uri="{FF2B5EF4-FFF2-40B4-BE49-F238E27FC236}">
                  <a16:creationId xmlns:a16="http://schemas.microsoft.com/office/drawing/2014/main" id="{730A2209-9C71-E6EA-0C4C-C5D3DEBDD1DB}"/>
                </a:ext>
              </a:extLst>
            </p:cNvPr>
            <p:cNvSpPr/>
            <p:nvPr/>
          </p:nvSpPr>
          <p:spPr>
            <a:xfrm>
              <a:off x="978717" y="2513106"/>
              <a:ext cx="1733317" cy="1138499"/>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5E7931A1-A261-7B6B-B340-714F678877F9}"/>
                </a:ext>
              </a:extLst>
            </p:cNvPr>
            <p:cNvSpPr/>
            <p:nvPr/>
          </p:nvSpPr>
          <p:spPr>
            <a:xfrm>
              <a:off x="1247650" y="2670146"/>
              <a:ext cx="1195449" cy="3325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L1 cache</a:t>
              </a:r>
            </a:p>
          </p:txBody>
        </p:sp>
        <p:sp>
          <p:nvSpPr>
            <p:cNvPr id="66" name="Rectangle 65">
              <a:extLst>
                <a:ext uri="{FF2B5EF4-FFF2-40B4-BE49-F238E27FC236}">
                  <a16:creationId xmlns:a16="http://schemas.microsoft.com/office/drawing/2014/main" id="{A04218B4-6108-763F-BE67-C80E93D553CA}"/>
                </a:ext>
              </a:extLst>
            </p:cNvPr>
            <p:cNvSpPr/>
            <p:nvPr/>
          </p:nvSpPr>
          <p:spPr>
            <a:xfrm>
              <a:off x="1247649" y="3135212"/>
              <a:ext cx="1195449" cy="3325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L2 cache</a:t>
              </a:r>
            </a:p>
          </p:txBody>
        </p:sp>
      </p:grpSp>
      <p:grpSp>
        <p:nvGrpSpPr>
          <p:cNvPr id="67" name="Group 66">
            <a:extLst>
              <a:ext uri="{FF2B5EF4-FFF2-40B4-BE49-F238E27FC236}">
                <a16:creationId xmlns:a16="http://schemas.microsoft.com/office/drawing/2014/main" id="{EA9CB161-C3FF-725F-6B71-1C81F61690F8}"/>
              </a:ext>
            </a:extLst>
          </p:cNvPr>
          <p:cNvGrpSpPr/>
          <p:nvPr/>
        </p:nvGrpSpPr>
        <p:grpSpPr>
          <a:xfrm>
            <a:off x="835970" y="4104878"/>
            <a:ext cx="2018805" cy="1780639"/>
            <a:chOff x="838198" y="2077787"/>
            <a:chExt cx="2018805" cy="1780639"/>
          </a:xfrm>
        </p:grpSpPr>
        <p:sp>
          <p:nvSpPr>
            <p:cNvPr id="68" name="Rectangle 67">
              <a:extLst>
                <a:ext uri="{FF2B5EF4-FFF2-40B4-BE49-F238E27FC236}">
                  <a16:creationId xmlns:a16="http://schemas.microsoft.com/office/drawing/2014/main" id="{FC87E83C-9C19-D53B-5FA6-8B04B2F3EB99}"/>
                </a:ext>
              </a:extLst>
            </p:cNvPr>
            <p:cNvSpPr/>
            <p:nvPr/>
          </p:nvSpPr>
          <p:spPr>
            <a:xfrm>
              <a:off x="838198" y="2077787"/>
              <a:ext cx="2018805" cy="1780639"/>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US" dirty="0"/>
                <a:t>Core 3</a:t>
              </a:r>
            </a:p>
          </p:txBody>
        </p:sp>
        <p:sp>
          <p:nvSpPr>
            <p:cNvPr id="69" name="Rectangle 68">
              <a:extLst>
                <a:ext uri="{FF2B5EF4-FFF2-40B4-BE49-F238E27FC236}">
                  <a16:creationId xmlns:a16="http://schemas.microsoft.com/office/drawing/2014/main" id="{3A8DCB8E-B2F3-0095-3DDE-75B1B5573B1E}"/>
                </a:ext>
              </a:extLst>
            </p:cNvPr>
            <p:cNvSpPr/>
            <p:nvPr/>
          </p:nvSpPr>
          <p:spPr>
            <a:xfrm>
              <a:off x="978717" y="2513106"/>
              <a:ext cx="1733317" cy="1138499"/>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70" name="Rectangle 69">
              <a:extLst>
                <a:ext uri="{FF2B5EF4-FFF2-40B4-BE49-F238E27FC236}">
                  <a16:creationId xmlns:a16="http://schemas.microsoft.com/office/drawing/2014/main" id="{23F4BCE3-BBEA-4133-6B7D-3FA6E2068503}"/>
                </a:ext>
              </a:extLst>
            </p:cNvPr>
            <p:cNvSpPr/>
            <p:nvPr/>
          </p:nvSpPr>
          <p:spPr>
            <a:xfrm>
              <a:off x="1247650" y="2670146"/>
              <a:ext cx="1195449" cy="3325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L1 cache</a:t>
              </a:r>
            </a:p>
          </p:txBody>
        </p:sp>
        <p:sp>
          <p:nvSpPr>
            <p:cNvPr id="71" name="Rectangle 70">
              <a:extLst>
                <a:ext uri="{FF2B5EF4-FFF2-40B4-BE49-F238E27FC236}">
                  <a16:creationId xmlns:a16="http://schemas.microsoft.com/office/drawing/2014/main" id="{3D679450-7FA3-8959-BC29-EEF4FB8E8E00}"/>
                </a:ext>
              </a:extLst>
            </p:cNvPr>
            <p:cNvSpPr/>
            <p:nvPr/>
          </p:nvSpPr>
          <p:spPr>
            <a:xfrm>
              <a:off x="1247649" y="3135212"/>
              <a:ext cx="1195449" cy="3325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L2 cache</a:t>
              </a:r>
            </a:p>
          </p:txBody>
        </p:sp>
      </p:grpSp>
      <p:grpSp>
        <p:nvGrpSpPr>
          <p:cNvPr id="72" name="Group 71">
            <a:extLst>
              <a:ext uri="{FF2B5EF4-FFF2-40B4-BE49-F238E27FC236}">
                <a16:creationId xmlns:a16="http://schemas.microsoft.com/office/drawing/2014/main" id="{E7B8B761-424E-B360-C88F-73D4A110D350}"/>
              </a:ext>
            </a:extLst>
          </p:cNvPr>
          <p:cNvGrpSpPr/>
          <p:nvPr/>
        </p:nvGrpSpPr>
        <p:grpSpPr>
          <a:xfrm>
            <a:off x="3324841" y="4123226"/>
            <a:ext cx="2018805" cy="1780639"/>
            <a:chOff x="838198" y="2077787"/>
            <a:chExt cx="2018805" cy="1780639"/>
          </a:xfrm>
        </p:grpSpPr>
        <p:sp>
          <p:nvSpPr>
            <p:cNvPr id="73" name="Rectangle 72">
              <a:extLst>
                <a:ext uri="{FF2B5EF4-FFF2-40B4-BE49-F238E27FC236}">
                  <a16:creationId xmlns:a16="http://schemas.microsoft.com/office/drawing/2014/main" id="{FBD440AC-5238-EE0D-E9B4-6E471F88143D}"/>
                </a:ext>
              </a:extLst>
            </p:cNvPr>
            <p:cNvSpPr/>
            <p:nvPr/>
          </p:nvSpPr>
          <p:spPr>
            <a:xfrm>
              <a:off x="838198" y="2077787"/>
              <a:ext cx="2018805" cy="1780639"/>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US" dirty="0"/>
                <a:t>Core 4</a:t>
              </a:r>
            </a:p>
          </p:txBody>
        </p:sp>
        <p:sp>
          <p:nvSpPr>
            <p:cNvPr id="74" name="Rectangle 73">
              <a:extLst>
                <a:ext uri="{FF2B5EF4-FFF2-40B4-BE49-F238E27FC236}">
                  <a16:creationId xmlns:a16="http://schemas.microsoft.com/office/drawing/2014/main" id="{6C88AF7F-F675-E4D0-A8A2-F73D78DCD1AC}"/>
                </a:ext>
              </a:extLst>
            </p:cNvPr>
            <p:cNvSpPr/>
            <p:nvPr/>
          </p:nvSpPr>
          <p:spPr>
            <a:xfrm>
              <a:off x="978717" y="2513106"/>
              <a:ext cx="1733317" cy="1138499"/>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67B98B21-37E2-0098-337F-003D7A558A4C}"/>
                </a:ext>
              </a:extLst>
            </p:cNvPr>
            <p:cNvSpPr/>
            <p:nvPr/>
          </p:nvSpPr>
          <p:spPr>
            <a:xfrm>
              <a:off x="1247650" y="2670146"/>
              <a:ext cx="1195449" cy="3325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L1 cache</a:t>
              </a:r>
            </a:p>
          </p:txBody>
        </p:sp>
        <p:sp>
          <p:nvSpPr>
            <p:cNvPr id="76" name="Rectangle 75">
              <a:extLst>
                <a:ext uri="{FF2B5EF4-FFF2-40B4-BE49-F238E27FC236}">
                  <a16:creationId xmlns:a16="http://schemas.microsoft.com/office/drawing/2014/main" id="{4E54B5E7-540D-225D-9ABE-10E63CAEF024}"/>
                </a:ext>
              </a:extLst>
            </p:cNvPr>
            <p:cNvSpPr/>
            <p:nvPr/>
          </p:nvSpPr>
          <p:spPr>
            <a:xfrm>
              <a:off x="1247649" y="3135212"/>
              <a:ext cx="1195449" cy="3325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L2 cache</a:t>
              </a:r>
            </a:p>
          </p:txBody>
        </p:sp>
      </p:grpSp>
      <p:sp>
        <p:nvSpPr>
          <p:cNvPr id="77" name="Rectangle 76">
            <a:extLst>
              <a:ext uri="{FF2B5EF4-FFF2-40B4-BE49-F238E27FC236}">
                <a16:creationId xmlns:a16="http://schemas.microsoft.com/office/drawing/2014/main" id="{B5E70319-6B3B-2FA0-B64B-3813213FC558}"/>
              </a:ext>
            </a:extLst>
          </p:cNvPr>
          <p:cNvSpPr/>
          <p:nvPr/>
        </p:nvSpPr>
        <p:spPr>
          <a:xfrm rot="16200000">
            <a:off x="4909459" y="3665646"/>
            <a:ext cx="2707574" cy="654945"/>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ru-RU" dirty="0"/>
              <a:t>Шина</a:t>
            </a:r>
            <a:endParaRPr lang="en-US" dirty="0"/>
          </a:p>
        </p:txBody>
      </p:sp>
      <p:cxnSp>
        <p:nvCxnSpPr>
          <p:cNvPr id="79" name="Straight Connector 78">
            <a:extLst>
              <a:ext uri="{FF2B5EF4-FFF2-40B4-BE49-F238E27FC236}">
                <a16:creationId xmlns:a16="http://schemas.microsoft.com/office/drawing/2014/main" id="{D4B9DBDB-8797-8FD4-FC5D-CB358A386DC2}"/>
              </a:ext>
            </a:extLst>
          </p:cNvPr>
          <p:cNvCxnSpPr>
            <a:cxnSpLocks/>
            <a:stCxn id="77" idx="1"/>
            <a:endCxn id="60" idx="3"/>
          </p:cNvCxnSpPr>
          <p:nvPr/>
        </p:nvCxnSpPr>
        <p:spPr>
          <a:xfrm rot="5400000">
            <a:off x="5292148" y="5398403"/>
            <a:ext cx="1022596" cy="919602"/>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84" name="Straight Connector 78">
            <a:extLst>
              <a:ext uri="{FF2B5EF4-FFF2-40B4-BE49-F238E27FC236}">
                <a16:creationId xmlns:a16="http://schemas.microsoft.com/office/drawing/2014/main" id="{8D640BE4-37E3-DF07-3DC5-5EC89F73435D}"/>
              </a:ext>
            </a:extLst>
          </p:cNvPr>
          <p:cNvCxnSpPr>
            <a:cxnSpLocks/>
            <a:stCxn id="77" idx="2"/>
            <a:endCxn id="13" idx="1"/>
          </p:cNvCxnSpPr>
          <p:nvPr/>
        </p:nvCxnSpPr>
        <p:spPr>
          <a:xfrm flipV="1">
            <a:off x="6590719" y="3993118"/>
            <a:ext cx="1131704" cy="1"/>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90" name="Straight Connector 78">
            <a:extLst>
              <a:ext uri="{FF2B5EF4-FFF2-40B4-BE49-F238E27FC236}">
                <a16:creationId xmlns:a16="http://schemas.microsoft.com/office/drawing/2014/main" id="{7104834B-350C-D3BF-C108-B1838A630C66}"/>
              </a:ext>
            </a:extLst>
          </p:cNvPr>
          <p:cNvCxnSpPr>
            <a:cxnSpLocks/>
            <a:stCxn id="77" idx="0"/>
            <a:endCxn id="73" idx="3"/>
          </p:cNvCxnSpPr>
          <p:nvPr/>
        </p:nvCxnSpPr>
        <p:spPr>
          <a:xfrm rot="10800000" flipV="1">
            <a:off x="5343646" y="3993118"/>
            <a:ext cx="592128" cy="1020427"/>
          </a:xfrm>
          <a:prstGeom prst="bentConnector5">
            <a:avLst>
              <a:gd name="adj1" fmla="val 38607"/>
              <a:gd name="adj2" fmla="val 97931"/>
              <a:gd name="adj3" fmla="val 61393"/>
            </a:avLst>
          </a:prstGeom>
        </p:spPr>
        <p:style>
          <a:lnRef idx="2">
            <a:schemeClr val="accent1"/>
          </a:lnRef>
          <a:fillRef idx="0">
            <a:schemeClr val="accent1"/>
          </a:fillRef>
          <a:effectRef idx="1">
            <a:schemeClr val="accent1"/>
          </a:effectRef>
          <a:fontRef idx="minor">
            <a:schemeClr val="tx1"/>
          </a:fontRef>
        </p:style>
      </p:cxnSp>
      <p:cxnSp>
        <p:nvCxnSpPr>
          <p:cNvPr id="94" name="Straight Connector 78">
            <a:extLst>
              <a:ext uri="{FF2B5EF4-FFF2-40B4-BE49-F238E27FC236}">
                <a16:creationId xmlns:a16="http://schemas.microsoft.com/office/drawing/2014/main" id="{043B9BAD-4252-891A-6C14-B67D936C40BD}"/>
              </a:ext>
            </a:extLst>
          </p:cNvPr>
          <p:cNvCxnSpPr>
            <a:cxnSpLocks/>
            <a:stCxn id="77" idx="0"/>
          </p:cNvCxnSpPr>
          <p:nvPr/>
        </p:nvCxnSpPr>
        <p:spPr>
          <a:xfrm rot="10800000">
            <a:off x="2876576" y="3044475"/>
            <a:ext cx="3059198" cy="948644"/>
          </a:xfrm>
          <a:prstGeom prst="bentConnector3">
            <a:avLst>
              <a:gd name="adj1" fmla="val 93865"/>
            </a:avLst>
          </a:prstGeom>
        </p:spPr>
        <p:style>
          <a:lnRef idx="2">
            <a:schemeClr val="accent1"/>
          </a:lnRef>
          <a:fillRef idx="0">
            <a:schemeClr val="accent1"/>
          </a:fillRef>
          <a:effectRef idx="1">
            <a:schemeClr val="accent1"/>
          </a:effectRef>
          <a:fontRef idx="minor">
            <a:schemeClr val="tx1"/>
          </a:fontRef>
        </p:style>
      </p:cxnSp>
      <p:cxnSp>
        <p:nvCxnSpPr>
          <p:cNvPr id="98" name="Straight Connector 78">
            <a:extLst>
              <a:ext uri="{FF2B5EF4-FFF2-40B4-BE49-F238E27FC236}">
                <a16:creationId xmlns:a16="http://schemas.microsoft.com/office/drawing/2014/main" id="{CA09730F-0B32-11A5-1334-D712F8E3FB76}"/>
              </a:ext>
            </a:extLst>
          </p:cNvPr>
          <p:cNvCxnSpPr>
            <a:cxnSpLocks/>
            <a:stCxn id="63" idx="3"/>
            <a:endCxn id="77" idx="0"/>
          </p:cNvCxnSpPr>
          <p:nvPr/>
        </p:nvCxnSpPr>
        <p:spPr>
          <a:xfrm>
            <a:off x="5345874" y="2950090"/>
            <a:ext cx="589900" cy="1043029"/>
          </a:xfrm>
          <a:prstGeom prst="bentConnector5">
            <a:avLst>
              <a:gd name="adj1" fmla="val 38752"/>
              <a:gd name="adj2" fmla="val 49706"/>
              <a:gd name="adj3" fmla="val 39104"/>
            </a:avLst>
          </a:prstGeom>
        </p:spPr>
        <p:style>
          <a:lnRef idx="2">
            <a:schemeClr val="accent1"/>
          </a:lnRef>
          <a:fillRef idx="0">
            <a:schemeClr val="accent1"/>
          </a:fillRef>
          <a:effectRef idx="1">
            <a:schemeClr val="accent1"/>
          </a:effectRef>
          <a:fontRef idx="minor">
            <a:schemeClr val="tx1"/>
          </a:fontRef>
        </p:style>
      </p:cxnSp>
      <p:cxnSp>
        <p:nvCxnSpPr>
          <p:cNvPr id="121" name="Straight Connector 78">
            <a:extLst>
              <a:ext uri="{FF2B5EF4-FFF2-40B4-BE49-F238E27FC236}">
                <a16:creationId xmlns:a16="http://schemas.microsoft.com/office/drawing/2014/main" id="{B38202BB-204B-B6B7-0BCE-D5D0A45B3626}"/>
              </a:ext>
            </a:extLst>
          </p:cNvPr>
          <p:cNvCxnSpPr>
            <a:cxnSpLocks/>
            <a:stCxn id="77" idx="0"/>
            <a:endCxn id="68" idx="3"/>
          </p:cNvCxnSpPr>
          <p:nvPr/>
        </p:nvCxnSpPr>
        <p:spPr>
          <a:xfrm rot="10800000" flipV="1">
            <a:off x="2854776" y="3993118"/>
            <a:ext cx="3080999" cy="1002079"/>
          </a:xfrm>
          <a:prstGeom prst="bentConnector3">
            <a:avLst>
              <a:gd name="adj1" fmla="val 92784"/>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50464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1D5BA6-7FE8-A61A-D3FD-39305C55A96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E047606-80CB-C866-FED1-EA1DC18F8853}"/>
              </a:ext>
            </a:extLst>
          </p:cNvPr>
          <p:cNvSpPr>
            <a:spLocks noGrp="1"/>
          </p:cNvSpPr>
          <p:nvPr>
            <p:ph type="title"/>
          </p:nvPr>
        </p:nvSpPr>
        <p:spPr/>
        <p:txBody>
          <a:bodyPr/>
          <a:lstStyle/>
          <a:p>
            <a:r>
              <a:rPr lang="ru-RU" dirty="0"/>
              <a:t>Переход</a:t>
            </a:r>
            <a:r>
              <a:rPr lang="en-US" dirty="0"/>
              <a:t> k (I</a:t>
            </a:r>
            <a:r>
              <a:rPr lang="en-US" b="0" i="0" dirty="0">
                <a:solidFill>
                  <a:srgbClr val="1F1F1F"/>
                </a:solidFill>
                <a:effectLst/>
                <a:latin typeface="Google Sans"/>
              </a:rPr>
              <a:t>→S)</a:t>
            </a:r>
            <a:r>
              <a:rPr lang="ru-RU" dirty="0"/>
              <a:t> </a:t>
            </a:r>
            <a:endParaRPr lang="en-US" dirty="0"/>
          </a:p>
        </p:txBody>
      </p:sp>
      <p:sp>
        <p:nvSpPr>
          <p:cNvPr id="7176" name="Content Placeholder 7175">
            <a:extLst>
              <a:ext uri="{FF2B5EF4-FFF2-40B4-BE49-F238E27FC236}">
                <a16:creationId xmlns:a16="http://schemas.microsoft.com/office/drawing/2014/main" id="{B68B1F0D-3DFF-1CF2-F597-7276390DA881}"/>
              </a:ext>
            </a:extLst>
          </p:cNvPr>
          <p:cNvSpPr>
            <a:spLocks noGrp="1"/>
          </p:cNvSpPr>
          <p:nvPr>
            <p:ph idx="1"/>
          </p:nvPr>
        </p:nvSpPr>
        <p:spPr>
          <a:xfrm>
            <a:off x="838200" y="1825625"/>
            <a:ext cx="5597752" cy="4351338"/>
          </a:xfrm>
        </p:spPr>
        <p:txBody>
          <a:bodyPr/>
          <a:lstStyle/>
          <a:p>
            <a:r>
              <a:rPr lang="ru-RU" b="0" i="0" dirty="0">
                <a:solidFill>
                  <a:srgbClr val="333333"/>
                </a:solidFill>
                <a:effectLst/>
                <a:latin typeface="-apple-system"/>
              </a:rPr>
              <a:t>CPU загружает данные в новую кэш-линию.</a:t>
            </a:r>
            <a:endParaRPr lang="en-US" b="0" i="0" dirty="0">
              <a:solidFill>
                <a:srgbClr val="333333"/>
              </a:solidFill>
              <a:effectLst/>
              <a:latin typeface="-apple-system"/>
            </a:endParaRPr>
          </a:p>
          <a:p>
            <a:r>
              <a:rPr lang="ru-RU" b="0" i="0" dirty="0">
                <a:solidFill>
                  <a:srgbClr val="333333"/>
                </a:solidFill>
                <a:effectLst/>
                <a:latin typeface="-apple-system"/>
              </a:rPr>
              <a:t>CPU посылает сообщение “</a:t>
            </a:r>
            <a:r>
              <a:rPr lang="ru-RU" b="0" i="0" dirty="0" err="1">
                <a:solidFill>
                  <a:srgbClr val="333333"/>
                </a:solidFill>
                <a:effectLst/>
                <a:latin typeface="-apple-system"/>
              </a:rPr>
              <a:t>read</a:t>
            </a:r>
            <a:r>
              <a:rPr lang="ru-RU" b="0" i="0" dirty="0">
                <a:solidFill>
                  <a:srgbClr val="333333"/>
                </a:solidFill>
                <a:effectLst/>
                <a:latin typeface="-apple-system"/>
              </a:rPr>
              <a:t>” и завершает переход, получив “</a:t>
            </a:r>
            <a:r>
              <a:rPr lang="ru-RU" b="0" i="0" dirty="0" err="1">
                <a:solidFill>
                  <a:srgbClr val="333333"/>
                </a:solidFill>
                <a:effectLst/>
                <a:latin typeface="-apple-system"/>
              </a:rPr>
              <a:t>read</a:t>
            </a:r>
            <a:r>
              <a:rPr lang="ru-RU" b="0" i="0" dirty="0">
                <a:solidFill>
                  <a:srgbClr val="333333"/>
                </a:solidFill>
                <a:effectLst/>
                <a:latin typeface="-apple-system"/>
              </a:rPr>
              <a:t> </a:t>
            </a:r>
            <a:r>
              <a:rPr lang="ru-RU" b="0" i="0" dirty="0" err="1">
                <a:solidFill>
                  <a:srgbClr val="333333"/>
                </a:solidFill>
                <a:effectLst/>
                <a:latin typeface="-apple-system"/>
              </a:rPr>
              <a:t>response</a:t>
            </a:r>
            <a:r>
              <a:rPr lang="ru-RU" b="0" i="0" dirty="0">
                <a:solidFill>
                  <a:srgbClr val="333333"/>
                </a:solidFill>
                <a:effectLst/>
                <a:latin typeface="-apple-system"/>
              </a:rPr>
              <a:t>”</a:t>
            </a:r>
            <a:endParaRPr lang="en-US" dirty="0"/>
          </a:p>
        </p:txBody>
      </p:sp>
      <p:sp>
        <p:nvSpPr>
          <p:cNvPr id="5" name="Rectangle 4">
            <a:extLst>
              <a:ext uri="{FF2B5EF4-FFF2-40B4-BE49-F238E27FC236}">
                <a16:creationId xmlns:a16="http://schemas.microsoft.com/office/drawing/2014/main" id="{4AA4DEE6-32B1-BE92-7004-039E93EB8C71}"/>
              </a:ext>
            </a:extLst>
          </p:cNvPr>
          <p:cNvSpPr/>
          <p:nvPr/>
        </p:nvSpPr>
        <p:spPr>
          <a:xfrm>
            <a:off x="9158514" y="2293257"/>
            <a:ext cx="566057"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t>
            </a:r>
          </a:p>
        </p:txBody>
      </p:sp>
      <p:sp>
        <p:nvSpPr>
          <p:cNvPr id="6" name="Rectangle 5">
            <a:extLst>
              <a:ext uri="{FF2B5EF4-FFF2-40B4-BE49-F238E27FC236}">
                <a16:creationId xmlns:a16="http://schemas.microsoft.com/office/drawing/2014/main" id="{00DD734B-DD2F-4E51-C758-9E37DB22CB1F}"/>
              </a:ext>
            </a:extLst>
          </p:cNvPr>
          <p:cNvSpPr/>
          <p:nvPr/>
        </p:nvSpPr>
        <p:spPr>
          <a:xfrm>
            <a:off x="11070771" y="4115594"/>
            <a:ext cx="566057"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7" name="Rectangle 6">
            <a:extLst>
              <a:ext uri="{FF2B5EF4-FFF2-40B4-BE49-F238E27FC236}">
                <a16:creationId xmlns:a16="http://schemas.microsoft.com/office/drawing/2014/main" id="{70B95FD3-A821-0FA5-8A4B-575B05943EF1}"/>
              </a:ext>
            </a:extLst>
          </p:cNvPr>
          <p:cNvSpPr/>
          <p:nvPr/>
        </p:nvSpPr>
        <p:spPr>
          <a:xfrm>
            <a:off x="9158514" y="5821817"/>
            <a:ext cx="566057"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a:t>
            </a:r>
          </a:p>
        </p:txBody>
      </p:sp>
      <p:sp>
        <p:nvSpPr>
          <p:cNvPr id="8" name="Rectangle 7">
            <a:extLst>
              <a:ext uri="{FF2B5EF4-FFF2-40B4-BE49-F238E27FC236}">
                <a16:creationId xmlns:a16="http://schemas.microsoft.com/office/drawing/2014/main" id="{795D106F-E67F-48EA-F4EC-77D2E84980AA}"/>
              </a:ext>
            </a:extLst>
          </p:cNvPr>
          <p:cNvSpPr/>
          <p:nvPr/>
        </p:nvSpPr>
        <p:spPr>
          <a:xfrm>
            <a:off x="7216095" y="4115594"/>
            <a:ext cx="566057"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a:t>
            </a:r>
          </a:p>
        </p:txBody>
      </p:sp>
      <p:cxnSp>
        <p:nvCxnSpPr>
          <p:cNvPr id="10" name="Straight Arrow Connector 9">
            <a:extLst>
              <a:ext uri="{FF2B5EF4-FFF2-40B4-BE49-F238E27FC236}">
                <a16:creationId xmlns:a16="http://schemas.microsoft.com/office/drawing/2014/main" id="{D03D7B6C-25EA-B266-509C-FC3445C0563C}"/>
              </a:ext>
            </a:extLst>
          </p:cNvPr>
          <p:cNvCxnSpPr>
            <a:stCxn id="5" idx="3"/>
            <a:endCxn id="6" idx="0"/>
          </p:cNvCxnSpPr>
          <p:nvPr/>
        </p:nvCxnSpPr>
        <p:spPr>
          <a:xfrm>
            <a:off x="9724571" y="2576286"/>
            <a:ext cx="1629229" cy="1539308"/>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4A43F04B-EC83-E814-B944-B0D7B05A3091}"/>
              </a:ext>
            </a:extLst>
          </p:cNvPr>
          <p:cNvCxnSpPr>
            <a:cxnSpLocks/>
            <a:stCxn id="6" idx="1"/>
            <a:endCxn id="5" idx="2"/>
          </p:cNvCxnSpPr>
          <p:nvPr/>
        </p:nvCxnSpPr>
        <p:spPr>
          <a:xfrm flipH="1" flipV="1">
            <a:off x="9441543" y="2859314"/>
            <a:ext cx="1629228" cy="1539309"/>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045A378-4B74-3AC1-7CE2-593882CEDF4D}"/>
              </a:ext>
            </a:extLst>
          </p:cNvPr>
          <p:cNvCxnSpPr>
            <a:cxnSpLocks/>
            <a:stCxn id="6" idx="2"/>
            <a:endCxn id="7" idx="3"/>
          </p:cNvCxnSpPr>
          <p:nvPr/>
        </p:nvCxnSpPr>
        <p:spPr>
          <a:xfrm flipH="1">
            <a:off x="9724571" y="4681651"/>
            <a:ext cx="1629229" cy="1423195"/>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9BFD457C-472C-F8B0-DDFB-44502E19FEF2}"/>
              </a:ext>
            </a:extLst>
          </p:cNvPr>
          <p:cNvCxnSpPr>
            <a:cxnSpLocks/>
            <a:stCxn id="7" idx="0"/>
            <a:endCxn id="6" idx="1"/>
          </p:cNvCxnSpPr>
          <p:nvPr/>
        </p:nvCxnSpPr>
        <p:spPr>
          <a:xfrm flipV="1">
            <a:off x="9441543" y="4398623"/>
            <a:ext cx="1629228" cy="1423194"/>
          </a:xfrm>
          <a:prstGeom prst="straightConnector1">
            <a:avLst/>
          </a:prstGeom>
          <a:ln w="28575">
            <a:solidFill>
              <a:srgbClr val="FF0000"/>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3E281F98-DAD7-C85A-5DF7-052CB504BFF0}"/>
              </a:ext>
            </a:extLst>
          </p:cNvPr>
          <p:cNvCxnSpPr>
            <a:cxnSpLocks/>
            <a:stCxn id="7" idx="0"/>
            <a:endCxn id="8" idx="3"/>
          </p:cNvCxnSpPr>
          <p:nvPr/>
        </p:nvCxnSpPr>
        <p:spPr>
          <a:xfrm flipH="1" flipV="1">
            <a:off x="7782152" y="4398623"/>
            <a:ext cx="1659391" cy="1423194"/>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C75283CE-F491-6F5D-8D43-FF935D7EF025}"/>
              </a:ext>
            </a:extLst>
          </p:cNvPr>
          <p:cNvCxnSpPr>
            <a:cxnSpLocks/>
            <a:stCxn id="8" idx="2"/>
            <a:endCxn id="7" idx="1"/>
          </p:cNvCxnSpPr>
          <p:nvPr/>
        </p:nvCxnSpPr>
        <p:spPr>
          <a:xfrm>
            <a:off x="7499124" y="4681651"/>
            <a:ext cx="1659390" cy="1423195"/>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11AEF78D-552F-91B2-96E6-555AE733CAA8}"/>
              </a:ext>
            </a:extLst>
          </p:cNvPr>
          <p:cNvCxnSpPr>
            <a:cxnSpLocks/>
            <a:stCxn id="5" idx="1"/>
            <a:endCxn id="8" idx="0"/>
          </p:cNvCxnSpPr>
          <p:nvPr/>
        </p:nvCxnSpPr>
        <p:spPr>
          <a:xfrm flipH="1">
            <a:off x="7499124" y="2576286"/>
            <a:ext cx="1659390" cy="1539308"/>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657316B9-78A0-1F77-4D0B-F7DB2E5E99B9}"/>
              </a:ext>
            </a:extLst>
          </p:cNvPr>
          <p:cNvCxnSpPr>
            <a:cxnSpLocks/>
            <a:stCxn id="8" idx="3"/>
            <a:endCxn id="5" idx="2"/>
          </p:cNvCxnSpPr>
          <p:nvPr/>
        </p:nvCxnSpPr>
        <p:spPr>
          <a:xfrm flipV="1">
            <a:off x="7782152" y="2859314"/>
            <a:ext cx="1659391" cy="1539309"/>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CE161151-F78E-DB9D-90D0-25978B51CDD7}"/>
              </a:ext>
            </a:extLst>
          </p:cNvPr>
          <p:cNvCxnSpPr>
            <a:cxnSpLocks/>
          </p:cNvCxnSpPr>
          <p:nvPr/>
        </p:nvCxnSpPr>
        <p:spPr>
          <a:xfrm flipV="1">
            <a:off x="9643110" y="2859314"/>
            <a:ext cx="0" cy="2962503"/>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7D56181A-624C-848A-2A3E-E23F2C5DDE99}"/>
              </a:ext>
            </a:extLst>
          </p:cNvPr>
          <p:cNvCxnSpPr>
            <a:cxnSpLocks/>
          </p:cNvCxnSpPr>
          <p:nvPr/>
        </p:nvCxnSpPr>
        <p:spPr>
          <a:xfrm flipH="1">
            <a:off x="9232899" y="2859314"/>
            <a:ext cx="0" cy="2962503"/>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304280A7-937D-C01A-2228-B83311ACE8E9}"/>
              </a:ext>
            </a:extLst>
          </p:cNvPr>
          <p:cNvCxnSpPr>
            <a:cxnSpLocks/>
          </p:cNvCxnSpPr>
          <p:nvPr/>
        </p:nvCxnSpPr>
        <p:spPr>
          <a:xfrm flipH="1">
            <a:off x="7782152" y="4571263"/>
            <a:ext cx="3288619" cy="0"/>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F18C0A4D-64E6-A702-18FA-757C2C1D10BF}"/>
              </a:ext>
            </a:extLst>
          </p:cNvPr>
          <p:cNvCxnSpPr>
            <a:cxnSpLocks/>
          </p:cNvCxnSpPr>
          <p:nvPr/>
        </p:nvCxnSpPr>
        <p:spPr>
          <a:xfrm flipV="1">
            <a:off x="7782152" y="4210050"/>
            <a:ext cx="3288619" cy="0"/>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59" name="TextBox 58">
            <a:extLst>
              <a:ext uri="{FF2B5EF4-FFF2-40B4-BE49-F238E27FC236}">
                <a16:creationId xmlns:a16="http://schemas.microsoft.com/office/drawing/2014/main" id="{57A345C6-4823-6EF3-5F5E-FB64557E0A16}"/>
              </a:ext>
            </a:extLst>
          </p:cNvPr>
          <p:cNvSpPr txBox="1"/>
          <p:nvPr/>
        </p:nvSpPr>
        <p:spPr>
          <a:xfrm>
            <a:off x="10377714" y="2859314"/>
            <a:ext cx="560296" cy="369332"/>
          </a:xfrm>
          <a:prstGeom prst="rect">
            <a:avLst/>
          </a:prstGeom>
          <a:noFill/>
        </p:spPr>
        <p:txBody>
          <a:bodyPr wrap="square" rtlCol="0">
            <a:spAutoFit/>
          </a:bodyPr>
          <a:lstStyle/>
          <a:p>
            <a:r>
              <a:rPr lang="en-US" dirty="0"/>
              <a:t>f</a:t>
            </a:r>
          </a:p>
        </p:txBody>
      </p:sp>
      <p:sp>
        <p:nvSpPr>
          <p:cNvPr id="60" name="TextBox 59">
            <a:extLst>
              <a:ext uri="{FF2B5EF4-FFF2-40B4-BE49-F238E27FC236}">
                <a16:creationId xmlns:a16="http://schemas.microsoft.com/office/drawing/2014/main" id="{DA6CCC7A-07C2-B66D-7DAB-F7316470D07B}"/>
              </a:ext>
            </a:extLst>
          </p:cNvPr>
          <p:cNvSpPr txBox="1"/>
          <p:nvPr/>
        </p:nvSpPr>
        <p:spPr>
          <a:xfrm>
            <a:off x="9989864" y="3557689"/>
            <a:ext cx="560296" cy="369332"/>
          </a:xfrm>
          <a:prstGeom prst="rect">
            <a:avLst/>
          </a:prstGeom>
          <a:noFill/>
        </p:spPr>
        <p:txBody>
          <a:bodyPr wrap="square" rtlCol="0">
            <a:spAutoFit/>
          </a:bodyPr>
          <a:lstStyle/>
          <a:p>
            <a:r>
              <a:rPr lang="en-US" dirty="0"/>
              <a:t>e</a:t>
            </a:r>
          </a:p>
        </p:txBody>
      </p:sp>
      <p:sp>
        <p:nvSpPr>
          <p:cNvPr id="61" name="TextBox 60">
            <a:extLst>
              <a:ext uri="{FF2B5EF4-FFF2-40B4-BE49-F238E27FC236}">
                <a16:creationId xmlns:a16="http://schemas.microsoft.com/office/drawing/2014/main" id="{3BB1A906-C569-6BCF-09C0-ADC9E09ADFAE}"/>
              </a:ext>
            </a:extLst>
          </p:cNvPr>
          <p:cNvSpPr txBox="1"/>
          <p:nvPr/>
        </p:nvSpPr>
        <p:spPr>
          <a:xfrm>
            <a:off x="8066019" y="2976608"/>
            <a:ext cx="560296" cy="369332"/>
          </a:xfrm>
          <a:prstGeom prst="rect">
            <a:avLst/>
          </a:prstGeom>
          <a:noFill/>
        </p:spPr>
        <p:txBody>
          <a:bodyPr wrap="square" rtlCol="0">
            <a:spAutoFit/>
          </a:bodyPr>
          <a:lstStyle/>
          <a:p>
            <a:r>
              <a:rPr lang="en-US" dirty="0"/>
              <a:t>a</a:t>
            </a:r>
          </a:p>
        </p:txBody>
      </p:sp>
      <p:sp>
        <p:nvSpPr>
          <p:cNvPr id="62" name="TextBox 61">
            <a:extLst>
              <a:ext uri="{FF2B5EF4-FFF2-40B4-BE49-F238E27FC236}">
                <a16:creationId xmlns:a16="http://schemas.microsoft.com/office/drawing/2014/main" id="{0F3A496D-2CB6-6CB4-2E56-5A28D585C0BA}"/>
              </a:ext>
            </a:extLst>
          </p:cNvPr>
          <p:cNvSpPr txBox="1"/>
          <p:nvPr/>
        </p:nvSpPr>
        <p:spPr>
          <a:xfrm>
            <a:off x="8528891" y="3569732"/>
            <a:ext cx="560296" cy="369332"/>
          </a:xfrm>
          <a:prstGeom prst="rect">
            <a:avLst/>
          </a:prstGeom>
          <a:noFill/>
        </p:spPr>
        <p:txBody>
          <a:bodyPr wrap="square" rtlCol="0">
            <a:spAutoFit/>
          </a:bodyPr>
          <a:lstStyle/>
          <a:p>
            <a:r>
              <a:rPr lang="en-US" dirty="0"/>
              <a:t>b</a:t>
            </a:r>
          </a:p>
        </p:txBody>
      </p:sp>
      <p:sp>
        <p:nvSpPr>
          <p:cNvPr id="63" name="TextBox 62">
            <a:extLst>
              <a:ext uri="{FF2B5EF4-FFF2-40B4-BE49-F238E27FC236}">
                <a16:creationId xmlns:a16="http://schemas.microsoft.com/office/drawing/2014/main" id="{55453B9E-AF95-110C-1060-8B4118732C7F}"/>
              </a:ext>
            </a:extLst>
          </p:cNvPr>
          <p:cNvSpPr txBox="1"/>
          <p:nvPr/>
        </p:nvSpPr>
        <p:spPr>
          <a:xfrm>
            <a:off x="8595338" y="4875915"/>
            <a:ext cx="560296" cy="369332"/>
          </a:xfrm>
          <a:prstGeom prst="rect">
            <a:avLst/>
          </a:prstGeom>
          <a:noFill/>
        </p:spPr>
        <p:txBody>
          <a:bodyPr wrap="square" rtlCol="0">
            <a:spAutoFit/>
          </a:bodyPr>
          <a:lstStyle/>
          <a:p>
            <a:r>
              <a:rPr lang="en-US" dirty="0"/>
              <a:t>j</a:t>
            </a:r>
          </a:p>
        </p:txBody>
      </p:sp>
      <p:sp>
        <p:nvSpPr>
          <p:cNvPr id="7168" name="TextBox 7167">
            <a:extLst>
              <a:ext uri="{FF2B5EF4-FFF2-40B4-BE49-F238E27FC236}">
                <a16:creationId xmlns:a16="http://schemas.microsoft.com/office/drawing/2014/main" id="{E6C11742-C25A-D3BC-C9EA-BD9ABA7EFCF7}"/>
              </a:ext>
            </a:extLst>
          </p:cNvPr>
          <p:cNvSpPr txBox="1"/>
          <p:nvPr/>
        </p:nvSpPr>
        <p:spPr>
          <a:xfrm>
            <a:off x="8263257" y="5528275"/>
            <a:ext cx="560296" cy="369332"/>
          </a:xfrm>
          <a:prstGeom prst="rect">
            <a:avLst/>
          </a:prstGeom>
          <a:noFill/>
        </p:spPr>
        <p:txBody>
          <a:bodyPr wrap="square" rtlCol="0">
            <a:spAutoFit/>
          </a:bodyPr>
          <a:lstStyle/>
          <a:p>
            <a:r>
              <a:rPr lang="en-US" dirty="0" err="1"/>
              <a:t>i</a:t>
            </a:r>
            <a:endParaRPr lang="en-US" dirty="0"/>
          </a:p>
        </p:txBody>
      </p:sp>
      <p:sp>
        <p:nvSpPr>
          <p:cNvPr id="7169" name="TextBox 7168">
            <a:extLst>
              <a:ext uri="{FF2B5EF4-FFF2-40B4-BE49-F238E27FC236}">
                <a16:creationId xmlns:a16="http://schemas.microsoft.com/office/drawing/2014/main" id="{C9376DFD-3DA7-6BE3-6754-323874DB75A1}"/>
              </a:ext>
            </a:extLst>
          </p:cNvPr>
          <p:cNvSpPr txBox="1"/>
          <p:nvPr/>
        </p:nvSpPr>
        <p:spPr>
          <a:xfrm>
            <a:off x="10007600" y="4816526"/>
            <a:ext cx="560296" cy="369332"/>
          </a:xfrm>
          <a:prstGeom prst="rect">
            <a:avLst/>
          </a:prstGeom>
          <a:noFill/>
        </p:spPr>
        <p:txBody>
          <a:bodyPr wrap="square" rtlCol="0">
            <a:spAutoFit/>
          </a:bodyPr>
          <a:lstStyle/>
          <a:p>
            <a:r>
              <a:rPr lang="en-US" b="1" dirty="0">
                <a:solidFill>
                  <a:srgbClr val="FF0000"/>
                </a:solidFill>
              </a:rPr>
              <a:t>k</a:t>
            </a:r>
          </a:p>
        </p:txBody>
      </p:sp>
      <p:sp>
        <p:nvSpPr>
          <p:cNvPr id="7171" name="TextBox 7170">
            <a:extLst>
              <a:ext uri="{FF2B5EF4-FFF2-40B4-BE49-F238E27FC236}">
                <a16:creationId xmlns:a16="http://schemas.microsoft.com/office/drawing/2014/main" id="{858EEB84-E573-565D-7A8D-F62A4D9C2D06}"/>
              </a:ext>
            </a:extLst>
          </p:cNvPr>
          <p:cNvSpPr txBox="1"/>
          <p:nvPr/>
        </p:nvSpPr>
        <p:spPr>
          <a:xfrm>
            <a:off x="10313149" y="5507679"/>
            <a:ext cx="560296" cy="369332"/>
          </a:xfrm>
          <a:prstGeom prst="rect">
            <a:avLst/>
          </a:prstGeom>
          <a:noFill/>
        </p:spPr>
        <p:txBody>
          <a:bodyPr wrap="square" rtlCol="0">
            <a:spAutoFit/>
          </a:bodyPr>
          <a:lstStyle/>
          <a:p>
            <a:r>
              <a:rPr lang="en-US" dirty="0"/>
              <a:t>l</a:t>
            </a:r>
          </a:p>
        </p:txBody>
      </p:sp>
      <p:sp>
        <p:nvSpPr>
          <p:cNvPr id="7172" name="TextBox 7171">
            <a:extLst>
              <a:ext uri="{FF2B5EF4-FFF2-40B4-BE49-F238E27FC236}">
                <a16:creationId xmlns:a16="http://schemas.microsoft.com/office/drawing/2014/main" id="{682E91CA-4E31-23F4-664E-1D93EE4E78BE}"/>
              </a:ext>
            </a:extLst>
          </p:cNvPr>
          <p:cNvSpPr txBox="1"/>
          <p:nvPr/>
        </p:nvSpPr>
        <p:spPr>
          <a:xfrm>
            <a:off x="9908134" y="3883869"/>
            <a:ext cx="560296" cy="369332"/>
          </a:xfrm>
          <a:prstGeom prst="rect">
            <a:avLst/>
          </a:prstGeom>
          <a:noFill/>
        </p:spPr>
        <p:txBody>
          <a:bodyPr wrap="square" rtlCol="0">
            <a:spAutoFit/>
          </a:bodyPr>
          <a:lstStyle/>
          <a:p>
            <a:r>
              <a:rPr lang="en-US" dirty="0"/>
              <a:t>g</a:t>
            </a:r>
          </a:p>
        </p:txBody>
      </p:sp>
      <p:sp>
        <p:nvSpPr>
          <p:cNvPr id="7173" name="TextBox 7172">
            <a:extLst>
              <a:ext uri="{FF2B5EF4-FFF2-40B4-BE49-F238E27FC236}">
                <a16:creationId xmlns:a16="http://schemas.microsoft.com/office/drawing/2014/main" id="{C230A46F-69AF-65E6-733B-CA56D6E5F269}"/>
              </a:ext>
            </a:extLst>
          </p:cNvPr>
          <p:cNvSpPr txBox="1"/>
          <p:nvPr/>
        </p:nvSpPr>
        <p:spPr>
          <a:xfrm>
            <a:off x="8674920" y="4507498"/>
            <a:ext cx="560296" cy="369332"/>
          </a:xfrm>
          <a:prstGeom prst="rect">
            <a:avLst/>
          </a:prstGeom>
          <a:noFill/>
        </p:spPr>
        <p:txBody>
          <a:bodyPr wrap="square" rtlCol="0">
            <a:spAutoFit/>
          </a:bodyPr>
          <a:lstStyle/>
          <a:p>
            <a:r>
              <a:rPr lang="en-US" dirty="0"/>
              <a:t>h</a:t>
            </a:r>
          </a:p>
        </p:txBody>
      </p:sp>
      <p:sp>
        <p:nvSpPr>
          <p:cNvPr id="7174" name="TextBox 7173">
            <a:extLst>
              <a:ext uri="{FF2B5EF4-FFF2-40B4-BE49-F238E27FC236}">
                <a16:creationId xmlns:a16="http://schemas.microsoft.com/office/drawing/2014/main" id="{F767CF0E-CC4C-5BEF-D49F-491CC0FC6E4D}"/>
              </a:ext>
            </a:extLst>
          </p:cNvPr>
          <p:cNvSpPr txBox="1"/>
          <p:nvPr/>
        </p:nvSpPr>
        <p:spPr>
          <a:xfrm>
            <a:off x="8983639" y="3434110"/>
            <a:ext cx="560296" cy="369332"/>
          </a:xfrm>
          <a:prstGeom prst="rect">
            <a:avLst/>
          </a:prstGeom>
          <a:noFill/>
        </p:spPr>
        <p:txBody>
          <a:bodyPr wrap="square" rtlCol="0">
            <a:spAutoFit/>
          </a:bodyPr>
          <a:lstStyle/>
          <a:p>
            <a:r>
              <a:rPr lang="en-US" dirty="0"/>
              <a:t>c</a:t>
            </a:r>
          </a:p>
        </p:txBody>
      </p:sp>
      <p:sp>
        <p:nvSpPr>
          <p:cNvPr id="7175" name="TextBox 7174">
            <a:extLst>
              <a:ext uri="{FF2B5EF4-FFF2-40B4-BE49-F238E27FC236}">
                <a16:creationId xmlns:a16="http://schemas.microsoft.com/office/drawing/2014/main" id="{E48DBD3E-46E9-4197-1D9B-8087B9F4845E}"/>
              </a:ext>
            </a:extLst>
          </p:cNvPr>
          <p:cNvSpPr txBox="1"/>
          <p:nvPr/>
        </p:nvSpPr>
        <p:spPr>
          <a:xfrm>
            <a:off x="9564529" y="3477278"/>
            <a:ext cx="560296" cy="369332"/>
          </a:xfrm>
          <a:prstGeom prst="rect">
            <a:avLst/>
          </a:prstGeom>
          <a:noFill/>
        </p:spPr>
        <p:txBody>
          <a:bodyPr wrap="square" rtlCol="0">
            <a:spAutoFit/>
          </a:bodyPr>
          <a:lstStyle/>
          <a:p>
            <a:r>
              <a:rPr lang="en-US" dirty="0"/>
              <a:t>d</a:t>
            </a:r>
          </a:p>
        </p:txBody>
      </p:sp>
    </p:spTree>
    <p:extLst>
      <p:ext uri="{BB962C8B-B14F-4D97-AF65-F5344CB8AC3E}">
        <p14:creationId xmlns:p14="http://schemas.microsoft.com/office/powerpoint/2010/main" val="39176828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FE7C8B-5720-A532-100A-C175229D478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A2DA94D-DC16-CD92-A704-6B0752FE748D}"/>
              </a:ext>
            </a:extLst>
          </p:cNvPr>
          <p:cNvSpPr>
            <a:spLocks noGrp="1"/>
          </p:cNvSpPr>
          <p:nvPr>
            <p:ph type="title"/>
          </p:nvPr>
        </p:nvSpPr>
        <p:spPr/>
        <p:txBody>
          <a:bodyPr/>
          <a:lstStyle/>
          <a:p>
            <a:r>
              <a:rPr lang="ru-RU" dirty="0"/>
              <a:t>Переход </a:t>
            </a:r>
            <a:r>
              <a:rPr lang="en-US" dirty="0"/>
              <a:t>l (S</a:t>
            </a:r>
            <a:r>
              <a:rPr lang="en-US" b="0" i="0" dirty="0">
                <a:solidFill>
                  <a:srgbClr val="1F1F1F"/>
                </a:solidFill>
                <a:effectLst/>
                <a:latin typeface="Google Sans"/>
              </a:rPr>
              <a:t>→I)</a:t>
            </a:r>
            <a:endParaRPr lang="en-US" dirty="0"/>
          </a:p>
        </p:txBody>
      </p:sp>
      <p:sp>
        <p:nvSpPr>
          <p:cNvPr id="7176" name="Content Placeholder 7175">
            <a:extLst>
              <a:ext uri="{FF2B5EF4-FFF2-40B4-BE49-F238E27FC236}">
                <a16:creationId xmlns:a16="http://schemas.microsoft.com/office/drawing/2014/main" id="{27C24CE7-04C1-50A2-F6CB-DB519257A0DF}"/>
              </a:ext>
            </a:extLst>
          </p:cNvPr>
          <p:cNvSpPr>
            <a:spLocks noGrp="1"/>
          </p:cNvSpPr>
          <p:nvPr>
            <p:ph idx="1"/>
          </p:nvPr>
        </p:nvSpPr>
        <p:spPr>
          <a:xfrm>
            <a:off x="838200" y="1825625"/>
            <a:ext cx="5597752" cy="4351338"/>
          </a:xfrm>
        </p:spPr>
        <p:txBody>
          <a:bodyPr/>
          <a:lstStyle/>
          <a:p>
            <a:r>
              <a:rPr lang="ru-RU" b="0" i="0" dirty="0">
                <a:solidFill>
                  <a:srgbClr val="333333"/>
                </a:solidFill>
                <a:effectLst/>
                <a:latin typeface="-apple-system"/>
              </a:rPr>
              <a:t>Другой CPU хочет сохранить данные в кэш-линию, которая имеет статус </a:t>
            </a:r>
            <a:r>
              <a:rPr lang="ru-RU" b="0" i="0" dirty="0" err="1">
                <a:solidFill>
                  <a:srgbClr val="333333"/>
                </a:solidFill>
                <a:effectLst/>
                <a:latin typeface="-apple-system"/>
              </a:rPr>
              <a:t>read-only</a:t>
            </a:r>
            <a:r>
              <a:rPr lang="ru-RU" b="0" i="0" dirty="0">
                <a:solidFill>
                  <a:srgbClr val="333333"/>
                </a:solidFill>
                <a:effectLst/>
                <a:latin typeface="-apple-system"/>
              </a:rPr>
              <a:t>, так как</a:t>
            </a:r>
            <a:r>
              <a:rPr lang="en-US" b="0" i="0" dirty="0">
                <a:solidFill>
                  <a:srgbClr val="333333"/>
                </a:solidFill>
                <a:effectLst/>
                <a:latin typeface="-apple-system"/>
              </a:rPr>
              <a:t> </a:t>
            </a:r>
            <a:r>
              <a:rPr lang="ru-RU" b="0" i="0" dirty="0">
                <a:solidFill>
                  <a:srgbClr val="333333"/>
                </a:solidFill>
                <a:effectLst/>
                <a:latin typeface="-apple-system"/>
              </a:rPr>
              <a:t>она используется каким-то процессором (например, нашим)</a:t>
            </a:r>
          </a:p>
          <a:p>
            <a:r>
              <a:rPr lang="ru-RU" b="0" i="0" dirty="0">
                <a:solidFill>
                  <a:srgbClr val="333333"/>
                </a:solidFill>
                <a:effectLst/>
                <a:latin typeface="-apple-system"/>
              </a:rPr>
              <a:t>Переход начинается приемом “</a:t>
            </a:r>
            <a:r>
              <a:rPr lang="ru-RU" b="0" i="0" dirty="0" err="1">
                <a:solidFill>
                  <a:srgbClr val="333333"/>
                </a:solidFill>
                <a:effectLst/>
                <a:latin typeface="-apple-system"/>
              </a:rPr>
              <a:t>invalidate</a:t>
            </a:r>
            <a:r>
              <a:rPr lang="ru-RU" b="0" i="0" dirty="0">
                <a:solidFill>
                  <a:srgbClr val="333333"/>
                </a:solidFill>
                <a:effectLst/>
                <a:latin typeface="-apple-system"/>
              </a:rPr>
              <a:t>”, и наш CPU отвечает “</a:t>
            </a:r>
            <a:r>
              <a:rPr lang="ru-RU" b="0" i="0" dirty="0" err="1">
                <a:solidFill>
                  <a:srgbClr val="333333"/>
                </a:solidFill>
                <a:effectLst/>
                <a:latin typeface="-apple-system"/>
              </a:rPr>
              <a:t>invalidate</a:t>
            </a:r>
            <a:r>
              <a:rPr lang="ru-RU" b="0" i="0" dirty="0">
                <a:solidFill>
                  <a:srgbClr val="333333"/>
                </a:solidFill>
                <a:effectLst/>
                <a:latin typeface="-apple-system"/>
              </a:rPr>
              <a:t> </a:t>
            </a:r>
            <a:r>
              <a:rPr lang="ru-RU" b="0" i="0" dirty="0" err="1">
                <a:solidFill>
                  <a:srgbClr val="333333"/>
                </a:solidFill>
                <a:effectLst/>
                <a:latin typeface="-apple-system"/>
              </a:rPr>
              <a:t>acknowledge</a:t>
            </a:r>
            <a:r>
              <a:rPr lang="ru-RU" b="0" i="0" dirty="0">
                <a:solidFill>
                  <a:srgbClr val="333333"/>
                </a:solidFill>
                <a:effectLst/>
                <a:latin typeface="-apple-system"/>
              </a:rPr>
              <a:t>”</a:t>
            </a:r>
            <a:endParaRPr lang="en-US" dirty="0"/>
          </a:p>
        </p:txBody>
      </p:sp>
      <p:sp>
        <p:nvSpPr>
          <p:cNvPr id="5" name="Rectangle 4">
            <a:extLst>
              <a:ext uri="{FF2B5EF4-FFF2-40B4-BE49-F238E27FC236}">
                <a16:creationId xmlns:a16="http://schemas.microsoft.com/office/drawing/2014/main" id="{578A4A5C-31E9-FB88-DE7F-B7FCA5850224}"/>
              </a:ext>
            </a:extLst>
          </p:cNvPr>
          <p:cNvSpPr/>
          <p:nvPr/>
        </p:nvSpPr>
        <p:spPr>
          <a:xfrm>
            <a:off x="9158514" y="2293257"/>
            <a:ext cx="566057"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t>
            </a:r>
          </a:p>
        </p:txBody>
      </p:sp>
      <p:sp>
        <p:nvSpPr>
          <p:cNvPr id="6" name="Rectangle 5">
            <a:extLst>
              <a:ext uri="{FF2B5EF4-FFF2-40B4-BE49-F238E27FC236}">
                <a16:creationId xmlns:a16="http://schemas.microsoft.com/office/drawing/2014/main" id="{8DBC1729-2465-4C1F-A99D-0C55BF17B113}"/>
              </a:ext>
            </a:extLst>
          </p:cNvPr>
          <p:cNvSpPr/>
          <p:nvPr/>
        </p:nvSpPr>
        <p:spPr>
          <a:xfrm>
            <a:off x="11070771" y="4115594"/>
            <a:ext cx="566057"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7" name="Rectangle 6">
            <a:extLst>
              <a:ext uri="{FF2B5EF4-FFF2-40B4-BE49-F238E27FC236}">
                <a16:creationId xmlns:a16="http://schemas.microsoft.com/office/drawing/2014/main" id="{8A4A5886-741B-0345-FAEA-15DEF8C599BE}"/>
              </a:ext>
            </a:extLst>
          </p:cNvPr>
          <p:cNvSpPr/>
          <p:nvPr/>
        </p:nvSpPr>
        <p:spPr>
          <a:xfrm>
            <a:off x="9158514" y="5821817"/>
            <a:ext cx="566057"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a:t>
            </a:r>
          </a:p>
        </p:txBody>
      </p:sp>
      <p:sp>
        <p:nvSpPr>
          <p:cNvPr id="8" name="Rectangle 7">
            <a:extLst>
              <a:ext uri="{FF2B5EF4-FFF2-40B4-BE49-F238E27FC236}">
                <a16:creationId xmlns:a16="http://schemas.microsoft.com/office/drawing/2014/main" id="{1FD5C679-382C-CAD0-7EA3-3BB976CBFDB2}"/>
              </a:ext>
            </a:extLst>
          </p:cNvPr>
          <p:cNvSpPr/>
          <p:nvPr/>
        </p:nvSpPr>
        <p:spPr>
          <a:xfrm>
            <a:off x="7216095" y="4115594"/>
            <a:ext cx="566057"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a:t>
            </a:r>
          </a:p>
        </p:txBody>
      </p:sp>
      <p:cxnSp>
        <p:nvCxnSpPr>
          <p:cNvPr id="10" name="Straight Arrow Connector 9">
            <a:extLst>
              <a:ext uri="{FF2B5EF4-FFF2-40B4-BE49-F238E27FC236}">
                <a16:creationId xmlns:a16="http://schemas.microsoft.com/office/drawing/2014/main" id="{0CBAFFFE-ADB6-15A8-2DDE-E5382BA0CBF9}"/>
              </a:ext>
            </a:extLst>
          </p:cNvPr>
          <p:cNvCxnSpPr>
            <a:stCxn id="5" idx="3"/>
            <a:endCxn id="6" idx="0"/>
          </p:cNvCxnSpPr>
          <p:nvPr/>
        </p:nvCxnSpPr>
        <p:spPr>
          <a:xfrm>
            <a:off x="9724571" y="2576286"/>
            <a:ext cx="1629229" cy="1539308"/>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912EFE84-B062-91CA-F4CF-279ABD571459}"/>
              </a:ext>
            </a:extLst>
          </p:cNvPr>
          <p:cNvCxnSpPr>
            <a:cxnSpLocks/>
            <a:stCxn id="6" idx="1"/>
            <a:endCxn id="5" idx="2"/>
          </p:cNvCxnSpPr>
          <p:nvPr/>
        </p:nvCxnSpPr>
        <p:spPr>
          <a:xfrm flipH="1" flipV="1">
            <a:off x="9441543" y="2859314"/>
            <a:ext cx="1629228" cy="1539309"/>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634797D7-43E7-A906-9ACE-8C3C07A88DB0}"/>
              </a:ext>
            </a:extLst>
          </p:cNvPr>
          <p:cNvCxnSpPr>
            <a:cxnSpLocks/>
            <a:stCxn id="6" idx="2"/>
            <a:endCxn id="7" idx="3"/>
          </p:cNvCxnSpPr>
          <p:nvPr/>
        </p:nvCxnSpPr>
        <p:spPr>
          <a:xfrm flipH="1">
            <a:off x="9724571" y="4681651"/>
            <a:ext cx="1629229" cy="1423195"/>
          </a:xfrm>
          <a:prstGeom prst="straightConnector1">
            <a:avLst/>
          </a:prstGeom>
          <a:ln w="28575">
            <a:solidFill>
              <a:srgbClr val="FF0000"/>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672BDA19-0918-C447-CC57-ACAB694B1320}"/>
              </a:ext>
            </a:extLst>
          </p:cNvPr>
          <p:cNvCxnSpPr>
            <a:cxnSpLocks/>
            <a:stCxn id="7" idx="0"/>
            <a:endCxn id="6" idx="1"/>
          </p:cNvCxnSpPr>
          <p:nvPr/>
        </p:nvCxnSpPr>
        <p:spPr>
          <a:xfrm flipV="1">
            <a:off x="9441543" y="4398623"/>
            <a:ext cx="1629228" cy="1423194"/>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D8A26C75-8868-863B-0D15-34180F21AE83}"/>
              </a:ext>
            </a:extLst>
          </p:cNvPr>
          <p:cNvCxnSpPr>
            <a:cxnSpLocks/>
            <a:stCxn id="7" idx="0"/>
            <a:endCxn id="8" idx="3"/>
          </p:cNvCxnSpPr>
          <p:nvPr/>
        </p:nvCxnSpPr>
        <p:spPr>
          <a:xfrm flipH="1" flipV="1">
            <a:off x="7782152" y="4398623"/>
            <a:ext cx="1659391" cy="1423194"/>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1DB76273-E796-0E95-AF19-051E368572DC}"/>
              </a:ext>
            </a:extLst>
          </p:cNvPr>
          <p:cNvCxnSpPr>
            <a:cxnSpLocks/>
            <a:stCxn id="8" idx="2"/>
            <a:endCxn id="7" idx="1"/>
          </p:cNvCxnSpPr>
          <p:nvPr/>
        </p:nvCxnSpPr>
        <p:spPr>
          <a:xfrm>
            <a:off x="7499124" y="4681651"/>
            <a:ext cx="1659390" cy="1423195"/>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8E7E79CC-BDF5-C08F-974E-58E0F1D80025}"/>
              </a:ext>
            </a:extLst>
          </p:cNvPr>
          <p:cNvCxnSpPr>
            <a:cxnSpLocks/>
            <a:stCxn id="5" idx="1"/>
            <a:endCxn id="8" idx="0"/>
          </p:cNvCxnSpPr>
          <p:nvPr/>
        </p:nvCxnSpPr>
        <p:spPr>
          <a:xfrm flipH="1">
            <a:off x="7499124" y="2576286"/>
            <a:ext cx="1659390" cy="1539308"/>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3EBC01AE-C347-6FEF-A240-1322449E67BA}"/>
              </a:ext>
            </a:extLst>
          </p:cNvPr>
          <p:cNvCxnSpPr>
            <a:cxnSpLocks/>
            <a:stCxn id="8" idx="3"/>
            <a:endCxn id="5" idx="2"/>
          </p:cNvCxnSpPr>
          <p:nvPr/>
        </p:nvCxnSpPr>
        <p:spPr>
          <a:xfrm flipV="1">
            <a:off x="7782152" y="2859314"/>
            <a:ext cx="1659391" cy="1539309"/>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C46A2AD1-C2A2-23EC-D303-51148D526E88}"/>
              </a:ext>
            </a:extLst>
          </p:cNvPr>
          <p:cNvCxnSpPr>
            <a:cxnSpLocks/>
          </p:cNvCxnSpPr>
          <p:nvPr/>
        </p:nvCxnSpPr>
        <p:spPr>
          <a:xfrm flipV="1">
            <a:off x="9643110" y="2859314"/>
            <a:ext cx="0" cy="2962503"/>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432B9D63-1FEE-6E94-10C1-8E65BCEDF8BB}"/>
              </a:ext>
            </a:extLst>
          </p:cNvPr>
          <p:cNvCxnSpPr>
            <a:cxnSpLocks/>
          </p:cNvCxnSpPr>
          <p:nvPr/>
        </p:nvCxnSpPr>
        <p:spPr>
          <a:xfrm flipH="1">
            <a:off x="9232899" y="2859314"/>
            <a:ext cx="0" cy="2962503"/>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F5D919BE-1FA5-93CD-61E8-0E8219C10D0F}"/>
              </a:ext>
            </a:extLst>
          </p:cNvPr>
          <p:cNvCxnSpPr>
            <a:cxnSpLocks/>
          </p:cNvCxnSpPr>
          <p:nvPr/>
        </p:nvCxnSpPr>
        <p:spPr>
          <a:xfrm flipH="1">
            <a:off x="7782152" y="4571263"/>
            <a:ext cx="3288619" cy="0"/>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8480A563-020D-1AB8-79BB-06F8BA67534B}"/>
              </a:ext>
            </a:extLst>
          </p:cNvPr>
          <p:cNvCxnSpPr>
            <a:cxnSpLocks/>
          </p:cNvCxnSpPr>
          <p:nvPr/>
        </p:nvCxnSpPr>
        <p:spPr>
          <a:xfrm flipV="1">
            <a:off x="7782152" y="4210050"/>
            <a:ext cx="3288619" cy="0"/>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59" name="TextBox 58">
            <a:extLst>
              <a:ext uri="{FF2B5EF4-FFF2-40B4-BE49-F238E27FC236}">
                <a16:creationId xmlns:a16="http://schemas.microsoft.com/office/drawing/2014/main" id="{5B45D4F2-DC24-D803-7068-D51AB88F14D3}"/>
              </a:ext>
            </a:extLst>
          </p:cNvPr>
          <p:cNvSpPr txBox="1"/>
          <p:nvPr/>
        </p:nvSpPr>
        <p:spPr>
          <a:xfrm>
            <a:off x="10377714" y="2859314"/>
            <a:ext cx="560296" cy="369332"/>
          </a:xfrm>
          <a:prstGeom prst="rect">
            <a:avLst/>
          </a:prstGeom>
          <a:noFill/>
        </p:spPr>
        <p:txBody>
          <a:bodyPr wrap="square" rtlCol="0">
            <a:spAutoFit/>
          </a:bodyPr>
          <a:lstStyle/>
          <a:p>
            <a:r>
              <a:rPr lang="en-US" dirty="0"/>
              <a:t>f</a:t>
            </a:r>
          </a:p>
        </p:txBody>
      </p:sp>
      <p:sp>
        <p:nvSpPr>
          <p:cNvPr id="60" name="TextBox 59">
            <a:extLst>
              <a:ext uri="{FF2B5EF4-FFF2-40B4-BE49-F238E27FC236}">
                <a16:creationId xmlns:a16="http://schemas.microsoft.com/office/drawing/2014/main" id="{A22D6838-2E8A-3C20-CBCF-0776FAD82005}"/>
              </a:ext>
            </a:extLst>
          </p:cNvPr>
          <p:cNvSpPr txBox="1"/>
          <p:nvPr/>
        </p:nvSpPr>
        <p:spPr>
          <a:xfrm>
            <a:off x="9989864" y="3557689"/>
            <a:ext cx="560296" cy="369332"/>
          </a:xfrm>
          <a:prstGeom prst="rect">
            <a:avLst/>
          </a:prstGeom>
          <a:noFill/>
        </p:spPr>
        <p:txBody>
          <a:bodyPr wrap="square" rtlCol="0">
            <a:spAutoFit/>
          </a:bodyPr>
          <a:lstStyle/>
          <a:p>
            <a:r>
              <a:rPr lang="en-US" dirty="0"/>
              <a:t>e</a:t>
            </a:r>
          </a:p>
        </p:txBody>
      </p:sp>
      <p:sp>
        <p:nvSpPr>
          <p:cNvPr id="61" name="TextBox 60">
            <a:extLst>
              <a:ext uri="{FF2B5EF4-FFF2-40B4-BE49-F238E27FC236}">
                <a16:creationId xmlns:a16="http://schemas.microsoft.com/office/drawing/2014/main" id="{711305A3-0F5D-6259-1C7F-EE8902CA73E0}"/>
              </a:ext>
            </a:extLst>
          </p:cNvPr>
          <p:cNvSpPr txBox="1"/>
          <p:nvPr/>
        </p:nvSpPr>
        <p:spPr>
          <a:xfrm>
            <a:off x="8066019" y="2976608"/>
            <a:ext cx="560296" cy="369332"/>
          </a:xfrm>
          <a:prstGeom prst="rect">
            <a:avLst/>
          </a:prstGeom>
          <a:noFill/>
        </p:spPr>
        <p:txBody>
          <a:bodyPr wrap="square" rtlCol="0">
            <a:spAutoFit/>
          </a:bodyPr>
          <a:lstStyle/>
          <a:p>
            <a:r>
              <a:rPr lang="en-US" dirty="0"/>
              <a:t>a</a:t>
            </a:r>
          </a:p>
        </p:txBody>
      </p:sp>
      <p:sp>
        <p:nvSpPr>
          <p:cNvPr id="62" name="TextBox 61">
            <a:extLst>
              <a:ext uri="{FF2B5EF4-FFF2-40B4-BE49-F238E27FC236}">
                <a16:creationId xmlns:a16="http://schemas.microsoft.com/office/drawing/2014/main" id="{421A5C4C-18B2-3686-EEDC-4507C4F87877}"/>
              </a:ext>
            </a:extLst>
          </p:cNvPr>
          <p:cNvSpPr txBox="1"/>
          <p:nvPr/>
        </p:nvSpPr>
        <p:spPr>
          <a:xfrm>
            <a:off x="8528891" y="3569732"/>
            <a:ext cx="560296" cy="369332"/>
          </a:xfrm>
          <a:prstGeom prst="rect">
            <a:avLst/>
          </a:prstGeom>
          <a:noFill/>
        </p:spPr>
        <p:txBody>
          <a:bodyPr wrap="square" rtlCol="0">
            <a:spAutoFit/>
          </a:bodyPr>
          <a:lstStyle/>
          <a:p>
            <a:r>
              <a:rPr lang="en-US" dirty="0"/>
              <a:t>b</a:t>
            </a:r>
          </a:p>
        </p:txBody>
      </p:sp>
      <p:sp>
        <p:nvSpPr>
          <p:cNvPr id="63" name="TextBox 62">
            <a:extLst>
              <a:ext uri="{FF2B5EF4-FFF2-40B4-BE49-F238E27FC236}">
                <a16:creationId xmlns:a16="http://schemas.microsoft.com/office/drawing/2014/main" id="{84CD9A30-17D8-F4F5-5223-C969F40815C4}"/>
              </a:ext>
            </a:extLst>
          </p:cNvPr>
          <p:cNvSpPr txBox="1"/>
          <p:nvPr/>
        </p:nvSpPr>
        <p:spPr>
          <a:xfrm>
            <a:off x="8595338" y="4875915"/>
            <a:ext cx="560296" cy="369332"/>
          </a:xfrm>
          <a:prstGeom prst="rect">
            <a:avLst/>
          </a:prstGeom>
          <a:noFill/>
        </p:spPr>
        <p:txBody>
          <a:bodyPr wrap="square" rtlCol="0">
            <a:spAutoFit/>
          </a:bodyPr>
          <a:lstStyle/>
          <a:p>
            <a:r>
              <a:rPr lang="en-US" dirty="0"/>
              <a:t>j</a:t>
            </a:r>
          </a:p>
        </p:txBody>
      </p:sp>
      <p:sp>
        <p:nvSpPr>
          <p:cNvPr id="7168" name="TextBox 7167">
            <a:extLst>
              <a:ext uri="{FF2B5EF4-FFF2-40B4-BE49-F238E27FC236}">
                <a16:creationId xmlns:a16="http://schemas.microsoft.com/office/drawing/2014/main" id="{BF2D5D0D-C111-8FDB-5EC7-F65D9FC112F6}"/>
              </a:ext>
            </a:extLst>
          </p:cNvPr>
          <p:cNvSpPr txBox="1"/>
          <p:nvPr/>
        </p:nvSpPr>
        <p:spPr>
          <a:xfrm>
            <a:off x="8263257" y="5528275"/>
            <a:ext cx="560296" cy="369332"/>
          </a:xfrm>
          <a:prstGeom prst="rect">
            <a:avLst/>
          </a:prstGeom>
          <a:noFill/>
        </p:spPr>
        <p:txBody>
          <a:bodyPr wrap="square" rtlCol="0">
            <a:spAutoFit/>
          </a:bodyPr>
          <a:lstStyle/>
          <a:p>
            <a:r>
              <a:rPr lang="en-US" dirty="0" err="1"/>
              <a:t>i</a:t>
            </a:r>
            <a:endParaRPr lang="en-US" dirty="0"/>
          </a:p>
        </p:txBody>
      </p:sp>
      <p:sp>
        <p:nvSpPr>
          <p:cNvPr id="7169" name="TextBox 7168">
            <a:extLst>
              <a:ext uri="{FF2B5EF4-FFF2-40B4-BE49-F238E27FC236}">
                <a16:creationId xmlns:a16="http://schemas.microsoft.com/office/drawing/2014/main" id="{F7E37CCA-A23E-ACCE-E792-CD003B92F510}"/>
              </a:ext>
            </a:extLst>
          </p:cNvPr>
          <p:cNvSpPr txBox="1"/>
          <p:nvPr/>
        </p:nvSpPr>
        <p:spPr>
          <a:xfrm>
            <a:off x="10007600" y="4816526"/>
            <a:ext cx="560296" cy="369332"/>
          </a:xfrm>
          <a:prstGeom prst="rect">
            <a:avLst/>
          </a:prstGeom>
          <a:noFill/>
        </p:spPr>
        <p:txBody>
          <a:bodyPr wrap="square" rtlCol="0">
            <a:spAutoFit/>
          </a:bodyPr>
          <a:lstStyle/>
          <a:p>
            <a:r>
              <a:rPr lang="en-US" dirty="0"/>
              <a:t>k</a:t>
            </a:r>
          </a:p>
        </p:txBody>
      </p:sp>
      <p:sp>
        <p:nvSpPr>
          <p:cNvPr id="7171" name="TextBox 7170">
            <a:extLst>
              <a:ext uri="{FF2B5EF4-FFF2-40B4-BE49-F238E27FC236}">
                <a16:creationId xmlns:a16="http://schemas.microsoft.com/office/drawing/2014/main" id="{B9F37385-08C1-8097-2A01-2BA937136780}"/>
              </a:ext>
            </a:extLst>
          </p:cNvPr>
          <p:cNvSpPr txBox="1"/>
          <p:nvPr/>
        </p:nvSpPr>
        <p:spPr>
          <a:xfrm>
            <a:off x="10313149" y="5507679"/>
            <a:ext cx="560296" cy="369332"/>
          </a:xfrm>
          <a:prstGeom prst="rect">
            <a:avLst/>
          </a:prstGeom>
          <a:noFill/>
        </p:spPr>
        <p:txBody>
          <a:bodyPr wrap="square" rtlCol="0">
            <a:spAutoFit/>
          </a:bodyPr>
          <a:lstStyle/>
          <a:p>
            <a:r>
              <a:rPr lang="en-US" b="1" dirty="0">
                <a:solidFill>
                  <a:srgbClr val="FF0000"/>
                </a:solidFill>
              </a:rPr>
              <a:t>l</a:t>
            </a:r>
          </a:p>
        </p:txBody>
      </p:sp>
      <p:sp>
        <p:nvSpPr>
          <p:cNvPr id="7172" name="TextBox 7171">
            <a:extLst>
              <a:ext uri="{FF2B5EF4-FFF2-40B4-BE49-F238E27FC236}">
                <a16:creationId xmlns:a16="http://schemas.microsoft.com/office/drawing/2014/main" id="{878CF3C9-ABDD-ACED-9361-138DE96149B9}"/>
              </a:ext>
            </a:extLst>
          </p:cNvPr>
          <p:cNvSpPr txBox="1"/>
          <p:nvPr/>
        </p:nvSpPr>
        <p:spPr>
          <a:xfrm>
            <a:off x="9908134" y="3883869"/>
            <a:ext cx="560296" cy="369332"/>
          </a:xfrm>
          <a:prstGeom prst="rect">
            <a:avLst/>
          </a:prstGeom>
          <a:noFill/>
        </p:spPr>
        <p:txBody>
          <a:bodyPr wrap="square" rtlCol="0">
            <a:spAutoFit/>
          </a:bodyPr>
          <a:lstStyle/>
          <a:p>
            <a:r>
              <a:rPr lang="en-US" dirty="0"/>
              <a:t>g</a:t>
            </a:r>
          </a:p>
        </p:txBody>
      </p:sp>
      <p:sp>
        <p:nvSpPr>
          <p:cNvPr id="7173" name="TextBox 7172">
            <a:extLst>
              <a:ext uri="{FF2B5EF4-FFF2-40B4-BE49-F238E27FC236}">
                <a16:creationId xmlns:a16="http://schemas.microsoft.com/office/drawing/2014/main" id="{F26C89F4-DA0F-D430-51BD-60EE2122CE6D}"/>
              </a:ext>
            </a:extLst>
          </p:cNvPr>
          <p:cNvSpPr txBox="1"/>
          <p:nvPr/>
        </p:nvSpPr>
        <p:spPr>
          <a:xfrm>
            <a:off x="8674920" y="4507498"/>
            <a:ext cx="560296" cy="369332"/>
          </a:xfrm>
          <a:prstGeom prst="rect">
            <a:avLst/>
          </a:prstGeom>
          <a:noFill/>
        </p:spPr>
        <p:txBody>
          <a:bodyPr wrap="square" rtlCol="0">
            <a:spAutoFit/>
          </a:bodyPr>
          <a:lstStyle/>
          <a:p>
            <a:r>
              <a:rPr lang="en-US" dirty="0"/>
              <a:t>h</a:t>
            </a:r>
          </a:p>
        </p:txBody>
      </p:sp>
      <p:sp>
        <p:nvSpPr>
          <p:cNvPr id="7174" name="TextBox 7173">
            <a:extLst>
              <a:ext uri="{FF2B5EF4-FFF2-40B4-BE49-F238E27FC236}">
                <a16:creationId xmlns:a16="http://schemas.microsoft.com/office/drawing/2014/main" id="{67E3DE9C-48B3-B89B-C490-A97542348652}"/>
              </a:ext>
            </a:extLst>
          </p:cNvPr>
          <p:cNvSpPr txBox="1"/>
          <p:nvPr/>
        </p:nvSpPr>
        <p:spPr>
          <a:xfrm>
            <a:off x="8983639" y="3434110"/>
            <a:ext cx="560296" cy="369332"/>
          </a:xfrm>
          <a:prstGeom prst="rect">
            <a:avLst/>
          </a:prstGeom>
          <a:noFill/>
        </p:spPr>
        <p:txBody>
          <a:bodyPr wrap="square" rtlCol="0">
            <a:spAutoFit/>
          </a:bodyPr>
          <a:lstStyle/>
          <a:p>
            <a:r>
              <a:rPr lang="en-US" dirty="0"/>
              <a:t>c</a:t>
            </a:r>
          </a:p>
        </p:txBody>
      </p:sp>
      <p:sp>
        <p:nvSpPr>
          <p:cNvPr id="7175" name="TextBox 7174">
            <a:extLst>
              <a:ext uri="{FF2B5EF4-FFF2-40B4-BE49-F238E27FC236}">
                <a16:creationId xmlns:a16="http://schemas.microsoft.com/office/drawing/2014/main" id="{F1B1E7A6-6D68-7BAB-7B1C-B958D4967063}"/>
              </a:ext>
            </a:extLst>
          </p:cNvPr>
          <p:cNvSpPr txBox="1"/>
          <p:nvPr/>
        </p:nvSpPr>
        <p:spPr>
          <a:xfrm>
            <a:off x="9564529" y="3477278"/>
            <a:ext cx="560296" cy="369332"/>
          </a:xfrm>
          <a:prstGeom prst="rect">
            <a:avLst/>
          </a:prstGeom>
          <a:noFill/>
        </p:spPr>
        <p:txBody>
          <a:bodyPr wrap="square" rtlCol="0">
            <a:spAutoFit/>
          </a:bodyPr>
          <a:lstStyle/>
          <a:p>
            <a:r>
              <a:rPr lang="en-US" dirty="0"/>
              <a:t>d</a:t>
            </a:r>
          </a:p>
        </p:txBody>
      </p:sp>
    </p:spTree>
    <p:extLst>
      <p:ext uri="{BB962C8B-B14F-4D97-AF65-F5344CB8AC3E}">
        <p14:creationId xmlns:p14="http://schemas.microsoft.com/office/powerpoint/2010/main" val="39723777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6A9EE-93BD-A004-A335-8496F4BC077C}"/>
              </a:ext>
            </a:extLst>
          </p:cNvPr>
          <p:cNvSpPr>
            <a:spLocks noGrp="1"/>
          </p:cNvSpPr>
          <p:nvPr>
            <p:ph type="title"/>
          </p:nvPr>
        </p:nvSpPr>
        <p:spPr/>
        <p:txBody>
          <a:bodyPr/>
          <a:lstStyle/>
          <a:p>
            <a:r>
              <a:rPr lang="ru-RU" dirty="0"/>
              <a:t>Дополнительные состояния</a:t>
            </a:r>
            <a:endParaRPr lang="en-US" dirty="0"/>
          </a:p>
        </p:txBody>
      </p:sp>
      <p:sp>
        <p:nvSpPr>
          <p:cNvPr id="3" name="Content Placeholder 2">
            <a:extLst>
              <a:ext uri="{FF2B5EF4-FFF2-40B4-BE49-F238E27FC236}">
                <a16:creationId xmlns:a16="http://schemas.microsoft.com/office/drawing/2014/main" id="{91301CD8-B66B-2669-37DF-89750A4D19C1}"/>
              </a:ext>
            </a:extLst>
          </p:cNvPr>
          <p:cNvSpPr>
            <a:spLocks noGrp="1"/>
          </p:cNvSpPr>
          <p:nvPr>
            <p:ph idx="1"/>
          </p:nvPr>
        </p:nvSpPr>
        <p:spPr/>
        <p:txBody>
          <a:bodyPr/>
          <a:lstStyle/>
          <a:p>
            <a:r>
              <a:rPr lang="ru-RU" dirty="0"/>
              <a:t>Реальные протоколы обеспечения когерентности гораздо сложнее</a:t>
            </a:r>
          </a:p>
          <a:p>
            <a:r>
              <a:rPr lang="ru-RU" dirty="0"/>
              <a:t>Чтобы аппаратура могла обрабатывать переходы, требующие многочисленных задержек, вводятся дополнительные состояния</a:t>
            </a:r>
          </a:p>
          <a:p>
            <a:r>
              <a:rPr lang="ru-RU" dirty="0"/>
              <a:t>Эти состояния не являются частью кэш линий</a:t>
            </a:r>
            <a:endParaRPr lang="en-US" dirty="0"/>
          </a:p>
        </p:txBody>
      </p:sp>
    </p:spTree>
    <p:extLst>
      <p:ext uri="{BB962C8B-B14F-4D97-AF65-F5344CB8AC3E}">
        <p14:creationId xmlns:p14="http://schemas.microsoft.com/office/powerpoint/2010/main" val="35528813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C40548-CEE7-DE49-2F14-957B4CC81202}"/>
              </a:ext>
            </a:extLst>
          </p:cNvPr>
          <p:cNvSpPr>
            <a:spLocks noGrp="1"/>
          </p:cNvSpPr>
          <p:nvPr>
            <p:ph type="title"/>
          </p:nvPr>
        </p:nvSpPr>
        <p:spPr/>
        <p:txBody>
          <a:bodyPr/>
          <a:lstStyle/>
          <a:p>
            <a:r>
              <a:rPr lang="ru-RU" dirty="0"/>
              <a:t>Простои при записи</a:t>
            </a:r>
            <a:endParaRPr lang="en-US" dirty="0"/>
          </a:p>
        </p:txBody>
      </p:sp>
      <p:sp>
        <p:nvSpPr>
          <p:cNvPr id="5" name="Content Placeholder 4">
            <a:extLst>
              <a:ext uri="{FF2B5EF4-FFF2-40B4-BE49-F238E27FC236}">
                <a16:creationId xmlns:a16="http://schemas.microsoft.com/office/drawing/2014/main" id="{F5DE0685-D99D-956C-0F56-BB104AF91A5E}"/>
              </a:ext>
            </a:extLst>
          </p:cNvPr>
          <p:cNvSpPr>
            <a:spLocks noGrp="1"/>
          </p:cNvSpPr>
          <p:nvPr>
            <p:ph sz="half" idx="1"/>
          </p:nvPr>
        </p:nvSpPr>
        <p:spPr/>
        <p:txBody>
          <a:bodyPr>
            <a:normAutofit fontScale="92500" lnSpcReduction="10000"/>
          </a:bodyPr>
          <a:lstStyle/>
          <a:p>
            <a:r>
              <a:rPr lang="ru-RU" dirty="0"/>
              <a:t>Производительность первой записи в кэш линию плоха</a:t>
            </a:r>
          </a:p>
          <a:p>
            <a:r>
              <a:rPr lang="en-US" dirty="0"/>
              <a:t>CPU </a:t>
            </a:r>
            <a:r>
              <a:rPr lang="ru-RU" dirty="0"/>
              <a:t>0 должен дождаться момента, пока кэш-линия перейдёт из кэша </a:t>
            </a:r>
            <a:r>
              <a:rPr lang="en-US" dirty="0"/>
              <a:t>CPU 1</a:t>
            </a:r>
            <a:r>
              <a:rPr lang="ru-RU" dirty="0"/>
              <a:t> во владение </a:t>
            </a:r>
            <a:r>
              <a:rPr lang="en-US" dirty="0"/>
              <a:t>CPU 0</a:t>
            </a:r>
          </a:p>
          <a:p>
            <a:pPr lvl="1"/>
            <a:r>
              <a:rPr lang="ru-RU" dirty="0"/>
              <a:t>Это время на порядки больше чем длительность инструкции, работающей с регистрами</a:t>
            </a:r>
          </a:p>
          <a:p>
            <a:r>
              <a:rPr lang="ru-RU" dirty="0"/>
              <a:t>Однако данные будут перезаписаны процессором </a:t>
            </a:r>
            <a:r>
              <a:rPr lang="en-US" dirty="0"/>
              <a:t>CPU 0</a:t>
            </a:r>
          </a:p>
        </p:txBody>
      </p:sp>
      <p:pic>
        <p:nvPicPr>
          <p:cNvPr id="12292" name="Picture 4">
            <a:extLst>
              <a:ext uri="{FF2B5EF4-FFF2-40B4-BE49-F238E27FC236}">
                <a16:creationId xmlns:a16="http://schemas.microsoft.com/office/drawing/2014/main" id="{55445D70-DDBB-6E1B-A7ED-CF41F9A83192}"/>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407726" y="1766622"/>
            <a:ext cx="4710548" cy="4469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4303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7CF768D-F338-A8AD-5305-67C96CA4541A}"/>
              </a:ext>
            </a:extLst>
          </p:cNvPr>
          <p:cNvSpPr>
            <a:spLocks noGrp="1"/>
          </p:cNvSpPr>
          <p:nvPr>
            <p:ph type="title"/>
          </p:nvPr>
        </p:nvSpPr>
        <p:spPr/>
        <p:txBody>
          <a:bodyPr/>
          <a:lstStyle/>
          <a:p>
            <a:r>
              <a:rPr lang="ru-RU" dirty="0"/>
              <a:t>Буферы записи</a:t>
            </a:r>
            <a:endParaRPr lang="en-US" dirty="0"/>
          </a:p>
        </p:txBody>
      </p:sp>
      <p:sp>
        <p:nvSpPr>
          <p:cNvPr id="7" name="Content Placeholder 6">
            <a:extLst>
              <a:ext uri="{FF2B5EF4-FFF2-40B4-BE49-F238E27FC236}">
                <a16:creationId xmlns:a16="http://schemas.microsoft.com/office/drawing/2014/main" id="{7B143208-1B76-A572-B3AB-31A1227CD6A9}"/>
              </a:ext>
            </a:extLst>
          </p:cNvPr>
          <p:cNvSpPr>
            <a:spLocks noGrp="1"/>
          </p:cNvSpPr>
          <p:nvPr>
            <p:ph sz="half" idx="1"/>
          </p:nvPr>
        </p:nvSpPr>
        <p:spPr/>
        <p:txBody>
          <a:bodyPr>
            <a:normAutofit lnSpcReduction="10000"/>
          </a:bodyPr>
          <a:lstStyle/>
          <a:p>
            <a:r>
              <a:rPr lang="ru-RU" dirty="0"/>
              <a:t>В этот буфер записываются операции записи между процессором и его кэшем</a:t>
            </a:r>
          </a:p>
          <a:p>
            <a:r>
              <a:rPr lang="ru-RU" dirty="0"/>
              <a:t>Процессор после отправки сигнала </a:t>
            </a:r>
            <a:r>
              <a:rPr lang="en-US" dirty="0"/>
              <a:t>invalidate</a:t>
            </a:r>
            <a:r>
              <a:rPr lang="ru-RU" dirty="0"/>
              <a:t> запишет </a:t>
            </a:r>
            <a:r>
              <a:rPr lang="en-US" dirty="0"/>
              <a:t>write</a:t>
            </a:r>
            <a:r>
              <a:rPr lang="ru-RU" dirty="0"/>
              <a:t>-операцию</a:t>
            </a:r>
            <a:r>
              <a:rPr lang="en-US" dirty="0"/>
              <a:t> </a:t>
            </a:r>
            <a:r>
              <a:rPr lang="ru-RU" dirty="0"/>
              <a:t>в свой буфер</a:t>
            </a:r>
          </a:p>
          <a:p>
            <a:r>
              <a:rPr lang="ru-RU" dirty="0"/>
              <a:t>После обмена сообщениями</a:t>
            </a:r>
            <a:r>
              <a:rPr lang="en-US" dirty="0"/>
              <a:t> </a:t>
            </a:r>
            <a:r>
              <a:rPr lang="ru-RU" dirty="0"/>
              <a:t>и перехода кэш линии от </a:t>
            </a:r>
            <a:r>
              <a:rPr lang="en-US" dirty="0"/>
              <a:t>CPU 1</a:t>
            </a:r>
            <a:r>
              <a:rPr lang="ru-RU" dirty="0"/>
              <a:t> к </a:t>
            </a:r>
            <a:r>
              <a:rPr lang="en-US" dirty="0"/>
              <a:t>CPU 2</a:t>
            </a:r>
            <a:r>
              <a:rPr lang="ru-RU" dirty="0"/>
              <a:t> данные из </a:t>
            </a:r>
            <a:r>
              <a:rPr lang="en-US" dirty="0"/>
              <a:t>store buffer </a:t>
            </a:r>
            <a:r>
              <a:rPr lang="ru-RU" dirty="0"/>
              <a:t>запишутся в кэш линию </a:t>
            </a:r>
            <a:r>
              <a:rPr lang="en-US" dirty="0"/>
              <a:t>CPU 0</a:t>
            </a:r>
          </a:p>
        </p:txBody>
      </p:sp>
      <p:pic>
        <p:nvPicPr>
          <p:cNvPr id="13314" name="Picture 2">
            <a:extLst>
              <a:ext uri="{FF2B5EF4-FFF2-40B4-BE49-F238E27FC236}">
                <a16:creationId xmlns:a16="http://schemas.microsoft.com/office/drawing/2014/main" id="{C9A7445E-ECCE-0DBF-204A-79F2B9A62013}"/>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275613" y="1825625"/>
            <a:ext cx="497477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36896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ECAB1-BD53-DD97-89DB-233C474EBBAC}"/>
              </a:ext>
            </a:extLst>
          </p:cNvPr>
          <p:cNvSpPr>
            <a:spLocks noGrp="1"/>
          </p:cNvSpPr>
          <p:nvPr>
            <p:ph type="title"/>
          </p:nvPr>
        </p:nvSpPr>
        <p:spPr/>
        <p:txBody>
          <a:bodyPr/>
          <a:lstStyle/>
          <a:p>
            <a:r>
              <a:rPr lang="en-US" dirty="0"/>
              <a:t>Store forwarding</a:t>
            </a:r>
          </a:p>
        </p:txBody>
      </p:sp>
      <p:sp>
        <p:nvSpPr>
          <p:cNvPr id="3" name="Content Placeholder 2">
            <a:extLst>
              <a:ext uri="{FF2B5EF4-FFF2-40B4-BE49-F238E27FC236}">
                <a16:creationId xmlns:a16="http://schemas.microsoft.com/office/drawing/2014/main" id="{EB086C34-B6E7-BB08-B466-77105559CB25}"/>
              </a:ext>
            </a:extLst>
          </p:cNvPr>
          <p:cNvSpPr>
            <a:spLocks noGrp="1"/>
          </p:cNvSpPr>
          <p:nvPr>
            <p:ph sz="half" idx="1"/>
          </p:nvPr>
        </p:nvSpPr>
        <p:spPr/>
        <p:txBody>
          <a:bodyPr/>
          <a:lstStyle/>
          <a:p>
            <a:r>
              <a:rPr lang="ru-RU" dirty="0"/>
              <a:t>Если </a:t>
            </a:r>
            <a:r>
              <a:rPr lang="en-US" dirty="0"/>
              <a:t>CPU</a:t>
            </a:r>
            <a:r>
              <a:rPr lang="ru-RU" dirty="0"/>
              <a:t> будет читать только из кэша, возможно получение устаревших данных из-за задержек при записи</a:t>
            </a:r>
          </a:p>
          <a:p>
            <a:r>
              <a:rPr lang="en-US" dirty="0"/>
              <a:t>CPU </a:t>
            </a:r>
            <a:r>
              <a:rPr lang="ru-RU" dirty="0"/>
              <a:t>должен читать данные не только из кэша, но и обязательно из </a:t>
            </a:r>
            <a:r>
              <a:rPr lang="en-US" dirty="0"/>
              <a:t>store buffer</a:t>
            </a:r>
          </a:p>
        </p:txBody>
      </p:sp>
      <p:sp>
        <p:nvSpPr>
          <p:cNvPr id="4" name="Content Placeholder 3">
            <a:extLst>
              <a:ext uri="{FF2B5EF4-FFF2-40B4-BE49-F238E27FC236}">
                <a16:creationId xmlns:a16="http://schemas.microsoft.com/office/drawing/2014/main" id="{2E407729-D0F6-95AB-8A4F-69C5389A493E}"/>
              </a:ext>
            </a:extLst>
          </p:cNvPr>
          <p:cNvSpPr>
            <a:spLocks noGrp="1"/>
          </p:cNvSpPr>
          <p:nvPr>
            <p:ph sz="half" idx="2"/>
          </p:nvPr>
        </p:nvSpPr>
        <p:spPr/>
        <p:txBody>
          <a:bodyPr/>
          <a:lstStyle/>
          <a:p>
            <a:r>
              <a:rPr lang="en-US" dirty="0"/>
              <a:t>a = 1;</a:t>
            </a:r>
          </a:p>
          <a:p>
            <a:r>
              <a:rPr lang="en-US" dirty="0"/>
              <a:t>b = a + 1;</a:t>
            </a:r>
          </a:p>
          <a:p>
            <a:r>
              <a:rPr lang="en-US" dirty="0"/>
              <a:t>assert( b == 2 );</a:t>
            </a:r>
          </a:p>
        </p:txBody>
      </p:sp>
      <p:pic>
        <p:nvPicPr>
          <p:cNvPr id="14341" name="Picture 5">
            <a:extLst>
              <a:ext uri="{FF2B5EF4-FFF2-40B4-BE49-F238E27FC236}">
                <a16:creationId xmlns:a16="http://schemas.microsoft.com/office/drawing/2014/main" id="{7EA3C9E7-EDF6-4AA3-45A9-4F774C409A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9977" y="3650999"/>
            <a:ext cx="3371623" cy="3035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25952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7F6EC5C2-1EC9-FAD1-A7F1-C80561BA30EB}"/>
              </a:ext>
            </a:extLst>
          </p:cNvPr>
          <p:cNvSpPr txBox="1"/>
          <p:nvPr/>
        </p:nvSpPr>
        <p:spPr>
          <a:xfrm>
            <a:off x="1040492" y="2627331"/>
            <a:ext cx="8922658" cy="4154984"/>
          </a:xfrm>
          <a:prstGeom prst="rect">
            <a:avLst/>
          </a:prstGeom>
          <a:noFill/>
        </p:spPr>
        <p:txBody>
          <a:bodyPr wrap="square">
            <a:spAutoFit/>
          </a:bodyPr>
          <a:lstStyle/>
          <a:p>
            <a:pPr marL="0" indent="0">
              <a:buNone/>
            </a:pPr>
            <a:r>
              <a:rPr lang="en-US" sz="2400" dirty="0"/>
              <a:t>void foo()</a:t>
            </a:r>
            <a:r>
              <a:rPr lang="ru-RU" sz="2400" dirty="0"/>
              <a:t> </a:t>
            </a:r>
            <a:r>
              <a:rPr lang="en-US" sz="2400" dirty="0"/>
              <a:t>// CPU 0 (owns b)</a:t>
            </a:r>
          </a:p>
          <a:p>
            <a:pPr marL="0" indent="0">
              <a:buNone/>
            </a:pPr>
            <a:r>
              <a:rPr lang="en-US" sz="2400" dirty="0"/>
              <a:t>{</a:t>
            </a:r>
          </a:p>
          <a:p>
            <a:pPr marL="0" indent="0">
              <a:buNone/>
            </a:pPr>
            <a:r>
              <a:rPr lang="en-US" sz="2400" dirty="0"/>
              <a:t>	a = 1;</a:t>
            </a:r>
          </a:p>
          <a:p>
            <a:pPr marL="0" indent="0">
              <a:buNone/>
            </a:pPr>
            <a:r>
              <a:rPr lang="en-US" sz="2400" dirty="0"/>
              <a:t>	b = 1;</a:t>
            </a:r>
          </a:p>
          <a:p>
            <a:pPr marL="0" indent="0">
              <a:buNone/>
            </a:pPr>
            <a:r>
              <a:rPr lang="en-US" sz="2400" dirty="0"/>
              <a:t>}</a:t>
            </a:r>
          </a:p>
          <a:p>
            <a:pPr marL="0" indent="0">
              <a:buNone/>
            </a:pPr>
            <a:endParaRPr lang="en-US" sz="2400" dirty="0"/>
          </a:p>
          <a:p>
            <a:pPr marL="0" indent="0">
              <a:buNone/>
            </a:pPr>
            <a:r>
              <a:rPr lang="en-US" sz="2400" dirty="0"/>
              <a:t>void bar() // CPU 1 (owns a)</a:t>
            </a:r>
          </a:p>
          <a:p>
            <a:pPr marL="0" indent="0">
              <a:buNone/>
            </a:pPr>
            <a:r>
              <a:rPr lang="en-US" sz="2400" dirty="0"/>
              <a:t>{</a:t>
            </a:r>
          </a:p>
          <a:p>
            <a:pPr marL="0" indent="0">
              <a:buNone/>
            </a:pPr>
            <a:r>
              <a:rPr lang="en-US" sz="2400" dirty="0"/>
              <a:t>	while ( b == 0 ) continue;</a:t>
            </a:r>
          </a:p>
          <a:p>
            <a:pPr marL="0" indent="0">
              <a:buNone/>
            </a:pPr>
            <a:r>
              <a:rPr lang="en-US" sz="2400" dirty="0"/>
              <a:t>	assert( a == 1 );</a:t>
            </a:r>
          </a:p>
          <a:p>
            <a:pPr marL="0" indent="0">
              <a:buNone/>
            </a:pPr>
            <a:r>
              <a:rPr lang="en-US" sz="2400" dirty="0"/>
              <a:t>}</a:t>
            </a:r>
          </a:p>
        </p:txBody>
      </p:sp>
      <p:sp>
        <p:nvSpPr>
          <p:cNvPr id="2" name="Title 1">
            <a:extLst>
              <a:ext uri="{FF2B5EF4-FFF2-40B4-BE49-F238E27FC236}">
                <a16:creationId xmlns:a16="http://schemas.microsoft.com/office/drawing/2014/main" id="{468B8DA6-74ED-BBB1-0DE2-3390AF0CF5DF}"/>
              </a:ext>
            </a:extLst>
          </p:cNvPr>
          <p:cNvSpPr>
            <a:spLocks noGrp="1"/>
          </p:cNvSpPr>
          <p:nvPr>
            <p:ph type="title"/>
          </p:nvPr>
        </p:nvSpPr>
        <p:spPr/>
        <p:txBody>
          <a:bodyPr/>
          <a:lstStyle/>
          <a:p>
            <a:r>
              <a:rPr lang="ru-RU" dirty="0"/>
              <a:t>Нарушение глобального порядка памяти</a:t>
            </a:r>
            <a:endParaRPr lang="en-US" dirty="0"/>
          </a:p>
        </p:txBody>
      </p:sp>
      <p:sp>
        <p:nvSpPr>
          <p:cNvPr id="3" name="Content Placeholder 2">
            <a:extLst>
              <a:ext uri="{FF2B5EF4-FFF2-40B4-BE49-F238E27FC236}">
                <a16:creationId xmlns:a16="http://schemas.microsoft.com/office/drawing/2014/main" id="{7E6CD237-B3E4-5D30-4186-25EBD29AB0E6}"/>
              </a:ext>
            </a:extLst>
          </p:cNvPr>
          <p:cNvSpPr>
            <a:spLocks noGrp="1"/>
          </p:cNvSpPr>
          <p:nvPr>
            <p:ph sz="half" idx="1"/>
          </p:nvPr>
        </p:nvSpPr>
        <p:spPr>
          <a:xfrm>
            <a:off x="838200" y="1825625"/>
            <a:ext cx="10782300" cy="1165400"/>
          </a:xfrm>
        </p:spPr>
        <p:txBody>
          <a:bodyPr>
            <a:normAutofit/>
          </a:bodyPr>
          <a:lstStyle/>
          <a:p>
            <a:r>
              <a:rPr lang="ru-RU" dirty="0"/>
              <a:t>Изначально </a:t>
            </a:r>
            <a:r>
              <a:rPr lang="en-US" dirty="0"/>
              <a:t>a </a:t>
            </a:r>
            <a:r>
              <a:rPr lang="ru-RU" dirty="0"/>
              <a:t>и </a:t>
            </a:r>
            <a:r>
              <a:rPr lang="en-US" dirty="0"/>
              <a:t>b </a:t>
            </a:r>
            <a:r>
              <a:rPr lang="ru-RU" dirty="0"/>
              <a:t>равны 0</a:t>
            </a:r>
            <a:endParaRPr lang="en-US" dirty="0"/>
          </a:p>
          <a:p>
            <a:r>
              <a:rPr lang="ru-RU" dirty="0"/>
              <a:t>кэш </a:t>
            </a:r>
            <a:r>
              <a:rPr lang="en-US" dirty="0"/>
              <a:t>CPU 0 </a:t>
            </a:r>
            <a:r>
              <a:rPr lang="ru-RU" dirty="0"/>
              <a:t>содержит </a:t>
            </a:r>
            <a:r>
              <a:rPr lang="en-US" dirty="0"/>
              <a:t>b</a:t>
            </a:r>
            <a:r>
              <a:rPr lang="ru-RU" dirty="0"/>
              <a:t>,  кэш </a:t>
            </a:r>
            <a:r>
              <a:rPr lang="en-US" dirty="0"/>
              <a:t>CPU 1</a:t>
            </a:r>
            <a:r>
              <a:rPr lang="ru-RU" dirty="0"/>
              <a:t> содержит </a:t>
            </a:r>
            <a:r>
              <a:rPr lang="en-US" dirty="0"/>
              <a:t>a</a:t>
            </a:r>
            <a:r>
              <a:rPr lang="ru-RU" dirty="0"/>
              <a:t> </a:t>
            </a:r>
            <a:endParaRPr lang="en-US" dirty="0"/>
          </a:p>
        </p:txBody>
      </p:sp>
      <p:sp>
        <p:nvSpPr>
          <p:cNvPr id="6" name="Arrow: Right 5">
            <a:extLst>
              <a:ext uri="{FF2B5EF4-FFF2-40B4-BE49-F238E27FC236}">
                <a16:creationId xmlns:a16="http://schemas.microsoft.com/office/drawing/2014/main" id="{4B187D9D-B415-106B-A9E1-6F7B35CD23FB}"/>
              </a:ext>
            </a:extLst>
          </p:cNvPr>
          <p:cNvSpPr/>
          <p:nvPr/>
        </p:nvSpPr>
        <p:spPr>
          <a:xfrm>
            <a:off x="1327150" y="3414146"/>
            <a:ext cx="533400" cy="39517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1759F7D-83F9-3CE4-5BF7-109B48937616}"/>
              </a:ext>
            </a:extLst>
          </p:cNvPr>
          <p:cNvSpPr/>
          <p:nvPr/>
        </p:nvSpPr>
        <p:spPr>
          <a:xfrm>
            <a:off x="3246664" y="3125962"/>
            <a:ext cx="1596572" cy="34505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Write (a, 1)</a:t>
            </a:r>
          </a:p>
        </p:txBody>
      </p:sp>
      <p:sp>
        <p:nvSpPr>
          <p:cNvPr id="8" name="TextBox 7">
            <a:extLst>
              <a:ext uri="{FF2B5EF4-FFF2-40B4-BE49-F238E27FC236}">
                <a16:creationId xmlns:a16="http://schemas.microsoft.com/office/drawing/2014/main" id="{49F25D8C-80EA-1C66-2AC8-74317D76BEA4}"/>
              </a:ext>
            </a:extLst>
          </p:cNvPr>
          <p:cNvSpPr txBox="1"/>
          <p:nvPr/>
        </p:nvSpPr>
        <p:spPr>
          <a:xfrm>
            <a:off x="3168649" y="3458880"/>
            <a:ext cx="2851151" cy="369332"/>
          </a:xfrm>
          <a:prstGeom prst="rect">
            <a:avLst/>
          </a:prstGeom>
          <a:noFill/>
        </p:spPr>
        <p:txBody>
          <a:bodyPr wrap="square" rtlCol="0">
            <a:spAutoFit/>
          </a:bodyPr>
          <a:lstStyle/>
          <a:p>
            <a:r>
              <a:rPr lang="en-US" dirty="0"/>
              <a:t>Read Invalidate(a)</a:t>
            </a:r>
          </a:p>
        </p:txBody>
      </p:sp>
      <p:sp>
        <p:nvSpPr>
          <p:cNvPr id="9" name="Arrow: Right 8">
            <a:extLst>
              <a:ext uri="{FF2B5EF4-FFF2-40B4-BE49-F238E27FC236}">
                <a16:creationId xmlns:a16="http://schemas.microsoft.com/office/drawing/2014/main" id="{DFB8AEF7-6F8D-2B9F-DE01-C225327D91F3}"/>
              </a:ext>
            </a:extLst>
          </p:cNvPr>
          <p:cNvSpPr/>
          <p:nvPr/>
        </p:nvSpPr>
        <p:spPr>
          <a:xfrm>
            <a:off x="1327150" y="5569065"/>
            <a:ext cx="533400" cy="39517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558DCA-08B5-2183-CE59-94A541F2B91F}"/>
              </a:ext>
            </a:extLst>
          </p:cNvPr>
          <p:cNvSpPr/>
          <p:nvPr/>
        </p:nvSpPr>
        <p:spPr>
          <a:xfrm>
            <a:off x="5799364" y="5224009"/>
            <a:ext cx="1596572" cy="34505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Read(b)</a:t>
            </a:r>
          </a:p>
        </p:txBody>
      </p:sp>
      <p:sp>
        <p:nvSpPr>
          <p:cNvPr id="12" name="Arrow: Right 11">
            <a:extLst>
              <a:ext uri="{FF2B5EF4-FFF2-40B4-BE49-F238E27FC236}">
                <a16:creationId xmlns:a16="http://schemas.microsoft.com/office/drawing/2014/main" id="{744A28F9-6396-DD3F-DEB2-38CAAE8BCB54}"/>
              </a:ext>
            </a:extLst>
          </p:cNvPr>
          <p:cNvSpPr/>
          <p:nvPr/>
        </p:nvSpPr>
        <p:spPr>
          <a:xfrm>
            <a:off x="1327150" y="3792731"/>
            <a:ext cx="533400" cy="39517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E959C579-9C35-B3F2-E1F9-7631F6D86D9F}"/>
              </a:ext>
            </a:extLst>
          </p:cNvPr>
          <p:cNvSpPr txBox="1"/>
          <p:nvPr/>
        </p:nvSpPr>
        <p:spPr>
          <a:xfrm>
            <a:off x="3168649" y="3866975"/>
            <a:ext cx="3435351" cy="369332"/>
          </a:xfrm>
          <a:prstGeom prst="rect">
            <a:avLst/>
          </a:prstGeom>
          <a:noFill/>
        </p:spPr>
        <p:txBody>
          <a:bodyPr wrap="square" rtlCol="0">
            <a:spAutoFit/>
          </a:bodyPr>
          <a:lstStyle/>
          <a:p>
            <a:r>
              <a:rPr lang="ru-RU" dirty="0"/>
              <a:t>Получает </a:t>
            </a:r>
            <a:r>
              <a:rPr lang="en-US" dirty="0"/>
              <a:t>Read(b)</a:t>
            </a:r>
            <a:r>
              <a:rPr lang="ru-RU" dirty="0"/>
              <a:t>. </a:t>
            </a:r>
            <a:r>
              <a:rPr lang="en-US" dirty="0"/>
              <a:t>b is Shared</a:t>
            </a:r>
          </a:p>
        </p:txBody>
      </p:sp>
      <p:sp>
        <p:nvSpPr>
          <p:cNvPr id="16" name="TextBox 15">
            <a:extLst>
              <a:ext uri="{FF2B5EF4-FFF2-40B4-BE49-F238E27FC236}">
                <a16:creationId xmlns:a16="http://schemas.microsoft.com/office/drawing/2014/main" id="{25C4A776-78EE-0D2C-8B24-ABCA7F12E77C}"/>
              </a:ext>
            </a:extLst>
          </p:cNvPr>
          <p:cNvSpPr txBox="1"/>
          <p:nvPr/>
        </p:nvSpPr>
        <p:spPr>
          <a:xfrm>
            <a:off x="5799364" y="5628899"/>
            <a:ext cx="3435351" cy="369332"/>
          </a:xfrm>
          <a:prstGeom prst="rect">
            <a:avLst/>
          </a:prstGeom>
          <a:noFill/>
        </p:spPr>
        <p:txBody>
          <a:bodyPr wrap="square" rtlCol="0">
            <a:spAutoFit/>
          </a:bodyPr>
          <a:lstStyle/>
          <a:p>
            <a:r>
              <a:rPr lang="ru-RU" dirty="0"/>
              <a:t>Получает </a:t>
            </a:r>
            <a:r>
              <a:rPr lang="en-US" dirty="0"/>
              <a:t>b = 1</a:t>
            </a:r>
          </a:p>
        </p:txBody>
      </p:sp>
      <p:sp>
        <p:nvSpPr>
          <p:cNvPr id="17" name="Arrow: Right 16">
            <a:extLst>
              <a:ext uri="{FF2B5EF4-FFF2-40B4-BE49-F238E27FC236}">
                <a16:creationId xmlns:a16="http://schemas.microsoft.com/office/drawing/2014/main" id="{18C607FB-B96D-FB4E-1737-41D33AD5D6F6}"/>
              </a:ext>
            </a:extLst>
          </p:cNvPr>
          <p:cNvSpPr/>
          <p:nvPr/>
        </p:nvSpPr>
        <p:spPr>
          <a:xfrm>
            <a:off x="1327150" y="5948504"/>
            <a:ext cx="533400" cy="39517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0531593F-98D6-A767-7EAC-8ACF7A2B4FCF}"/>
              </a:ext>
            </a:extLst>
          </p:cNvPr>
          <p:cNvSpPr txBox="1"/>
          <p:nvPr/>
        </p:nvSpPr>
        <p:spPr>
          <a:xfrm>
            <a:off x="5799364" y="5948504"/>
            <a:ext cx="4163786" cy="369332"/>
          </a:xfrm>
          <a:prstGeom prst="rect">
            <a:avLst/>
          </a:prstGeom>
          <a:noFill/>
        </p:spPr>
        <p:txBody>
          <a:bodyPr wrap="square" rtlCol="0">
            <a:spAutoFit/>
          </a:bodyPr>
          <a:lstStyle/>
          <a:p>
            <a:r>
              <a:rPr lang="ru-RU" dirty="0"/>
              <a:t>Получает </a:t>
            </a:r>
            <a:r>
              <a:rPr lang="en-US" dirty="0" err="1"/>
              <a:t>ReadInvalidate</a:t>
            </a:r>
            <a:r>
              <a:rPr lang="en-US" dirty="0"/>
              <a:t> (a)</a:t>
            </a:r>
          </a:p>
        </p:txBody>
      </p:sp>
      <p:sp>
        <p:nvSpPr>
          <p:cNvPr id="19" name="TextBox 18">
            <a:extLst>
              <a:ext uri="{FF2B5EF4-FFF2-40B4-BE49-F238E27FC236}">
                <a16:creationId xmlns:a16="http://schemas.microsoft.com/office/drawing/2014/main" id="{330378B0-F271-7FBD-4F2E-DF806452A8FC}"/>
              </a:ext>
            </a:extLst>
          </p:cNvPr>
          <p:cNvSpPr txBox="1"/>
          <p:nvPr/>
        </p:nvSpPr>
        <p:spPr>
          <a:xfrm>
            <a:off x="5799364" y="6281420"/>
            <a:ext cx="4163786" cy="369332"/>
          </a:xfrm>
          <a:prstGeom prst="rect">
            <a:avLst/>
          </a:prstGeom>
          <a:noFill/>
        </p:spPr>
        <p:txBody>
          <a:bodyPr wrap="square" rtlCol="0">
            <a:spAutoFit/>
          </a:bodyPr>
          <a:lstStyle/>
          <a:p>
            <a:r>
              <a:rPr lang="en-US" dirty="0"/>
              <a:t>Read response (a, 0), Invalidate (a)</a:t>
            </a:r>
          </a:p>
        </p:txBody>
      </p:sp>
      <p:sp>
        <p:nvSpPr>
          <p:cNvPr id="20" name="TextBox 19">
            <a:extLst>
              <a:ext uri="{FF2B5EF4-FFF2-40B4-BE49-F238E27FC236}">
                <a16:creationId xmlns:a16="http://schemas.microsoft.com/office/drawing/2014/main" id="{777328FF-1D58-F166-2642-27B134C24274}"/>
              </a:ext>
            </a:extLst>
          </p:cNvPr>
          <p:cNvSpPr txBox="1"/>
          <p:nvPr/>
        </p:nvSpPr>
        <p:spPr>
          <a:xfrm>
            <a:off x="3168649" y="4248743"/>
            <a:ext cx="6996793" cy="369332"/>
          </a:xfrm>
          <a:prstGeom prst="rect">
            <a:avLst/>
          </a:prstGeom>
          <a:noFill/>
        </p:spPr>
        <p:txBody>
          <a:bodyPr wrap="square" rtlCol="0">
            <a:spAutoFit/>
          </a:bodyPr>
          <a:lstStyle/>
          <a:p>
            <a:r>
              <a:rPr lang="ru-RU" dirty="0"/>
              <a:t>Получает </a:t>
            </a:r>
            <a:r>
              <a:rPr lang="en-US" dirty="0" err="1"/>
              <a:t>ReadResponse</a:t>
            </a:r>
            <a:r>
              <a:rPr lang="en-US" dirty="0"/>
              <a:t>(a, 0). </a:t>
            </a:r>
            <a:r>
              <a:rPr lang="ru-RU" dirty="0"/>
              <a:t>Записывает</a:t>
            </a:r>
            <a:r>
              <a:rPr lang="en-US" dirty="0"/>
              <a:t> </a:t>
            </a:r>
            <a:r>
              <a:rPr lang="ru-RU" dirty="0"/>
              <a:t>из</a:t>
            </a:r>
            <a:r>
              <a:rPr lang="en-US" dirty="0"/>
              <a:t> a=1 </a:t>
            </a:r>
            <a:r>
              <a:rPr lang="ru-RU" dirty="0"/>
              <a:t>из </a:t>
            </a:r>
            <a:r>
              <a:rPr lang="en-US" dirty="0"/>
              <a:t>store buffer</a:t>
            </a:r>
          </a:p>
        </p:txBody>
      </p:sp>
    </p:spTree>
    <p:extLst>
      <p:ext uri="{BB962C8B-B14F-4D97-AF65-F5344CB8AC3E}">
        <p14:creationId xmlns:p14="http://schemas.microsoft.com/office/powerpoint/2010/main" val="325890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par>
                                <p:cTn id="33" presetID="10" presetClass="exit" presetSubtype="0" fill="hold" grpId="1" nodeType="withEffect">
                                  <p:stCondLst>
                                    <p:cond delay="0"/>
                                  </p:stCondLst>
                                  <p:childTnLst>
                                    <p:animEffect transition="out" filter="fade">
                                      <p:cBhvr>
                                        <p:cTn id="34" dur="500"/>
                                        <p:tgtEl>
                                          <p:spTgt spid="6"/>
                                        </p:tgtEl>
                                      </p:cBhvr>
                                    </p:animEffect>
                                    <p:set>
                                      <p:cBhvr>
                                        <p:cTn id="35" dur="1" fill="hold">
                                          <p:stCondLst>
                                            <p:cond delay="499"/>
                                          </p:stCondLst>
                                        </p:cTn>
                                        <p:tgtEl>
                                          <p:spTgt spid="6"/>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fade">
                                      <p:cBhvr>
                                        <p:cTn id="45" dur="500"/>
                                        <p:tgtEl>
                                          <p:spTgt spid="16"/>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par>
                                <p:cTn id="51" presetID="10" presetClass="exit" presetSubtype="0" fill="hold" grpId="1" nodeType="withEffect">
                                  <p:stCondLst>
                                    <p:cond delay="0"/>
                                  </p:stCondLst>
                                  <p:childTnLst>
                                    <p:animEffect transition="out" filter="fade">
                                      <p:cBhvr>
                                        <p:cTn id="52" dur="500"/>
                                        <p:tgtEl>
                                          <p:spTgt spid="9"/>
                                        </p:tgtEl>
                                      </p:cBhvr>
                                    </p:animEffect>
                                    <p:set>
                                      <p:cBhvr>
                                        <p:cTn id="53" dur="1" fill="hold">
                                          <p:stCondLst>
                                            <p:cond delay="499"/>
                                          </p:stCondLst>
                                        </p:cTn>
                                        <p:tgtEl>
                                          <p:spTgt spid="9"/>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3" presetClass="emph" presetSubtype="2" fill="hold" nodeType="clickEffect">
                                  <p:stCondLst>
                                    <p:cond delay="0"/>
                                  </p:stCondLst>
                                  <p:childTnLst>
                                    <p:animClr clrSpc="rgb" dir="cw">
                                      <p:cBhvr override="childStyle">
                                        <p:cTn id="57" dur="2000" fill="hold"/>
                                        <p:tgtEl>
                                          <p:spTgt spid="15">
                                            <p:txEl>
                                              <p:pRg st="9" end="9"/>
                                            </p:txEl>
                                          </p:spTgt>
                                        </p:tgtEl>
                                        <p:attrNameLst>
                                          <p:attrName>style.color</p:attrName>
                                        </p:attrNameLst>
                                      </p:cBhvr>
                                      <p:to>
                                        <a:srgbClr val="FF0000"/>
                                      </p:to>
                                    </p:animClr>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fade">
                                      <p:cBhvr>
                                        <p:cTn id="62" dur="500"/>
                                        <p:tgtEl>
                                          <p:spTgt spid="18"/>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fade">
                                      <p:cBhvr>
                                        <p:cTn id="67" dur="500"/>
                                        <p:tgtEl>
                                          <p:spTgt spid="19"/>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fade">
                                      <p:cBhvr>
                                        <p:cTn id="7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8" grpId="0"/>
      <p:bldP spid="9" grpId="0" animBg="1"/>
      <p:bldP spid="9" grpId="1" animBg="1"/>
      <p:bldP spid="10" grpId="0" animBg="1"/>
      <p:bldP spid="12" grpId="0" animBg="1"/>
      <p:bldP spid="13" grpId="0"/>
      <p:bldP spid="16" grpId="0"/>
      <p:bldP spid="17" grpId="0" animBg="1"/>
      <p:bldP spid="18" grpId="0"/>
      <p:bldP spid="19" grpId="0"/>
      <p:bldP spid="2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5386A98-B5BA-F3E5-B8C5-BF7F540F71F3}"/>
              </a:ext>
            </a:extLst>
          </p:cNvPr>
          <p:cNvSpPr>
            <a:spLocks noGrp="1"/>
          </p:cNvSpPr>
          <p:nvPr>
            <p:ph type="title"/>
          </p:nvPr>
        </p:nvSpPr>
        <p:spPr/>
        <p:txBody>
          <a:bodyPr/>
          <a:lstStyle/>
          <a:p>
            <a:r>
              <a:rPr lang="ru-RU" dirty="0"/>
              <a:t>Барьеры памяти</a:t>
            </a:r>
            <a:endParaRPr lang="en-US" dirty="0"/>
          </a:p>
        </p:txBody>
      </p:sp>
      <p:sp>
        <p:nvSpPr>
          <p:cNvPr id="7" name="Content Placeholder 6">
            <a:extLst>
              <a:ext uri="{FF2B5EF4-FFF2-40B4-BE49-F238E27FC236}">
                <a16:creationId xmlns:a16="http://schemas.microsoft.com/office/drawing/2014/main" id="{478CB272-D34E-58E8-38B0-C945115353B9}"/>
              </a:ext>
            </a:extLst>
          </p:cNvPr>
          <p:cNvSpPr>
            <a:spLocks noGrp="1"/>
          </p:cNvSpPr>
          <p:nvPr>
            <p:ph idx="1"/>
          </p:nvPr>
        </p:nvSpPr>
        <p:spPr>
          <a:xfrm>
            <a:off x="838200" y="1825625"/>
            <a:ext cx="5186363" cy="4351338"/>
          </a:xfrm>
        </p:spPr>
        <p:txBody>
          <a:bodyPr>
            <a:normAutofit lnSpcReduction="10000"/>
          </a:bodyPr>
          <a:lstStyle/>
          <a:p>
            <a:r>
              <a:rPr lang="en-US" dirty="0" err="1"/>
              <a:t>smp_mb</a:t>
            </a:r>
            <a:r>
              <a:rPr lang="en-US" dirty="0"/>
              <a:t> </a:t>
            </a:r>
            <a:r>
              <a:rPr lang="ru-RU" dirty="0"/>
              <a:t>(</a:t>
            </a:r>
            <a:r>
              <a:rPr lang="en-US" dirty="0"/>
              <a:t>Symmetric </a:t>
            </a:r>
            <a:r>
              <a:rPr lang="en-US" dirty="0" err="1"/>
              <a:t>MultiProcessing</a:t>
            </a:r>
            <a:r>
              <a:rPr lang="en-US" dirty="0"/>
              <a:t> Memory Barrier)</a:t>
            </a:r>
          </a:p>
          <a:p>
            <a:r>
              <a:rPr lang="ru-RU" dirty="0"/>
              <a:t>Упорядочивает операции в многопроцессорных системах</a:t>
            </a:r>
          </a:p>
          <a:p>
            <a:r>
              <a:rPr lang="ru-RU" dirty="0"/>
              <a:t>Все операции записи и чтения, выполненные до операции завершаются до того, как начнут выполняться операции после неё</a:t>
            </a:r>
          </a:p>
          <a:p>
            <a:endParaRPr lang="en-US" dirty="0"/>
          </a:p>
        </p:txBody>
      </p:sp>
      <p:sp>
        <p:nvSpPr>
          <p:cNvPr id="10" name="TextBox 9">
            <a:extLst>
              <a:ext uri="{FF2B5EF4-FFF2-40B4-BE49-F238E27FC236}">
                <a16:creationId xmlns:a16="http://schemas.microsoft.com/office/drawing/2014/main" id="{87E15BC5-7BB0-0353-C711-C60B1D7D0E7B}"/>
              </a:ext>
            </a:extLst>
          </p:cNvPr>
          <p:cNvSpPr txBox="1"/>
          <p:nvPr/>
        </p:nvSpPr>
        <p:spPr>
          <a:xfrm>
            <a:off x="6553200" y="2063740"/>
            <a:ext cx="5638800" cy="3416320"/>
          </a:xfrm>
          <a:prstGeom prst="rect">
            <a:avLst/>
          </a:prstGeom>
          <a:noFill/>
        </p:spPr>
        <p:txBody>
          <a:bodyPr wrap="square">
            <a:spAutoFit/>
          </a:bodyPr>
          <a:lstStyle/>
          <a:p>
            <a:r>
              <a:rPr lang="en-US" dirty="0">
                <a:latin typeface="Consolas" panose="020B0609020204030204" pitchFamily="49" charset="0"/>
              </a:rPr>
              <a:t>void foo()</a:t>
            </a:r>
          </a:p>
          <a:p>
            <a:r>
              <a:rPr lang="en-US" dirty="0">
                <a:latin typeface="Consolas" panose="020B0609020204030204" pitchFamily="49" charset="0"/>
              </a:rPr>
              <a:t>{</a:t>
            </a:r>
          </a:p>
          <a:p>
            <a:r>
              <a:rPr lang="en-US" dirty="0">
                <a:latin typeface="Consolas" panose="020B0609020204030204" pitchFamily="49" charset="0"/>
              </a:rPr>
              <a:t>	a = 1;</a:t>
            </a:r>
          </a:p>
          <a:p>
            <a:r>
              <a:rPr lang="en-US" dirty="0">
                <a:latin typeface="Consolas" panose="020B0609020204030204" pitchFamily="49" charset="0"/>
              </a:rPr>
              <a:t>	</a:t>
            </a:r>
            <a:r>
              <a:rPr lang="en-US" b="1" dirty="0" err="1">
                <a:latin typeface="Consolas" panose="020B0609020204030204" pitchFamily="49" charset="0"/>
              </a:rPr>
              <a:t>smp_mb</a:t>
            </a:r>
            <a:r>
              <a:rPr lang="en-US" b="1" dirty="0">
                <a:latin typeface="Consolas" panose="020B0609020204030204" pitchFamily="49" charset="0"/>
              </a:rPr>
              <a:t>();</a:t>
            </a:r>
          </a:p>
          <a:p>
            <a:r>
              <a:rPr lang="en-US" dirty="0">
                <a:latin typeface="Consolas" panose="020B0609020204030204" pitchFamily="49" charset="0"/>
              </a:rPr>
              <a:t>	b =</a:t>
            </a:r>
            <a:r>
              <a:rPr lang="ru-RU" dirty="0">
                <a:latin typeface="Consolas" panose="020B0609020204030204" pitchFamily="49" charset="0"/>
              </a:rPr>
              <a:t> </a:t>
            </a:r>
            <a:r>
              <a:rPr lang="en-US" dirty="0">
                <a:latin typeface="Consolas" panose="020B0609020204030204" pitchFamily="49" charset="0"/>
              </a:rPr>
              <a:t>1;</a:t>
            </a:r>
          </a:p>
          <a:p>
            <a:r>
              <a:rPr lang="en-US" dirty="0">
                <a:latin typeface="Consolas" panose="020B0609020204030204" pitchFamily="49" charset="0"/>
              </a:rPr>
              <a:t>}</a:t>
            </a:r>
          </a:p>
          <a:p>
            <a:endParaRPr lang="ru-RU" dirty="0">
              <a:latin typeface="Consolas" panose="020B0609020204030204" pitchFamily="49" charset="0"/>
            </a:endParaRPr>
          </a:p>
          <a:p>
            <a:r>
              <a:rPr lang="en-US" dirty="0">
                <a:latin typeface="Consolas" panose="020B0609020204030204" pitchFamily="49" charset="0"/>
              </a:rPr>
              <a:t>void bar()</a:t>
            </a:r>
          </a:p>
          <a:p>
            <a:r>
              <a:rPr lang="en-US" dirty="0">
                <a:latin typeface="Consolas" panose="020B0609020204030204" pitchFamily="49" charset="0"/>
              </a:rPr>
              <a:t>{</a:t>
            </a:r>
          </a:p>
          <a:p>
            <a:r>
              <a:rPr lang="en-US" dirty="0">
                <a:latin typeface="Consolas" panose="020B0609020204030204" pitchFamily="49" charset="0"/>
              </a:rPr>
              <a:t>	while ( b == 0 ) continue;</a:t>
            </a:r>
          </a:p>
          <a:p>
            <a:r>
              <a:rPr lang="en-US" dirty="0">
                <a:latin typeface="Consolas" panose="020B0609020204030204" pitchFamily="49" charset="0"/>
              </a:rPr>
              <a:t>	assert( a == 1 );</a:t>
            </a:r>
          </a:p>
          <a:p>
            <a:r>
              <a:rPr lang="en-US" dirty="0">
                <a:latin typeface="Consolas" panose="020B0609020204030204" pitchFamily="49" charset="0"/>
              </a:rPr>
              <a:t>}</a:t>
            </a:r>
          </a:p>
        </p:txBody>
      </p:sp>
    </p:spTree>
    <p:extLst>
      <p:ext uri="{BB962C8B-B14F-4D97-AF65-F5344CB8AC3E}">
        <p14:creationId xmlns:p14="http://schemas.microsoft.com/office/powerpoint/2010/main" val="25467073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49FC0F-C228-E23C-9DBB-63569E04D35A}"/>
              </a:ext>
            </a:extLst>
          </p:cNvPr>
          <p:cNvSpPr>
            <a:spLocks noGrp="1"/>
          </p:cNvSpPr>
          <p:nvPr>
            <p:ph type="title"/>
          </p:nvPr>
        </p:nvSpPr>
        <p:spPr/>
        <p:txBody>
          <a:bodyPr/>
          <a:lstStyle/>
          <a:p>
            <a:r>
              <a:rPr lang="ru-RU" dirty="0"/>
              <a:t>Очередь </a:t>
            </a:r>
            <a:r>
              <a:rPr lang="ru-RU" dirty="0" err="1"/>
              <a:t>инвалидирования</a:t>
            </a:r>
            <a:r>
              <a:rPr lang="ru-RU" dirty="0"/>
              <a:t> (</a:t>
            </a:r>
            <a:r>
              <a:rPr lang="en-US" dirty="0"/>
              <a:t>Invalidate Queue)</a:t>
            </a:r>
          </a:p>
        </p:txBody>
      </p:sp>
      <p:sp>
        <p:nvSpPr>
          <p:cNvPr id="5" name="Content Placeholder 4">
            <a:extLst>
              <a:ext uri="{FF2B5EF4-FFF2-40B4-BE49-F238E27FC236}">
                <a16:creationId xmlns:a16="http://schemas.microsoft.com/office/drawing/2014/main" id="{AD0D6FD7-1183-3F91-B10D-BCB8436CE328}"/>
              </a:ext>
            </a:extLst>
          </p:cNvPr>
          <p:cNvSpPr>
            <a:spLocks noGrp="1"/>
          </p:cNvSpPr>
          <p:nvPr>
            <p:ph sz="half" idx="1"/>
          </p:nvPr>
        </p:nvSpPr>
        <p:spPr/>
        <p:txBody>
          <a:bodyPr>
            <a:normAutofit fontScale="92500" lnSpcReduction="10000"/>
          </a:bodyPr>
          <a:lstStyle/>
          <a:p>
            <a:r>
              <a:rPr lang="ru-RU" dirty="0"/>
              <a:t>Служит для минимизации задержек при работе в многопроцессорных системах</a:t>
            </a:r>
          </a:p>
          <a:p>
            <a:r>
              <a:rPr lang="en-US" dirty="0"/>
              <a:t>Invalidate-</a:t>
            </a:r>
            <a:r>
              <a:rPr lang="ru-RU" dirty="0"/>
              <a:t>сообщения помещаются в очередь, а потом обрабатываются процессором</a:t>
            </a:r>
          </a:p>
          <a:p>
            <a:r>
              <a:rPr lang="ru-RU" dirty="0"/>
              <a:t>При отправке </a:t>
            </a:r>
            <a:r>
              <a:rPr lang="en-US" dirty="0"/>
              <a:t>Invalidate-</a:t>
            </a:r>
            <a:r>
              <a:rPr lang="ru-RU" dirty="0"/>
              <a:t>сообщения процессор должен подождать, пока обработается сообщение, адресованное этой же кеш-линии</a:t>
            </a:r>
          </a:p>
        </p:txBody>
      </p:sp>
      <p:pic>
        <p:nvPicPr>
          <p:cNvPr id="8" name="Content Placeholder 7">
            <a:extLst>
              <a:ext uri="{FF2B5EF4-FFF2-40B4-BE49-F238E27FC236}">
                <a16:creationId xmlns:a16="http://schemas.microsoft.com/office/drawing/2014/main" id="{8220E79F-E0B5-DF21-7773-5F3DB3981649}"/>
              </a:ext>
            </a:extLst>
          </p:cNvPr>
          <p:cNvPicPr>
            <a:picLocks noGrp="1" noChangeAspect="1"/>
          </p:cNvPicPr>
          <p:nvPr>
            <p:ph sz="half" idx="2"/>
          </p:nvPr>
        </p:nvPicPr>
        <p:blipFill>
          <a:blip r:embed="rId3"/>
          <a:stretch>
            <a:fillRect/>
          </a:stretch>
        </p:blipFill>
        <p:spPr>
          <a:xfrm>
            <a:off x="6654005" y="1825625"/>
            <a:ext cx="4217990" cy="4351338"/>
          </a:xfrm>
        </p:spPr>
      </p:pic>
    </p:spTree>
    <p:extLst>
      <p:ext uri="{BB962C8B-B14F-4D97-AF65-F5344CB8AC3E}">
        <p14:creationId xmlns:p14="http://schemas.microsoft.com/office/powerpoint/2010/main" val="18337841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EF415E2-6F26-3B7D-D834-97DA0A26280D}"/>
              </a:ext>
            </a:extLst>
          </p:cNvPr>
          <p:cNvSpPr>
            <a:spLocks noGrp="1"/>
          </p:cNvSpPr>
          <p:nvPr>
            <p:ph type="title"/>
          </p:nvPr>
        </p:nvSpPr>
        <p:spPr/>
        <p:txBody>
          <a:bodyPr/>
          <a:lstStyle/>
          <a:p>
            <a:r>
              <a:rPr lang="ru-RU" dirty="0"/>
              <a:t>Снова нарушение согласованности</a:t>
            </a:r>
            <a:endParaRPr lang="en-US" dirty="0"/>
          </a:p>
        </p:txBody>
      </p:sp>
      <p:sp>
        <p:nvSpPr>
          <p:cNvPr id="6" name="Content Placeholder 5">
            <a:extLst>
              <a:ext uri="{FF2B5EF4-FFF2-40B4-BE49-F238E27FC236}">
                <a16:creationId xmlns:a16="http://schemas.microsoft.com/office/drawing/2014/main" id="{D7092503-019D-30AA-624F-EF7768F02D0E}"/>
              </a:ext>
            </a:extLst>
          </p:cNvPr>
          <p:cNvSpPr>
            <a:spLocks noGrp="1"/>
          </p:cNvSpPr>
          <p:nvPr>
            <p:ph idx="1"/>
          </p:nvPr>
        </p:nvSpPr>
        <p:spPr/>
        <p:txBody>
          <a:bodyPr/>
          <a:lstStyle/>
          <a:p>
            <a:r>
              <a:rPr lang="en-US" dirty="0"/>
              <a:t>a=0, b=0. </a:t>
            </a:r>
            <a:r>
              <a:rPr lang="ru-RU" dirty="0"/>
              <a:t>Переменная </a:t>
            </a:r>
            <a:r>
              <a:rPr lang="en-US" b="1" dirty="0"/>
              <a:t>a</a:t>
            </a:r>
            <a:r>
              <a:rPr lang="en-US" dirty="0"/>
              <a:t> </a:t>
            </a:r>
            <a:r>
              <a:rPr lang="ru-RU" dirty="0"/>
              <a:t>в находится</a:t>
            </a:r>
            <a:r>
              <a:rPr lang="en-US" dirty="0"/>
              <a:t> </a:t>
            </a:r>
            <a:r>
              <a:rPr lang="ru-RU" dirty="0"/>
              <a:t>в кешах обоих процессоров (</a:t>
            </a:r>
            <a:r>
              <a:rPr lang="en-US" dirty="0"/>
              <a:t>shared state)</a:t>
            </a:r>
          </a:p>
        </p:txBody>
      </p:sp>
      <p:sp>
        <p:nvSpPr>
          <p:cNvPr id="7" name="TextBox 6">
            <a:extLst>
              <a:ext uri="{FF2B5EF4-FFF2-40B4-BE49-F238E27FC236}">
                <a16:creationId xmlns:a16="http://schemas.microsoft.com/office/drawing/2014/main" id="{C5073674-F6EC-47A4-235F-6D1D9D158699}"/>
              </a:ext>
            </a:extLst>
          </p:cNvPr>
          <p:cNvSpPr txBox="1"/>
          <p:nvPr/>
        </p:nvSpPr>
        <p:spPr>
          <a:xfrm>
            <a:off x="1040492" y="2627331"/>
            <a:ext cx="8922658" cy="4154984"/>
          </a:xfrm>
          <a:prstGeom prst="rect">
            <a:avLst/>
          </a:prstGeom>
          <a:noFill/>
        </p:spPr>
        <p:txBody>
          <a:bodyPr wrap="square">
            <a:spAutoFit/>
          </a:bodyPr>
          <a:lstStyle/>
          <a:p>
            <a:pPr marL="0" indent="0">
              <a:buNone/>
            </a:pPr>
            <a:r>
              <a:rPr lang="en-US" sz="2400" dirty="0"/>
              <a:t>void foo()</a:t>
            </a:r>
            <a:r>
              <a:rPr lang="ru-RU" sz="2400" dirty="0"/>
              <a:t> </a:t>
            </a:r>
            <a:r>
              <a:rPr lang="en-US" sz="2400" dirty="0"/>
              <a:t>// CPU 0 (owns b, shares a)</a:t>
            </a:r>
          </a:p>
          <a:p>
            <a:pPr marL="0" indent="0">
              <a:buNone/>
            </a:pPr>
            <a:r>
              <a:rPr lang="en-US" sz="2400" dirty="0"/>
              <a:t>{</a:t>
            </a:r>
          </a:p>
          <a:p>
            <a:pPr marL="0" indent="0">
              <a:buNone/>
            </a:pPr>
            <a:r>
              <a:rPr lang="en-US" sz="2400" dirty="0"/>
              <a:t>	a = 1;</a:t>
            </a:r>
            <a:endParaRPr lang="ru-RU" sz="2400" dirty="0"/>
          </a:p>
          <a:p>
            <a:r>
              <a:rPr lang="en-US" sz="2400" dirty="0"/>
              <a:t>	</a:t>
            </a:r>
            <a:r>
              <a:rPr lang="en-US" sz="2400" dirty="0" err="1"/>
              <a:t>smp_mb</a:t>
            </a:r>
            <a:r>
              <a:rPr lang="en-US" sz="2400" dirty="0"/>
              <a:t>();</a:t>
            </a:r>
          </a:p>
          <a:p>
            <a:pPr marL="0" indent="0">
              <a:buNone/>
            </a:pPr>
            <a:r>
              <a:rPr lang="en-US" sz="2400" dirty="0"/>
              <a:t>	b = 1;</a:t>
            </a:r>
          </a:p>
          <a:p>
            <a:pPr marL="0" indent="0">
              <a:buNone/>
            </a:pPr>
            <a:r>
              <a:rPr lang="en-US" sz="2400" dirty="0"/>
              <a:t>}</a:t>
            </a:r>
          </a:p>
          <a:p>
            <a:pPr marL="0" indent="0">
              <a:buNone/>
            </a:pPr>
            <a:r>
              <a:rPr lang="en-US" sz="2400" dirty="0"/>
              <a:t>void bar() // CPU 1 (shares a)</a:t>
            </a:r>
          </a:p>
          <a:p>
            <a:pPr marL="0" indent="0">
              <a:buNone/>
            </a:pPr>
            <a:r>
              <a:rPr lang="en-US" sz="2400" dirty="0"/>
              <a:t>{</a:t>
            </a:r>
          </a:p>
          <a:p>
            <a:pPr marL="0" indent="0">
              <a:buNone/>
            </a:pPr>
            <a:r>
              <a:rPr lang="en-US" sz="2400" dirty="0"/>
              <a:t>	while ( b == 0 ) continue;</a:t>
            </a:r>
          </a:p>
          <a:p>
            <a:pPr marL="0" indent="0">
              <a:buNone/>
            </a:pPr>
            <a:r>
              <a:rPr lang="en-US" sz="2400" dirty="0"/>
              <a:t>	assert( a == 1 );</a:t>
            </a:r>
          </a:p>
          <a:p>
            <a:pPr marL="0" indent="0">
              <a:buNone/>
            </a:pPr>
            <a:r>
              <a:rPr lang="en-US" sz="2400" dirty="0"/>
              <a:t>}</a:t>
            </a:r>
          </a:p>
        </p:txBody>
      </p:sp>
      <p:sp>
        <p:nvSpPr>
          <p:cNvPr id="8" name="Arrow: Right 7">
            <a:extLst>
              <a:ext uri="{FF2B5EF4-FFF2-40B4-BE49-F238E27FC236}">
                <a16:creationId xmlns:a16="http://schemas.microsoft.com/office/drawing/2014/main" id="{E4AB8159-5CF3-07B2-0471-F0B38BFD764F}"/>
              </a:ext>
            </a:extLst>
          </p:cNvPr>
          <p:cNvSpPr/>
          <p:nvPr/>
        </p:nvSpPr>
        <p:spPr>
          <a:xfrm>
            <a:off x="1409700" y="3500438"/>
            <a:ext cx="406400" cy="25876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C0256E4-CD81-3C9C-77EF-8071874E5942}"/>
              </a:ext>
            </a:extLst>
          </p:cNvPr>
          <p:cNvSpPr txBox="1"/>
          <p:nvPr/>
        </p:nvSpPr>
        <p:spPr>
          <a:xfrm>
            <a:off x="4457361" y="3048000"/>
            <a:ext cx="2860675" cy="1200329"/>
          </a:xfrm>
          <a:prstGeom prst="rect">
            <a:avLst/>
          </a:prstGeom>
          <a:noFill/>
        </p:spPr>
        <p:txBody>
          <a:bodyPr wrap="square" rtlCol="0">
            <a:spAutoFit/>
          </a:bodyPr>
          <a:lstStyle/>
          <a:p>
            <a:r>
              <a:rPr lang="en-US" dirty="0"/>
              <a:t>Invalidate(a)</a:t>
            </a:r>
          </a:p>
          <a:p>
            <a:r>
              <a:rPr lang="ru-RU" dirty="0"/>
              <a:t>Получает </a:t>
            </a:r>
            <a:r>
              <a:rPr lang="en-US" dirty="0"/>
              <a:t>Read(b)</a:t>
            </a:r>
          </a:p>
          <a:p>
            <a:r>
              <a:rPr lang="en-US" dirty="0"/>
              <a:t>Read Response(b=1)</a:t>
            </a:r>
          </a:p>
          <a:p>
            <a:r>
              <a:rPr lang="ru-RU" dirty="0"/>
              <a:t>Получает </a:t>
            </a:r>
            <a:r>
              <a:rPr lang="en-US" dirty="0"/>
              <a:t>Invalidate Ack(a)</a:t>
            </a:r>
          </a:p>
        </p:txBody>
      </p:sp>
      <p:sp>
        <p:nvSpPr>
          <p:cNvPr id="10" name="TextBox 9">
            <a:extLst>
              <a:ext uri="{FF2B5EF4-FFF2-40B4-BE49-F238E27FC236}">
                <a16:creationId xmlns:a16="http://schemas.microsoft.com/office/drawing/2014/main" id="{13B59115-45D4-FC76-35E0-1989327B8F10}"/>
              </a:ext>
            </a:extLst>
          </p:cNvPr>
          <p:cNvSpPr txBox="1"/>
          <p:nvPr/>
        </p:nvSpPr>
        <p:spPr>
          <a:xfrm>
            <a:off x="5216071" y="4999051"/>
            <a:ext cx="2860675" cy="1477328"/>
          </a:xfrm>
          <a:prstGeom prst="rect">
            <a:avLst/>
          </a:prstGeom>
          <a:noFill/>
        </p:spPr>
        <p:txBody>
          <a:bodyPr wrap="square" rtlCol="0">
            <a:spAutoFit/>
          </a:bodyPr>
          <a:lstStyle/>
          <a:p>
            <a:r>
              <a:rPr lang="en-US" dirty="0"/>
              <a:t>Read(b)</a:t>
            </a:r>
          </a:p>
          <a:p>
            <a:r>
              <a:rPr lang="ru-RU" dirty="0"/>
              <a:t>Получает </a:t>
            </a:r>
            <a:r>
              <a:rPr lang="en-US" dirty="0"/>
              <a:t>Invalidate(a)</a:t>
            </a:r>
          </a:p>
          <a:p>
            <a:r>
              <a:rPr lang="en-US" dirty="0"/>
              <a:t>Invalidate Ack(a)</a:t>
            </a:r>
          </a:p>
          <a:p>
            <a:r>
              <a:rPr lang="ru-RU" dirty="0"/>
              <a:t>Получает </a:t>
            </a:r>
            <a:r>
              <a:rPr lang="en-US" dirty="0" err="1"/>
              <a:t>ReadResponse</a:t>
            </a:r>
            <a:r>
              <a:rPr lang="en-US" dirty="0"/>
              <a:t>(b=1)</a:t>
            </a:r>
          </a:p>
        </p:txBody>
      </p:sp>
      <p:sp>
        <p:nvSpPr>
          <p:cNvPr id="11" name="Arrow: Right 10">
            <a:extLst>
              <a:ext uri="{FF2B5EF4-FFF2-40B4-BE49-F238E27FC236}">
                <a16:creationId xmlns:a16="http://schemas.microsoft.com/office/drawing/2014/main" id="{63CD1FD2-001A-2A0D-9D2E-7B656683BAD0}"/>
              </a:ext>
            </a:extLst>
          </p:cNvPr>
          <p:cNvSpPr/>
          <p:nvPr/>
        </p:nvSpPr>
        <p:spPr>
          <a:xfrm>
            <a:off x="1409700" y="5696187"/>
            <a:ext cx="406400" cy="25876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E84479F2-C53E-5D98-86B5-92F251E4AE7D}"/>
              </a:ext>
            </a:extLst>
          </p:cNvPr>
          <p:cNvSpPr/>
          <p:nvPr/>
        </p:nvSpPr>
        <p:spPr>
          <a:xfrm>
            <a:off x="1409700" y="4147575"/>
            <a:ext cx="406400" cy="25876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CF0F48E-3362-613B-1D41-DF2D0BFBE65D}"/>
              </a:ext>
            </a:extLst>
          </p:cNvPr>
          <p:cNvSpPr/>
          <p:nvPr/>
        </p:nvSpPr>
        <p:spPr>
          <a:xfrm>
            <a:off x="7736114" y="3407569"/>
            <a:ext cx="1112837" cy="381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E/M: b=0</a:t>
            </a:r>
          </a:p>
        </p:txBody>
      </p:sp>
      <p:sp>
        <p:nvSpPr>
          <p:cNvPr id="14" name="Rectangle 13">
            <a:extLst>
              <a:ext uri="{FF2B5EF4-FFF2-40B4-BE49-F238E27FC236}">
                <a16:creationId xmlns:a16="http://schemas.microsoft.com/office/drawing/2014/main" id="{383D8674-82CC-4AD9-A5E6-A1E4D5A0EFAB}"/>
              </a:ext>
            </a:extLst>
          </p:cNvPr>
          <p:cNvSpPr/>
          <p:nvPr/>
        </p:nvSpPr>
        <p:spPr>
          <a:xfrm>
            <a:off x="9091043" y="3060700"/>
            <a:ext cx="895350" cy="381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15" name="Rectangle 14">
            <a:extLst>
              <a:ext uri="{FF2B5EF4-FFF2-40B4-BE49-F238E27FC236}">
                <a16:creationId xmlns:a16="http://schemas.microsoft.com/office/drawing/2014/main" id="{C95E44C5-DF6D-1CAA-F58B-83FDC259E063}"/>
              </a:ext>
            </a:extLst>
          </p:cNvPr>
          <p:cNvSpPr/>
          <p:nvPr/>
        </p:nvSpPr>
        <p:spPr>
          <a:xfrm>
            <a:off x="7736114" y="3048000"/>
            <a:ext cx="1112837" cy="381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 a=0</a:t>
            </a:r>
          </a:p>
        </p:txBody>
      </p:sp>
      <p:sp>
        <p:nvSpPr>
          <p:cNvPr id="16" name="TextBox 15">
            <a:extLst>
              <a:ext uri="{FF2B5EF4-FFF2-40B4-BE49-F238E27FC236}">
                <a16:creationId xmlns:a16="http://schemas.microsoft.com/office/drawing/2014/main" id="{0B6BF9C7-8754-98A1-D8F8-1D18FF1BC20E}"/>
              </a:ext>
            </a:extLst>
          </p:cNvPr>
          <p:cNvSpPr txBox="1"/>
          <p:nvPr/>
        </p:nvSpPr>
        <p:spPr>
          <a:xfrm>
            <a:off x="9015298" y="2623900"/>
            <a:ext cx="1395754" cy="369332"/>
          </a:xfrm>
          <a:prstGeom prst="rect">
            <a:avLst/>
          </a:prstGeom>
          <a:noFill/>
        </p:spPr>
        <p:txBody>
          <a:bodyPr wrap="square" rtlCol="0">
            <a:spAutoFit/>
          </a:bodyPr>
          <a:lstStyle/>
          <a:p>
            <a:r>
              <a:rPr lang="en-US" dirty="0"/>
              <a:t>Store buffer</a:t>
            </a:r>
          </a:p>
        </p:txBody>
      </p:sp>
      <p:sp>
        <p:nvSpPr>
          <p:cNvPr id="17" name="TextBox 16">
            <a:extLst>
              <a:ext uri="{FF2B5EF4-FFF2-40B4-BE49-F238E27FC236}">
                <a16:creationId xmlns:a16="http://schemas.microsoft.com/office/drawing/2014/main" id="{1B7C4883-4EDB-3ECA-A55C-B597D1741C54}"/>
              </a:ext>
            </a:extLst>
          </p:cNvPr>
          <p:cNvSpPr txBox="1"/>
          <p:nvPr/>
        </p:nvSpPr>
        <p:spPr>
          <a:xfrm>
            <a:off x="7807097" y="2623900"/>
            <a:ext cx="2161721" cy="369332"/>
          </a:xfrm>
          <a:prstGeom prst="rect">
            <a:avLst/>
          </a:prstGeom>
          <a:noFill/>
        </p:spPr>
        <p:txBody>
          <a:bodyPr wrap="square" rtlCol="0">
            <a:spAutoFit/>
          </a:bodyPr>
          <a:lstStyle/>
          <a:p>
            <a:r>
              <a:rPr lang="en-US" dirty="0"/>
              <a:t>Cache:</a:t>
            </a:r>
          </a:p>
        </p:txBody>
      </p:sp>
      <p:sp>
        <p:nvSpPr>
          <p:cNvPr id="20" name="Rectangle 19">
            <a:extLst>
              <a:ext uri="{FF2B5EF4-FFF2-40B4-BE49-F238E27FC236}">
                <a16:creationId xmlns:a16="http://schemas.microsoft.com/office/drawing/2014/main" id="{3B3CC906-4D3E-95E2-AFB8-57D4E6260DDA}"/>
              </a:ext>
            </a:extLst>
          </p:cNvPr>
          <p:cNvSpPr/>
          <p:nvPr/>
        </p:nvSpPr>
        <p:spPr>
          <a:xfrm>
            <a:off x="7736114" y="5008706"/>
            <a:ext cx="1112837" cy="381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 a=0</a:t>
            </a:r>
          </a:p>
        </p:txBody>
      </p:sp>
      <p:sp>
        <p:nvSpPr>
          <p:cNvPr id="21" name="TextBox 20">
            <a:extLst>
              <a:ext uri="{FF2B5EF4-FFF2-40B4-BE49-F238E27FC236}">
                <a16:creationId xmlns:a16="http://schemas.microsoft.com/office/drawing/2014/main" id="{232F0A6E-65CA-740C-97D4-40C573329A53}"/>
              </a:ext>
            </a:extLst>
          </p:cNvPr>
          <p:cNvSpPr txBox="1"/>
          <p:nvPr/>
        </p:nvSpPr>
        <p:spPr>
          <a:xfrm>
            <a:off x="9015297" y="4563283"/>
            <a:ext cx="1395755" cy="369332"/>
          </a:xfrm>
          <a:prstGeom prst="rect">
            <a:avLst/>
          </a:prstGeom>
          <a:noFill/>
        </p:spPr>
        <p:txBody>
          <a:bodyPr wrap="square" rtlCol="0">
            <a:spAutoFit/>
          </a:bodyPr>
          <a:lstStyle/>
          <a:p>
            <a:r>
              <a:rPr lang="en-US" dirty="0"/>
              <a:t>Store buffer</a:t>
            </a:r>
          </a:p>
        </p:txBody>
      </p:sp>
      <p:sp>
        <p:nvSpPr>
          <p:cNvPr id="22" name="TextBox 21">
            <a:extLst>
              <a:ext uri="{FF2B5EF4-FFF2-40B4-BE49-F238E27FC236}">
                <a16:creationId xmlns:a16="http://schemas.microsoft.com/office/drawing/2014/main" id="{ADE481D9-E091-CC6A-AAAF-B2361BF4DE5B}"/>
              </a:ext>
            </a:extLst>
          </p:cNvPr>
          <p:cNvSpPr txBox="1"/>
          <p:nvPr/>
        </p:nvSpPr>
        <p:spPr>
          <a:xfrm>
            <a:off x="7807097" y="4563283"/>
            <a:ext cx="2161721" cy="369332"/>
          </a:xfrm>
          <a:prstGeom prst="rect">
            <a:avLst/>
          </a:prstGeom>
          <a:noFill/>
        </p:spPr>
        <p:txBody>
          <a:bodyPr wrap="square" rtlCol="0">
            <a:spAutoFit/>
          </a:bodyPr>
          <a:lstStyle/>
          <a:p>
            <a:r>
              <a:rPr lang="en-US" dirty="0"/>
              <a:t>Cache:</a:t>
            </a:r>
          </a:p>
        </p:txBody>
      </p:sp>
      <p:sp>
        <p:nvSpPr>
          <p:cNvPr id="23" name="Rectangle 22">
            <a:extLst>
              <a:ext uri="{FF2B5EF4-FFF2-40B4-BE49-F238E27FC236}">
                <a16:creationId xmlns:a16="http://schemas.microsoft.com/office/drawing/2014/main" id="{80880226-9A53-A647-CBE8-D5B619FB8718}"/>
              </a:ext>
            </a:extLst>
          </p:cNvPr>
          <p:cNvSpPr/>
          <p:nvPr/>
        </p:nvSpPr>
        <p:spPr>
          <a:xfrm>
            <a:off x="7732315" y="3407569"/>
            <a:ext cx="1112837" cy="381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 b=1</a:t>
            </a:r>
          </a:p>
        </p:txBody>
      </p:sp>
      <p:sp>
        <p:nvSpPr>
          <p:cNvPr id="24" name="Rectangle 23">
            <a:extLst>
              <a:ext uri="{FF2B5EF4-FFF2-40B4-BE49-F238E27FC236}">
                <a16:creationId xmlns:a16="http://schemas.microsoft.com/office/drawing/2014/main" id="{2D9EA37B-98F6-4BCD-DE80-DAE2DD650285}"/>
              </a:ext>
            </a:extLst>
          </p:cNvPr>
          <p:cNvSpPr/>
          <p:nvPr/>
        </p:nvSpPr>
        <p:spPr>
          <a:xfrm>
            <a:off x="7728516" y="3378200"/>
            <a:ext cx="1112837" cy="381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 b=1</a:t>
            </a:r>
          </a:p>
        </p:txBody>
      </p:sp>
      <p:sp>
        <p:nvSpPr>
          <p:cNvPr id="25" name="TextBox 24">
            <a:extLst>
              <a:ext uri="{FF2B5EF4-FFF2-40B4-BE49-F238E27FC236}">
                <a16:creationId xmlns:a16="http://schemas.microsoft.com/office/drawing/2014/main" id="{E5964867-7446-070C-63A8-FDB8A883804C}"/>
              </a:ext>
            </a:extLst>
          </p:cNvPr>
          <p:cNvSpPr txBox="1"/>
          <p:nvPr/>
        </p:nvSpPr>
        <p:spPr>
          <a:xfrm>
            <a:off x="10367110" y="4534709"/>
            <a:ext cx="1902733" cy="369332"/>
          </a:xfrm>
          <a:prstGeom prst="rect">
            <a:avLst/>
          </a:prstGeom>
          <a:noFill/>
        </p:spPr>
        <p:txBody>
          <a:bodyPr wrap="square" rtlCol="0">
            <a:spAutoFit/>
          </a:bodyPr>
          <a:lstStyle/>
          <a:p>
            <a:r>
              <a:rPr lang="en-US" dirty="0"/>
              <a:t>Invalidate queue</a:t>
            </a:r>
          </a:p>
        </p:txBody>
      </p:sp>
      <p:sp>
        <p:nvSpPr>
          <p:cNvPr id="26" name="Rectangle 25">
            <a:extLst>
              <a:ext uri="{FF2B5EF4-FFF2-40B4-BE49-F238E27FC236}">
                <a16:creationId xmlns:a16="http://schemas.microsoft.com/office/drawing/2014/main" id="{3916F63F-EBE8-413E-AAA7-365075DCFA3C}"/>
              </a:ext>
            </a:extLst>
          </p:cNvPr>
          <p:cNvSpPr/>
          <p:nvPr/>
        </p:nvSpPr>
        <p:spPr>
          <a:xfrm>
            <a:off x="10479937" y="4932615"/>
            <a:ext cx="1583871" cy="381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Invalidate(a)</a:t>
            </a:r>
          </a:p>
        </p:txBody>
      </p:sp>
      <p:sp>
        <p:nvSpPr>
          <p:cNvPr id="27" name="Rectangle 26">
            <a:extLst>
              <a:ext uri="{FF2B5EF4-FFF2-40B4-BE49-F238E27FC236}">
                <a16:creationId xmlns:a16="http://schemas.microsoft.com/office/drawing/2014/main" id="{A3669DF4-1FB4-4DB2-F561-8F55DB773C5B}"/>
              </a:ext>
            </a:extLst>
          </p:cNvPr>
          <p:cNvSpPr/>
          <p:nvPr/>
        </p:nvSpPr>
        <p:spPr>
          <a:xfrm>
            <a:off x="7722308" y="5417596"/>
            <a:ext cx="1112837" cy="381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 b=1</a:t>
            </a:r>
          </a:p>
        </p:txBody>
      </p:sp>
      <p:sp>
        <p:nvSpPr>
          <p:cNvPr id="28" name="Arrow: Right 27">
            <a:extLst>
              <a:ext uri="{FF2B5EF4-FFF2-40B4-BE49-F238E27FC236}">
                <a16:creationId xmlns:a16="http://schemas.microsoft.com/office/drawing/2014/main" id="{ED2D7513-7591-A2C1-580D-C5DEC3B2199D}"/>
              </a:ext>
            </a:extLst>
          </p:cNvPr>
          <p:cNvSpPr/>
          <p:nvPr/>
        </p:nvSpPr>
        <p:spPr>
          <a:xfrm>
            <a:off x="1409700" y="6067909"/>
            <a:ext cx="406400" cy="25876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61B4A31-06B1-E99F-68D9-7F73B161927E}"/>
              </a:ext>
            </a:extLst>
          </p:cNvPr>
          <p:cNvSpPr/>
          <p:nvPr/>
        </p:nvSpPr>
        <p:spPr>
          <a:xfrm>
            <a:off x="7738948" y="3037285"/>
            <a:ext cx="1112837" cy="381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 a=1</a:t>
            </a:r>
          </a:p>
        </p:txBody>
      </p:sp>
    </p:spTree>
    <p:extLst>
      <p:ext uri="{BB962C8B-B14F-4D97-AF65-F5344CB8AC3E}">
        <p14:creationId xmlns:p14="http://schemas.microsoft.com/office/powerpoint/2010/main" val="2339276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fade">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fade">
                                      <p:cBhvr>
                                        <p:cTn id="27" dur="500"/>
                                        <p:tgtEl>
                                          <p:spTgt spid="10">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par>
                                <p:cTn id="33" presetID="10" presetClass="exit" presetSubtype="0" fill="hold" grpId="1" nodeType="withEffect">
                                  <p:stCondLst>
                                    <p:cond delay="0"/>
                                  </p:stCondLst>
                                  <p:childTnLst>
                                    <p:animEffect transition="out" filter="fade">
                                      <p:cBhvr>
                                        <p:cTn id="34" dur="500"/>
                                        <p:tgtEl>
                                          <p:spTgt spid="8"/>
                                        </p:tgtEl>
                                      </p:cBhvr>
                                    </p:animEffect>
                                    <p:set>
                                      <p:cBhvr>
                                        <p:cTn id="35" dur="1" fill="hold">
                                          <p:stCondLst>
                                            <p:cond delay="499"/>
                                          </p:stCondLst>
                                        </p:cTn>
                                        <p:tgtEl>
                                          <p:spTgt spid="8"/>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500"/>
                                        <p:tgtEl>
                                          <p:spTgt spid="23"/>
                                        </p:tgtEl>
                                      </p:cBhvr>
                                    </p:animEffect>
                                  </p:childTnLst>
                                </p:cTn>
                              </p:par>
                            </p:childTnLst>
                          </p:cTn>
                        </p:par>
                        <p:par>
                          <p:cTn id="41" fill="hold">
                            <p:stCondLst>
                              <p:cond delay="500"/>
                            </p:stCondLst>
                            <p:childTnLst>
                              <p:par>
                                <p:cTn id="42" presetID="10" presetClass="exit" presetSubtype="0" fill="hold" grpId="0" nodeType="afterEffect">
                                  <p:stCondLst>
                                    <p:cond delay="0"/>
                                  </p:stCondLst>
                                  <p:childTnLst>
                                    <p:animEffect transition="out" filter="fade">
                                      <p:cBhvr>
                                        <p:cTn id="43" dur="500"/>
                                        <p:tgtEl>
                                          <p:spTgt spid="13"/>
                                        </p:tgtEl>
                                      </p:cBhvr>
                                    </p:animEffect>
                                    <p:set>
                                      <p:cBhvr>
                                        <p:cTn id="44" dur="1" fill="hold">
                                          <p:stCondLst>
                                            <p:cond delay="499"/>
                                          </p:stCondLst>
                                        </p:cTn>
                                        <p:tgtEl>
                                          <p:spTgt spid="13"/>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9">
                                            <p:txEl>
                                              <p:pRg st="1" end="1"/>
                                            </p:txEl>
                                          </p:spTgt>
                                        </p:tgtEl>
                                        <p:attrNameLst>
                                          <p:attrName>style.visibility</p:attrName>
                                        </p:attrNameLst>
                                      </p:cBhvr>
                                      <p:to>
                                        <p:strVal val="visible"/>
                                      </p:to>
                                    </p:set>
                                    <p:animEffect transition="in" filter="fade">
                                      <p:cBhvr>
                                        <p:cTn id="49" dur="500"/>
                                        <p:tgtEl>
                                          <p:spTgt spid="9">
                                            <p:txEl>
                                              <p:pRg st="1" end="1"/>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9">
                                            <p:txEl>
                                              <p:pRg st="2" end="2"/>
                                            </p:txEl>
                                          </p:spTgt>
                                        </p:tgtEl>
                                        <p:attrNameLst>
                                          <p:attrName>style.visibility</p:attrName>
                                        </p:attrNameLst>
                                      </p:cBhvr>
                                      <p:to>
                                        <p:strVal val="visible"/>
                                      </p:to>
                                    </p:set>
                                    <p:animEffect transition="in" filter="fade">
                                      <p:cBhvr>
                                        <p:cTn id="54" dur="500"/>
                                        <p:tgtEl>
                                          <p:spTgt spid="9">
                                            <p:txEl>
                                              <p:pRg st="2" end="2"/>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500"/>
                                        <p:tgtEl>
                                          <p:spTgt spid="24"/>
                                        </p:tgtEl>
                                      </p:cBhvr>
                                    </p:animEffect>
                                  </p:childTnLst>
                                </p:cTn>
                              </p:par>
                            </p:childTnLst>
                          </p:cTn>
                        </p:par>
                        <p:par>
                          <p:cTn id="60" fill="hold">
                            <p:stCondLst>
                              <p:cond delay="500"/>
                            </p:stCondLst>
                            <p:childTnLst>
                              <p:par>
                                <p:cTn id="61" presetID="10" presetClass="exit" presetSubtype="0" fill="hold" grpId="1" nodeType="afterEffect">
                                  <p:stCondLst>
                                    <p:cond delay="0"/>
                                  </p:stCondLst>
                                  <p:childTnLst>
                                    <p:animEffect transition="out" filter="fade">
                                      <p:cBhvr>
                                        <p:cTn id="62" dur="500"/>
                                        <p:tgtEl>
                                          <p:spTgt spid="23"/>
                                        </p:tgtEl>
                                      </p:cBhvr>
                                    </p:animEffect>
                                    <p:set>
                                      <p:cBhvr>
                                        <p:cTn id="63" dur="1" fill="hold">
                                          <p:stCondLst>
                                            <p:cond delay="499"/>
                                          </p:stCondLst>
                                        </p:cTn>
                                        <p:tgtEl>
                                          <p:spTgt spid="23"/>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10">
                                            <p:txEl>
                                              <p:pRg st="1" end="1"/>
                                            </p:txEl>
                                          </p:spTgt>
                                        </p:tgtEl>
                                        <p:attrNameLst>
                                          <p:attrName>style.visibility</p:attrName>
                                        </p:attrNameLst>
                                      </p:cBhvr>
                                      <p:to>
                                        <p:strVal val="visible"/>
                                      </p:to>
                                    </p:set>
                                    <p:animEffect transition="in" filter="fade">
                                      <p:cBhvr>
                                        <p:cTn id="68" dur="500"/>
                                        <p:tgtEl>
                                          <p:spTgt spid="10">
                                            <p:txEl>
                                              <p:pRg st="1" end="1"/>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500"/>
                                        <p:tgtEl>
                                          <p:spTgt spid="26"/>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10">
                                            <p:txEl>
                                              <p:pRg st="2" end="2"/>
                                            </p:txEl>
                                          </p:spTgt>
                                        </p:tgtEl>
                                        <p:attrNameLst>
                                          <p:attrName>style.visibility</p:attrName>
                                        </p:attrNameLst>
                                      </p:cBhvr>
                                      <p:to>
                                        <p:strVal val="visible"/>
                                      </p:to>
                                    </p:set>
                                    <p:animEffect transition="in" filter="fade">
                                      <p:cBhvr>
                                        <p:cTn id="78" dur="500"/>
                                        <p:tgtEl>
                                          <p:spTgt spid="10">
                                            <p:txEl>
                                              <p:pRg st="2" end="2"/>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10">
                                            <p:txEl>
                                              <p:pRg st="3" end="3"/>
                                            </p:txEl>
                                          </p:spTgt>
                                        </p:tgtEl>
                                        <p:attrNameLst>
                                          <p:attrName>style.visibility</p:attrName>
                                        </p:attrNameLst>
                                      </p:cBhvr>
                                      <p:to>
                                        <p:strVal val="visible"/>
                                      </p:to>
                                    </p:set>
                                    <p:animEffect transition="in" filter="fade">
                                      <p:cBhvr>
                                        <p:cTn id="83" dur="500"/>
                                        <p:tgtEl>
                                          <p:spTgt spid="10">
                                            <p:txEl>
                                              <p:pRg st="3" end="3"/>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27"/>
                                        </p:tgtEl>
                                        <p:attrNameLst>
                                          <p:attrName>style.visibility</p:attrName>
                                        </p:attrNameLst>
                                      </p:cBhvr>
                                      <p:to>
                                        <p:strVal val="visible"/>
                                      </p:to>
                                    </p:set>
                                    <p:animEffect transition="in" filter="fade">
                                      <p:cBhvr>
                                        <p:cTn id="88" dur="500"/>
                                        <p:tgtEl>
                                          <p:spTgt spid="27"/>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28"/>
                                        </p:tgtEl>
                                        <p:attrNameLst>
                                          <p:attrName>style.visibility</p:attrName>
                                        </p:attrNameLst>
                                      </p:cBhvr>
                                      <p:to>
                                        <p:strVal val="visible"/>
                                      </p:to>
                                    </p:set>
                                    <p:animEffect transition="in" filter="fade">
                                      <p:cBhvr>
                                        <p:cTn id="93" dur="500"/>
                                        <p:tgtEl>
                                          <p:spTgt spid="28"/>
                                        </p:tgtEl>
                                      </p:cBhvr>
                                    </p:animEffect>
                                  </p:childTnLst>
                                </p:cTn>
                              </p:par>
                            </p:childTnLst>
                          </p:cTn>
                        </p:par>
                        <p:par>
                          <p:cTn id="94" fill="hold">
                            <p:stCondLst>
                              <p:cond delay="500"/>
                            </p:stCondLst>
                            <p:childTnLst>
                              <p:par>
                                <p:cTn id="95" presetID="10" presetClass="exit" presetSubtype="0" fill="hold" grpId="1" nodeType="afterEffect">
                                  <p:stCondLst>
                                    <p:cond delay="0"/>
                                  </p:stCondLst>
                                  <p:childTnLst>
                                    <p:animEffect transition="out" filter="fade">
                                      <p:cBhvr>
                                        <p:cTn id="96" dur="500"/>
                                        <p:tgtEl>
                                          <p:spTgt spid="11"/>
                                        </p:tgtEl>
                                      </p:cBhvr>
                                    </p:animEffect>
                                    <p:set>
                                      <p:cBhvr>
                                        <p:cTn id="97" dur="1" fill="hold">
                                          <p:stCondLst>
                                            <p:cond delay="499"/>
                                          </p:stCondLst>
                                        </p:cTn>
                                        <p:tgtEl>
                                          <p:spTgt spid="11"/>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3" presetClass="emph" presetSubtype="2" fill="hold" nodeType="clickEffect">
                                  <p:stCondLst>
                                    <p:cond delay="0"/>
                                  </p:stCondLst>
                                  <p:childTnLst>
                                    <p:animClr clrSpc="rgb" dir="cw">
                                      <p:cBhvr override="childStyle">
                                        <p:cTn id="101" dur="2000" fill="hold"/>
                                        <p:tgtEl>
                                          <p:spTgt spid="7">
                                            <p:txEl>
                                              <p:pRg st="9" end="9"/>
                                            </p:txEl>
                                          </p:spTgt>
                                        </p:tgtEl>
                                        <p:attrNameLst>
                                          <p:attrName>style.color</p:attrName>
                                        </p:attrNameLst>
                                      </p:cBhvr>
                                      <p:to>
                                        <a:srgbClr val="FF0000"/>
                                      </p:to>
                                    </p:animClr>
                                  </p:childTnLst>
                                </p:cTn>
                              </p:par>
                            </p:childTnLst>
                          </p:cTn>
                        </p:par>
                      </p:childTnLst>
                    </p:cTn>
                  </p:par>
                  <p:par>
                    <p:cTn id="102" fill="hold">
                      <p:stCondLst>
                        <p:cond delay="indefinite"/>
                      </p:stCondLst>
                      <p:childTnLst>
                        <p:par>
                          <p:cTn id="103" fill="hold">
                            <p:stCondLst>
                              <p:cond delay="0"/>
                            </p:stCondLst>
                            <p:childTnLst>
                              <p:par>
                                <p:cTn id="104" presetID="10" presetClass="exit" presetSubtype="0" fill="hold" grpId="1" nodeType="clickEffect">
                                  <p:stCondLst>
                                    <p:cond delay="0"/>
                                  </p:stCondLst>
                                  <p:childTnLst>
                                    <p:animEffect transition="out" filter="fade">
                                      <p:cBhvr>
                                        <p:cTn id="105" dur="500"/>
                                        <p:tgtEl>
                                          <p:spTgt spid="26"/>
                                        </p:tgtEl>
                                      </p:cBhvr>
                                    </p:animEffect>
                                    <p:set>
                                      <p:cBhvr>
                                        <p:cTn id="106" dur="1" fill="hold">
                                          <p:stCondLst>
                                            <p:cond delay="499"/>
                                          </p:stCondLst>
                                        </p:cTn>
                                        <p:tgtEl>
                                          <p:spTgt spid="26"/>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9">
                                            <p:txEl>
                                              <p:pRg st="3" end="3"/>
                                            </p:txEl>
                                          </p:spTgt>
                                        </p:tgtEl>
                                        <p:attrNameLst>
                                          <p:attrName>style.visibility</p:attrName>
                                        </p:attrNameLst>
                                      </p:cBhvr>
                                      <p:to>
                                        <p:strVal val="visible"/>
                                      </p:to>
                                    </p:set>
                                    <p:animEffect transition="in" filter="fade">
                                      <p:cBhvr>
                                        <p:cTn id="111" dur="500"/>
                                        <p:tgtEl>
                                          <p:spTgt spid="9">
                                            <p:txEl>
                                              <p:pRg st="3" end="3"/>
                                            </p:txEl>
                                          </p:spTgt>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xit" presetSubtype="0" fill="hold" grpId="0" nodeType="clickEffect">
                                  <p:stCondLst>
                                    <p:cond delay="0"/>
                                  </p:stCondLst>
                                  <p:childTnLst>
                                    <p:animEffect transition="out" filter="fade">
                                      <p:cBhvr>
                                        <p:cTn id="115" dur="500"/>
                                        <p:tgtEl>
                                          <p:spTgt spid="20"/>
                                        </p:tgtEl>
                                      </p:cBhvr>
                                    </p:animEffect>
                                    <p:set>
                                      <p:cBhvr>
                                        <p:cTn id="116" dur="1" fill="hold">
                                          <p:stCondLst>
                                            <p:cond delay="499"/>
                                          </p:stCondLst>
                                        </p:cTn>
                                        <p:tgtEl>
                                          <p:spTgt spid="20"/>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10" presetClass="exit" presetSubtype="0" fill="hold" grpId="1" nodeType="clickEffect">
                                  <p:stCondLst>
                                    <p:cond delay="0"/>
                                  </p:stCondLst>
                                  <p:childTnLst>
                                    <p:animEffect transition="out" filter="fade">
                                      <p:cBhvr>
                                        <p:cTn id="120" dur="500"/>
                                        <p:tgtEl>
                                          <p:spTgt spid="14"/>
                                        </p:tgtEl>
                                      </p:cBhvr>
                                    </p:animEffect>
                                    <p:set>
                                      <p:cBhvr>
                                        <p:cTn id="121" dur="1" fill="hold">
                                          <p:stCondLst>
                                            <p:cond delay="499"/>
                                          </p:stCondLst>
                                        </p:cTn>
                                        <p:tgtEl>
                                          <p:spTgt spid="14"/>
                                        </p:tgtEl>
                                        <p:attrNameLst>
                                          <p:attrName>style.visibility</p:attrName>
                                        </p:attrNameLst>
                                      </p:cBhvr>
                                      <p:to>
                                        <p:strVal val="hidden"/>
                                      </p:to>
                                    </p:se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grpId="0" nodeType="clickEffect">
                                  <p:stCondLst>
                                    <p:cond delay="0"/>
                                  </p:stCondLst>
                                  <p:childTnLst>
                                    <p:set>
                                      <p:cBhvr>
                                        <p:cTn id="125" dur="1" fill="hold">
                                          <p:stCondLst>
                                            <p:cond delay="0"/>
                                          </p:stCondLst>
                                        </p:cTn>
                                        <p:tgtEl>
                                          <p:spTgt spid="29"/>
                                        </p:tgtEl>
                                        <p:attrNameLst>
                                          <p:attrName>style.visibility</p:attrName>
                                        </p:attrNameLst>
                                      </p:cBhvr>
                                      <p:to>
                                        <p:strVal val="visible"/>
                                      </p:to>
                                    </p:set>
                                    <p:animEffect transition="in" filter="fade">
                                      <p:cBhvr>
                                        <p:cTn id="12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1" grpId="0" animBg="1"/>
      <p:bldP spid="11" grpId="1" animBg="1"/>
      <p:bldP spid="12" grpId="0" animBg="1"/>
      <p:bldP spid="13" grpId="0" animBg="1"/>
      <p:bldP spid="14" grpId="0" animBg="1"/>
      <p:bldP spid="14" grpId="1" animBg="1"/>
      <p:bldP spid="20" grpId="0" animBg="1"/>
      <p:bldP spid="23" grpId="0" animBg="1"/>
      <p:bldP spid="23" grpId="1" animBg="1"/>
      <p:bldP spid="24" grpId="0" animBg="1"/>
      <p:bldP spid="26" grpId="0" animBg="1"/>
      <p:bldP spid="26" grpId="1" animBg="1"/>
      <p:bldP spid="27" grpId="0" animBg="1"/>
      <p:bldP spid="28" grpId="0" animBg="1"/>
      <p:bldP spid="2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EFB00-E261-779E-07A0-8127091E4EB0}"/>
              </a:ext>
            </a:extLst>
          </p:cNvPr>
          <p:cNvSpPr>
            <a:spLocks noGrp="1"/>
          </p:cNvSpPr>
          <p:nvPr>
            <p:ph type="title"/>
          </p:nvPr>
        </p:nvSpPr>
        <p:spPr/>
        <p:txBody>
          <a:bodyPr/>
          <a:lstStyle/>
          <a:p>
            <a:r>
              <a:rPr lang="ru-RU" dirty="0"/>
              <a:t>Упрощённая схема памяти</a:t>
            </a:r>
            <a:endParaRPr lang="en-US" dirty="0"/>
          </a:p>
        </p:txBody>
      </p:sp>
      <p:sp>
        <p:nvSpPr>
          <p:cNvPr id="4" name="Rectangle 3">
            <a:extLst>
              <a:ext uri="{FF2B5EF4-FFF2-40B4-BE49-F238E27FC236}">
                <a16:creationId xmlns:a16="http://schemas.microsoft.com/office/drawing/2014/main" id="{05938891-865E-CBC1-BA0B-01D069A8747D}"/>
              </a:ext>
            </a:extLst>
          </p:cNvPr>
          <p:cNvSpPr/>
          <p:nvPr/>
        </p:nvSpPr>
        <p:spPr>
          <a:xfrm>
            <a:off x="838200" y="2090058"/>
            <a:ext cx="2083130" cy="1030184"/>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CPU 1</a:t>
            </a:r>
          </a:p>
        </p:txBody>
      </p:sp>
      <p:sp>
        <p:nvSpPr>
          <p:cNvPr id="5" name="Rectangle 4">
            <a:extLst>
              <a:ext uri="{FF2B5EF4-FFF2-40B4-BE49-F238E27FC236}">
                <a16:creationId xmlns:a16="http://schemas.microsoft.com/office/drawing/2014/main" id="{0C5C130C-A5B9-BD7F-5D8D-4298BE96472F}"/>
              </a:ext>
            </a:extLst>
          </p:cNvPr>
          <p:cNvSpPr/>
          <p:nvPr/>
        </p:nvSpPr>
        <p:spPr>
          <a:xfrm>
            <a:off x="3365665" y="2090058"/>
            <a:ext cx="2083130" cy="1030184"/>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CPU 2</a:t>
            </a:r>
          </a:p>
        </p:txBody>
      </p:sp>
      <p:sp>
        <p:nvSpPr>
          <p:cNvPr id="6" name="Rectangle 5">
            <a:extLst>
              <a:ext uri="{FF2B5EF4-FFF2-40B4-BE49-F238E27FC236}">
                <a16:creationId xmlns:a16="http://schemas.microsoft.com/office/drawing/2014/main" id="{D5D4DF68-8E7B-AF0B-56C5-AA66429D0909}"/>
              </a:ext>
            </a:extLst>
          </p:cNvPr>
          <p:cNvSpPr/>
          <p:nvPr/>
        </p:nvSpPr>
        <p:spPr>
          <a:xfrm>
            <a:off x="5893130" y="2090058"/>
            <a:ext cx="2083130" cy="1030184"/>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CPU 3</a:t>
            </a:r>
          </a:p>
        </p:txBody>
      </p:sp>
      <p:sp>
        <p:nvSpPr>
          <p:cNvPr id="7" name="Rectangle 6">
            <a:extLst>
              <a:ext uri="{FF2B5EF4-FFF2-40B4-BE49-F238E27FC236}">
                <a16:creationId xmlns:a16="http://schemas.microsoft.com/office/drawing/2014/main" id="{A1D4DF8E-DA95-5E89-B8FB-AACC00A259B9}"/>
              </a:ext>
            </a:extLst>
          </p:cNvPr>
          <p:cNvSpPr/>
          <p:nvPr/>
        </p:nvSpPr>
        <p:spPr>
          <a:xfrm>
            <a:off x="8420595" y="2090058"/>
            <a:ext cx="2083130" cy="1030184"/>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CPU 4</a:t>
            </a:r>
          </a:p>
        </p:txBody>
      </p:sp>
      <p:sp>
        <p:nvSpPr>
          <p:cNvPr id="8" name="Rectangle 7">
            <a:extLst>
              <a:ext uri="{FF2B5EF4-FFF2-40B4-BE49-F238E27FC236}">
                <a16:creationId xmlns:a16="http://schemas.microsoft.com/office/drawing/2014/main" id="{0FCDCC77-9EAC-7F70-4E0C-35051AEEE021}"/>
              </a:ext>
            </a:extLst>
          </p:cNvPr>
          <p:cNvSpPr/>
          <p:nvPr/>
        </p:nvSpPr>
        <p:spPr>
          <a:xfrm>
            <a:off x="838200" y="3120242"/>
            <a:ext cx="2083130" cy="7036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Cache</a:t>
            </a:r>
          </a:p>
        </p:txBody>
      </p:sp>
      <p:sp>
        <p:nvSpPr>
          <p:cNvPr id="10" name="Rectangle 9">
            <a:extLst>
              <a:ext uri="{FF2B5EF4-FFF2-40B4-BE49-F238E27FC236}">
                <a16:creationId xmlns:a16="http://schemas.microsoft.com/office/drawing/2014/main" id="{AF425B39-222C-2CE5-04BC-AB729E04ECE9}"/>
              </a:ext>
            </a:extLst>
          </p:cNvPr>
          <p:cNvSpPr/>
          <p:nvPr/>
        </p:nvSpPr>
        <p:spPr>
          <a:xfrm>
            <a:off x="3365665" y="3120241"/>
            <a:ext cx="2083130" cy="7036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Cache</a:t>
            </a:r>
          </a:p>
        </p:txBody>
      </p:sp>
      <p:sp>
        <p:nvSpPr>
          <p:cNvPr id="11" name="Rectangle 10">
            <a:extLst>
              <a:ext uri="{FF2B5EF4-FFF2-40B4-BE49-F238E27FC236}">
                <a16:creationId xmlns:a16="http://schemas.microsoft.com/office/drawing/2014/main" id="{6B55C6F7-14C2-4437-FD53-5046D5E24B06}"/>
              </a:ext>
            </a:extLst>
          </p:cNvPr>
          <p:cNvSpPr/>
          <p:nvPr/>
        </p:nvSpPr>
        <p:spPr>
          <a:xfrm>
            <a:off x="5893130" y="3120240"/>
            <a:ext cx="2083130" cy="7036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Cache</a:t>
            </a:r>
          </a:p>
        </p:txBody>
      </p:sp>
      <p:sp>
        <p:nvSpPr>
          <p:cNvPr id="12" name="Rectangle 11">
            <a:extLst>
              <a:ext uri="{FF2B5EF4-FFF2-40B4-BE49-F238E27FC236}">
                <a16:creationId xmlns:a16="http://schemas.microsoft.com/office/drawing/2014/main" id="{AA8817B6-423E-84E9-AA4A-CD8532547B31}"/>
              </a:ext>
            </a:extLst>
          </p:cNvPr>
          <p:cNvSpPr/>
          <p:nvPr/>
        </p:nvSpPr>
        <p:spPr>
          <a:xfrm>
            <a:off x="8420595" y="3120239"/>
            <a:ext cx="2083130" cy="7036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Cache</a:t>
            </a:r>
          </a:p>
        </p:txBody>
      </p:sp>
      <p:sp>
        <p:nvSpPr>
          <p:cNvPr id="13" name="Rectangle 12">
            <a:extLst>
              <a:ext uri="{FF2B5EF4-FFF2-40B4-BE49-F238E27FC236}">
                <a16:creationId xmlns:a16="http://schemas.microsoft.com/office/drawing/2014/main" id="{FA07C88C-1B20-E813-6C36-91B36D20F931}"/>
              </a:ext>
            </a:extLst>
          </p:cNvPr>
          <p:cNvSpPr/>
          <p:nvPr/>
        </p:nvSpPr>
        <p:spPr>
          <a:xfrm>
            <a:off x="838199" y="4517014"/>
            <a:ext cx="9665525" cy="33701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ru-RU" dirty="0"/>
              <a:t>Шина</a:t>
            </a:r>
            <a:endParaRPr lang="en-US" dirty="0"/>
          </a:p>
        </p:txBody>
      </p:sp>
      <p:sp>
        <p:nvSpPr>
          <p:cNvPr id="14" name="Rectangle 13">
            <a:extLst>
              <a:ext uri="{FF2B5EF4-FFF2-40B4-BE49-F238E27FC236}">
                <a16:creationId xmlns:a16="http://schemas.microsoft.com/office/drawing/2014/main" id="{BBC08D14-D01C-15A8-669D-AB304F383F46}"/>
              </a:ext>
            </a:extLst>
          </p:cNvPr>
          <p:cNvSpPr/>
          <p:nvPr/>
        </p:nvSpPr>
        <p:spPr>
          <a:xfrm>
            <a:off x="838198" y="5547192"/>
            <a:ext cx="9665525" cy="703613"/>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ru-RU" dirty="0"/>
              <a:t>Память</a:t>
            </a:r>
            <a:endParaRPr lang="en-US" dirty="0"/>
          </a:p>
        </p:txBody>
      </p:sp>
      <p:cxnSp>
        <p:nvCxnSpPr>
          <p:cNvPr id="16" name="Straight Arrow Connector 15">
            <a:extLst>
              <a:ext uri="{FF2B5EF4-FFF2-40B4-BE49-F238E27FC236}">
                <a16:creationId xmlns:a16="http://schemas.microsoft.com/office/drawing/2014/main" id="{FD80E514-C7E4-4CBF-4A79-EC5679C8C141}"/>
              </a:ext>
            </a:extLst>
          </p:cNvPr>
          <p:cNvCxnSpPr>
            <a:cxnSpLocks/>
            <a:stCxn id="8" idx="2"/>
          </p:cNvCxnSpPr>
          <p:nvPr/>
        </p:nvCxnSpPr>
        <p:spPr>
          <a:xfrm>
            <a:off x="1879765" y="3823855"/>
            <a:ext cx="0" cy="660508"/>
          </a:xfrm>
          <a:prstGeom prst="straightConnector1">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D571B614-F48B-F863-FD41-6CAB7B56A219}"/>
              </a:ext>
            </a:extLst>
          </p:cNvPr>
          <p:cNvCxnSpPr>
            <a:cxnSpLocks/>
            <a:stCxn id="10" idx="2"/>
          </p:cNvCxnSpPr>
          <p:nvPr/>
        </p:nvCxnSpPr>
        <p:spPr>
          <a:xfrm>
            <a:off x="4407230" y="3823854"/>
            <a:ext cx="0" cy="660508"/>
          </a:xfrm>
          <a:prstGeom prst="straightConnector1">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9544A8CF-A5A6-3E78-2B54-1D69CB976485}"/>
              </a:ext>
            </a:extLst>
          </p:cNvPr>
          <p:cNvCxnSpPr>
            <a:cxnSpLocks/>
          </p:cNvCxnSpPr>
          <p:nvPr/>
        </p:nvCxnSpPr>
        <p:spPr>
          <a:xfrm>
            <a:off x="6934695" y="3823853"/>
            <a:ext cx="0" cy="660508"/>
          </a:xfrm>
          <a:prstGeom prst="straightConnector1">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D37A23D8-6F22-F6B6-C2A8-FF26CDF2D94A}"/>
              </a:ext>
            </a:extLst>
          </p:cNvPr>
          <p:cNvCxnSpPr>
            <a:cxnSpLocks/>
          </p:cNvCxnSpPr>
          <p:nvPr/>
        </p:nvCxnSpPr>
        <p:spPr>
          <a:xfrm>
            <a:off x="9462160" y="3823852"/>
            <a:ext cx="0" cy="660508"/>
          </a:xfrm>
          <a:prstGeom prst="straightConnector1">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E0AEF45B-7607-55B4-884A-A724536B4FBF}"/>
              </a:ext>
            </a:extLst>
          </p:cNvPr>
          <p:cNvCxnSpPr>
            <a:cxnSpLocks/>
            <a:stCxn id="14" idx="0"/>
            <a:endCxn id="13" idx="2"/>
          </p:cNvCxnSpPr>
          <p:nvPr/>
        </p:nvCxnSpPr>
        <p:spPr>
          <a:xfrm flipV="1">
            <a:off x="5670961" y="4854033"/>
            <a:ext cx="1" cy="693159"/>
          </a:xfrm>
          <a:prstGeom prst="straightConnector1">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51367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CC4359-0F44-42C3-DFEA-EBEDBEC5B1E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4A9A8C2-B2A9-6E88-F5A1-CE8063CB5398}"/>
              </a:ext>
            </a:extLst>
          </p:cNvPr>
          <p:cNvSpPr>
            <a:spLocks noGrp="1"/>
          </p:cNvSpPr>
          <p:nvPr>
            <p:ph type="title"/>
          </p:nvPr>
        </p:nvSpPr>
        <p:spPr/>
        <p:txBody>
          <a:bodyPr/>
          <a:lstStyle/>
          <a:p>
            <a:r>
              <a:rPr lang="ru-RU" dirty="0"/>
              <a:t>Добавляем еще один барьер</a:t>
            </a:r>
            <a:endParaRPr lang="en-US" dirty="0"/>
          </a:p>
        </p:txBody>
      </p:sp>
      <p:sp>
        <p:nvSpPr>
          <p:cNvPr id="7" name="Content Placeholder 6">
            <a:extLst>
              <a:ext uri="{FF2B5EF4-FFF2-40B4-BE49-F238E27FC236}">
                <a16:creationId xmlns:a16="http://schemas.microsoft.com/office/drawing/2014/main" id="{E116BE71-5531-9908-A533-A3A91F31AFE5}"/>
              </a:ext>
            </a:extLst>
          </p:cNvPr>
          <p:cNvSpPr>
            <a:spLocks noGrp="1"/>
          </p:cNvSpPr>
          <p:nvPr>
            <p:ph idx="1"/>
          </p:nvPr>
        </p:nvSpPr>
        <p:spPr>
          <a:xfrm>
            <a:off x="838200" y="1825625"/>
            <a:ext cx="5186363" cy="4351338"/>
          </a:xfrm>
        </p:spPr>
        <p:txBody>
          <a:bodyPr>
            <a:normAutofit/>
          </a:bodyPr>
          <a:lstStyle/>
          <a:p>
            <a:r>
              <a:rPr lang="en-US" dirty="0" err="1"/>
              <a:t>smp_mb</a:t>
            </a:r>
            <a:r>
              <a:rPr lang="en-US" dirty="0"/>
              <a:t>() </a:t>
            </a:r>
            <a:r>
              <a:rPr lang="ru-RU" dirty="0"/>
              <a:t>перед </a:t>
            </a:r>
            <a:r>
              <a:rPr lang="en-US" dirty="0"/>
              <a:t>assert</a:t>
            </a:r>
            <a:r>
              <a:rPr lang="ru-RU" dirty="0"/>
              <a:t> ожидает завершения операций из</a:t>
            </a:r>
            <a:r>
              <a:rPr lang="en-US" dirty="0"/>
              <a:t> </a:t>
            </a:r>
            <a:r>
              <a:rPr lang="ru-RU" dirty="0"/>
              <a:t>очереди </a:t>
            </a:r>
            <a:r>
              <a:rPr lang="ru-RU" dirty="0" err="1"/>
              <a:t>инвалидирования</a:t>
            </a:r>
            <a:endParaRPr lang="en-US" dirty="0"/>
          </a:p>
        </p:txBody>
      </p:sp>
      <p:sp>
        <p:nvSpPr>
          <p:cNvPr id="10" name="TextBox 9">
            <a:extLst>
              <a:ext uri="{FF2B5EF4-FFF2-40B4-BE49-F238E27FC236}">
                <a16:creationId xmlns:a16="http://schemas.microsoft.com/office/drawing/2014/main" id="{05090C3A-D203-DE76-3BAF-9CD3FA8AC765}"/>
              </a:ext>
            </a:extLst>
          </p:cNvPr>
          <p:cNvSpPr txBox="1"/>
          <p:nvPr/>
        </p:nvSpPr>
        <p:spPr>
          <a:xfrm>
            <a:off x="6553200" y="2063740"/>
            <a:ext cx="5638800" cy="3693319"/>
          </a:xfrm>
          <a:prstGeom prst="rect">
            <a:avLst/>
          </a:prstGeom>
          <a:noFill/>
        </p:spPr>
        <p:txBody>
          <a:bodyPr wrap="square">
            <a:spAutoFit/>
          </a:bodyPr>
          <a:lstStyle/>
          <a:p>
            <a:r>
              <a:rPr lang="en-US" dirty="0">
                <a:latin typeface="Consolas" panose="020B0609020204030204" pitchFamily="49" charset="0"/>
              </a:rPr>
              <a:t>void foo()</a:t>
            </a:r>
          </a:p>
          <a:p>
            <a:r>
              <a:rPr lang="en-US" dirty="0">
                <a:latin typeface="Consolas" panose="020B0609020204030204" pitchFamily="49" charset="0"/>
              </a:rPr>
              <a:t>{</a:t>
            </a:r>
          </a:p>
          <a:p>
            <a:r>
              <a:rPr lang="en-US" dirty="0">
                <a:latin typeface="Consolas" panose="020B0609020204030204" pitchFamily="49" charset="0"/>
              </a:rPr>
              <a:t>	a = 1;</a:t>
            </a:r>
          </a:p>
          <a:p>
            <a:r>
              <a:rPr lang="en-US" dirty="0">
                <a:latin typeface="Consolas" panose="020B0609020204030204" pitchFamily="49" charset="0"/>
              </a:rPr>
              <a:t>	</a:t>
            </a:r>
            <a:r>
              <a:rPr lang="en-US" b="1" dirty="0" err="1">
                <a:latin typeface="Consolas" panose="020B0609020204030204" pitchFamily="49" charset="0"/>
              </a:rPr>
              <a:t>smp_mb</a:t>
            </a:r>
            <a:r>
              <a:rPr lang="en-US" b="1" dirty="0">
                <a:latin typeface="Consolas" panose="020B0609020204030204" pitchFamily="49" charset="0"/>
              </a:rPr>
              <a:t>();</a:t>
            </a:r>
          </a:p>
          <a:p>
            <a:r>
              <a:rPr lang="en-US" dirty="0">
                <a:latin typeface="Consolas" panose="020B0609020204030204" pitchFamily="49" charset="0"/>
              </a:rPr>
              <a:t>	b =</a:t>
            </a:r>
            <a:r>
              <a:rPr lang="ru-RU" dirty="0">
                <a:latin typeface="Consolas" panose="020B0609020204030204" pitchFamily="49" charset="0"/>
              </a:rPr>
              <a:t> </a:t>
            </a:r>
            <a:r>
              <a:rPr lang="en-US" dirty="0">
                <a:latin typeface="Consolas" panose="020B0609020204030204" pitchFamily="49" charset="0"/>
              </a:rPr>
              <a:t>1;</a:t>
            </a:r>
          </a:p>
          <a:p>
            <a:r>
              <a:rPr lang="en-US" dirty="0">
                <a:latin typeface="Consolas" panose="020B0609020204030204" pitchFamily="49" charset="0"/>
              </a:rPr>
              <a:t>}</a:t>
            </a:r>
          </a:p>
          <a:p>
            <a:endParaRPr lang="ru-RU" dirty="0">
              <a:latin typeface="Consolas" panose="020B0609020204030204" pitchFamily="49" charset="0"/>
            </a:endParaRPr>
          </a:p>
          <a:p>
            <a:r>
              <a:rPr lang="en-US" dirty="0">
                <a:latin typeface="Consolas" panose="020B0609020204030204" pitchFamily="49" charset="0"/>
              </a:rPr>
              <a:t>void bar()</a:t>
            </a:r>
          </a:p>
          <a:p>
            <a:r>
              <a:rPr lang="en-US" dirty="0">
                <a:latin typeface="Consolas" panose="020B0609020204030204" pitchFamily="49" charset="0"/>
              </a:rPr>
              <a:t>{</a:t>
            </a:r>
          </a:p>
          <a:p>
            <a:r>
              <a:rPr lang="en-US" dirty="0">
                <a:latin typeface="Consolas" panose="020B0609020204030204" pitchFamily="49" charset="0"/>
              </a:rPr>
              <a:t>	while ( b == 0 ) continue;</a:t>
            </a:r>
            <a:endParaRPr lang="ru-RU" dirty="0">
              <a:latin typeface="Consolas" panose="020B0609020204030204" pitchFamily="49" charset="0"/>
            </a:endParaRPr>
          </a:p>
          <a:p>
            <a:r>
              <a:rPr lang="en-US" dirty="0">
                <a:latin typeface="Consolas" panose="020B0609020204030204" pitchFamily="49" charset="0"/>
              </a:rPr>
              <a:t>	</a:t>
            </a:r>
            <a:r>
              <a:rPr lang="en-US" b="1" dirty="0" err="1">
                <a:latin typeface="Consolas" panose="020B0609020204030204" pitchFamily="49" charset="0"/>
              </a:rPr>
              <a:t>smp_mb</a:t>
            </a:r>
            <a:r>
              <a:rPr lang="en-US" b="1" dirty="0">
                <a:latin typeface="Consolas" panose="020B0609020204030204" pitchFamily="49" charset="0"/>
              </a:rPr>
              <a:t>();</a:t>
            </a:r>
            <a:endParaRPr lang="en-US" dirty="0">
              <a:latin typeface="Consolas" panose="020B0609020204030204" pitchFamily="49" charset="0"/>
            </a:endParaRPr>
          </a:p>
          <a:p>
            <a:r>
              <a:rPr lang="en-US" dirty="0">
                <a:latin typeface="Consolas" panose="020B0609020204030204" pitchFamily="49" charset="0"/>
              </a:rPr>
              <a:t>	assert( a == 1 );</a:t>
            </a:r>
          </a:p>
          <a:p>
            <a:r>
              <a:rPr lang="en-US" dirty="0">
                <a:latin typeface="Consolas" panose="020B0609020204030204" pitchFamily="49" charset="0"/>
              </a:rPr>
              <a:t>}</a:t>
            </a:r>
          </a:p>
        </p:txBody>
      </p:sp>
    </p:spTree>
    <p:extLst>
      <p:ext uri="{BB962C8B-B14F-4D97-AF65-F5344CB8AC3E}">
        <p14:creationId xmlns:p14="http://schemas.microsoft.com/office/powerpoint/2010/main" val="40655509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F2C6E-293C-9855-8356-B0D1B688B814}"/>
              </a:ext>
            </a:extLst>
          </p:cNvPr>
          <p:cNvSpPr>
            <a:spLocks noGrp="1"/>
          </p:cNvSpPr>
          <p:nvPr>
            <p:ph type="title"/>
          </p:nvPr>
        </p:nvSpPr>
        <p:spPr/>
        <p:txBody>
          <a:bodyPr/>
          <a:lstStyle/>
          <a:p>
            <a:r>
              <a:rPr lang="ru-RU" dirty="0"/>
              <a:t>Барьеры чтения и барьеры записи</a:t>
            </a:r>
            <a:endParaRPr lang="en-US" dirty="0"/>
          </a:p>
        </p:txBody>
      </p:sp>
      <p:sp>
        <p:nvSpPr>
          <p:cNvPr id="3" name="Content Placeholder 2">
            <a:extLst>
              <a:ext uri="{FF2B5EF4-FFF2-40B4-BE49-F238E27FC236}">
                <a16:creationId xmlns:a16="http://schemas.microsoft.com/office/drawing/2014/main" id="{05F029FD-2B69-F9DE-24D5-2428B0D1506A}"/>
              </a:ext>
            </a:extLst>
          </p:cNvPr>
          <p:cNvSpPr>
            <a:spLocks noGrp="1"/>
          </p:cNvSpPr>
          <p:nvPr>
            <p:ph idx="1"/>
          </p:nvPr>
        </p:nvSpPr>
        <p:spPr/>
        <p:txBody>
          <a:bodyPr/>
          <a:lstStyle/>
          <a:p>
            <a:r>
              <a:rPr lang="ru-RU" dirty="0"/>
              <a:t>Полный барьер, ожидающий завершения всех операций чтения и записи, часто бывает избыточным</a:t>
            </a:r>
          </a:p>
          <a:p>
            <a:r>
              <a:rPr lang="ru-RU" dirty="0"/>
              <a:t>Во многих архитектурах есть инструкции более легковесных барьеров памяти</a:t>
            </a:r>
          </a:p>
          <a:p>
            <a:r>
              <a:rPr lang="en-US" dirty="0"/>
              <a:t>Read Memory Barrier </a:t>
            </a:r>
            <a:r>
              <a:rPr lang="ru-RU" dirty="0"/>
              <a:t>упорядочивает операции чтения в </a:t>
            </a:r>
            <a:r>
              <a:rPr lang="en-US" dirty="0"/>
              <a:t>Invalidate queue</a:t>
            </a:r>
          </a:p>
          <a:p>
            <a:r>
              <a:rPr lang="en-US" dirty="0"/>
              <a:t>Write Memory Barrier </a:t>
            </a:r>
            <a:r>
              <a:rPr lang="ru-RU" dirty="0"/>
              <a:t>упорядочивает запись в </a:t>
            </a:r>
            <a:r>
              <a:rPr lang="en-US" dirty="0"/>
              <a:t>Store Buffer</a:t>
            </a:r>
          </a:p>
        </p:txBody>
      </p:sp>
    </p:spTree>
    <p:extLst>
      <p:ext uri="{BB962C8B-B14F-4D97-AF65-F5344CB8AC3E}">
        <p14:creationId xmlns:p14="http://schemas.microsoft.com/office/powerpoint/2010/main" val="15169606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2C69C-1B98-06EA-0076-E2C45372C748}"/>
              </a:ext>
            </a:extLst>
          </p:cNvPr>
          <p:cNvSpPr>
            <a:spLocks noGrp="1"/>
          </p:cNvSpPr>
          <p:nvPr>
            <p:ph type="title"/>
          </p:nvPr>
        </p:nvSpPr>
        <p:spPr/>
        <p:txBody>
          <a:bodyPr/>
          <a:lstStyle/>
          <a:p>
            <a:r>
              <a:rPr lang="ru-RU" dirty="0"/>
              <a:t>Барьеры чтения и барьеры записи</a:t>
            </a:r>
            <a:endParaRPr lang="en-US" dirty="0"/>
          </a:p>
        </p:txBody>
      </p:sp>
      <p:sp>
        <p:nvSpPr>
          <p:cNvPr id="3" name="Content Placeholder 2">
            <a:extLst>
              <a:ext uri="{FF2B5EF4-FFF2-40B4-BE49-F238E27FC236}">
                <a16:creationId xmlns:a16="http://schemas.microsoft.com/office/drawing/2014/main" id="{C5FD9577-6AEF-9D69-FFC2-B7819C6433B6}"/>
              </a:ext>
            </a:extLst>
          </p:cNvPr>
          <p:cNvSpPr>
            <a:spLocks noGrp="1"/>
          </p:cNvSpPr>
          <p:nvPr>
            <p:ph idx="1"/>
          </p:nvPr>
        </p:nvSpPr>
        <p:spPr>
          <a:xfrm>
            <a:off x="838200" y="1825625"/>
            <a:ext cx="5186363" cy="4351338"/>
          </a:xfrm>
        </p:spPr>
        <p:txBody>
          <a:bodyPr>
            <a:normAutofit fontScale="92500"/>
          </a:bodyPr>
          <a:lstStyle/>
          <a:p>
            <a:r>
              <a:rPr lang="ru-RU" dirty="0"/>
              <a:t>Барьер чтения упорядочивает только чтения для процессора, выполняющего барьер</a:t>
            </a:r>
          </a:p>
          <a:p>
            <a:pPr lvl="1"/>
            <a:r>
              <a:rPr lang="ru-RU" dirty="0"/>
              <a:t>Все операции чтения перед барьером завершаются,  а затем начинают выполняться чтения после барьера</a:t>
            </a:r>
          </a:p>
          <a:p>
            <a:r>
              <a:rPr lang="ru-RU" dirty="0"/>
              <a:t>Барьер записи упорядочивает запись для своего процессора</a:t>
            </a:r>
          </a:p>
          <a:p>
            <a:pPr lvl="1"/>
            <a:r>
              <a:rPr lang="ru-RU" dirty="0"/>
              <a:t>Все записи после барьера выполняются после завершения записей после барьера</a:t>
            </a:r>
            <a:endParaRPr lang="en-US" dirty="0"/>
          </a:p>
        </p:txBody>
      </p:sp>
      <p:sp>
        <p:nvSpPr>
          <p:cNvPr id="5" name="TextBox 4">
            <a:extLst>
              <a:ext uri="{FF2B5EF4-FFF2-40B4-BE49-F238E27FC236}">
                <a16:creationId xmlns:a16="http://schemas.microsoft.com/office/drawing/2014/main" id="{3575D8E3-719A-09E5-B925-4012F39D7FD6}"/>
              </a:ext>
            </a:extLst>
          </p:cNvPr>
          <p:cNvSpPr txBox="1"/>
          <p:nvPr/>
        </p:nvSpPr>
        <p:spPr>
          <a:xfrm>
            <a:off x="6553200" y="2063740"/>
            <a:ext cx="5638800" cy="3693319"/>
          </a:xfrm>
          <a:prstGeom prst="rect">
            <a:avLst/>
          </a:prstGeom>
          <a:noFill/>
        </p:spPr>
        <p:txBody>
          <a:bodyPr wrap="square">
            <a:spAutoFit/>
          </a:bodyPr>
          <a:lstStyle/>
          <a:p>
            <a:r>
              <a:rPr lang="en-US" dirty="0">
                <a:latin typeface="Consolas" panose="020B0609020204030204" pitchFamily="49" charset="0"/>
              </a:rPr>
              <a:t>void foo()</a:t>
            </a:r>
          </a:p>
          <a:p>
            <a:r>
              <a:rPr lang="en-US" dirty="0">
                <a:latin typeface="Consolas" panose="020B0609020204030204" pitchFamily="49" charset="0"/>
              </a:rPr>
              <a:t>{</a:t>
            </a:r>
          </a:p>
          <a:p>
            <a:r>
              <a:rPr lang="en-US" dirty="0">
                <a:latin typeface="Consolas" panose="020B0609020204030204" pitchFamily="49" charset="0"/>
              </a:rPr>
              <a:t>	a = 1;</a:t>
            </a:r>
          </a:p>
          <a:p>
            <a:r>
              <a:rPr lang="en-US" dirty="0">
                <a:latin typeface="Consolas" panose="020B0609020204030204" pitchFamily="49" charset="0"/>
              </a:rPr>
              <a:t>	</a:t>
            </a:r>
            <a:r>
              <a:rPr lang="en-US" b="1" dirty="0" err="1">
                <a:latin typeface="Consolas" panose="020B0609020204030204" pitchFamily="49" charset="0"/>
              </a:rPr>
              <a:t>smp_wmb</a:t>
            </a:r>
            <a:r>
              <a:rPr lang="en-US" b="1" dirty="0">
                <a:latin typeface="Consolas" panose="020B0609020204030204" pitchFamily="49" charset="0"/>
              </a:rPr>
              <a:t>(); </a:t>
            </a:r>
            <a:r>
              <a:rPr lang="en-US" dirty="0">
                <a:latin typeface="Consolas" panose="020B0609020204030204" pitchFamily="49" charset="0"/>
              </a:rPr>
              <a:t>// </a:t>
            </a:r>
            <a:r>
              <a:rPr lang="ru-RU" dirty="0">
                <a:latin typeface="Consolas" panose="020B0609020204030204" pitchFamily="49" charset="0"/>
              </a:rPr>
              <a:t>Барьер записи</a:t>
            </a:r>
            <a:endParaRPr lang="en-US" dirty="0">
              <a:latin typeface="Consolas" panose="020B0609020204030204" pitchFamily="49" charset="0"/>
            </a:endParaRPr>
          </a:p>
          <a:p>
            <a:r>
              <a:rPr lang="en-US" dirty="0">
                <a:latin typeface="Consolas" panose="020B0609020204030204" pitchFamily="49" charset="0"/>
              </a:rPr>
              <a:t>	b =</a:t>
            </a:r>
            <a:r>
              <a:rPr lang="ru-RU" dirty="0">
                <a:latin typeface="Consolas" panose="020B0609020204030204" pitchFamily="49" charset="0"/>
              </a:rPr>
              <a:t> </a:t>
            </a:r>
            <a:r>
              <a:rPr lang="en-US" dirty="0">
                <a:latin typeface="Consolas" panose="020B0609020204030204" pitchFamily="49" charset="0"/>
              </a:rPr>
              <a:t>1;</a:t>
            </a:r>
          </a:p>
          <a:p>
            <a:r>
              <a:rPr lang="en-US" dirty="0">
                <a:latin typeface="Consolas" panose="020B0609020204030204" pitchFamily="49" charset="0"/>
              </a:rPr>
              <a:t>}</a:t>
            </a:r>
          </a:p>
          <a:p>
            <a:endParaRPr lang="ru-RU" dirty="0">
              <a:latin typeface="Consolas" panose="020B0609020204030204" pitchFamily="49" charset="0"/>
            </a:endParaRPr>
          </a:p>
          <a:p>
            <a:r>
              <a:rPr lang="en-US" dirty="0">
                <a:latin typeface="Consolas" panose="020B0609020204030204" pitchFamily="49" charset="0"/>
              </a:rPr>
              <a:t>void bar()</a:t>
            </a:r>
          </a:p>
          <a:p>
            <a:r>
              <a:rPr lang="en-US" dirty="0">
                <a:latin typeface="Consolas" panose="020B0609020204030204" pitchFamily="49" charset="0"/>
              </a:rPr>
              <a:t>{</a:t>
            </a:r>
          </a:p>
          <a:p>
            <a:r>
              <a:rPr lang="en-US" dirty="0">
                <a:latin typeface="Consolas" panose="020B0609020204030204" pitchFamily="49" charset="0"/>
              </a:rPr>
              <a:t>	while ( b == 0 ) continue;</a:t>
            </a:r>
            <a:endParaRPr lang="ru-RU" dirty="0">
              <a:latin typeface="Consolas" panose="020B0609020204030204" pitchFamily="49" charset="0"/>
            </a:endParaRPr>
          </a:p>
          <a:p>
            <a:r>
              <a:rPr lang="en-US" dirty="0">
                <a:latin typeface="Consolas" panose="020B0609020204030204" pitchFamily="49" charset="0"/>
              </a:rPr>
              <a:t>	</a:t>
            </a:r>
            <a:r>
              <a:rPr lang="en-US" b="1" dirty="0" err="1">
                <a:latin typeface="Consolas" panose="020B0609020204030204" pitchFamily="49" charset="0"/>
              </a:rPr>
              <a:t>smp_rmb</a:t>
            </a:r>
            <a:r>
              <a:rPr lang="en-US" b="1" dirty="0">
                <a:latin typeface="Consolas" panose="020B0609020204030204" pitchFamily="49" charset="0"/>
              </a:rPr>
              <a:t>(); </a:t>
            </a:r>
            <a:r>
              <a:rPr lang="en-US" dirty="0">
                <a:latin typeface="Consolas" panose="020B0609020204030204" pitchFamily="49" charset="0"/>
              </a:rPr>
              <a:t>// </a:t>
            </a:r>
            <a:r>
              <a:rPr lang="ru-RU" dirty="0">
                <a:latin typeface="Consolas" panose="020B0609020204030204" pitchFamily="49" charset="0"/>
              </a:rPr>
              <a:t>Барьер чтения</a:t>
            </a:r>
            <a:endParaRPr lang="en-US" dirty="0">
              <a:latin typeface="Consolas" panose="020B0609020204030204" pitchFamily="49" charset="0"/>
            </a:endParaRPr>
          </a:p>
          <a:p>
            <a:r>
              <a:rPr lang="en-US" dirty="0">
                <a:latin typeface="Consolas" panose="020B0609020204030204" pitchFamily="49" charset="0"/>
              </a:rPr>
              <a:t>	assert( a == 1 );</a:t>
            </a:r>
          </a:p>
          <a:p>
            <a:r>
              <a:rPr lang="en-US" dirty="0">
                <a:latin typeface="Consolas" panose="020B0609020204030204" pitchFamily="49" charset="0"/>
              </a:rPr>
              <a:t>}</a:t>
            </a:r>
          </a:p>
        </p:txBody>
      </p:sp>
    </p:spTree>
    <p:extLst>
      <p:ext uri="{BB962C8B-B14F-4D97-AF65-F5344CB8AC3E}">
        <p14:creationId xmlns:p14="http://schemas.microsoft.com/office/powerpoint/2010/main" val="32918248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407C9-6674-836B-CA7F-1DD1B1AF9884}"/>
              </a:ext>
            </a:extLst>
          </p:cNvPr>
          <p:cNvSpPr>
            <a:spLocks noGrp="1"/>
          </p:cNvSpPr>
          <p:nvPr>
            <p:ph type="title"/>
          </p:nvPr>
        </p:nvSpPr>
        <p:spPr/>
        <p:txBody>
          <a:bodyPr/>
          <a:lstStyle/>
          <a:p>
            <a:r>
              <a:rPr lang="ru-RU" dirty="0"/>
              <a:t>Барьеры памяти</a:t>
            </a:r>
            <a:endParaRPr lang="en-US" dirty="0"/>
          </a:p>
        </p:txBody>
      </p:sp>
      <p:sp>
        <p:nvSpPr>
          <p:cNvPr id="3" name="Content Placeholder 2">
            <a:extLst>
              <a:ext uri="{FF2B5EF4-FFF2-40B4-BE49-F238E27FC236}">
                <a16:creationId xmlns:a16="http://schemas.microsoft.com/office/drawing/2014/main" id="{1D84E251-F738-EFF9-8DD7-6D7A9D9A0403}"/>
              </a:ext>
            </a:extLst>
          </p:cNvPr>
          <p:cNvSpPr>
            <a:spLocks noGrp="1"/>
          </p:cNvSpPr>
          <p:nvPr>
            <p:ph idx="1"/>
          </p:nvPr>
        </p:nvSpPr>
        <p:spPr/>
        <p:txBody>
          <a:bodyPr>
            <a:normAutofit fontScale="92500" lnSpcReduction="20000"/>
          </a:bodyPr>
          <a:lstStyle/>
          <a:p>
            <a:r>
              <a:rPr lang="ru-RU" dirty="0"/>
              <a:t>Процессор с памятью может взаимодействовать при помощи операций чтения (</a:t>
            </a:r>
            <a:r>
              <a:rPr lang="en-US" dirty="0"/>
              <a:t>load)</a:t>
            </a:r>
            <a:r>
              <a:rPr lang="ru-RU" dirty="0"/>
              <a:t> и записи (</a:t>
            </a:r>
            <a:r>
              <a:rPr lang="en-US" dirty="0"/>
              <a:t>store)</a:t>
            </a:r>
          </a:p>
          <a:p>
            <a:r>
              <a:rPr lang="ru-RU" dirty="0"/>
              <a:t>Барьер позволяет упорядочить операции записи и чтения</a:t>
            </a:r>
          </a:p>
          <a:p>
            <a:pPr lvl="1"/>
            <a:r>
              <a:rPr lang="en-US" dirty="0"/>
              <a:t>Operation1;</a:t>
            </a:r>
            <a:br>
              <a:rPr lang="en-US" dirty="0"/>
            </a:br>
            <a:r>
              <a:rPr lang="en-US" dirty="0"/>
              <a:t>Barrier;</a:t>
            </a:r>
            <a:br>
              <a:rPr lang="en-US" dirty="0"/>
            </a:br>
            <a:r>
              <a:rPr lang="en-US" dirty="0"/>
              <a:t>Operation2;</a:t>
            </a:r>
            <a:endParaRPr lang="ru-RU" dirty="0"/>
          </a:p>
          <a:p>
            <a:r>
              <a:rPr lang="ru-RU" dirty="0"/>
              <a:t>Можно описать 4 типа барьеров:</a:t>
            </a:r>
          </a:p>
          <a:p>
            <a:pPr lvl="1"/>
            <a:r>
              <a:rPr lang="en-US" b="1" dirty="0"/>
              <a:t>Load/Load</a:t>
            </a:r>
            <a:r>
              <a:rPr lang="en-US" dirty="0"/>
              <a:t>.</a:t>
            </a:r>
            <a:r>
              <a:rPr lang="ru-RU" dirty="0"/>
              <a:t> Упорядочивает операции загрузки до и после барьера</a:t>
            </a:r>
          </a:p>
          <a:p>
            <a:pPr lvl="1"/>
            <a:r>
              <a:rPr lang="en-US" b="1" dirty="0"/>
              <a:t>Store/Store</a:t>
            </a:r>
            <a:r>
              <a:rPr lang="en-US" dirty="0"/>
              <a:t>. </a:t>
            </a:r>
            <a:r>
              <a:rPr lang="ru-RU" dirty="0"/>
              <a:t>Упорядочивает операции</a:t>
            </a:r>
            <a:r>
              <a:rPr lang="en-US" dirty="0"/>
              <a:t> </a:t>
            </a:r>
            <a:r>
              <a:rPr lang="ru-RU" dirty="0"/>
              <a:t>записи до и после барьера</a:t>
            </a:r>
          </a:p>
          <a:p>
            <a:pPr lvl="1"/>
            <a:r>
              <a:rPr lang="en-US" b="1" dirty="0"/>
              <a:t>Load/Store</a:t>
            </a:r>
            <a:r>
              <a:rPr lang="en-US" dirty="0"/>
              <a:t>.</a:t>
            </a:r>
            <a:r>
              <a:rPr lang="ru-RU" dirty="0"/>
              <a:t> Операции чтения выполняются после операций записи. Препятствует спекулятивной записи</a:t>
            </a:r>
          </a:p>
          <a:p>
            <a:pPr lvl="1"/>
            <a:r>
              <a:rPr lang="en-US" b="1" dirty="0"/>
              <a:t>Store/Load</a:t>
            </a:r>
            <a:r>
              <a:rPr lang="en-US" dirty="0"/>
              <a:t>. </a:t>
            </a:r>
            <a:r>
              <a:rPr lang="ru-RU" dirty="0"/>
              <a:t>Упорядочивает операции записи с последующими операциями загрузки. Самый тяжёлый из перечисленных барьеров</a:t>
            </a:r>
          </a:p>
        </p:txBody>
      </p:sp>
    </p:spTree>
    <p:extLst>
      <p:ext uri="{BB962C8B-B14F-4D97-AF65-F5344CB8AC3E}">
        <p14:creationId xmlns:p14="http://schemas.microsoft.com/office/powerpoint/2010/main" val="2907853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7A5F2-8E48-CE68-098E-97BD444C1A13}"/>
              </a:ext>
            </a:extLst>
          </p:cNvPr>
          <p:cNvSpPr>
            <a:spLocks noGrp="1"/>
          </p:cNvSpPr>
          <p:nvPr>
            <p:ph type="title"/>
          </p:nvPr>
        </p:nvSpPr>
        <p:spPr/>
        <p:txBody>
          <a:bodyPr/>
          <a:lstStyle/>
          <a:p>
            <a:r>
              <a:rPr lang="ru-RU" dirty="0"/>
              <a:t>Список литературы</a:t>
            </a:r>
            <a:endParaRPr lang="en-US" dirty="0"/>
          </a:p>
        </p:txBody>
      </p:sp>
      <p:sp>
        <p:nvSpPr>
          <p:cNvPr id="3" name="Content Placeholder 2">
            <a:extLst>
              <a:ext uri="{FF2B5EF4-FFF2-40B4-BE49-F238E27FC236}">
                <a16:creationId xmlns:a16="http://schemas.microsoft.com/office/drawing/2014/main" id="{2C660341-E35E-08A7-47CB-C35363D0487F}"/>
              </a:ext>
            </a:extLst>
          </p:cNvPr>
          <p:cNvSpPr>
            <a:spLocks noGrp="1"/>
          </p:cNvSpPr>
          <p:nvPr>
            <p:ph idx="1"/>
          </p:nvPr>
        </p:nvSpPr>
        <p:spPr/>
        <p:txBody>
          <a:bodyPr>
            <a:normAutofit/>
          </a:bodyPr>
          <a:lstStyle/>
          <a:p>
            <a:r>
              <a:rPr lang="en-US" dirty="0"/>
              <a:t>Williams Anthony, “C++ Concurrency in Action, 2</a:t>
            </a:r>
            <a:r>
              <a:rPr lang="en-US" baseline="30000" dirty="0"/>
              <a:t>nd</a:t>
            </a:r>
            <a:r>
              <a:rPr lang="en-US" dirty="0"/>
              <a:t> Edition”</a:t>
            </a:r>
            <a:endParaRPr lang="ru-RU" dirty="0"/>
          </a:p>
          <a:p>
            <a:r>
              <a:rPr lang="en-US" dirty="0"/>
              <a:t>Maurice Herlihy, Nir Shavit “The Art of Multiprocessor Programming”</a:t>
            </a:r>
          </a:p>
          <a:p>
            <a:r>
              <a:rPr lang="en-US" dirty="0"/>
              <a:t>Lock-free </a:t>
            </a:r>
            <a:r>
              <a:rPr lang="ru-RU" dirty="0"/>
              <a:t>структуры данных. Откуда пошли быть барьеры памяти</a:t>
            </a:r>
          </a:p>
          <a:p>
            <a:pPr lvl="1"/>
            <a:r>
              <a:rPr lang="en-US" dirty="0">
                <a:hlinkClick r:id="rId2"/>
              </a:rPr>
              <a:t>Memory Barriers: a Hardware View for Software Hackers</a:t>
            </a:r>
            <a:endParaRPr lang="ru-RU" dirty="0"/>
          </a:p>
          <a:p>
            <a:endParaRPr lang="en-US" dirty="0"/>
          </a:p>
        </p:txBody>
      </p:sp>
    </p:spTree>
    <p:extLst>
      <p:ext uri="{BB962C8B-B14F-4D97-AF65-F5344CB8AC3E}">
        <p14:creationId xmlns:p14="http://schemas.microsoft.com/office/powerpoint/2010/main" val="19691376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58A16-D3F9-CF1C-55F9-85E43B6F8704}"/>
              </a:ext>
            </a:extLst>
          </p:cNvPr>
          <p:cNvSpPr>
            <a:spLocks noGrp="1"/>
          </p:cNvSpPr>
          <p:nvPr>
            <p:ph type="title"/>
          </p:nvPr>
        </p:nvSpPr>
        <p:spPr/>
        <p:txBody>
          <a:bodyPr/>
          <a:lstStyle/>
          <a:p>
            <a:r>
              <a:rPr lang="ru-RU" dirty="0"/>
              <a:t>Вопросы</a:t>
            </a:r>
            <a:r>
              <a:rPr lang="en-US" dirty="0"/>
              <a:t>?</a:t>
            </a:r>
          </a:p>
        </p:txBody>
      </p:sp>
      <p:sp>
        <p:nvSpPr>
          <p:cNvPr id="3" name="Text Placeholder 2">
            <a:extLst>
              <a:ext uri="{FF2B5EF4-FFF2-40B4-BE49-F238E27FC236}">
                <a16:creationId xmlns:a16="http://schemas.microsoft.com/office/drawing/2014/main" id="{38A820E6-49CD-914B-5655-ECC3ECF465B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982594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87BCD-339D-DC85-5D7C-7E916DCDCAF0}"/>
              </a:ext>
            </a:extLst>
          </p:cNvPr>
          <p:cNvSpPr>
            <a:spLocks noGrp="1"/>
          </p:cNvSpPr>
          <p:nvPr>
            <p:ph type="title"/>
          </p:nvPr>
        </p:nvSpPr>
        <p:spPr/>
        <p:txBody>
          <a:bodyPr/>
          <a:lstStyle/>
          <a:p>
            <a:r>
              <a:rPr lang="ru-RU" dirty="0"/>
              <a:t>Политики размещения данных в кэш-памяти</a:t>
            </a:r>
            <a:endParaRPr lang="en-US" dirty="0"/>
          </a:p>
        </p:txBody>
      </p:sp>
      <p:sp>
        <p:nvSpPr>
          <p:cNvPr id="3" name="Content Placeholder 2">
            <a:extLst>
              <a:ext uri="{FF2B5EF4-FFF2-40B4-BE49-F238E27FC236}">
                <a16:creationId xmlns:a16="http://schemas.microsoft.com/office/drawing/2014/main" id="{6C77E230-F53E-6BB9-80FA-FC1E578F6169}"/>
              </a:ext>
            </a:extLst>
          </p:cNvPr>
          <p:cNvSpPr>
            <a:spLocks noGrp="1"/>
          </p:cNvSpPr>
          <p:nvPr>
            <p:ph idx="1"/>
          </p:nvPr>
        </p:nvSpPr>
        <p:spPr/>
        <p:txBody>
          <a:bodyPr>
            <a:normAutofit fontScale="92500" lnSpcReduction="20000"/>
          </a:bodyPr>
          <a:lstStyle/>
          <a:p>
            <a:r>
              <a:rPr lang="ru-RU" dirty="0"/>
              <a:t>Полностью ассоциативное размещение</a:t>
            </a:r>
            <a:r>
              <a:rPr lang="en-US" dirty="0"/>
              <a:t> (Fully associative mapping)</a:t>
            </a:r>
            <a:endParaRPr lang="ru-RU" dirty="0"/>
          </a:p>
          <a:p>
            <a:pPr lvl="1"/>
            <a:r>
              <a:rPr lang="ru-RU" dirty="0"/>
              <a:t>Данные могут быть записаны в любую строку кэша</a:t>
            </a:r>
            <a:r>
              <a:rPr lang="en-US" dirty="0"/>
              <a:t> (</a:t>
            </a:r>
            <a:r>
              <a:rPr lang="ru-RU" dirty="0"/>
              <a:t>кэш утилизируется полностью)</a:t>
            </a:r>
          </a:p>
          <a:p>
            <a:pPr lvl="1"/>
            <a:r>
              <a:rPr lang="ru-RU" dirty="0"/>
              <a:t>Более высокая стоимость аппаратной реализации и потребление энергии</a:t>
            </a:r>
          </a:p>
          <a:p>
            <a:r>
              <a:rPr lang="ru-RU" dirty="0"/>
              <a:t>Прямое отображение (</a:t>
            </a:r>
            <a:r>
              <a:rPr lang="en-US" dirty="0"/>
              <a:t>Direct mapping)</a:t>
            </a:r>
            <a:endParaRPr lang="ru-RU" dirty="0"/>
          </a:p>
          <a:p>
            <a:pPr lvl="1"/>
            <a:r>
              <a:rPr lang="ru-RU" dirty="0"/>
              <a:t>Каждому блоку в </a:t>
            </a:r>
            <a:r>
              <a:rPr lang="en-US" dirty="0"/>
              <a:t>RAM</a:t>
            </a:r>
            <a:r>
              <a:rPr lang="ru-RU" dirty="0"/>
              <a:t> соответствует одно фиксированное размещение в кэше</a:t>
            </a:r>
          </a:p>
          <a:p>
            <a:pPr lvl="1"/>
            <a:r>
              <a:rPr lang="ru-RU" dirty="0"/>
              <a:t>Недостаток: если два блока отображаются в одно и то же место в кэше, один из них вытесняет другой</a:t>
            </a:r>
            <a:endParaRPr lang="en-US" dirty="0"/>
          </a:p>
          <a:p>
            <a:r>
              <a:rPr lang="ru-RU" dirty="0"/>
              <a:t>Набор-ассоциативное размещение (</a:t>
            </a:r>
            <a:r>
              <a:rPr lang="en-US" dirty="0"/>
              <a:t>Set-associative cache)</a:t>
            </a:r>
            <a:endParaRPr lang="ru-RU" dirty="0"/>
          </a:p>
          <a:p>
            <a:pPr lvl="1"/>
            <a:r>
              <a:rPr lang="ru-RU" dirty="0"/>
              <a:t>кэш делится на несколько наборов, и каждому блоку </a:t>
            </a:r>
            <a:r>
              <a:rPr lang="en-US" dirty="0"/>
              <a:t>RAM </a:t>
            </a:r>
            <a:r>
              <a:rPr lang="ru-RU" dirty="0"/>
              <a:t>соответствует определённый набор кэш-</a:t>
            </a:r>
            <a:r>
              <a:rPr lang="ru-RU" dirty="0" err="1"/>
              <a:t>линих</a:t>
            </a:r>
            <a:endParaRPr lang="ru-RU" dirty="0"/>
          </a:p>
          <a:p>
            <a:pPr lvl="1"/>
            <a:r>
              <a:rPr lang="ru-RU" dirty="0"/>
              <a:t>Баланс между гибкостью и стоимостью реализации</a:t>
            </a:r>
            <a:endParaRPr lang="en-US" dirty="0"/>
          </a:p>
        </p:txBody>
      </p:sp>
    </p:spTree>
    <p:extLst>
      <p:ext uri="{BB962C8B-B14F-4D97-AF65-F5344CB8AC3E}">
        <p14:creationId xmlns:p14="http://schemas.microsoft.com/office/powerpoint/2010/main" val="1889321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17825D-E7DE-84BD-210D-FD42315FD566}"/>
              </a:ext>
            </a:extLst>
          </p:cNvPr>
          <p:cNvSpPr>
            <a:spLocks noGrp="1"/>
          </p:cNvSpPr>
          <p:nvPr>
            <p:ph type="title"/>
          </p:nvPr>
        </p:nvSpPr>
        <p:spPr/>
        <p:txBody>
          <a:bodyPr/>
          <a:lstStyle/>
          <a:p>
            <a:r>
              <a:rPr lang="en-US" dirty="0"/>
              <a:t>Direct-mapped cache</a:t>
            </a:r>
          </a:p>
        </p:txBody>
      </p:sp>
      <p:pic>
        <p:nvPicPr>
          <p:cNvPr id="12" name="Picture 2">
            <a:extLst>
              <a:ext uri="{FF2B5EF4-FFF2-40B4-BE49-F238E27FC236}">
                <a16:creationId xmlns:a16="http://schemas.microsoft.com/office/drawing/2014/main" id="{6C11579D-03BD-BEA9-BE73-F9BA5F73CC0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2985657" y="1825625"/>
            <a:ext cx="622068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3167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08DE0D14-C11B-2FC5-063D-BAC7D659D58A}"/>
              </a:ext>
            </a:extLst>
          </p:cNvPr>
          <p:cNvSpPr>
            <a:spLocks noGrp="1"/>
          </p:cNvSpPr>
          <p:nvPr>
            <p:ph type="title"/>
          </p:nvPr>
        </p:nvSpPr>
        <p:spPr/>
        <p:txBody>
          <a:bodyPr/>
          <a:lstStyle/>
          <a:p>
            <a:r>
              <a:rPr lang="en-US" dirty="0"/>
              <a:t>Fully-associative cache</a:t>
            </a:r>
          </a:p>
        </p:txBody>
      </p:sp>
      <p:pic>
        <p:nvPicPr>
          <p:cNvPr id="12" name="Picture 4">
            <a:extLst>
              <a:ext uri="{FF2B5EF4-FFF2-40B4-BE49-F238E27FC236}">
                <a16:creationId xmlns:a16="http://schemas.microsoft.com/office/drawing/2014/main" id="{871BD952-C744-4060-145D-0C7344B1BEA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909332" y="1825625"/>
            <a:ext cx="637333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8331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DFE1F-249E-310C-DFE1-E33F2C49E483}"/>
              </a:ext>
            </a:extLst>
          </p:cNvPr>
          <p:cNvSpPr>
            <a:spLocks noGrp="1"/>
          </p:cNvSpPr>
          <p:nvPr>
            <p:ph type="title"/>
          </p:nvPr>
        </p:nvSpPr>
        <p:spPr/>
        <p:txBody>
          <a:bodyPr/>
          <a:lstStyle/>
          <a:p>
            <a:r>
              <a:rPr lang="ru-RU" dirty="0"/>
              <a:t>Набор-ассоциативный кэш</a:t>
            </a:r>
            <a:endParaRPr lang="en-US" dirty="0"/>
          </a:p>
        </p:txBody>
      </p:sp>
      <p:pic>
        <p:nvPicPr>
          <p:cNvPr id="4098" name="Picture 2">
            <a:extLst>
              <a:ext uri="{FF2B5EF4-FFF2-40B4-BE49-F238E27FC236}">
                <a16:creationId xmlns:a16="http://schemas.microsoft.com/office/drawing/2014/main" id="{B4C6D0A3-A49D-8FE6-2BDA-7F7A11BA7EA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493793" y="1825625"/>
            <a:ext cx="720441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5819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B80DE-8D53-03D4-0CFA-6DD3106CDFD1}"/>
              </a:ext>
            </a:extLst>
          </p:cNvPr>
          <p:cNvSpPr>
            <a:spLocks noGrp="1"/>
          </p:cNvSpPr>
          <p:nvPr>
            <p:ph type="title"/>
          </p:nvPr>
        </p:nvSpPr>
        <p:spPr/>
        <p:txBody>
          <a:bodyPr/>
          <a:lstStyle/>
          <a:p>
            <a:r>
              <a:rPr lang="ru-RU" dirty="0"/>
              <a:t>Сравнение политик размещения</a:t>
            </a:r>
            <a:endParaRPr lang="en-US" dirty="0"/>
          </a:p>
        </p:txBody>
      </p:sp>
      <p:sp>
        <p:nvSpPr>
          <p:cNvPr id="3" name="Content Placeholder 2">
            <a:extLst>
              <a:ext uri="{FF2B5EF4-FFF2-40B4-BE49-F238E27FC236}">
                <a16:creationId xmlns:a16="http://schemas.microsoft.com/office/drawing/2014/main" id="{4D46A64B-AD2C-60A2-6EBF-DC7B9B1FD2C8}"/>
              </a:ext>
            </a:extLst>
          </p:cNvPr>
          <p:cNvSpPr>
            <a:spLocks noGrp="1"/>
          </p:cNvSpPr>
          <p:nvPr>
            <p:ph idx="1"/>
          </p:nvPr>
        </p:nvSpPr>
        <p:spPr/>
        <p:txBody>
          <a:bodyPr/>
          <a:lstStyle/>
          <a:p>
            <a:r>
              <a:rPr lang="ru-RU" dirty="0"/>
              <a:t>Дано: кэш размером 4 строки будет размещать три разных блока по адресам </a:t>
            </a:r>
            <a:r>
              <a:rPr lang="en-US" dirty="0"/>
              <a:t>A, B </a:t>
            </a:r>
            <a:r>
              <a:rPr lang="ru-RU" dirty="0"/>
              <a:t>и </a:t>
            </a:r>
            <a:r>
              <a:rPr lang="en-US" dirty="0"/>
              <a:t>C </a:t>
            </a:r>
            <a:r>
              <a:rPr lang="ru-RU" dirty="0"/>
              <a:t>следующим образом, если они отображаются в одну и ту же строку</a:t>
            </a:r>
          </a:p>
          <a:p>
            <a:pPr lvl="1"/>
            <a:r>
              <a:rPr lang="en-US" dirty="0"/>
              <a:t>Direct Mapped Cache – </a:t>
            </a:r>
            <a:r>
              <a:rPr lang="ru-RU" dirty="0"/>
              <a:t>Только один из блоков может быть в кэше одновременно</a:t>
            </a:r>
          </a:p>
          <a:p>
            <a:pPr lvl="1"/>
            <a:r>
              <a:rPr lang="en-US" dirty="0"/>
              <a:t>Fully-associative – </a:t>
            </a:r>
            <a:r>
              <a:rPr lang="ru-RU" dirty="0"/>
              <a:t>все 3 блока могут находиться в кэше одновременно, если кэш содержит 3 и более строки</a:t>
            </a:r>
          </a:p>
          <a:p>
            <a:pPr lvl="1"/>
            <a:r>
              <a:rPr lang="ru-RU" dirty="0"/>
              <a:t>2-</a:t>
            </a:r>
            <a:r>
              <a:rPr lang="en-US" dirty="0"/>
              <a:t>way set associative cache – </a:t>
            </a:r>
            <a:r>
              <a:rPr lang="ru-RU" dirty="0"/>
              <a:t>два из трех блоков могут быть в кэше, но третий вытеснит один из них</a:t>
            </a:r>
            <a:endParaRPr lang="en-US" dirty="0"/>
          </a:p>
        </p:txBody>
      </p:sp>
    </p:spTree>
    <p:extLst>
      <p:ext uri="{BB962C8B-B14F-4D97-AF65-F5344CB8AC3E}">
        <p14:creationId xmlns:p14="http://schemas.microsoft.com/office/powerpoint/2010/main" val="41568027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11848</TotalTime>
  <Words>5829</Words>
  <Application>Microsoft Office PowerPoint</Application>
  <PresentationFormat>Widescreen</PresentationFormat>
  <Paragraphs>757</Paragraphs>
  <Slides>45</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-apple-system</vt:lpstr>
      <vt:lpstr>Aptos</vt:lpstr>
      <vt:lpstr>Aptos Display</vt:lpstr>
      <vt:lpstr>Arial</vt:lpstr>
      <vt:lpstr>Consolas</vt:lpstr>
      <vt:lpstr>Google Sans</vt:lpstr>
      <vt:lpstr>Office Theme</vt:lpstr>
      <vt:lpstr>Протоколы когерентности кэшей</vt:lpstr>
      <vt:lpstr>PowerPoint Presentation</vt:lpstr>
      <vt:lpstr>Многоуровневая система памяти компьютера</vt:lpstr>
      <vt:lpstr>Упрощённая схема памяти</vt:lpstr>
      <vt:lpstr>Политики размещения данных в кэш-памяти</vt:lpstr>
      <vt:lpstr>Direct-mapped cache</vt:lpstr>
      <vt:lpstr>Fully-associative cache</vt:lpstr>
      <vt:lpstr>Набор-ассоциативный кэш</vt:lpstr>
      <vt:lpstr>Сравнение политик размещения</vt:lpstr>
      <vt:lpstr>Обмен данными между кэшем и памятью</vt:lpstr>
      <vt:lpstr>PowerPoint Presentation</vt:lpstr>
      <vt:lpstr>PowerPoint Presentation</vt:lpstr>
      <vt:lpstr>PowerPoint Presentation</vt:lpstr>
      <vt:lpstr>PowerPoint Presentation</vt:lpstr>
      <vt:lpstr>Процессоры не только читают из памяти, но и пишут</vt:lpstr>
      <vt:lpstr>Протокол когерентности кэшей MESI</vt:lpstr>
      <vt:lpstr>Протокол MESI</vt:lpstr>
      <vt:lpstr>MESI верхнеуровнево</vt:lpstr>
      <vt:lpstr>Сообщения протокола MESI</vt:lpstr>
      <vt:lpstr>Переход a (M→E)</vt:lpstr>
      <vt:lpstr>Переход b (E→M)</vt:lpstr>
      <vt:lpstr>Переход c (M→I) </vt:lpstr>
      <vt:lpstr>Переход d (I→M)</vt:lpstr>
      <vt:lpstr>Переход e (S→M)</vt:lpstr>
      <vt:lpstr>Переход f (M→S) </vt:lpstr>
      <vt:lpstr>Переход g (E→S) </vt:lpstr>
      <vt:lpstr>Переход h (S→E) </vt:lpstr>
      <vt:lpstr>Переход I (E→I) </vt:lpstr>
      <vt:lpstr>Переход j (I→E) </vt:lpstr>
      <vt:lpstr>Переход k (I→S) </vt:lpstr>
      <vt:lpstr>Переход l (S→I)</vt:lpstr>
      <vt:lpstr>Дополнительные состояния</vt:lpstr>
      <vt:lpstr>Простои при записи</vt:lpstr>
      <vt:lpstr>Буферы записи</vt:lpstr>
      <vt:lpstr>Store forwarding</vt:lpstr>
      <vt:lpstr>Нарушение глобального порядка памяти</vt:lpstr>
      <vt:lpstr>Барьеры памяти</vt:lpstr>
      <vt:lpstr>Очередь инвалидирования (Invalidate Queue)</vt:lpstr>
      <vt:lpstr>Снова нарушение согласованности</vt:lpstr>
      <vt:lpstr>Добавляем еще один барьер</vt:lpstr>
      <vt:lpstr>Барьеры чтения и барьеры записи</vt:lpstr>
      <vt:lpstr>Барьеры чтения и барьеры записи</vt:lpstr>
      <vt:lpstr>Барьеры памяти</vt:lpstr>
      <vt:lpstr>Список литературы</vt:lpstr>
      <vt:lpstr>Вопросы?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Алексей Малов</dc:creator>
  <cp:lastModifiedBy>Алексей Малов</cp:lastModifiedBy>
  <cp:revision>53</cp:revision>
  <dcterms:created xsi:type="dcterms:W3CDTF">2025-02-03T14:52:05Z</dcterms:created>
  <dcterms:modified xsi:type="dcterms:W3CDTF">2025-03-30T17:50:42Z</dcterms:modified>
</cp:coreProperties>
</file>