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95" r:id="rId2"/>
    <p:sldId id="296" r:id="rId3"/>
    <p:sldId id="304" r:id="rId4"/>
    <p:sldId id="305" r:id="rId5"/>
    <p:sldId id="306" r:id="rId6"/>
    <p:sldId id="297" r:id="rId7"/>
    <p:sldId id="298" r:id="rId8"/>
    <p:sldId id="299" r:id="rId9"/>
    <p:sldId id="300" r:id="rId10"/>
    <p:sldId id="301" r:id="rId11"/>
    <p:sldId id="302" r:id="rId12"/>
    <p:sldId id="303" r:id="rId13"/>
    <p:sldId id="307" r:id="rId14"/>
    <p:sldId id="309" r:id="rId15"/>
    <p:sldId id="310" r:id="rId16"/>
    <p:sldId id="308" r:id="rId17"/>
    <p:sldId id="311" r:id="rId18"/>
    <p:sldId id="312" r:id="rId19"/>
    <p:sldId id="313" r:id="rId20"/>
    <p:sldId id="314" r:id="rId21"/>
    <p:sldId id="316" r:id="rId22"/>
    <p:sldId id="317" r:id="rId23"/>
    <p:sldId id="320" r:id="rId24"/>
    <p:sldId id="322" r:id="rId25"/>
    <p:sldId id="321" r:id="rId26"/>
    <p:sldId id="323" r:id="rId27"/>
    <p:sldId id="318" r:id="rId28"/>
    <p:sldId id="319" r:id="rId29"/>
    <p:sldId id="315" r:id="rId30"/>
    <p:sldId id="286" r:id="rId31"/>
    <p:sldId id="28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21D366-7321-4E9E-B471-1AF82A17AE44}">
          <p14:sldIdLst>
            <p14:sldId id="295"/>
            <p14:sldId id="296"/>
            <p14:sldId id="304"/>
            <p14:sldId id="305"/>
            <p14:sldId id="306"/>
            <p14:sldId id="297"/>
            <p14:sldId id="298"/>
            <p14:sldId id="299"/>
            <p14:sldId id="300"/>
            <p14:sldId id="301"/>
            <p14:sldId id="302"/>
            <p14:sldId id="303"/>
            <p14:sldId id="307"/>
            <p14:sldId id="309"/>
            <p14:sldId id="310"/>
            <p14:sldId id="308"/>
            <p14:sldId id="311"/>
            <p14:sldId id="312"/>
            <p14:sldId id="313"/>
            <p14:sldId id="314"/>
            <p14:sldId id="316"/>
            <p14:sldId id="317"/>
            <p14:sldId id="320"/>
            <p14:sldId id="322"/>
            <p14:sldId id="321"/>
            <p14:sldId id="323"/>
            <p14:sldId id="318"/>
            <p14:sldId id="319"/>
            <p14:sldId id="315"/>
            <p14:sldId id="286"/>
            <p14:sldId id="285"/>
          </p14:sldIdLst>
        </p14:section>
      </p14:sectionLst>
    </p:ext>
    <p:ext uri="{EFAFB233-063F-42B5-8137-9DF3F51BA10A}">
      <p15:sldGuideLst xmlns:p15="http://schemas.microsoft.com/office/powerpoint/2012/main">
        <p15:guide id="1" orient="horz" pos="2205" userDrawn="1">
          <p15:clr>
            <a:srgbClr val="A4A3A4"/>
          </p15:clr>
        </p15:guide>
        <p15:guide id="2" pos="37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81961" autoAdjust="0"/>
  </p:normalViewPr>
  <p:slideViewPr>
    <p:cSldViewPr snapToGrid="0" showGuides="1">
      <p:cViewPr varScale="1">
        <p:scale>
          <a:sx n="79" d="100"/>
          <a:sy n="79" d="100"/>
        </p:scale>
        <p:origin x="1752" y="294"/>
      </p:cViewPr>
      <p:guideLst>
        <p:guide orient="horz" pos="2205"/>
        <p:guide pos="3795"/>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D81A67-A27B-4083-940C-241E42A8E894}" type="datetimeFigureOut">
              <a:rPr lang="en-US" smtClean="0"/>
              <a:t>4/7/2025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0D86D-1409-43B0-8811-9A559436DAB5}" type="slidenum">
              <a:rPr lang="en-US" smtClean="0"/>
              <a:t>‹#›</a:t>
            </a:fld>
            <a:endParaRPr lang="en-US"/>
          </a:p>
        </p:txBody>
      </p:sp>
    </p:spTree>
    <p:extLst>
      <p:ext uri="{BB962C8B-B14F-4D97-AF65-F5344CB8AC3E}">
        <p14:creationId xmlns:p14="http://schemas.microsoft.com/office/powerpoint/2010/main" val="3991755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cppreference.com/w/cpp/atomic/memory_order#Release-Acquire_orderin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Раньше производители процессоров не публиковали открытую спецификацию модели памяти, оставляя себе пространство для манёвра. Однако с ростом </a:t>
            </a:r>
            <a:r>
              <a:rPr lang="ru-RU" dirty="0" err="1"/>
              <a:t>многоядерности</a:t>
            </a:r>
            <a:r>
              <a:rPr lang="ru-RU" dirty="0"/>
              <a:t> возникла необходимость в чётких правилах работы с памятью. Это было важно разработчикам ОС и разработчиков языков программирования. В итоге современные процессоры получили открытые спецификации модели памяти, во многом благодаря работе над стандартами Java, .NET и C++.</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2</a:t>
            </a:fld>
            <a:endParaRPr lang="en-US"/>
          </a:p>
        </p:txBody>
      </p:sp>
    </p:spTree>
    <p:extLst>
      <p:ext uri="{BB962C8B-B14F-4D97-AF65-F5344CB8AC3E}">
        <p14:creationId xmlns:p14="http://schemas.microsoft.com/office/powerpoint/2010/main" val="5644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23</a:t>
            </a:fld>
            <a:endParaRPr lang="en-US"/>
          </a:p>
        </p:txBody>
      </p:sp>
    </p:spTree>
    <p:extLst>
      <p:ext uri="{BB962C8B-B14F-4D97-AF65-F5344CB8AC3E}">
        <p14:creationId xmlns:p14="http://schemas.microsoft.com/office/powerpoint/2010/main" val="3365627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24</a:t>
            </a:fld>
            <a:endParaRPr lang="en-US"/>
          </a:p>
        </p:txBody>
      </p:sp>
    </p:spTree>
    <p:extLst>
      <p:ext uri="{BB962C8B-B14F-4D97-AF65-F5344CB8AC3E}">
        <p14:creationId xmlns:p14="http://schemas.microsoft.com/office/powerpoint/2010/main" val="4011485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An atomic release operation X in thread A synchronizes-with an acquire fence F in thread B, if there exists an atomic read Y (with any memory order), Y reads the value written by X (or by the release sequence headed by X), Y is sequenced-before F in thread B. In this case, all non-atomic and relaxed atomic stores that are sequenced-before X in thread A will happen-before all non-atomic and relaxed atomic loads from the same locations made in thread B after F.</a:t>
            </a:r>
            <a:endParaRPr lang="ru-RU" dirty="0"/>
          </a:p>
          <a:p>
            <a:pPr>
              <a:buNone/>
            </a:pPr>
            <a:r>
              <a:rPr lang="ru-RU" dirty="0"/>
              <a:t>В потоке A есть </a:t>
            </a:r>
            <a:r>
              <a:rPr lang="ru-RU" b="1" dirty="0"/>
              <a:t>атомарная запись X</a:t>
            </a:r>
            <a:r>
              <a:rPr lang="ru-RU" dirty="0"/>
              <a:t> с порядком памяти </a:t>
            </a:r>
            <a:r>
              <a:rPr lang="ru-RU" dirty="0" err="1"/>
              <a:t>release</a:t>
            </a:r>
            <a:r>
              <a:rPr lang="ru-RU" dirty="0"/>
              <a:t>.</a:t>
            </a:r>
            <a:br>
              <a:rPr lang="ru-RU" dirty="0"/>
            </a:br>
            <a:r>
              <a:rPr lang="ru-RU" dirty="0"/>
              <a:t>Например: </a:t>
            </a:r>
            <a:r>
              <a:rPr lang="ru-RU" dirty="0" err="1"/>
              <a:t>flag.store</a:t>
            </a:r>
            <a:r>
              <a:rPr lang="ru-RU" dirty="0"/>
              <a:t>(</a:t>
            </a:r>
            <a:r>
              <a:rPr lang="ru-RU" dirty="0" err="1"/>
              <a:t>true</a:t>
            </a:r>
            <a:r>
              <a:rPr lang="ru-RU" dirty="0"/>
              <a:t>, </a:t>
            </a:r>
            <a:r>
              <a:rPr lang="ru-RU" dirty="0" err="1"/>
              <a:t>std</a:t>
            </a:r>
            <a:r>
              <a:rPr lang="ru-RU" dirty="0"/>
              <a:t>::</a:t>
            </a:r>
            <a:r>
              <a:rPr lang="ru-RU" dirty="0" err="1"/>
              <a:t>memory_order_release</a:t>
            </a:r>
            <a:r>
              <a:rPr lang="ru-RU" dirty="0"/>
              <a:t>);</a:t>
            </a:r>
          </a:p>
          <a:p>
            <a:pPr>
              <a:buNone/>
            </a:pPr>
            <a:r>
              <a:rPr lang="ru-RU" dirty="0"/>
              <a:t>В потоке B есть </a:t>
            </a:r>
            <a:r>
              <a:rPr lang="ru-RU" b="1" dirty="0"/>
              <a:t>атомарное чтение Y</a:t>
            </a:r>
            <a:r>
              <a:rPr lang="ru-RU" dirty="0"/>
              <a:t> (с любым порядком памяти),</a:t>
            </a:r>
            <a:br>
              <a:rPr lang="ru-RU" dirty="0"/>
            </a:br>
            <a:r>
              <a:rPr lang="ru-RU" dirty="0"/>
              <a:t>которое </a:t>
            </a:r>
            <a:r>
              <a:rPr lang="ru-RU" b="1" dirty="0"/>
              <a:t>читает значение, записанное X</a:t>
            </a:r>
            <a:r>
              <a:rPr lang="ru-RU" dirty="0"/>
              <a:t> (или из той же </a:t>
            </a:r>
            <a:r>
              <a:rPr lang="ru-RU" dirty="0" err="1"/>
              <a:t>release</a:t>
            </a:r>
            <a:r>
              <a:rPr lang="ru-RU" dirty="0"/>
              <a:t>-последовательности).</a:t>
            </a:r>
          </a:p>
          <a:p>
            <a:r>
              <a:rPr lang="ru-RU" b="1" dirty="0"/>
              <a:t>Чтение Y выполняется до </a:t>
            </a:r>
            <a:r>
              <a:rPr lang="ru-RU" b="1" dirty="0" err="1"/>
              <a:t>acquire-фенса</a:t>
            </a:r>
            <a:r>
              <a:rPr lang="ru-RU" b="1" dirty="0"/>
              <a:t> F в потоке B</a:t>
            </a:r>
            <a:r>
              <a:rPr lang="ru-RU" dirty="0"/>
              <a:t> (по порядку исполнения).</a:t>
            </a:r>
          </a:p>
          <a:p>
            <a:endParaRPr lang="en-US" dirty="0"/>
          </a:p>
          <a:p>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25</a:t>
            </a:fld>
            <a:endParaRPr lang="en-US"/>
          </a:p>
        </p:txBody>
      </p:sp>
    </p:spTree>
    <p:extLst>
      <p:ext uri="{BB962C8B-B14F-4D97-AF65-F5344CB8AC3E}">
        <p14:creationId xmlns:p14="http://schemas.microsoft.com/office/powerpoint/2010/main" val="2946394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D8A05-0060-6BC8-5B3C-ED103F4F71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B69DF9-B7EC-A133-70BE-A83A7CCC04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32D139-A1A9-EF49-947B-68A34230F0C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E90C5C4-EEAE-DAC2-472B-DCCE6BDA0E4F}"/>
              </a:ext>
            </a:extLst>
          </p:cNvPr>
          <p:cNvSpPr>
            <a:spLocks noGrp="1"/>
          </p:cNvSpPr>
          <p:nvPr>
            <p:ph type="sldNum" sz="quarter" idx="5"/>
          </p:nvPr>
        </p:nvSpPr>
        <p:spPr/>
        <p:txBody>
          <a:bodyPr/>
          <a:lstStyle/>
          <a:p>
            <a:fld id="{8740D86D-1409-43B0-8811-9A559436DAB5}" type="slidenum">
              <a:rPr lang="en-US" smtClean="0"/>
              <a:t>26</a:t>
            </a:fld>
            <a:endParaRPr lang="en-US"/>
          </a:p>
        </p:txBody>
      </p:sp>
    </p:spTree>
    <p:extLst>
      <p:ext uri="{BB962C8B-B14F-4D97-AF65-F5344CB8AC3E}">
        <p14:creationId xmlns:p14="http://schemas.microsoft.com/office/powerpoint/2010/main" val="2531170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Программа никогда не выведет значение 0, так как запись либо в </a:t>
            </a:r>
            <a:r>
              <a:rPr lang="en-US" dirty="0"/>
              <a:t>x (</a:t>
            </a:r>
            <a:r>
              <a:rPr lang="ru-RU" dirty="0"/>
              <a:t>событие </a:t>
            </a:r>
            <a:r>
              <a:rPr lang="en-US" dirty="0"/>
              <a:t>A) </a:t>
            </a:r>
            <a:r>
              <a:rPr lang="ru-RU" dirty="0"/>
              <a:t>произойдёт раньше, либо запись в </a:t>
            </a:r>
            <a:r>
              <a:rPr lang="en-US" dirty="0"/>
              <a:t>y (</a:t>
            </a:r>
            <a:r>
              <a:rPr lang="ru-RU" dirty="0"/>
              <a:t>событие </a:t>
            </a:r>
            <a:r>
              <a:rPr lang="en-US" dirty="0"/>
              <a:t>B) </a:t>
            </a:r>
            <a:r>
              <a:rPr lang="ru-RU" dirty="0"/>
              <a:t>произойдёт раньше, пусть даже это не определено.</a:t>
            </a:r>
          </a:p>
          <a:p>
            <a:r>
              <a:rPr lang="ru-RU" dirty="0"/>
              <a:t>Если чтение </a:t>
            </a:r>
            <a:r>
              <a:rPr lang="en-US" b="1" dirty="0"/>
              <a:t>y</a:t>
            </a:r>
            <a:r>
              <a:rPr lang="en-US" dirty="0"/>
              <a:t> </a:t>
            </a:r>
            <a:r>
              <a:rPr lang="ru-RU" dirty="0"/>
              <a:t>в потоке </a:t>
            </a:r>
            <a:r>
              <a:rPr lang="en-US" dirty="0"/>
              <a:t>c </a:t>
            </a:r>
            <a:r>
              <a:rPr lang="ru-RU" dirty="0"/>
              <a:t>(событие </a:t>
            </a:r>
            <a:r>
              <a:rPr lang="en-US" dirty="0"/>
              <a:t>D) </a:t>
            </a:r>
            <a:r>
              <a:rPr lang="ru-RU" dirty="0"/>
              <a:t>вернёт </a:t>
            </a:r>
            <a:r>
              <a:rPr lang="en-US" dirty="0"/>
              <a:t>false</a:t>
            </a:r>
            <a:r>
              <a:rPr lang="ru-RU" dirty="0"/>
              <a:t>, значит</a:t>
            </a:r>
            <a:r>
              <a:rPr lang="en-US" dirty="0"/>
              <a:t> </a:t>
            </a:r>
            <a:r>
              <a:rPr lang="ru-RU" dirty="0"/>
              <a:t>чтение </a:t>
            </a:r>
            <a:r>
              <a:rPr lang="en-US" b="1" dirty="0"/>
              <a:t>x</a:t>
            </a:r>
            <a:r>
              <a:rPr lang="en-US" dirty="0"/>
              <a:t> </a:t>
            </a:r>
            <a:r>
              <a:rPr lang="ru-RU" dirty="0"/>
              <a:t>в потоке </a:t>
            </a:r>
            <a:r>
              <a:rPr lang="en-US" dirty="0"/>
              <a:t>d</a:t>
            </a:r>
            <a:r>
              <a:rPr lang="ru-RU" dirty="0"/>
              <a:t> </a:t>
            </a:r>
            <a:r>
              <a:rPr lang="en-US" dirty="0"/>
              <a:t>(</a:t>
            </a:r>
            <a:r>
              <a:rPr lang="ru-RU" dirty="0"/>
              <a:t>событие </a:t>
            </a:r>
            <a:r>
              <a:rPr lang="en-US" dirty="0"/>
              <a:t>F) </a:t>
            </a:r>
            <a:r>
              <a:rPr lang="ru-RU" dirty="0"/>
              <a:t>вернёт </a:t>
            </a:r>
            <a:r>
              <a:rPr lang="en-US" dirty="0"/>
              <a:t>true</a:t>
            </a:r>
            <a:r>
              <a:rPr lang="ru-RU" dirty="0"/>
              <a:t>, потому что цикл </a:t>
            </a:r>
            <a:r>
              <a:rPr lang="en-US" dirty="0"/>
              <a:t>while (!</a:t>
            </a:r>
            <a:r>
              <a:rPr lang="en-US" dirty="0" err="1"/>
              <a:t>y.load</a:t>
            </a:r>
            <a:r>
              <a:rPr lang="en-US" dirty="0"/>
              <a:t>())</a:t>
            </a:r>
            <a:r>
              <a:rPr lang="ru-RU" dirty="0"/>
              <a:t> в потоке </a:t>
            </a:r>
            <a:r>
              <a:rPr lang="en-US" dirty="0"/>
              <a:t>d </a:t>
            </a:r>
            <a:r>
              <a:rPr lang="ru-RU" dirty="0"/>
              <a:t>(событие </a:t>
            </a:r>
            <a:r>
              <a:rPr lang="en-US" dirty="0"/>
              <a:t>E) </a:t>
            </a:r>
            <a:r>
              <a:rPr lang="ru-RU" dirty="0"/>
              <a:t>гарантирует, что переменная </a:t>
            </a:r>
            <a:r>
              <a:rPr lang="en-US" dirty="0"/>
              <a:t>y</a:t>
            </a:r>
            <a:r>
              <a:rPr lang="ru-RU" dirty="0"/>
              <a:t> равна</a:t>
            </a:r>
            <a:r>
              <a:rPr lang="en-US" dirty="0"/>
              <a:t> true</a:t>
            </a:r>
            <a:r>
              <a:rPr lang="ru-RU" dirty="0"/>
              <a:t> в этой точке.</a:t>
            </a:r>
            <a:endParaRPr lang="en-US" dirty="0"/>
          </a:p>
          <a:p>
            <a:r>
              <a:rPr lang="ru-RU" dirty="0"/>
              <a:t>Так как семантика </a:t>
            </a:r>
            <a:r>
              <a:rPr lang="en-US" dirty="0" err="1"/>
              <a:t>memory_order</a:t>
            </a:r>
            <a:r>
              <a:rPr lang="en-US" dirty="0"/>
              <a:t>::</a:t>
            </a:r>
            <a:r>
              <a:rPr lang="en-US" dirty="0" err="1"/>
              <a:t>seq_cst</a:t>
            </a:r>
            <a:r>
              <a:rPr lang="en-US" dirty="0"/>
              <a:t> </a:t>
            </a:r>
            <a:r>
              <a:rPr lang="ru-RU" dirty="0"/>
              <a:t>гарантирует единственный полный порядок всех операций с этим тегом, есть отношение порядке между чтением </a:t>
            </a:r>
            <a:r>
              <a:rPr lang="en-US" b="1" dirty="0"/>
              <a:t>y</a:t>
            </a:r>
            <a:r>
              <a:rPr lang="en-US" dirty="0"/>
              <a:t> (</a:t>
            </a:r>
            <a:r>
              <a:rPr lang="ru-RU" dirty="0"/>
              <a:t>событие </a:t>
            </a:r>
            <a:r>
              <a:rPr lang="en-US" dirty="0"/>
              <a:t>D)</a:t>
            </a:r>
            <a:r>
              <a:rPr lang="ru-RU" dirty="0"/>
              <a:t>, вернувшим </a:t>
            </a:r>
            <a:r>
              <a:rPr lang="en-US" dirty="0"/>
              <a:t>false </a:t>
            </a:r>
            <a:r>
              <a:rPr lang="ru-RU" dirty="0"/>
              <a:t>и записью</a:t>
            </a:r>
            <a:r>
              <a:rPr lang="en-US" dirty="0"/>
              <a:t> </a:t>
            </a:r>
            <a:r>
              <a:rPr lang="ru-RU" dirty="0"/>
              <a:t>в </a:t>
            </a:r>
            <a:r>
              <a:rPr lang="en-US" dirty="0"/>
              <a:t>x true</a:t>
            </a:r>
          </a:p>
          <a:p>
            <a:r>
              <a:rPr lang="ru-RU" dirty="0"/>
              <a:t>Если один поток видит</a:t>
            </a:r>
            <a:r>
              <a:rPr lang="en-US" dirty="0"/>
              <a:t> x==true,</a:t>
            </a:r>
            <a:r>
              <a:rPr lang="ru-RU" dirty="0"/>
              <a:t> а затем видит, что </a:t>
            </a:r>
            <a:r>
              <a:rPr lang="en-US" dirty="0"/>
              <a:t>y==false</a:t>
            </a:r>
            <a:r>
              <a:rPr lang="ru-RU" dirty="0"/>
              <a:t>, это подразумевает, что запись в </a:t>
            </a:r>
            <a:r>
              <a:rPr lang="en-US" dirty="0"/>
              <a:t>x </a:t>
            </a:r>
            <a:r>
              <a:rPr lang="ru-RU" dirty="0"/>
              <a:t>произошла раньше записи в </a:t>
            </a:r>
            <a:r>
              <a:rPr lang="en-US" dirty="0"/>
              <a:t>y.</a:t>
            </a:r>
          </a:p>
          <a:p>
            <a:r>
              <a:rPr lang="ru-RU" dirty="0"/>
              <a:t>Симметрично, чтение </a:t>
            </a:r>
            <a:r>
              <a:rPr lang="en-US" dirty="0"/>
              <a:t>x</a:t>
            </a:r>
            <a:r>
              <a:rPr lang="ru-RU" dirty="0"/>
              <a:t> в точке </a:t>
            </a:r>
            <a:r>
              <a:rPr lang="en-US" dirty="0"/>
              <a:t>F</a:t>
            </a:r>
            <a:r>
              <a:rPr lang="ru-RU" dirty="0"/>
              <a:t> может вернуть </a:t>
            </a:r>
            <a:r>
              <a:rPr lang="en-US" dirty="0"/>
              <a:t>false</a:t>
            </a:r>
            <a:r>
              <a:rPr lang="ru-RU" dirty="0"/>
              <a:t>, при этом подразумевая, что в точке </a:t>
            </a:r>
            <a:r>
              <a:rPr lang="en-US" dirty="0"/>
              <a:t>E</a:t>
            </a:r>
            <a:r>
              <a:rPr lang="ru-RU" dirty="0"/>
              <a:t> чтение </a:t>
            </a:r>
            <a:r>
              <a:rPr lang="en-US" dirty="0"/>
              <a:t>y </a:t>
            </a:r>
            <a:r>
              <a:rPr lang="ru-RU" dirty="0"/>
              <a:t>вернёт </a:t>
            </a:r>
            <a:r>
              <a:rPr lang="en-US" dirty="0"/>
              <a:t>true. </a:t>
            </a:r>
            <a:r>
              <a:rPr lang="ru-RU" dirty="0"/>
              <a:t>В этих случаях </a:t>
            </a:r>
            <a:r>
              <a:rPr lang="en-US" dirty="0"/>
              <a:t>z </a:t>
            </a:r>
            <a:r>
              <a:rPr lang="ru-RU" dirty="0"/>
              <a:t>будет равно 1.</a:t>
            </a:r>
          </a:p>
          <a:p>
            <a:r>
              <a:rPr lang="ru-RU" dirty="0"/>
              <a:t>Оба чтения в точках </a:t>
            </a:r>
            <a:r>
              <a:rPr lang="en-US" dirty="0"/>
              <a:t>D </a:t>
            </a:r>
            <a:r>
              <a:rPr lang="ru-RU" dirty="0"/>
              <a:t>и </a:t>
            </a:r>
            <a:r>
              <a:rPr lang="en-US" dirty="0"/>
              <a:t>F </a:t>
            </a:r>
            <a:r>
              <a:rPr lang="ru-RU" dirty="0"/>
              <a:t>могут вернуть </a:t>
            </a:r>
            <a:r>
              <a:rPr lang="en-US" dirty="0"/>
              <a:t>true </a:t>
            </a:r>
            <a:r>
              <a:rPr lang="ru-RU" dirty="0"/>
              <a:t>и тогда </a:t>
            </a:r>
            <a:r>
              <a:rPr lang="en-US" dirty="0"/>
              <a:t>z </a:t>
            </a:r>
            <a:r>
              <a:rPr lang="ru-RU" dirty="0"/>
              <a:t>будет равно двум.</a:t>
            </a:r>
          </a:p>
          <a:p>
            <a:r>
              <a:rPr lang="ru-RU" dirty="0"/>
              <a:t>Но ни при каких условиях </a:t>
            </a:r>
            <a:r>
              <a:rPr lang="en-US" dirty="0"/>
              <a:t>z </a:t>
            </a:r>
            <a:r>
              <a:rPr lang="ru-RU" dirty="0"/>
              <a:t>не будет быть равно 0.</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7</a:t>
            </a:fld>
            <a:endParaRPr lang="en-US"/>
          </a:p>
        </p:txBody>
      </p:sp>
    </p:spTree>
    <p:extLst>
      <p:ext uri="{BB962C8B-B14F-4D97-AF65-F5344CB8AC3E}">
        <p14:creationId xmlns:p14="http://schemas.microsoft.com/office/powerpoint/2010/main" val="1786440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Sequential consistency is the most straightforward and intuitive ordering, but it’s also the most expensive memory ordering because it requires global synchronization between all threads. On a multiprocessor system this may require extensive and time consuming communication between processors. In order to avoid this synchronization cost, you need to step outside the world of sequential consistency and consider using other memory orderings.</a:t>
            </a:r>
          </a:p>
        </p:txBody>
      </p:sp>
      <p:sp>
        <p:nvSpPr>
          <p:cNvPr id="4" name="Slide Number Placeholder 3"/>
          <p:cNvSpPr>
            <a:spLocks noGrp="1"/>
          </p:cNvSpPr>
          <p:nvPr>
            <p:ph type="sldNum" sz="quarter" idx="5"/>
          </p:nvPr>
        </p:nvSpPr>
        <p:spPr/>
        <p:txBody>
          <a:bodyPr/>
          <a:lstStyle/>
          <a:p>
            <a:fld id="{8740D86D-1409-43B0-8811-9A559436DAB5}" type="slidenum">
              <a:rPr lang="en-US" smtClean="0"/>
              <a:t>8</a:t>
            </a:fld>
            <a:endParaRPr lang="en-US"/>
          </a:p>
        </p:txBody>
      </p:sp>
    </p:spTree>
    <p:extLst>
      <p:ext uri="{BB962C8B-B14F-4D97-AF65-F5344CB8AC3E}">
        <p14:creationId xmlns:p14="http://schemas.microsoft.com/office/powerpoint/2010/main" val="3310843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Operations on atomic types performed with relaxed ordering don’t participate in synchronizes-with relationships. Operations on the same variable within a single thread still obey happens-before relationships, but there’s almost no requirement on order </a:t>
            </a:r>
            <a:r>
              <a:rPr lang="en-US" dirty="0" err="1"/>
              <a:t>ing</a:t>
            </a:r>
            <a:r>
              <a:rPr lang="en-US" dirty="0"/>
              <a:t> relative to other threads. The only requirement is that accesses to a single atomic variable from the same thread can’t be reordered; once a given thread has seen a par </a:t>
            </a:r>
            <a:r>
              <a:rPr lang="en-US" dirty="0" err="1"/>
              <a:t>ticular</a:t>
            </a:r>
            <a:r>
              <a:rPr lang="en-US" dirty="0"/>
              <a:t> value of an atomic variable, a subsequent read by that thread can’t retrieve an earlier value of the variable. Without any additional synchronization, the </a:t>
            </a:r>
            <a:r>
              <a:rPr lang="en-US" dirty="0" err="1"/>
              <a:t>modifi</a:t>
            </a:r>
            <a:r>
              <a:rPr lang="en-US" dirty="0"/>
              <a:t> cation order of each variable is the only thing shared between threads that are using </a:t>
            </a:r>
            <a:r>
              <a:rPr lang="en-US" dirty="0" err="1"/>
              <a:t>memory_order_relaxed</a:t>
            </a:r>
            <a:r>
              <a:rPr lang="en-US" dirty="0"/>
              <a:t>. </a:t>
            </a:r>
          </a:p>
        </p:txBody>
      </p:sp>
      <p:sp>
        <p:nvSpPr>
          <p:cNvPr id="4" name="Slide Number Placeholder 3"/>
          <p:cNvSpPr>
            <a:spLocks noGrp="1"/>
          </p:cNvSpPr>
          <p:nvPr>
            <p:ph type="sldNum" sz="quarter" idx="5"/>
          </p:nvPr>
        </p:nvSpPr>
        <p:spPr/>
        <p:txBody>
          <a:bodyPr/>
          <a:lstStyle/>
          <a:p>
            <a:fld id="{8740D86D-1409-43B0-8811-9A559436DAB5}" type="slidenum">
              <a:rPr lang="en-US" smtClean="0"/>
              <a:t>10</a:t>
            </a:fld>
            <a:endParaRPr lang="en-US"/>
          </a:p>
        </p:txBody>
      </p:sp>
    </p:spTree>
    <p:extLst>
      <p:ext uri="{BB962C8B-B14F-4D97-AF65-F5344CB8AC3E}">
        <p14:creationId xmlns:p14="http://schemas.microsoft.com/office/powerpoint/2010/main" val="1455112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11</a:t>
            </a:fld>
            <a:endParaRPr lang="en-US"/>
          </a:p>
        </p:txBody>
      </p:sp>
    </p:spTree>
    <p:extLst>
      <p:ext uri="{BB962C8B-B14F-4D97-AF65-F5344CB8AC3E}">
        <p14:creationId xmlns:p14="http://schemas.microsoft.com/office/powerpoint/2010/main" val="3191975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 значение </a:t>
            </a:r>
            <a:r>
              <a:rPr lang="en-US" dirty="0"/>
              <a:t>z </a:t>
            </a:r>
            <a:r>
              <a:rPr lang="ru-RU" dirty="0"/>
              <a:t>может быть 0</a:t>
            </a:r>
            <a:r>
              <a:rPr lang="en-US" dirty="0"/>
              <a:t> </a:t>
            </a:r>
            <a:r>
              <a:rPr lang="ru-RU" dirty="0"/>
              <a:t>или 1, даже если поток</a:t>
            </a:r>
            <a:r>
              <a:rPr lang="en-US" dirty="0"/>
              <a:t> </a:t>
            </a:r>
            <a:r>
              <a:rPr lang="ru-RU" dirty="0"/>
              <a:t>в точке С поток </a:t>
            </a:r>
            <a:r>
              <a:rPr lang="en-US" dirty="0"/>
              <a:t>b</a:t>
            </a:r>
            <a:r>
              <a:rPr lang="ru-RU" dirty="0"/>
              <a:t> увидит значение </a:t>
            </a:r>
            <a:r>
              <a:rPr lang="en-US" dirty="0"/>
              <a:t>y = true</a:t>
            </a:r>
            <a:r>
              <a:rPr lang="ru-RU" dirty="0"/>
              <a:t>, а запись </a:t>
            </a:r>
            <a:r>
              <a:rPr lang="en-US" dirty="0"/>
              <a:t>x </a:t>
            </a:r>
            <a:r>
              <a:rPr lang="ru-RU" dirty="0"/>
              <a:t>в точке </a:t>
            </a:r>
            <a:r>
              <a:rPr lang="en-US" dirty="0"/>
              <a:t>A </a:t>
            </a:r>
            <a:r>
              <a:rPr lang="ru-RU" dirty="0"/>
              <a:t>происходит до записи </a:t>
            </a:r>
            <a:r>
              <a:rPr lang="en-US" dirty="0"/>
              <a:t>y </a:t>
            </a:r>
            <a:r>
              <a:rPr lang="ru-RU" dirty="0"/>
              <a:t>в точке </a:t>
            </a:r>
            <a:r>
              <a:rPr lang="en-US" dirty="0"/>
              <a:t>B</a:t>
            </a:r>
            <a:r>
              <a:rPr lang="ru-RU" dirty="0"/>
              <a:t>. В точке </a:t>
            </a:r>
            <a:r>
              <a:rPr lang="en-US" dirty="0"/>
              <a:t>D </a:t>
            </a:r>
            <a:r>
              <a:rPr lang="ru-RU" dirty="0"/>
              <a:t>значение переменной </a:t>
            </a:r>
            <a:r>
              <a:rPr lang="en-US" dirty="0"/>
              <a:t>x </a:t>
            </a:r>
            <a:r>
              <a:rPr lang="ru-RU" dirty="0"/>
              <a:t>может быть всё ещё равно </a:t>
            </a:r>
            <a:r>
              <a:rPr lang="en-US" dirty="0"/>
              <a:t>false.</a:t>
            </a:r>
          </a:p>
          <a:p>
            <a:endParaRPr lang="en-US" dirty="0"/>
          </a:p>
          <a:p>
            <a:r>
              <a:rPr lang="ru-RU" dirty="0"/>
              <a:t>После завершения потоков все записи завершатся</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12</a:t>
            </a:fld>
            <a:endParaRPr lang="en-US"/>
          </a:p>
        </p:txBody>
      </p:sp>
    </p:spTree>
    <p:extLst>
      <p:ext uri="{BB962C8B-B14F-4D97-AF65-F5344CB8AC3E}">
        <p14:creationId xmlns:p14="http://schemas.microsoft.com/office/powerpoint/2010/main" val="2546364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DejaVuSans"/>
              </a:rPr>
              <a:t>A load operation with this memory order performs the </a:t>
            </a:r>
            <a:r>
              <a:rPr lang="en-US" b="0" i="1" dirty="0">
                <a:solidFill>
                  <a:srgbClr val="000000"/>
                </a:solidFill>
                <a:effectLst/>
                <a:latin typeface="DejaVuSans"/>
              </a:rPr>
              <a:t>acquire operation</a:t>
            </a:r>
            <a:r>
              <a:rPr lang="en-US" b="0" i="0" dirty="0">
                <a:solidFill>
                  <a:srgbClr val="000000"/>
                </a:solidFill>
                <a:effectLst/>
                <a:latin typeface="DejaVuSans"/>
              </a:rPr>
              <a:t> on the affected memory location: no reads or writes in the current thread can be reordered before this load. All writes in other threads that release the same atomic variable are visible in the current thread (see </a:t>
            </a:r>
            <a:r>
              <a:rPr lang="en-US" b="0" i="0" u="none" strike="noStrike" dirty="0">
                <a:solidFill>
                  <a:srgbClr val="0645AD"/>
                </a:solidFill>
                <a:effectLst/>
                <a:latin typeface="DejaVuSans"/>
                <a:hlinkClick r:id="rId3"/>
              </a:rPr>
              <a:t>Release-Acquire ordering</a:t>
            </a:r>
            <a:r>
              <a:rPr lang="en-US" b="0" i="0" dirty="0">
                <a:solidFill>
                  <a:srgbClr val="000000"/>
                </a:solidFill>
                <a:effectLst/>
                <a:latin typeface="DejaVuSans"/>
              </a:rPr>
              <a:t> below).</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14</a:t>
            </a:fld>
            <a:endParaRPr lang="en-US"/>
          </a:p>
        </p:txBody>
      </p:sp>
    </p:spTree>
    <p:extLst>
      <p:ext uri="{BB962C8B-B14F-4D97-AF65-F5344CB8AC3E}">
        <p14:creationId xmlns:p14="http://schemas.microsoft.com/office/powerpoint/2010/main" val="19026119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33333"/>
                </a:solidFill>
                <a:effectLst/>
                <a:latin typeface="-apple-system"/>
              </a:rPr>
              <a:t>Из названия </a:t>
            </a:r>
            <a:r>
              <a:rPr lang="ru-RU" b="0" i="0" dirty="0" err="1">
                <a:solidFill>
                  <a:srgbClr val="333333"/>
                </a:solidFill>
                <a:effectLst/>
                <a:latin typeface="-apple-system"/>
              </a:rPr>
              <a:t>acquire-release</a:t>
            </a:r>
            <a:r>
              <a:rPr lang="ru-RU" b="0" i="0" dirty="0">
                <a:solidFill>
                  <a:srgbClr val="333333"/>
                </a:solidFill>
                <a:effectLst/>
                <a:latin typeface="-apple-system"/>
              </a:rPr>
              <a:t> семантики можно сделать вывод, что эта семантика как-то связана с захватом (</a:t>
            </a:r>
            <a:r>
              <a:rPr lang="ru-RU" b="0" i="0" dirty="0" err="1">
                <a:solidFill>
                  <a:srgbClr val="333333"/>
                </a:solidFill>
                <a:effectLst/>
                <a:latin typeface="-apple-system"/>
              </a:rPr>
              <a:t>acquire</a:t>
            </a:r>
            <a:r>
              <a:rPr lang="ru-RU" b="0" i="0" dirty="0">
                <a:solidFill>
                  <a:srgbClr val="333333"/>
                </a:solidFill>
                <a:effectLst/>
                <a:latin typeface="-apple-system"/>
              </a:rPr>
              <a:t>) и освобождением (</a:t>
            </a:r>
            <a:r>
              <a:rPr lang="ru-RU" b="0" i="0" dirty="0" err="1">
                <a:solidFill>
                  <a:srgbClr val="333333"/>
                </a:solidFill>
                <a:effectLst/>
                <a:latin typeface="-apple-system"/>
              </a:rPr>
              <a:t>release</a:t>
            </a:r>
            <a:r>
              <a:rPr lang="ru-RU" b="0" i="0" dirty="0">
                <a:solidFill>
                  <a:srgbClr val="333333"/>
                </a:solidFill>
                <a:effectLst/>
                <a:latin typeface="-apple-system"/>
              </a:rPr>
              <a:t>) ресурсов. Действительно, это так. Захват ресурса – это его чтение из памяти в регистр, освобождение – запись из регистра в память</a:t>
            </a:r>
            <a:r>
              <a:rPr lang="en-US" b="0" i="0" dirty="0">
                <a:solidFill>
                  <a:srgbClr val="333333"/>
                </a:solidFill>
                <a:effectLst/>
                <a:latin typeface="-apple-system"/>
              </a:rPr>
              <a:t>.</a:t>
            </a:r>
          </a:p>
          <a:p>
            <a:r>
              <a:rPr lang="ru-RU" b="0" i="0" dirty="0">
                <a:solidFill>
                  <a:srgbClr val="333333"/>
                </a:solidFill>
                <a:effectLst/>
                <a:latin typeface="-apple-system"/>
              </a:rPr>
              <a:t>Как видно, в этом коде мы обошлись без применения тяжелого барьера </a:t>
            </a:r>
            <a:r>
              <a:rPr lang="ru-RU" dirty="0"/>
              <a:t>#StoreLoad</a:t>
            </a:r>
            <a:r>
              <a:rPr lang="ru-RU" b="0" i="0" dirty="0">
                <a:solidFill>
                  <a:srgbClr val="333333"/>
                </a:solidFill>
                <a:effectLst/>
                <a:latin typeface="-apple-system"/>
              </a:rPr>
              <a:t>. Также можно заметить, что как </a:t>
            </a:r>
            <a:r>
              <a:rPr lang="ru-RU" b="0" i="0" dirty="0" err="1">
                <a:solidFill>
                  <a:srgbClr val="333333"/>
                </a:solidFill>
                <a:effectLst/>
                <a:latin typeface="-apple-system"/>
              </a:rPr>
              <a:t>acquire</a:t>
            </a:r>
            <a:r>
              <a:rPr lang="ru-RU" b="0" i="0" dirty="0">
                <a:solidFill>
                  <a:srgbClr val="333333"/>
                </a:solidFill>
                <a:effectLst/>
                <a:latin typeface="-apple-system"/>
              </a:rPr>
              <a:t>-барьер, так и </a:t>
            </a:r>
            <a:r>
              <a:rPr lang="ru-RU" b="0" i="0" dirty="0" err="1">
                <a:solidFill>
                  <a:srgbClr val="333333"/>
                </a:solidFill>
                <a:effectLst/>
                <a:latin typeface="-apple-system"/>
              </a:rPr>
              <a:t>release</a:t>
            </a:r>
            <a:r>
              <a:rPr lang="ru-RU" b="0" i="0" dirty="0">
                <a:solidFill>
                  <a:srgbClr val="333333"/>
                </a:solidFill>
                <a:effectLst/>
                <a:latin typeface="-apple-system"/>
              </a:rPr>
              <a:t>-барьер представляют собой </a:t>
            </a:r>
            <a:r>
              <a:rPr lang="ru-RU" b="0" i="1" dirty="0" err="1">
                <a:solidFill>
                  <a:srgbClr val="333333"/>
                </a:solidFill>
                <a:effectLst/>
                <a:latin typeface="-apple-system"/>
              </a:rPr>
              <a:t>полу</a:t>
            </a:r>
            <a:r>
              <a:rPr lang="ru-RU" b="0" i="0" dirty="0" err="1">
                <a:solidFill>
                  <a:srgbClr val="333333"/>
                </a:solidFill>
                <a:effectLst/>
                <a:latin typeface="-apple-system"/>
              </a:rPr>
              <a:t>барьеры</a:t>
            </a:r>
            <a:r>
              <a:rPr lang="ru-RU" b="0" i="0" dirty="0">
                <a:solidFill>
                  <a:srgbClr val="333333"/>
                </a:solidFill>
                <a:effectLst/>
                <a:latin typeface="-apple-system"/>
              </a:rPr>
              <a:t>: </a:t>
            </a:r>
            <a:r>
              <a:rPr lang="ru-RU" b="0" i="0" dirty="0" err="1">
                <a:solidFill>
                  <a:srgbClr val="333333"/>
                </a:solidFill>
                <a:effectLst/>
                <a:latin typeface="-apple-system"/>
              </a:rPr>
              <a:t>acquire</a:t>
            </a:r>
            <a:r>
              <a:rPr lang="ru-RU" b="0" i="0" dirty="0">
                <a:solidFill>
                  <a:srgbClr val="333333"/>
                </a:solidFill>
                <a:effectLst/>
                <a:latin typeface="-apple-system"/>
              </a:rPr>
              <a:t> не упорядочивает предыдущие </a:t>
            </a:r>
            <a:r>
              <a:rPr lang="ru-RU" b="0" i="0" dirty="0" err="1">
                <a:solidFill>
                  <a:srgbClr val="333333"/>
                </a:solidFill>
                <a:effectLst/>
                <a:latin typeface="-apple-system"/>
              </a:rPr>
              <a:t>store</a:t>
            </a:r>
            <a:r>
              <a:rPr lang="ru-RU" b="0" i="0" dirty="0">
                <a:solidFill>
                  <a:srgbClr val="333333"/>
                </a:solidFill>
                <a:effectLst/>
                <a:latin typeface="-apple-system"/>
              </a:rPr>
              <a:t>-операции с последующими </a:t>
            </a:r>
            <a:r>
              <a:rPr lang="ru-RU" b="0" i="0" dirty="0" err="1">
                <a:solidFill>
                  <a:srgbClr val="333333"/>
                </a:solidFill>
                <a:effectLst/>
                <a:latin typeface="-apple-system"/>
              </a:rPr>
              <a:t>load</a:t>
            </a:r>
            <a:r>
              <a:rPr lang="ru-RU" b="0" i="0" dirty="0">
                <a:solidFill>
                  <a:srgbClr val="333333"/>
                </a:solidFill>
                <a:effectLst/>
                <a:latin typeface="-apple-system"/>
              </a:rPr>
              <a:t>/</a:t>
            </a:r>
            <a:r>
              <a:rPr lang="ru-RU" b="0" i="0" dirty="0" err="1">
                <a:solidFill>
                  <a:srgbClr val="333333"/>
                </a:solidFill>
                <a:effectLst/>
                <a:latin typeface="-apple-system"/>
              </a:rPr>
              <a:t>store</a:t>
            </a:r>
            <a:r>
              <a:rPr lang="ru-RU" b="0" i="0" dirty="0">
                <a:solidFill>
                  <a:srgbClr val="333333"/>
                </a:solidFill>
                <a:effectLst/>
                <a:latin typeface="-apple-system"/>
              </a:rPr>
              <a:t>, а </a:t>
            </a:r>
            <a:r>
              <a:rPr lang="ru-RU" b="0" i="0" dirty="0" err="1">
                <a:solidFill>
                  <a:srgbClr val="333333"/>
                </a:solidFill>
                <a:effectLst/>
                <a:latin typeface="-apple-system"/>
              </a:rPr>
              <a:t>release</a:t>
            </a:r>
            <a:r>
              <a:rPr lang="ru-RU" b="0" i="0" dirty="0">
                <a:solidFill>
                  <a:srgbClr val="333333"/>
                </a:solidFill>
                <a:effectLst/>
                <a:latin typeface="-apple-system"/>
              </a:rPr>
              <a:t> не упорядочивает предыдущие </a:t>
            </a:r>
            <a:r>
              <a:rPr lang="ru-RU" b="0" i="0" dirty="0" err="1">
                <a:solidFill>
                  <a:srgbClr val="333333"/>
                </a:solidFill>
                <a:effectLst/>
                <a:latin typeface="-apple-system"/>
              </a:rPr>
              <a:t>load</a:t>
            </a:r>
            <a:r>
              <a:rPr lang="ru-RU" b="0" i="0" dirty="0">
                <a:solidFill>
                  <a:srgbClr val="333333"/>
                </a:solidFill>
                <a:effectLst/>
                <a:latin typeface="-apple-system"/>
              </a:rPr>
              <a:t> с последующими, равно как и предыдущие </a:t>
            </a:r>
            <a:r>
              <a:rPr lang="ru-RU" b="0" i="0" dirty="0" err="1">
                <a:solidFill>
                  <a:srgbClr val="333333"/>
                </a:solidFill>
                <a:effectLst/>
                <a:latin typeface="-apple-system"/>
              </a:rPr>
              <a:t>store</a:t>
            </a:r>
            <a:r>
              <a:rPr lang="ru-RU" b="0" i="0" dirty="0">
                <a:solidFill>
                  <a:srgbClr val="333333"/>
                </a:solidFill>
                <a:effectLst/>
                <a:latin typeface="-apple-system"/>
              </a:rPr>
              <a:t> с последующими </a:t>
            </a:r>
            <a:r>
              <a:rPr lang="ru-RU" b="0" i="0" dirty="0" err="1">
                <a:solidFill>
                  <a:srgbClr val="333333"/>
                </a:solidFill>
                <a:effectLst/>
                <a:latin typeface="-apple-system"/>
              </a:rPr>
              <a:t>load</a:t>
            </a:r>
            <a:r>
              <a:rPr lang="ru-RU" b="0" i="0" dirty="0">
                <a:solidFill>
                  <a:srgbClr val="333333"/>
                </a:solidFill>
                <a:effectLst/>
                <a:latin typeface="-apple-system"/>
              </a:rPr>
              <a:t>. Это относится как к процессору, так и к компилятору.</a:t>
            </a:r>
            <a:br>
              <a:rPr lang="ru-RU" dirty="0"/>
            </a:br>
            <a:r>
              <a:rPr lang="ru-RU" b="0" i="0" dirty="0" err="1">
                <a:solidFill>
                  <a:srgbClr val="333333"/>
                </a:solidFill>
                <a:effectLst/>
                <a:latin typeface="-apple-system"/>
              </a:rPr>
              <a:t>Acquire</a:t>
            </a:r>
            <a:r>
              <a:rPr lang="ru-RU" b="0" i="0" dirty="0">
                <a:solidFill>
                  <a:srgbClr val="333333"/>
                </a:solidFill>
                <a:effectLst/>
                <a:latin typeface="-apple-system"/>
              </a:rPr>
              <a:t>/</a:t>
            </a:r>
            <a:r>
              <a:rPr lang="ru-RU" b="0" i="0" dirty="0" err="1">
                <a:solidFill>
                  <a:srgbClr val="333333"/>
                </a:solidFill>
                <a:effectLst/>
                <a:latin typeface="-apple-system"/>
              </a:rPr>
              <a:t>release</a:t>
            </a:r>
            <a:r>
              <a:rPr lang="ru-RU" b="0" i="0" dirty="0">
                <a:solidFill>
                  <a:srgbClr val="333333"/>
                </a:solidFill>
                <a:effectLst/>
                <a:latin typeface="-apple-system"/>
              </a:rPr>
              <a:t> являются барьерами для всего кода, который заключен </a:t>
            </a:r>
            <a:r>
              <a:rPr lang="ru-RU" b="0" i="1" dirty="0">
                <a:solidFill>
                  <a:srgbClr val="333333"/>
                </a:solidFill>
                <a:effectLst/>
                <a:latin typeface="-apple-system"/>
              </a:rPr>
              <a:t>между</a:t>
            </a:r>
            <a:r>
              <a:rPr lang="ru-RU" b="0" i="0" dirty="0">
                <a:solidFill>
                  <a:srgbClr val="333333"/>
                </a:solidFill>
                <a:effectLst/>
                <a:latin typeface="-apple-system"/>
              </a:rPr>
              <a:t> </a:t>
            </a:r>
            <a:r>
              <a:rPr lang="ru-RU" b="0" i="0" dirty="0" err="1">
                <a:solidFill>
                  <a:srgbClr val="333333"/>
                </a:solidFill>
                <a:effectLst/>
                <a:latin typeface="-apple-system"/>
              </a:rPr>
              <a:t>acquire</a:t>
            </a:r>
            <a:r>
              <a:rPr lang="ru-RU" b="0" i="0" dirty="0">
                <a:solidFill>
                  <a:srgbClr val="333333"/>
                </a:solidFill>
                <a:effectLst/>
                <a:latin typeface="-apple-system"/>
              </a:rPr>
              <a:t>/</a:t>
            </a:r>
            <a:r>
              <a:rPr lang="ru-RU" b="0" i="0" dirty="0" err="1">
                <a:solidFill>
                  <a:srgbClr val="333333"/>
                </a:solidFill>
                <a:effectLst/>
                <a:latin typeface="-apple-system"/>
              </a:rPr>
              <a:t>release</a:t>
            </a:r>
            <a:r>
              <a:rPr lang="ru-RU" b="0" i="0" dirty="0">
                <a:solidFill>
                  <a:srgbClr val="333333"/>
                </a:solidFill>
                <a:effectLst/>
                <a:latin typeface="-apple-system"/>
              </a:rPr>
              <a:t>. Некоторые операции </a:t>
            </a:r>
            <a:r>
              <a:rPr lang="ru-RU" b="0" i="1" dirty="0">
                <a:solidFill>
                  <a:srgbClr val="333333"/>
                </a:solidFill>
                <a:effectLst/>
                <a:latin typeface="-apple-system"/>
              </a:rPr>
              <a:t>перед</a:t>
            </a:r>
            <a:r>
              <a:rPr lang="ru-RU" b="0" i="0" dirty="0">
                <a:solidFill>
                  <a:srgbClr val="333333"/>
                </a:solidFill>
                <a:effectLst/>
                <a:latin typeface="-apple-system"/>
              </a:rPr>
              <a:t> </a:t>
            </a:r>
            <a:r>
              <a:rPr lang="ru-RU" b="0" i="0" dirty="0" err="1">
                <a:solidFill>
                  <a:srgbClr val="333333"/>
                </a:solidFill>
                <a:effectLst/>
                <a:latin typeface="-apple-system"/>
              </a:rPr>
              <a:t>acquire</a:t>
            </a:r>
            <a:r>
              <a:rPr lang="ru-RU" b="0" i="0" dirty="0">
                <a:solidFill>
                  <a:srgbClr val="333333"/>
                </a:solidFill>
                <a:effectLst/>
                <a:latin typeface="-apple-system"/>
              </a:rPr>
              <a:t>-барьером могут просочиться (могут быть переупорядочены процессором или компилятором) внутрь </a:t>
            </a:r>
            <a:r>
              <a:rPr lang="ru-RU" b="0" i="0" dirty="0" err="1">
                <a:solidFill>
                  <a:srgbClr val="333333"/>
                </a:solidFill>
                <a:effectLst/>
                <a:latin typeface="-apple-system"/>
              </a:rPr>
              <a:t>acquire</a:t>
            </a:r>
            <a:r>
              <a:rPr lang="ru-RU" b="0" i="0" dirty="0">
                <a:solidFill>
                  <a:srgbClr val="333333"/>
                </a:solidFill>
                <a:effectLst/>
                <a:latin typeface="-apple-system"/>
              </a:rPr>
              <a:t>/</a:t>
            </a:r>
            <a:r>
              <a:rPr lang="ru-RU" b="0" i="0" dirty="0" err="1">
                <a:solidFill>
                  <a:srgbClr val="333333"/>
                </a:solidFill>
                <a:effectLst/>
                <a:latin typeface="-apple-system"/>
              </a:rPr>
              <a:t>release</a:t>
            </a:r>
            <a:r>
              <a:rPr lang="ru-RU" b="0" i="0" dirty="0">
                <a:solidFill>
                  <a:srgbClr val="333333"/>
                </a:solidFill>
                <a:effectLst/>
                <a:latin typeface="-apple-system"/>
              </a:rPr>
              <a:t>-секции, также как и некоторые операции </a:t>
            </a:r>
            <a:r>
              <a:rPr lang="ru-RU" b="0" i="1" dirty="0">
                <a:solidFill>
                  <a:srgbClr val="333333"/>
                </a:solidFill>
                <a:effectLst/>
                <a:latin typeface="-apple-system"/>
              </a:rPr>
              <a:t>после</a:t>
            </a:r>
            <a:r>
              <a:rPr lang="ru-RU" b="0" i="0" dirty="0">
                <a:solidFill>
                  <a:srgbClr val="333333"/>
                </a:solidFill>
                <a:effectLst/>
                <a:latin typeface="-apple-system"/>
              </a:rPr>
              <a:t> </a:t>
            </a:r>
            <a:r>
              <a:rPr lang="ru-RU" b="0" i="0" dirty="0" err="1">
                <a:solidFill>
                  <a:srgbClr val="333333"/>
                </a:solidFill>
                <a:effectLst/>
                <a:latin typeface="-apple-system"/>
              </a:rPr>
              <a:t>release</a:t>
            </a:r>
            <a:r>
              <a:rPr lang="ru-RU" b="0" i="0" dirty="0">
                <a:solidFill>
                  <a:srgbClr val="333333"/>
                </a:solidFill>
                <a:effectLst/>
                <a:latin typeface="-apple-system"/>
              </a:rPr>
              <a:t>-барьера могут быть перенесены вверх (опять-таки, процессором или компилятором), внутрь </a:t>
            </a:r>
            <a:r>
              <a:rPr lang="ru-RU" b="0" i="0" dirty="0" err="1">
                <a:solidFill>
                  <a:srgbClr val="333333"/>
                </a:solidFill>
                <a:effectLst/>
                <a:latin typeface="-apple-system"/>
              </a:rPr>
              <a:t>acquire</a:t>
            </a:r>
            <a:r>
              <a:rPr lang="ru-RU" b="0" i="0" dirty="0">
                <a:solidFill>
                  <a:srgbClr val="333333"/>
                </a:solidFill>
                <a:effectLst/>
                <a:latin typeface="-apple-system"/>
              </a:rPr>
              <a:t>/</a:t>
            </a:r>
            <a:r>
              <a:rPr lang="ru-RU" b="0" i="0" dirty="0" err="1">
                <a:solidFill>
                  <a:srgbClr val="333333"/>
                </a:solidFill>
                <a:effectLst/>
                <a:latin typeface="-apple-system"/>
              </a:rPr>
              <a:t>release</a:t>
            </a:r>
            <a:r>
              <a:rPr lang="ru-RU" b="0" i="0" dirty="0">
                <a:solidFill>
                  <a:srgbClr val="333333"/>
                </a:solidFill>
                <a:effectLst/>
                <a:latin typeface="-apple-system"/>
              </a:rPr>
              <a:t>-секции. Но операции, заключенные внутри </a:t>
            </a:r>
            <a:r>
              <a:rPr lang="ru-RU" b="0" i="0" dirty="0" err="1">
                <a:solidFill>
                  <a:srgbClr val="333333"/>
                </a:solidFill>
                <a:effectLst/>
                <a:latin typeface="-apple-system"/>
              </a:rPr>
              <a:t>acquire-release</a:t>
            </a:r>
            <a:r>
              <a:rPr lang="ru-RU" b="0" i="0" dirty="0">
                <a:solidFill>
                  <a:srgbClr val="333333"/>
                </a:solidFill>
                <a:effectLst/>
                <a:latin typeface="-apple-system"/>
              </a:rPr>
              <a:t>, не выйдут за её пределы.</a:t>
            </a:r>
            <a:endParaRPr lang="en-US" b="0" i="0" dirty="0">
              <a:solidFill>
                <a:srgbClr val="333333"/>
              </a:solidFill>
              <a:effectLst/>
              <a:latin typeface="-apple-system"/>
            </a:endParaRPr>
          </a:p>
        </p:txBody>
      </p:sp>
      <p:sp>
        <p:nvSpPr>
          <p:cNvPr id="4" name="Slide Number Placeholder 3"/>
          <p:cNvSpPr>
            <a:spLocks noGrp="1"/>
          </p:cNvSpPr>
          <p:nvPr>
            <p:ph type="sldNum" sz="quarter" idx="5"/>
          </p:nvPr>
        </p:nvSpPr>
        <p:spPr/>
        <p:txBody>
          <a:bodyPr/>
          <a:lstStyle/>
          <a:p>
            <a:fld id="{8740D86D-1409-43B0-8811-9A559436DAB5}" type="slidenum">
              <a:rPr lang="en-US" smtClean="0"/>
              <a:t>16</a:t>
            </a:fld>
            <a:endParaRPr lang="en-US"/>
          </a:p>
        </p:txBody>
      </p:sp>
    </p:spTree>
    <p:extLst>
      <p:ext uri="{BB962C8B-B14F-4D97-AF65-F5344CB8AC3E}">
        <p14:creationId xmlns:p14="http://schemas.microsoft.com/office/powerpoint/2010/main" val="3931762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0" i="0" dirty="0">
                <a:solidFill>
                  <a:srgbClr val="333333"/>
                </a:solidFill>
                <a:effectLst/>
                <a:latin typeface="-apple-system"/>
              </a:rPr>
              <a:t>Заметим, что в этом коде то, что </a:t>
            </a:r>
            <a:r>
              <a:rPr lang="ru-RU" dirty="0" err="1"/>
              <a:t>compare_exchange</a:t>
            </a:r>
            <a:r>
              <a:rPr lang="ru-RU" b="0" i="0" dirty="0">
                <a:solidFill>
                  <a:srgbClr val="333333"/>
                </a:solidFill>
                <a:effectLst/>
                <a:latin typeface="-apple-system"/>
              </a:rPr>
              <a:t> принимает свой первый аргумент по ссылке и изменяет его, если CAS неудачен, мне очень мешает! Приходится писать </a:t>
            </a:r>
            <a:r>
              <a:rPr lang="ru-RU" dirty="0" err="1"/>
              <a:t>do-while</a:t>
            </a:r>
            <a:r>
              <a:rPr lang="ru-RU" b="0" i="0" dirty="0">
                <a:solidFill>
                  <a:srgbClr val="333333"/>
                </a:solidFill>
                <a:effectLst/>
                <a:latin typeface="-apple-system"/>
              </a:rPr>
              <a:t> цикл с непустым телом.</a:t>
            </a:r>
            <a:br>
              <a:rPr lang="ru-RU" dirty="0"/>
            </a:br>
            <a:r>
              <a:rPr lang="ru-RU" b="0" i="0" dirty="0">
                <a:solidFill>
                  <a:srgbClr val="333333"/>
                </a:solidFill>
                <a:effectLst/>
                <a:latin typeface="-apple-system"/>
              </a:rPr>
              <a:t>В методе </a:t>
            </a:r>
            <a:r>
              <a:rPr lang="ru-RU" dirty="0" err="1"/>
              <a:t>lock</a:t>
            </a:r>
            <a:r>
              <a:rPr lang="ru-RU" b="0" i="0" dirty="0">
                <a:solidFill>
                  <a:srgbClr val="333333"/>
                </a:solidFill>
                <a:effectLst/>
                <a:latin typeface="-apple-system"/>
              </a:rPr>
              <a:t> овладения блокировкой я использую </a:t>
            </a:r>
            <a:r>
              <a:rPr lang="ru-RU" b="0" i="0" dirty="0" err="1">
                <a:solidFill>
                  <a:srgbClr val="333333"/>
                </a:solidFill>
                <a:effectLst/>
                <a:latin typeface="-apple-system"/>
              </a:rPr>
              <a:t>acquire</a:t>
            </a:r>
            <a:r>
              <a:rPr lang="ru-RU" b="0" i="0" dirty="0">
                <a:solidFill>
                  <a:srgbClr val="333333"/>
                </a:solidFill>
                <a:effectLst/>
                <a:latin typeface="-apple-system"/>
              </a:rPr>
              <a:t>-семантику, а в методе </a:t>
            </a:r>
            <a:r>
              <a:rPr lang="ru-RU" dirty="0" err="1"/>
              <a:t>unlock</a:t>
            </a:r>
            <a:r>
              <a:rPr lang="ru-RU" b="0" i="0" dirty="0">
                <a:solidFill>
                  <a:srgbClr val="333333"/>
                </a:solidFill>
                <a:effectLst/>
                <a:latin typeface="-apple-system"/>
              </a:rPr>
              <a:t> – </a:t>
            </a:r>
            <a:r>
              <a:rPr lang="ru-RU" b="0" i="0" dirty="0" err="1">
                <a:solidFill>
                  <a:srgbClr val="333333"/>
                </a:solidFill>
                <a:effectLst/>
                <a:latin typeface="-apple-system"/>
              </a:rPr>
              <a:t>release</a:t>
            </a:r>
            <a:r>
              <a:rPr lang="ru-RU" b="0" i="0" dirty="0">
                <a:solidFill>
                  <a:srgbClr val="333333"/>
                </a:solidFill>
                <a:effectLst/>
                <a:latin typeface="-apple-system"/>
              </a:rPr>
              <a:t>-семантику (кстати, </a:t>
            </a:r>
            <a:r>
              <a:rPr lang="ru-RU" b="0" i="0" dirty="0" err="1">
                <a:solidFill>
                  <a:srgbClr val="333333"/>
                </a:solidFill>
                <a:effectLst/>
                <a:latin typeface="-apple-system"/>
              </a:rPr>
              <a:t>acquire</a:t>
            </a:r>
            <a:r>
              <a:rPr lang="ru-RU" b="0" i="0" dirty="0">
                <a:solidFill>
                  <a:srgbClr val="333333"/>
                </a:solidFill>
                <a:effectLst/>
                <a:latin typeface="-apple-system"/>
              </a:rPr>
              <a:t>/</a:t>
            </a:r>
            <a:r>
              <a:rPr lang="ru-RU" b="0" i="0" dirty="0" err="1">
                <a:solidFill>
                  <a:srgbClr val="333333"/>
                </a:solidFill>
                <a:effectLst/>
                <a:latin typeface="-apple-system"/>
              </a:rPr>
              <a:t>release</a:t>
            </a:r>
            <a:r>
              <a:rPr lang="ru-RU" b="0" i="0" dirty="0">
                <a:solidFill>
                  <a:srgbClr val="333333"/>
                </a:solidFill>
                <a:effectLst/>
                <a:latin typeface="-apple-system"/>
              </a:rPr>
              <a:t> семантика повела свою историю как раз из примитивов синхронизации: разработчики стандарта внимательно проанализировали реализацию различных примитивов синхронизации и вывели паттерн </a:t>
            </a:r>
            <a:r>
              <a:rPr lang="ru-RU" b="0" i="0" dirty="0" err="1">
                <a:solidFill>
                  <a:srgbClr val="333333"/>
                </a:solidFill>
                <a:effectLst/>
                <a:latin typeface="-apple-system"/>
              </a:rPr>
              <a:t>acquire</a:t>
            </a:r>
            <a:r>
              <a:rPr lang="ru-RU" b="0" i="0" dirty="0">
                <a:solidFill>
                  <a:srgbClr val="333333"/>
                </a:solidFill>
                <a:effectLst/>
                <a:latin typeface="-apple-system"/>
              </a:rPr>
              <a:t>/</a:t>
            </a:r>
            <a:r>
              <a:rPr lang="ru-RU" b="0" i="0" dirty="0" err="1">
                <a:solidFill>
                  <a:srgbClr val="333333"/>
                </a:solidFill>
                <a:effectLst/>
                <a:latin typeface="-apple-system"/>
              </a:rPr>
              <a:t>release</a:t>
            </a:r>
            <a:r>
              <a:rPr lang="ru-RU" b="0" i="0" dirty="0">
                <a:solidFill>
                  <a:srgbClr val="333333"/>
                </a:solidFill>
                <a:effectLst/>
                <a:latin typeface="-apple-system"/>
              </a:rPr>
              <a:t>.) </a:t>
            </a:r>
            <a:endParaRPr lang="en-US" b="0" i="0" dirty="0">
              <a:solidFill>
                <a:srgbClr val="333333"/>
              </a:solidFill>
              <a:effectLst/>
              <a:latin typeface="-apple-system"/>
            </a:endParaRPr>
          </a:p>
          <a:p>
            <a:r>
              <a:rPr lang="ru-RU" b="0" i="0" dirty="0">
                <a:solidFill>
                  <a:srgbClr val="333333"/>
                </a:solidFill>
                <a:effectLst/>
                <a:latin typeface="-apple-system"/>
              </a:rPr>
              <a:t>барьеры, проставляемые в этом случае, не позволяют коду, заключенному между </a:t>
            </a:r>
            <a:r>
              <a:rPr lang="ru-RU" dirty="0" err="1"/>
              <a:t>lock</a:t>
            </a:r>
            <a:r>
              <a:rPr lang="ru-RU" dirty="0"/>
              <a:t>()</a:t>
            </a:r>
            <a:r>
              <a:rPr lang="ru-RU" b="0" i="0" dirty="0">
                <a:solidFill>
                  <a:srgbClr val="333333"/>
                </a:solidFill>
                <a:effectLst/>
                <a:latin typeface="-apple-system"/>
              </a:rPr>
              <a:t> и </a:t>
            </a:r>
            <a:r>
              <a:rPr lang="ru-RU" dirty="0" err="1"/>
              <a:t>unlock</a:t>
            </a:r>
            <a:r>
              <a:rPr lang="ru-RU" dirty="0"/>
              <a:t>()</a:t>
            </a:r>
            <a:r>
              <a:rPr lang="ru-RU" b="0" i="0" dirty="0">
                <a:solidFill>
                  <a:srgbClr val="333333"/>
                </a:solidFill>
                <a:effectLst/>
                <a:latin typeface="-apple-system"/>
              </a:rPr>
              <a:t>, просочиться наружу, — то, что нам и нужно! А </a:t>
            </a:r>
            <a:r>
              <a:rPr lang="ru-RU" b="0" i="1" dirty="0">
                <a:solidFill>
                  <a:srgbClr val="333333"/>
                </a:solidFill>
                <a:effectLst/>
                <a:latin typeface="-apple-system"/>
              </a:rPr>
              <a:t>атомарность</a:t>
            </a:r>
            <a:r>
              <a:rPr lang="ru-RU" b="0" i="0" dirty="0">
                <a:solidFill>
                  <a:srgbClr val="333333"/>
                </a:solidFill>
                <a:effectLst/>
                <a:latin typeface="-apple-system"/>
              </a:rPr>
              <a:t> переменной </a:t>
            </a:r>
            <a:r>
              <a:rPr lang="ru-RU" dirty="0" err="1"/>
              <a:t>m_spin</a:t>
            </a:r>
            <a:r>
              <a:rPr lang="ru-RU" b="0" i="0" dirty="0">
                <a:solidFill>
                  <a:srgbClr val="333333"/>
                </a:solidFill>
                <a:effectLst/>
                <a:latin typeface="-apple-system"/>
              </a:rPr>
              <a:t> гарантирует нам, что пока </a:t>
            </a:r>
            <a:r>
              <a:rPr lang="ru-RU" dirty="0" err="1"/>
              <a:t>m_spin</a:t>
            </a:r>
            <a:r>
              <a:rPr lang="ru-RU" dirty="0"/>
              <a:t>=</a:t>
            </a:r>
            <a:r>
              <a:rPr lang="en-US" dirty="0"/>
              <a:t>true</a:t>
            </a:r>
            <a:r>
              <a:rPr lang="ru-RU" b="0" i="0" dirty="0">
                <a:solidFill>
                  <a:srgbClr val="333333"/>
                </a:solidFill>
                <a:effectLst/>
                <a:latin typeface="-apple-system"/>
              </a:rPr>
              <a:t>, никто не сможет овладеть блокировкой, — опять то, что и требуется!</a:t>
            </a:r>
            <a:endParaRPr lang="en-US" dirty="0"/>
          </a:p>
        </p:txBody>
      </p:sp>
      <p:sp>
        <p:nvSpPr>
          <p:cNvPr id="4" name="Slide Number Placeholder 3"/>
          <p:cNvSpPr>
            <a:spLocks noGrp="1"/>
          </p:cNvSpPr>
          <p:nvPr>
            <p:ph type="sldNum" sz="quarter" idx="5"/>
          </p:nvPr>
        </p:nvSpPr>
        <p:spPr/>
        <p:txBody>
          <a:bodyPr/>
          <a:lstStyle/>
          <a:p>
            <a:fld id="{8740D86D-1409-43B0-8811-9A559436DAB5}" type="slidenum">
              <a:rPr lang="en-US" smtClean="0"/>
              <a:t>17</a:t>
            </a:fld>
            <a:endParaRPr lang="en-US"/>
          </a:p>
        </p:txBody>
      </p:sp>
    </p:spTree>
    <p:extLst>
      <p:ext uri="{BB962C8B-B14F-4D97-AF65-F5344CB8AC3E}">
        <p14:creationId xmlns:p14="http://schemas.microsoft.com/office/powerpoint/2010/main" val="2039579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D534B-A6AF-65FD-E801-6AA58D9D78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B2731D-7764-B810-4DE6-EFEC6FF671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6B64FF-4361-8A20-8632-A7357C4E5F50}"/>
              </a:ext>
            </a:extLst>
          </p:cNvPr>
          <p:cNvSpPr>
            <a:spLocks noGrp="1"/>
          </p:cNvSpPr>
          <p:nvPr>
            <p:ph type="dt" sz="half" idx="10"/>
          </p:nvPr>
        </p:nvSpPr>
        <p:spPr/>
        <p:txBody>
          <a:bodyPr/>
          <a:lstStyle/>
          <a:p>
            <a:fld id="{93C95F23-F574-4C00-9B25-D94C8E69B068}" type="datetimeFigureOut">
              <a:rPr lang="en-US" smtClean="0"/>
              <a:t>4/7/2025</a:t>
            </a:fld>
            <a:endParaRPr lang="en-US"/>
          </a:p>
        </p:txBody>
      </p:sp>
      <p:sp>
        <p:nvSpPr>
          <p:cNvPr id="5" name="Footer Placeholder 4">
            <a:extLst>
              <a:ext uri="{FF2B5EF4-FFF2-40B4-BE49-F238E27FC236}">
                <a16:creationId xmlns:a16="http://schemas.microsoft.com/office/drawing/2014/main" id="{814259B1-BCF5-E9E4-5DC1-A0E7FB34B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078E0-C2F7-7889-A85C-AEB7F30C59C0}"/>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3509335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C5DC-6526-8DE1-FD88-D04D333927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BDF879-56A4-E5E8-0C9C-6B1CFBABC8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FA286-1207-DBA2-EA14-1A5B1DF491AB}"/>
              </a:ext>
            </a:extLst>
          </p:cNvPr>
          <p:cNvSpPr>
            <a:spLocks noGrp="1"/>
          </p:cNvSpPr>
          <p:nvPr>
            <p:ph type="dt" sz="half" idx="10"/>
          </p:nvPr>
        </p:nvSpPr>
        <p:spPr/>
        <p:txBody>
          <a:bodyPr/>
          <a:lstStyle/>
          <a:p>
            <a:fld id="{93C95F23-F574-4C00-9B25-D94C8E69B068}" type="datetimeFigureOut">
              <a:rPr lang="en-US" smtClean="0"/>
              <a:t>4/7/2025</a:t>
            </a:fld>
            <a:endParaRPr lang="en-US"/>
          </a:p>
        </p:txBody>
      </p:sp>
      <p:sp>
        <p:nvSpPr>
          <p:cNvPr id="5" name="Footer Placeholder 4">
            <a:extLst>
              <a:ext uri="{FF2B5EF4-FFF2-40B4-BE49-F238E27FC236}">
                <a16:creationId xmlns:a16="http://schemas.microsoft.com/office/drawing/2014/main" id="{6F2D0F58-DE4D-21AA-7FBF-5E6395FA30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A1BC4-3E61-F68B-63AA-A46453EF1CFD}"/>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1531696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0935F9-8F87-75E1-FD10-0D2519C7AF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E6B2D0-EDCD-04ED-374A-DD406C0DF6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781ED0-C0A0-A33C-BF28-ACF1E442E000}"/>
              </a:ext>
            </a:extLst>
          </p:cNvPr>
          <p:cNvSpPr>
            <a:spLocks noGrp="1"/>
          </p:cNvSpPr>
          <p:nvPr>
            <p:ph type="dt" sz="half" idx="10"/>
          </p:nvPr>
        </p:nvSpPr>
        <p:spPr/>
        <p:txBody>
          <a:bodyPr/>
          <a:lstStyle/>
          <a:p>
            <a:fld id="{93C95F23-F574-4C00-9B25-D94C8E69B068}" type="datetimeFigureOut">
              <a:rPr lang="en-US" smtClean="0"/>
              <a:t>4/7/2025</a:t>
            </a:fld>
            <a:endParaRPr lang="en-US"/>
          </a:p>
        </p:txBody>
      </p:sp>
      <p:sp>
        <p:nvSpPr>
          <p:cNvPr id="5" name="Footer Placeholder 4">
            <a:extLst>
              <a:ext uri="{FF2B5EF4-FFF2-40B4-BE49-F238E27FC236}">
                <a16:creationId xmlns:a16="http://schemas.microsoft.com/office/drawing/2014/main" id="{A687E4BA-3647-8657-5F57-15CEC51BB4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9C67EA-5E3D-41B7-F8BB-EF7B5CD409D0}"/>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1627381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2129-36EC-F59A-E517-4AE8C0F426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EB90D9-C1D5-53E2-6F3E-B5D41EE977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264F9-DAD5-4879-8AB1-37BF95F40D82}"/>
              </a:ext>
            </a:extLst>
          </p:cNvPr>
          <p:cNvSpPr>
            <a:spLocks noGrp="1"/>
          </p:cNvSpPr>
          <p:nvPr>
            <p:ph type="dt" sz="half" idx="10"/>
          </p:nvPr>
        </p:nvSpPr>
        <p:spPr/>
        <p:txBody>
          <a:bodyPr/>
          <a:lstStyle/>
          <a:p>
            <a:fld id="{93C95F23-F574-4C00-9B25-D94C8E69B068}" type="datetimeFigureOut">
              <a:rPr lang="en-US" smtClean="0"/>
              <a:t>4/7/2025</a:t>
            </a:fld>
            <a:endParaRPr lang="en-US"/>
          </a:p>
        </p:txBody>
      </p:sp>
      <p:sp>
        <p:nvSpPr>
          <p:cNvPr id="5" name="Footer Placeholder 4">
            <a:extLst>
              <a:ext uri="{FF2B5EF4-FFF2-40B4-BE49-F238E27FC236}">
                <a16:creationId xmlns:a16="http://schemas.microsoft.com/office/drawing/2014/main" id="{88055842-F7DB-7A7D-1C0E-AFFCBC86C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A319B0-0BDE-6FEA-C9CE-9D47CC287F27}"/>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62946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97F7-76ED-7011-F138-E869A5247E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70DBCF-9801-0CD0-80D6-3F447D7476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EBA715-0CC9-5B9C-18CF-61BDF80E6C8E}"/>
              </a:ext>
            </a:extLst>
          </p:cNvPr>
          <p:cNvSpPr>
            <a:spLocks noGrp="1"/>
          </p:cNvSpPr>
          <p:nvPr>
            <p:ph type="dt" sz="half" idx="10"/>
          </p:nvPr>
        </p:nvSpPr>
        <p:spPr/>
        <p:txBody>
          <a:bodyPr/>
          <a:lstStyle/>
          <a:p>
            <a:fld id="{93C95F23-F574-4C00-9B25-D94C8E69B068}" type="datetimeFigureOut">
              <a:rPr lang="en-US" smtClean="0"/>
              <a:t>4/7/2025</a:t>
            </a:fld>
            <a:endParaRPr lang="en-US"/>
          </a:p>
        </p:txBody>
      </p:sp>
      <p:sp>
        <p:nvSpPr>
          <p:cNvPr id="5" name="Footer Placeholder 4">
            <a:extLst>
              <a:ext uri="{FF2B5EF4-FFF2-40B4-BE49-F238E27FC236}">
                <a16:creationId xmlns:a16="http://schemas.microsoft.com/office/drawing/2014/main" id="{2743B509-CF39-AD98-5B9F-6F587A46A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74C96F-9DB3-A7C7-7684-A6D19B1ECAB1}"/>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19710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52573-6F50-BDB4-D64E-0EA61F6F01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B447B1-2CE0-DD8E-6AA7-1D71BCB169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EBAA8E-0111-1C0D-1995-BAF9D0B4D8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DEFB7E-2F96-B516-E4C4-FE880B92D66D}"/>
              </a:ext>
            </a:extLst>
          </p:cNvPr>
          <p:cNvSpPr>
            <a:spLocks noGrp="1"/>
          </p:cNvSpPr>
          <p:nvPr>
            <p:ph type="dt" sz="half" idx="10"/>
          </p:nvPr>
        </p:nvSpPr>
        <p:spPr/>
        <p:txBody>
          <a:bodyPr/>
          <a:lstStyle/>
          <a:p>
            <a:fld id="{93C95F23-F574-4C00-9B25-D94C8E69B068}" type="datetimeFigureOut">
              <a:rPr lang="en-US" smtClean="0"/>
              <a:t>4/7/2025</a:t>
            </a:fld>
            <a:endParaRPr lang="en-US"/>
          </a:p>
        </p:txBody>
      </p:sp>
      <p:sp>
        <p:nvSpPr>
          <p:cNvPr id="6" name="Footer Placeholder 5">
            <a:extLst>
              <a:ext uri="{FF2B5EF4-FFF2-40B4-BE49-F238E27FC236}">
                <a16:creationId xmlns:a16="http://schemas.microsoft.com/office/drawing/2014/main" id="{6D54C964-F35F-1C34-CFF5-6D2BE76B6D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C37BFC-C04F-FDE7-1C5E-0E27EDE85C74}"/>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1508996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6093F-8967-AE7C-5F1B-469F7B5F4F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441410-333F-199D-FAEF-B7E8E22416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8F0024-0881-46A2-51B7-982D4F4C52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722088-D942-59C3-B01C-15738ADE28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0CCBFD-239F-B16A-FB41-D184A81137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ABE7A7-F321-1F82-486C-840159558528}"/>
              </a:ext>
            </a:extLst>
          </p:cNvPr>
          <p:cNvSpPr>
            <a:spLocks noGrp="1"/>
          </p:cNvSpPr>
          <p:nvPr>
            <p:ph type="dt" sz="half" idx="10"/>
          </p:nvPr>
        </p:nvSpPr>
        <p:spPr/>
        <p:txBody>
          <a:bodyPr/>
          <a:lstStyle/>
          <a:p>
            <a:fld id="{93C95F23-F574-4C00-9B25-D94C8E69B068}" type="datetimeFigureOut">
              <a:rPr lang="en-US" smtClean="0"/>
              <a:t>4/7/2025</a:t>
            </a:fld>
            <a:endParaRPr lang="en-US"/>
          </a:p>
        </p:txBody>
      </p:sp>
      <p:sp>
        <p:nvSpPr>
          <p:cNvPr id="8" name="Footer Placeholder 7">
            <a:extLst>
              <a:ext uri="{FF2B5EF4-FFF2-40B4-BE49-F238E27FC236}">
                <a16:creationId xmlns:a16="http://schemas.microsoft.com/office/drawing/2014/main" id="{CB027A04-391E-89F7-BFFA-811FB328DE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236C0C-4462-0CE6-C0CF-4B724D6B48A2}"/>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345424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0ED1-E045-5879-2239-6CF5C404EF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D1E778-7F1D-EF5E-EEF7-4818E0F57C97}"/>
              </a:ext>
            </a:extLst>
          </p:cNvPr>
          <p:cNvSpPr>
            <a:spLocks noGrp="1"/>
          </p:cNvSpPr>
          <p:nvPr>
            <p:ph type="dt" sz="half" idx="10"/>
          </p:nvPr>
        </p:nvSpPr>
        <p:spPr/>
        <p:txBody>
          <a:bodyPr/>
          <a:lstStyle/>
          <a:p>
            <a:fld id="{93C95F23-F574-4C00-9B25-D94C8E69B068}" type="datetimeFigureOut">
              <a:rPr lang="en-US" smtClean="0"/>
              <a:t>4/7/2025</a:t>
            </a:fld>
            <a:endParaRPr lang="en-US"/>
          </a:p>
        </p:txBody>
      </p:sp>
      <p:sp>
        <p:nvSpPr>
          <p:cNvPr id="4" name="Footer Placeholder 3">
            <a:extLst>
              <a:ext uri="{FF2B5EF4-FFF2-40B4-BE49-F238E27FC236}">
                <a16:creationId xmlns:a16="http://schemas.microsoft.com/office/drawing/2014/main" id="{CEBEFE2F-792D-2D06-A5D4-438C959AFB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2896091-370F-F4E1-14F0-848B8256AD3D}"/>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3344118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9CE108-E833-D2C8-21FA-F53422A37D0F}"/>
              </a:ext>
            </a:extLst>
          </p:cNvPr>
          <p:cNvSpPr>
            <a:spLocks noGrp="1"/>
          </p:cNvSpPr>
          <p:nvPr>
            <p:ph type="dt" sz="half" idx="10"/>
          </p:nvPr>
        </p:nvSpPr>
        <p:spPr/>
        <p:txBody>
          <a:bodyPr/>
          <a:lstStyle/>
          <a:p>
            <a:fld id="{93C95F23-F574-4C00-9B25-D94C8E69B068}" type="datetimeFigureOut">
              <a:rPr lang="en-US" smtClean="0"/>
              <a:t>4/7/2025</a:t>
            </a:fld>
            <a:endParaRPr lang="en-US"/>
          </a:p>
        </p:txBody>
      </p:sp>
      <p:sp>
        <p:nvSpPr>
          <p:cNvPr id="3" name="Footer Placeholder 2">
            <a:extLst>
              <a:ext uri="{FF2B5EF4-FFF2-40B4-BE49-F238E27FC236}">
                <a16:creationId xmlns:a16="http://schemas.microsoft.com/office/drawing/2014/main" id="{642E8860-D7FB-EA40-D280-809C91D79C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63219E-EFDA-81ED-A397-CE586F6EA6B3}"/>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3055542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06CAE-1701-A719-EA99-F0D91409B4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A81DDF-3F4C-05B6-8145-DFEF2AE77E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64061A-05F1-3202-44CE-A30ED63A8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46C9E7-259F-EDF3-0908-D55526AF8C85}"/>
              </a:ext>
            </a:extLst>
          </p:cNvPr>
          <p:cNvSpPr>
            <a:spLocks noGrp="1"/>
          </p:cNvSpPr>
          <p:nvPr>
            <p:ph type="dt" sz="half" idx="10"/>
          </p:nvPr>
        </p:nvSpPr>
        <p:spPr/>
        <p:txBody>
          <a:bodyPr/>
          <a:lstStyle/>
          <a:p>
            <a:fld id="{93C95F23-F574-4C00-9B25-D94C8E69B068}" type="datetimeFigureOut">
              <a:rPr lang="en-US" smtClean="0"/>
              <a:t>4/7/2025</a:t>
            </a:fld>
            <a:endParaRPr lang="en-US"/>
          </a:p>
        </p:txBody>
      </p:sp>
      <p:sp>
        <p:nvSpPr>
          <p:cNvPr id="6" name="Footer Placeholder 5">
            <a:extLst>
              <a:ext uri="{FF2B5EF4-FFF2-40B4-BE49-F238E27FC236}">
                <a16:creationId xmlns:a16="http://schemas.microsoft.com/office/drawing/2014/main" id="{CC115CC9-295B-0269-3314-C3F56891A9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E94882-B6A9-A334-945F-1BDAECCED666}"/>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2494777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A331C-EF23-165A-DB9E-C64FAC3BF2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6F2B43-92D8-9B53-B80B-07CF8E5D36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0EB1E2-8C85-BB65-94AD-57DDF6A85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8AA67C-F130-FC8C-ECA4-4DFCAFDF2A53}"/>
              </a:ext>
            </a:extLst>
          </p:cNvPr>
          <p:cNvSpPr>
            <a:spLocks noGrp="1"/>
          </p:cNvSpPr>
          <p:nvPr>
            <p:ph type="dt" sz="half" idx="10"/>
          </p:nvPr>
        </p:nvSpPr>
        <p:spPr/>
        <p:txBody>
          <a:bodyPr/>
          <a:lstStyle/>
          <a:p>
            <a:fld id="{93C95F23-F574-4C00-9B25-D94C8E69B068}" type="datetimeFigureOut">
              <a:rPr lang="en-US" smtClean="0"/>
              <a:t>4/7/2025</a:t>
            </a:fld>
            <a:endParaRPr lang="en-US"/>
          </a:p>
        </p:txBody>
      </p:sp>
      <p:sp>
        <p:nvSpPr>
          <p:cNvPr id="6" name="Footer Placeholder 5">
            <a:extLst>
              <a:ext uri="{FF2B5EF4-FFF2-40B4-BE49-F238E27FC236}">
                <a16:creationId xmlns:a16="http://schemas.microsoft.com/office/drawing/2014/main" id="{B3BFFBD6-94D0-F263-A675-E4CD703804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972E05-13C4-BD37-B083-A3EF5E25881A}"/>
              </a:ext>
            </a:extLst>
          </p:cNvPr>
          <p:cNvSpPr>
            <a:spLocks noGrp="1"/>
          </p:cNvSpPr>
          <p:nvPr>
            <p:ph type="sldNum" sz="quarter" idx="12"/>
          </p:nvPr>
        </p:nvSpPr>
        <p:spPr/>
        <p:txBody>
          <a:bodyPr/>
          <a:lstStyle/>
          <a:p>
            <a:fld id="{2FACDEE8-9725-4AC1-A531-F3EF2425F9C0}" type="slidenum">
              <a:rPr lang="en-US" smtClean="0"/>
              <a:t>‹#›</a:t>
            </a:fld>
            <a:endParaRPr lang="en-US"/>
          </a:p>
        </p:txBody>
      </p:sp>
    </p:spTree>
    <p:extLst>
      <p:ext uri="{BB962C8B-B14F-4D97-AF65-F5344CB8AC3E}">
        <p14:creationId xmlns:p14="http://schemas.microsoft.com/office/powerpoint/2010/main" val="365563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BA1EC3-25D6-57CE-99DC-2AF2BC1274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01F670-12C1-CE1C-0CAB-31FB9C0875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3797D7-5848-8CBF-CFD1-3BE99CFC6C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C95F23-F574-4C00-9B25-D94C8E69B068}" type="datetimeFigureOut">
              <a:rPr lang="en-US" smtClean="0"/>
              <a:t>4/7/2025</a:t>
            </a:fld>
            <a:endParaRPr lang="en-US"/>
          </a:p>
        </p:txBody>
      </p:sp>
      <p:sp>
        <p:nvSpPr>
          <p:cNvPr id="5" name="Footer Placeholder 4">
            <a:extLst>
              <a:ext uri="{FF2B5EF4-FFF2-40B4-BE49-F238E27FC236}">
                <a16:creationId xmlns:a16="http://schemas.microsoft.com/office/drawing/2014/main" id="{EF3B12AB-B38C-C36A-1C31-960B8BDAC6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7906F2E-FB57-0F30-5944-4E9F97F96B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ACDEE8-9725-4AC1-A531-F3EF2425F9C0}" type="slidenum">
              <a:rPr lang="en-US" smtClean="0"/>
              <a:t>‹#›</a:t>
            </a:fld>
            <a:endParaRPr lang="en-US"/>
          </a:p>
        </p:txBody>
      </p:sp>
    </p:spTree>
    <p:extLst>
      <p:ext uri="{BB962C8B-B14F-4D97-AF65-F5344CB8AC3E}">
        <p14:creationId xmlns:p14="http://schemas.microsoft.com/office/powerpoint/2010/main" val="2657946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cppreference.com/w/cpp/atomic/atomic_thread_fenc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www.puppetmastertrading.com/images/hwViewForSwHackers.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s://en.cppreference.com/w/cpp/atomic/memory_ord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EE63DB1-5874-8A47-D26E-06AA18EAD48D}"/>
              </a:ext>
            </a:extLst>
          </p:cNvPr>
          <p:cNvSpPr>
            <a:spLocks noGrp="1"/>
          </p:cNvSpPr>
          <p:nvPr>
            <p:ph type="ctrTitle"/>
          </p:nvPr>
        </p:nvSpPr>
        <p:spPr>
          <a:xfrm>
            <a:off x="1524000" y="1122363"/>
            <a:ext cx="9144000" cy="2387600"/>
          </a:xfrm>
        </p:spPr>
        <p:txBody>
          <a:bodyPr/>
          <a:lstStyle/>
          <a:p>
            <a:r>
              <a:rPr lang="ru-RU" dirty="0"/>
              <a:t>Многопоточная модель памяти</a:t>
            </a:r>
            <a:endParaRPr lang="en-US" dirty="0"/>
          </a:p>
        </p:txBody>
      </p:sp>
      <p:sp>
        <p:nvSpPr>
          <p:cNvPr id="6" name="Subtitle 5">
            <a:extLst>
              <a:ext uri="{FF2B5EF4-FFF2-40B4-BE49-F238E27FC236}">
                <a16:creationId xmlns:a16="http://schemas.microsoft.com/office/drawing/2014/main" id="{ADC6EA90-44AB-A1C3-39BA-3CBFC5F2F2A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87028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CDB5169-CB53-CC44-F11F-F6B8FB88F072}"/>
              </a:ext>
            </a:extLst>
          </p:cNvPr>
          <p:cNvSpPr>
            <a:spLocks noGrp="1"/>
          </p:cNvSpPr>
          <p:nvPr>
            <p:ph type="title"/>
          </p:nvPr>
        </p:nvSpPr>
        <p:spPr/>
        <p:txBody>
          <a:bodyPr/>
          <a:lstStyle/>
          <a:p>
            <a:r>
              <a:rPr lang="ru-RU" dirty="0"/>
              <a:t>Сложности моделей памяти, отличных от последовательно согласованной</a:t>
            </a:r>
            <a:endParaRPr lang="en-US" dirty="0"/>
          </a:p>
        </p:txBody>
      </p:sp>
      <p:sp>
        <p:nvSpPr>
          <p:cNvPr id="5" name="Content Placeholder 4">
            <a:extLst>
              <a:ext uri="{FF2B5EF4-FFF2-40B4-BE49-F238E27FC236}">
                <a16:creationId xmlns:a16="http://schemas.microsoft.com/office/drawing/2014/main" id="{E90D2280-FD5D-9938-702E-DDE815BBEB62}"/>
              </a:ext>
            </a:extLst>
          </p:cNvPr>
          <p:cNvSpPr>
            <a:spLocks noGrp="1"/>
          </p:cNvSpPr>
          <p:nvPr>
            <p:ph idx="1"/>
          </p:nvPr>
        </p:nvSpPr>
        <p:spPr/>
        <p:txBody>
          <a:bodyPr>
            <a:normAutofit lnSpcReduction="10000"/>
          </a:bodyPr>
          <a:lstStyle/>
          <a:p>
            <a:r>
              <a:rPr lang="ru-RU" dirty="0"/>
              <a:t>Не существует единого порядка событий</a:t>
            </a:r>
          </a:p>
          <a:p>
            <a:pPr lvl="1"/>
            <a:r>
              <a:rPr lang="ru-RU" dirty="0"/>
              <a:t>Разные потоки могут видеть разную последовательность одних и тех же операций</a:t>
            </a:r>
          </a:p>
          <a:p>
            <a:pPr lvl="1"/>
            <a:r>
              <a:rPr lang="ru-RU" dirty="0"/>
              <a:t>Операции не только происходят параллельно, но и могут наблюдаться в разном порядке в зависимости от потока</a:t>
            </a:r>
          </a:p>
          <a:p>
            <a:r>
              <a:rPr lang="ru-RU" dirty="0"/>
              <a:t>Причины</a:t>
            </a:r>
          </a:p>
          <a:p>
            <a:pPr lvl="1"/>
            <a:r>
              <a:rPr lang="ru-RU" dirty="0"/>
              <a:t>Компилятор может переставлять инструкции для оптимизации</a:t>
            </a:r>
          </a:p>
          <a:p>
            <a:pPr lvl="1"/>
            <a:r>
              <a:rPr lang="ru-RU" dirty="0"/>
              <a:t>Процессор может переупорядочивать операции</a:t>
            </a:r>
          </a:p>
          <a:p>
            <a:pPr lvl="1"/>
            <a:r>
              <a:rPr lang="ru-RU" dirty="0"/>
              <a:t>Потоки не всегда видят актуальные данные одновременно</a:t>
            </a:r>
          </a:p>
          <a:p>
            <a:r>
              <a:rPr lang="ru-RU" dirty="0"/>
              <a:t>Потоки соглашаются только насчёт порядка изменений отдельных переменных</a:t>
            </a:r>
            <a:endParaRPr lang="en-US" dirty="0"/>
          </a:p>
        </p:txBody>
      </p:sp>
    </p:spTree>
    <p:extLst>
      <p:ext uri="{BB962C8B-B14F-4D97-AF65-F5344CB8AC3E}">
        <p14:creationId xmlns:p14="http://schemas.microsoft.com/office/powerpoint/2010/main" val="2362869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4EA9-D2F7-4D1A-1B21-704822EEE733}"/>
              </a:ext>
            </a:extLst>
          </p:cNvPr>
          <p:cNvSpPr>
            <a:spLocks noGrp="1"/>
          </p:cNvSpPr>
          <p:nvPr>
            <p:ph type="title"/>
          </p:nvPr>
        </p:nvSpPr>
        <p:spPr/>
        <p:txBody>
          <a:bodyPr/>
          <a:lstStyle/>
          <a:p>
            <a:r>
              <a:rPr lang="en-US" dirty="0"/>
              <a:t>Relaxed memory order</a:t>
            </a:r>
          </a:p>
        </p:txBody>
      </p:sp>
      <p:sp>
        <p:nvSpPr>
          <p:cNvPr id="3" name="Content Placeholder 2">
            <a:extLst>
              <a:ext uri="{FF2B5EF4-FFF2-40B4-BE49-F238E27FC236}">
                <a16:creationId xmlns:a16="http://schemas.microsoft.com/office/drawing/2014/main" id="{81950519-2A7B-6C5D-AE61-3BBFD64BCA32}"/>
              </a:ext>
            </a:extLst>
          </p:cNvPr>
          <p:cNvSpPr>
            <a:spLocks noGrp="1"/>
          </p:cNvSpPr>
          <p:nvPr>
            <p:ph idx="1"/>
          </p:nvPr>
        </p:nvSpPr>
        <p:spPr/>
        <p:txBody>
          <a:bodyPr>
            <a:normAutofit lnSpcReduction="10000"/>
          </a:bodyPr>
          <a:lstStyle/>
          <a:p>
            <a:r>
              <a:rPr lang="ru-RU" dirty="0"/>
              <a:t>Операция выполняется атомарно</a:t>
            </a:r>
          </a:p>
          <a:p>
            <a:r>
              <a:rPr lang="en-US" dirty="0"/>
              <a:t>Relaxed-</a:t>
            </a:r>
            <a:r>
              <a:rPr lang="ru-RU" dirty="0"/>
              <a:t>операции </a:t>
            </a:r>
            <a:r>
              <a:rPr lang="ru-RU" b="1" dirty="0">
                <a:solidFill>
                  <a:srgbClr val="FF0000"/>
                </a:solidFill>
              </a:rPr>
              <a:t>не</a:t>
            </a:r>
            <a:r>
              <a:rPr lang="ru-RU" dirty="0"/>
              <a:t> участвуют в отношении </a:t>
            </a:r>
            <a:r>
              <a:rPr lang="en-US" dirty="0"/>
              <a:t>synchronizes-with</a:t>
            </a:r>
            <a:endParaRPr lang="ru-RU" dirty="0"/>
          </a:p>
          <a:p>
            <a:r>
              <a:rPr lang="ru-RU" dirty="0"/>
              <a:t>Гарантии:</a:t>
            </a:r>
          </a:p>
          <a:p>
            <a:pPr lvl="1"/>
            <a:r>
              <a:rPr lang="ru-RU" dirty="0"/>
              <a:t>Внутри одного потока сохраняется отношение </a:t>
            </a:r>
            <a:r>
              <a:rPr lang="en-US" dirty="0"/>
              <a:t>happens-before</a:t>
            </a:r>
          </a:p>
          <a:p>
            <a:pPr lvl="1"/>
            <a:r>
              <a:rPr lang="ru-RU" dirty="0"/>
              <a:t>Доступы к одной и той же переменной в рамках одного потока не могут быть переставлены компилятором или железом</a:t>
            </a:r>
          </a:p>
          <a:p>
            <a:pPr lvl="1"/>
            <a:r>
              <a:rPr lang="ru-RU" dirty="0"/>
              <a:t>Если поток уже увидел определённое значение атомарной переменной, он уже не может увидеть более раннее значение</a:t>
            </a:r>
          </a:p>
          <a:p>
            <a:pPr lvl="1"/>
            <a:r>
              <a:rPr lang="ru-RU" dirty="0"/>
              <a:t>Без дополнительной синхронизации общим для всех потоков остаётся порядок модификации отдельной переменной</a:t>
            </a:r>
            <a:endParaRPr lang="en-US" dirty="0"/>
          </a:p>
        </p:txBody>
      </p:sp>
    </p:spTree>
    <p:extLst>
      <p:ext uri="{BB962C8B-B14F-4D97-AF65-F5344CB8AC3E}">
        <p14:creationId xmlns:p14="http://schemas.microsoft.com/office/powerpoint/2010/main" val="216382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3A300D8-5134-09B3-3036-1749B4569E47}"/>
              </a:ext>
            </a:extLst>
          </p:cNvPr>
          <p:cNvSpPr txBox="1"/>
          <p:nvPr/>
        </p:nvSpPr>
        <p:spPr>
          <a:xfrm>
            <a:off x="838199" y="1779687"/>
            <a:ext cx="11353801" cy="4801314"/>
          </a:xfrm>
          <a:prstGeom prst="rect">
            <a:avLst/>
          </a:prstGeom>
          <a:noFill/>
        </p:spPr>
        <p:txBody>
          <a:bodyPr wrap="square">
            <a:spAutoFit/>
          </a:bodyPr>
          <a:lstStyle/>
          <a:p>
            <a:pPr>
              <a:buNone/>
            </a:pPr>
            <a:r>
              <a:rPr lang="en-US" b="0" dirty="0">
                <a:solidFill>
                  <a:srgbClr val="000000"/>
                </a:solidFill>
                <a:effectLst/>
                <a:latin typeface="Consolas" panose="020B0609020204030204" pitchFamily="49" charset="0"/>
              </a:rPr>
              <a:t>std::</a:t>
            </a:r>
            <a:r>
              <a:rPr lang="en-US" b="0" dirty="0">
                <a:solidFill>
                  <a:srgbClr val="2B91AF"/>
                </a:solidFill>
                <a:effectLst/>
                <a:latin typeface="Consolas" panose="020B0609020204030204" pitchFamily="49" charset="0"/>
              </a:rPr>
              <a:t>atomic</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bool</a:t>
            </a:r>
            <a:r>
              <a:rPr lang="en-US" b="0" dirty="0">
                <a:solidFill>
                  <a:srgbClr val="000000"/>
                </a:solidFill>
                <a:effectLst/>
                <a:latin typeface="Consolas" panose="020B0609020204030204" pitchFamily="49" charset="0"/>
              </a:rPr>
              <a:t>&gt; x = </a:t>
            </a:r>
            <a:r>
              <a:rPr lang="en-US" b="0" dirty="0">
                <a:solidFill>
                  <a:srgbClr val="0000FF"/>
                </a:solidFill>
                <a:effectLst/>
                <a:latin typeface="Consolas" panose="020B0609020204030204" pitchFamily="49" charset="0"/>
              </a:rPr>
              <a:t>false</a:t>
            </a:r>
            <a:r>
              <a:rPr lang="en-US" b="0" dirty="0">
                <a:solidFill>
                  <a:srgbClr val="000000"/>
                </a:solidFill>
                <a:effectLst/>
                <a:latin typeface="Consolas" panose="020B0609020204030204" pitchFamily="49" charset="0"/>
              </a:rPr>
              <a:t>, y = </a:t>
            </a:r>
            <a:r>
              <a:rPr lang="en-US" b="0" dirty="0">
                <a:solidFill>
                  <a:srgbClr val="0000FF"/>
                </a:solidFill>
                <a:effectLst/>
                <a:latin typeface="Consolas" panose="020B0609020204030204" pitchFamily="49" charset="0"/>
              </a:rPr>
              <a:t>false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std::</a:t>
            </a:r>
            <a:r>
              <a:rPr lang="en-US" b="0" dirty="0">
                <a:solidFill>
                  <a:srgbClr val="2B91AF"/>
                </a:solidFill>
                <a:effectLst/>
                <a:latin typeface="Consolas" panose="020B0609020204030204" pitchFamily="49" charset="0"/>
              </a:rPr>
              <a:t>atomic</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&gt; z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main</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jthread</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0000"/>
                </a:solidFill>
                <a:effectLst/>
                <a:highlight>
                  <a:srgbClr val="FFFF00"/>
                </a:highlight>
                <a:latin typeface="Consolas" panose="020B0609020204030204" pitchFamily="49" charset="0"/>
              </a:rPr>
              <a:t>{</a:t>
            </a:r>
          </a:p>
          <a:p>
            <a:pPr>
              <a:buNone/>
            </a:pP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x.</a:t>
            </a:r>
            <a:r>
              <a:rPr lang="en-US" b="0" dirty="0" err="1">
                <a:solidFill>
                  <a:srgbClr val="74531F"/>
                </a:solidFill>
                <a:effectLst/>
                <a:highlight>
                  <a:srgbClr val="FFFF00"/>
                </a:highlight>
                <a:latin typeface="Consolas" panose="020B0609020204030204" pitchFamily="49" charset="0"/>
              </a:rPr>
              <a:t>store</a:t>
            </a:r>
            <a:r>
              <a:rPr lang="en-US" b="0" dirty="0">
                <a:solidFill>
                  <a:srgbClr val="000000"/>
                </a:solidFill>
                <a:effectLst/>
                <a:highlight>
                  <a:srgbClr val="FFFF00"/>
                </a:highlight>
                <a:latin typeface="Consolas" panose="020B0609020204030204" pitchFamily="49" charset="0"/>
              </a:rPr>
              <a:t>(</a:t>
            </a:r>
            <a:r>
              <a:rPr lang="en-US" b="0" dirty="0">
                <a:solidFill>
                  <a:srgbClr val="0000FF"/>
                </a:solidFill>
                <a:effectLst/>
                <a:highlight>
                  <a:srgbClr val="FFFF00"/>
                </a:highlight>
                <a:latin typeface="Consolas" panose="020B0609020204030204" pitchFamily="49" charset="0"/>
              </a:rPr>
              <a:t>true</a:t>
            </a:r>
            <a:r>
              <a:rPr lang="en-US" b="0" dirty="0">
                <a:solidFill>
                  <a:srgbClr val="000000"/>
                </a:solidFill>
                <a:effectLst/>
                <a:highlight>
                  <a:srgbClr val="FFFF00"/>
                </a:highlight>
                <a:latin typeface="Consolas" panose="020B0609020204030204" pitchFamily="49" charset="0"/>
              </a:rPr>
              <a:t>, std::</a:t>
            </a:r>
            <a:r>
              <a:rPr lang="en-US" b="0" dirty="0" err="1">
                <a:solidFill>
                  <a:srgbClr val="000000"/>
                </a:solidFill>
                <a:effectLst/>
                <a:highlight>
                  <a:srgbClr val="FFFF00"/>
                </a:highlight>
                <a:latin typeface="Consolas" panose="020B0609020204030204" pitchFamily="49" charset="0"/>
              </a:rPr>
              <a:t>memory_order_relaxed</a:t>
            </a:r>
            <a:r>
              <a:rPr lang="en-US" b="0" dirty="0">
                <a:solidFill>
                  <a:srgbClr val="000000"/>
                </a:solidFill>
                <a:effectLst/>
                <a:highlight>
                  <a:srgbClr val="FFFF00"/>
                </a:highlight>
                <a:latin typeface="Consolas" panose="020B0609020204030204" pitchFamily="49" charset="0"/>
              </a:rPr>
              <a:t>);</a:t>
            </a:r>
            <a:r>
              <a:rPr lang="en-US" dirty="0">
                <a:solidFill>
                  <a:srgbClr val="008000"/>
                </a:solidFill>
                <a:highlight>
                  <a:srgbClr val="FFFF00"/>
                </a:highlight>
                <a:latin typeface="Consolas" panose="020B0609020204030204" pitchFamily="49" charset="0"/>
              </a:rPr>
              <a:t>   //</a:t>
            </a:r>
            <a:r>
              <a:rPr lang="ru-RU" dirty="0">
                <a:solidFill>
                  <a:srgbClr val="008000"/>
                </a:solidFill>
                <a:highlight>
                  <a:srgbClr val="FFFF00"/>
                </a:highlight>
                <a:latin typeface="Consolas" panose="020B0609020204030204" pitchFamily="49" charset="0"/>
              </a:rPr>
              <a:t> </a:t>
            </a:r>
            <a:r>
              <a:rPr lang="en-US" dirty="0">
                <a:solidFill>
                  <a:srgbClr val="008000"/>
                </a:solidFill>
                <a:highlight>
                  <a:srgbClr val="FFFF00"/>
                </a:highlight>
                <a:latin typeface="Consolas" panose="020B0609020204030204" pitchFamily="49" charset="0"/>
              </a:rPr>
              <a:t>A</a:t>
            </a:r>
            <a:endParaRPr lang="en-US" b="0" dirty="0">
              <a:solidFill>
                <a:srgbClr val="000000"/>
              </a:solidFill>
              <a:effectLst/>
              <a:highlight>
                <a:srgbClr val="FFFF00"/>
              </a:highlight>
              <a:latin typeface="Consolas" panose="020B0609020204030204" pitchFamily="49" charset="0"/>
            </a:endParaRPr>
          </a:p>
          <a:p>
            <a:pPr>
              <a:buNone/>
            </a:pP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y.</a:t>
            </a:r>
            <a:r>
              <a:rPr lang="en-US" b="0" dirty="0" err="1">
                <a:solidFill>
                  <a:srgbClr val="74531F"/>
                </a:solidFill>
                <a:effectLst/>
                <a:highlight>
                  <a:srgbClr val="FFFF00"/>
                </a:highlight>
                <a:latin typeface="Consolas" panose="020B0609020204030204" pitchFamily="49" charset="0"/>
              </a:rPr>
              <a:t>store</a:t>
            </a:r>
            <a:r>
              <a:rPr lang="en-US" b="0" dirty="0">
                <a:solidFill>
                  <a:srgbClr val="000000"/>
                </a:solidFill>
                <a:effectLst/>
                <a:highlight>
                  <a:srgbClr val="FFFF00"/>
                </a:highlight>
                <a:latin typeface="Consolas" panose="020B0609020204030204" pitchFamily="49" charset="0"/>
              </a:rPr>
              <a:t>(</a:t>
            </a:r>
            <a:r>
              <a:rPr lang="en-US" b="0" dirty="0">
                <a:solidFill>
                  <a:srgbClr val="0000FF"/>
                </a:solidFill>
                <a:effectLst/>
                <a:highlight>
                  <a:srgbClr val="FFFF00"/>
                </a:highlight>
                <a:latin typeface="Consolas" panose="020B0609020204030204" pitchFamily="49" charset="0"/>
              </a:rPr>
              <a:t>true</a:t>
            </a:r>
            <a:r>
              <a:rPr lang="en-US" b="0" dirty="0">
                <a:solidFill>
                  <a:srgbClr val="000000"/>
                </a:solidFill>
                <a:effectLst/>
                <a:highlight>
                  <a:srgbClr val="FFFF00"/>
                </a:highlight>
                <a:latin typeface="Consolas" panose="020B0609020204030204" pitchFamily="49" charset="0"/>
              </a:rPr>
              <a:t>, std::</a:t>
            </a:r>
            <a:r>
              <a:rPr lang="en-US" b="0" dirty="0" err="1">
                <a:solidFill>
                  <a:srgbClr val="000000"/>
                </a:solidFill>
                <a:effectLst/>
                <a:highlight>
                  <a:srgbClr val="FFFF00"/>
                </a:highlight>
                <a:latin typeface="Consolas" panose="020B0609020204030204" pitchFamily="49" charset="0"/>
              </a:rPr>
              <a:t>memory_order_relaxed</a:t>
            </a:r>
            <a:r>
              <a:rPr lang="en-US" b="0" dirty="0">
                <a:solidFill>
                  <a:srgbClr val="000000"/>
                </a:solidFill>
                <a:effectLst/>
                <a:highlight>
                  <a:srgbClr val="FFFF00"/>
                </a:highlight>
                <a:latin typeface="Consolas" panose="020B0609020204030204" pitchFamily="49" charset="0"/>
              </a:rPr>
              <a:t>);</a:t>
            </a:r>
            <a:r>
              <a:rPr lang="en-US" dirty="0">
                <a:solidFill>
                  <a:srgbClr val="008000"/>
                </a:solidFill>
                <a:highlight>
                  <a:srgbClr val="FFFF00"/>
                </a:highlight>
                <a:latin typeface="Consolas" panose="020B0609020204030204" pitchFamily="49" charset="0"/>
              </a:rPr>
              <a:t>   //</a:t>
            </a:r>
            <a:r>
              <a:rPr lang="ru-RU" dirty="0">
                <a:solidFill>
                  <a:srgbClr val="008000"/>
                </a:solidFill>
                <a:highlight>
                  <a:srgbClr val="FFFF00"/>
                </a:highlight>
                <a:latin typeface="Consolas" panose="020B0609020204030204" pitchFamily="49" charset="0"/>
              </a:rPr>
              <a:t> </a:t>
            </a:r>
            <a:r>
              <a:rPr lang="en-US" dirty="0">
                <a:solidFill>
                  <a:srgbClr val="008000"/>
                </a:solidFill>
                <a:highlight>
                  <a:srgbClr val="FFFF00"/>
                </a:highlight>
                <a:latin typeface="Consolas" panose="020B0609020204030204" pitchFamily="49" charset="0"/>
              </a:rPr>
              <a:t>B</a:t>
            </a:r>
            <a:endParaRPr lang="en-US" b="0" dirty="0">
              <a:solidFill>
                <a:srgbClr val="000000"/>
              </a:solidFill>
              <a:effectLst/>
              <a:highlight>
                <a:srgbClr val="FFFF00"/>
              </a:highlight>
              <a:latin typeface="Consolas" panose="020B0609020204030204" pitchFamily="49" charset="0"/>
            </a:endParaRPr>
          </a:p>
          <a:p>
            <a:pPr>
              <a:buNone/>
            </a:pPr>
            <a:r>
              <a:rPr lang="en-US" b="0" dirty="0">
                <a:solidFill>
                  <a:srgbClr val="000000"/>
                </a:solidFill>
                <a:effectLst/>
                <a:highlight>
                  <a:srgbClr val="FFFF00"/>
                </a:highligh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jthread</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b</a:t>
            </a:r>
            <a:r>
              <a:rPr lang="en-US" b="0" dirty="0">
                <a:solidFill>
                  <a:srgbClr val="000000"/>
                </a:solidFill>
                <a:effectLst/>
                <a:latin typeface="Consolas" panose="020B0609020204030204" pitchFamily="49" charset="0"/>
              </a:rPr>
              <a:t>([] </a:t>
            </a:r>
            <a:r>
              <a:rPr lang="en-US" b="0" dirty="0">
                <a:solidFill>
                  <a:srgbClr val="000000"/>
                </a:solidFill>
                <a:effectLst/>
                <a:highlight>
                  <a:srgbClr val="00FFFF"/>
                </a:highlight>
                <a:latin typeface="Consolas" panose="020B0609020204030204" pitchFamily="49" charset="0"/>
              </a:rPr>
              <a:t>{</a:t>
            </a:r>
          </a:p>
          <a:p>
            <a:r>
              <a:rPr lang="en-US" b="0" dirty="0">
                <a:solidFill>
                  <a:srgbClr val="000000"/>
                </a:solidFill>
                <a:effectLst/>
                <a:highlight>
                  <a:srgbClr val="00FFFF"/>
                </a:highlight>
                <a:latin typeface="Consolas" panose="020B0609020204030204" pitchFamily="49" charset="0"/>
              </a:rPr>
              <a:t>    </a:t>
            </a:r>
            <a:r>
              <a:rPr lang="en-US" b="0" dirty="0">
                <a:solidFill>
                  <a:srgbClr val="8F08C4"/>
                </a:solidFill>
                <a:effectLst/>
                <a:highlight>
                  <a:srgbClr val="00FFFF"/>
                </a:highlight>
                <a:latin typeface="Consolas" panose="020B0609020204030204" pitchFamily="49" charset="0"/>
              </a:rPr>
              <a:t>while</a:t>
            </a:r>
            <a:r>
              <a:rPr lang="en-US" b="0" dirty="0">
                <a:solidFill>
                  <a:srgbClr val="000000"/>
                </a:solidFill>
                <a:effectLst/>
                <a:highlight>
                  <a:srgbClr val="00FFFF"/>
                </a:highlight>
                <a:latin typeface="Consolas" panose="020B0609020204030204" pitchFamily="49" charset="0"/>
              </a:rPr>
              <a:t> (!</a:t>
            </a:r>
            <a:r>
              <a:rPr lang="en-US" b="0" dirty="0" err="1">
                <a:solidFill>
                  <a:srgbClr val="000000"/>
                </a:solidFill>
                <a:effectLst/>
                <a:highlight>
                  <a:srgbClr val="00FFFF"/>
                </a:highlight>
                <a:latin typeface="Consolas" panose="020B0609020204030204" pitchFamily="49" charset="0"/>
              </a:rPr>
              <a:t>y.</a:t>
            </a:r>
            <a:r>
              <a:rPr lang="en-US" b="0" dirty="0" err="1">
                <a:solidFill>
                  <a:srgbClr val="74531F"/>
                </a:solidFill>
                <a:effectLst/>
                <a:highlight>
                  <a:srgbClr val="00FFFF"/>
                </a:highlight>
                <a:latin typeface="Consolas" panose="020B0609020204030204" pitchFamily="49" charset="0"/>
              </a:rPr>
              <a:t>load</a:t>
            </a:r>
            <a:r>
              <a:rPr lang="en-US" b="0" dirty="0">
                <a:solidFill>
                  <a:srgbClr val="000000"/>
                </a:solidFill>
                <a:effectLst/>
                <a:highlight>
                  <a:srgbClr val="00FFFF"/>
                </a:highlight>
                <a:latin typeface="Consolas" panose="020B0609020204030204" pitchFamily="49" charset="0"/>
              </a:rPr>
              <a:t>(std::</a:t>
            </a:r>
            <a:r>
              <a:rPr lang="en-US" b="0" dirty="0" err="1">
                <a:solidFill>
                  <a:srgbClr val="000000"/>
                </a:solidFill>
                <a:effectLst/>
                <a:highlight>
                  <a:srgbClr val="00FFFF"/>
                </a:highlight>
                <a:latin typeface="Consolas" panose="020B0609020204030204" pitchFamily="49" charset="0"/>
              </a:rPr>
              <a:t>memory_order_relaxed</a:t>
            </a:r>
            <a:r>
              <a:rPr lang="en-US" b="0" dirty="0">
                <a:solidFill>
                  <a:srgbClr val="000000"/>
                </a:solidFill>
                <a:effectLst/>
                <a:highlight>
                  <a:srgbClr val="00FFFF"/>
                </a:highlight>
                <a:latin typeface="Consolas" panose="020B0609020204030204" pitchFamily="49" charset="0"/>
              </a:rPr>
              <a:t>));</a:t>
            </a:r>
            <a:r>
              <a:rPr lang="en-US" dirty="0">
                <a:solidFill>
                  <a:srgbClr val="008000"/>
                </a:solidFill>
                <a:highlight>
                  <a:srgbClr val="00FFFF"/>
                </a:highlight>
                <a:latin typeface="Consolas" panose="020B0609020204030204" pitchFamily="49" charset="0"/>
              </a:rPr>
              <a:t> // C</a:t>
            </a:r>
            <a:endParaRPr lang="en-US" b="0" dirty="0">
              <a:solidFill>
                <a:srgbClr val="000000"/>
              </a:solidFill>
              <a:effectLst/>
              <a:highlight>
                <a:srgbClr val="00FFFF"/>
              </a:highlight>
              <a:latin typeface="Consolas" panose="020B0609020204030204" pitchFamily="49" charset="0"/>
            </a:endParaRPr>
          </a:p>
          <a:p>
            <a:r>
              <a:rPr lang="en-US" b="0" dirty="0">
                <a:solidFill>
                  <a:srgbClr val="000000"/>
                </a:solidFill>
                <a:effectLst/>
                <a:highlight>
                  <a:srgbClr val="00FFFF"/>
                </a:highlight>
                <a:latin typeface="Consolas" panose="020B0609020204030204" pitchFamily="49" charset="0"/>
              </a:rPr>
              <a:t>    </a:t>
            </a:r>
            <a:r>
              <a:rPr lang="en-US" b="0" dirty="0">
                <a:solidFill>
                  <a:srgbClr val="8F08C4"/>
                </a:solidFill>
                <a:effectLst/>
                <a:highlight>
                  <a:srgbClr val="00FFFF"/>
                </a:highlight>
                <a:latin typeface="Consolas" panose="020B0609020204030204" pitchFamily="49" charset="0"/>
              </a:rPr>
              <a:t>if</a:t>
            </a:r>
            <a:r>
              <a:rPr lang="en-US" b="0" dirty="0">
                <a:solidFill>
                  <a:srgbClr val="000000"/>
                </a:solidFill>
                <a:effectLst/>
                <a:highlight>
                  <a:srgbClr val="00FFFF"/>
                </a:highlight>
                <a:latin typeface="Consolas" panose="020B0609020204030204" pitchFamily="49" charset="0"/>
              </a:rPr>
              <a:t> (</a:t>
            </a:r>
            <a:r>
              <a:rPr lang="en-US" b="0" dirty="0" err="1">
                <a:solidFill>
                  <a:srgbClr val="000000"/>
                </a:solidFill>
                <a:effectLst/>
                <a:highlight>
                  <a:srgbClr val="00FFFF"/>
                </a:highlight>
                <a:latin typeface="Consolas" panose="020B0609020204030204" pitchFamily="49" charset="0"/>
              </a:rPr>
              <a:t>x.</a:t>
            </a:r>
            <a:r>
              <a:rPr lang="en-US" b="0" dirty="0" err="1">
                <a:solidFill>
                  <a:srgbClr val="74531F"/>
                </a:solidFill>
                <a:effectLst/>
                <a:highlight>
                  <a:srgbClr val="00FFFF"/>
                </a:highlight>
                <a:latin typeface="Consolas" panose="020B0609020204030204" pitchFamily="49" charset="0"/>
              </a:rPr>
              <a:t>load</a:t>
            </a:r>
            <a:r>
              <a:rPr lang="en-US" b="0" dirty="0">
                <a:solidFill>
                  <a:srgbClr val="000000"/>
                </a:solidFill>
                <a:effectLst/>
                <a:highlight>
                  <a:srgbClr val="00FFFF"/>
                </a:highlight>
                <a:latin typeface="Consolas" panose="020B0609020204030204" pitchFamily="49" charset="0"/>
              </a:rPr>
              <a:t>(std::</a:t>
            </a:r>
            <a:r>
              <a:rPr lang="en-US" b="0" dirty="0" err="1">
                <a:solidFill>
                  <a:srgbClr val="000000"/>
                </a:solidFill>
                <a:effectLst/>
                <a:highlight>
                  <a:srgbClr val="00FFFF"/>
                </a:highlight>
                <a:latin typeface="Consolas" panose="020B0609020204030204" pitchFamily="49" charset="0"/>
              </a:rPr>
              <a:t>memory_order_relaxed</a:t>
            </a:r>
            <a:r>
              <a:rPr lang="en-US" b="0" dirty="0">
                <a:solidFill>
                  <a:srgbClr val="000000"/>
                </a:solidFill>
                <a:effectLst/>
                <a:highlight>
                  <a:srgbClr val="00FFFF"/>
                </a:highlight>
                <a:latin typeface="Consolas" panose="020B0609020204030204" pitchFamily="49" charset="0"/>
              </a:rPr>
              <a:t>))      </a:t>
            </a:r>
            <a:r>
              <a:rPr lang="en-US" dirty="0">
                <a:solidFill>
                  <a:srgbClr val="008000"/>
                </a:solidFill>
                <a:highlight>
                  <a:srgbClr val="00FFFF"/>
                </a:highlight>
                <a:latin typeface="Consolas" panose="020B0609020204030204" pitchFamily="49" charset="0"/>
              </a:rPr>
              <a:t>// D</a:t>
            </a:r>
            <a:endParaRPr lang="en-US" b="0" dirty="0">
              <a:solidFill>
                <a:srgbClr val="000000"/>
              </a:solidFill>
              <a:effectLst/>
              <a:highlight>
                <a:srgbClr val="00FFFF"/>
              </a:highlight>
              <a:latin typeface="Consolas" panose="020B0609020204030204" pitchFamily="49" charset="0"/>
            </a:endParaRPr>
          </a:p>
          <a:p>
            <a:pPr>
              <a:buNone/>
            </a:pPr>
            <a:r>
              <a:rPr lang="en-US" b="0" dirty="0">
                <a:solidFill>
                  <a:srgbClr val="000000"/>
                </a:solidFill>
                <a:effectLst/>
                <a:highlight>
                  <a:srgbClr val="00FFFF"/>
                </a:highlight>
                <a:latin typeface="Consolas" panose="020B0609020204030204" pitchFamily="49" charset="0"/>
              </a:rPr>
              <a:t>      ++z;</a:t>
            </a:r>
          </a:p>
          <a:p>
            <a:pPr>
              <a:buNone/>
            </a:pPr>
            <a:r>
              <a:rPr lang="en-US" b="0" dirty="0">
                <a:solidFill>
                  <a:srgbClr val="000000"/>
                </a:solidFill>
                <a:effectLst/>
                <a:highlight>
                  <a:srgbClr val="00FFFF"/>
                </a:highligh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a</a:t>
            </a:r>
            <a:r>
              <a:rPr lang="en-US" b="0" dirty="0" err="1">
                <a:solidFill>
                  <a:srgbClr val="000000"/>
                </a:solidFill>
                <a:effectLst/>
                <a:latin typeface="Consolas" panose="020B0609020204030204" pitchFamily="49" charset="0"/>
              </a:rPr>
              <a:t>.</a:t>
            </a:r>
            <a:r>
              <a:rPr lang="en-US" b="0" dirty="0" err="1">
                <a:solidFill>
                  <a:srgbClr val="74531F"/>
                </a:solidFill>
                <a:effectLst/>
                <a:latin typeface="Consolas" panose="020B0609020204030204" pitchFamily="49" charset="0"/>
              </a:rPr>
              <a:t>join</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b</a:t>
            </a:r>
            <a:r>
              <a:rPr lang="en-US" b="0" dirty="0" err="1">
                <a:solidFill>
                  <a:srgbClr val="000000"/>
                </a:solidFill>
                <a:effectLst/>
                <a:latin typeface="Consolas" panose="020B0609020204030204" pitchFamily="49" charset="0"/>
              </a:rPr>
              <a:t>.</a:t>
            </a:r>
            <a:r>
              <a:rPr lang="en-US" b="0" dirty="0" err="1">
                <a:solidFill>
                  <a:srgbClr val="74531F"/>
                </a:solidFill>
                <a:effectLst/>
                <a:latin typeface="Consolas" panose="020B0609020204030204" pitchFamily="49" charset="0"/>
              </a:rPr>
              <a:t>join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std::</a:t>
            </a:r>
            <a:r>
              <a:rPr lang="en-US" dirty="0" err="1">
                <a:solidFill>
                  <a:srgbClr val="74531F"/>
                </a:solidFill>
                <a:latin typeface="Consolas" panose="020B0609020204030204" pitchFamily="49" charset="0"/>
              </a:rPr>
              <a:t>boolalpha</a:t>
            </a:r>
            <a:r>
              <a:rPr lang="en-US" dirty="0">
                <a:solidFill>
                  <a:srgbClr val="000000"/>
                </a:solidFill>
                <a:latin typeface="Consolas" panose="020B0609020204030204" pitchFamily="49" charset="0"/>
              </a:rPr>
              <a:t> &lt;&lt; x &lt;&lt; </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&lt;&lt; y &lt;&lt; </a:t>
            </a:r>
            <a:r>
              <a:rPr lang="en-US" dirty="0">
                <a:solidFill>
                  <a:srgbClr val="E21F1F"/>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z.</a:t>
            </a:r>
            <a:r>
              <a:rPr lang="en-US" dirty="0" err="1">
                <a:solidFill>
                  <a:srgbClr val="74531F"/>
                </a:solidFill>
                <a:latin typeface="Consolas" panose="020B0609020204030204" pitchFamily="49" charset="0"/>
              </a:rPr>
              <a:t>load</a:t>
            </a:r>
            <a:r>
              <a:rPr lang="en-US" dirty="0">
                <a:solidFill>
                  <a:srgbClr val="000000"/>
                </a:solidFill>
                <a:latin typeface="Consolas" panose="020B0609020204030204" pitchFamily="49" charset="0"/>
              </a:rPr>
              <a:t>() &lt;&lt; </a:t>
            </a:r>
            <a:r>
              <a:rPr lang="en-US" dirty="0">
                <a:solidFill>
                  <a:srgbClr val="E21F1F"/>
                </a:solidFill>
                <a:latin typeface="Consolas" panose="020B0609020204030204" pitchFamily="49" charset="0"/>
              </a:rPr>
              <a:t>"</a:t>
            </a:r>
            <a:r>
              <a:rPr lang="en-US" dirty="0">
                <a:solidFill>
                  <a:srgbClr val="B776FB"/>
                </a:solidFill>
                <a:latin typeface="Consolas" panose="020B0609020204030204" pitchFamily="49" charset="0"/>
              </a:rPr>
              <a:t>\n</a:t>
            </a:r>
            <a:r>
              <a:rPr lang="en-US" dirty="0">
                <a:solidFill>
                  <a:srgbClr val="E21F1F"/>
                </a:solidFill>
                <a:latin typeface="Consolas" panose="020B0609020204030204" pitchFamily="49" charset="0"/>
              </a:rPr>
              <a:t>"</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9" name="Title 8">
            <a:extLst>
              <a:ext uri="{FF2B5EF4-FFF2-40B4-BE49-F238E27FC236}">
                <a16:creationId xmlns:a16="http://schemas.microsoft.com/office/drawing/2014/main" id="{11508482-D917-117F-65A8-E9976CCBF88F}"/>
              </a:ext>
            </a:extLst>
          </p:cNvPr>
          <p:cNvSpPr>
            <a:spLocks noGrp="1"/>
          </p:cNvSpPr>
          <p:nvPr>
            <p:ph type="title"/>
          </p:nvPr>
        </p:nvSpPr>
        <p:spPr/>
        <p:txBody>
          <a:bodyPr/>
          <a:lstStyle/>
          <a:p>
            <a:r>
              <a:rPr lang="en-US" dirty="0"/>
              <a:t>Relaxed memory order</a:t>
            </a:r>
          </a:p>
        </p:txBody>
      </p:sp>
      <p:sp>
        <p:nvSpPr>
          <p:cNvPr id="4" name="Rectangle 3">
            <a:extLst>
              <a:ext uri="{FF2B5EF4-FFF2-40B4-BE49-F238E27FC236}">
                <a16:creationId xmlns:a16="http://schemas.microsoft.com/office/drawing/2014/main" id="{74D15135-3E82-FD65-3C0D-223214A1BC33}"/>
              </a:ext>
            </a:extLst>
          </p:cNvPr>
          <p:cNvSpPr/>
          <p:nvPr/>
        </p:nvSpPr>
        <p:spPr>
          <a:xfrm>
            <a:off x="8877300" y="2075746"/>
            <a:ext cx="2628900" cy="7112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rPr>
              <a:t>true </a:t>
            </a:r>
            <a:r>
              <a:rPr lang="en-US" dirty="0" err="1">
                <a:latin typeface="Consolas" panose="020B0609020204030204" pitchFamily="49" charset="0"/>
              </a:rPr>
              <a:t>true</a:t>
            </a:r>
            <a:r>
              <a:rPr lang="en-US" dirty="0">
                <a:latin typeface="Consolas" panose="020B0609020204030204" pitchFamily="49" charset="0"/>
              </a:rPr>
              <a:t> 1</a:t>
            </a:r>
          </a:p>
        </p:txBody>
      </p:sp>
      <p:sp>
        <p:nvSpPr>
          <p:cNvPr id="5" name="Rectangle 4">
            <a:extLst>
              <a:ext uri="{FF2B5EF4-FFF2-40B4-BE49-F238E27FC236}">
                <a16:creationId xmlns:a16="http://schemas.microsoft.com/office/drawing/2014/main" id="{A0DB4805-BC17-8F2E-8AE7-99E59CA85905}"/>
              </a:ext>
            </a:extLst>
          </p:cNvPr>
          <p:cNvSpPr/>
          <p:nvPr/>
        </p:nvSpPr>
        <p:spPr>
          <a:xfrm>
            <a:off x="8877300" y="2982060"/>
            <a:ext cx="2628900" cy="7112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rPr>
              <a:t>true </a:t>
            </a:r>
            <a:r>
              <a:rPr lang="en-US" dirty="0" err="1">
                <a:latin typeface="Consolas" panose="020B0609020204030204" pitchFamily="49" charset="0"/>
              </a:rPr>
              <a:t>true</a:t>
            </a:r>
            <a:r>
              <a:rPr lang="en-US" dirty="0">
                <a:latin typeface="Consolas" panose="020B0609020204030204" pitchFamily="49" charset="0"/>
              </a:rPr>
              <a:t> 0</a:t>
            </a:r>
          </a:p>
        </p:txBody>
      </p:sp>
      <p:sp>
        <p:nvSpPr>
          <p:cNvPr id="6" name="TextBox 5">
            <a:extLst>
              <a:ext uri="{FF2B5EF4-FFF2-40B4-BE49-F238E27FC236}">
                <a16:creationId xmlns:a16="http://schemas.microsoft.com/office/drawing/2014/main" id="{B6303AAA-EA2D-CA18-610A-0D4AEE0A9F69}"/>
              </a:ext>
            </a:extLst>
          </p:cNvPr>
          <p:cNvSpPr txBox="1"/>
          <p:nvPr/>
        </p:nvSpPr>
        <p:spPr>
          <a:xfrm>
            <a:off x="8737600" y="1511300"/>
            <a:ext cx="2476500" cy="369332"/>
          </a:xfrm>
          <a:prstGeom prst="rect">
            <a:avLst/>
          </a:prstGeom>
          <a:noFill/>
        </p:spPr>
        <p:txBody>
          <a:bodyPr wrap="square" rtlCol="0">
            <a:spAutoFit/>
          </a:bodyPr>
          <a:lstStyle/>
          <a:p>
            <a:r>
              <a:rPr lang="ru-RU" dirty="0"/>
              <a:t>Возможный вывод:</a:t>
            </a:r>
            <a:endParaRPr lang="en-US" dirty="0"/>
          </a:p>
        </p:txBody>
      </p:sp>
    </p:spTree>
    <p:extLst>
      <p:ext uri="{BB962C8B-B14F-4D97-AF65-F5344CB8AC3E}">
        <p14:creationId xmlns:p14="http://schemas.microsoft.com/office/powerpoint/2010/main" val="351259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fade">
                                      <p:cBhvr>
                                        <p:cTn id="10" dur="500"/>
                                        <p:tgtEl>
                                          <p:spTgt spid="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Effect transition="in" filter="fade">
                                      <p:cBhvr>
                                        <p:cTn id="13" dur="500"/>
                                        <p:tgtEl>
                                          <p:spTgt spid="7">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6" end="6"/>
                                            </p:txEl>
                                          </p:spTgt>
                                        </p:tgtEl>
                                        <p:attrNameLst>
                                          <p:attrName>style.visibility</p:attrName>
                                        </p:attrNameLst>
                                      </p:cBhvr>
                                      <p:to>
                                        <p:strVal val="visible"/>
                                      </p:to>
                                    </p:set>
                                    <p:animEffect transition="in" filter="fade">
                                      <p:cBhvr>
                                        <p:cTn id="16" dur="500"/>
                                        <p:tgtEl>
                                          <p:spTgt spid="7">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animEffect transition="in" filter="fade">
                                      <p:cBhvr>
                                        <p:cTn id="21" dur="500"/>
                                        <p:tgtEl>
                                          <p:spTgt spid="7">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8" end="8"/>
                                            </p:txEl>
                                          </p:spTgt>
                                        </p:tgtEl>
                                        <p:attrNameLst>
                                          <p:attrName>style.visibility</p:attrName>
                                        </p:attrNameLst>
                                      </p:cBhvr>
                                      <p:to>
                                        <p:strVal val="visible"/>
                                      </p:to>
                                    </p:set>
                                    <p:animEffect transition="in" filter="fade">
                                      <p:cBhvr>
                                        <p:cTn id="24" dur="500"/>
                                        <p:tgtEl>
                                          <p:spTgt spid="7">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7">
                                            <p:txEl>
                                              <p:pRg st="9" end="9"/>
                                            </p:txEl>
                                          </p:spTgt>
                                        </p:tgtEl>
                                        <p:attrNameLst>
                                          <p:attrName>style.visibility</p:attrName>
                                        </p:attrNameLst>
                                      </p:cBhvr>
                                      <p:to>
                                        <p:strVal val="visible"/>
                                      </p:to>
                                    </p:set>
                                    <p:animEffect transition="in" filter="fade">
                                      <p:cBhvr>
                                        <p:cTn id="27" dur="500"/>
                                        <p:tgtEl>
                                          <p:spTgt spid="7">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7">
                                            <p:txEl>
                                              <p:pRg st="10" end="10"/>
                                            </p:txEl>
                                          </p:spTgt>
                                        </p:tgtEl>
                                        <p:attrNameLst>
                                          <p:attrName>style.visibility</p:attrName>
                                        </p:attrNameLst>
                                      </p:cBhvr>
                                      <p:to>
                                        <p:strVal val="visible"/>
                                      </p:to>
                                    </p:set>
                                    <p:animEffect transition="in" filter="fade">
                                      <p:cBhvr>
                                        <p:cTn id="30" dur="500"/>
                                        <p:tgtEl>
                                          <p:spTgt spid="7">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animEffect transition="in" filter="fade">
                                      <p:cBhvr>
                                        <p:cTn id="33" dur="500"/>
                                        <p:tgtEl>
                                          <p:spTgt spid="7">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7">
                                            <p:txEl>
                                              <p:pRg st="12" end="12"/>
                                            </p:txEl>
                                          </p:spTgt>
                                        </p:tgtEl>
                                        <p:attrNameLst>
                                          <p:attrName>style.visibility</p:attrName>
                                        </p:attrNameLst>
                                      </p:cBhvr>
                                      <p:to>
                                        <p:strVal val="visible"/>
                                      </p:to>
                                    </p:set>
                                    <p:animEffect transition="in" filter="fade">
                                      <p:cBhvr>
                                        <p:cTn id="38" dur="500"/>
                                        <p:tgtEl>
                                          <p:spTgt spid="7">
                                            <p:txEl>
                                              <p:pRg st="12" end="1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7">
                                            <p:txEl>
                                              <p:pRg st="13" end="13"/>
                                            </p:txEl>
                                          </p:spTgt>
                                        </p:tgtEl>
                                        <p:attrNameLst>
                                          <p:attrName>style.visibility</p:attrName>
                                        </p:attrNameLst>
                                      </p:cBhvr>
                                      <p:to>
                                        <p:strVal val="visible"/>
                                      </p:to>
                                    </p:set>
                                    <p:animEffect transition="in" filter="fade">
                                      <p:cBhvr>
                                        <p:cTn id="41" dur="500"/>
                                        <p:tgtEl>
                                          <p:spTgt spid="7">
                                            <p:txEl>
                                              <p:pRg st="13" end="1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7">
                                            <p:txEl>
                                              <p:pRg st="14" end="14"/>
                                            </p:txEl>
                                          </p:spTgt>
                                        </p:tgtEl>
                                        <p:attrNameLst>
                                          <p:attrName>style.visibility</p:attrName>
                                        </p:attrNameLst>
                                      </p:cBhvr>
                                      <p:to>
                                        <p:strVal val="visible"/>
                                      </p:to>
                                    </p:set>
                                    <p:animEffect transition="in" filter="fade">
                                      <p:cBhvr>
                                        <p:cTn id="46" dur="500"/>
                                        <p:tgtEl>
                                          <p:spTgt spid="7">
                                            <p:txEl>
                                              <p:pRg st="14" end="1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37214-E625-66AA-AF7F-DF8117985F25}"/>
              </a:ext>
            </a:extLst>
          </p:cNvPr>
          <p:cNvSpPr>
            <a:spLocks noGrp="1"/>
          </p:cNvSpPr>
          <p:nvPr>
            <p:ph type="title"/>
          </p:nvPr>
        </p:nvSpPr>
        <p:spPr/>
        <p:txBody>
          <a:bodyPr/>
          <a:lstStyle/>
          <a:p>
            <a:r>
              <a:rPr lang="en-US" dirty="0"/>
              <a:t>Acquire/release</a:t>
            </a:r>
          </a:p>
        </p:txBody>
      </p:sp>
      <p:sp>
        <p:nvSpPr>
          <p:cNvPr id="5" name="Rectangle 4">
            <a:extLst>
              <a:ext uri="{FF2B5EF4-FFF2-40B4-BE49-F238E27FC236}">
                <a16:creationId xmlns:a16="http://schemas.microsoft.com/office/drawing/2014/main" id="{5576B508-7110-ED18-8D80-129C1177E7C5}"/>
              </a:ext>
            </a:extLst>
          </p:cNvPr>
          <p:cNvSpPr/>
          <p:nvPr/>
        </p:nvSpPr>
        <p:spPr>
          <a:xfrm>
            <a:off x="3314700" y="2641600"/>
            <a:ext cx="2336800" cy="1028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rgbClr val="0070C0"/>
                </a:solidFill>
              </a:rPr>
              <a:t>Load</a:t>
            </a:r>
            <a:r>
              <a:rPr lang="en-US" sz="2800" dirty="0">
                <a:solidFill>
                  <a:schemeClr val="tx1"/>
                </a:solidFill>
              </a:rPr>
              <a:t> | </a:t>
            </a:r>
            <a:r>
              <a:rPr lang="en-US" sz="2800" dirty="0">
                <a:solidFill>
                  <a:srgbClr val="0070C0"/>
                </a:solidFill>
              </a:rPr>
              <a:t>Load</a:t>
            </a:r>
          </a:p>
        </p:txBody>
      </p:sp>
      <p:sp>
        <p:nvSpPr>
          <p:cNvPr id="6" name="Rectangle 5">
            <a:extLst>
              <a:ext uri="{FF2B5EF4-FFF2-40B4-BE49-F238E27FC236}">
                <a16:creationId xmlns:a16="http://schemas.microsoft.com/office/drawing/2014/main" id="{64C67745-8766-8E72-9A4A-EFAB083C699F}"/>
              </a:ext>
            </a:extLst>
          </p:cNvPr>
          <p:cNvSpPr/>
          <p:nvPr/>
        </p:nvSpPr>
        <p:spPr>
          <a:xfrm>
            <a:off x="6515100" y="2641600"/>
            <a:ext cx="2336800" cy="1028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rgbClr val="0070C0"/>
                </a:solidFill>
              </a:rPr>
              <a:t>Load</a:t>
            </a:r>
            <a:r>
              <a:rPr lang="en-US" sz="2800" dirty="0"/>
              <a:t> | </a:t>
            </a:r>
            <a:r>
              <a:rPr lang="en-US" sz="2800" dirty="0">
                <a:solidFill>
                  <a:srgbClr val="FF0000"/>
                </a:solidFill>
              </a:rPr>
              <a:t>Store</a:t>
            </a:r>
          </a:p>
        </p:txBody>
      </p:sp>
      <p:sp>
        <p:nvSpPr>
          <p:cNvPr id="7" name="Rectangle 6">
            <a:extLst>
              <a:ext uri="{FF2B5EF4-FFF2-40B4-BE49-F238E27FC236}">
                <a16:creationId xmlns:a16="http://schemas.microsoft.com/office/drawing/2014/main" id="{949BAC14-5122-5404-8E15-6ACD33731ACA}"/>
              </a:ext>
            </a:extLst>
          </p:cNvPr>
          <p:cNvSpPr/>
          <p:nvPr/>
        </p:nvSpPr>
        <p:spPr>
          <a:xfrm>
            <a:off x="3314700" y="4325938"/>
            <a:ext cx="2336800" cy="1028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rgbClr val="FF0000"/>
                </a:solidFill>
              </a:rPr>
              <a:t>Store</a:t>
            </a:r>
            <a:r>
              <a:rPr lang="en-US" sz="2800" dirty="0"/>
              <a:t> | </a:t>
            </a:r>
            <a:r>
              <a:rPr lang="en-US" sz="2800" dirty="0">
                <a:solidFill>
                  <a:srgbClr val="0070C0"/>
                </a:solidFill>
              </a:rPr>
              <a:t>Load</a:t>
            </a:r>
          </a:p>
        </p:txBody>
      </p:sp>
      <p:sp>
        <p:nvSpPr>
          <p:cNvPr id="8" name="Rectangle 7">
            <a:extLst>
              <a:ext uri="{FF2B5EF4-FFF2-40B4-BE49-F238E27FC236}">
                <a16:creationId xmlns:a16="http://schemas.microsoft.com/office/drawing/2014/main" id="{81A906F3-1E6E-D09E-886C-CE0E8A461CD6}"/>
              </a:ext>
            </a:extLst>
          </p:cNvPr>
          <p:cNvSpPr/>
          <p:nvPr/>
        </p:nvSpPr>
        <p:spPr>
          <a:xfrm>
            <a:off x="6515100" y="4354512"/>
            <a:ext cx="2336800" cy="10287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rgbClr val="FF0000"/>
                </a:solidFill>
              </a:rPr>
              <a:t>Store</a:t>
            </a:r>
            <a:r>
              <a:rPr lang="en-US" sz="2800" dirty="0"/>
              <a:t> | </a:t>
            </a:r>
            <a:r>
              <a:rPr lang="en-US" sz="2800" dirty="0">
                <a:solidFill>
                  <a:srgbClr val="FF0000"/>
                </a:solidFill>
              </a:rPr>
              <a:t>Store</a:t>
            </a:r>
          </a:p>
        </p:txBody>
      </p:sp>
      <p:sp>
        <p:nvSpPr>
          <p:cNvPr id="9" name="Rectangle 8">
            <a:extLst>
              <a:ext uri="{FF2B5EF4-FFF2-40B4-BE49-F238E27FC236}">
                <a16:creationId xmlns:a16="http://schemas.microsoft.com/office/drawing/2014/main" id="{B9C93BD2-EA86-5CE6-695A-4EF7E2DFE126}"/>
              </a:ext>
            </a:extLst>
          </p:cNvPr>
          <p:cNvSpPr/>
          <p:nvPr/>
        </p:nvSpPr>
        <p:spPr>
          <a:xfrm>
            <a:off x="3009900" y="2409826"/>
            <a:ext cx="6121400" cy="1433512"/>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E684D77-5CF5-0E21-4DA0-D338B91BD386}"/>
              </a:ext>
            </a:extLst>
          </p:cNvPr>
          <p:cNvSpPr/>
          <p:nvPr/>
        </p:nvSpPr>
        <p:spPr>
          <a:xfrm>
            <a:off x="6375400" y="2236788"/>
            <a:ext cx="2603500" cy="3363912"/>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7B4827F-A72D-99DC-6D82-B03C902AEBF8}"/>
              </a:ext>
            </a:extLst>
          </p:cNvPr>
          <p:cNvSpPr txBox="1"/>
          <p:nvPr/>
        </p:nvSpPr>
        <p:spPr>
          <a:xfrm>
            <a:off x="1778000" y="1828800"/>
            <a:ext cx="2438400" cy="369332"/>
          </a:xfrm>
          <a:prstGeom prst="rect">
            <a:avLst/>
          </a:prstGeom>
          <a:noFill/>
        </p:spPr>
        <p:txBody>
          <a:bodyPr wrap="square" rtlCol="0">
            <a:spAutoFit/>
          </a:bodyPr>
          <a:lstStyle/>
          <a:p>
            <a:r>
              <a:rPr lang="en-US" dirty="0">
                <a:solidFill>
                  <a:srgbClr val="0070C0"/>
                </a:solidFill>
              </a:rPr>
              <a:t>Acquire-</a:t>
            </a:r>
            <a:r>
              <a:rPr lang="ru-RU" dirty="0">
                <a:solidFill>
                  <a:srgbClr val="0070C0"/>
                </a:solidFill>
              </a:rPr>
              <a:t>семантика</a:t>
            </a:r>
            <a:endParaRPr lang="en-US" dirty="0">
              <a:solidFill>
                <a:srgbClr val="0070C0"/>
              </a:solidFill>
            </a:endParaRPr>
          </a:p>
        </p:txBody>
      </p:sp>
      <p:sp>
        <p:nvSpPr>
          <p:cNvPr id="15" name="TextBox 14">
            <a:extLst>
              <a:ext uri="{FF2B5EF4-FFF2-40B4-BE49-F238E27FC236}">
                <a16:creationId xmlns:a16="http://schemas.microsoft.com/office/drawing/2014/main" id="{4F0ECAF7-B4E1-07DA-C831-457FF306CC32}"/>
              </a:ext>
            </a:extLst>
          </p:cNvPr>
          <p:cNvSpPr txBox="1"/>
          <p:nvPr/>
        </p:nvSpPr>
        <p:spPr>
          <a:xfrm>
            <a:off x="9118600" y="5013880"/>
            <a:ext cx="2387600" cy="369332"/>
          </a:xfrm>
          <a:prstGeom prst="rect">
            <a:avLst/>
          </a:prstGeom>
          <a:noFill/>
        </p:spPr>
        <p:txBody>
          <a:bodyPr wrap="square" rtlCol="0">
            <a:spAutoFit/>
          </a:bodyPr>
          <a:lstStyle/>
          <a:p>
            <a:r>
              <a:rPr lang="en-US" dirty="0">
                <a:solidFill>
                  <a:srgbClr val="FF0000"/>
                </a:solidFill>
              </a:rPr>
              <a:t>Release-</a:t>
            </a:r>
            <a:r>
              <a:rPr lang="ru-RU" dirty="0">
                <a:solidFill>
                  <a:srgbClr val="FF0000"/>
                </a:solidFill>
              </a:rPr>
              <a:t>семантика</a:t>
            </a:r>
            <a:endParaRPr lang="en-US" dirty="0">
              <a:solidFill>
                <a:srgbClr val="FF0000"/>
              </a:solidFill>
            </a:endParaRPr>
          </a:p>
        </p:txBody>
      </p:sp>
    </p:spTree>
    <p:extLst>
      <p:ext uri="{BB962C8B-B14F-4D97-AF65-F5344CB8AC3E}">
        <p14:creationId xmlns:p14="http://schemas.microsoft.com/office/powerpoint/2010/main" val="1861091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B4582-2EB5-EAD6-E248-03ECFCF25B0B}"/>
              </a:ext>
            </a:extLst>
          </p:cNvPr>
          <p:cNvSpPr>
            <a:spLocks noGrp="1"/>
          </p:cNvSpPr>
          <p:nvPr>
            <p:ph type="title"/>
          </p:nvPr>
        </p:nvSpPr>
        <p:spPr/>
        <p:txBody>
          <a:bodyPr/>
          <a:lstStyle/>
          <a:p>
            <a:r>
              <a:rPr lang="en-US" dirty="0"/>
              <a:t>std::</a:t>
            </a:r>
            <a:r>
              <a:rPr lang="en-US" dirty="0" err="1"/>
              <a:t>memory_order</a:t>
            </a:r>
            <a:r>
              <a:rPr lang="en-US" dirty="0"/>
              <a:t>::acquire</a:t>
            </a:r>
          </a:p>
        </p:txBody>
      </p:sp>
      <p:sp>
        <p:nvSpPr>
          <p:cNvPr id="3" name="Content Placeholder 2">
            <a:extLst>
              <a:ext uri="{FF2B5EF4-FFF2-40B4-BE49-F238E27FC236}">
                <a16:creationId xmlns:a16="http://schemas.microsoft.com/office/drawing/2014/main" id="{0B21441B-D5CB-5D0E-C028-8291A1C3FD0F}"/>
              </a:ext>
            </a:extLst>
          </p:cNvPr>
          <p:cNvSpPr>
            <a:spLocks noGrp="1"/>
          </p:cNvSpPr>
          <p:nvPr>
            <p:ph idx="1"/>
          </p:nvPr>
        </p:nvSpPr>
        <p:spPr/>
        <p:txBody>
          <a:bodyPr>
            <a:normAutofit fontScale="92500"/>
          </a:bodyPr>
          <a:lstStyle/>
          <a:p>
            <a:r>
              <a:rPr lang="ru-RU" dirty="0"/>
              <a:t>Операция </a:t>
            </a:r>
            <a:r>
              <a:rPr lang="ru-RU" b="1" dirty="0"/>
              <a:t>загрузки</a:t>
            </a:r>
            <a:r>
              <a:rPr lang="ru-RU" dirty="0"/>
              <a:t> выполняет операцию захвата атомарной переменной</a:t>
            </a:r>
          </a:p>
          <a:p>
            <a:r>
              <a:rPr lang="ru-RU" dirty="0"/>
              <a:t>Никакие чтения или записи в текущем потоке не могут быть перемещены выше этой операции загрузки</a:t>
            </a:r>
          </a:p>
          <a:p>
            <a:pPr lvl="1"/>
            <a:r>
              <a:rPr lang="ru-RU" dirty="0"/>
              <a:t>Всё, что идёт после этой загрузки в этом потоке будет выполнено после неё</a:t>
            </a:r>
          </a:p>
          <a:p>
            <a:r>
              <a:rPr lang="ru-RU" dirty="0"/>
              <a:t>Все записи в других потоках, которые использовали</a:t>
            </a:r>
            <a:r>
              <a:rPr lang="en-US" dirty="0"/>
              <a:t> </a:t>
            </a:r>
            <a:r>
              <a:rPr lang="en-US" dirty="0">
                <a:latin typeface="Consolas" panose="020B0609020204030204" pitchFamily="49" charset="0"/>
              </a:rPr>
              <a:t>std::</a:t>
            </a:r>
            <a:r>
              <a:rPr lang="en-US" dirty="0" err="1">
                <a:latin typeface="Consolas" panose="020B0609020204030204" pitchFamily="49" charset="0"/>
              </a:rPr>
              <a:t>memory_order</a:t>
            </a:r>
            <a:r>
              <a:rPr lang="en-US" dirty="0">
                <a:latin typeface="Consolas" panose="020B0609020204030204" pitchFamily="49" charset="0"/>
              </a:rPr>
              <a:t>::release</a:t>
            </a:r>
            <a:r>
              <a:rPr lang="ru-RU" dirty="0"/>
              <a:t> </a:t>
            </a:r>
            <a:r>
              <a:rPr lang="ru-RU" b="1" dirty="0"/>
              <a:t>над этой же переменной</a:t>
            </a:r>
            <a:r>
              <a:rPr lang="ru-RU" dirty="0"/>
              <a:t> станут видимы в текущем потоке</a:t>
            </a:r>
          </a:p>
          <a:p>
            <a:r>
              <a:rPr lang="ru-RU" dirty="0"/>
              <a:t>Атомарная операция гарантирует, что поток увидит изменения, сделанные до операции с </a:t>
            </a:r>
            <a:r>
              <a:rPr lang="en-US" dirty="0" err="1"/>
              <a:t>memory_order</a:t>
            </a:r>
            <a:r>
              <a:rPr lang="en-US" dirty="0"/>
              <a:t>::release</a:t>
            </a:r>
            <a:r>
              <a:rPr lang="ru-RU" dirty="0"/>
              <a:t> в другом потоке</a:t>
            </a:r>
            <a:endParaRPr lang="en-US" dirty="0"/>
          </a:p>
        </p:txBody>
      </p:sp>
    </p:spTree>
    <p:extLst>
      <p:ext uri="{BB962C8B-B14F-4D97-AF65-F5344CB8AC3E}">
        <p14:creationId xmlns:p14="http://schemas.microsoft.com/office/powerpoint/2010/main" val="656711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5A7E-72A2-D740-D1B1-E57CA0800727}"/>
              </a:ext>
            </a:extLst>
          </p:cNvPr>
          <p:cNvSpPr>
            <a:spLocks noGrp="1"/>
          </p:cNvSpPr>
          <p:nvPr>
            <p:ph type="title"/>
          </p:nvPr>
        </p:nvSpPr>
        <p:spPr/>
        <p:txBody>
          <a:bodyPr/>
          <a:lstStyle/>
          <a:p>
            <a:r>
              <a:rPr lang="en-US" dirty="0"/>
              <a:t>std::</a:t>
            </a:r>
            <a:r>
              <a:rPr lang="en-US" dirty="0" err="1"/>
              <a:t>memory_order</a:t>
            </a:r>
            <a:r>
              <a:rPr lang="en-US" dirty="0"/>
              <a:t>::release</a:t>
            </a:r>
          </a:p>
        </p:txBody>
      </p:sp>
      <p:sp>
        <p:nvSpPr>
          <p:cNvPr id="3" name="Content Placeholder 2">
            <a:extLst>
              <a:ext uri="{FF2B5EF4-FFF2-40B4-BE49-F238E27FC236}">
                <a16:creationId xmlns:a16="http://schemas.microsoft.com/office/drawing/2014/main" id="{970A55C2-F6A6-D97A-B2FA-2A642FB83D7C}"/>
              </a:ext>
            </a:extLst>
          </p:cNvPr>
          <p:cNvSpPr>
            <a:spLocks noGrp="1"/>
          </p:cNvSpPr>
          <p:nvPr>
            <p:ph idx="1"/>
          </p:nvPr>
        </p:nvSpPr>
        <p:spPr/>
        <p:txBody>
          <a:bodyPr>
            <a:normAutofit lnSpcReduction="10000"/>
          </a:bodyPr>
          <a:lstStyle/>
          <a:p>
            <a:r>
              <a:rPr lang="ru-RU" dirty="0"/>
              <a:t>Операция </a:t>
            </a:r>
            <a:r>
              <a:rPr lang="ru-RU" b="1" dirty="0"/>
              <a:t>записи</a:t>
            </a:r>
            <a:r>
              <a:rPr lang="ru-RU" dirty="0"/>
              <a:t> выполняет операцию освобождения атомарной переменной</a:t>
            </a:r>
          </a:p>
          <a:p>
            <a:r>
              <a:rPr lang="ru-RU" dirty="0"/>
              <a:t>Никакие чтения и записи в текущем потоке не могут быть перемещены ниже этой операции записи</a:t>
            </a:r>
          </a:p>
          <a:p>
            <a:pPr lvl="1"/>
            <a:r>
              <a:rPr lang="ru-RU" dirty="0"/>
              <a:t>Всё, что идёт до этой операции, произойдёт в этом потоке до неё</a:t>
            </a:r>
          </a:p>
          <a:p>
            <a:r>
              <a:rPr lang="ru-RU" dirty="0"/>
              <a:t>Все записи в текущем потоке станут видимы другим потокам, которые выполняют операцию с </a:t>
            </a:r>
            <a:r>
              <a:rPr lang="en-US" dirty="0">
                <a:latin typeface="Consolas" panose="020B0609020204030204" pitchFamily="49" charset="0"/>
              </a:rPr>
              <a:t>std::</a:t>
            </a:r>
            <a:r>
              <a:rPr lang="en-US" dirty="0" err="1">
                <a:latin typeface="Consolas" panose="020B0609020204030204" pitchFamily="49" charset="0"/>
              </a:rPr>
              <a:t>memory_order</a:t>
            </a:r>
            <a:r>
              <a:rPr lang="en-US" dirty="0">
                <a:latin typeface="Consolas" panose="020B0609020204030204" pitchFamily="49" charset="0"/>
              </a:rPr>
              <a:t>::acquire</a:t>
            </a:r>
            <a:r>
              <a:rPr lang="ru-RU" dirty="0"/>
              <a:t> </a:t>
            </a:r>
            <a:r>
              <a:rPr lang="ru-RU" b="1" dirty="0"/>
              <a:t>над этой же</a:t>
            </a:r>
            <a:r>
              <a:rPr lang="ru-RU" dirty="0"/>
              <a:t> переменной</a:t>
            </a:r>
          </a:p>
          <a:p>
            <a:r>
              <a:rPr lang="ru-RU" dirty="0"/>
              <a:t>Операция с </a:t>
            </a:r>
            <a:r>
              <a:rPr lang="en-US" dirty="0" err="1"/>
              <a:t>memory_order</a:t>
            </a:r>
            <a:r>
              <a:rPr lang="en-US" dirty="0"/>
              <a:t>::release</a:t>
            </a:r>
            <a:r>
              <a:rPr lang="ru-RU" dirty="0"/>
              <a:t> используется для передачи данных между потоками</a:t>
            </a:r>
          </a:p>
          <a:p>
            <a:pPr lvl="1"/>
            <a:r>
              <a:rPr lang="ru-RU" dirty="0"/>
              <a:t>Один выполняет запись с </a:t>
            </a:r>
            <a:r>
              <a:rPr lang="en-US" dirty="0"/>
              <a:t>release</a:t>
            </a:r>
            <a:r>
              <a:rPr lang="ru-RU" dirty="0"/>
              <a:t>, а другой – чтение с </a:t>
            </a:r>
            <a:r>
              <a:rPr lang="en-US" dirty="0"/>
              <a:t>acquire</a:t>
            </a:r>
          </a:p>
        </p:txBody>
      </p:sp>
    </p:spTree>
    <p:extLst>
      <p:ext uri="{BB962C8B-B14F-4D97-AF65-F5344CB8AC3E}">
        <p14:creationId xmlns:p14="http://schemas.microsoft.com/office/powerpoint/2010/main" val="2078256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C2F1AA-F0C0-B780-CD21-4EDC3DDC44AB}"/>
              </a:ext>
            </a:extLst>
          </p:cNvPr>
          <p:cNvSpPr>
            <a:spLocks noGrp="1"/>
          </p:cNvSpPr>
          <p:nvPr>
            <p:ph type="title"/>
          </p:nvPr>
        </p:nvSpPr>
        <p:spPr/>
        <p:txBody>
          <a:bodyPr/>
          <a:lstStyle/>
          <a:p>
            <a:r>
              <a:rPr lang="en-US" dirty="0"/>
              <a:t>Acquire/release </a:t>
            </a:r>
            <a:r>
              <a:rPr lang="ru-RU" dirty="0"/>
              <a:t>семантика</a:t>
            </a:r>
            <a:endParaRPr lang="en-US" dirty="0"/>
          </a:p>
        </p:txBody>
      </p:sp>
      <p:sp>
        <p:nvSpPr>
          <p:cNvPr id="4" name="Content Placeholder 3">
            <a:extLst>
              <a:ext uri="{FF2B5EF4-FFF2-40B4-BE49-F238E27FC236}">
                <a16:creationId xmlns:a16="http://schemas.microsoft.com/office/drawing/2014/main" id="{1CF86C92-6842-A7AA-A964-BB8AC3C872AC}"/>
              </a:ext>
            </a:extLst>
          </p:cNvPr>
          <p:cNvSpPr>
            <a:spLocks noGrp="1"/>
          </p:cNvSpPr>
          <p:nvPr>
            <p:ph idx="1"/>
          </p:nvPr>
        </p:nvSpPr>
        <p:spPr/>
        <p:txBody>
          <a:bodyPr/>
          <a:lstStyle/>
          <a:p>
            <a:r>
              <a:rPr lang="en-US" dirty="0"/>
              <a:t>LOAD reg, [Memory]</a:t>
            </a:r>
          </a:p>
          <a:p>
            <a:r>
              <a:rPr lang="en-US" dirty="0" err="1"/>
              <a:t>Membar</a:t>
            </a:r>
            <a:r>
              <a:rPr lang="en-US" dirty="0"/>
              <a:t> #LoadLoad, #LoadStore // Acquire-</a:t>
            </a:r>
            <a:r>
              <a:rPr lang="ru-RU" dirty="0"/>
              <a:t>барьер</a:t>
            </a:r>
            <a:endParaRPr lang="en-US" dirty="0"/>
          </a:p>
          <a:p>
            <a:endParaRPr lang="en-US" dirty="0"/>
          </a:p>
          <a:p>
            <a:r>
              <a:rPr lang="en-US" dirty="0"/>
              <a:t>…</a:t>
            </a:r>
            <a:r>
              <a:rPr lang="ru-RU" dirty="0"/>
              <a:t> </a:t>
            </a:r>
            <a:r>
              <a:rPr lang="en-US" dirty="0"/>
              <a:t>// </a:t>
            </a:r>
            <a:r>
              <a:rPr lang="ru-RU" dirty="0"/>
              <a:t>Операции внутри </a:t>
            </a:r>
            <a:r>
              <a:rPr lang="en-US" dirty="0"/>
              <a:t>acquire/release </a:t>
            </a:r>
            <a:r>
              <a:rPr lang="ru-RU" dirty="0"/>
              <a:t>секции</a:t>
            </a:r>
            <a:endParaRPr lang="en-US" dirty="0"/>
          </a:p>
          <a:p>
            <a:endParaRPr lang="en-US" dirty="0"/>
          </a:p>
          <a:p>
            <a:r>
              <a:rPr lang="en-US" dirty="0" err="1"/>
              <a:t>Membar</a:t>
            </a:r>
            <a:r>
              <a:rPr lang="en-US" dirty="0"/>
              <a:t> #LoadStore, #StoreStore</a:t>
            </a:r>
            <a:r>
              <a:rPr lang="ru-RU" dirty="0"/>
              <a:t> </a:t>
            </a:r>
            <a:r>
              <a:rPr lang="en-US" dirty="0"/>
              <a:t>// Release-</a:t>
            </a:r>
            <a:r>
              <a:rPr lang="ru-RU" dirty="0"/>
              <a:t>барьер</a:t>
            </a:r>
            <a:endParaRPr lang="en-US" dirty="0"/>
          </a:p>
          <a:p>
            <a:r>
              <a:rPr lang="en-US" dirty="0"/>
              <a:t>STORE [Memory], reg</a:t>
            </a:r>
          </a:p>
        </p:txBody>
      </p:sp>
      <p:sp>
        <p:nvSpPr>
          <p:cNvPr id="5" name="Arrow: Down 4">
            <a:extLst>
              <a:ext uri="{FF2B5EF4-FFF2-40B4-BE49-F238E27FC236}">
                <a16:creationId xmlns:a16="http://schemas.microsoft.com/office/drawing/2014/main" id="{64431538-DAF3-164E-D694-1A6CCDAD597E}"/>
              </a:ext>
            </a:extLst>
          </p:cNvPr>
          <p:cNvSpPr/>
          <p:nvPr/>
        </p:nvSpPr>
        <p:spPr>
          <a:xfrm>
            <a:off x="9302750" y="2476500"/>
            <a:ext cx="736600" cy="4572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7D50EE26-EA77-F964-3D91-161557A82877}"/>
              </a:ext>
            </a:extLst>
          </p:cNvPr>
          <p:cNvSpPr/>
          <p:nvPr/>
        </p:nvSpPr>
        <p:spPr>
          <a:xfrm>
            <a:off x="10347325" y="2476500"/>
            <a:ext cx="736600" cy="457200"/>
          </a:xfrm>
          <a:prstGeom prst="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87255676-03A2-E940-D299-406497DADD6A}"/>
              </a:ext>
            </a:extLst>
          </p:cNvPr>
          <p:cNvSpPr/>
          <p:nvPr/>
        </p:nvSpPr>
        <p:spPr>
          <a:xfrm rot="10800000">
            <a:off x="9302750" y="4326731"/>
            <a:ext cx="736600" cy="4572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147F9D39-E077-C299-1799-234196C3D721}"/>
              </a:ext>
            </a:extLst>
          </p:cNvPr>
          <p:cNvSpPr/>
          <p:nvPr/>
        </p:nvSpPr>
        <p:spPr>
          <a:xfrm rot="10800000">
            <a:off x="10347325" y="4326731"/>
            <a:ext cx="736600" cy="457200"/>
          </a:xfrm>
          <a:prstGeom prst="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0606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C5B95B-2F28-36EE-4E1E-0F32C1E706F2}"/>
              </a:ext>
            </a:extLst>
          </p:cNvPr>
          <p:cNvSpPr txBox="1"/>
          <p:nvPr/>
        </p:nvSpPr>
        <p:spPr>
          <a:xfrm>
            <a:off x="0" y="0"/>
            <a:ext cx="12192000" cy="6986528"/>
          </a:xfrm>
          <a:prstGeom prst="rect">
            <a:avLst/>
          </a:prstGeom>
          <a:noFill/>
        </p:spPr>
        <p:txBody>
          <a:bodyPr wrap="square">
            <a:spAutoFit/>
          </a:bodyPr>
          <a:lstStyle/>
          <a:p>
            <a:pPr>
              <a:buNone/>
            </a:pPr>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err="1">
                <a:solidFill>
                  <a:srgbClr val="2B91AF"/>
                </a:solidFill>
                <a:effectLst/>
                <a:latin typeface="Consolas" panose="020B0609020204030204" pitchFamily="49" charset="0"/>
              </a:rPr>
              <a:t>SpinMutex</a:t>
            </a:r>
            <a:r>
              <a:rPr lang="en-US" sz="1600" b="0" dirty="0">
                <a:solidFill>
                  <a:srgbClr val="2B91AF"/>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p>
          <a:p>
            <a:pPr>
              <a:buNone/>
            </a:pPr>
            <a:r>
              <a:rPr lang="en-US" sz="1600" b="0" dirty="0">
                <a:solidFill>
                  <a:srgbClr val="0000FF"/>
                </a:solidFill>
                <a:effectLst/>
                <a:latin typeface="Consolas" panose="020B0609020204030204" pitchFamily="49" charset="0"/>
              </a:rPr>
              <a:t>public:</a:t>
            </a:r>
            <a:endParaRPr lang="en-US" sz="1600" b="0" dirty="0">
              <a:solidFill>
                <a:srgbClr val="000000"/>
              </a:solidFill>
              <a:effectLst/>
              <a:latin typeface="Consolas" panose="020B0609020204030204" pitchFamily="49" charset="0"/>
            </a:endParaRPr>
          </a:p>
          <a:p>
            <a:pPr>
              <a:buNone/>
            </a:pPr>
            <a:r>
              <a:rPr lang="en-US" sz="1600" b="0" dirty="0">
                <a:solidFill>
                  <a:srgbClr val="000000"/>
                </a:solidFill>
                <a:effectLst/>
                <a:latin typeface="Consolas" panose="020B0609020204030204" pitchFamily="49" charset="0"/>
              </a:rPr>
              <a:t>  </a:t>
            </a:r>
            <a:r>
              <a:rPr lang="en-US" sz="1600" b="0" dirty="0" err="1">
                <a:solidFill>
                  <a:srgbClr val="74531F"/>
                </a:solidFill>
                <a:effectLst/>
                <a:latin typeface="Consolas" panose="020B0609020204030204" pitchFamily="49" charset="0"/>
              </a:rPr>
              <a:t>SpinMutex</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a:t>
            </a:r>
          </a:p>
          <a:p>
            <a:pPr>
              <a:buNone/>
            </a:pPr>
            <a:endParaRPr lang="en-US" sz="1600" b="0" dirty="0">
              <a:solidFill>
                <a:srgbClr val="000000"/>
              </a:solidFill>
              <a:effectLst/>
              <a:latin typeface="Consolas" panose="020B0609020204030204" pitchFamily="49" charset="0"/>
            </a:endParaRPr>
          </a:p>
          <a:p>
            <a:pPr>
              <a:buNone/>
            </a:pPr>
            <a:r>
              <a:rPr lang="en-US" sz="1600" b="0" dirty="0">
                <a:solidFill>
                  <a:srgbClr val="000000"/>
                </a:solidFill>
                <a:effectLst/>
                <a:latin typeface="Consolas" panose="020B0609020204030204" pitchFamily="49" charset="0"/>
              </a:rPr>
              <a:t>  </a:t>
            </a:r>
            <a:r>
              <a:rPr lang="en-US" sz="1600" b="0" dirty="0">
                <a:solidFill>
                  <a:srgbClr val="74531F"/>
                </a:solidFill>
                <a:effectLst/>
                <a:latin typeface="Consolas" panose="020B0609020204030204" pitchFamily="49" charset="0"/>
              </a:rPr>
              <a:t>~</a:t>
            </a:r>
            <a:r>
              <a:rPr lang="en-US" sz="1600" b="0" dirty="0" err="1">
                <a:solidFill>
                  <a:srgbClr val="74531F"/>
                </a:solidFill>
                <a:effectLst/>
                <a:latin typeface="Consolas" panose="020B0609020204030204" pitchFamily="49" charset="0"/>
              </a:rPr>
              <a:t>SpinMutex</a:t>
            </a:r>
            <a:r>
              <a:rPr lang="en-US" sz="1600" b="0" dirty="0">
                <a:solidFill>
                  <a:srgbClr val="000000"/>
                </a:solidFill>
                <a:effectLst/>
                <a:latin typeface="Consolas" panose="020B0609020204030204" pitchFamily="49" charset="0"/>
              </a:rPr>
              <a:t>() {</a:t>
            </a:r>
          </a:p>
          <a:p>
            <a:pPr>
              <a:buNone/>
            </a:pPr>
            <a:r>
              <a:rPr lang="en-US" sz="1600" b="0" dirty="0">
                <a:solidFill>
                  <a:srgbClr val="000000"/>
                </a:solidFill>
                <a:effectLst/>
                <a:latin typeface="Consolas" panose="020B0609020204030204" pitchFamily="49" charset="0"/>
              </a:rPr>
              <a:t>    </a:t>
            </a:r>
            <a:r>
              <a:rPr lang="en-US" sz="1600" b="0" dirty="0">
                <a:solidFill>
                  <a:srgbClr val="8A1BFF"/>
                </a:solidFill>
                <a:effectLst/>
                <a:latin typeface="Consolas" panose="020B0609020204030204" pitchFamily="49" charset="0"/>
              </a:rPr>
              <a:t>assert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m_flag.</a:t>
            </a:r>
            <a:r>
              <a:rPr lang="en-US" sz="1600" b="0" dirty="0" err="1">
                <a:solidFill>
                  <a:srgbClr val="74531F"/>
                </a:solidFill>
                <a:effectLst/>
                <a:latin typeface="Consolas" panose="020B0609020204030204" pitchFamily="49" charset="0"/>
              </a:rPr>
              <a:t>load</a:t>
            </a:r>
            <a:r>
              <a:rPr lang="en-US" sz="1600" b="0" dirty="0">
                <a:solidFill>
                  <a:srgbClr val="000000"/>
                </a:solidFill>
                <a:effectLst/>
                <a:latin typeface="Consolas" panose="020B0609020204030204" pitchFamily="49" charset="0"/>
              </a:rPr>
              <a:t>(std::</a:t>
            </a:r>
            <a:r>
              <a:rPr lang="en-US" sz="1600" b="0" dirty="0" err="1">
                <a:solidFill>
                  <a:srgbClr val="2B91AF"/>
                </a:solidFill>
                <a:effectLst/>
                <a:latin typeface="Consolas" panose="020B0609020204030204" pitchFamily="49" charset="0"/>
              </a:rPr>
              <a:t>memory_order</a:t>
            </a:r>
            <a:r>
              <a:rPr lang="en-US" sz="1600" b="0" dirty="0">
                <a:solidFill>
                  <a:srgbClr val="000000"/>
                </a:solidFill>
                <a:effectLst/>
                <a:latin typeface="Consolas" panose="020B0609020204030204" pitchFamily="49" charset="0"/>
              </a:rPr>
              <a:t>::relaxed) == </a:t>
            </a:r>
            <a:r>
              <a:rPr lang="en-US" sz="1600" b="0" dirty="0">
                <a:solidFill>
                  <a:srgbClr val="0000FF"/>
                </a:solidFill>
                <a:effectLst/>
                <a:latin typeface="Consolas" panose="020B0609020204030204" pitchFamily="49" charset="0"/>
              </a:rPr>
              <a:t>false</a:t>
            </a:r>
            <a:r>
              <a:rPr lang="en-US" sz="1600" b="0" dirty="0">
                <a:solidFill>
                  <a:srgbClr val="000000"/>
                </a:solidFill>
                <a:effectLst/>
                <a:latin typeface="Consolas" panose="020B0609020204030204" pitchFamily="49" charset="0"/>
              </a:rPr>
              <a:t>);</a:t>
            </a:r>
          </a:p>
          <a:p>
            <a:pPr>
              <a:buNone/>
            </a:pPr>
            <a:r>
              <a:rPr lang="en-US" sz="1600" b="0" dirty="0">
                <a:solidFill>
                  <a:srgbClr val="000000"/>
                </a:solidFill>
                <a:effectLst/>
                <a:latin typeface="Consolas" panose="020B0609020204030204" pitchFamily="49" charset="0"/>
              </a:rPr>
              <a:t>  }</a:t>
            </a:r>
          </a:p>
          <a:p>
            <a:pPr>
              <a:buNone/>
            </a:pPr>
            <a:endParaRPr lang="en-US" sz="1600" dirty="0">
              <a:solidFill>
                <a:srgbClr val="000000"/>
              </a:solidFill>
              <a:latin typeface="Consolas" panose="020B0609020204030204" pitchFamily="49" charset="0"/>
            </a:endParaRPr>
          </a:p>
          <a:p>
            <a:pPr>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 </a:t>
            </a:r>
            <a:r>
              <a:rPr lang="en-US" sz="1600" b="0" dirty="0">
                <a:solidFill>
                  <a:srgbClr val="74531F"/>
                </a:solidFill>
                <a:effectLst/>
                <a:latin typeface="Consolas" panose="020B0609020204030204" pitchFamily="49" charset="0"/>
              </a:rPr>
              <a:t>lock</a:t>
            </a:r>
            <a:r>
              <a:rPr lang="en-US" sz="1600" b="0" dirty="0">
                <a:solidFill>
                  <a:srgbClr val="000000"/>
                </a:solidFill>
                <a:effectLst/>
                <a:latin typeface="Consolas" panose="020B0609020204030204" pitchFamily="49" charset="0"/>
              </a:rPr>
              <a:t>() </a:t>
            </a:r>
            <a:r>
              <a:rPr lang="en-US" sz="1600" b="0" dirty="0" err="1">
                <a:solidFill>
                  <a:srgbClr val="0000FF"/>
                </a:solidFill>
                <a:effectLst/>
                <a:latin typeface="Consolas" panose="020B0609020204030204" pitchFamily="49" charset="0"/>
              </a:rPr>
              <a:t>noexcept</a:t>
            </a:r>
            <a:r>
              <a:rPr lang="en-US" sz="1600" b="0" dirty="0">
                <a:solidFill>
                  <a:srgbClr val="0000FF"/>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p>
          <a:p>
            <a:pPr>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bool</a:t>
            </a:r>
            <a:r>
              <a:rPr lang="en-US" sz="1600" b="0" dirty="0">
                <a:solidFill>
                  <a:srgbClr val="000000"/>
                </a:solidFill>
                <a:effectLst/>
                <a:latin typeface="Consolas" panose="020B0609020204030204" pitchFamily="49" charset="0"/>
              </a:rPr>
              <a:t> </a:t>
            </a:r>
            <a:r>
              <a:rPr lang="en-US" sz="1600" b="0" dirty="0">
                <a:solidFill>
                  <a:srgbClr val="1F377F"/>
                </a:solidFill>
                <a:effectLst/>
                <a:latin typeface="Consolas" panose="020B0609020204030204" pitchFamily="49" charset="0"/>
              </a:rPr>
              <a:t>current</a:t>
            </a:r>
            <a:r>
              <a:rPr lang="en-US" sz="1600" b="0" dirty="0">
                <a:solidFill>
                  <a:srgbClr val="000000"/>
                </a:solidFill>
                <a:effectLst/>
                <a:latin typeface="Consolas" panose="020B0609020204030204" pitchFamily="49" charset="0"/>
              </a:rPr>
              <a:t>;</a:t>
            </a:r>
          </a:p>
          <a:p>
            <a:pPr>
              <a:buNone/>
            </a:pPr>
            <a:r>
              <a:rPr lang="en-US" sz="1600" b="0" dirty="0">
                <a:solidFill>
                  <a:srgbClr val="000000"/>
                </a:solidFill>
                <a:effectLst/>
                <a:latin typeface="Consolas" panose="020B0609020204030204" pitchFamily="49" charset="0"/>
              </a:rPr>
              <a:t>    </a:t>
            </a:r>
            <a:r>
              <a:rPr lang="en-US" sz="1600" b="0" dirty="0">
                <a:solidFill>
                  <a:srgbClr val="8F08C4"/>
                </a:solidFill>
                <a:effectLst/>
                <a:latin typeface="Consolas" panose="020B0609020204030204" pitchFamily="49" charset="0"/>
              </a:rPr>
              <a:t>do </a:t>
            </a:r>
            <a:r>
              <a:rPr lang="en-US" sz="1600" b="0" dirty="0">
                <a:solidFill>
                  <a:srgbClr val="000000"/>
                </a:solidFill>
                <a:effectLst/>
                <a:latin typeface="Consolas" panose="020B0609020204030204" pitchFamily="49" charset="0"/>
              </a:rPr>
              <a:t>{</a:t>
            </a:r>
          </a:p>
          <a:p>
            <a:pPr>
              <a:buNone/>
            </a:pPr>
            <a:r>
              <a:rPr lang="en-US" sz="1600" b="0" dirty="0">
                <a:solidFill>
                  <a:srgbClr val="000000"/>
                </a:solidFill>
                <a:effectLst/>
                <a:latin typeface="Consolas" panose="020B0609020204030204" pitchFamily="49" charset="0"/>
              </a:rPr>
              <a:t>      </a:t>
            </a:r>
            <a:r>
              <a:rPr lang="en-US" sz="1600" b="0" dirty="0">
                <a:solidFill>
                  <a:srgbClr val="1F377F"/>
                </a:solidFill>
                <a:effectLst/>
                <a:latin typeface="Consolas" panose="020B0609020204030204" pitchFamily="49" charset="0"/>
              </a:rPr>
              <a:t>current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false</a:t>
            </a:r>
            <a:r>
              <a:rPr lang="en-US" sz="1600" b="0" dirty="0">
                <a:solidFill>
                  <a:srgbClr val="000000"/>
                </a:solidFill>
                <a:effectLst/>
                <a:latin typeface="Consolas" panose="020B0609020204030204" pitchFamily="49" charset="0"/>
              </a:rPr>
              <a:t>;</a:t>
            </a:r>
          </a:p>
          <a:p>
            <a:pPr>
              <a:buNone/>
            </a:pPr>
            <a:r>
              <a:rPr lang="en-US" sz="1600" b="0" dirty="0">
                <a:solidFill>
                  <a:srgbClr val="000000"/>
                </a:solidFill>
                <a:effectLst/>
                <a:latin typeface="Consolas" panose="020B0609020204030204" pitchFamily="49" charset="0"/>
              </a:rPr>
              <a:t>    } </a:t>
            </a:r>
            <a:r>
              <a:rPr lang="en-US" sz="1600" b="0" dirty="0">
                <a:solidFill>
                  <a:srgbClr val="8F08C4"/>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m_flag.</a:t>
            </a:r>
            <a:r>
              <a:rPr lang="en-US" sz="1600" b="0" dirty="0" err="1">
                <a:solidFill>
                  <a:srgbClr val="74531F"/>
                </a:solidFill>
                <a:effectLst/>
                <a:latin typeface="Consolas" panose="020B0609020204030204" pitchFamily="49" charset="0"/>
              </a:rPr>
              <a:t>compare_exchange_weak</a:t>
            </a:r>
            <a:r>
              <a:rPr lang="en-US" sz="1600" b="0" dirty="0">
                <a:solidFill>
                  <a:srgbClr val="000000"/>
                </a:solidFill>
                <a:effectLst/>
                <a:latin typeface="Consolas" panose="020B0609020204030204" pitchFamily="49" charset="0"/>
              </a:rPr>
              <a:t>(</a:t>
            </a:r>
            <a:r>
              <a:rPr lang="en-US" sz="1600" b="0" dirty="0">
                <a:solidFill>
                  <a:srgbClr val="1F377F"/>
                </a:solidFill>
                <a:effectLst/>
                <a:latin typeface="Consolas" panose="020B0609020204030204" pitchFamily="49" charset="0"/>
              </a:rPr>
              <a:t>current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true</a:t>
            </a:r>
            <a:r>
              <a:rPr lang="en-US" sz="1600" b="0" dirty="0">
                <a:solidFill>
                  <a:srgbClr val="000000"/>
                </a:solidFill>
                <a:effectLst/>
                <a:latin typeface="Consolas" panose="020B0609020204030204" pitchFamily="49" charset="0"/>
              </a:rPr>
              <a:t>, std::</a:t>
            </a:r>
            <a:r>
              <a:rPr lang="en-US" sz="1600" b="0" dirty="0" err="1">
                <a:solidFill>
                  <a:srgbClr val="2B91AF"/>
                </a:solidFill>
                <a:effectLst/>
                <a:latin typeface="Consolas" panose="020B0609020204030204" pitchFamily="49" charset="0"/>
              </a:rPr>
              <a:t>memory_order</a:t>
            </a:r>
            <a:r>
              <a:rPr lang="en-US" sz="1600" b="0" dirty="0">
                <a:solidFill>
                  <a:srgbClr val="000000"/>
                </a:solidFill>
                <a:effectLst/>
                <a:latin typeface="Consolas" panose="020B0609020204030204" pitchFamily="49" charset="0"/>
              </a:rPr>
              <a:t>::acquire));</a:t>
            </a:r>
          </a:p>
          <a:p>
            <a:pPr>
              <a:buNone/>
            </a:pPr>
            <a:r>
              <a:rPr lang="en-US" sz="1600" b="0" dirty="0">
                <a:solidFill>
                  <a:srgbClr val="000000"/>
                </a:solidFill>
                <a:effectLst/>
                <a:latin typeface="Consolas" panose="020B0609020204030204" pitchFamily="49" charset="0"/>
              </a:rPr>
              <a:t>  }</a:t>
            </a:r>
          </a:p>
          <a:p>
            <a:pPr>
              <a:buNone/>
            </a:pPr>
            <a:endParaRPr lang="en-US" sz="1600" b="0" dirty="0">
              <a:solidFill>
                <a:srgbClr val="000000"/>
              </a:solidFill>
              <a:effectLst/>
              <a:latin typeface="Consolas" panose="020B0609020204030204" pitchFamily="49" charset="0"/>
            </a:endParaRPr>
          </a:p>
          <a:p>
            <a:pPr>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bool</a:t>
            </a:r>
            <a:r>
              <a:rPr lang="en-US" sz="1600" b="0" dirty="0">
                <a:solidFill>
                  <a:srgbClr val="000000"/>
                </a:solidFill>
                <a:effectLst/>
                <a:latin typeface="Consolas" panose="020B0609020204030204" pitchFamily="49" charset="0"/>
              </a:rPr>
              <a:t> </a:t>
            </a:r>
            <a:r>
              <a:rPr lang="en-US" sz="1600" b="0" dirty="0" err="1">
                <a:solidFill>
                  <a:srgbClr val="74531F"/>
                </a:solidFill>
                <a:effectLst/>
                <a:latin typeface="Consolas" panose="020B0609020204030204" pitchFamily="49" charset="0"/>
              </a:rPr>
              <a:t>try_lock</a:t>
            </a:r>
            <a:r>
              <a:rPr lang="en-US" sz="1600" b="0" dirty="0">
                <a:solidFill>
                  <a:srgbClr val="000000"/>
                </a:solidFill>
                <a:effectLst/>
                <a:latin typeface="Consolas" panose="020B0609020204030204" pitchFamily="49" charset="0"/>
              </a:rPr>
              <a:t>() </a:t>
            </a:r>
            <a:r>
              <a:rPr lang="en-US" sz="1600" b="0" dirty="0" err="1">
                <a:solidFill>
                  <a:srgbClr val="0000FF"/>
                </a:solidFill>
                <a:effectLst/>
                <a:latin typeface="Consolas" panose="020B0609020204030204" pitchFamily="49" charset="0"/>
              </a:rPr>
              <a:t>noexcept</a:t>
            </a:r>
            <a:r>
              <a:rPr lang="en-US" sz="1600" b="0" dirty="0">
                <a:solidFill>
                  <a:srgbClr val="0000FF"/>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p>
          <a:p>
            <a:pPr>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bool</a:t>
            </a:r>
            <a:r>
              <a:rPr lang="en-US" sz="1600" b="0" dirty="0">
                <a:solidFill>
                  <a:srgbClr val="000000"/>
                </a:solidFill>
                <a:effectLst/>
                <a:latin typeface="Consolas" panose="020B0609020204030204" pitchFamily="49" charset="0"/>
              </a:rPr>
              <a:t> </a:t>
            </a:r>
            <a:r>
              <a:rPr lang="en-US" sz="1600" b="0" dirty="0">
                <a:solidFill>
                  <a:srgbClr val="1F377F"/>
                </a:solidFill>
                <a:effectLst/>
                <a:latin typeface="Consolas" panose="020B0609020204030204" pitchFamily="49" charset="0"/>
              </a:rPr>
              <a:t>current</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false</a:t>
            </a:r>
            <a:r>
              <a:rPr lang="en-US" sz="1600" b="0" dirty="0">
                <a:solidFill>
                  <a:srgbClr val="000000"/>
                </a:solidFill>
                <a:effectLst/>
                <a:latin typeface="Consolas" panose="020B0609020204030204" pitchFamily="49" charset="0"/>
              </a:rPr>
              <a:t>;</a:t>
            </a:r>
          </a:p>
          <a:p>
            <a:pPr>
              <a:buNone/>
            </a:pPr>
            <a:r>
              <a:rPr lang="en-US" sz="1600" b="0" dirty="0">
                <a:solidFill>
                  <a:srgbClr val="000000"/>
                </a:solidFill>
                <a:effectLst/>
                <a:latin typeface="Consolas" panose="020B0609020204030204" pitchFamily="49" charset="0"/>
              </a:rPr>
              <a:t>    </a:t>
            </a:r>
            <a:r>
              <a:rPr lang="en-US" sz="1600" b="0" dirty="0">
                <a:solidFill>
                  <a:srgbClr val="8F08C4"/>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m_flag.</a:t>
            </a:r>
            <a:r>
              <a:rPr lang="en-US" sz="1600" b="0" dirty="0" err="1">
                <a:solidFill>
                  <a:srgbClr val="74531F"/>
                </a:solidFill>
                <a:effectLst/>
                <a:latin typeface="Consolas" panose="020B0609020204030204" pitchFamily="49" charset="0"/>
              </a:rPr>
              <a:t>compare_exchange_strong</a:t>
            </a:r>
            <a:r>
              <a:rPr lang="en-US" sz="1600" b="0" dirty="0">
                <a:solidFill>
                  <a:srgbClr val="000000"/>
                </a:solidFill>
                <a:effectLst/>
                <a:latin typeface="Consolas" panose="020B0609020204030204" pitchFamily="49" charset="0"/>
              </a:rPr>
              <a:t>(</a:t>
            </a:r>
            <a:r>
              <a:rPr lang="en-US" sz="1600" b="0" dirty="0">
                <a:solidFill>
                  <a:srgbClr val="1F377F"/>
                </a:solidFill>
                <a:effectLst/>
                <a:latin typeface="Consolas" panose="020B0609020204030204" pitchFamily="49" charset="0"/>
              </a:rPr>
              <a:t>current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true</a:t>
            </a:r>
            <a:r>
              <a:rPr lang="en-US" sz="1600" b="0" dirty="0">
                <a:solidFill>
                  <a:srgbClr val="000000"/>
                </a:solidFill>
                <a:effectLst/>
                <a:latin typeface="Consolas" panose="020B0609020204030204" pitchFamily="49" charset="0"/>
              </a:rPr>
              <a:t>, std::</a:t>
            </a:r>
            <a:r>
              <a:rPr lang="en-US" sz="1600" b="0" dirty="0" err="1">
                <a:solidFill>
                  <a:srgbClr val="2B91AF"/>
                </a:solidFill>
                <a:effectLst/>
                <a:latin typeface="Consolas" panose="020B0609020204030204" pitchFamily="49" charset="0"/>
              </a:rPr>
              <a:t>memory_order</a:t>
            </a:r>
            <a:r>
              <a:rPr lang="en-US" sz="1600" b="0" dirty="0">
                <a:solidFill>
                  <a:srgbClr val="000000"/>
                </a:solidFill>
                <a:effectLst/>
                <a:latin typeface="Consolas" panose="020B0609020204030204" pitchFamily="49" charset="0"/>
              </a:rPr>
              <a:t>::acquire);</a:t>
            </a:r>
          </a:p>
          <a:p>
            <a:pPr>
              <a:buNone/>
            </a:pPr>
            <a:r>
              <a:rPr lang="en-US" sz="1600" b="0" dirty="0">
                <a:solidFill>
                  <a:srgbClr val="000000"/>
                </a:solidFill>
                <a:effectLst/>
                <a:latin typeface="Consolas" panose="020B0609020204030204" pitchFamily="49" charset="0"/>
              </a:rPr>
              <a:t>  }</a:t>
            </a:r>
          </a:p>
          <a:p>
            <a:pPr>
              <a:buNone/>
            </a:pPr>
            <a:endParaRPr lang="en-US" sz="1600" b="0" dirty="0">
              <a:solidFill>
                <a:srgbClr val="000000"/>
              </a:solidFill>
              <a:effectLst/>
              <a:latin typeface="Consolas" panose="020B0609020204030204" pitchFamily="49" charset="0"/>
            </a:endParaRPr>
          </a:p>
          <a:p>
            <a:pPr>
              <a:buNone/>
            </a:pP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void</a:t>
            </a:r>
            <a:r>
              <a:rPr lang="en-US" sz="1600" b="0" dirty="0">
                <a:solidFill>
                  <a:srgbClr val="000000"/>
                </a:solidFill>
                <a:effectLst/>
                <a:latin typeface="Consolas" panose="020B0609020204030204" pitchFamily="49" charset="0"/>
              </a:rPr>
              <a:t> </a:t>
            </a:r>
            <a:r>
              <a:rPr lang="en-US" sz="1600" b="0" dirty="0">
                <a:solidFill>
                  <a:srgbClr val="74531F"/>
                </a:solidFill>
                <a:effectLst/>
                <a:latin typeface="Consolas" panose="020B0609020204030204" pitchFamily="49" charset="0"/>
              </a:rPr>
              <a:t>unlock</a:t>
            </a:r>
            <a:r>
              <a:rPr lang="en-US" sz="1600" b="0" dirty="0">
                <a:solidFill>
                  <a:srgbClr val="000000"/>
                </a:solidFill>
                <a:effectLst/>
                <a:latin typeface="Consolas" panose="020B0609020204030204" pitchFamily="49" charset="0"/>
              </a:rPr>
              <a:t>() </a:t>
            </a:r>
            <a:r>
              <a:rPr lang="en-US" sz="1600" b="0" dirty="0" err="1">
                <a:solidFill>
                  <a:srgbClr val="0000FF"/>
                </a:solidFill>
                <a:effectLst/>
                <a:latin typeface="Consolas" panose="020B0609020204030204" pitchFamily="49" charset="0"/>
              </a:rPr>
              <a:t>noexcept</a:t>
            </a:r>
            <a:r>
              <a:rPr lang="en-US" sz="1600" b="0" dirty="0">
                <a:solidFill>
                  <a:srgbClr val="0000FF"/>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p>
          <a:p>
            <a:pPr>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m_flag.</a:t>
            </a:r>
            <a:r>
              <a:rPr lang="en-US" sz="1600" b="0" dirty="0" err="1">
                <a:solidFill>
                  <a:srgbClr val="74531F"/>
                </a:solidFill>
                <a:effectLst/>
                <a:latin typeface="Consolas" panose="020B0609020204030204" pitchFamily="49" charset="0"/>
              </a:rPr>
              <a:t>store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false</a:t>
            </a:r>
            <a:r>
              <a:rPr lang="en-US" sz="1600" b="0" dirty="0">
                <a:solidFill>
                  <a:srgbClr val="000000"/>
                </a:solidFill>
                <a:effectLst/>
                <a:latin typeface="Consolas" panose="020B0609020204030204" pitchFamily="49" charset="0"/>
              </a:rPr>
              <a:t>, std::</a:t>
            </a:r>
            <a:r>
              <a:rPr lang="en-US" sz="1600" b="0" dirty="0" err="1">
                <a:solidFill>
                  <a:srgbClr val="2B91AF"/>
                </a:solidFill>
                <a:effectLst/>
                <a:latin typeface="Consolas" panose="020B0609020204030204" pitchFamily="49" charset="0"/>
              </a:rPr>
              <a:t>memory_order</a:t>
            </a:r>
            <a:r>
              <a:rPr lang="en-US" sz="1600" b="0" dirty="0">
                <a:solidFill>
                  <a:srgbClr val="000000"/>
                </a:solidFill>
                <a:effectLst/>
                <a:latin typeface="Consolas" panose="020B0609020204030204" pitchFamily="49" charset="0"/>
              </a:rPr>
              <a:t>::release);</a:t>
            </a:r>
          </a:p>
          <a:p>
            <a:pPr>
              <a:buNone/>
            </a:pPr>
            <a:r>
              <a:rPr lang="en-US" sz="1600" b="0" dirty="0">
                <a:solidFill>
                  <a:srgbClr val="000000"/>
                </a:solidFill>
                <a:effectLst/>
                <a:latin typeface="Consolas" panose="020B0609020204030204" pitchFamily="49" charset="0"/>
              </a:rPr>
              <a:t>  }</a:t>
            </a:r>
          </a:p>
          <a:p>
            <a:pPr>
              <a:buNone/>
            </a:pPr>
            <a:endParaRPr lang="en-US" sz="1600" b="0" dirty="0">
              <a:solidFill>
                <a:srgbClr val="000000"/>
              </a:solidFill>
              <a:effectLst/>
              <a:latin typeface="Consolas" panose="020B0609020204030204" pitchFamily="49" charset="0"/>
            </a:endParaRPr>
          </a:p>
          <a:p>
            <a:pPr>
              <a:buNone/>
            </a:pPr>
            <a:r>
              <a:rPr lang="en-US" sz="1600" b="0" dirty="0">
                <a:solidFill>
                  <a:srgbClr val="0000FF"/>
                </a:solidFill>
                <a:effectLst/>
                <a:latin typeface="Consolas" panose="020B0609020204030204" pitchFamily="49" charset="0"/>
              </a:rPr>
              <a:t>private:</a:t>
            </a:r>
            <a:endParaRPr lang="en-US" sz="1600" b="0" dirty="0">
              <a:solidFill>
                <a:srgbClr val="000000"/>
              </a:solidFill>
              <a:effectLst/>
              <a:latin typeface="Consolas" panose="020B0609020204030204" pitchFamily="49" charset="0"/>
            </a:endParaRPr>
          </a:p>
          <a:p>
            <a:pPr>
              <a:buNone/>
            </a:pPr>
            <a:r>
              <a:rPr lang="en-US" sz="1600" b="0" dirty="0">
                <a:solidFill>
                  <a:srgbClr val="000000"/>
                </a:solidFill>
                <a:effectLst/>
                <a:latin typeface="Consolas" panose="020B0609020204030204" pitchFamily="49" charset="0"/>
              </a:rPr>
              <a:t>  std::</a:t>
            </a:r>
            <a:r>
              <a:rPr lang="en-US" sz="1600" b="0" dirty="0" err="1">
                <a:solidFill>
                  <a:srgbClr val="2B91AF"/>
                </a:solidFill>
                <a:effectLst/>
                <a:latin typeface="Consolas" panose="020B0609020204030204" pitchFamily="49" charset="0"/>
              </a:rPr>
              <a:t>atomic_bool</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m_flag</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false</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81940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fade">
                                      <p:cBhvr>
                                        <p:cTn id="23" dur="500"/>
                                        <p:tgtEl>
                                          <p:spTgt spid="5">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9" end="9"/>
                                            </p:txEl>
                                          </p:spTgt>
                                        </p:tgtEl>
                                        <p:attrNameLst>
                                          <p:attrName>style.visibility</p:attrName>
                                        </p:attrNameLst>
                                      </p:cBhvr>
                                      <p:to>
                                        <p:strVal val="visible"/>
                                      </p:to>
                                    </p:set>
                                    <p:animEffect transition="in" filter="fade">
                                      <p:cBhvr>
                                        <p:cTn id="26" dur="500"/>
                                        <p:tgtEl>
                                          <p:spTgt spid="5">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fade">
                                      <p:cBhvr>
                                        <p:cTn id="29" dur="500"/>
                                        <p:tgtEl>
                                          <p:spTgt spid="5">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1" end="11"/>
                                            </p:txEl>
                                          </p:spTgt>
                                        </p:tgtEl>
                                        <p:attrNameLst>
                                          <p:attrName>style.visibility</p:attrName>
                                        </p:attrNameLst>
                                      </p:cBhvr>
                                      <p:to>
                                        <p:strVal val="visible"/>
                                      </p:to>
                                    </p:set>
                                    <p:animEffect transition="in" filter="fade">
                                      <p:cBhvr>
                                        <p:cTn id="32" dur="500"/>
                                        <p:tgtEl>
                                          <p:spTgt spid="5">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animEffect transition="in" filter="fade">
                                      <p:cBhvr>
                                        <p:cTn id="35" dur="500"/>
                                        <p:tgtEl>
                                          <p:spTgt spid="5">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13" end="13"/>
                                            </p:txEl>
                                          </p:spTgt>
                                        </p:tgtEl>
                                        <p:attrNameLst>
                                          <p:attrName>style.visibility</p:attrName>
                                        </p:attrNameLst>
                                      </p:cBhvr>
                                      <p:to>
                                        <p:strVal val="visible"/>
                                      </p:to>
                                    </p:set>
                                    <p:animEffect transition="in" filter="fade">
                                      <p:cBhvr>
                                        <p:cTn id="38" dur="500"/>
                                        <p:tgtEl>
                                          <p:spTgt spid="5">
                                            <p:txEl>
                                              <p:pRg st="13" end="1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animEffect transition="in" filter="fade">
                                      <p:cBhvr>
                                        <p:cTn id="43" dur="500"/>
                                        <p:tgtEl>
                                          <p:spTgt spid="5">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6" end="16"/>
                                            </p:txEl>
                                          </p:spTgt>
                                        </p:tgtEl>
                                        <p:attrNameLst>
                                          <p:attrName>style.visibility</p:attrName>
                                        </p:attrNameLst>
                                      </p:cBhvr>
                                      <p:to>
                                        <p:strVal val="visible"/>
                                      </p:to>
                                    </p:set>
                                    <p:animEffect transition="in" filter="fade">
                                      <p:cBhvr>
                                        <p:cTn id="46" dur="500"/>
                                        <p:tgtEl>
                                          <p:spTgt spid="5">
                                            <p:txEl>
                                              <p:pRg st="16" end="16"/>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17" end="17"/>
                                            </p:txEl>
                                          </p:spTgt>
                                        </p:tgtEl>
                                        <p:attrNameLst>
                                          <p:attrName>style.visibility</p:attrName>
                                        </p:attrNameLst>
                                      </p:cBhvr>
                                      <p:to>
                                        <p:strVal val="visible"/>
                                      </p:to>
                                    </p:set>
                                    <p:animEffect transition="in" filter="fade">
                                      <p:cBhvr>
                                        <p:cTn id="49" dur="500"/>
                                        <p:tgtEl>
                                          <p:spTgt spid="5">
                                            <p:txEl>
                                              <p:pRg st="17" end="17"/>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
                                            <p:txEl>
                                              <p:pRg st="18" end="18"/>
                                            </p:txEl>
                                          </p:spTgt>
                                        </p:tgtEl>
                                        <p:attrNameLst>
                                          <p:attrName>style.visibility</p:attrName>
                                        </p:attrNameLst>
                                      </p:cBhvr>
                                      <p:to>
                                        <p:strVal val="visible"/>
                                      </p:to>
                                    </p:set>
                                    <p:animEffect transition="in" filter="fade">
                                      <p:cBhvr>
                                        <p:cTn id="52" dur="500"/>
                                        <p:tgtEl>
                                          <p:spTgt spid="5">
                                            <p:txEl>
                                              <p:pRg st="18" end="1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
                                            <p:txEl>
                                              <p:pRg st="20" end="20"/>
                                            </p:txEl>
                                          </p:spTgt>
                                        </p:tgtEl>
                                        <p:attrNameLst>
                                          <p:attrName>style.visibility</p:attrName>
                                        </p:attrNameLst>
                                      </p:cBhvr>
                                      <p:to>
                                        <p:strVal val="visible"/>
                                      </p:to>
                                    </p:set>
                                    <p:animEffect transition="in" filter="fade">
                                      <p:cBhvr>
                                        <p:cTn id="57" dur="500"/>
                                        <p:tgtEl>
                                          <p:spTgt spid="5">
                                            <p:txEl>
                                              <p:pRg st="20" end="20"/>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1" end="21"/>
                                            </p:txEl>
                                          </p:spTgt>
                                        </p:tgtEl>
                                        <p:attrNameLst>
                                          <p:attrName>style.visibility</p:attrName>
                                        </p:attrNameLst>
                                      </p:cBhvr>
                                      <p:to>
                                        <p:strVal val="visible"/>
                                      </p:to>
                                    </p:set>
                                    <p:animEffect transition="in" filter="fade">
                                      <p:cBhvr>
                                        <p:cTn id="60" dur="500"/>
                                        <p:tgtEl>
                                          <p:spTgt spid="5">
                                            <p:txEl>
                                              <p:pRg st="21" end="21"/>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2" end="22"/>
                                            </p:txEl>
                                          </p:spTgt>
                                        </p:tgtEl>
                                        <p:attrNameLst>
                                          <p:attrName>style.visibility</p:attrName>
                                        </p:attrNameLst>
                                      </p:cBhvr>
                                      <p:to>
                                        <p:strVal val="visible"/>
                                      </p:to>
                                    </p:set>
                                    <p:animEffect transition="in" filter="fade">
                                      <p:cBhvr>
                                        <p:cTn id="63" dur="500"/>
                                        <p:tgtEl>
                                          <p:spTgt spid="5">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49D017-0380-ADF1-AFDD-307336AD05AF}"/>
              </a:ext>
            </a:extLst>
          </p:cNvPr>
          <p:cNvSpPr txBox="1"/>
          <p:nvPr/>
        </p:nvSpPr>
        <p:spPr>
          <a:xfrm>
            <a:off x="0" y="1"/>
            <a:ext cx="12192000" cy="6740307"/>
          </a:xfrm>
          <a:prstGeom prst="rect">
            <a:avLst/>
          </a:prstGeom>
          <a:noFill/>
        </p:spPr>
        <p:txBody>
          <a:bodyPr wrap="square">
            <a:spAutoFit/>
          </a:bodyPr>
          <a:lstStyle/>
          <a:p>
            <a:pPr>
              <a:buNone/>
            </a:pP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Widget </a:t>
            </a:r>
            <a:r>
              <a:rPr lang="en-US" b="0" dirty="0">
                <a:solidFill>
                  <a:srgbClr val="000000"/>
                </a:solidFill>
                <a:effectLst/>
                <a:latin typeface="Consolas" panose="020B0609020204030204" pitchFamily="49" charset="0"/>
              </a:rPr>
              <a:t>{</a:t>
            </a:r>
          </a:p>
          <a:p>
            <a:pPr>
              <a:buNone/>
            </a:pPr>
            <a:r>
              <a:rPr lang="en-US" b="0" dirty="0">
                <a:solidFill>
                  <a:srgbClr val="0000FF"/>
                </a:solidFill>
                <a:effectLst/>
                <a:latin typeface="Consolas" panose="020B0609020204030204" pitchFamily="49" charset="0"/>
              </a:rPr>
              <a:t>public:</a:t>
            </a:r>
            <a:endParaRPr lang="en-US" b="0" dirty="0">
              <a:solidFill>
                <a:srgbClr val="000000"/>
              </a:solidFill>
              <a:effectLst/>
              <a:latin typeface="Consolas" panose="020B0609020204030204" pitchFamily="49" charset="0"/>
            </a:endParaRPr>
          </a:p>
          <a:p>
            <a:pPr>
              <a:buNone/>
            </a:pPr>
            <a:r>
              <a:rPr lang="en-US" b="0" dirty="0">
                <a:solidFill>
                  <a:schemeClr val="bg1">
                    <a:lumMod val="50000"/>
                  </a:schemeClr>
                </a:solidFill>
                <a:effectLst/>
                <a:latin typeface="Consolas" panose="020B0609020204030204" pitchFamily="49" charset="0"/>
              </a:rPr>
              <a:t>  Widget() = default;</a:t>
            </a:r>
          </a:p>
          <a:p>
            <a:pPr>
              <a:buNone/>
            </a:pPr>
            <a:r>
              <a:rPr lang="en-US" b="0" dirty="0">
                <a:solidFill>
                  <a:schemeClr val="bg1">
                    <a:lumMod val="50000"/>
                  </a:schemeClr>
                </a:solidFill>
                <a:effectLst/>
                <a:latin typeface="Consolas" panose="020B0609020204030204" pitchFamily="49" charset="0"/>
              </a:rPr>
              <a:t>  Widget(const Widget&amp;) = delete;</a:t>
            </a:r>
          </a:p>
          <a:p>
            <a:pPr>
              <a:buNone/>
            </a:pPr>
            <a:r>
              <a:rPr lang="en-US" b="0" dirty="0">
                <a:solidFill>
                  <a:schemeClr val="bg1">
                    <a:lumMod val="50000"/>
                  </a:schemeClr>
                </a:solidFill>
                <a:effectLst/>
                <a:latin typeface="Consolas" panose="020B0609020204030204" pitchFamily="49" charset="0"/>
              </a:rPr>
              <a:t>  Widget&amp; operator=(const Widget&amp;) = delete;</a:t>
            </a:r>
          </a:p>
          <a:p>
            <a:pPr>
              <a:buNone/>
            </a:pPr>
            <a:r>
              <a:rPr lang="en-US" b="0" dirty="0">
                <a:solidFill>
                  <a:schemeClr val="bg1">
                    <a:lumMod val="50000"/>
                  </a:schemeClr>
                </a:solidFill>
                <a:effectLst/>
                <a:latin typeface="Consolas" panose="020B0609020204030204" pitchFamily="49" charset="0"/>
              </a:rPr>
              <a:t>  ~Widget() {</a:t>
            </a:r>
          </a:p>
          <a:p>
            <a:pPr>
              <a:buNone/>
            </a:pPr>
            <a:r>
              <a:rPr lang="en-US" b="0" dirty="0">
                <a:solidFill>
                  <a:schemeClr val="bg1">
                    <a:lumMod val="50000"/>
                  </a:schemeClr>
                </a:solidFill>
                <a:effectLst/>
                <a:latin typeface="Consolas" panose="020B0609020204030204" pitchFamily="49" charset="0"/>
              </a:rPr>
              <a:t>    delete </a:t>
            </a:r>
            <a:r>
              <a:rPr lang="en-US" b="0" dirty="0" err="1">
                <a:solidFill>
                  <a:schemeClr val="bg1">
                    <a:lumMod val="50000"/>
                  </a:schemeClr>
                </a:solidFill>
                <a:effectLst/>
                <a:latin typeface="Consolas" panose="020B0609020204030204" pitchFamily="49" charset="0"/>
              </a:rPr>
              <a:t>m_data</a:t>
            </a:r>
            <a:r>
              <a:rPr lang="en-US" b="0" dirty="0">
                <a:solidFill>
                  <a:schemeClr val="bg1">
                    <a:lumMod val="50000"/>
                  </a:schemeClr>
                </a:solidFill>
                <a:effectLst/>
                <a:latin typeface="Consolas" panose="020B0609020204030204" pitchFamily="49" charset="0"/>
              </a:rPr>
              <a:t>;</a:t>
            </a:r>
          </a:p>
          <a:p>
            <a:pPr>
              <a:buNone/>
            </a:pPr>
            <a:r>
              <a:rPr lang="en-US" b="0" dirty="0">
                <a:solidFill>
                  <a:schemeClr val="bg1">
                    <a:lumMod val="50000"/>
                  </a:schemeClr>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Foo</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auto</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data</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m_data.</a:t>
            </a:r>
            <a:r>
              <a:rPr lang="en-US" b="0" dirty="0" err="1">
                <a:solidFill>
                  <a:srgbClr val="74531F"/>
                </a:solidFill>
                <a:effectLst/>
                <a:latin typeface="Consolas" panose="020B0609020204030204" pitchFamily="49" charset="0"/>
              </a:rPr>
              <a:t>load</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data</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lock_guard</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lk</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m_mutex</a:t>
            </a:r>
            <a:r>
              <a:rPr lang="en-US" b="0" dirty="0">
                <a:solidFill>
                  <a:srgbClr val="000000"/>
                </a:solidFill>
                <a:effectLst/>
                <a:latin typeface="Consolas" panose="020B0609020204030204" pitchFamily="49" charset="0"/>
              </a:rPr>
              <a:t> };  </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data</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m_data.</a:t>
            </a:r>
            <a:r>
              <a:rPr lang="en-US" b="0" dirty="0" err="1">
                <a:solidFill>
                  <a:srgbClr val="74531F"/>
                </a:solidFill>
                <a:effectLst/>
                <a:latin typeface="Consolas" panose="020B0609020204030204" pitchFamily="49" charset="0"/>
              </a:rPr>
              <a:t>load</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data</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m_data.</a:t>
            </a:r>
            <a:r>
              <a:rPr lang="en-US" b="0" dirty="0" err="1">
                <a:solidFill>
                  <a:srgbClr val="74531F"/>
                </a:solidFill>
                <a:effectLst/>
                <a:latin typeface="Consolas" panose="020B0609020204030204" pitchFamily="49" charset="0"/>
              </a:rPr>
              <a:t>store</a:t>
            </a:r>
            <a:r>
              <a:rPr lang="en-US" b="0" dirty="0">
                <a:solidFill>
                  <a:srgbClr val="000000"/>
                </a:solidFill>
                <a:effectLst/>
                <a:latin typeface="Consolas" panose="020B0609020204030204" pitchFamily="49" charset="0"/>
              </a:rPr>
              <a:t>(</a:t>
            </a:r>
            <a:r>
              <a:rPr lang="en-US" b="0" dirty="0">
                <a:solidFill>
                  <a:srgbClr val="1F377F"/>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data</a:t>
            </a:r>
            <a:r>
              <a:rPr lang="en-US" b="0" dirty="0">
                <a:solidFill>
                  <a:srgbClr val="000000"/>
                </a:solidFill>
                <a:effectLst/>
                <a:latin typeface="Consolas" panose="020B0609020204030204" pitchFamily="49" charset="0"/>
              </a:rPr>
              <a:t>-&gt;</a:t>
            </a:r>
            <a:r>
              <a:rPr lang="en-US" b="0" dirty="0" err="1">
                <a:solidFill>
                  <a:srgbClr val="74531F"/>
                </a:solidFill>
                <a:effectLst/>
                <a:latin typeface="Consolas" panose="020B0609020204030204" pitchFamily="49" charset="0"/>
              </a:rPr>
              <a:t>UseData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private:</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mutable</a:t>
            </a:r>
            <a:r>
              <a:rPr lang="en-US" b="0" dirty="0">
                <a:solidFill>
                  <a:srgbClr val="000000"/>
                </a:solidFill>
                <a:effectLst/>
                <a:latin typeface="Consolas" panose="020B0609020204030204" pitchFamily="49" charset="0"/>
              </a:rPr>
              <a:t> std::</a:t>
            </a:r>
            <a:r>
              <a:rPr lang="en-US" b="0" dirty="0">
                <a:solidFill>
                  <a:srgbClr val="2B91AF"/>
                </a:solidFill>
                <a:effectLst/>
                <a:latin typeface="Consolas" panose="020B0609020204030204" pitchFamily="49" charset="0"/>
              </a:rPr>
              <a:t>atomic</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Data</a:t>
            </a:r>
            <a:r>
              <a:rPr lang="en-US" b="0" dirty="0">
                <a:solidFill>
                  <a:srgbClr val="000000"/>
                </a:solidFill>
                <a:effectLst/>
                <a:latin typeface="Consolas" panose="020B0609020204030204" pitchFamily="49" charset="0"/>
              </a:rPr>
              <a:t>*&gt; </a:t>
            </a:r>
            <a:r>
              <a:rPr lang="en-US" b="0" dirty="0" err="1">
                <a:solidFill>
                  <a:srgbClr val="000000"/>
                </a:solidFill>
                <a:effectLst/>
                <a:latin typeface="Consolas" panose="020B0609020204030204" pitchFamily="49" charset="0"/>
              </a:rPr>
              <a:t>m_data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mutable</a:t>
            </a:r>
            <a:r>
              <a:rPr lang="en-US" b="0" dirty="0">
                <a:solidFill>
                  <a:srgbClr val="000000"/>
                </a:solidFill>
                <a:effectLst/>
                <a:latin typeface="Consolas" panose="020B0609020204030204" pitchFamily="49" charset="0"/>
              </a:rPr>
              <a:t> std::</a:t>
            </a:r>
            <a:r>
              <a:rPr lang="en-US" b="0" dirty="0">
                <a:solidFill>
                  <a:srgbClr val="2B91AF"/>
                </a:solidFill>
                <a:effectLst/>
                <a:latin typeface="Consolas" panose="020B0609020204030204" pitchFamily="49" charset="0"/>
              </a:rPr>
              <a:t>mutex</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m_mutex</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964179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F7158-79F8-640D-9DC3-7BE381EA693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015B5F5-767B-629E-86E8-E2955809D3F2}"/>
              </a:ext>
            </a:extLst>
          </p:cNvPr>
          <p:cNvSpPr txBox="1"/>
          <p:nvPr/>
        </p:nvSpPr>
        <p:spPr>
          <a:xfrm>
            <a:off x="0" y="1"/>
            <a:ext cx="12192000" cy="6740307"/>
          </a:xfrm>
          <a:prstGeom prst="rect">
            <a:avLst/>
          </a:prstGeom>
          <a:noFill/>
        </p:spPr>
        <p:txBody>
          <a:bodyPr wrap="square">
            <a:spAutoFit/>
          </a:bodyPr>
          <a:lstStyle/>
          <a:p>
            <a:pPr>
              <a:buNone/>
            </a:pP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Widget </a:t>
            </a:r>
            <a:r>
              <a:rPr lang="en-US" b="0" dirty="0">
                <a:solidFill>
                  <a:srgbClr val="000000"/>
                </a:solidFill>
                <a:effectLst/>
                <a:latin typeface="Consolas" panose="020B0609020204030204" pitchFamily="49" charset="0"/>
              </a:rPr>
              <a:t>{</a:t>
            </a:r>
          </a:p>
          <a:p>
            <a:pPr>
              <a:buNone/>
            </a:pPr>
            <a:r>
              <a:rPr lang="en-US" b="0" dirty="0">
                <a:solidFill>
                  <a:srgbClr val="0000FF"/>
                </a:solidFill>
                <a:effectLst/>
                <a:latin typeface="Consolas" panose="020B0609020204030204" pitchFamily="49" charset="0"/>
              </a:rPr>
              <a:t>public:</a:t>
            </a:r>
            <a:endParaRPr lang="en-US" b="0" dirty="0">
              <a:solidFill>
                <a:srgbClr val="000000"/>
              </a:solidFill>
              <a:effectLst/>
              <a:latin typeface="Consolas" panose="020B0609020204030204" pitchFamily="49" charset="0"/>
            </a:endParaRPr>
          </a:p>
          <a:p>
            <a:pPr>
              <a:buNone/>
            </a:pPr>
            <a:r>
              <a:rPr lang="en-US" b="0" dirty="0">
                <a:solidFill>
                  <a:schemeClr val="bg1">
                    <a:lumMod val="50000"/>
                  </a:schemeClr>
                </a:solidFill>
                <a:effectLst/>
                <a:latin typeface="Consolas" panose="020B0609020204030204" pitchFamily="49" charset="0"/>
              </a:rPr>
              <a:t>  Widget() = default;</a:t>
            </a:r>
          </a:p>
          <a:p>
            <a:pPr>
              <a:buNone/>
            </a:pPr>
            <a:r>
              <a:rPr lang="en-US" b="0" dirty="0">
                <a:solidFill>
                  <a:schemeClr val="bg1">
                    <a:lumMod val="50000"/>
                  </a:schemeClr>
                </a:solidFill>
                <a:effectLst/>
                <a:latin typeface="Consolas" panose="020B0609020204030204" pitchFamily="49" charset="0"/>
              </a:rPr>
              <a:t>  Widget(const Widget&amp;) = delete;</a:t>
            </a:r>
          </a:p>
          <a:p>
            <a:pPr>
              <a:buNone/>
            </a:pPr>
            <a:r>
              <a:rPr lang="en-US" b="0" dirty="0">
                <a:solidFill>
                  <a:schemeClr val="bg1">
                    <a:lumMod val="50000"/>
                  </a:schemeClr>
                </a:solidFill>
                <a:effectLst/>
                <a:latin typeface="Consolas" panose="020B0609020204030204" pitchFamily="49" charset="0"/>
              </a:rPr>
              <a:t>  Widget&amp; operator=(const Widget&amp;) = delete;</a:t>
            </a:r>
          </a:p>
          <a:p>
            <a:pPr>
              <a:buNone/>
            </a:pPr>
            <a:r>
              <a:rPr lang="en-US" b="0" dirty="0">
                <a:solidFill>
                  <a:schemeClr val="bg1">
                    <a:lumMod val="50000"/>
                  </a:schemeClr>
                </a:solidFill>
                <a:effectLst/>
                <a:latin typeface="Consolas" panose="020B0609020204030204" pitchFamily="49" charset="0"/>
              </a:rPr>
              <a:t>  ~Widget() {</a:t>
            </a:r>
          </a:p>
          <a:p>
            <a:pPr>
              <a:buNone/>
            </a:pPr>
            <a:r>
              <a:rPr lang="en-US" b="0" dirty="0">
                <a:solidFill>
                  <a:schemeClr val="bg1">
                    <a:lumMod val="50000"/>
                  </a:schemeClr>
                </a:solidFill>
                <a:effectLst/>
                <a:latin typeface="Consolas" panose="020B0609020204030204" pitchFamily="49" charset="0"/>
              </a:rPr>
              <a:t>    delete </a:t>
            </a:r>
            <a:r>
              <a:rPr lang="en-US" b="0" dirty="0" err="1">
                <a:solidFill>
                  <a:schemeClr val="bg1">
                    <a:lumMod val="50000"/>
                  </a:schemeClr>
                </a:solidFill>
                <a:effectLst/>
                <a:latin typeface="Consolas" panose="020B0609020204030204" pitchFamily="49" charset="0"/>
              </a:rPr>
              <a:t>m_data</a:t>
            </a:r>
            <a:r>
              <a:rPr lang="en-US" b="0" dirty="0">
                <a:solidFill>
                  <a:schemeClr val="bg1">
                    <a:lumMod val="50000"/>
                  </a:schemeClr>
                </a:solidFill>
                <a:effectLst/>
                <a:latin typeface="Consolas" panose="020B0609020204030204" pitchFamily="49" charset="0"/>
              </a:rPr>
              <a:t>;</a:t>
            </a:r>
          </a:p>
          <a:p>
            <a:pPr>
              <a:buNone/>
            </a:pPr>
            <a:r>
              <a:rPr lang="en-US" b="0" dirty="0">
                <a:solidFill>
                  <a:schemeClr val="bg1">
                    <a:lumMod val="50000"/>
                  </a:schemeClr>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Foo</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auto</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data</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m_data.</a:t>
            </a:r>
            <a:r>
              <a:rPr lang="en-US" b="0" dirty="0" err="1">
                <a:solidFill>
                  <a:srgbClr val="74531F"/>
                </a:solidFill>
                <a:effectLst/>
                <a:latin typeface="Consolas" panose="020B0609020204030204" pitchFamily="49" charset="0"/>
              </a:rPr>
              <a:t>load</a:t>
            </a:r>
            <a:r>
              <a:rPr lang="en-US" b="0" dirty="0">
                <a:solidFill>
                  <a:srgbClr val="000000"/>
                </a:solidFill>
                <a:effectLst/>
                <a:latin typeface="Consolas" panose="020B0609020204030204" pitchFamily="49" charset="0"/>
              </a:rPr>
              <a:t>(std::</a:t>
            </a:r>
            <a:r>
              <a:rPr lang="en-US" b="0" dirty="0" err="1">
                <a:solidFill>
                  <a:srgbClr val="2B91AF"/>
                </a:solidFill>
                <a:effectLst/>
                <a:latin typeface="Consolas" panose="020B0609020204030204" pitchFamily="49" charset="0"/>
              </a:rPr>
              <a:t>memory_order</a:t>
            </a:r>
            <a:r>
              <a:rPr lang="en-US" b="0" dirty="0">
                <a:solidFill>
                  <a:srgbClr val="000000"/>
                </a:solidFill>
                <a:effectLst/>
                <a:latin typeface="Consolas" panose="020B0609020204030204" pitchFamily="49" charset="0"/>
              </a:rPr>
              <a:t>::acquire);</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data</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lock_guard</a:t>
            </a:r>
            <a:r>
              <a:rPr lang="en-US" b="0" dirty="0">
                <a:solidFill>
                  <a:srgbClr val="000000"/>
                </a:solidFill>
                <a:effectLst/>
                <a:latin typeface="Consolas" panose="020B0609020204030204" pitchFamily="49" charset="0"/>
              </a:rPr>
              <a:t> </a:t>
            </a:r>
            <a:r>
              <a:rPr lang="en-US" b="0" dirty="0" err="1">
                <a:solidFill>
                  <a:srgbClr val="1F377F"/>
                </a:solidFill>
                <a:effectLst/>
                <a:latin typeface="Consolas" panose="020B0609020204030204" pitchFamily="49" charset="0"/>
              </a:rPr>
              <a:t>lk</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m_mutex</a:t>
            </a:r>
            <a:r>
              <a:rPr lang="en-US" b="0" dirty="0">
                <a:solidFill>
                  <a:srgbClr val="000000"/>
                </a:solidFill>
                <a:effectLst/>
                <a:latin typeface="Consolas" panose="020B0609020204030204" pitchFamily="49" charset="0"/>
              </a:rPr>
              <a:t> };  </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data</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m_data.</a:t>
            </a:r>
            <a:r>
              <a:rPr lang="en-US" b="0" dirty="0" err="1">
                <a:solidFill>
                  <a:srgbClr val="74531F"/>
                </a:solidFill>
                <a:effectLst/>
                <a:latin typeface="Consolas" panose="020B0609020204030204" pitchFamily="49" charset="0"/>
              </a:rPr>
              <a:t>load</a:t>
            </a:r>
            <a:r>
              <a:rPr lang="en-US" b="0" dirty="0">
                <a:solidFill>
                  <a:srgbClr val="000000"/>
                </a:solidFill>
                <a:effectLst/>
                <a:latin typeface="Consolas" panose="020B0609020204030204" pitchFamily="49" charset="0"/>
              </a:rPr>
              <a:t>(std::</a:t>
            </a:r>
            <a:r>
              <a:rPr lang="en-US" b="0" dirty="0" err="1">
                <a:solidFill>
                  <a:srgbClr val="2B91AF"/>
                </a:solidFill>
                <a:effectLst/>
                <a:latin typeface="Consolas" panose="020B0609020204030204" pitchFamily="49" charset="0"/>
              </a:rPr>
              <a:t>memory_order</a:t>
            </a:r>
            <a:r>
              <a:rPr lang="en-US" b="0" dirty="0">
                <a:solidFill>
                  <a:srgbClr val="000000"/>
                </a:solidFill>
                <a:effectLst/>
                <a:latin typeface="Consolas" panose="020B0609020204030204" pitchFamily="49" charset="0"/>
              </a:rPr>
              <a:t>::relaxed))) {</a:t>
            </a:r>
          </a:p>
          <a:p>
            <a:pPr>
              <a:buNone/>
            </a:pP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data</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m_data.</a:t>
            </a:r>
            <a:r>
              <a:rPr lang="en-US" b="0" dirty="0" err="1">
                <a:solidFill>
                  <a:srgbClr val="74531F"/>
                </a:solidFill>
                <a:effectLst/>
                <a:latin typeface="Consolas" panose="020B0609020204030204" pitchFamily="49" charset="0"/>
              </a:rPr>
              <a:t>store</a:t>
            </a:r>
            <a:r>
              <a:rPr lang="en-US" b="0" dirty="0">
                <a:solidFill>
                  <a:srgbClr val="000000"/>
                </a:solidFill>
                <a:effectLst/>
                <a:latin typeface="Consolas" panose="020B0609020204030204" pitchFamily="49" charset="0"/>
              </a:rPr>
              <a:t>(</a:t>
            </a:r>
            <a:r>
              <a:rPr lang="en-US" b="0" dirty="0">
                <a:solidFill>
                  <a:srgbClr val="1F377F"/>
                </a:solidFill>
                <a:effectLst/>
                <a:latin typeface="Consolas" panose="020B0609020204030204" pitchFamily="49" charset="0"/>
              </a:rPr>
              <a:t>data</a:t>
            </a: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memory_order</a:t>
            </a:r>
            <a:r>
              <a:rPr lang="en-US" b="0" dirty="0">
                <a:solidFill>
                  <a:srgbClr val="000000"/>
                </a:solidFill>
                <a:effectLst/>
                <a:latin typeface="Consolas" panose="020B0609020204030204" pitchFamily="49" charset="0"/>
              </a:rPr>
              <a:t>::release);</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data</a:t>
            </a:r>
            <a:r>
              <a:rPr lang="en-US" b="0" dirty="0">
                <a:solidFill>
                  <a:srgbClr val="000000"/>
                </a:solidFill>
                <a:effectLst/>
                <a:latin typeface="Consolas" panose="020B0609020204030204" pitchFamily="49" charset="0"/>
              </a:rPr>
              <a:t>-&gt;</a:t>
            </a:r>
            <a:r>
              <a:rPr lang="en-US" b="0" dirty="0" err="1">
                <a:solidFill>
                  <a:srgbClr val="74531F"/>
                </a:solidFill>
                <a:effectLst/>
                <a:latin typeface="Consolas" panose="020B0609020204030204" pitchFamily="49" charset="0"/>
              </a:rPr>
              <a:t>UseData</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private:</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mutable</a:t>
            </a:r>
            <a:r>
              <a:rPr lang="en-US" b="0" dirty="0">
                <a:solidFill>
                  <a:srgbClr val="000000"/>
                </a:solidFill>
                <a:effectLst/>
                <a:latin typeface="Consolas" panose="020B0609020204030204" pitchFamily="49" charset="0"/>
              </a:rPr>
              <a:t> std::</a:t>
            </a:r>
            <a:r>
              <a:rPr lang="en-US" b="0" dirty="0">
                <a:solidFill>
                  <a:srgbClr val="2B91AF"/>
                </a:solidFill>
                <a:effectLst/>
                <a:latin typeface="Consolas" panose="020B0609020204030204" pitchFamily="49" charset="0"/>
              </a:rPr>
              <a:t>atomic</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Data</a:t>
            </a:r>
            <a:r>
              <a:rPr lang="en-US" b="0" dirty="0">
                <a:solidFill>
                  <a:srgbClr val="000000"/>
                </a:solidFill>
                <a:effectLst/>
                <a:latin typeface="Consolas" panose="020B0609020204030204" pitchFamily="49" charset="0"/>
              </a:rPr>
              <a:t>*&gt; </a:t>
            </a:r>
            <a:r>
              <a:rPr lang="en-US" b="0" dirty="0" err="1">
                <a:solidFill>
                  <a:srgbClr val="000000"/>
                </a:solidFill>
                <a:effectLst/>
                <a:latin typeface="Consolas" panose="020B0609020204030204" pitchFamily="49" charset="0"/>
              </a:rPr>
              <a:t>m_data</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mutable</a:t>
            </a:r>
            <a:r>
              <a:rPr lang="en-US" b="0" dirty="0">
                <a:solidFill>
                  <a:srgbClr val="000000"/>
                </a:solidFill>
                <a:effectLst/>
                <a:latin typeface="Consolas" panose="020B0609020204030204" pitchFamily="49" charset="0"/>
              </a:rPr>
              <a:t> std::</a:t>
            </a:r>
            <a:r>
              <a:rPr lang="en-US" b="0" dirty="0">
                <a:solidFill>
                  <a:srgbClr val="2B91AF"/>
                </a:solidFill>
                <a:effectLst/>
                <a:latin typeface="Consolas" panose="020B0609020204030204" pitchFamily="49" charset="0"/>
              </a:rPr>
              <a:t>mutex</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m_mutex</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48266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09152-83D6-D26B-9D3E-B5792DB067E4}"/>
              </a:ext>
            </a:extLst>
          </p:cNvPr>
          <p:cNvSpPr>
            <a:spLocks noGrp="1"/>
          </p:cNvSpPr>
          <p:nvPr>
            <p:ph type="title"/>
          </p:nvPr>
        </p:nvSpPr>
        <p:spPr/>
        <p:txBody>
          <a:bodyPr/>
          <a:lstStyle/>
          <a:p>
            <a:r>
              <a:rPr lang="ru-RU" dirty="0"/>
              <a:t>Многопоточные модели памяти </a:t>
            </a:r>
            <a:r>
              <a:rPr lang="en-US" dirty="0"/>
              <a:t>C++</a:t>
            </a:r>
          </a:p>
        </p:txBody>
      </p:sp>
      <p:sp>
        <p:nvSpPr>
          <p:cNvPr id="3" name="Content Placeholder 2">
            <a:extLst>
              <a:ext uri="{FF2B5EF4-FFF2-40B4-BE49-F238E27FC236}">
                <a16:creationId xmlns:a16="http://schemas.microsoft.com/office/drawing/2014/main" id="{A860104D-DD74-DE00-AE77-9478CB7B61F6}"/>
              </a:ext>
            </a:extLst>
          </p:cNvPr>
          <p:cNvSpPr>
            <a:spLocks noGrp="1"/>
          </p:cNvSpPr>
          <p:nvPr>
            <p:ph idx="1"/>
          </p:nvPr>
        </p:nvSpPr>
        <p:spPr/>
        <p:txBody>
          <a:bodyPr>
            <a:normAutofit/>
          </a:bodyPr>
          <a:lstStyle/>
          <a:p>
            <a:r>
              <a:rPr lang="ru-RU" dirty="0"/>
              <a:t>Разработка ОС и ЯП предполагает знание модели памяти процессора для корректной поддержки многопоточности</a:t>
            </a:r>
          </a:p>
          <a:p>
            <a:r>
              <a:rPr lang="ru-RU" dirty="0"/>
              <a:t>При </a:t>
            </a:r>
            <a:r>
              <a:rPr lang="ru-RU" dirty="0" err="1"/>
              <a:t>разработе</a:t>
            </a:r>
            <a:r>
              <a:rPr lang="ru-RU" dirty="0"/>
              <a:t> </a:t>
            </a:r>
            <a:r>
              <a:rPr lang="en-US" dirty="0"/>
              <a:t>C++ 11 </a:t>
            </a:r>
            <a:r>
              <a:rPr lang="ru-RU" dirty="0"/>
              <a:t>были изучены существующие </a:t>
            </a:r>
            <a:r>
              <a:rPr lang="en-US" dirty="0"/>
              <a:t>lock-free </a:t>
            </a:r>
            <a:r>
              <a:rPr lang="ru-RU" dirty="0"/>
              <a:t>алгоритмы и существующие подходы и предложили 3 модели памяти</a:t>
            </a:r>
          </a:p>
          <a:p>
            <a:pPr lvl="1"/>
            <a:r>
              <a:rPr lang="en-US" b="1" dirty="0"/>
              <a:t>Sequential Consistency </a:t>
            </a:r>
            <a:r>
              <a:rPr lang="en-US" dirty="0"/>
              <a:t>(</a:t>
            </a:r>
            <a:r>
              <a:rPr lang="ru-RU" dirty="0"/>
              <a:t>последовательная согласованность)</a:t>
            </a:r>
          </a:p>
          <a:p>
            <a:pPr lvl="1"/>
            <a:r>
              <a:rPr lang="en-US" b="1" dirty="0"/>
              <a:t>Acquire/Release</a:t>
            </a:r>
            <a:r>
              <a:rPr lang="ru-RU" b="1" dirty="0"/>
              <a:t> (</a:t>
            </a:r>
            <a:r>
              <a:rPr lang="ru-RU" dirty="0"/>
              <a:t>ослабленный порядок с синхронизацией)</a:t>
            </a:r>
          </a:p>
          <a:p>
            <a:pPr lvl="1"/>
            <a:r>
              <a:rPr lang="en-US" b="1" dirty="0"/>
              <a:t>Relaxed Memory Ordering</a:t>
            </a:r>
            <a:r>
              <a:rPr lang="ru-RU" b="1" dirty="0"/>
              <a:t> </a:t>
            </a:r>
            <a:r>
              <a:rPr lang="ru-RU" dirty="0"/>
              <a:t>(слабый порядок)</a:t>
            </a:r>
          </a:p>
          <a:p>
            <a:r>
              <a:rPr lang="ru-RU" dirty="0"/>
              <a:t>В </a:t>
            </a:r>
            <a:r>
              <a:rPr lang="en-US" dirty="0"/>
              <a:t>C++ </a:t>
            </a:r>
            <a:r>
              <a:rPr lang="ru-RU" dirty="0"/>
              <a:t>модель памяти указывается как аргумент атомарной операции</a:t>
            </a:r>
          </a:p>
        </p:txBody>
      </p:sp>
    </p:spTree>
    <p:extLst>
      <p:ext uri="{BB962C8B-B14F-4D97-AF65-F5344CB8AC3E}">
        <p14:creationId xmlns:p14="http://schemas.microsoft.com/office/powerpoint/2010/main" val="177638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F844E7-7167-B508-A6A5-6B9F8489ABF3}"/>
              </a:ext>
            </a:extLst>
          </p:cNvPr>
          <p:cNvSpPr>
            <a:spLocks noGrp="1"/>
          </p:cNvSpPr>
          <p:nvPr>
            <p:ph type="title"/>
          </p:nvPr>
        </p:nvSpPr>
        <p:spPr/>
        <p:txBody>
          <a:bodyPr/>
          <a:lstStyle/>
          <a:p>
            <a:r>
              <a:rPr lang="ru-RU" dirty="0"/>
              <a:t>Атомарные барьеры</a:t>
            </a:r>
            <a:r>
              <a:rPr lang="en-US" dirty="0"/>
              <a:t> </a:t>
            </a:r>
            <a:r>
              <a:rPr lang="ru-RU" dirty="0"/>
              <a:t>памяти (</a:t>
            </a:r>
            <a:r>
              <a:rPr lang="en-US" dirty="0"/>
              <a:t>atomic thread fences)</a:t>
            </a:r>
          </a:p>
        </p:txBody>
      </p:sp>
      <p:sp>
        <p:nvSpPr>
          <p:cNvPr id="5" name="Text Placeholder 4">
            <a:extLst>
              <a:ext uri="{FF2B5EF4-FFF2-40B4-BE49-F238E27FC236}">
                <a16:creationId xmlns:a16="http://schemas.microsoft.com/office/drawing/2014/main" id="{EFF30B91-5547-16FB-DF3D-27DB8966AB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72588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D48E90-3CDB-BBDD-E7B3-7E81441C5A9C}"/>
              </a:ext>
            </a:extLst>
          </p:cNvPr>
          <p:cNvSpPr>
            <a:spLocks noGrp="1"/>
          </p:cNvSpPr>
          <p:nvPr>
            <p:ph type="title"/>
          </p:nvPr>
        </p:nvSpPr>
        <p:spPr/>
        <p:txBody>
          <a:bodyPr/>
          <a:lstStyle/>
          <a:p>
            <a:r>
              <a:rPr lang="en-US" dirty="0"/>
              <a:t>Fence-</a:t>
            </a:r>
            <a:r>
              <a:rPr lang="ru-RU" dirty="0"/>
              <a:t>операции</a:t>
            </a:r>
            <a:endParaRPr lang="en-US" dirty="0"/>
          </a:p>
        </p:txBody>
      </p:sp>
      <p:sp>
        <p:nvSpPr>
          <p:cNvPr id="5" name="Content Placeholder 4">
            <a:extLst>
              <a:ext uri="{FF2B5EF4-FFF2-40B4-BE49-F238E27FC236}">
                <a16:creationId xmlns:a16="http://schemas.microsoft.com/office/drawing/2014/main" id="{0952E39B-1AD3-4A04-1224-D9B2FEA0590C}"/>
              </a:ext>
            </a:extLst>
          </p:cNvPr>
          <p:cNvSpPr>
            <a:spLocks noGrp="1"/>
          </p:cNvSpPr>
          <p:nvPr>
            <p:ph idx="1"/>
          </p:nvPr>
        </p:nvSpPr>
        <p:spPr/>
        <p:txBody>
          <a:bodyPr/>
          <a:lstStyle/>
          <a:p>
            <a:r>
              <a:rPr lang="en-US" dirty="0"/>
              <a:t>Fences</a:t>
            </a:r>
            <a:r>
              <a:rPr lang="ru-RU" dirty="0"/>
              <a:t> – это операции, которые не выполняют ни запись, ни чтение, но вводят ограничения на порядок исполнения команд</a:t>
            </a:r>
          </a:p>
          <a:p>
            <a:r>
              <a:rPr lang="ru-RU" dirty="0"/>
              <a:t>Обычно используются с </a:t>
            </a:r>
            <a:r>
              <a:rPr lang="en-US" dirty="0"/>
              <a:t>relaxed-</a:t>
            </a:r>
            <a:r>
              <a:rPr lang="ru-RU" dirty="0"/>
              <a:t>операциями</a:t>
            </a:r>
          </a:p>
          <a:p>
            <a:pPr lvl="1"/>
            <a:r>
              <a:rPr lang="ru-RU" dirty="0"/>
              <a:t>При </a:t>
            </a:r>
            <a:r>
              <a:rPr lang="en-US" dirty="0"/>
              <a:t>relaxed-</a:t>
            </a:r>
            <a:r>
              <a:rPr lang="ru-RU" dirty="0"/>
              <a:t>операциях компилятор и процессор могут переупорядочивать операции над разными переменными</a:t>
            </a:r>
          </a:p>
          <a:p>
            <a:pPr lvl="1"/>
            <a:r>
              <a:rPr lang="en-US" dirty="0"/>
              <a:t>Fence</a:t>
            </a:r>
            <a:r>
              <a:rPr lang="ru-RU" dirty="0"/>
              <a:t> ограничивает такую свободу и создаёт отношение </a:t>
            </a:r>
            <a:r>
              <a:rPr lang="en-US" dirty="0"/>
              <a:t>happens-before </a:t>
            </a:r>
            <a:r>
              <a:rPr lang="ru-RU" dirty="0"/>
              <a:t>и </a:t>
            </a:r>
            <a:r>
              <a:rPr lang="en-US" dirty="0"/>
              <a:t>synchronizes-with</a:t>
            </a:r>
          </a:p>
        </p:txBody>
      </p:sp>
    </p:spTree>
    <p:extLst>
      <p:ext uri="{BB962C8B-B14F-4D97-AF65-F5344CB8AC3E}">
        <p14:creationId xmlns:p14="http://schemas.microsoft.com/office/powerpoint/2010/main" val="2021509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C438D-7F06-4F8C-459B-5BFADC2E336E}"/>
              </a:ext>
            </a:extLst>
          </p:cNvPr>
          <p:cNvSpPr>
            <a:spLocks noGrp="1"/>
          </p:cNvSpPr>
          <p:nvPr>
            <p:ph type="title"/>
          </p:nvPr>
        </p:nvSpPr>
        <p:spPr/>
        <p:txBody>
          <a:bodyPr/>
          <a:lstStyle/>
          <a:p>
            <a:r>
              <a:rPr lang="en-US" dirty="0">
                <a:hlinkClick r:id="rId2"/>
              </a:rPr>
              <a:t>std::</a:t>
            </a:r>
            <a:r>
              <a:rPr lang="en-US" dirty="0" err="1">
                <a:hlinkClick r:id="rId2"/>
              </a:rPr>
              <a:t>atomic_thread_fence</a:t>
            </a:r>
            <a:endParaRPr lang="en-US" dirty="0"/>
          </a:p>
        </p:txBody>
      </p:sp>
      <p:sp>
        <p:nvSpPr>
          <p:cNvPr id="3" name="Content Placeholder 2">
            <a:extLst>
              <a:ext uri="{FF2B5EF4-FFF2-40B4-BE49-F238E27FC236}">
                <a16:creationId xmlns:a16="http://schemas.microsoft.com/office/drawing/2014/main" id="{0DAFE546-41F4-F335-0A7B-05A0EB6E9766}"/>
              </a:ext>
            </a:extLst>
          </p:cNvPr>
          <p:cNvSpPr>
            <a:spLocks noGrp="1"/>
          </p:cNvSpPr>
          <p:nvPr>
            <p:ph idx="1"/>
          </p:nvPr>
        </p:nvSpPr>
        <p:spPr/>
        <p:txBody>
          <a:bodyPr/>
          <a:lstStyle/>
          <a:p>
            <a:r>
              <a:rPr lang="ru-RU" dirty="0"/>
              <a:t>Устанавливает синхронизацию обращений к памяти неатомарных и атомарных </a:t>
            </a:r>
            <a:r>
              <a:rPr lang="en-US" dirty="0"/>
              <a:t>relaxed</a:t>
            </a:r>
            <a:r>
              <a:rPr lang="ru-RU" dirty="0"/>
              <a:t> операций без выполнения той или иной атомарной операции</a:t>
            </a:r>
          </a:p>
          <a:p>
            <a:r>
              <a:rPr lang="ru-RU" dirty="0"/>
              <a:t>Хотя бы одна атомарная операция должна устанавливать синхронизацию одним из следующих способов:</a:t>
            </a:r>
          </a:p>
          <a:p>
            <a:pPr lvl="1"/>
            <a:r>
              <a:rPr lang="ru-RU" dirty="0"/>
              <a:t>Синхронизация </a:t>
            </a:r>
            <a:r>
              <a:rPr lang="en-US" dirty="0"/>
              <a:t>release-fence</a:t>
            </a:r>
            <a:r>
              <a:rPr lang="ru-RU" dirty="0"/>
              <a:t> с атомарной </a:t>
            </a:r>
            <a:r>
              <a:rPr lang="en-US" dirty="0"/>
              <a:t>acquire-</a:t>
            </a:r>
            <a:r>
              <a:rPr lang="ru-RU" dirty="0"/>
              <a:t> операцией</a:t>
            </a:r>
          </a:p>
          <a:p>
            <a:pPr lvl="1"/>
            <a:r>
              <a:rPr lang="ru-RU" dirty="0"/>
              <a:t>Синхронизация атомарной операции с барьером</a:t>
            </a:r>
          </a:p>
          <a:p>
            <a:pPr lvl="1"/>
            <a:r>
              <a:rPr lang="ru-RU" dirty="0"/>
              <a:t>Синхронизация </a:t>
            </a:r>
            <a:r>
              <a:rPr lang="en-US" dirty="0"/>
              <a:t>release-</a:t>
            </a:r>
            <a:r>
              <a:rPr lang="ru-RU" dirty="0"/>
              <a:t>барьера с </a:t>
            </a:r>
            <a:r>
              <a:rPr lang="en-US" dirty="0"/>
              <a:t>acquire-</a:t>
            </a:r>
            <a:r>
              <a:rPr lang="ru-RU" dirty="0"/>
              <a:t>барьером</a:t>
            </a:r>
          </a:p>
        </p:txBody>
      </p:sp>
    </p:spTree>
    <p:extLst>
      <p:ext uri="{BB962C8B-B14F-4D97-AF65-F5344CB8AC3E}">
        <p14:creationId xmlns:p14="http://schemas.microsoft.com/office/powerpoint/2010/main" val="301328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0D3BF-E7C0-237F-FF90-9E4C7DCA3B7E}"/>
              </a:ext>
            </a:extLst>
          </p:cNvPr>
          <p:cNvSpPr>
            <a:spLocks noGrp="1"/>
          </p:cNvSpPr>
          <p:nvPr>
            <p:ph type="title"/>
          </p:nvPr>
        </p:nvSpPr>
        <p:spPr/>
        <p:txBody>
          <a:bodyPr/>
          <a:lstStyle/>
          <a:p>
            <a:r>
              <a:rPr lang="ru-RU" dirty="0"/>
              <a:t>Синхронизация </a:t>
            </a:r>
            <a:r>
              <a:rPr lang="en-US" dirty="0"/>
              <a:t>release-</a:t>
            </a:r>
            <a:r>
              <a:rPr lang="ru-RU" dirty="0" err="1"/>
              <a:t>фенса</a:t>
            </a:r>
            <a:r>
              <a:rPr lang="ru-RU" dirty="0"/>
              <a:t> с атомарной </a:t>
            </a:r>
            <a:r>
              <a:rPr lang="en-US" dirty="0"/>
              <a:t>acquire</a:t>
            </a:r>
            <a:r>
              <a:rPr lang="ru-RU" dirty="0"/>
              <a:t>-операцией</a:t>
            </a:r>
            <a:endParaRPr lang="en-US" dirty="0"/>
          </a:p>
        </p:txBody>
      </p:sp>
      <p:sp>
        <p:nvSpPr>
          <p:cNvPr id="3" name="Content Placeholder 2">
            <a:extLst>
              <a:ext uri="{FF2B5EF4-FFF2-40B4-BE49-F238E27FC236}">
                <a16:creationId xmlns:a16="http://schemas.microsoft.com/office/drawing/2014/main" id="{9E8EBC6C-0075-2B30-6A07-BD39DC988C33}"/>
              </a:ext>
            </a:extLst>
          </p:cNvPr>
          <p:cNvSpPr>
            <a:spLocks noGrp="1"/>
          </p:cNvSpPr>
          <p:nvPr>
            <p:ph idx="1"/>
          </p:nvPr>
        </p:nvSpPr>
        <p:spPr/>
        <p:txBody>
          <a:bodyPr>
            <a:normAutofit fontScale="92500" lnSpcReduction="10000"/>
          </a:bodyPr>
          <a:lstStyle/>
          <a:p>
            <a:r>
              <a:rPr lang="en-US" dirty="0"/>
              <a:t>Release-fence F </a:t>
            </a:r>
            <a:r>
              <a:rPr lang="ru-RU" dirty="0"/>
              <a:t>в потоке </a:t>
            </a:r>
            <a:r>
              <a:rPr lang="en-US" dirty="0"/>
              <a:t>A </a:t>
            </a:r>
            <a:r>
              <a:rPr lang="ru-RU" dirty="0"/>
              <a:t>синхронизируется с атомарной </a:t>
            </a:r>
            <a:r>
              <a:rPr lang="en-US" dirty="0"/>
              <a:t>acquire-</a:t>
            </a:r>
            <a:r>
              <a:rPr lang="ru-RU" dirty="0"/>
              <a:t>операцией </a:t>
            </a:r>
            <a:r>
              <a:rPr lang="en-US" dirty="0"/>
              <a:t>Y </a:t>
            </a:r>
            <a:r>
              <a:rPr lang="ru-RU" dirty="0"/>
              <a:t>в потоке </a:t>
            </a:r>
            <a:r>
              <a:rPr lang="en-US" dirty="0"/>
              <a:t>B</a:t>
            </a:r>
            <a:r>
              <a:rPr lang="ru-RU" dirty="0"/>
              <a:t>, если выполнены условия:</a:t>
            </a:r>
          </a:p>
          <a:p>
            <a:pPr lvl="1"/>
            <a:r>
              <a:rPr lang="ru-RU" dirty="0"/>
              <a:t>Есть атомарная запись</a:t>
            </a:r>
            <a:r>
              <a:rPr lang="en-US" dirty="0"/>
              <a:t> X</a:t>
            </a:r>
            <a:r>
              <a:rPr lang="ru-RU" dirty="0"/>
              <a:t> с любым порядком памяти</a:t>
            </a:r>
          </a:p>
          <a:p>
            <a:pPr lvl="1"/>
            <a:r>
              <a:rPr lang="en-US" dirty="0"/>
              <a:t>Y </a:t>
            </a:r>
            <a:r>
              <a:rPr lang="ru-RU" dirty="0"/>
              <a:t>читает значение, записанное операцией </a:t>
            </a:r>
            <a:r>
              <a:rPr lang="en-US" dirty="0"/>
              <a:t>X </a:t>
            </a:r>
            <a:r>
              <a:rPr lang="ru-RU" dirty="0"/>
              <a:t>(или значение из последовательности записей, начинающейся с </a:t>
            </a:r>
            <a:r>
              <a:rPr lang="en-US" dirty="0"/>
              <a:t>X</a:t>
            </a:r>
            <a:r>
              <a:rPr lang="ru-RU" dirty="0"/>
              <a:t>, если </a:t>
            </a:r>
            <a:r>
              <a:rPr lang="en-US" dirty="0"/>
              <a:t>X</a:t>
            </a:r>
            <a:r>
              <a:rPr lang="ru-RU" dirty="0"/>
              <a:t> имела </a:t>
            </a:r>
            <a:r>
              <a:rPr lang="en-US" dirty="0"/>
              <a:t>release-</a:t>
            </a:r>
            <a:r>
              <a:rPr lang="ru-RU" dirty="0"/>
              <a:t>семантику)</a:t>
            </a:r>
          </a:p>
          <a:p>
            <a:pPr lvl="1"/>
            <a:r>
              <a:rPr lang="en-US" dirty="0"/>
              <a:t>F </a:t>
            </a:r>
            <a:r>
              <a:rPr lang="ru-RU" dirty="0"/>
              <a:t>упорядочена до </a:t>
            </a:r>
            <a:r>
              <a:rPr lang="en-US" dirty="0"/>
              <a:t>X </a:t>
            </a:r>
            <a:r>
              <a:rPr lang="ru-RU" dirty="0"/>
              <a:t>в потоке </a:t>
            </a:r>
            <a:r>
              <a:rPr lang="en-US" dirty="0"/>
              <a:t>A</a:t>
            </a:r>
          </a:p>
          <a:p>
            <a:r>
              <a:rPr lang="ru-RU" dirty="0"/>
              <a:t>В этом случае все записи (включая неатомарные) упорядоченные до </a:t>
            </a:r>
            <a:r>
              <a:rPr lang="en-US" dirty="0"/>
              <a:t>F</a:t>
            </a:r>
            <a:r>
              <a:rPr lang="ru-RU" dirty="0"/>
              <a:t> в потоке </a:t>
            </a:r>
            <a:r>
              <a:rPr lang="en-US" dirty="0"/>
              <a:t>A</a:t>
            </a:r>
            <a:r>
              <a:rPr lang="ru-RU" dirty="0"/>
              <a:t> произойдут до всех операций чтения тех же переменных после </a:t>
            </a:r>
            <a:r>
              <a:rPr lang="en-US" dirty="0"/>
              <a:t>Y </a:t>
            </a:r>
            <a:r>
              <a:rPr lang="ru-RU" dirty="0"/>
              <a:t>в потоке </a:t>
            </a:r>
            <a:r>
              <a:rPr lang="en-US" dirty="0"/>
              <a:t>B</a:t>
            </a:r>
          </a:p>
          <a:p>
            <a:pPr lvl="1"/>
            <a:r>
              <a:rPr lang="ru-RU" dirty="0"/>
              <a:t>Это гарантирует передачу данных между потоками, даже если атомарная запись сделана с </a:t>
            </a:r>
            <a:r>
              <a:rPr lang="ru-RU" dirty="0" err="1"/>
              <a:t>relaxed</a:t>
            </a:r>
            <a:r>
              <a:rPr lang="ru-RU" dirty="0"/>
              <a:t>-операцией, но перед ней стоит </a:t>
            </a:r>
            <a:r>
              <a:rPr lang="ru-RU" dirty="0" err="1"/>
              <a:t>release-fence</a:t>
            </a:r>
            <a:r>
              <a:rPr lang="ru-RU" dirty="0"/>
              <a:t> — при условии, что другой поток делает </a:t>
            </a:r>
            <a:r>
              <a:rPr lang="ru-RU" dirty="0" err="1"/>
              <a:t>acquire</a:t>
            </a:r>
            <a:r>
              <a:rPr lang="ru-RU" dirty="0"/>
              <a:t>-чтение этого же объекта.</a:t>
            </a:r>
            <a:endParaRPr lang="en-US" dirty="0"/>
          </a:p>
        </p:txBody>
      </p:sp>
    </p:spTree>
    <p:extLst>
      <p:ext uri="{BB962C8B-B14F-4D97-AF65-F5344CB8AC3E}">
        <p14:creationId xmlns:p14="http://schemas.microsoft.com/office/powerpoint/2010/main" val="244043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BA4C6-E52A-9E9D-E209-EF6E4DAC089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889D54C-3962-8B04-33A4-FCD12C39EDC8}"/>
              </a:ext>
            </a:extLst>
          </p:cNvPr>
          <p:cNvSpPr>
            <a:spLocks noGrp="1"/>
          </p:cNvSpPr>
          <p:nvPr>
            <p:ph type="title"/>
          </p:nvPr>
        </p:nvSpPr>
        <p:spPr/>
        <p:txBody>
          <a:bodyPr/>
          <a:lstStyle/>
          <a:p>
            <a:r>
              <a:rPr lang="ru-RU" dirty="0"/>
              <a:t>Схема </a:t>
            </a:r>
            <a:r>
              <a:rPr lang="en-US" dirty="0"/>
              <a:t>Fence-Atomic </a:t>
            </a:r>
            <a:r>
              <a:rPr lang="ru-RU" dirty="0"/>
              <a:t>синхронизации</a:t>
            </a:r>
            <a:endParaRPr lang="en-US" dirty="0"/>
          </a:p>
        </p:txBody>
      </p:sp>
      <p:sp>
        <p:nvSpPr>
          <p:cNvPr id="8" name="Text Placeholder 7">
            <a:extLst>
              <a:ext uri="{FF2B5EF4-FFF2-40B4-BE49-F238E27FC236}">
                <a16:creationId xmlns:a16="http://schemas.microsoft.com/office/drawing/2014/main" id="{A245AEE2-C280-86BE-8B35-DFFF4F1DF620}"/>
              </a:ext>
            </a:extLst>
          </p:cNvPr>
          <p:cNvSpPr>
            <a:spLocks noGrp="1"/>
          </p:cNvSpPr>
          <p:nvPr>
            <p:ph type="body" idx="1"/>
          </p:nvPr>
        </p:nvSpPr>
        <p:spPr/>
        <p:txBody>
          <a:bodyPr/>
          <a:lstStyle/>
          <a:p>
            <a:r>
              <a:rPr lang="ru-RU" dirty="0"/>
              <a:t>Поток </a:t>
            </a:r>
            <a:r>
              <a:rPr lang="en-US" dirty="0"/>
              <a:t>A</a:t>
            </a:r>
          </a:p>
        </p:txBody>
      </p:sp>
      <p:sp>
        <p:nvSpPr>
          <p:cNvPr id="9" name="Content Placeholder 8">
            <a:extLst>
              <a:ext uri="{FF2B5EF4-FFF2-40B4-BE49-F238E27FC236}">
                <a16:creationId xmlns:a16="http://schemas.microsoft.com/office/drawing/2014/main" id="{D80E78E8-1E54-BADC-C4D0-D32F7C02BF8C}"/>
              </a:ext>
            </a:extLst>
          </p:cNvPr>
          <p:cNvSpPr>
            <a:spLocks noGrp="1"/>
          </p:cNvSpPr>
          <p:nvPr>
            <p:ph sz="half" idx="2"/>
          </p:nvPr>
        </p:nvSpPr>
        <p:spPr/>
        <p:txBody>
          <a:bodyPr/>
          <a:lstStyle/>
          <a:p>
            <a:r>
              <a:rPr lang="ru-RU" dirty="0"/>
              <a:t>Операции записи</a:t>
            </a:r>
            <a:endParaRPr lang="en-US" dirty="0"/>
          </a:p>
          <a:p>
            <a:r>
              <a:rPr lang="en-US" dirty="0"/>
              <a:t>std::</a:t>
            </a:r>
            <a:r>
              <a:rPr lang="en-US" dirty="0" err="1"/>
              <a:t>atomic_thread_fence</a:t>
            </a:r>
            <a:r>
              <a:rPr lang="en-US" dirty="0"/>
              <a:t>(</a:t>
            </a:r>
            <a:br>
              <a:rPr lang="en-US" dirty="0"/>
            </a:br>
            <a:r>
              <a:rPr lang="en-US" dirty="0">
                <a:solidFill>
                  <a:srgbClr val="FF0000"/>
                </a:solidFill>
              </a:rPr>
              <a:t>release</a:t>
            </a:r>
            <a:r>
              <a:rPr lang="en-US" dirty="0"/>
              <a:t>);</a:t>
            </a:r>
          </a:p>
          <a:p>
            <a:r>
              <a:rPr lang="en-US" dirty="0" err="1">
                <a:solidFill>
                  <a:srgbClr val="0070C0"/>
                </a:solidFill>
              </a:rPr>
              <a:t>M.store</a:t>
            </a:r>
            <a:r>
              <a:rPr lang="en-US" dirty="0"/>
              <a:t>(</a:t>
            </a:r>
            <a:r>
              <a:rPr lang="en-US" dirty="0">
                <a:solidFill>
                  <a:srgbClr val="0070C0"/>
                </a:solidFill>
              </a:rPr>
              <a:t>Value</a:t>
            </a:r>
            <a:r>
              <a:rPr lang="en-US" dirty="0"/>
              <a:t>, relaxed);</a:t>
            </a:r>
          </a:p>
        </p:txBody>
      </p:sp>
      <p:sp>
        <p:nvSpPr>
          <p:cNvPr id="10" name="Text Placeholder 9">
            <a:extLst>
              <a:ext uri="{FF2B5EF4-FFF2-40B4-BE49-F238E27FC236}">
                <a16:creationId xmlns:a16="http://schemas.microsoft.com/office/drawing/2014/main" id="{EDE735E3-C3DA-4848-0B28-20A4E365B4F2}"/>
              </a:ext>
            </a:extLst>
          </p:cNvPr>
          <p:cNvSpPr>
            <a:spLocks noGrp="1"/>
          </p:cNvSpPr>
          <p:nvPr>
            <p:ph type="body" sz="quarter" idx="3"/>
          </p:nvPr>
        </p:nvSpPr>
        <p:spPr/>
        <p:txBody>
          <a:bodyPr/>
          <a:lstStyle/>
          <a:p>
            <a:r>
              <a:rPr lang="ru-RU" dirty="0"/>
              <a:t>Поток </a:t>
            </a:r>
            <a:r>
              <a:rPr lang="en-US" dirty="0"/>
              <a:t>B</a:t>
            </a:r>
          </a:p>
        </p:txBody>
      </p:sp>
      <p:sp>
        <p:nvSpPr>
          <p:cNvPr id="11" name="Content Placeholder 10">
            <a:extLst>
              <a:ext uri="{FF2B5EF4-FFF2-40B4-BE49-F238E27FC236}">
                <a16:creationId xmlns:a16="http://schemas.microsoft.com/office/drawing/2014/main" id="{39BE63ED-FD5F-1EB7-7F83-8A77D5605AD9}"/>
              </a:ext>
            </a:extLst>
          </p:cNvPr>
          <p:cNvSpPr>
            <a:spLocks noGrp="1"/>
          </p:cNvSpPr>
          <p:nvPr>
            <p:ph sz="quarter" idx="4"/>
          </p:nvPr>
        </p:nvSpPr>
        <p:spPr/>
        <p:txBody>
          <a:bodyPr/>
          <a:lstStyle/>
          <a:p>
            <a:r>
              <a:rPr lang="en-US" dirty="0"/>
              <a:t>if (</a:t>
            </a:r>
            <a:r>
              <a:rPr lang="en-US" dirty="0" err="1">
                <a:solidFill>
                  <a:srgbClr val="0070C0"/>
                </a:solidFill>
              </a:rPr>
              <a:t>M.load</a:t>
            </a:r>
            <a:r>
              <a:rPr lang="en-US" dirty="0"/>
              <a:t>(</a:t>
            </a:r>
            <a:r>
              <a:rPr lang="en-US" dirty="0">
                <a:solidFill>
                  <a:srgbClr val="FF0000"/>
                </a:solidFill>
              </a:rPr>
              <a:t>acquire</a:t>
            </a:r>
            <a:r>
              <a:rPr lang="en-US" dirty="0"/>
              <a:t>) == </a:t>
            </a:r>
            <a:r>
              <a:rPr lang="en-US" dirty="0">
                <a:solidFill>
                  <a:srgbClr val="0070C0"/>
                </a:solidFill>
              </a:rPr>
              <a:t>Value</a:t>
            </a:r>
            <a:r>
              <a:rPr lang="en-US" dirty="0"/>
              <a:t>)</a:t>
            </a:r>
          </a:p>
          <a:p>
            <a:pPr lvl="1"/>
            <a:r>
              <a:rPr lang="ru-RU" dirty="0"/>
              <a:t>Операции чтения</a:t>
            </a:r>
            <a:endParaRPr lang="en-US" dirty="0"/>
          </a:p>
        </p:txBody>
      </p:sp>
      <p:cxnSp>
        <p:nvCxnSpPr>
          <p:cNvPr id="13" name="Straight Arrow Connector 12">
            <a:extLst>
              <a:ext uri="{FF2B5EF4-FFF2-40B4-BE49-F238E27FC236}">
                <a16:creationId xmlns:a16="http://schemas.microsoft.com/office/drawing/2014/main" id="{4DAD21C6-4E6A-A6FA-077D-F1BF5502F77E}"/>
              </a:ext>
            </a:extLst>
          </p:cNvPr>
          <p:cNvCxnSpPr>
            <a:cxnSpLocks/>
          </p:cNvCxnSpPr>
          <p:nvPr/>
        </p:nvCxnSpPr>
        <p:spPr>
          <a:xfrm>
            <a:off x="4495800" y="2800350"/>
            <a:ext cx="2190750" cy="3325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B65E2E13-279F-93B9-8FA1-0AB78B030F92}"/>
              </a:ext>
            </a:extLst>
          </p:cNvPr>
          <p:cNvSpPr txBox="1"/>
          <p:nvPr/>
        </p:nvSpPr>
        <p:spPr>
          <a:xfrm rot="563451">
            <a:off x="4902667" y="2378589"/>
            <a:ext cx="1377017" cy="646331"/>
          </a:xfrm>
          <a:prstGeom prst="rect">
            <a:avLst/>
          </a:prstGeom>
          <a:noFill/>
        </p:spPr>
        <p:txBody>
          <a:bodyPr wrap="square" rtlCol="0">
            <a:spAutoFit/>
          </a:bodyPr>
          <a:lstStyle/>
          <a:p>
            <a:r>
              <a:rPr lang="en-US" dirty="0"/>
              <a:t>Happen before</a:t>
            </a:r>
          </a:p>
        </p:txBody>
      </p:sp>
    </p:spTree>
    <p:extLst>
      <p:ext uri="{BB962C8B-B14F-4D97-AF65-F5344CB8AC3E}">
        <p14:creationId xmlns:p14="http://schemas.microsoft.com/office/powerpoint/2010/main" val="62576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8315-148A-6031-4048-59E43FEB5756}"/>
              </a:ext>
            </a:extLst>
          </p:cNvPr>
          <p:cNvSpPr>
            <a:spLocks noGrp="1"/>
          </p:cNvSpPr>
          <p:nvPr>
            <p:ph type="title"/>
          </p:nvPr>
        </p:nvSpPr>
        <p:spPr/>
        <p:txBody>
          <a:bodyPr/>
          <a:lstStyle/>
          <a:p>
            <a:r>
              <a:rPr lang="ru-RU" dirty="0"/>
              <a:t>Синхронизация атомарной </a:t>
            </a:r>
            <a:r>
              <a:rPr lang="en-US" dirty="0"/>
              <a:t>release-</a:t>
            </a:r>
            <a:r>
              <a:rPr lang="ru-RU" dirty="0"/>
              <a:t>операции с </a:t>
            </a:r>
            <a:r>
              <a:rPr lang="en-US" dirty="0"/>
              <a:t>acquire</a:t>
            </a:r>
            <a:r>
              <a:rPr lang="ru-RU" dirty="0"/>
              <a:t>-</a:t>
            </a:r>
            <a:r>
              <a:rPr lang="ru-RU" dirty="0" err="1"/>
              <a:t>фенсом</a:t>
            </a:r>
            <a:endParaRPr lang="en-US" dirty="0"/>
          </a:p>
        </p:txBody>
      </p:sp>
      <p:sp>
        <p:nvSpPr>
          <p:cNvPr id="3" name="Content Placeholder 2">
            <a:extLst>
              <a:ext uri="{FF2B5EF4-FFF2-40B4-BE49-F238E27FC236}">
                <a16:creationId xmlns:a16="http://schemas.microsoft.com/office/drawing/2014/main" id="{63F7F090-04A1-CA1B-5D72-8DE0EDB15116}"/>
              </a:ext>
            </a:extLst>
          </p:cNvPr>
          <p:cNvSpPr>
            <a:spLocks noGrp="1"/>
          </p:cNvSpPr>
          <p:nvPr>
            <p:ph idx="1"/>
          </p:nvPr>
        </p:nvSpPr>
        <p:spPr/>
        <p:txBody>
          <a:bodyPr/>
          <a:lstStyle/>
          <a:p>
            <a:r>
              <a:rPr lang="ru-RU" dirty="0"/>
              <a:t>Атомарная </a:t>
            </a:r>
            <a:r>
              <a:rPr lang="en-US" dirty="0"/>
              <a:t>release-</a:t>
            </a:r>
            <a:r>
              <a:rPr lang="ru-RU" dirty="0"/>
              <a:t>операция </a:t>
            </a:r>
            <a:r>
              <a:rPr lang="en-US" dirty="0"/>
              <a:t>X </a:t>
            </a:r>
            <a:r>
              <a:rPr lang="ru-RU" dirty="0"/>
              <a:t>в потоке </a:t>
            </a:r>
            <a:r>
              <a:rPr lang="en-US" dirty="0"/>
              <a:t>A</a:t>
            </a:r>
            <a:r>
              <a:rPr lang="ru-RU" dirty="0"/>
              <a:t> синхронизируется с </a:t>
            </a:r>
            <a:r>
              <a:rPr lang="en-US" dirty="0"/>
              <a:t>acquire-</a:t>
            </a:r>
            <a:r>
              <a:rPr lang="ru-RU" dirty="0" err="1"/>
              <a:t>фенсом</a:t>
            </a:r>
            <a:r>
              <a:rPr lang="ru-RU" dirty="0"/>
              <a:t> </a:t>
            </a:r>
            <a:r>
              <a:rPr lang="en-US" dirty="0"/>
              <a:t>F </a:t>
            </a:r>
            <a:r>
              <a:rPr lang="ru-RU" dirty="0"/>
              <a:t>в потоке </a:t>
            </a:r>
            <a:r>
              <a:rPr lang="en-US" dirty="0"/>
              <a:t>B</a:t>
            </a:r>
            <a:r>
              <a:rPr lang="ru-RU" dirty="0"/>
              <a:t>, если:</a:t>
            </a:r>
          </a:p>
          <a:p>
            <a:pPr lvl="1"/>
            <a:r>
              <a:rPr lang="ru-RU" dirty="0"/>
              <a:t>Есть атомарная операция </a:t>
            </a:r>
            <a:r>
              <a:rPr lang="en-US" dirty="0"/>
              <a:t>Y</a:t>
            </a:r>
            <a:r>
              <a:rPr lang="ru-RU" dirty="0"/>
              <a:t> с любым порядком памяти</a:t>
            </a:r>
          </a:p>
          <a:p>
            <a:pPr lvl="1"/>
            <a:r>
              <a:rPr lang="en-US" dirty="0"/>
              <a:t>Y </a:t>
            </a:r>
            <a:r>
              <a:rPr lang="ru-RU" dirty="0"/>
              <a:t>читает значение, записанное операцией </a:t>
            </a:r>
            <a:r>
              <a:rPr lang="en-US" dirty="0"/>
              <a:t>X</a:t>
            </a:r>
            <a:r>
              <a:rPr lang="ru-RU" dirty="0"/>
              <a:t> (или значение из последовательности записей, начинающейся с </a:t>
            </a:r>
            <a:r>
              <a:rPr lang="en-US" dirty="0"/>
              <a:t>X</a:t>
            </a:r>
            <a:r>
              <a:rPr lang="ru-RU" dirty="0"/>
              <a:t>, если </a:t>
            </a:r>
            <a:r>
              <a:rPr lang="en-US" dirty="0"/>
              <a:t>X</a:t>
            </a:r>
            <a:r>
              <a:rPr lang="ru-RU" dirty="0"/>
              <a:t> имела </a:t>
            </a:r>
            <a:r>
              <a:rPr lang="en-US" dirty="0"/>
              <a:t>release-</a:t>
            </a:r>
            <a:r>
              <a:rPr lang="ru-RU" dirty="0"/>
              <a:t>семантику)</a:t>
            </a:r>
          </a:p>
          <a:p>
            <a:pPr lvl="1"/>
            <a:r>
              <a:rPr lang="en-US" dirty="0"/>
              <a:t>Y</a:t>
            </a:r>
            <a:r>
              <a:rPr lang="ru-RU" dirty="0"/>
              <a:t> упорядочена до </a:t>
            </a:r>
            <a:r>
              <a:rPr lang="en-US" dirty="0"/>
              <a:t>F</a:t>
            </a:r>
            <a:r>
              <a:rPr lang="ru-RU" dirty="0"/>
              <a:t> в потоке </a:t>
            </a:r>
            <a:r>
              <a:rPr lang="en-US" dirty="0"/>
              <a:t>B</a:t>
            </a:r>
          </a:p>
          <a:p>
            <a:r>
              <a:rPr lang="ru-RU" dirty="0"/>
              <a:t>В этом случае все записи (включая неатомарные), упорядоченные до </a:t>
            </a:r>
            <a:r>
              <a:rPr lang="en-US" dirty="0"/>
              <a:t>X </a:t>
            </a:r>
            <a:r>
              <a:rPr lang="ru-RU" dirty="0"/>
              <a:t>в потоке </a:t>
            </a:r>
            <a:r>
              <a:rPr lang="en-US" dirty="0"/>
              <a:t>A </a:t>
            </a:r>
            <a:r>
              <a:rPr lang="ru-RU" dirty="0"/>
              <a:t>произойдут до всех чтений (включая неатомарные) из тех же переменных после </a:t>
            </a:r>
            <a:r>
              <a:rPr lang="en-US" dirty="0"/>
              <a:t>F</a:t>
            </a:r>
          </a:p>
        </p:txBody>
      </p:sp>
    </p:spTree>
    <p:extLst>
      <p:ext uri="{BB962C8B-B14F-4D97-AF65-F5344CB8AC3E}">
        <p14:creationId xmlns:p14="http://schemas.microsoft.com/office/powerpoint/2010/main" val="195694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5062C-F0C3-3447-EBA0-9F6B9CB69A6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9337801-84C9-BA6D-3D03-B800F053026F}"/>
              </a:ext>
            </a:extLst>
          </p:cNvPr>
          <p:cNvSpPr>
            <a:spLocks noGrp="1"/>
          </p:cNvSpPr>
          <p:nvPr>
            <p:ph type="title"/>
          </p:nvPr>
        </p:nvSpPr>
        <p:spPr/>
        <p:txBody>
          <a:bodyPr/>
          <a:lstStyle/>
          <a:p>
            <a:r>
              <a:rPr lang="ru-RU" dirty="0"/>
              <a:t>Схема </a:t>
            </a:r>
            <a:r>
              <a:rPr lang="en-US" dirty="0"/>
              <a:t>Atomic-Fence</a:t>
            </a:r>
            <a:r>
              <a:rPr lang="ru-RU" dirty="0"/>
              <a:t> синхронизации</a:t>
            </a:r>
            <a:endParaRPr lang="en-US" dirty="0"/>
          </a:p>
        </p:txBody>
      </p:sp>
      <p:sp>
        <p:nvSpPr>
          <p:cNvPr id="8" name="Text Placeholder 7">
            <a:extLst>
              <a:ext uri="{FF2B5EF4-FFF2-40B4-BE49-F238E27FC236}">
                <a16:creationId xmlns:a16="http://schemas.microsoft.com/office/drawing/2014/main" id="{8DAEA2FA-D569-0B75-06F9-BDE0413F16D1}"/>
              </a:ext>
            </a:extLst>
          </p:cNvPr>
          <p:cNvSpPr>
            <a:spLocks noGrp="1"/>
          </p:cNvSpPr>
          <p:nvPr>
            <p:ph type="body" idx="1"/>
          </p:nvPr>
        </p:nvSpPr>
        <p:spPr/>
        <p:txBody>
          <a:bodyPr/>
          <a:lstStyle/>
          <a:p>
            <a:r>
              <a:rPr lang="ru-RU" dirty="0"/>
              <a:t>Поток </a:t>
            </a:r>
            <a:r>
              <a:rPr lang="en-US" dirty="0"/>
              <a:t>A</a:t>
            </a:r>
          </a:p>
        </p:txBody>
      </p:sp>
      <p:sp>
        <p:nvSpPr>
          <p:cNvPr id="9" name="Content Placeholder 8">
            <a:extLst>
              <a:ext uri="{FF2B5EF4-FFF2-40B4-BE49-F238E27FC236}">
                <a16:creationId xmlns:a16="http://schemas.microsoft.com/office/drawing/2014/main" id="{C65C5382-EC63-C61A-E990-6AFC9DA3C064}"/>
              </a:ext>
            </a:extLst>
          </p:cNvPr>
          <p:cNvSpPr>
            <a:spLocks noGrp="1"/>
          </p:cNvSpPr>
          <p:nvPr>
            <p:ph sz="half" idx="2"/>
          </p:nvPr>
        </p:nvSpPr>
        <p:spPr/>
        <p:txBody>
          <a:bodyPr/>
          <a:lstStyle/>
          <a:p>
            <a:r>
              <a:rPr lang="ru-RU" dirty="0"/>
              <a:t>Операции записи</a:t>
            </a:r>
            <a:endParaRPr lang="en-US" dirty="0"/>
          </a:p>
          <a:p>
            <a:r>
              <a:rPr lang="en-US" dirty="0" err="1">
                <a:solidFill>
                  <a:srgbClr val="0070C0"/>
                </a:solidFill>
              </a:rPr>
              <a:t>M.store</a:t>
            </a:r>
            <a:r>
              <a:rPr lang="en-US" dirty="0"/>
              <a:t>(</a:t>
            </a:r>
            <a:r>
              <a:rPr lang="en-US" dirty="0">
                <a:solidFill>
                  <a:srgbClr val="0070C0"/>
                </a:solidFill>
              </a:rPr>
              <a:t>Value</a:t>
            </a:r>
            <a:r>
              <a:rPr lang="en-US" dirty="0"/>
              <a:t>, </a:t>
            </a:r>
            <a:r>
              <a:rPr lang="en-US" dirty="0">
                <a:solidFill>
                  <a:srgbClr val="FF0000"/>
                </a:solidFill>
              </a:rPr>
              <a:t>release</a:t>
            </a:r>
            <a:r>
              <a:rPr lang="en-US" dirty="0"/>
              <a:t>);</a:t>
            </a:r>
          </a:p>
        </p:txBody>
      </p:sp>
      <p:sp>
        <p:nvSpPr>
          <p:cNvPr id="10" name="Text Placeholder 9">
            <a:extLst>
              <a:ext uri="{FF2B5EF4-FFF2-40B4-BE49-F238E27FC236}">
                <a16:creationId xmlns:a16="http://schemas.microsoft.com/office/drawing/2014/main" id="{B1C49DB1-C442-A440-AA67-DC139921BA8A}"/>
              </a:ext>
            </a:extLst>
          </p:cNvPr>
          <p:cNvSpPr>
            <a:spLocks noGrp="1"/>
          </p:cNvSpPr>
          <p:nvPr>
            <p:ph type="body" sz="quarter" idx="3"/>
          </p:nvPr>
        </p:nvSpPr>
        <p:spPr/>
        <p:txBody>
          <a:bodyPr/>
          <a:lstStyle/>
          <a:p>
            <a:r>
              <a:rPr lang="ru-RU" dirty="0"/>
              <a:t>Поток </a:t>
            </a:r>
            <a:r>
              <a:rPr lang="en-US" dirty="0"/>
              <a:t>B</a:t>
            </a:r>
          </a:p>
        </p:txBody>
      </p:sp>
      <p:sp>
        <p:nvSpPr>
          <p:cNvPr id="11" name="Content Placeholder 10">
            <a:extLst>
              <a:ext uri="{FF2B5EF4-FFF2-40B4-BE49-F238E27FC236}">
                <a16:creationId xmlns:a16="http://schemas.microsoft.com/office/drawing/2014/main" id="{A7D9E5DB-8170-654D-D76B-27596AA9BA3E}"/>
              </a:ext>
            </a:extLst>
          </p:cNvPr>
          <p:cNvSpPr>
            <a:spLocks noGrp="1"/>
          </p:cNvSpPr>
          <p:nvPr>
            <p:ph sz="quarter" idx="4"/>
          </p:nvPr>
        </p:nvSpPr>
        <p:spPr/>
        <p:txBody>
          <a:bodyPr/>
          <a:lstStyle/>
          <a:p>
            <a:r>
              <a:rPr lang="en-US" dirty="0"/>
              <a:t>if (</a:t>
            </a:r>
            <a:r>
              <a:rPr lang="en-US" dirty="0" err="1">
                <a:solidFill>
                  <a:srgbClr val="0070C0"/>
                </a:solidFill>
              </a:rPr>
              <a:t>M.load</a:t>
            </a:r>
            <a:r>
              <a:rPr lang="en-US" dirty="0"/>
              <a:t>(relaxed) == </a:t>
            </a:r>
            <a:r>
              <a:rPr lang="en-US" dirty="0">
                <a:solidFill>
                  <a:srgbClr val="0070C0"/>
                </a:solidFill>
              </a:rPr>
              <a:t>Value</a:t>
            </a:r>
            <a:r>
              <a:rPr lang="en-US" dirty="0"/>
              <a:t>)</a:t>
            </a:r>
          </a:p>
          <a:p>
            <a:pPr lvl="1"/>
            <a:r>
              <a:rPr lang="en-US" dirty="0"/>
              <a:t>std::</a:t>
            </a:r>
            <a:r>
              <a:rPr lang="en-US" dirty="0" err="1"/>
              <a:t>atomic_thread_fence</a:t>
            </a:r>
            <a:r>
              <a:rPr lang="en-US" dirty="0"/>
              <a:t>(</a:t>
            </a:r>
            <a:br>
              <a:rPr lang="en-US" dirty="0"/>
            </a:br>
            <a:r>
              <a:rPr lang="en-US" dirty="0">
                <a:solidFill>
                  <a:srgbClr val="FF0000"/>
                </a:solidFill>
              </a:rPr>
              <a:t>acquire</a:t>
            </a:r>
            <a:r>
              <a:rPr lang="en-US" dirty="0"/>
              <a:t>);</a:t>
            </a:r>
          </a:p>
          <a:p>
            <a:pPr lvl="1"/>
            <a:r>
              <a:rPr lang="ru-RU" dirty="0"/>
              <a:t>Операции чтения</a:t>
            </a:r>
            <a:endParaRPr lang="en-US" dirty="0"/>
          </a:p>
        </p:txBody>
      </p:sp>
      <p:cxnSp>
        <p:nvCxnSpPr>
          <p:cNvPr id="13" name="Straight Arrow Connector 12">
            <a:extLst>
              <a:ext uri="{FF2B5EF4-FFF2-40B4-BE49-F238E27FC236}">
                <a16:creationId xmlns:a16="http://schemas.microsoft.com/office/drawing/2014/main" id="{99A7ED06-CD81-9B5D-429A-A8DEF66D4856}"/>
              </a:ext>
            </a:extLst>
          </p:cNvPr>
          <p:cNvCxnSpPr>
            <a:cxnSpLocks/>
          </p:cNvCxnSpPr>
          <p:nvPr/>
        </p:nvCxnSpPr>
        <p:spPr>
          <a:xfrm>
            <a:off x="4495800" y="2800350"/>
            <a:ext cx="2152650" cy="1066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7E1B5D3-B477-234B-3E32-A5A63F302615}"/>
              </a:ext>
            </a:extLst>
          </p:cNvPr>
          <p:cNvSpPr txBox="1"/>
          <p:nvPr/>
        </p:nvSpPr>
        <p:spPr>
          <a:xfrm rot="1582360">
            <a:off x="4883616" y="2683561"/>
            <a:ext cx="1377017" cy="646331"/>
          </a:xfrm>
          <a:prstGeom prst="rect">
            <a:avLst/>
          </a:prstGeom>
          <a:noFill/>
        </p:spPr>
        <p:txBody>
          <a:bodyPr wrap="square" rtlCol="0">
            <a:spAutoFit/>
          </a:bodyPr>
          <a:lstStyle/>
          <a:p>
            <a:r>
              <a:rPr lang="en-US" dirty="0"/>
              <a:t>Happen before</a:t>
            </a:r>
          </a:p>
        </p:txBody>
      </p:sp>
    </p:spTree>
    <p:extLst>
      <p:ext uri="{BB962C8B-B14F-4D97-AF65-F5344CB8AC3E}">
        <p14:creationId xmlns:p14="http://schemas.microsoft.com/office/powerpoint/2010/main" val="4232303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DB3D-5ADD-8C1D-5B28-8B9125FBE7E3}"/>
              </a:ext>
            </a:extLst>
          </p:cNvPr>
          <p:cNvSpPr>
            <a:spLocks noGrp="1"/>
          </p:cNvSpPr>
          <p:nvPr>
            <p:ph type="title"/>
          </p:nvPr>
        </p:nvSpPr>
        <p:spPr/>
        <p:txBody>
          <a:bodyPr/>
          <a:lstStyle/>
          <a:p>
            <a:r>
              <a:rPr lang="en-US" dirty="0" err="1"/>
              <a:t>Actuire</a:t>
            </a:r>
            <a:r>
              <a:rPr lang="en-US" dirty="0"/>
              <a:t>-release </a:t>
            </a:r>
            <a:r>
              <a:rPr lang="ru-RU" dirty="0"/>
              <a:t>синхронизация барьера с барьером</a:t>
            </a:r>
            <a:endParaRPr lang="en-US" dirty="0"/>
          </a:p>
        </p:txBody>
      </p:sp>
      <p:sp>
        <p:nvSpPr>
          <p:cNvPr id="3" name="Content Placeholder 2">
            <a:extLst>
              <a:ext uri="{FF2B5EF4-FFF2-40B4-BE49-F238E27FC236}">
                <a16:creationId xmlns:a16="http://schemas.microsoft.com/office/drawing/2014/main" id="{8A91AE0C-2554-B700-4584-7DBBE3AA2FFB}"/>
              </a:ext>
            </a:extLst>
          </p:cNvPr>
          <p:cNvSpPr>
            <a:spLocks noGrp="1"/>
          </p:cNvSpPr>
          <p:nvPr>
            <p:ph idx="1"/>
          </p:nvPr>
        </p:nvSpPr>
        <p:spPr/>
        <p:txBody>
          <a:bodyPr>
            <a:normAutofit fontScale="92500" lnSpcReduction="10000"/>
          </a:bodyPr>
          <a:lstStyle/>
          <a:p>
            <a:r>
              <a:rPr lang="en-US" dirty="0"/>
              <a:t>Release-</a:t>
            </a:r>
            <a:r>
              <a:rPr lang="ru-RU" dirty="0"/>
              <a:t>барьера </a:t>
            </a:r>
            <a:r>
              <a:rPr lang="en-US" dirty="0"/>
              <a:t>FA</a:t>
            </a:r>
            <a:r>
              <a:rPr lang="ru-RU" dirty="0"/>
              <a:t> в потоке </a:t>
            </a:r>
            <a:r>
              <a:rPr lang="en-US" dirty="0"/>
              <a:t>A</a:t>
            </a:r>
            <a:r>
              <a:rPr lang="ru-RU" dirty="0"/>
              <a:t> </a:t>
            </a:r>
            <a:r>
              <a:rPr lang="ru-RU" b="1" dirty="0"/>
              <a:t>синхронизируется с </a:t>
            </a:r>
            <a:r>
              <a:rPr lang="en-US" dirty="0"/>
              <a:t>acquire-</a:t>
            </a:r>
            <a:r>
              <a:rPr lang="ru-RU" dirty="0"/>
              <a:t>барьером </a:t>
            </a:r>
            <a:r>
              <a:rPr lang="en-US" dirty="0"/>
              <a:t>FB </a:t>
            </a:r>
            <a:r>
              <a:rPr lang="ru-RU" dirty="0"/>
              <a:t>в потоке </a:t>
            </a:r>
            <a:r>
              <a:rPr lang="en-US" dirty="0"/>
              <a:t>B</a:t>
            </a:r>
            <a:r>
              <a:rPr lang="ru-RU" dirty="0"/>
              <a:t>, если:</a:t>
            </a:r>
          </a:p>
          <a:p>
            <a:pPr lvl="1"/>
            <a:r>
              <a:rPr lang="ru-RU" dirty="0"/>
              <a:t>Есть атомарный объект </a:t>
            </a:r>
            <a:r>
              <a:rPr lang="en-US" dirty="0"/>
              <a:t>M</a:t>
            </a:r>
          </a:p>
          <a:p>
            <a:pPr lvl="1"/>
            <a:r>
              <a:rPr lang="ru-RU" dirty="0"/>
              <a:t>В потоке </a:t>
            </a:r>
            <a:r>
              <a:rPr lang="en-US" dirty="0"/>
              <a:t>A </a:t>
            </a:r>
            <a:r>
              <a:rPr lang="ru-RU" dirty="0"/>
              <a:t>выполняется атомарная запись </a:t>
            </a:r>
            <a:r>
              <a:rPr lang="en-US" dirty="0"/>
              <a:t>X </a:t>
            </a:r>
            <a:r>
              <a:rPr lang="ru-RU" dirty="0"/>
              <a:t>в объект </a:t>
            </a:r>
            <a:r>
              <a:rPr lang="en-US" dirty="0"/>
              <a:t>M</a:t>
            </a:r>
            <a:r>
              <a:rPr lang="ru-RU" dirty="0"/>
              <a:t> (с любым </a:t>
            </a:r>
            <a:r>
              <a:rPr lang="en-US" dirty="0"/>
              <a:t>memory order)</a:t>
            </a:r>
          </a:p>
          <a:p>
            <a:pPr lvl="1"/>
            <a:r>
              <a:rPr lang="en-US" dirty="0"/>
              <a:t>FA </a:t>
            </a:r>
            <a:r>
              <a:rPr lang="ru-RU" b="1" dirty="0"/>
              <a:t>упорядочен до</a:t>
            </a:r>
            <a:r>
              <a:rPr lang="ru-RU" dirty="0"/>
              <a:t> </a:t>
            </a:r>
            <a:r>
              <a:rPr lang="en-US" dirty="0"/>
              <a:t>X</a:t>
            </a:r>
            <a:r>
              <a:rPr lang="ru-RU" dirty="0"/>
              <a:t> в потоке </a:t>
            </a:r>
            <a:r>
              <a:rPr lang="en-US" dirty="0"/>
              <a:t>A</a:t>
            </a:r>
          </a:p>
          <a:p>
            <a:pPr lvl="1"/>
            <a:r>
              <a:rPr lang="ru-RU" dirty="0"/>
              <a:t>В потоке </a:t>
            </a:r>
            <a:r>
              <a:rPr lang="en-US" dirty="0"/>
              <a:t>B </a:t>
            </a:r>
            <a:r>
              <a:rPr lang="ru-RU" dirty="0"/>
              <a:t>выполняется атомарное чтение </a:t>
            </a:r>
            <a:r>
              <a:rPr lang="en-US" dirty="0"/>
              <a:t>Y</a:t>
            </a:r>
            <a:r>
              <a:rPr lang="ru-RU" dirty="0"/>
              <a:t>, которое считывает значение, записанное операцией </a:t>
            </a:r>
            <a:r>
              <a:rPr lang="en-US" dirty="0"/>
              <a:t>X</a:t>
            </a:r>
            <a:r>
              <a:rPr lang="ru-RU" dirty="0"/>
              <a:t> (или значение из последовательности записей, начинающейся с </a:t>
            </a:r>
            <a:r>
              <a:rPr lang="en-US" dirty="0"/>
              <a:t>X</a:t>
            </a:r>
            <a:r>
              <a:rPr lang="ru-RU" dirty="0"/>
              <a:t>, если </a:t>
            </a:r>
            <a:r>
              <a:rPr lang="en-US" dirty="0"/>
              <a:t>X</a:t>
            </a:r>
            <a:r>
              <a:rPr lang="ru-RU" dirty="0"/>
              <a:t> имела </a:t>
            </a:r>
            <a:r>
              <a:rPr lang="en-US" dirty="0"/>
              <a:t>release-</a:t>
            </a:r>
            <a:r>
              <a:rPr lang="ru-RU" dirty="0"/>
              <a:t>семантику)</a:t>
            </a:r>
          </a:p>
          <a:p>
            <a:pPr lvl="1"/>
            <a:r>
              <a:rPr lang="en-US" dirty="0"/>
              <a:t>Y</a:t>
            </a:r>
            <a:r>
              <a:rPr lang="ru-RU" dirty="0"/>
              <a:t> </a:t>
            </a:r>
            <a:r>
              <a:rPr lang="ru-RU" b="1" dirty="0"/>
              <a:t>упорядочена до</a:t>
            </a:r>
            <a:r>
              <a:rPr lang="ru-RU" dirty="0"/>
              <a:t> </a:t>
            </a:r>
            <a:r>
              <a:rPr lang="en-US" dirty="0"/>
              <a:t>FB</a:t>
            </a:r>
            <a:r>
              <a:rPr lang="ru-RU" dirty="0"/>
              <a:t> в потоке </a:t>
            </a:r>
            <a:r>
              <a:rPr lang="en-US" dirty="0"/>
              <a:t>B</a:t>
            </a:r>
          </a:p>
          <a:p>
            <a:r>
              <a:rPr lang="ru-RU" dirty="0"/>
              <a:t>Тогда все неатомарные и </a:t>
            </a:r>
            <a:r>
              <a:rPr lang="en-US" dirty="0"/>
              <a:t>relaxed-</a:t>
            </a:r>
            <a:r>
              <a:rPr lang="ru-RU" dirty="0"/>
              <a:t>записи, упорядоченные до </a:t>
            </a:r>
            <a:r>
              <a:rPr lang="en-US" dirty="0"/>
              <a:t>FA</a:t>
            </a:r>
            <a:r>
              <a:rPr lang="ru-RU" dirty="0"/>
              <a:t> в потоке </a:t>
            </a:r>
            <a:r>
              <a:rPr lang="en-US" dirty="0"/>
              <a:t>A</a:t>
            </a:r>
            <a:r>
              <a:rPr lang="ru-RU" dirty="0"/>
              <a:t> произойдут до всех неатомарных и </a:t>
            </a:r>
            <a:r>
              <a:rPr lang="en-US" dirty="0"/>
              <a:t>relaxed-</a:t>
            </a:r>
            <a:r>
              <a:rPr lang="ru-RU" dirty="0"/>
              <a:t>чтений</a:t>
            </a:r>
            <a:r>
              <a:rPr lang="en-US" dirty="0"/>
              <a:t> </a:t>
            </a:r>
            <a:r>
              <a:rPr lang="ru-RU" dirty="0"/>
              <a:t>над этими же переменными</a:t>
            </a:r>
            <a:r>
              <a:rPr lang="en-US" dirty="0"/>
              <a:t> </a:t>
            </a:r>
            <a:r>
              <a:rPr lang="ru-RU" dirty="0"/>
              <a:t>после </a:t>
            </a:r>
            <a:r>
              <a:rPr lang="en-US" dirty="0"/>
              <a:t>FB </a:t>
            </a:r>
            <a:r>
              <a:rPr lang="ru-RU" dirty="0"/>
              <a:t>в потоке </a:t>
            </a:r>
            <a:r>
              <a:rPr lang="en-US" dirty="0"/>
              <a:t>B</a:t>
            </a:r>
          </a:p>
          <a:p>
            <a:pPr lvl="1"/>
            <a:endParaRPr lang="en-US" dirty="0"/>
          </a:p>
        </p:txBody>
      </p:sp>
    </p:spTree>
    <p:extLst>
      <p:ext uri="{BB962C8B-B14F-4D97-AF65-F5344CB8AC3E}">
        <p14:creationId xmlns:p14="http://schemas.microsoft.com/office/powerpoint/2010/main" val="481928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C34C66C-0AF5-3679-BB91-9317044ACBF8}"/>
              </a:ext>
            </a:extLst>
          </p:cNvPr>
          <p:cNvSpPr>
            <a:spLocks noGrp="1"/>
          </p:cNvSpPr>
          <p:nvPr>
            <p:ph type="title"/>
          </p:nvPr>
        </p:nvSpPr>
        <p:spPr/>
        <p:txBody>
          <a:bodyPr/>
          <a:lstStyle/>
          <a:p>
            <a:r>
              <a:rPr lang="ru-RU" dirty="0"/>
              <a:t>Схема синхронизации между </a:t>
            </a:r>
            <a:r>
              <a:rPr lang="ru-RU" dirty="0" err="1"/>
              <a:t>фенсами</a:t>
            </a:r>
            <a:endParaRPr lang="en-US" dirty="0"/>
          </a:p>
        </p:txBody>
      </p:sp>
      <p:sp>
        <p:nvSpPr>
          <p:cNvPr id="8" name="Text Placeholder 7">
            <a:extLst>
              <a:ext uri="{FF2B5EF4-FFF2-40B4-BE49-F238E27FC236}">
                <a16:creationId xmlns:a16="http://schemas.microsoft.com/office/drawing/2014/main" id="{96564E24-5142-8A13-CD73-51E33972E236}"/>
              </a:ext>
            </a:extLst>
          </p:cNvPr>
          <p:cNvSpPr>
            <a:spLocks noGrp="1"/>
          </p:cNvSpPr>
          <p:nvPr>
            <p:ph type="body" idx="1"/>
          </p:nvPr>
        </p:nvSpPr>
        <p:spPr/>
        <p:txBody>
          <a:bodyPr/>
          <a:lstStyle/>
          <a:p>
            <a:r>
              <a:rPr lang="ru-RU" dirty="0"/>
              <a:t>Поток </a:t>
            </a:r>
            <a:r>
              <a:rPr lang="en-US" dirty="0"/>
              <a:t>A</a:t>
            </a:r>
          </a:p>
        </p:txBody>
      </p:sp>
      <p:sp>
        <p:nvSpPr>
          <p:cNvPr id="9" name="Content Placeholder 8">
            <a:extLst>
              <a:ext uri="{FF2B5EF4-FFF2-40B4-BE49-F238E27FC236}">
                <a16:creationId xmlns:a16="http://schemas.microsoft.com/office/drawing/2014/main" id="{9FEFA117-F602-E7FA-C150-F8AC4B80318C}"/>
              </a:ext>
            </a:extLst>
          </p:cNvPr>
          <p:cNvSpPr>
            <a:spLocks noGrp="1"/>
          </p:cNvSpPr>
          <p:nvPr>
            <p:ph sz="half" idx="2"/>
          </p:nvPr>
        </p:nvSpPr>
        <p:spPr/>
        <p:txBody>
          <a:bodyPr/>
          <a:lstStyle/>
          <a:p>
            <a:r>
              <a:rPr lang="ru-RU" dirty="0"/>
              <a:t>Операции записи</a:t>
            </a:r>
            <a:endParaRPr lang="en-US" dirty="0"/>
          </a:p>
          <a:p>
            <a:r>
              <a:rPr lang="en-US" dirty="0"/>
              <a:t>std::</a:t>
            </a:r>
            <a:r>
              <a:rPr lang="en-US" dirty="0" err="1"/>
              <a:t>atomic_thread_fence</a:t>
            </a:r>
            <a:r>
              <a:rPr lang="en-US" dirty="0"/>
              <a:t>(</a:t>
            </a:r>
            <a:br>
              <a:rPr lang="en-US" dirty="0"/>
            </a:br>
            <a:r>
              <a:rPr lang="en-US" dirty="0">
                <a:solidFill>
                  <a:srgbClr val="FF0000"/>
                </a:solidFill>
              </a:rPr>
              <a:t>release</a:t>
            </a:r>
            <a:r>
              <a:rPr lang="en-US" dirty="0"/>
              <a:t>);</a:t>
            </a:r>
          </a:p>
          <a:p>
            <a:r>
              <a:rPr lang="en-US" dirty="0" err="1">
                <a:solidFill>
                  <a:srgbClr val="0070C0"/>
                </a:solidFill>
              </a:rPr>
              <a:t>M.store</a:t>
            </a:r>
            <a:r>
              <a:rPr lang="en-US" dirty="0"/>
              <a:t>(</a:t>
            </a:r>
            <a:r>
              <a:rPr lang="en-US" dirty="0">
                <a:solidFill>
                  <a:srgbClr val="0070C0"/>
                </a:solidFill>
              </a:rPr>
              <a:t>Value</a:t>
            </a:r>
            <a:r>
              <a:rPr lang="en-US" dirty="0"/>
              <a:t>, relaxed);</a:t>
            </a:r>
          </a:p>
        </p:txBody>
      </p:sp>
      <p:sp>
        <p:nvSpPr>
          <p:cNvPr id="10" name="Text Placeholder 9">
            <a:extLst>
              <a:ext uri="{FF2B5EF4-FFF2-40B4-BE49-F238E27FC236}">
                <a16:creationId xmlns:a16="http://schemas.microsoft.com/office/drawing/2014/main" id="{76255453-AD04-49FB-4BAF-35B43785C480}"/>
              </a:ext>
            </a:extLst>
          </p:cNvPr>
          <p:cNvSpPr>
            <a:spLocks noGrp="1"/>
          </p:cNvSpPr>
          <p:nvPr>
            <p:ph type="body" sz="quarter" idx="3"/>
          </p:nvPr>
        </p:nvSpPr>
        <p:spPr/>
        <p:txBody>
          <a:bodyPr/>
          <a:lstStyle/>
          <a:p>
            <a:r>
              <a:rPr lang="ru-RU" dirty="0"/>
              <a:t>Поток </a:t>
            </a:r>
            <a:r>
              <a:rPr lang="en-US" dirty="0"/>
              <a:t>B</a:t>
            </a:r>
          </a:p>
        </p:txBody>
      </p:sp>
      <p:sp>
        <p:nvSpPr>
          <p:cNvPr id="11" name="Content Placeholder 10">
            <a:extLst>
              <a:ext uri="{FF2B5EF4-FFF2-40B4-BE49-F238E27FC236}">
                <a16:creationId xmlns:a16="http://schemas.microsoft.com/office/drawing/2014/main" id="{7095A537-C548-2BEF-4F49-7431A801319C}"/>
              </a:ext>
            </a:extLst>
          </p:cNvPr>
          <p:cNvSpPr>
            <a:spLocks noGrp="1"/>
          </p:cNvSpPr>
          <p:nvPr>
            <p:ph sz="quarter" idx="4"/>
          </p:nvPr>
        </p:nvSpPr>
        <p:spPr/>
        <p:txBody>
          <a:bodyPr/>
          <a:lstStyle/>
          <a:p>
            <a:r>
              <a:rPr lang="en-US" dirty="0"/>
              <a:t>if (</a:t>
            </a:r>
            <a:r>
              <a:rPr lang="en-US" dirty="0" err="1">
                <a:solidFill>
                  <a:srgbClr val="0070C0"/>
                </a:solidFill>
              </a:rPr>
              <a:t>M.load</a:t>
            </a:r>
            <a:r>
              <a:rPr lang="en-US" dirty="0"/>
              <a:t>(relaxed) == </a:t>
            </a:r>
            <a:r>
              <a:rPr lang="en-US" dirty="0">
                <a:solidFill>
                  <a:srgbClr val="0070C0"/>
                </a:solidFill>
              </a:rPr>
              <a:t>Value</a:t>
            </a:r>
            <a:r>
              <a:rPr lang="en-US" dirty="0"/>
              <a:t>)</a:t>
            </a:r>
          </a:p>
          <a:p>
            <a:pPr lvl="1"/>
            <a:r>
              <a:rPr lang="en-US" dirty="0"/>
              <a:t>std::</a:t>
            </a:r>
            <a:r>
              <a:rPr lang="en-US" dirty="0" err="1"/>
              <a:t>atomic_thread_fence</a:t>
            </a:r>
            <a:r>
              <a:rPr lang="en-US" dirty="0"/>
              <a:t>(</a:t>
            </a:r>
            <a:br>
              <a:rPr lang="en-US" dirty="0"/>
            </a:br>
            <a:r>
              <a:rPr lang="en-US" dirty="0"/>
              <a:t>  </a:t>
            </a:r>
            <a:r>
              <a:rPr lang="en-US" dirty="0">
                <a:solidFill>
                  <a:srgbClr val="FF0000"/>
                </a:solidFill>
              </a:rPr>
              <a:t>acquire</a:t>
            </a:r>
            <a:r>
              <a:rPr lang="en-US" dirty="0"/>
              <a:t>);</a:t>
            </a:r>
          </a:p>
          <a:p>
            <a:pPr lvl="1"/>
            <a:r>
              <a:rPr lang="ru-RU" dirty="0"/>
              <a:t>Операции чтения</a:t>
            </a:r>
            <a:endParaRPr lang="en-US" dirty="0"/>
          </a:p>
        </p:txBody>
      </p:sp>
      <p:cxnSp>
        <p:nvCxnSpPr>
          <p:cNvPr id="13" name="Straight Arrow Connector 12">
            <a:extLst>
              <a:ext uri="{FF2B5EF4-FFF2-40B4-BE49-F238E27FC236}">
                <a16:creationId xmlns:a16="http://schemas.microsoft.com/office/drawing/2014/main" id="{7D90973D-E2D4-5E67-8459-7FEBFEDA49D5}"/>
              </a:ext>
            </a:extLst>
          </p:cNvPr>
          <p:cNvCxnSpPr/>
          <p:nvPr/>
        </p:nvCxnSpPr>
        <p:spPr>
          <a:xfrm>
            <a:off x="4895850" y="2952750"/>
            <a:ext cx="1600200" cy="8001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AE8C588-461E-BABB-7236-FAE2A327425D}"/>
              </a:ext>
            </a:extLst>
          </p:cNvPr>
          <p:cNvSpPr txBox="1"/>
          <p:nvPr/>
        </p:nvSpPr>
        <p:spPr>
          <a:xfrm rot="1628141">
            <a:off x="5228360" y="2813560"/>
            <a:ext cx="1377017" cy="646331"/>
          </a:xfrm>
          <a:prstGeom prst="rect">
            <a:avLst/>
          </a:prstGeom>
          <a:noFill/>
        </p:spPr>
        <p:txBody>
          <a:bodyPr wrap="square" rtlCol="0">
            <a:spAutoFit/>
          </a:bodyPr>
          <a:lstStyle/>
          <a:p>
            <a:r>
              <a:rPr lang="en-US" dirty="0"/>
              <a:t>Happen before</a:t>
            </a:r>
          </a:p>
        </p:txBody>
      </p:sp>
    </p:spTree>
    <p:extLst>
      <p:ext uri="{BB962C8B-B14F-4D97-AF65-F5344CB8AC3E}">
        <p14:creationId xmlns:p14="http://schemas.microsoft.com/office/powerpoint/2010/main" val="1924869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6720336-E7A0-DBBE-4239-9EE82840F3AE}"/>
              </a:ext>
            </a:extLst>
          </p:cNvPr>
          <p:cNvSpPr txBox="1"/>
          <p:nvPr/>
        </p:nvSpPr>
        <p:spPr>
          <a:xfrm>
            <a:off x="0" y="335845"/>
            <a:ext cx="12191999" cy="6186309"/>
          </a:xfrm>
          <a:prstGeom prst="rect">
            <a:avLst/>
          </a:prstGeom>
          <a:noFill/>
        </p:spPr>
        <p:txBody>
          <a:bodyPr wrap="square">
            <a:spAutoFit/>
          </a:bodyPr>
          <a:lstStyle/>
          <a:p>
            <a:pPr>
              <a:buNone/>
            </a:pPr>
            <a:r>
              <a:rPr lang="en-US" b="0" dirty="0">
                <a:solidFill>
                  <a:srgbClr val="000000"/>
                </a:solidFill>
                <a:effectLst/>
                <a:latin typeface="Consolas" panose="020B0609020204030204" pitchFamily="49" charset="0"/>
              </a:rPr>
              <a:t>std::</a:t>
            </a:r>
            <a:r>
              <a:rPr lang="en-US" b="0" dirty="0" err="1">
                <a:solidFill>
                  <a:srgbClr val="2B91AF"/>
                </a:solidFill>
                <a:effectLst/>
                <a:latin typeface="Consolas" panose="020B0609020204030204" pitchFamily="49" charset="0"/>
              </a:rPr>
              <a:t>atomic_int</a:t>
            </a:r>
            <a:r>
              <a:rPr lang="en-US" b="0" dirty="0">
                <a:solidFill>
                  <a:srgbClr val="000000"/>
                </a:solidFill>
                <a:effectLst/>
                <a:latin typeface="Consolas" panose="020B0609020204030204" pitchFamily="49" charset="0"/>
              </a:rPr>
              <a:t> data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std::</a:t>
            </a:r>
            <a:r>
              <a:rPr lang="en-US" b="0" dirty="0" err="1">
                <a:solidFill>
                  <a:srgbClr val="2B91AF"/>
                </a:solidFill>
                <a:effectLst/>
                <a:latin typeface="Consolas" panose="020B0609020204030204" pitchFamily="49" charset="0"/>
              </a:rPr>
              <a:t>atomic_bool</a:t>
            </a:r>
            <a:r>
              <a:rPr lang="en-US" b="0" dirty="0">
                <a:solidFill>
                  <a:srgbClr val="000000"/>
                </a:solidFill>
                <a:effectLst/>
                <a:latin typeface="Consolas" panose="020B0609020204030204" pitchFamily="49" charset="0"/>
              </a:rPr>
              <a:t> ready = </a:t>
            </a:r>
            <a:r>
              <a:rPr lang="en-US" b="0" dirty="0">
                <a:solidFill>
                  <a:srgbClr val="0000FF"/>
                </a:solidFill>
                <a:effectLst/>
                <a:latin typeface="Consolas" panose="020B0609020204030204" pitchFamily="49" charset="0"/>
              </a:rPr>
              <a:t>false</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main</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jthread</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a</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data.</a:t>
            </a:r>
            <a:r>
              <a:rPr lang="en-US" b="0" dirty="0" err="1">
                <a:solidFill>
                  <a:srgbClr val="74531F"/>
                </a:solidFill>
                <a:effectLst/>
                <a:latin typeface="Consolas" panose="020B0609020204030204" pitchFamily="49" charset="0"/>
              </a:rPr>
              <a:t>store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42</a:t>
            </a:r>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memory_order_relaxed</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    </a:t>
            </a:r>
            <a:r>
              <a:rPr lang="ru-RU" b="0" dirty="0">
                <a:solidFill>
                  <a:srgbClr val="008000"/>
                </a:solidFill>
                <a:effectLst/>
                <a:latin typeface="Consolas" panose="020B0609020204030204" pitchFamily="49" charset="0"/>
              </a:rPr>
              <a:t>// Поток </a:t>
            </a:r>
            <a:r>
              <a:rPr lang="en-US" b="0" dirty="0">
                <a:solidFill>
                  <a:srgbClr val="008000"/>
                </a:solidFill>
                <a:effectLst/>
                <a:latin typeface="Consolas" panose="020B0609020204030204" pitchFamily="49" charset="0"/>
              </a:rPr>
              <a:t>a </a:t>
            </a:r>
            <a:r>
              <a:rPr lang="ru-RU" b="0" dirty="0">
                <a:solidFill>
                  <a:srgbClr val="008000"/>
                </a:solidFill>
                <a:effectLst/>
                <a:latin typeface="Consolas" panose="020B0609020204030204" pitchFamily="49" charset="0"/>
              </a:rPr>
              <a:t>записал значение 42</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Всё, что выше, выполнится ДО того, что ниже</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err="1">
                <a:solidFill>
                  <a:srgbClr val="74531F"/>
                </a:solidFill>
                <a:effectLst/>
                <a:latin typeface="Consolas" panose="020B0609020204030204" pitchFamily="49" charset="0"/>
              </a:rPr>
              <a:t>atomic_thread_fence</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memory_order_release</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ready.</a:t>
            </a:r>
            <a:r>
              <a:rPr lang="en-US" b="0" dirty="0" err="1">
                <a:solidFill>
                  <a:srgbClr val="74531F"/>
                </a:solidFill>
                <a:effectLst/>
                <a:latin typeface="Consolas" panose="020B0609020204030204" pitchFamily="49" charset="0"/>
              </a:rPr>
              <a:t>store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memory_order_relaxed</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 </a:t>
            </a:r>
            <a:r>
              <a:rPr lang="ru-RU" b="0" dirty="0">
                <a:solidFill>
                  <a:srgbClr val="008000"/>
                </a:solidFill>
                <a:effectLst/>
                <a:latin typeface="Consolas" panose="020B0609020204030204" pitchFamily="49" charset="0"/>
              </a:rPr>
              <a:t>// Пишем в </a:t>
            </a:r>
            <a:r>
              <a:rPr lang="en-US" b="0" dirty="0">
                <a:solidFill>
                  <a:srgbClr val="008000"/>
                </a:solidFill>
                <a:effectLst/>
                <a:latin typeface="Consolas" panose="020B0609020204030204" pitchFamily="49" charset="0"/>
              </a:rPr>
              <a:t>ready </a:t>
            </a:r>
            <a:r>
              <a:rPr lang="ru-RU" b="0" dirty="0">
                <a:solidFill>
                  <a:srgbClr val="008000"/>
                </a:solidFill>
                <a:effectLst/>
                <a:latin typeface="Consolas" panose="020B0609020204030204" pitchFamily="49" charset="0"/>
              </a:rPr>
              <a:t>значение </a:t>
            </a:r>
            <a:r>
              <a:rPr lang="en-US" b="0" dirty="0">
                <a:solidFill>
                  <a:srgbClr val="008000"/>
                </a:solidFill>
                <a:effectLst/>
                <a:latin typeface="Consolas" panose="020B0609020204030204" pitchFamily="49" charset="0"/>
              </a:rPr>
              <a:t>true</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jthread</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b</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while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ready.</a:t>
            </a:r>
            <a:r>
              <a:rPr lang="en-US" b="0" dirty="0" err="1">
                <a:solidFill>
                  <a:srgbClr val="74531F"/>
                </a:solidFill>
                <a:effectLst/>
                <a:latin typeface="Consolas" panose="020B0609020204030204" pitchFamily="49" charset="0"/>
              </a:rPr>
              <a:t>load</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memory_order_relaxed</a:t>
            </a:r>
            <a:r>
              <a:rPr lang="en-US" b="0" dirty="0">
                <a:solidFill>
                  <a:srgbClr val="000000"/>
                </a:solidFill>
                <a:effectLst/>
                <a:latin typeface="Consolas" panose="020B0609020204030204" pitchFamily="49" charset="0"/>
              </a:rPr>
              <a:t>)) </a:t>
            </a:r>
            <a:r>
              <a:rPr lang="ru-RU" b="0" dirty="0">
                <a:solidFill>
                  <a:srgbClr val="008000"/>
                </a:solidFill>
                <a:effectLst/>
                <a:latin typeface="Consolas" panose="020B0609020204030204" pitchFamily="49" charset="0"/>
              </a:rPr>
              <a:t>// </a:t>
            </a:r>
            <a:r>
              <a:rPr lang="ru-RU" dirty="0">
                <a:solidFill>
                  <a:srgbClr val="008000"/>
                </a:solidFill>
                <a:latin typeface="Consolas" panose="020B0609020204030204" pitchFamily="49" charset="0"/>
              </a:rPr>
              <a:t>Крутимся, пока не увидим в </a:t>
            </a:r>
            <a:r>
              <a:rPr lang="en-US" dirty="0">
                <a:solidFill>
                  <a:srgbClr val="008000"/>
                </a:solidFill>
                <a:latin typeface="Consolas" panose="020B0609020204030204" pitchFamily="49" charset="0"/>
              </a:rPr>
              <a:t>ready true</a:t>
            </a:r>
            <a:endParaRPr lang="en-US"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 </a:t>
            </a:r>
            <a:r>
              <a:rPr lang="ru-RU" dirty="0">
                <a:solidFill>
                  <a:srgbClr val="008000"/>
                </a:solidFill>
                <a:latin typeface="Consolas" panose="020B0609020204030204" pitchFamily="49" charset="0"/>
              </a:rPr>
              <a:t>крутимся в этом цикле</a:t>
            </a:r>
            <a:r>
              <a:rPr lang="ru-RU" b="0" dirty="0">
                <a:solidFill>
                  <a:srgbClr val="008000"/>
                </a:solidFill>
                <a:effectLst/>
                <a:latin typeface="Consolas" panose="020B0609020204030204" pitchFamily="49" charset="0"/>
              </a:rPr>
              <a:t> */</a:t>
            </a:r>
            <a:r>
              <a:rPr lang="ru-RU" b="0" dirty="0">
                <a:solidFill>
                  <a:srgbClr val="000000"/>
                </a:solidFill>
                <a:effectLst/>
                <a:latin typeface="Consolas" panose="020B0609020204030204" pitchFamily="49" charset="0"/>
              </a:rPr>
              <a:t>;</a:t>
            </a:r>
          </a:p>
          <a:p>
            <a:pPr>
              <a:buNone/>
            </a:pPr>
            <a:br>
              <a:rPr lang="ru-RU" b="0" dirty="0">
                <a:solidFill>
                  <a:srgbClr val="000000"/>
                </a:solidFill>
                <a:effectLst/>
                <a:latin typeface="Consolas" panose="020B0609020204030204" pitchFamily="49" charset="0"/>
              </a:rPr>
            </a:br>
            <a:r>
              <a:rPr lang="ru-RU" b="0" dirty="0">
                <a:solidFill>
                  <a:srgbClr val="008000"/>
                </a:solidFill>
                <a:effectLst/>
                <a:latin typeface="Consolas" panose="020B0609020204030204" pitchFamily="49" charset="0"/>
              </a:rPr>
              <a:t>    // Всё, что ниже, выполнится после барьера</a:t>
            </a:r>
            <a:endParaRPr lang="ru-RU" b="0" dirty="0">
              <a:solidFill>
                <a:srgbClr val="000000"/>
              </a:solidFill>
              <a:effectLst/>
              <a:latin typeface="Consolas" panose="020B0609020204030204" pitchFamily="49" charset="0"/>
            </a:endParaRPr>
          </a:p>
          <a:p>
            <a:pPr>
              <a:buNone/>
            </a:pPr>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err="1">
                <a:solidFill>
                  <a:srgbClr val="74531F"/>
                </a:solidFill>
                <a:effectLst/>
                <a:latin typeface="Consolas" panose="020B0609020204030204" pitchFamily="49" charset="0"/>
              </a:rPr>
              <a:t>atomic_thread_fence</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memory_order_acquire</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data.</a:t>
            </a:r>
            <a:r>
              <a:rPr lang="en-US" b="0" dirty="0" err="1">
                <a:solidFill>
                  <a:srgbClr val="74531F"/>
                </a:solidFill>
                <a:effectLst/>
                <a:latin typeface="Consolas" panose="020B0609020204030204" pitchFamily="49" charset="0"/>
              </a:rPr>
              <a:t>load</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memory_order_relaxed</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 </a:t>
            </a:r>
            <a:r>
              <a:rPr lang="ru-RU" b="0" dirty="0">
                <a:solidFill>
                  <a:srgbClr val="008000"/>
                </a:solidFill>
                <a:effectLst/>
                <a:latin typeface="Consolas" panose="020B0609020204030204" pitchFamily="49" charset="0"/>
              </a:rPr>
              <a:t>// Поток </a:t>
            </a:r>
            <a:r>
              <a:rPr lang="en-US" b="0" dirty="0">
                <a:solidFill>
                  <a:srgbClr val="008000"/>
                </a:solidFill>
                <a:effectLst/>
                <a:latin typeface="Consolas" panose="020B0609020204030204" pitchFamily="49" charset="0"/>
              </a:rPr>
              <a:t>b </a:t>
            </a:r>
            <a:r>
              <a:rPr lang="ru-RU" b="0" dirty="0">
                <a:solidFill>
                  <a:srgbClr val="008000"/>
                </a:solidFill>
                <a:effectLst/>
                <a:latin typeface="Consolas" panose="020B0609020204030204" pitchFamily="49" charset="0"/>
              </a:rPr>
              <a:t>увидит значение 42</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19" name="Arrow: Right 18">
            <a:extLst>
              <a:ext uri="{FF2B5EF4-FFF2-40B4-BE49-F238E27FC236}">
                <a16:creationId xmlns:a16="http://schemas.microsoft.com/office/drawing/2014/main" id="{A108AEE5-0FA5-DAA2-8662-254BC92C5A56}"/>
              </a:ext>
            </a:extLst>
          </p:cNvPr>
          <p:cNvSpPr/>
          <p:nvPr/>
        </p:nvSpPr>
        <p:spPr>
          <a:xfrm flipH="1">
            <a:off x="7828059" y="2512612"/>
            <a:ext cx="513936" cy="4174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AAE01932-BED3-0390-9083-3082B1DD0A27}"/>
              </a:ext>
            </a:extLst>
          </p:cNvPr>
          <p:cNvSpPr/>
          <p:nvPr/>
        </p:nvSpPr>
        <p:spPr>
          <a:xfrm flipH="1">
            <a:off x="7828059" y="4996168"/>
            <a:ext cx="513936" cy="4174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3183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D28117B-FEDF-0BB9-B6FA-B46DE1D5644B}"/>
              </a:ext>
            </a:extLst>
          </p:cNvPr>
          <p:cNvSpPr txBox="1"/>
          <p:nvPr/>
        </p:nvSpPr>
        <p:spPr>
          <a:xfrm>
            <a:off x="128788" y="270456"/>
            <a:ext cx="12063211" cy="6186309"/>
          </a:xfrm>
          <a:prstGeom prst="rect">
            <a:avLst/>
          </a:prstGeom>
          <a:noFill/>
        </p:spPr>
        <p:txBody>
          <a:bodyPr wrap="square">
            <a:spAutoFit/>
          </a:bodyPr>
          <a:lstStyle/>
          <a:p>
            <a:pPr>
              <a:buNone/>
            </a:pPr>
            <a:r>
              <a:rPr lang="en-US" b="0" dirty="0">
                <a:solidFill>
                  <a:srgbClr val="0000FF"/>
                </a:solidFill>
                <a:effectLst/>
                <a:latin typeface="Consolas" panose="020B0609020204030204" pitchFamily="49" charset="0"/>
              </a:rPr>
              <a:t>template</a:t>
            </a:r>
            <a:r>
              <a:rPr lang="en-US" b="0" dirty="0">
                <a:solidFill>
                  <a:srgbClr val="000000"/>
                </a:solidFill>
                <a:effectLst/>
                <a:latin typeface="Consolas" panose="020B0609020204030204" pitchFamily="49" charset="0"/>
              </a:rPr>
              <a:t> &lt;</a:t>
            </a:r>
            <a:r>
              <a:rPr lang="en-US" b="0" dirty="0" err="1">
                <a:solidFill>
                  <a:srgbClr val="0000FF"/>
                </a:solidFill>
                <a:effectLst/>
                <a:latin typeface="Consolas" panose="020B0609020204030204" pitchFamily="49" charset="0"/>
              </a:rPr>
              <a:t>typename</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&gt;</a:t>
            </a:r>
          </a:p>
          <a:p>
            <a:pPr>
              <a:buNone/>
            </a:pP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atomic</a:t>
            </a:r>
            <a:r>
              <a:rPr lang="ru-RU" b="0" dirty="0">
                <a:solidFill>
                  <a:srgbClr val="2B91AF"/>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FF"/>
                </a:solidFill>
                <a:effectLst/>
                <a:latin typeface="Consolas" panose="020B0609020204030204" pitchFamily="49" charset="0"/>
              </a:rPr>
              <a:t>public:</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store</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808080"/>
                </a:solidFill>
                <a:effectLst/>
                <a:latin typeface="Consolas" panose="020B0609020204030204" pitchFamily="49" charset="0"/>
              </a:rPr>
              <a:t>desired</a:t>
            </a:r>
            <a:r>
              <a:rPr lang="en-US" b="0" dirty="0">
                <a:solidFill>
                  <a:srgbClr val="000000"/>
                </a:solidFill>
                <a:effectLst/>
                <a:latin typeface="Consolas" panose="020B0609020204030204" pitchFamily="49" charset="0"/>
              </a:rPr>
              <a:t>, </a:t>
            </a:r>
            <a:r>
              <a:rPr lang="en-US" b="1" dirty="0">
                <a:solidFill>
                  <a:srgbClr val="000000"/>
                </a:solidFill>
                <a:effectLst/>
                <a:latin typeface="Consolas" panose="020B0609020204030204" pitchFamily="49" charset="0"/>
              </a:rPr>
              <a:t>std::</a:t>
            </a:r>
            <a:r>
              <a:rPr lang="en-US" b="1" dirty="0" err="1">
                <a:solidFill>
                  <a:srgbClr val="2B91AF"/>
                </a:solidFill>
                <a:effectLst/>
                <a:latin typeface="Consolas" panose="020B0609020204030204" pitchFamily="49" charset="0"/>
              </a:rPr>
              <a:t>memory_order</a:t>
            </a:r>
            <a:r>
              <a:rPr lang="en-US" b="1" dirty="0">
                <a:solidFill>
                  <a:srgbClr val="000000"/>
                </a:solidFill>
                <a:effectLst/>
                <a:latin typeface="Consolas" panose="020B0609020204030204" pitchFamily="49" charset="0"/>
              </a:rPr>
              <a:t> </a:t>
            </a:r>
            <a:r>
              <a:rPr lang="en-US" b="1" dirty="0">
                <a:solidFill>
                  <a:srgbClr val="808080"/>
                </a:solidFill>
                <a:effectLst/>
                <a:latin typeface="Consolas" panose="020B0609020204030204" pitchFamily="49" charset="0"/>
              </a:rPr>
              <a:t>order</a:t>
            </a:r>
            <a:r>
              <a:rPr lang="en-US" b="1" dirty="0">
                <a:solidFill>
                  <a:srgbClr val="000000"/>
                </a:solidFill>
                <a:effectLst/>
                <a:latin typeface="Consolas" panose="020B0609020204030204" pitchFamily="49" charset="0"/>
              </a:rPr>
              <a:t> = std::</a:t>
            </a:r>
            <a:r>
              <a:rPr lang="en-US" b="1" dirty="0" err="1">
                <a:solidFill>
                  <a:srgbClr val="000000"/>
                </a:solidFill>
                <a:effectLst/>
                <a:latin typeface="Consolas" panose="020B0609020204030204" pitchFamily="49" charset="0"/>
              </a:rPr>
              <a:t>memory_order_seq_cst</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load</a:t>
            </a:r>
            <a:r>
              <a:rPr lang="en-US" b="0" dirty="0">
                <a:solidFill>
                  <a:srgbClr val="000000"/>
                </a:solidFill>
                <a:effectLst/>
                <a:latin typeface="Consolas" panose="020B0609020204030204" pitchFamily="49" charset="0"/>
              </a:rPr>
              <a:t>(</a:t>
            </a:r>
            <a:r>
              <a:rPr lang="en-US" b="1" dirty="0">
                <a:solidFill>
                  <a:srgbClr val="000000"/>
                </a:solidFill>
                <a:effectLst/>
                <a:latin typeface="Consolas" panose="020B0609020204030204" pitchFamily="49" charset="0"/>
              </a:rPr>
              <a:t>std::</a:t>
            </a:r>
            <a:r>
              <a:rPr lang="en-US" b="1" dirty="0" err="1">
                <a:solidFill>
                  <a:srgbClr val="2B91AF"/>
                </a:solidFill>
                <a:effectLst/>
                <a:latin typeface="Consolas" panose="020B0609020204030204" pitchFamily="49" charset="0"/>
              </a:rPr>
              <a:t>memory_order</a:t>
            </a:r>
            <a:r>
              <a:rPr lang="en-US" b="1" dirty="0">
                <a:solidFill>
                  <a:srgbClr val="000000"/>
                </a:solidFill>
                <a:effectLst/>
                <a:latin typeface="Consolas" panose="020B0609020204030204" pitchFamily="49" charset="0"/>
              </a:rPr>
              <a:t> </a:t>
            </a:r>
            <a:r>
              <a:rPr lang="en-US" b="1" dirty="0">
                <a:solidFill>
                  <a:srgbClr val="808080"/>
                </a:solidFill>
                <a:effectLst/>
                <a:latin typeface="Consolas" panose="020B0609020204030204" pitchFamily="49" charset="0"/>
              </a:rPr>
              <a:t>order</a:t>
            </a:r>
            <a:r>
              <a:rPr lang="en-US" b="1" dirty="0">
                <a:solidFill>
                  <a:srgbClr val="000000"/>
                </a:solidFill>
                <a:effectLst/>
                <a:latin typeface="Consolas" panose="020B0609020204030204" pitchFamily="49" charset="0"/>
              </a:rPr>
              <a:t> = std::</a:t>
            </a:r>
            <a:r>
              <a:rPr lang="en-US" b="1" dirty="0" err="1">
                <a:solidFill>
                  <a:srgbClr val="000000"/>
                </a:solidFill>
                <a:effectLst/>
                <a:latin typeface="Consolas" panose="020B0609020204030204" pitchFamily="49" charset="0"/>
              </a:rPr>
              <a:t>memory_order_seq_cst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exchange</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808080"/>
                </a:solidFill>
                <a:effectLst/>
                <a:latin typeface="Consolas" panose="020B0609020204030204" pitchFamily="49" charset="0"/>
              </a:rPr>
              <a:t>desired</a:t>
            </a:r>
            <a:r>
              <a:rPr lang="en-US" b="0" dirty="0">
                <a:solidFill>
                  <a:srgbClr val="000000"/>
                </a:solidFill>
                <a:effectLst/>
                <a:latin typeface="Consolas" panose="020B0609020204030204" pitchFamily="49" charset="0"/>
              </a:rPr>
              <a:t>, </a:t>
            </a:r>
            <a:r>
              <a:rPr lang="en-US" b="1" dirty="0">
                <a:solidFill>
                  <a:srgbClr val="000000"/>
                </a:solidFill>
                <a:effectLst/>
                <a:latin typeface="Consolas" panose="020B0609020204030204" pitchFamily="49" charset="0"/>
              </a:rPr>
              <a:t>std::</a:t>
            </a:r>
            <a:r>
              <a:rPr lang="en-US" b="1" dirty="0" err="1">
                <a:solidFill>
                  <a:srgbClr val="2B91AF"/>
                </a:solidFill>
                <a:effectLst/>
                <a:latin typeface="Consolas" panose="020B0609020204030204" pitchFamily="49" charset="0"/>
              </a:rPr>
              <a:t>memory_order</a:t>
            </a:r>
            <a:r>
              <a:rPr lang="en-US" b="1" dirty="0">
                <a:solidFill>
                  <a:srgbClr val="000000"/>
                </a:solidFill>
                <a:effectLst/>
                <a:latin typeface="Consolas" panose="020B0609020204030204" pitchFamily="49" charset="0"/>
              </a:rPr>
              <a:t> </a:t>
            </a:r>
            <a:r>
              <a:rPr lang="en-US" b="1" dirty="0">
                <a:solidFill>
                  <a:srgbClr val="808080"/>
                </a:solidFill>
                <a:effectLst/>
                <a:latin typeface="Consolas" panose="020B0609020204030204" pitchFamily="49" charset="0"/>
              </a:rPr>
              <a:t>order</a:t>
            </a:r>
            <a:r>
              <a:rPr lang="en-US" b="1" dirty="0">
                <a:solidFill>
                  <a:srgbClr val="000000"/>
                </a:solidFill>
                <a:effectLst/>
                <a:latin typeface="Consolas" panose="020B0609020204030204" pitchFamily="49" charset="0"/>
              </a:rPr>
              <a:t> = std::</a:t>
            </a:r>
            <a:r>
              <a:rPr lang="en-US" b="1" dirty="0" err="1">
                <a:solidFill>
                  <a:srgbClr val="000000"/>
                </a:solidFill>
                <a:effectLst/>
                <a:latin typeface="Consolas" panose="020B0609020204030204" pitchFamily="49" charset="0"/>
              </a:rPr>
              <a:t>memory_order_seq_cst</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bool</a:t>
            </a: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compare_exchange_weak</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&amp; </a:t>
            </a:r>
            <a:r>
              <a:rPr lang="en-US" b="0" dirty="0">
                <a:solidFill>
                  <a:srgbClr val="808080"/>
                </a:solidFill>
                <a:effectLst/>
                <a:latin typeface="Consolas" panose="020B0609020204030204" pitchFamily="49" charset="0"/>
              </a:rPr>
              <a:t>expected</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808080"/>
                </a:solidFill>
                <a:effectLst/>
                <a:latin typeface="Consolas" panose="020B0609020204030204" pitchFamily="49" charset="0"/>
              </a:rPr>
              <a:t>desired</a:t>
            </a:r>
            <a:r>
              <a:rPr lang="en-US" b="0" dirty="0">
                <a:solidFill>
                  <a:srgbClr val="000000"/>
                </a:solidFill>
                <a:effectLst/>
                <a:latin typeface="Consolas" panose="020B0609020204030204" pitchFamily="49" charset="0"/>
              </a:rPr>
              <a:t>,</a:t>
            </a:r>
            <a:endParaRPr lang="ru-RU" b="0" dirty="0">
              <a:solidFill>
                <a:srgbClr val="000000"/>
              </a:solidFill>
              <a:effectLst/>
              <a:latin typeface="Consolas" panose="020B0609020204030204" pitchFamily="49" charset="0"/>
            </a:endParaRPr>
          </a:p>
          <a:p>
            <a:pPr>
              <a:buNone/>
            </a:pPr>
            <a:r>
              <a:rPr lang="ru-RU" dirty="0">
                <a:solidFill>
                  <a:srgbClr val="000000"/>
                </a:solidFill>
                <a:latin typeface="Consolas" panose="020B0609020204030204" pitchFamily="49" charset="0"/>
              </a:rPr>
              <a:t>                             </a:t>
            </a:r>
            <a:r>
              <a:rPr lang="en-US" b="1" dirty="0">
                <a:solidFill>
                  <a:srgbClr val="000000"/>
                </a:solidFill>
                <a:effectLst/>
                <a:latin typeface="Consolas" panose="020B0609020204030204" pitchFamily="49" charset="0"/>
              </a:rPr>
              <a:t>std::</a:t>
            </a:r>
            <a:r>
              <a:rPr lang="en-US" b="1" dirty="0" err="1">
                <a:solidFill>
                  <a:srgbClr val="2B91AF"/>
                </a:solidFill>
                <a:effectLst/>
                <a:latin typeface="Consolas" panose="020B0609020204030204" pitchFamily="49" charset="0"/>
              </a:rPr>
              <a:t>memory_order</a:t>
            </a:r>
            <a:r>
              <a:rPr lang="en-US" b="1" dirty="0">
                <a:solidFill>
                  <a:srgbClr val="000000"/>
                </a:solidFill>
                <a:effectLst/>
                <a:latin typeface="Consolas" panose="020B0609020204030204" pitchFamily="49" charset="0"/>
              </a:rPr>
              <a:t> </a:t>
            </a:r>
            <a:r>
              <a:rPr lang="en-US" b="1" dirty="0">
                <a:solidFill>
                  <a:srgbClr val="808080"/>
                </a:solidFill>
                <a:effectLst/>
                <a:latin typeface="Consolas" panose="020B0609020204030204" pitchFamily="49" charset="0"/>
              </a:rPr>
              <a:t>success</a:t>
            </a:r>
            <a:r>
              <a:rPr lang="en-US" b="0" dirty="0">
                <a:solidFill>
                  <a:srgbClr val="000000"/>
                </a:solidFill>
                <a:effectLst/>
                <a:latin typeface="Consolas" panose="020B0609020204030204" pitchFamily="49" charset="0"/>
              </a:rPr>
              <a:t>,</a:t>
            </a:r>
            <a:r>
              <a:rPr lang="ru-RU" b="0" dirty="0">
                <a:solidFill>
                  <a:srgbClr val="000000"/>
                </a:solidFill>
                <a:effectLst/>
                <a:latin typeface="Consolas" panose="020B0609020204030204" pitchFamily="49" charset="0"/>
              </a:rPr>
              <a:t> </a:t>
            </a:r>
            <a:r>
              <a:rPr lang="en-US" b="1" dirty="0">
                <a:solidFill>
                  <a:srgbClr val="000000"/>
                </a:solidFill>
                <a:effectLst/>
                <a:latin typeface="Consolas" panose="020B0609020204030204" pitchFamily="49" charset="0"/>
              </a:rPr>
              <a:t>std::</a:t>
            </a:r>
            <a:r>
              <a:rPr lang="en-US" b="1" dirty="0" err="1">
                <a:solidFill>
                  <a:srgbClr val="2B91AF"/>
                </a:solidFill>
                <a:effectLst/>
                <a:latin typeface="Consolas" panose="020B0609020204030204" pitchFamily="49" charset="0"/>
              </a:rPr>
              <a:t>memory_order</a:t>
            </a:r>
            <a:r>
              <a:rPr lang="en-US" b="1" dirty="0">
                <a:solidFill>
                  <a:srgbClr val="000000"/>
                </a:solidFill>
                <a:effectLst/>
                <a:latin typeface="Consolas" panose="020B0609020204030204" pitchFamily="49" charset="0"/>
              </a:rPr>
              <a:t> </a:t>
            </a:r>
            <a:r>
              <a:rPr lang="en-US" b="1" dirty="0">
                <a:solidFill>
                  <a:srgbClr val="808080"/>
                </a:solidFill>
                <a:effectLst/>
                <a:latin typeface="Consolas" panose="020B0609020204030204" pitchFamily="49" charset="0"/>
              </a:rPr>
              <a:t>failure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bool</a:t>
            </a: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compare_exchange_weak</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&amp; </a:t>
            </a:r>
            <a:r>
              <a:rPr lang="en-US" b="0" dirty="0">
                <a:solidFill>
                  <a:srgbClr val="808080"/>
                </a:solidFill>
                <a:effectLst/>
                <a:latin typeface="Consolas" panose="020B0609020204030204" pitchFamily="49" charset="0"/>
              </a:rPr>
              <a:t>expected</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808080"/>
                </a:solidFill>
                <a:effectLst/>
                <a:latin typeface="Consolas" panose="020B0609020204030204" pitchFamily="49" charset="0"/>
              </a:rPr>
              <a:t>desired</a:t>
            </a:r>
            <a:r>
              <a:rPr lang="en-US" b="0" dirty="0">
                <a:solidFill>
                  <a:srgbClr val="000000"/>
                </a:solidFill>
                <a:effectLst/>
                <a:latin typeface="Consolas" panose="020B0609020204030204" pitchFamily="49" charset="0"/>
              </a:rPr>
              <a:t>,</a:t>
            </a:r>
            <a:endParaRPr lang="ru-RU" b="0" dirty="0">
              <a:solidFill>
                <a:srgbClr val="000000"/>
              </a:solidFill>
              <a:effectLst/>
              <a:latin typeface="Consolas" panose="020B0609020204030204" pitchFamily="49" charset="0"/>
            </a:endParaRPr>
          </a:p>
          <a:p>
            <a:pPr>
              <a:buNone/>
            </a:pPr>
            <a:r>
              <a:rPr lang="ru-RU" dirty="0">
                <a:solidFill>
                  <a:srgbClr val="000000"/>
                </a:solidFill>
                <a:latin typeface="Consolas" panose="020B0609020204030204" pitchFamily="49" charset="0"/>
              </a:rPr>
              <a:t>                             </a:t>
            </a:r>
            <a:r>
              <a:rPr lang="en-US" b="1" dirty="0">
                <a:solidFill>
                  <a:srgbClr val="000000"/>
                </a:solidFill>
                <a:effectLst/>
                <a:latin typeface="Consolas" panose="020B0609020204030204" pitchFamily="49" charset="0"/>
              </a:rPr>
              <a:t>std::</a:t>
            </a:r>
            <a:r>
              <a:rPr lang="en-US" b="1" dirty="0" err="1">
                <a:solidFill>
                  <a:srgbClr val="2B91AF"/>
                </a:solidFill>
                <a:effectLst/>
                <a:latin typeface="Consolas" panose="020B0609020204030204" pitchFamily="49" charset="0"/>
              </a:rPr>
              <a:t>memory_order</a:t>
            </a:r>
            <a:r>
              <a:rPr lang="en-US" b="1" dirty="0">
                <a:solidFill>
                  <a:srgbClr val="000000"/>
                </a:solidFill>
                <a:effectLst/>
                <a:latin typeface="Consolas" panose="020B0609020204030204" pitchFamily="49" charset="0"/>
              </a:rPr>
              <a:t> </a:t>
            </a:r>
            <a:r>
              <a:rPr lang="en-US" b="1" dirty="0">
                <a:solidFill>
                  <a:srgbClr val="808080"/>
                </a:solidFill>
                <a:effectLst/>
                <a:latin typeface="Consolas" panose="020B0609020204030204" pitchFamily="49" charset="0"/>
              </a:rPr>
              <a:t>order</a:t>
            </a:r>
            <a:r>
              <a:rPr lang="en-US" b="1" dirty="0">
                <a:solidFill>
                  <a:srgbClr val="000000"/>
                </a:solidFill>
                <a:effectLst/>
                <a:latin typeface="Consolas" panose="020B0609020204030204" pitchFamily="49" charset="0"/>
              </a:rPr>
              <a:t> = std::</a:t>
            </a:r>
            <a:r>
              <a:rPr lang="en-US" b="1" dirty="0" err="1">
                <a:solidFill>
                  <a:srgbClr val="000000"/>
                </a:solidFill>
                <a:effectLst/>
                <a:latin typeface="Consolas" panose="020B0609020204030204" pitchFamily="49" charset="0"/>
              </a:rPr>
              <a:t>memory_order_seq_cst</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bool</a:t>
            </a: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compare_exchange_strong</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&amp; </a:t>
            </a:r>
            <a:r>
              <a:rPr lang="en-US" b="0" dirty="0">
                <a:solidFill>
                  <a:srgbClr val="808080"/>
                </a:solidFill>
                <a:effectLst/>
                <a:latin typeface="Consolas" panose="020B0609020204030204" pitchFamily="49" charset="0"/>
              </a:rPr>
              <a:t>expected</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808080"/>
                </a:solidFill>
                <a:effectLst/>
                <a:latin typeface="Consolas" panose="020B0609020204030204" pitchFamily="49" charset="0"/>
              </a:rPr>
              <a:t>desired</a:t>
            </a:r>
            <a:r>
              <a:rPr lang="en-US" b="0" dirty="0">
                <a:solidFill>
                  <a:srgbClr val="000000"/>
                </a:solidFill>
                <a:effectLst/>
                <a:latin typeface="Consolas" panose="020B0609020204030204" pitchFamily="49" charset="0"/>
              </a:rPr>
              <a:t>,</a:t>
            </a:r>
            <a:endParaRPr lang="ru-RU" b="0" dirty="0">
              <a:solidFill>
                <a:srgbClr val="000000"/>
              </a:solidFill>
              <a:effectLst/>
              <a:latin typeface="Consolas" panose="020B0609020204030204" pitchFamily="49" charset="0"/>
            </a:endParaRPr>
          </a:p>
          <a:p>
            <a:pPr>
              <a:buNone/>
            </a:pPr>
            <a:r>
              <a:rPr lang="ru-RU" dirty="0">
                <a:solidFill>
                  <a:srgbClr val="000000"/>
                </a:solidFill>
                <a:latin typeface="Consolas" panose="020B0609020204030204" pitchFamily="49" charset="0"/>
              </a:rPr>
              <a:t>                               </a:t>
            </a:r>
            <a:r>
              <a:rPr lang="en-US" b="1" dirty="0">
                <a:solidFill>
                  <a:srgbClr val="000000"/>
                </a:solidFill>
                <a:effectLst/>
                <a:latin typeface="Consolas" panose="020B0609020204030204" pitchFamily="49" charset="0"/>
              </a:rPr>
              <a:t>std::</a:t>
            </a:r>
            <a:r>
              <a:rPr lang="en-US" b="1" dirty="0" err="1">
                <a:solidFill>
                  <a:srgbClr val="2B91AF"/>
                </a:solidFill>
                <a:effectLst/>
                <a:latin typeface="Consolas" panose="020B0609020204030204" pitchFamily="49" charset="0"/>
              </a:rPr>
              <a:t>memory_order</a:t>
            </a:r>
            <a:r>
              <a:rPr lang="en-US" b="1" dirty="0">
                <a:solidFill>
                  <a:srgbClr val="000000"/>
                </a:solidFill>
                <a:effectLst/>
                <a:latin typeface="Consolas" panose="020B0609020204030204" pitchFamily="49" charset="0"/>
              </a:rPr>
              <a:t> </a:t>
            </a:r>
            <a:r>
              <a:rPr lang="en-US" b="1" dirty="0">
                <a:solidFill>
                  <a:srgbClr val="808080"/>
                </a:solidFill>
                <a:effectLst/>
                <a:latin typeface="Consolas" panose="020B0609020204030204" pitchFamily="49" charset="0"/>
              </a:rPr>
              <a:t>success</a:t>
            </a:r>
            <a:r>
              <a:rPr lang="en-US" b="0" dirty="0">
                <a:solidFill>
                  <a:srgbClr val="000000"/>
                </a:solidFill>
                <a:effectLst/>
                <a:latin typeface="Consolas" panose="020B0609020204030204" pitchFamily="49" charset="0"/>
              </a:rPr>
              <a:t>, </a:t>
            </a:r>
            <a:r>
              <a:rPr lang="en-US" b="1" dirty="0">
                <a:solidFill>
                  <a:srgbClr val="000000"/>
                </a:solidFill>
                <a:effectLst/>
                <a:latin typeface="Consolas" panose="020B0609020204030204" pitchFamily="49" charset="0"/>
              </a:rPr>
              <a:t>std::</a:t>
            </a:r>
            <a:r>
              <a:rPr lang="en-US" b="1" dirty="0" err="1">
                <a:solidFill>
                  <a:srgbClr val="2B91AF"/>
                </a:solidFill>
                <a:effectLst/>
                <a:latin typeface="Consolas" panose="020B0609020204030204" pitchFamily="49" charset="0"/>
              </a:rPr>
              <a:t>memory_order</a:t>
            </a:r>
            <a:r>
              <a:rPr lang="en-US" b="1" dirty="0">
                <a:solidFill>
                  <a:srgbClr val="000000"/>
                </a:solidFill>
                <a:effectLst/>
                <a:latin typeface="Consolas" panose="020B0609020204030204" pitchFamily="49" charset="0"/>
              </a:rPr>
              <a:t> </a:t>
            </a:r>
            <a:r>
              <a:rPr lang="en-US" b="1" dirty="0">
                <a:solidFill>
                  <a:srgbClr val="808080"/>
                </a:solidFill>
                <a:effectLst/>
                <a:latin typeface="Consolas" panose="020B0609020204030204" pitchFamily="49" charset="0"/>
              </a:rPr>
              <a:t>failure</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bool</a:t>
            </a: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compare_exchange_strong</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&amp; </a:t>
            </a:r>
            <a:r>
              <a:rPr lang="en-US" b="0" dirty="0">
                <a:solidFill>
                  <a:srgbClr val="808080"/>
                </a:solidFill>
                <a:effectLst/>
                <a:latin typeface="Consolas" panose="020B0609020204030204" pitchFamily="49" charset="0"/>
              </a:rPr>
              <a:t>expected</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808080"/>
                </a:solidFill>
                <a:effectLst/>
                <a:latin typeface="Consolas" panose="020B0609020204030204" pitchFamily="49" charset="0"/>
              </a:rPr>
              <a:t>desired</a:t>
            </a:r>
            <a:r>
              <a:rPr lang="en-US" b="0" dirty="0">
                <a:solidFill>
                  <a:srgbClr val="000000"/>
                </a:solidFill>
                <a:effectLst/>
                <a:latin typeface="Consolas" panose="020B0609020204030204" pitchFamily="49" charset="0"/>
              </a:rPr>
              <a:t>,</a:t>
            </a:r>
            <a:endParaRPr lang="ru-RU" b="0" dirty="0">
              <a:solidFill>
                <a:srgbClr val="000000"/>
              </a:solidFill>
              <a:effectLst/>
              <a:latin typeface="Consolas" panose="020B0609020204030204" pitchFamily="49" charset="0"/>
            </a:endParaRPr>
          </a:p>
          <a:p>
            <a:pPr>
              <a:buNone/>
            </a:pPr>
            <a:r>
              <a:rPr lang="ru-RU" dirty="0">
                <a:solidFill>
                  <a:srgbClr val="000000"/>
                </a:solidFill>
                <a:latin typeface="Consolas" panose="020B0609020204030204" pitchFamily="49" charset="0"/>
              </a:rPr>
              <a:t>                               </a:t>
            </a:r>
            <a:r>
              <a:rPr lang="en-US" b="1" dirty="0">
                <a:solidFill>
                  <a:srgbClr val="000000"/>
                </a:solidFill>
                <a:effectLst/>
                <a:latin typeface="Consolas" panose="020B0609020204030204" pitchFamily="49" charset="0"/>
              </a:rPr>
              <a:t>std::</a:t>
            </a:r>
            <a:r>
              <a:rPr lang="en-US" b="1" dirty="0" err="1">
                <a:solidFill>
                  <a:srgbClr val="2B91AF"/>
                </a:solidFill>
                <a:effectLst/>
                <a:latin typeface="Consolas" panose="020B0609020204030204" pitchFamily="49" charset="0"/>
              </a:rPr>
              <a:t>memory_order</a:t>
            </a:r>
            <a:r>
              <a:rPr lang="en-US" b="1" dirty="0">
                <a:solidFill>
                  <a:srgbClr val="000000"/>
                </a:solidFill>
                <a:effectLst/>
                <a:latin typeface="Consolas" panose="020B0609020204030204" pitchFamily="49" charset="0"/>
              </a:rPr>
              <a:t> </a:t>
            </a:r>
            <a:r>
              <a:rPr lang="en-US" b="1" dirty="0">
                <a:solidFill>
                  <a:srgbClr val="808080"/>
                </a:solidFill>
                <a:effectLst/>
                <a:latin typeface="Consolas" panose="020B0609020204030204" pitchFamily="49" charset="0"/>
              </a:rPr>
              <a:t>order</a:t>
            </a:r>
            <a:r>
              <a:rPr lang="en-US" b="1" dirty="0">
                <a:solidFill>
                  <a:srgbClr val="000000"/>
                </a:solidFill>
                <a:effectLst/>
                <a:latin typeface="Consolas" panose="020B0609020204030204" pitchFamily="49" charset="0"/>
              </a:rPr>
              <a:t> = std::</a:t>
            </a:r>
            <a:r>
              <a:rPr lang="en-US" b="1" dirty="0" err="1">
                <a:solidFill>
                  <a:srgbClr val="000000"/>
                </a:solidFill>
                <a:effectLst/>
                <a:latin typeface="Consolas" panose="020B0609020204030204" pitchFamily="49" charset="0"/>
              </a:rPr>
              <a:t>memory_order_seq_cst</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wait</a:t>
            </a:r>
            <a:r>
              <a:rPr lang="en-US" b="0" dirty="0">
                <a:solidFill>
                  <a:srgbClr val="000000"/>
                </a:solidFill>
                <a:effectLst/>
                <a:latin typeface="Consolas" panose="020B0609020204030204" pitchFamily="49" charset="0"/>
              </a:rPr>
              <a:t>(</a:t>
            </a:r>
            <a:r>
              <a:rPr lang="en-US" b="0" dirty="0">
                <a:solidFill>
                  <a:srgbClr val="2B91AF"/>
                </a:solidFill>
                <a:effectLst/>
                <a:latin typeface="Consolas" panose="020B0609020204030204" pitchFamily="49" charset="0"/>
              </a:rPr>
              <a:t>T</a:t>
            </a:r>
            <a:r>
              <a:rPr lang="en-US" b="0" dirty="0">
                <a:solidFill>
                  <a:srgbClr val="000000"/>
                </a:solidFill>
                <a:effectLst/>
                <a:latin typeface="Consolas" panose="020B0609020204030204" pitchFamily="49" charset="0"/>
              </a:rPr>
              <a:t> </a:t>
            </a:r>
            <a:r>
              <a:rPr lang="en-US" b="0" dirty="0">
                <a:solidFill>
                  <a:srgbClr val="808080"/>
                </a:solidFill>
                <a:effectLst/>
                <a:latin typeface="Consolas" panose="020B0609020204030204" pitchFamily="49" charset="0"/>
              </a:rPr>
              <a:t>old</a:t>
            </a:r>
            <a:r>
              <a:rPr lang="en-US" b="0" dirty="0">
                <a:solidFill>
                  <a:srgbClr val="000000"/>
                </a:solidFill>
                <a:effectLst/>
                <a:latin typeface="Consolas" panose="020B0609020204030204" pitchFamily="49" charset="0"/>
              </a:rPr>
              <a:t>, </a:t>
            </a:r>
            <a:r>
              <a:rPr lang="en-US" b="1" dirty="0">
                <a:solidFill>
                  <a:srgbClr val="000000"/>
                </a:solidFill>
                <a:effectLst/>
                <a:latin typeface="Consolas" panose="020B0609020204030204" pitchFamily="49" charset="0"/>
              </a:rPr>
              <a:t>std::</a:t>
            </a:r>
            <a:r>
              <a:rPr lang="en-US" b="1" dirty="0" err="1">
                <a:solidFill>
                  <a:srgbClr val="2B91AF"/>
                </a:solidFill>
                <a:effectLst/>
                <a:latin typeface="Consolas" panose="020B0609020204030204" pitchFamily="49" charset="0"/>
              </a:rPr>
              <a:t>memory_order</a:t>
            </a:r>
            <a:r>
              <a:rPr lang="en-US" b="1" dirty="0">
                <a:solidFill>
                  <a:srgbClr val="000000"/>
                </a:solidFill>
                <a:effectLst/>
                <a:latin typeface="Consolas" panose="020B0609020204030204" pitchFamily="49" charset="0"/>
              </a:rPr>
              <a:t> </a:t>
            </a:r>
            <a:r>
              <a:rPr lang="en-US" b="1" dirty="0">
                <a:solidFill>
                  <a:srgbClr val="808080"/>
                </a:solidFill>
                <a:effectLst/>
                <a:latin typeface="Consolas" panose="020B0609020204030204" pitchFamily="49" charset="0"/>
              </a:rPr>
              <a:t>order</a:t>
            </a:r>
            <a:r>
              <a:rPr lang="en-US" b="1" dirty="0">
                <a:solidFill>
                  <a:srgbClr val="000000"/>
                </a:solidFill>
                <a:effectLst/>
                <a:latin typeface="Consolas" panose="020B0609020204030204" pitchFamily="49" charset="0"/>
              </a:rPr>
              <a:t> = std::</a:t>
            </a:r>
            <a:r>
              <a:rPr lang="en-US" b="1" dirty="0" err="1">
                <a:solidFill>
                  <a:srgbClr val="000000"/>
                </a:solidFill>
                <a:effectLst/>
                <a:latin typeface="Consolas" panose="020B0609020204030204" pitchFamily="49" charset="0"/>
              </a:rPr>
              <a:t>memory_order_seq_cst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a:t>
            </a:r>
            <a:endParaRPr lang="ru-RU" b="0" dirty="0">
              <a:solidFill>
                <a:srgbClr val="000000"/>
              </a:solidFill>
              <a:effectLst/>
              <a:latin typeface="Consolas" panose="020B0609020204030204" pitchFamily="49" charset="0"/>
            </a:endParaRPr>
          </a:p>
          <a:p>
            <a:pPr>
              <a:buNone/>
            </a:pPr>
            <a:r>
              <a:rPr lang="ru-RU" dirty="0">
                <a:solidFill>
                  <a:srgbClr val="000000"/>
                </a:solidFill>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14637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A5F2-8E48-CE68-098E-97BD444C1A13}"/>
              </a:ext>
            </a:extLst>
          </p:cNvPr>
          <p:cNvSpPr>
            <a:spLocks noGrp="1"/>
          </p:cNvSpPr>
          <p:nvPr>
            <p:ph type="title"/>
          </p:nvPr>
        </p:nvSpPr>
        <p:spPr/>
        <p:txBody>
          <a:bodyPr/>
          <a:lstStyle/>
          <a:p>
            <a:r>
              <a:rPr lang="ru-RU" dirty="0"/>
              <a:t>Список литературы</a:t>
            </a:r>
            <a:endParaRPr lang="en-US" dirty="0"/>
          </a:p>
        </p:txBody>
      </p:sp>
      <p:sp>
        <p:nvSpPr>
          <p:cNvPr id="3" name="Content Placeholder 2">
            <a:extLst>
              <a:ext uri="{FF2B5EF4-FFF2-40B4-BE49-F238E27FC236}">
                <a16:creationId xmlns:a16="http://schemas.microsoft.com/office/drawing/2014/main" id="{2C660341-E35E-08A7-47CB-C35363D0487F}"/>
              </a:ext>
            </a:extLst>
          </p:cNvPr>
          <p:cNvSpPr>
            <a:spLocks noGrp="1"/>
          </p:cNvSpPr>
          <p:nvPr>
            <p:ph idx="1"/>
          </p:nvPr>
        </p:nvSpPr>
        <p:spPr/>
        <p:txBody>
          <a:bodyPr>
            <a:normAutofit/>
          </a:bodyPr>
          <a:lstStyle/>
          <a:p>
            <a:r>
              <a:rPr lang="en-US" dirty="0"/>
              <a:t>Williams Anthony, “C++ Concurrency in Action, 2</a:t>
            </a:r>
            <a:r>
              <a:rPr lang="en-US" baseline="30000" dirty="0"/>
              <a:t>nd</a:t>
            </a:r>
            <a:r>
              <a:rPr lang="en-US" dirty="0"/>
              <a:t> Edition”</a:t>
            </a:r>
            <a:endParaRPr lang="ru-RU" dirty="0"/>
          </a:p>
          <a:p>
            <a:r>
              <a:rPr lang="en-US" dirty="0"/>
              <a:t>Maurice Herlihy, Nir Shavit “The Art of Multiprocessor Programming”</a:t>
            </a:r>
          </a:p>
          <a:p>
            <a:r>
              <a:rPr lang="en-US" dirty="0"/>
              <a:t>Lock-free </a:t>
            </a:r>
            <a:r>
              <a:rPr lang="ru-RU" dirty="0"/>
              <a:t>структуры данных. Откуда пошли быть барьеры памяти</a:t>
            </a:r>
          </a:p>
          <a:p>
            <a:pPr lvl="1"/>
            <a:r>
              <a:rPr lang="en-US" dirty="0">
                <a:hlinkClick r:id="rId2"/>
              </a:rPr>
              <a:t>Memory Barriers: a Hardware View for Software Hackers</a:t>
            </a:r>
            <a:endParaRPr lang="ru-RU" dirty="0"/>
          </a:p>
          <a:p>
            <a:endParaRPr lang="en-US" dirty="0"/>
          </a:p>
        </p:txBody>
      </p:sp>
    </p:spTree>
    <p:extLst>
      <p:ext uri="{BB962C8B-B14F-4D97-AF65-F5344CB8AC3E}">
        <p14:creationId xmlns:p14="http://schemas.microsoft.com/office/powerpoint/2010/main" val="1969137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8A16-D3F9-CF1C-55F9-85E43B6F8704}"/>
              </a:ext>
            </a:extLst>
          </p:cNvPr>
          <p:cNvSpPr>
            <a:spLocks noGrp="1"/>
          </p:cNvSpPr>
          <p:nvPr>
            <p:ph type="title"/>
          </p:nvPr>
        </p:nvSpPr>
        <p:spPr/>
        <p:txBody>
          <a:bodyPr/>
          <a:lstStyle/>
          <a:p>
            <a:r>
              <a:rPr lang="ru-RU" dirty="0"/>
              <a:t>Вопросы</a:t>
            </a:r>
            <a:r>
              <a:rPr lang="en-US" dirty="0"/>
              <a:t>?</a:t>
            </a:r>
          </a:p>
        </p:txBody>
      </p:sp>
      <p:sp>
        <p:nvSpPr>
          <p:cNvPr id="3" name="Text Placeholder 2">
            <a:extLst>
              <a:ext uri="{FF2B5EF4-FFF2-40B4-BE49-F238E27FC236}">
                <a16:creationId xmlns:a16="http://schemas.microsoft.com/office/drawing/2014/main" id="{38A820E6-49CD-914B-5655-ECC3ECF46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82594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4BFAB-F78A-C62D-C1DA-B51545D0A697}"/>
              </a:ext>
            </a:extLst>
          </p:cNvPr>
          <p:cNvSpPr>
            <a:spLocks noGrp="1"/>
          </p:cNvSpPr>
          <p:nvPr>
            <p:ph type="title"/>
          </p:nvPr>
        </p:nvSpPr>
        <p:spPr/>
        <p:txBody>
          <a:bodyPr/>
          <a:lstStyle/>
          <a:p>
            <a:r>
              <a:rPr lang="en-US" dirty="0">
                <a:hlinkClick r:id="rId2"/>
              </a:rPr>
              <a:t>std::</a:t>
            </a:r>
            <a:r>
              <a:rPr lang="en-US" dirty="0" err="1">
                <a:hlinkClick r:id="rId2"/>
              </a:rPr>
              <a:t>memory_order</a:t>
            </a:r>
            <a:endParaRPr lang="en-US" dirty="0"/>
          </a:p>
        </p:txBody>
      </p:sp>
      <p:sp>
        <p:nvSpPr>
          <p:cNvPr id="3" name="Content Placeholder 2">
            <a:extLst>
              <a:ext uri="{FF2B5EF4-FFF2-40B4-BE49-F238E27FC236}">
                <a16:creationId xmlns:a16="http://schemas.microsoft.com/office/drawing/2014/main" id="{F46E3BB0-2F56-1B51-8AAD-7CEA9CB57A22}"/>
              </a:ext>
            </a:extLst>
          </p:cNvPr>
          <p:cNvSpPr>
            <a:spLocks noGrp="1"/>
          </p:cNvSpPr>
          <p:nvPr>
            <p:ph idx="1"/>
          </p:nvPr>
        </p:nvSpPr>
        <p:spPr/>
        <p:txBody>
          <a:bodyPr>
            <a:normAutofit fontScale="85000" lnSpcReduction="10000"/>
          </a:bodyPr>
          <a:lstStyle/>
          <a:p>
            <a:r>
              <a:rPr lang="ru-RU" dirty="0"/>
              <a:t>Определяет порядок доступа к памяти (атомарный и неатомарный) в окрестностях атомарной операции</a:t>
            </a:r>
          </a:p>
          <a:p>
            <a:pPr lvl="1"/>
            <a:r>
              <a:rPr lang="ru-RU" dirty="0"/>
              <a:t>Без указания порядка на </a:t>
            </a:r>
            <a:r>
              <a:rPr lang="ru-RU" dirty="0" err="1"/>
              <a:t>многопроцесорных</a:t>
            </a:r>
            <a:r>
              <a:rPr lang="ru-RU" dirty="0"/>
              <a:t> системах разные потоки могут видеть разный порядок операций</a:t>
            </a:r>
            <a:endParaRPr lang="en-US" b="0" i="0" dirty="0">
              <a:solidFill>
                <a:srgbClr val="000000"/>
              </a:solidFill>
              <a:effectLst/>
              <a:latin typeface="DejaVuSansMono"/>
            </a:endParaRPr>
          </a:p>
          <a:p>
            <a:r>
              <a:rPr lang="en-US" b="0" i="0" dirty="0" err="1">
                <a:solidFill>
                  <a:srgbClr val="000000"/>
                </a:solidFill>
                <a:effectLst/>
                <a:latin typeface="Consolas" panose="020B0609020204030204" pitchFamily="49" charset="0"/>
              </a:rPr>
              <a:t>memory_order_relaxed</a:t>
            </a:r>
            <a:r>
              <a:rPr lang="ru-RU" b="0" i="0" dirty="0">
                <a:solidFill>
                  <a:srgbClr val="000000"/>
                </a:solidFill>
                <a:effectLst/>
                <a:latin typeface="DejaVuSansMono"/>
              </a:rPr>
              <a:t> – порядок операций не гарантируется</a:t>
            </a:r>
          </a:p>
          <a:p>
            <a:r>
              <a:rPr lang="en-US" b="0" i="0" strike="sngStrike" dirty="0" err="1">
                <a:solidFill>
                  <a:srgbClr val="000000"/>
                </a:solidFill>
                <a:effectLst/>
                <a:latin typeface="Consolas" panose="020B0609020204030204" pitchFamily="49" charset="0"/>
              </a:rPr>
              <a:t>memory_order_consume</a:t>
            </a:r>
            <a:r>
              <a:rPr lang="ru-RU" dirty="0">
                <a:solidFill>
                  <a:srgbClr val="000000"/>
                </a:solidFill>
                <a:latin typeface="DejaVuSansMono"/>
              </a:rPr>
              <a:t> (</a:t>
            </a:r>
            <a:r>
              <a:rPr lang="en-US" dirty="0">
                <a:solidFill>
                  <a:srgbClr val="000000"/>
                </a:solidFill>
                <a:latin typeface="DejaVuSansMono"/>
              </a:rPr>
              <a:t>deprecated</a:t>
            </a:r>
            <a:r>
              <a:rPr lang="ru-RU" dirty="0">
                <a:solidFill>
                  <a:srgbClr val="000000"/>
                </a:solidFill>
                <a:latin typeface="DejaVuSansMono"/>
              </a:rPr>
              <a:t>)</a:t>
            </a:r>
          </a:p>
          <a:p>
            <a:r>
              <a:rPr lang="en-US" b="0" i="0" dirty="0" err="1">
                <a:solidFill>
                  <a:srgbClr val="000000"/>
                </a:solidFill>
                <a:effectLst/>
                <a:latin typeface="Consolas" panose="020B0609020204030204" pitchFamily="49" charset="0"/>
              </a:rPr>
              <a:t>memory_order_acquire</a:t>
            </a:r>
            <a:r>
              <a:rPr lang="ru-RU" b="0" i="0" dirty="0">
                <a:solidFill>
                  <a:srgbClr val="000000"/>
                </a:solidFill>
                <a:effectLst/>
                <a:latin typeface="DejaVuSansMono"/>
              </a:rPr>
              <a:t> – </a:t>
            </a:r>
            <a:r>
              <a:rPr lang="en-US" b="0" i="0" dirty="0">
                <a:solidFill>
                  <a:srgbClr val="000000"/>
                </a:solidFill>
                <a:effectLst/>
                <a:latin typeface="DejaVuSansMono"/>
              </a:rPr>
              <a:t>acquire-</a:t>
            </a:r>
            <a:r>
              <a:rPr lang="ru-RU" b="0" i="0" dirty="0">
                <a:solidFill>
                  <a:srgbClr val="000000"/>
                </a:solidFill>
                <a:effectLst/>
                <a:latin typeface="DejaVuSansMono"/>
              </a:rPr>
              <a:t>семантика в операциях чтения </a:t>
            </a:r>
          </a:p>
          <a:p>
            <a:r>
              <a:rPr lang="en-US" dirty="0" err="1">
                <a:solidFill>
                  <a:srgbClr val="000000"/>
                </a:solidFill>
                <a:latin typeface="Consolas" panose="020B0609020204030204" pitchFamily="49" charset="0"/>
              </a:rPr>
              <a:t>memory_order_release</a:t>
            </a:r>
            <a:r>
              <a:rPr lang="en-US" dirty="0">
                <a:solidFill>
                  <a:srgbClr val="000000"/>
                </a:solidFill>
                <a:latin typeface="DejaVuSansMono"/>
              </a:rPr>
              <a:t> </a:t>
            </a:r>
            <a:r>
              <a:rPr lang="ru-RU" b="0" i="0" dirty="0">
                <a:solidFill>
                  <a:srgbClr val="000000"/>
                </a:solidFill>
                <a:effectLst/>
                <a:latin typeface="DejaVuSansMono"/>
              </a:rPr>
              <a:t>– </a:t>
            </a:r>
            <a:r>
              <a:rPr lang="en-US" b="0" i="0" dirty="0">
                <a:solidFill>
                  <a:srgbClr val="000000"/>
                </a:solidFill>
                <a:effectLst/>
                <a:latin typeface="DejaVuSansMono"/>
              </a:rPr>
              <a:t>release-</a:t>
            </a:r>
            <a:r>
              <a:rPr lang="ru-RU" b="0" i="0" dirty="0">
                <a:solidFill>
                  <a:srgbClr val="000000"/>
                </a:solidFill>
                <a:effectLst/>
                <a:latin typeface="DejaVuSansMono"/>
              </a:rPr>
              <a:t>семантика</a:t>
            </a:r>
            <a:r>
              <a:rPr lang="ru-RU" dirty="0">
                <a:solidFill>
                  <a:srgbClr val="000000"/>
                </a:solidFill>
                <a:latin typeface="DejaVuSansMono"/>
              </a:rPr>
              <a:t> в операциях записи</a:t>
            </a:r>
            <a:endParaRPr lang="ru-RU" b="0" i="0" dirty="0">
              <a:solidFill>
                <a:srgbClr val="000000"/>
              </a:solidFill>
              <a:effectLst/>
              <a:latin typeface="DejaVuSansMono"/>
            </a:endParaRPr>
          </a:p>
          <a:p>
            <a:r>
              <a:rPr lang="en-US" dirty="0" err="1">
                <a:solidFill>
                  <a:srgbClr val="000000"/>
                </a:solidFill>
                <a:latin typeface="Consolas" panose="020B0609020204030204" pitchFamily="49" charset="0"/>
              </a:rPr>
              <a:t>memory_order_acq_rel</a:t>
            </a:r>
            <a:r>
              <a:rPr lang="ru-RU" b="0" i="0" dirty="0">
                <a:solidFill>
                  <a:srgbClr val="000000"/>
                </a:solidFill>
                <a:effectLst/>
                <a:latin typeface="DejaVuSansMono"/>
              </a:rPr>
              <a:t> – </a:t>
            </a:r>
            <a:r>
              <a:rPr lang="en-US" b="0" i="0" dirty="0">
                <a:solidFill>
                  <a:srgbClr val="000000"/>
                </a:solidFill>
                <a:effectLst/>
                <a:latin typeface="DejaVuSansMono"/>
              </a:rPr>
              <a:t>acquire/release </a:t>
            </a:r>
            <a:r>
              <a:rPr lang="ru-RU" b="0" i="0" dirty="0">
                <a:solidFill>
                  <a:srgbClr val="000000"/>
                </a:solidFill>
                <a:effectLst/>
                <a:latin typeface="DejaVuSansMono"/>
              </a:rPr>
              <a:t>семантика в </a:t>
            </a:r>
            <a:r>
              <a:rPr lang="en-US" b="0" i="0" dirty="0">
                <a:solidFill>
                  <a:srgbClr val="000000"/>
                </a:solidFill>
                <a:effectLst/>
                <a:latin typeface="DejaVuSansMono"/>
              </a:rPr>
              <a:t>RMW</a:t>
            </a:r>
            <a:r>
              <a:rPr lang="ru-RU" b="0" i="0" dirty="0">
                <a:solidFill>
                  <a:srgbClr val="000000"/>
                </a:solidFill>
                <a:effectLst/>
                <a:latin typeface="DejaVuSansMono"/>
              </a:rPr>
              <a:t>-операциях</a:t>
            </a:r>
          </a:p>
          <a:p>
            <a:r>
              <a:rPr lang="en-US" b="0" i="0" dirty="0" err="1">
                <a:solidFill>
                  <a:srgbClr val="000000"/>
                </a:solidFill>
                <a:effectLst/>
                <a:latin typeface="DejaVuSansMono"/>
              </a:rPr>
              <a:t>memory_order_seq_cst</a:t>
            </a:r>
            <a:r>
              <a:rPr lang="ru-RU" b="0" i="0" dirty="0">
                <a:solidFill>
                  <a:srgbClr val="000000"/>
                </a:solidFill>
                <a:effectLst/>
                <a:latin typeface="DejaVuSansMono"/>
              </a:rPr>
              <a:t> – реализует возможности </a:t>
            </a:r>
            <a:r>
              <a:rPr lang="en-US" b="0" i="0" dirty="0">
                <a:solidFill>
                  <a:srgbClr val="000000"/>
                </a:solidFill>
                <a:effectLst/>
                <a:latin typeface="DejaVuSansMono"/>
              </a:rPr>
              <a:t>acquire/release</a:t>
            </a:r>
            <a:r>
              <a:rPr lang="ru-RU" b="0" i="0" dirty="0">
                <a:solidFill>
                  <a:srgbClr val="000000"/>
                </a:solidFill>
                <a:effectLst/>
                <a:latin typeface="DejaVuSansMono"/>
              </a:rPr>
              <a:t> семантики в операциях чтения и записи + обеспечивает единый порядок операций</a:t>
            </a:r>
            <a:endParaRPr lang="en-US" dirty="0"/>
          </a:p>
        </p:txBody>
      </p:sp>
    </p:spTree>
    <p:extLst>
      <p:ext uri="{BB962C8B-B14F-4D97-AF65-F5344CB8AC3E}">
        <p14:creationId xmlns:p14="http://schemas.microsoft.com/office/powerpoint/2010/main" val="2663762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44306E-7DB7-EAD8-AC85-AB4F46666A43}"/>
              </a:ext>
            </a:extLst>
          </p:cNvPr>
          <p:cNvSpPr>
            <a:spLocks noGrp="1"/>
          </p:cNvSpPr>
          <p:nvPr>
            <p:ph type="title"/>
          </p:nvPr>
        </p:nvSpPr>
        <p:spPr/>
        <p:txBody>
          <a:bodyPr/>
          <a:lstStyle/>
          <a:p>
            <a:r>
              <a:rPr lang="en-US" dirty="0"/>
              <a:t>Sequential Consistency</a:t>
            </a:r>
          </a:p>
        </p:txBody>
      </p:sp>
      <p:sp>
        <p:nvSpPr>
          <p:cNvPr id="5" name="Text Placeholder 4">
            <a:extLst>
              <a:ext uri="{FF2B5EF4-FFF2-40B4-BE49-F238E27FC236}">
                <a16:creationId xmlns:a16="http://schemas.microsoft.com/office/drawing/2014/main" id="{4163E0DE-3309-D2AA-991F-8802DD52356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14481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4B99-88E5-3525-6337-5E88EB61380B}"/>
              </a:ext>
            </a:extLst>
          </p:cNvPr>
          <p:cNvSpPr>
            <a:spLocks noGrp="1"/>
          </p:cNvSpPr>
          <p:nvPr>
            <p:ph type="title"/>
          </p:nvPr>
        </p:nvSpPr>
        <p:spPr/>
        <p:txBody>
          <a:bodyPr/>
          <a:lstStyle/>
          <a:p>
            <a:r>
              <a:rPr lang="en-US" dirty="0"/>
              <a:t>Sequential Consistency</a:t>
            </a:r>
          </a:p>
        </p:txBody>
      </p:sp>
      <p:sp>
        <p:nvSpPr>
          <p:cNvPr id="3" name="Content Placeholder 2">
            <a:extLst>
              <a:ext uri="{FF2B5EF4-FFF2-40B4-BE49-F238E27FC236}">
                <a16:creationId xmlns:a16="http://schemas.microsoft.com/office/drawing/2014/main" id="{E1D80CF8-B8B7-2F56-987B-82BF3952E03D}"/>
              </a:ext>
            </a:extLst>
          </p:cNvPr>
          <p:cNvSpPr>
            <a:spLocks noGrp="1"/>
          </p:cNvSpPr>
          <p:nvPr>
            <p:ph idx="1"/>
          </p:nvPr>
        </p:nvSpPr>
        <p:spPr/>
        <p:txBody>
          <a:bodyPr>
            <a:normAutofit lnSpcReduction="10000"/>
          </a:bodyPr>
          <a:lstStyle/>
          <a:p>
            <a:r>
              <a:rPr lang="ru-RU" dirty="0"/>
              <a:t>Режим упорядочивания операций, который делает поведение многопоточной программы интуитивно понятным и предсказуемым</a:t>
            </a:r>
          </a:p>
          <a:p>
            <a:r>
              <a:rPr lang="ru-RU" dirty="0"/>
              <a:t>Программа, в которой атомарные операции используют этот режим ведёт себя так, будто эти операции выполняются последовательно одним потоком</a:t>
            </a:r>
          </a:p>
          <a:p>
            <a:pPr lvl="1"/>
            <a:r>
              <a:rPr lang="ru-RU" dirty="0"/>
              <a:t>Все потоки видят один и тот же порядок атомарных операций</a:t>
            </a:r>
          </a:p>
          <a:p>
            <a:pPr lvl="1"/>
            <a:r>
              <a:rPr lang="ru-RU" dirty="0"/>
              <a:t>Операции не могут быть переставлены</a:t>
            </a:r>
          </a:p>
          <a:p>
            <a:pPr lvl="1"/>
            <a:r>
              <a:rPr lang="ru-RU" dirty="0"/>
              <a:t>Запись переменной с последовательной согласованностью </a:t>
            </a:r>
            <a:r>
              <a:rPr lang="ru-RU" b="1" dirty="0"/>
              <a:t>синхронизируется с</a:t>
            </a:r>
            <a:r>
              <a:rPr lang="ru-RU" dirty="0"/>
              <a:t> (</a:t>
            </a:r>
            <a:r>
              <a:rPr lang="en-US" dirty="0"/>
              <a:t>synchronizes with) </a:t>
            </a:r>
            <a:r>
              <a:rPr lang="ru-RU" dirty="0"/>
              <a:t>операцией чтения этой же переменной</a:t>
            </a:r>
            <a:endParaRPr lang="en-US" dirty="0"/>
          </a:p>
          <a:p>
            <a:endParaRPr lang="en-US" dirty="0"/>
          </a:p>
        </p:txBody>
      </p:sp>
    </p:spTree>
    <p:extLst>
      <p:ext uri="{BB962C8B-B14F-4D97-AF65-F5344CB8AC3E}">
        <p14:creationId xmlns:p14="http://schemas.microsoft.com/office/powerpoint/2010/main" val="291986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B8A5EE-CD91-3884-9C2C-52C905A997D2}"/>
              </a:ext>
            </a:extLst>
          </p:cNvPr>
          <p:cNvSpPr txBox="1"/>
          <p:nvPr/>
        </p:nvSpPr>
        <p:spPr>
          <a:xfrm>
            <a:off x="0" y="0"/>
            <a:ext cx="7385050" cy="6740307"/>
          </a:xfrm>
          <a:prstGeom prst="rect">
            <a:avLst/>
          </a:prstGeom>
          <a:noFill/>
        </p:spPr>
        <p:txBody>
          <a:bodyPr wrap="square">
            <a:spAutoFit/>
          </a:bodyPr>
          <a:lstStyle/>
          <a:p>
            <a:pPr>
              <a:buNone/>
            </a:pPr>
            <a:r>
              <a:rPr lang="en-US" b="0" dirty="0">
                <a:solidFill>
                  <a:srgbClr val="000000"/>
                </a:solidFill>
                <a:effectLst/>
                <a:latin typeface="Consolas" panose="020B0609020204030204" pitchFamily="49" charset="0"/>
              </a:rPr>
              <a:t>std::</a:t>
            </a:r>
            <a:r>
              <a:rPr lang="en-US" b="0" dirty="0">
                <a:solidFill>
                  <a:srgbClr val="2B91AF"/>
                </a:solidFill>
                <a:effectLst/>
                <a:latin typeface="Consolas" panose="020B0609020204030204" pitchFamily="49" charset="0"/>
              </a:rPr>
              <a:t>atomic</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bool</a:t>
            </a:r>
            <a:r>
              <a:rPr lang="en-US" b="0" dirty="0">
                <a:solidFill>
                  <a:srgbClr val="000000"/>
                </a:solidFill>
                <a:effectLst/>
                <a:latin typeface="Consolas" panose="020B0609020204030204" pitchFamily="49" charset="0"/>
              </a:rPr>
              <a:t>&gt; x = </a:t>
            </a:r>
            <a:r>
              <a:rPr lang="en-US" b="0" dirty="0">
                <a:solidFill>
                  <a:srgbClr val="0000FF"/>
                </a:solidFill>
                <a:effectLst/>
                <a:latin typeface="Consolas" panose="020B0609020204030204" pitchFamily="49" charset="0"/>
              </a:rPr>
              <a:t>false</a:t>
            </a:r>
            <a:r>
              <a:rPr lang="en-US" b="0" dirty="0">
                <a:solidFill>
                  <a:srgbClr val="000000"/>
                </a:solidFill>
                <a:effectLst/>
                <a:latin typeface="Consolas" panose="020B0609020204030204" pitchFamily="49" charset="0"/>
              </a:rPr>
              <a:t>, y = </a:t>
            </a:r>
            <a:r>
              <a:rPr lang="en-US" b="0" dirty="0">
                <a:solidFill>
                  <a:srgbClr val="0000FF"/>
                </a:solidFill>
                <a:effectLst/>
                <a:latin typeface="Consolas" panose="020B0609020204030204" pitchFamily="49" charset="0"/>
              </a:rPr>
              <a:t>false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std::</a:t>
            </a:r>
            <a:r>
              <a:rPr lang="en-US" b="0" dirty="0">
                <a:solidFill>
                  <a:srgbClr val="2B91AF"/>
                </a:solidFill>
                <a:effectLst/>
                <a:latin typeface="Consolas" panose="020B0609020204030204" pitchFamily="49" charset="0"/>
              </a:rPr>
              <a:t>atomic</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&gt; z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main</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jthread</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0000"/>
                </a:solidFill>
                <a:effectLst/>
                <a:highlight>
                  <a:srgbClr val="FFFF00"/>
                </a:highlight>
                <a:latin typeface="Consolas" panose="020B0609020204030204" pitchFamily="49" charset="0"/>
              </a:rPr>
              <a:t>{</a:t>
            </a:r>
            <a:r>
              <a:rPr lang="en-US" b="0" dirty="0">
                <a:solidFill>
                  <a:srgbClr val="008000"/>
                </a:solidFill>
                <a:effectLst/>
                <a:highlight>
                  <a:srgbClr val="FFFF00"/>
                </a:highlight>
                <a:latin typeface="Consolas" panose="020B0609020204030204" pitchFamily="49" charset="0"/>
              </a:rPr>
              <a:t> // </a:t>
            </a:r>
            <a:r>
              <a:rPr lang="ru-RU" b="0" dirty="0">
                <a:solidFill>
                  <a:srgbClr val="008000"/>
                </a:solidFill>
                <a:effectLst/>
                <a:highlight>
                  <a:srgbClr val="FFFF00"/>
                </a:highlight>
                <a:latin typeface="Consolas" panose="020B0609020204030204" pitchFamily="49" charset="0"/>
              </a:rPr>
              <a:t>Пишем </a:t>
            </a:r>
            <a:r>
              <a:rPr lang="en-US" b="0" dirty="0">
                <a:solidFill>
                  <a:srgbClr val="008000"/>
                </a:solidFill>
                <a:effectLst/>
                <a:highlight>
                  <a:srgbClr val="FFFF00"/>
                </a:highlight>
                <a:latin typeface="Consolas" panose="020B0609020204030204" pitchFamily="49" charset="0"/>
              </a:rPr>
              <a:t>x</a:t>
            </a:r>
            <a:endParaRPr lang="en-US" b="0" dirty="0">
              <a:solidFill>
                <a:srgbClr val="000000"/>
              </a:solidFill>
              <a:effectLst/>
              <a:highlight>
                <a:srgbClr val="FFFF00"/>
              </a:highlight>
              <a:latin typeface="Consolas" panose="020B0609020204030204" pitchFamily="49" charset="0"/>
            </a:endParaRPr>
          </a:p>
          <a:p>
            <a:pPr>
              <a:buNone/>
            </a:pP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x.</a:t>
            </a:r>
            <a:r>
              <a:rPr lang="en-US" b="0" dirty="0" err="1">
                <a:solidFill>
                  <a:srgbClr val="74531F"/>
                </a:solidFill>
                <a:effectLst/>
                <a:highlight>
                  <a:srgbClr val="FFFF00"/>
                </a:highlight>
                <a:latin typeface="Consolas" panose="020B0609020204030204" pitchFamily="49" charset="0"/>
              </a:rPr>
              <a:t>store</a:t>
            </a:r>
            <a:r>
              <a:rPr lang="en-US" b="0" dirty="0">
                <a:solidFill>
                  <a:srgbClr val="000000"/>
                </a:solidFill>
                <a:effectLst/>
                <a:highlight>
                  <a:srgbClr val="FFFF00"/>
                </a:highlight>
                <a:latin typeface="Consolas" panose="020B0609020204030204" pitchFamily="49" charset="0"/>
              </a:rPr>
              <a:t>(</a:t>
            </a:r>
            <a:r>
              <a:rPr lang="en-US" b="0" dirty="0">
                <a:solidFill>
                  <a:srgbClr val="0000FF"/>
                </a:solidFill>
                <a:effectLst/>
                <a:highlight>
                  <a:srgbClr val="FFFF00"/>
                </a:highlight>
                <a:latin typeface="Consolas" panose="020B0609020204030204" pitchFamily="49" charset="0"/>
              </a:rPr>
              <a:t>true</a:t>
            </a:r>
            <a:r>
              <a:rPr lang="en-US" b="0" dirty="0">
                <a:solidFill>
                  <a:srgbClr val="000000"/>
                </a:solidFill>
                <a:effectLst/>
                <a:highlight>
                  <a:srgbClr val="FFFF00"/>
                </a:highlight>
                <a:latin typeface="Consolas" panose="020B0609020204030204" pitchFamily="49" charset="0"/>
              </a:rPr>
              <a:t>, std::</a:t>
            </a:r>
            <a:r>
              <a:rPr lang="en-US" b="0" dirty="0" err="1">
                <a:solidFill>
                  <a:srgbClr val="2B91AF"/>
                </a:solidFill>
                <a:effectLst/>
                <a:highlight>
                  <a:srgbClr val="FFFF00"/>
                </a:highlight>
                <a:latin typeface="Consolas" panose="020B0609020204030204" pitchFamily="49" charset="0"/>
              </a:rPr>
              <a:t>memory_order</a:t>
            </a:r>
            <a:r>
              <a:rPr lang="en-US" b="0" dirty="0">
                <a:solidFill>
                  <a:srgbClr val="000000"/>
                </a:solidFill>
                <a:effectLst/>
                <a:highlight>
                  <a:srgbClr val="FFFF00"/>
                </a:highlight>
                <a:latin typeface="Consolas" panose="020B0609020204030204" pitchFamily="49" charset="0"/>
              </a:rPr>
              <a:t>::</a:t>
            </a:r>
            <a:r>
              <a:rPr lang="en-US" b="0" dirty="0" err="1">
                <a:solidFill>
                  <a:srgbClr val="000000"/>
                </a:solidFill>
                <a:effectLst/>
                <a:highlight>
                  <a:srgbClr val="FFFF00"/>
                </a:highlight>
                <a:latin typeface="Consolas" panose="020B0609020204030204" pitchFamily="49" charset="0"/>
              </a:rPr>
              <a:t>seq_cst</a:t>
            </a:r>
            <a:r>
              <a:rPr lang="en-US" b="0" dirty="0">
                <a:solidFill>
                  <a:srgbClr val="000000"/>
                </a:solidFill>
                <a:effectLst/>
                <a:highlight>
                  <a:srgbClr val="FFFF00"/>
                </a:highlight>
                <a:latin typeface="Consolas" panose="020B0609020204030204" pitchFamily="49" charset="0"/>
              </a:rPr>
              <a:t>);   </a:t>
            </a:r>
            <a:r>
              <a:rPr lang="en-US" dirty="0">
                <a:solidFill>
                  <a:srgbClr val="008000"/>
                </a:solidFill>
                <a:highlight>
                  <a:srgbClr val="FFFF00"/>
                </a:highlight>
                <a:latin typeface="Consolas" panose="020B0609020204030204" pitchFamily="49" charset="0"/>
              </a:rPr>
              <a:t>// A</a:t>
            </a:r>
            <a:r>
              <a:rPr lang="en-US" b="0" dirty="0">
                <a:solidFill>
                  <a:srgbClr val="000000"/>
                </a:solidFill>
                <a:effectLst/>
                <a:highlight>
                  <a:srgbClr val="FFFF00"/>
                </a:highlight>
                <a:latin typeface="Consolas" panose="020B0609020204030204" pitchFamily="49" charset="0"/>
              </a:rPr>
              <a:t> </a:t>
            </a:r>
          </a:p>
          <a:p>
            <a:pPr>
              <a:buNone/>
            </a:pPr>
            <a:r>
              <a:rPr lang="en-US" b="0" dirty="0">
                <a:solidFill>
                  <a:srgbClr val="000000"/>
                </a:solidFill>
                <a:effectLst/>
                <a:highlight>
                  <a:srgbClr val="FFFF00"/>
                </a:highligh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jthread</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b</a:t>
            </a:r>
            <a:r>
              <a:rPr lang="en-US" b="0" dirty="0">
                <a:solidFill>
                  <a:srgbClr val="000000"/>
                </a:solidFill>
                <a:effectLst/>
                <a:latin typeface="Consolas" panose="020B0609020204030204" pitchFamily="49" charset="0"/>
              </a:rPr>
              <a:t>([] </a:t>
            </a:r>
            <a:r>
              <a:rPr lang="en-US" b="0" dirty="0">
                <a:solidFill>
                  <a:srgbClr val="000000"/>
                </a:solidFill>
                <a:effectLst/>
                <a:highlight>
                  <a:srgbClr val="00FFFF"/>
                </a:highlight>
                <a:latin typeface="Consolas" panose="020B0609020204030204" pitchFamily="49" charset="0"/>
              </a:rPr>
              <a:t>{</a:t>
            </a:r>
            <a:r>
              <a:rPr lang="en-US" b="0" dirty="0">
                <a:solidFill>
                  <a:srgbClr val="008000"/>
                </a:solidFill>
                <a:effectLst/>
                <a:highlight>
                  <a:srgbClr val="00FFFF"/>
                </a:highlight>
                <a:latin typeface="Consolas" panose="020B0609020204030204" pitchFamily="49" charset="0"/>
              </a:rPr>
              <a:t> // </a:t>
            </a:r>
            <a:r>
              <a:rPr lang="ru-RU" b="0" dirty="0">
                <a:solidFill>
                  <a:srgbClr val="008000"/>
                </a:solidFill>
                <a:effectLst/>
                <a:highlight>
                  <a:srgbClr val="00FFFF"/>
                </a:highlight>
                <a:latin typeface="Consolas" panose="020B0609020204030204" pitchFamily="49" charset="0"/>
              </a:rPr>
              <a:t>Пишем </a:t>
            </a:r>
            <a:r>
              <a:rPr lang="en-US" b="0" dirty="0">
                <a:solidFill>
                  <a:srgbClr val="008000"/>
                </a:solidFill>
                <a:effectLst/>
                <a:highlight>
                  <a:srgbClr val="00FFFF"/>
                </a:highlight>
                <a:latin typeface="Consolas" panose="020B0609020204030204" pitchFamily="49" charset="0"/>
              </a:rPr>
              <a:t>y</a:t>
            </a:r>
            <a:endParaRPr lang="en-US" b="0" dirty="0">
              <a:solidFill>
                <a:srgbClr val="000000"/>
              </a:solidFill>
              <a:effectLst/>
              <a:highlight>
                <a:srgbClr val="00FFFF"/>
              </a:highlight>
              <a:latin typeface="Consolas" panose="020B0609020204030204" pitchFamily="49" charset="0"/>
            </a:endParaRPr>
          </a:p>
          <a:p>
            <a:pPr>
              <a:buNone/>
            </a:pPr>
            <a:r>
              <a:rPr lang="en-US" b="0" dirty="0">
                <a:solidFill>
                  <a:srgbClr val="000000"/>
                </a:solidFill>
                <a:effectLst/>
                <a:highlight>
                  <a:srgbClr val="00FFFF"/>
                </a:highlight>
                <a:latin typeface="Consolas" panose="020B0609020204030204" pitchFamily="49" charset="0"/>
              </a:rPr>
              <a:t>      </a:t>
            </a:r>
            <a:r>
              <a:rPr lang="en-US" b="0" dirty="0" err="1">
                <a:solidFill>
                  <a:srgbClr val="000000"/>
                </a:solidFill>
                <a:effectLst/>
                <a:highlight>
                  <a:srgbClr val="00FFFF"/>
                </a:highlight>
                <a:latin typeface="Consolas" panose="020B0609020204030204" pitchFamily="49" charset="0"/>
              </a:rPr>
              <a:t>y.</a:t>
            </a:r>
            <a:r>
              <a:rPr lang="en-US" b="0" dirty="0" err="1">
                <a:solidFill>
                  <a:srgbClr val="74531F"/>
                </a:solidFill>
                <a:effectLst/>
                <a:highlight>
                  <a:srgbClr val="00FFFF"/>
                </a:highlight>
                <a:latin typeface="Consolas" panose="020B0609020204030204" pitchFamily="49" charset="0"/>
              </a:rPr>
              <a:t>store</a:t>
            </a:r>
            <a:r>
              <a:rPr lang="en-US" b="0" dirty="0">
                <a:solidFill>
                  <a:srgbClr val="000000"/>
                </a:solidFill>
                <a:effectLst/>
                <a:highlight>
                  <a:srgbClr val="00FFFF"/>
                </a:highlight>
                <a:latin typeface="Consolas" panose="020B0609020204030204" pitchFamily="49" charset="0"/>
              </a:rPr>
              <a:t>(</a:t>
            </a:r>
            <a:r>
              <a:rPr lang="en-US" b="0" dirty="0">
                <a:solidFill>
                  <a:srgbClr val="0000FF"/>
                </a:solidFill>
                <a:effectLst/>
                <a:highlight>
                  <a:srgbClr val="00FFFF"/>
                </a:highlight>
                <a:latin typeface="Consolas" panose="020B0609020204030204" pitchFamily="49" charset="0"/>
              </a:rPr>
              <a:t>true</a:t>
            </a:r>
            <a:r>
              <a:rPr lang="en-US" b="0" dirty="0">
                <a:solidFill>
                  <a:srgbClr val="000000"/>
                </a:solidFill>
                <a:effectLst/>
                <a:highlight>
                  <a:srgbClr val="00FFFF"/>
                </a:highlight>
                <a:latin typeface="Consolas" panose="020B0609020204030204" pitchFamily="49" charset="0"/>
              </a:rPr>
              <a:t>, std::</a:t>
            </a:r>
            <a:r>
              <a:rPr lang="en-US" b="0" dirty="0" err="1">
                <a:solidFill>
                  <a:srgbClr val="2B91AF"/>
                </a:solidFill>
                <a:effectLst/>
                <a:highlight>
                  <a:srgbClr val="00FFFF"/>
                </a:highlight>
                <a:latin typeface="Consolas" panose="020B0609020204030204" pitchFamily="49" charset="0"/>
              </a:rPr>
              <a:t>memory_order</a:t>
            </a:r>
            <a:r>
              <a:rPr lang="en-US" b="0" dirty="0">
                <a:solidFill>
                  <a:srgbClr val="000000"/>
                </a:solidFill>
                <a:effectLst/>
                <a:highlight>
                  <a:srgbClr val="00FFFF"/>
                </a:highlight>
                <a:latin typeface="Consolas" panose="020B0609020204030204" pitchFamily="49" charset="0"/>
              </a:rPr>
              <a:t>::</a:t>
            </a:r>
            <a:r>
              <a:rPr lang="en-US" b="0" dirty="0" err="1">
                <a:solidFill>
                  <a:srgbClr val="000000"/>
                </a:solidFill>
                <a:effectLst/>
                <a:highlight>
                  <a:srgbClr val="00FFFF"/>
                </a:highlight>
                <a:latin typeface="Consolas" panose="020B0609020204030204" pitchFamily="49" charset="0"/>
              </a:rPr>
              <a:t>seq_cst</a:t>
            </a:r>
            <a:r>
              <a:rPr lang="en-US" b="0" dirty="0">
                <a:solidFill>
                  <a:srgbClr val="000000"/>
                </a:solidFill>
                <a:effectLst/>
                <a:highlight>
                  <a:srgbClr val="00FFFF"/>
                </a:highlight>
                <a:latin typeface="Consolas" panose="020B0609020204030204" pitchFamily="49" charset="0"/>
              </a:rPr>
              <a:t>);</a:t>
            </a:r>
            <a:r>
              <a:rPr lang="en-US" dirty="0">
                <a:solidFill>
                  <a:srgbClr val="008000"/>
                </a:solidFill>
                <a:highlight>
                  <a:srgbClr val="00FFFF"/>
                </a:highlight>
                <a:latin typeface="Consolas" panose="020B0609020204030204" pitchFamily="49" charset="0"/>
              </a:rPr>
              <a:t>   // B</a:t>
            </a:r>
            <a:endParaRPr lang="en-US" b="0" dirty="0">
              <a:solidFill>
                <a:srgbClr val="000000"/>
              </a:solidFill>
              <a:effectLst/>
              <a:highlight>
                <a:srgbClr val="00FFFF"/>
              </a:highlight>
              <a:latin typeface="Consolas" panose="020B0609020204030204" pitchFamily="49" charset="0"/>
            </a:endParaRPr>
          </a:p>
          <a:p>
            <a:pPr>
              <a:buNone/>
            </a:pPr>
            <a:r>
              <a:rPr lang="en-US" b="0" dirty="0">
                <a:solidFill>
                  <a:srgbClr val="000000"/>
                </a:solidFill>
                <a:effectLst/>
                <a:highlight>
                  <a:srgbClr val="00FFFF"/>
                </a:highligh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jthread</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c</a:t>
            </a:r>
            <a:r>
              <a:rPr lang="en-US" dirty="0">
                <a:solidFill>
                  <a:srgbClr val="000000"/>
                </a:solidFill>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00"/>
                </a:solidFill>
                <a:effectLst/>
                <a:highlight>
                  <a:srgbClr val="00FF00"/>
                </a:highlight>
                <a:latin typeface="Consolas" panose="020B0609020204030204" pitchFamily="49" charset="0"/>
              </a:rPr>
              <a:t>{</a:t>
            </a:r>
            <a:r>
              <a:rPr lang="en-US" b="0" dirty="0">
                <a:solidFill>
                  <a:srgbClr val="008000"/>
                </a:solidFill>
                <a:effectLst/>
                <a:highlight>
                  <a:srgbClr val="00FF00"/>
                </a:highlight>
                <a:latin typeface="Consolas" panose="020B0609020204030204" pitchFamily="49" charset="0"/>
              </a:rPr>
              <a:t> // </a:t>
            </a:r>
            <a:r>
              <a:rPr lang="ru-RU" b="0" dirty="0">
                <a:solidFill>
                  <a:srgbClr val="008000"/>
                </a:solidFill>
                <a:effectLst/>
                <a:highlight>
                  <a:srgbClr val="00FF00"/>
                </a:highlight>
                <a:latin typeface="Consolas" panose="020B0609020204030204" pitchFamily="49" charset="0"/>
              </a:rPr>
              <a:t>Читаем </a:t>
            </a:r>
            <a:r>
              <a:rPr lang="en-US" b="0" dirty="0">
                <a:solidFill>
                  <a:srgbClr val="008000"/>
                </a:solidFill>
                <a:effectLst/>
                <a:highlight>
                  <a:srgbClr val="00FF00"/>
                </a:highlight>
                <a:latin typeface="Consolas" panose="020B0609020204030204" pitchFamily="49" charset="0"/>
              </a:rPr>
              <a:t>x, </a:t>
            </a:r>
            <a:r>
              <a:rPr lang="ru-RU" b="0" dirty="0">
                <a:solidFill>
                  <a:srgbClr val="008000"/>
                </a:solidFill>
                <a:effectLst/>
                <a:highlight>
                  <a:srgbClr val="00FF00"/>
                </a:highlight>
                <a:latin typeface="Consolas" panose="020B0609020204030204" pitchFamily="49" charset="0"/>
              </a:rPr>
              <a:t>а потом </a:t>
            </a:r>
            <a:r>
              <a:rPr lang="en-US" b="0" dirty="0">
                <a:solidFill>
                  <a:srgbClr val="008000"/>
                </a:solidFill>
                <a:effectLst/>
                <a:highlight>
                  <a:srgbClr val="00FF00"/>
                </a:highlight>
                <a:latin typeface="Consolas" panose="020B0609020204030204" pitchFamily="49" charset="0"/>
              </a:rPr>
              <a:t>y</a:t>
            </a:r>
            <a:endParaRPr lang="en-US" b="0" dirty="0">
              <a:solidFill>
                <a:srgbClr val="000000"/>
              </a:solidFill>
              <a:effectLst/>
              <a:highlight>
                <a:srgbClr val="00FF00"/>
              </a:highlight>
              <a:latin typeface="Consolas" panose="020B0609020204030204" pitchFamily="49" charset="0"/>
            </a:endParaRPr>
          </a:p>
          <a:p>
            <a:pPr>
              <a:buNone/>
            </a:pPr>
            <a:r>
              <a:rPr lang="en-US" b="0" dirty="0">
                <a:solidFill>
                  <a:srgbClr val="000000"/>
                </a:solidFill>
                <a:effectLst/>
                <a:highlight>
                  <a:srgbClr val="00FF00"/>
                </a:highlight>
                <a:latin typeface="Consolas" panose="020B0609020204030204" pitchFamily="49" charset="0"/>
              </a:rPr>
              <a:t>      </a:t>
            </a:r>
            <a:r>
              <a:rPr lang="en-US" b="0" dirty="0">
                <a:solidFill>
                  <a:srgbClr val="8F08C4"/>
                </a:solidFill>
                <a:effectLst/>
                <a:highlight>
                  <a:srgbClr val="00FF00"/>
                </a:highlight>
                <a:latin typeface="Consolas" panose="020B0609020204030204" pitchFamily="49" charset="0"/>
              </a:rPr>
              <a:t>while</a:t>
            </a:r>
            <a:r>
              <a:rPr lang="en-US" b="0" dirty="0">
                <a:solidFill>
                  <a:srgbClr val="000000"/>
                </a:solidFill>
                <a:effectLst/>
                <a:highlight>
                  <a:srgbClr val="00FF00"/>
                </a:highlight>
                <a:latin typeface="Consolas" panose="020B0609020204030204" pitchFamily="49" charset="0"/>
              </a:rPr>
              <a:t> (!</a:t>
            </a:r>
            <a:r>
              <a:rPr lang="en-US" b="0" dirty="0" err="1">
                <a:solidFill>
                  <a:srgbClr val="000000"/>
                </a:solidFill>
                <a:effectLst/>
                <a:highlight>
                  <a:srgbClr val="00FF00"/>
                </a:highlight>
                <a:latin typeface="Consolas" panose="020B0609020204030204" pitchFamily="49" charset="0"/>
              </a:rPr>
              <a:t>x.</a:t>
            </a:r>
            <a:r>
              <a:rPr lang="en-US" b="0" dirty="0" err="1">
                <a:solidFill>
                  <a:srgbClr val="74531F"/>
                </a:solidFill>
                <a:effectLst/>
                <a:highlight>
                  <a:srgbClr val="00FF00"/>
                </a:highlight>
                <a:latin typeface="Consolas" panose="020B0609020204030204" pitchFamily="49" charset="0"/>
              </a:rPr>
              <a:t>load</a:t>
            </a:r>
            <a:r>
              <a:rPr lang="en-US" b="0" dirty="0">
                <a:solidFill>
                  <a:srgbClr val="000000"/>
                </a:solidFill>
                <a:effectLst/>
                <a:highlight>
                  <a:srgbClr val="00FF00"/>
                </a:highlight>
                <a:latin typeface="Consolas" panose="020B0609020204030204" pitchFamily="49" charset="0"/>
              </a:rPr>
              <a:t>(std::</a:t>
            </a:r>
            <a:r>
              <a:rPr lang="en-US" b="0" dirty="0" err="1">
                <a:solidFill>
                  <a:srgbClr val="2B91AF"/>
                </a:solidFill>
                <a:effectLst/>
                <a:highlight>
                  <a:srgbClr val="00FF00"/>
                </a:highlight>
                <a:latin typeface="Consolas" panose="020B0609020204030204" pitchFamily="49" charset="0"/>
              </a:rPr>
              <a:t>memory_order</a:t>
            </a:r>
            <a:r>
              <a:rPr lang="en-US" b="0" dirty="0">
                <a:solidFill>
                  <a:srgbClr val="000000"/>
                </a:solidFill>
                <a:effectLst/>
                <a:highlight>
                  <a:srgbClr val="00FF00"/>
                </a:highlight>
                <a:latin typeface="Consolas" panose="020B0609020204030204" pitchFamily="49" charset="0"/>
              </a:rPr>
              <a:t>::</a:t>
            </a:r>
            <a:r>
              <a:rPr lang="en-US" b="0" dirty="0" err="1">
                <a:solidFill>
                  <a:srgbClr val="000000"/>
                </a:solidFill>
                <a:effectLst/>
                <a:highlight>
                  <a:srgbClr val="00FF00"/>
                </a:highlight>
                <a:latin typeface="Consolas" panose="020B0609020204030204" pitchFamily="49" charset="0"/>
              </a:rPr>
              <a:t>seq_cst</a:t>
            </a:r>
            <a:r>
              <a:rPr lang="en-US" b="0" dirty="0">
                <a:solidFill>
                  <a:srgbClr val="000000"/>
                </a:solidFill>
                <a:effectLst/>
                <a:highlight>
                  <a:srgbClr val="00FF00"/>
                </a:highlight>
                <a:latin typeface="Consolas" panose="020B0609020204030204" pitchFamily="49" charset="0"/>
              </a:rPr>
              <a:t>)); </a:t>
            </a:r>
            <a:r>
              <a:rPr lang="en-US" dirty="0">
                <a:solidFill>
                  <a:srgbClr val="008000"/>
                </a:solidFill>
                <a:highlight>
                  <a:srgbClr val="00FF00"/>
                </a:highlight>
                <a:latin typeface="Consolas" panose="020B0609020204030204" pitchFamily="49" charset="0"/>
              </a:rPr>
              <a:t>// C</a:t>
            </a:r>
            <a:endParaRPr lang="en-US" b="0" dirty="0">
              <a:solidFill>
                <a:srgbClr val="000000"/>
              </a:solidFill>
              <a:effectLst/>
              <a:highlight>
                <a:srgbClr val="00FF00"/>
              </a:highlight>
              <a:latin typeface="Consolas" panose="020B0609020204030204" pitchFamily="49" charset="0"/>
            </a:endParaRPr>
          </a:p>
          <a:p>
            <a:pPr>
              <a:buNone/>
            </a:pPr>
            <a:r>
              <a:rPr lang="en-US" b="0" dirty="0">
                <a:solidFill>
                  <a:srgbClr val="000000"/>
                </a:solidFill>
                <a:effectLst/>
                <a:highlight>
                  <a:srgbClr val="00FF00"/>
                </a:highlight>
                <a:latin typeface="Consolas" panose="020B0609020204030204" pitchFamily="49" charset="0"/>
              </a:rPr>
              <a:t>      </a:t>
            </a:r>
            <a:r>
              <a:rPr lang="en-US" b="0" dirty="0">
                <a:solidFill>
                  <a:srgbClr val="8F08C4"/>
                </a:solidFill>
                <a:effectLst/>
                <a:highlight>
                  <a:srgbClr val="00FF00"/>
                </a:highlight>
                <a:latin typeface="Consolas" panose="020B0609020204030204" pitchFamily="49" charset="0"/>
              </a:rPr>
              <a:t>if</a:t>
            </a:r>
            <a:r>
              <a:rPr lang="en-US" b="0" dirty="0">
                <a:solidFill>
                  <a:srgbClr val="000000"/>
                </a:solidFill>
                <a:effectLst/>
                <a:highlight>
                  <a:srgbClr val="00FF00"/>
                </a:highlight>
                <a:latin typeface="Consolas" panose="020B0609020204030204" pitchFamily="49" charset="0"/>
              </a:rPr>
              <a:t> (</a:t>
            </a:r>
            <a:r>
              <a:rPr lang="en-US" b="0" dirty="0" err="1">
                <a:solidFill>
                  <a:srgbClr val="000000"/>
                </a:solidFill>
                <a:effectLst/>
                <a:highlight>
                  <a:srgbClr val="00FF00"/>
                </a:highlight>
                <a:latin typeface="Consolas" panose="020B0609020204030204" pitchFamily="49" charset="0"/>
              </a:rPr>
              <a:t>y.</a:t>
            </a:r>
            <a:r>
              <a:rPr lang="en-US" b="0" dirty="0" err="1">
                <a:solidFill>
                  <a:srgbClr val="74531F"/>
                </a:solidFill>
                <a:effectLst/>
                <a:highlight>
                  <a:srgbClr val="00FF00"/>
                </a:highlight>
                <a:latin typeface="Consolas" panose="020B0609020204030204" pitchFamily="49" charset="0"/>
              </a:rPr>
              <a:t>load</a:t>
            </a:r>
            <a:r>
              <a:rPr lang="en-US" b="0" dirty="0">
                <a:solidFill>
                  <a:srgbClr val="000000"/>
                </a:solidFill>
                <a:effectLst/>
                <a:highlight>
                  <a:srgbClr val="00FF00"/>
                </a:highlight>
                <a:latin typeface="Consolas" panose="020B0609020204030204" pitchFamily="49" charset="0"/>
              </a:rPr>
              <a:t>(std::</a:t>
            </a:r>
            <a:r>
              <a:rPr lang="en-US" b="0" dirty="0" err="1">
                <a:solidFill>
                  <a:srgbClr val="2B91AF"/>
                </a:solidFill>
                <a:effectLst/>
                <a:highlight>
                  <a:srgbClr val="00FF00"/>
                </a:highlight>
                <a:latin typeface="Consolas" panose="020B0609020204030204" pitchFamily="49" charset="0"/>
              </a:rPr>
              <a:t>memory_order</a:t>
            </a:r>
            <a:r>
              <a:rPr lang="en-US" b="0" dirty="0">
                <a:solidFill>
                  <a:srgbClr val="000000"/>
                </a:solidFill>
                <a:effectLst/>
                <a:highlight>
                  <a:srgbClr val="00FF00"/>
                </a:highlight>
                <a:latin typeface="Consolas" panose="020B0609020204030204" pitchFamily="49" charset="0"/>
              </a:rPr>
              <a:t>::</a:t>
            </a:r>
            <a:r>
              <a:rPr lang="en-US" b="0" dirty="0" err="1">
                <a:solidFill>
                  <a:srgbClr val="000000"/>
                </a:solidFill>
                <a:effectLst/>
                <a:highlight>
                  <a:srgbClr val="00FF00"/>
                </a:highlight>
                <a:latin typeface="Consolas" panose="020B0609020204030204" pitchFamily="49" charset="0"/>
              </a:rPr>
              <a:t>seq_cst</a:t>
            </a:r>
            <a:r>
              <a:rPr lang="en-US" b="0" dirty="0">
                <a:solidFill>
                  <a:srgbClr val="000000"/>
                </a:solidFill>
                <a:effectLst/>
                <a:highlight>
                  <a:srgbClr val="00FF00"/>
                </a:highlight>
                <a:latin typeface="Consolas" panose="020B0609020204030204" pitchFamily="49" charset="0"/>
              </a:rPr>
              <a:t>))      </a:t>
            </a:r>
            <a:r>
              <a:rPr lang="en-US" dirty="0">
                <a:solidFill>
                  <a:srgbClr val="008000"/>
                </a:solidFill>
                <a:highlight>
                  <a:srgbClr val="00FF00"/>
                </a:highlight>
                <a:latin typeface="Consolas" panose="020B0609020204030204" pitchFamily="49" charset="0"/>
              </a:rPr>
              <a:t>// D</a:t>
            </a:r>
            <a:endParaRPr lang="en-US" b="0" dirty="0">
              <a:solidFill>
                <a:srgbClr val="000000"/>
              </a:solidFill>
              <a:effectLst/>
              <a:highlight>
                <a:srgbClr val="00FF00"/>
              </a:highlight>
              <a:latin typeface="Consolas" panose="020B0609020204030204" pitchFamily="49" charset="0"/>
            </a:endParaRPr>
          </a:p>
          <a:p>
            <a:pPr>
              <a:buNone/>
            </a:pPr>
            <a:r>
              <a:rPr lang="en-US" b="0" dirty="0">
                <a:solidFill>
                  <a:srgbClr val="000000"/>
                </a:solidFill>
                <a:effectLst/>
                <a:highlight>
                  <a:srgbClr val="00FF00"/>
                </a:highlight>
                <a:latin typeface="Consolas" panose="020B0609020204030204" pitchFamily="49" charset="0"/>
              </a:rPr>
              <a:t>        ++z;</a:t>
            </a:r>
          </a:p>
          <a:p>
            <a:pPr>
              <a:buNone/>
            </a:pPr>
            <a:r>
              <a:rPr lang="en-US" b="0" dirty="0">
                <a:solidFill>
                  <a:srgbClr val="000000"/>
                </a:solidFill>
                <a:effectLst/>
                <a:highlight>
                  <a:srgbClr val="00FF00"/>
                </a:highlight>
                <a:latin typeface="Consolas" panose="020B0609020204030204" pitchFamily="49" charset="0"/>
              </a:rPr>
              <a:t>    }</a:t>
            </a:r>
            <a:r>
              <a:rPr lang="en-US" dirty="0">
                <a:solidFill>
                  <a:srgbClr val="000000"/>
                </a:solidFill>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std::</a:t>
            </a:r>
            <a:r>
              <a:rPr lang="en-US" b="0" dirty="0" err="1">
                <a:solidFill>
                  <a:srgbClr val="2B91AF"/>
                </a:solidFill>
                <a:effectLst/>
                <a:latin typeface="Consolas" panose="020B0609020204030204" pitchFamily="49" charset="0"/>
              </a:rPr>
              <a:t>jthread</a:t>
            </a:r>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d</a:t>
            </a:r>
            <a:r>
              <a:rPr lang="en-US" b="0" dirty="0">
                <a:solidFill>
                  <a:srgbClr val="000000"/>
                </a:solidFill>
                <a:effectLst/>
                <a:latin typeface="Consolas" panose="020B0609020204030204" pitchFamily="49" charset="0"/>
              </a:rPr>
              <a:t>([] </a:t>
            </a:r>
            <a:r>
              <a:rPr lang="en-US" b="0" dirty="0">
                <a:solidFill>
                  <a:srgbClr val="000000"/>
                </a:solidFill>
                <a:effectLst/>
                <a:highlight>
                  <a:srgbClr val="C0C0C0"/>
                </a:highlight>
                <a:latin typeface="Consolas" panose="020B0609020204030204" pitchFamily="49" charset="0"/>
              </a:rPr>
              <a:t>{</a:t>
            </a:r>
            <a:r>
              <a:rPr lang="en-US" b="0" dirty="0">
                <a:solidFill>
                  <a:srgbClr val="008000"/>
                </a:solidFill>
                <a:effectLst/>
                <a:highlight>
                  <a:srgbClr val="C0C0C0"/>
                </a:highlight>
                <a:latin typeface="Consolas" panose="020B0609020204030204" pitchFamily="49" charset="0"/>
              </a:rPr>
              <a:t> // </a:t>
            </a:r>
            <a:r>
              <a:rPr lang="ru-RU" b="0" dirty="0">
                <a:solidFill>
                  <a:srgbClr val="008000"/>
                </a:solidFill>
                <a:effectLst/>
                <a:highlight>
                  <a:srgbClr val="C0C0C0"/>
                </a:highlight>
                <a:latin typeface="Consolas" panose="020B0609020204030204" pitchFamily="49" charset="0"/>
              </a:rPr>
              <a:t>Читаем </a:t>
            </a:r>
            <a:r>
              <a:rPr lang="en-US" b="0" dirty="0">
                <a:solidFill>
                  <a:srgbClr val="008000"/>
                </a:solidFill>
                <a:effectLst/>
                <a:highlight>
                  <a:srgbClr val="C0C0C0"/>
                </a:highlight>
                <a:latin typeface="Consolas" panose="020B0609020204030204" pitchFamily="49" charset="0"/>
              </a:rPr>
              <a:t>y, </a:t>
            </a:r>
            <a:r>
              <a:rPr lang="ru-RU" b="0" dirty="0">
                <a:solidFill>
                  <a:srgbClr val="008000"/>
                </a:solidFill>
                <a:effectLst/>
                <a:highlight>
                  <a:srgbClr val="C0C0C0"/>
                </a:highlight>
                <a:latin typeface="Consolas" panose="020B0609020204030204" pitchFamily="49" charset="0"/>
              </a:rPr>
              <a:t>а потом </a:t>
            </a:r>
            <a:r>
              <a:rPr lang="en-US" b="0" dirty="0">
                <a:solidFill>
                  <a:srgbClr val="008000"/>
                </a:solidFill>
                <a:effectLst/>
                <a:highlight>
                  <a:srgbClr val="C0C0C0"/>
                </a:highlight>
                <a:latin typeface="Consolas" panose="020B0609020204030204" pitchFamily="49" charset="0"/>
              </a:rPr>
              <a:t>x</a:t>
            </a:r>
            <a:endParaRPr lang="en-US" b="0" dirty="0">
              <a:solidFill>
                <a:srgbClr val="000000"/>
              </a:solidFill>
              <a:effectLst/>
              <a:highlight>
                <a:srgbClr val="C0C0C0"/>
              </a:highlight>
              <a:latin typeface="Consolas" panose="020B0609020204030204" pitchFamily="49" charset="0"/>
            </a:endParaRPr>
          </a:p>
          <a:p>
            <a:pPr>
              <a:buNone/>
            </a:pPr>
            <a:r>
              <a:rPr lang="en-US" b="0" dirty="0">
                <a:solidFill>
                  <a:srgbClr val="000000"/>
                </a:solidFill>
                <a:effectLst/>
                <a:highlight>
                  <a:srgbClr val="C0C0C0"/>
                </a:highlight>
                <a:latin typeface="Consolas" panose="020B0609020204030204" pitchFamily="49" charset="0"/>
              </a:rPr>
              <a:t>      </a:t>
            </a:r>
            <a:r>
              <a:rPr lang="en-US" b="0" dirty="0">
                <a:solidFill>
                  <a:srgbClr val="8F08C4"/>
                </a:solidFill>
                <a:effectLst/>
                <a:highlight>
                  <a:srgbClr val="C0C0C0"/>
                </a:highlight>
                <a:latin typeface="Consolas" panose="020B0609020204030204" pitchFamily="49" charset="0"/>
              </a:rPr>
              <a:t>while</a:t>
            </a:r>
            <a:r>
              <a:rPr lang="en-US" b="0" dirty="0">
                <a:solidFill>
                  <a:srgbClr val="000000"/>
                </a:solidFill>
                <a:effectLst/>
                <a:highlight>
                  <a:srgbClr val="C0C0C0"/>
                </a:highlight>
                <a:latin typeface="Consolas" panose="020B0609020204030204" pitchFamily="49" charset="0"/>
              </a:rPr>
              <a:t> (!</a:t>
            </a:r>
            <a:r>
              <a:rPr lang="en-US" b="0" dirty="0" err="1">
                <a:solidFill>
                  <a:srgbClr val="000000"/>
                </a:solidFill>
                <a:effectLst/>
                <a:highlight>
                  <a:srgbClr val="C0C0C0"/>
                </a:highlight>
                <a:latin typeface="Consolas" panose="020B0609020204030204" pitchFamily="49" charset="0"/>
              </a:rPr>
              <a:t>y.</a:t>
            </a:r>
            <a:r>
              <a:rPr lang="en-US" b="0" dirty="0" err="1">
                <a:solidFill>
                  <a:srgbClr val="74531F"/>
                </a:solidFill>
                <a:effectLst/>
                <a:highlight>
                  <a:srgbClr val="C0C0C0"/>
                </a:highlight>
                <a:latin typeface="Consolas" panose="020B0609020204030204" pitchFamily="49" charset="0"/>
              </a:rPr>
              <a:t>load</a:t>
            </a:r>
            <a:r>
              <a:rPr lang="en-US" b="0" dirty="0">
                <a:solidFill>
                  <a:srgbClr val="000000"/>
                </a:solidFill>
                <a:effectLst/>
                <a:highlight>
                  <a:srgbClr val="C0C0C0"/>
                </a:highlight>
                <a:latin typeface="Consolas" panose="020B0609020204030204" pitchFamily="49" charset="0"/>
              </a:rPr>
              <a:t>(std::</a:t>
            </a:r>
            <a:r>
              <a:rPr lang="en-US" b="0" dirty="0" err="1">
                <a:solidFill>
                  <a:srgbClr val="2B91AF"/>
                </a:solidFill>
                <a:effectLst/>
                <a:highlight>
                  <a:srgbClr val="C0C0C0"/>
                </a:highlight>
                <a:latin typeface="Consolas" panose="020B0609020204030204" pitchFamily="49" charset="0"/>
              </a:rPr>
              <a:t>memory_order</a:t>
            </a:r>
            <a:r>
              <a:rPr lang="en-US" b="0" dirty="0">
                <a:solidFill>
                  <a:srgbClr val="000000"/>
                </a:solidFill>
                <a:effectLst/>
                <a:highlight>
                  <a:srgbClr val="C0C0C0"/>
                </a:highlight>
                <a:latin typeface="Consolas" panose="020B0609020204030204" pitchFamily="49" charset="0"/>
              </a:rPr>
              <a:t>::</a:t>
            </a:r>
            <a:r>
              <a:rPr lang="en-US" b="0" dirty="0" err="1">
                <a:solidFill>
                  <a:srgbClr val="000000"/>
                </a:solidFill>
                <a:effectLst/>
                <a:highlight>
                  <a:srgbClr val="C0C0C0"/>
                </a:highlight>
                <a:latin typeface="Consolas" panose="020B0609020204030204" pitchFamily="49" charset="0"/>
              </a:rPr>
              <a:t>seq_cst</a:t>
            </a:r>
            <a:r>
              <a:rPr lang="en-US" b="0" dirty="0">
                <a:solidFill>
                  <a:srgbClr val="000000"/>
                </a:solidFill>
                <a:effectLst/>
                <a:highlight>
                  <a:srgbClr val="C0C0C0"/>
                </a:highlight>
                <a:latin typeface="Consolas" panose="020B0609020204030204" pitchFamily="49" charset="0"/>
              </a:rPr>
              <a:t>)); </a:t>
            </a:r>
            <a:r>
              <a:rPr lang="en-US" dirty="0">
                <a:solidFill>
                  <a:srgbClr val="008000"/>
                </a:solidFill>
                <a:highlight>
                  <a:srgbClr val="C0C0C0"/>
                </a:highlight>
                <a:latin typeface="Consolas" panose="020B0609020204030204" pitchFamily="49" charset="0"/>
              </a:rPr>
              <a:t>// E</a:t>
            </a:r>
            <a:endParaRPr lang="en-US" b="0" dirty="0">
              <a:solidFill>
                <a:srgbClr val="000000"/>
              </a:solidFill>
              <a:effectLst/>
              <a:highlight>
                <a:srgbClr val="C0C0C0"/>
              </a:highlight>
              <a:latin typeface="Consolas" panose="020B0609020204030204" pitchFamily="49" charset="0"/>
            </a:endParaRPr>
          </a:p>
          <a:p>
            <a:pPr>
              <a:buNone/>
            </a:pPr>
            <a:r>
              <a:rPr lang="en-US" b="0" dirty="0">
                <a:solidFill>
                  <a:srgbClr val="000000"/>
                </a:solidFill>
                <a:effectLst/>
                <a:highlight>
                  <a:srgbClr val="C0C0C0"/>
                </a:highlight>
                <a:latin typeface="Consolas" panose="020B0609020204030204" pitchFamily="49" charset="0"/>
              </a:rPr>
              <a:t>      </a:t>
            </a:r>
            <a:r>
              <a:rPr lang="en-US" b="0" dirty="0">
                <a:solidFill>
                  <a:srgbClr val="8F08C4"/>
                </a:solidFill>
                <a:effectLst/>
                <a:highlight>
                  <a:srgbClr val="C0C0C0"/>
                </a:highlight>
                <a:latin typeface="Consolas" panose="020B0609020204030204" pitchFamily="49" charset="0"/>
              </a:rPr>
              <a:t>if</a:t>
            </a:r>
            <a:r>
              <a:rPr lang="en-US" b="0" dirty="0">
                <a:solidFill>
                  <a:srgbClr val="000000"/>
                </a:solidFill>
                <a:effectLst/>
                <a:highlight>
                  <a:srgbClr val="C0C0C0"/>
                </a:highlight>
                <a:latin typeface="Consolas" panose="020B0609020204030204" pitchFamily="49" charset="0"/>
              </a:rPr>
              <a:t> (</a:t>
            </a:r>
            <a:r>
              <a:rPr lang="en-US" b="0" dirty="0" err="1">
                <a:solidFill>
                  <a:srgbClr val="000000"/>
                </a:solidFill>
                <a:effectLst/>
                <a:highlight>
                  <a:srgbClr val="C0C0C0"/>
                </a:highlight>
                <a:latin typeface="Consolas" panose="020B0609020204030204" pitchFamily="49" charset="0"/>
              </a:rPr>
              <a:t>x.</a:t>
            </a:r>
            <a:r>
              <a:rPr lang="en-US" b="0" dirty="0" err="1">
                <a:solidFill>
                  <a:srgbClr val="74531F"/>
                </a:solidFill>
                <a:effectLst/>
                <a:highlight>
                  <a:srgbClr val="C0C0C0"/>
                </a:highlight>
                <a:latin typeface="Consolas" panose="020B0609020204030204" pitchFamily="49" charset="0"/>
              </a:rPr>
              <a:t>load</a:t>
            </a:r>
            <a:r>
              <a:rPr lang="en-US" b="0" dirty="0">
                <a:solidFill>
                  <a:srgbClr val="000000"/>
                </a:solidFill>
                <a:effectLst/>
                <a:highlight>
                  <a:srgbClr val="C0C0C0"/>
                </a:highlight>
                <a:latin typeface="Consolas" panose="020B0609020204030204" pitchFamily="49" charset="0"/>
              </a:rPr>
              <a:t>(std::</a:t>
            </a:r>
            <a:r>
              <a:rPr lang="en-US" b="0" dirty="0" err="1">
                <a:solidFill>
                  <a:srgbClr val="2B91AF"/>
                </a:solidFill>
                <a:effectLst/>
                <a:highlight>
                  <a:srgbClr val="C0C0C0"/>
                </a:highlight>
                <a:latin typeface="Consolas" panose="020B0609020204030204" pitchFamily="49" charset="0"/>
              </a:rPr>
              <a:t>memory_order</a:t>
            </a:r>
            <a:r>
              <a:rPr lang="en-US" b="0" dirty="0">
                <a:solidFill>
                  <a:srgbClr val="000000"/>
                </a:solidFill>
                <a:effectLst/>
                <a:highlight>
                  <a:srgbClr val="C0C0C0"/>
                </a:highlight>
                <a:latin typeface="Consolas" panose="020B0609020204030204" pitchFamily="49" charset="0"/>
              </a:rPr>
              <a:t>::</a:t>
            </a:r>
            <a:r>
              <a:rPr lang="en-US" b="0" dirty="0" err="1">
                <a:solidFill>
                  <a:srgbClr val="000000"/>
                </a:solidFill>
                <a:effectLst/>
                <a:highlight>
                  <a:srgbClr val="C0C0C0"/>
                </a:highlight>
                <a:latin typeface="Consolas" panose="020B0609020204030204" pitchFamily="49" charset="0"/>
              </a:rPr>
              <a:t>seq_cst</a:t>
            </a:r>
            <a:r>
              <a:rPr lang="en-US" b="0" dirty="0">
                <a:solidFill>
                  <a:srgbClr val="000000"/>
                </a:solidFill>
                <a:effectLst/>
                <a:highlight>
                  <a:srgbClr val="C0C0C0"/>
                </a:highlight>
                <a:latin typeface="Consolas" panose="020B0609020204030204" pitchFamily="49" charset="0"/>
              </a:rPr>
              <a:t>))      </a:t>
            </a:r>
            <a:r>
              <a:rPr lang="en-US" dirty="0">
                <a:solidFill>
                  <a:srgbClr val="008000"/>
                </a:solidFill>
                <a:highlight>
                  <a:srgbClr val="C0C0C0"/>
                </a:highlight>
                <a:latin typeface="Consolas" panose="020B0609020204030204" pitchFamily="49" charset="0"/>
              </a:rPr>
              <a:t>// F</a:t>
            </a:r>
            <a:endParaRPr lang="en-US" b="0" dirty="0">
              <a:solidFill>
                <a:srgbClr val="000000"/>
              </a:solidFill>
              <a:effectLst/>
              <a:highlight>
                <a:srgbClr val="C0C0C0"/>
              </a:highlight>
              <a:latin typeface="Consolas" panose="020B0609020204030204" pitchFamily="49" charset="0"/>
            </a:endParaRPr>
          </a:p>
          <a:p>
            <a:pPr>
              <a:buNone/>
            </a:pPr>
            <a:r>
              <a:rPr lang="en-US" b="0" dirty="0">
                <a:solidFill>
                  <a:srgbClr val="000000"/>
                </a:solidFill>
                <a:effectLst/>
                <a:highlight>
                  <a:srgbClr val="C0C0C0"/>
                </a:highlight>
                <a:latin typeface="Consolas" panose="020B0609020204030204" pitchFamily="49" charset="0"/>
              </a:rPr>
              <a:t>        ++z;</a:t>
            </a:r>
          </a:p>
          <a:p>
            <a:pPr>
              <a:buNone/>
            </a:pPr>
            <a:r>
              <a:rPr lang="en-US" b="0" dirty="0">
                <a:solidFill>
                  <a:srgbClr val="000000"/>
                </a:solidFill>
                <a:effectLst/>
                <a:highlight>
                  <a:srgbClr val="C0C0C0"/>
                </a:highlight>
                <a:latin typeface="Consolas" panose="020B0609020204030204" pitchFamily="49" charset="0"/>
              </a:rPr>
              <a:t>    }</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z.</a:t>
            </a:r>
            <a:r>
              <a:rPr lang="en-US" b="0" dirty="0" err="1">
                <a:solidFill>
                  <a:srgbClr val="74531F"/>
                </a:solidFill>
                <a:effectLst/>
                <a:latin typeface="Consolas" panose="020B0609020204030204" pitchFamily="49" charset="0"/>
              </a:rPr>
              <a:t>load</a:t>
            </a:r>
            <a:r>
              <a:rPr lang="en-US" b="0" dirty="0">
                <a:solidFill>
                  <a:srgbClr val="000000"/>
                </a:solidFill>
                <a:effectLst/>
                <a:latin typeface="Consolas" panose="020B0609020204030204" pitchFamily="49" charset="0"/>
              </a:rPr>
              <a:t>() &lt;&lt; </a:t>
            </a:r>
            <a:r>
              <a:rPr lang="en-US" b="0" dirty="0">
                <a:solidFill>
                  <a:srgbClr val="E21F1F"/>
                </a:solidFill>
                <a:effectLst/>
                <a:latin typeface="Consolas" panose="020B0609020204030204" pitchFamily="49" charset="0"/>
              </a:rPr>
              <a:t>"</a:t>
            </a:r>
            <a:r>
              <a:rPr lang="en-US" b="0" dirty="0">
                <a:solidFill>
                  <a:srgbClr val="B776FB"/>
                </a:solidFill>
                <a:effectLst/>
                <a:latin typeface="Consolas" panose="020B0609020204030204" pitchFamily="49" charset="0"/>
              </a:rPr>
              <a:t>\n</a:t>
            </a:r>
            <a:r>
              <a:rPr lang="en-US" b="0" dirty="0">
                <a:solidFill>
                  <a:srgbClr val="E21F1F"/>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Выведет 1 </a:t>
            </a:r>
            <a:r>
              <a:rPr lang="ru-RU" dirty="0">
                <a:solidFill>
                  <a:srgbClr val="008000"/>
                </a:solidFill>
                <a:latin typeface="Consolas" panose="020B0609020204030204" pitchFamily="49" charset="0"/>
              </a:rPr>
              <a:t>или 2</a:t>
            </a:r>
            <a:r>
              <a:rPr lang="ru-RU" b="0" dirty="0">
                <a:solidFill>
                  <a:srgbClr val="008000"/>
                </a:solidFill>
                <a:effectLst/>
                <a:highlight>
                  <a:srgbClr val="FF00FF"/>
                </a:highligh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cxnSp>
        <p:nvCxnSpPr>
          <p:cNvPr id="7" name="Straight Arrow Connector 6">
            <a:extLst>
              <a:ext uri="{FF2B5EF4-FFF2-40B4-BE49-F238E27FC236}">
                <a16:creationId xmlns:a16="http://schemas.microsoft.com/office/drawing/2014/main" id="{227ED6E7-DD83-12FE-6F48-CD3498E0856C}"/>
              </a:ext>
            </a:extLst>
          </p:cNvPr>
          <p:cNvCxnSpPr>
            <a:cxnSpLocks/>
          </p:cNvCxnSpPr>
          <p:nvPr/>
        </p:nvCxnSpPr>
        <p:spPr>
          <a:xfrm>
            <a:off x="7683500" y="901700"/>
            <a:ext cx="0" cy="4851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7EF4CFEE-B92C-8A61-E869-42D3C5CBDA6E}"/>
              </a:ext>
            </a:extLst>
          </p:cNvPr>
          <p:cNvCxnSpPr>
            <a:cxnSpLocks/>
          </p:cNvCxnSpPr>
          <p:nvPr/>
        </p:nvCxnSpPr>
        <p:spPr>
          <a:xfrm>
            <a:off x="8699500" y="901700"/>
            <a:ext cx="0" cy="4851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A9484C3-E40D-1E93-D255-130A255E994F}"/>
              </a:ext>
            </a:extLst>
          </p:cNvPr>
          <p:cNvCxnSpPr>
            <a:cxnSpLocks/>
          </p:cNvCxnSpPr>
          <p:nvPr/>
        </p:nvCxnSpPr>
        <p:spPr>
          <a:xfrm>
            <a:off x="9715500" y="901700"/>
            <a:ext cx="0" cy="4851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51B2CA50-5A60-001A-BBD4-02FB552BDEBF}"/>
              </a:ext>
            </a:extLst>
          </p:cNvPr>
          <p:cNvCxnSpPr>
            <a:cxnSpLocks/>
          </p:cNvCxnSpPr>
          <p:nvPr/>
        </p:nvCxnSpPr>
        <p:spPr>
          <a:xfrm>
            <a:off x="11252200" y="901700"/>
            <a:ext cx="0" cy="4851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571DD43E-CAD9-03A8-5C53-34DD0C1DC8FB}"/>
              </a:ext>
            </a:extLst>
          </p:cNvPr>
          <p:cNvSpPr/>
          <p:nvPr/>
        </p:nvSpPr>
        <p:spPr>
          <a:xfrm>
            <a:off x="7454900" y="1270000"/>
            <a:ext cx="444500" cy="444500"/>
          </a:xfrm>
          <a:prstGeom prst="ellips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2" name="Oval 11">
            <a:extLst>
              <a:ext uri="{FF2B5EF4-FFF2-40B4-BE49-F238E27FC236}">
                <a16:creationId xmlns:a16="http://schemas.microsoft.com/office/drawing/2014/main" id="{DF353DFD-ECF4-C64C-2136-02DECA488E5E}"/>
              </a:ext>
            </a:extLst>
          </p:cNvPr>
          <p:cNvSpPr/>
          <p:nvPr/>
        </p:nvSpPr>
        <p:spPr>
          <a:xfrm>
            <a:off x="8483600" y="1270000"/>
            <a:ext cx="444500" cy="444500"/>
          </a:xfrm>
          <a:prstGeom prst="ellipse">
            <a:avLst/>
          </a:prstGeom>
          <a:solidFill>
            <a:srgbClr val="00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3" name="Oval 12">
            <a:extLst>
              <a:ext uri="{FF2B5EF4-FFF2-40B4-BE49-F238E27FC236}">
                <a16:creationId xmlns:a16="http://schemas.microsoft.com/office/drawing/2014/main" id="{6318F464-FB0D-E39F-24BB-97BC3453F3B4}"/>
              </a:ext>
            </a:extLst>
          </p:cNvPr>
          <p:cNvSpPr/>
          <p:nvPr/>
        </p:nvSpPr>
        <p:spPr>
          <a:xfrm>
            <a:off x="9499601" y="1767942"/>
            <a:ext cx="444500" cy="444500"/>
          </a:xfrm>
          <a:prstGeom prst="ellipse">
            <a:avLst/>
          </a:prstGeom>
          <a:solidFill>
            <a:srgbClr val="00FF00"/>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14" name="Oval 13">
            <a:extLst>
              <a:ext uri="{FF2B5EF4-FFF2-40B4-BE49-F238E27FC236}">
                <a16:creationId xmlns:a16="http://schemas.microsoft.com/office/drawing/2014/main" id="{4B99295C-FC15-A1B7-68AC-4B651660E8C2}"/>
              </a:ext>
            </a:extLst>
          </p:cNvPr>
          <p:cNvSpPr/>
          <p:nvPr/>
        </p:nvSpPr>
        <p:spPr>
          <a:xfrm>
            <a:off x="9509126" y="3370153"/>
            <a:ext cx="444500" cy="444500"/>
          </a:xfrm>
          <a:prstGeom prst="ellipse">
            <a:avLst/>
          </a:prstGeom>
          <a:solidFill>
            <a:srgbClr val="00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15" name="Oval 14">
            <a:extLst>
              <a:ext uri="{FF2B5EF4-FFF2-40B4-BE49-F238E27FC236}">
                <a16:creationId xmlns:a16="http://schemas.microsoft.com/office/drawing/2014/main" id="{8D09EC61-42D7-D992-8F32-6B588287D5D6}"/>
              </a:ext>
            </a:extLst>
          </p:cNvPr>
          <p:cNvSpPr/>
          <p:nvPr/>
        </p:nvSpPr>
        <p:spPr>
          <a:xfrm>
            <a:off x="11023600" y="1713988"/>
            <a:ext cx="444500" cy="444500"/>
          </a:xfrm>
          <a:prstGeom prst="ellipse">
            <a:avLst/>
          </a:prstGeom>
          <a:solidFill>
            <a:schemeClr val="bg1">
              <a:lumMod val="5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16" name="Oval 15">
            <a:extLst>
              <a:ext uri="{FF2B5EF4-FFF2-40B4-BE49-F238E27FC236}">
                <a16:creationId xmlns:a16="http://schemas.microsoft.com/office/drawing/2014/main" id="{77F77EF9-799D-064C-CF02-50DC732F9B8D}"/>
              </a:ext>
            </a:extLst>
          </p:cNvPr>
          <p:cNvSpPr/>
          <p:nvPr/>
        </p:nvSpPr>
        <p:spPr>
          <a:xfrm>
            <a:off x="11029951" y="3370153"/>
            <a:ext cx="444500" cy="444500"/>
          </a:xfrm>
          <a:prstGeom prst="ellipse">
            <a:avLst/>
          </a:prstGeom>
          <a:solidFill>
            <a:schemeClr val="bg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p:txBody>
      </p:sp>
      <p:cxnSp>
        <p:nvCxnSpPr>
          <p:cNvPr id="18" name="Straight Arrow Connector 17">
            <a:extLst>
              <a:ext uri="{FF2B5EF4-FFF2-40B4-BE49-F238E27FC236}">
                <a16:creationId xmlns:a16="http://schemas.microsoft.com/office/drawing/2014/main" id="{2C1F6B4E-9C75-EDCA-8371-7E6EB2072470}"/>
              </a:ext>
            </a:extLst>
          </p:cNvPr>
          <p:cNvCxnSpPr>
            <a:cxnSpLocks/>
            <a:stCxn id="15" idx="5"/>
            <a:endCxn id="15" idx="7"/>
          </p:cNvCxnSpPr>
          <p:nvPr/>
        </p:nvCxnSpPr>
        <p:spPr>
          <a:xfrm rot="5400000" flipH="1">
            <a:off x="11245850" y="1936238"/>
            <a:ext cx="314308" cy="12700"/>
          </a:xfrm>
          <a:prstGeom prst="curvedConnector5">
            <a:avLst>
              <a:gd name="adj1" fmla="val -72731"/>
              <a:gd name="adj2" fmla="val -4087433"/>
              <a:gd name="adj3" fmla="val 172731"/>
            </a:avLst>
          </a:prstGeom>
          <a:ln>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17">
            <a:extLst>
              <a:ext uri="{FF2B5EF4-FFF2-40B4-BE49-F238E27FC236}">
                <a16:creationId xmlns:a16="http://schemas.microsoft.com/office/drawing/2014/main" id="{1E481029-3FD0-6632-4F7A-9620F4227DF3}"/>
              </a:ext>
            </a:extLst>
          </p:cNvPr>
          <p:cNvCxnSpPr>
            <a:cxnSpLocks/>
            <a:stCxn id="13" idx="5"/>
            <a:endCxn id="13" idx="7"/>
          </p:cNvCxnSpPr>
          <p:nvPr/>
        </p:nvCxnSpPr>
        <p:spPr>
          <a:xfrm rot="5400000" flipH="1">
            <a:off x="9721851" y="1990192"/>
            <a:ext cx="314308" cy="12700"/>
          </a:xfrm>
          <a:prstGeom prst="curvedConnector5">
            <a:avLst>
              <a:gd name="adj1" fmla="val -72731"/>
              <a:gd name="adj2" fmla="val -3401724"/>
              <a:gd name="adj3" fmla="val 172731"/>
            </a:avLst>
          </a:prstGeom>
          <a:ln>
            <a:prstDash val="dash"/>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18400C6C-F559-958D-6A8C-1FCE43B6A085}"/>
              </a:ext>
            </a:extLst>
          </p:cNvPr>
          <p:cNvCxnSpPr>
            <a:stCxn id="11" idx="7"/>
            <a:endCxn id="13" idx="1"/>
          </p:cNvCxnSpPr>
          <p:nvPr/>
        </p:nvCxnSpPr>
        <p:spPr>
          <a:xfrm rot="16200000" flipH="1">
            <a:off x="8450529" y="718871"/>
            <a:ext cx="497942" cy="1730393"/>
          </a:xfrm>
          <a:prstGeom prst="curvedConnector3">
            <a:avLst>
              <a:gd name="adj1" fmla="val -5898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5">
            <a:extLst>
              <a:ext uri="{FF2B5EF4-FFF2-40B4-BE49-F238E27FC236}">
                <a16:creationId xmlns:a16="http://schemas.microsoft.com/office/drawing/2014/main" id="{57AE7C30-B2F0-4330-96C0-DB13AEA3FCF7}"/>
              </a:ext>
            </a:extLst>
          </p:cNvPr>
          <p:cNvCxnSpPr>
            <a:cxnSpLocks/>
            <a:stCxn id="12" idx="7"/>
            <a:endCxn id="15" idx="1"/>
          </p:cNvCxnSpPr>
          <p:nvPr/>
        </p:nvCxnSpPr>
        <p:spPr>
          <a:xfrm rot="16200000" flipH="1">
            <a:off x="9753856" y="444244"/>
            <a:ext cx="443988" cy="2225692"/>
          </a:xfrm>
          <a:prstGeom prst="curvedConnector3">
            <a:avLst>
              <a:gd name="adj1" fmla="val -6615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75C893CA-521C-7656-65D7-FDF3C0CD6CC3}"/>
              </a:ext>
            </a:extLst>
          </p:cNvPr>
          <p:cNvCxnSpPr>
            <a:stCxn id="12" idx="5"/>
            <a:endCxn id="14" idx="1"/>
          </p:cNvCxnSpPr>
          <p:nvPr/>
        </p:nvCxnSpPr>
        <p:spPr>
          <a:xfrm>
            <a:off x="8863004" y="1649404"/>
            <a:ext cx="711218" cy="17858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6598F808-E6E7-FBE5-774A-D7FAB16979DA}"/>
              </a:ext>
            </a:extLst>
          </p:cNvPr>
          <p:cNvCxnSpPr>
            <a:cxnSpLocks/>
            <a:stCxn id="11" idx="5"/>
            <a:endCxn id="16" idx="1"/>
          </p:cNvCxnSpPr>
          <p:nvPr/>
        </p:nvCxnSpPr>
        <p:spPr>
          <a:xfrm rot="16200000" flipH="1">
            <a:off x="8571753" y="911954"/>
            <a:ext cx="1785845" cy="3260743"/>
          </a:xfrm>
          <a:prstGeom prst="curvedConnector3">
            <a:avLst>
              <a:gd name="adj1" fmla="val 72935"/>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EFEE1C7D-A2F8-7845-44C3-04DB47004954}"/>
              </a:ext>
            </a:extLst>
          </p:cNvPr>
          <p:cNvSpPr txBox="1"/>
          <p:nvPr/>
        </p:nvSpPr>
        <p:spPr>
          <a:xfrm>
            <a:off x="7454900" y="419374"/>
            <a:ext cx="444500" cy="369332"/>
          </a:xfrm>
          <a:prstGeom prst="rect">
            <a:avLst/>
          </a:prstGeom>
          <a:noFill/>
        </p:spPr>
        <p:txBody>
          <a:bodyPr wrap="square" rtlCol="0">
            <a:spAutoFit/>
          </a:bodyPr>
          <a:lstStyle/>
          <a:p>
            <a:pPr algn="ctr"/>
            <a:r>
              <a:rPr lang="en-US" dirty="0"/>
              <a:t>a</a:t>
            </a:r>
          </a:p>
        </p:txBody>
      </p:sp>
      <p:sp>
        <p:nvSpPr>
          <p:cNvPr id="38" name="TextBox 37">
            <a:extLst>
              <a:ext uri="{FF2B5EF4-FFF2-40B4-BE49-F238E27FC236}">
                <a16:creationId xmlns:a16="http://schemas.microsoft.com/office/drawing/2014/main" id="{94749582-C951-4D73-C839-7704B6E9285A}"/>
              </a:ext>
            </a:extLst>
          </p:cNvPr>
          <p:cNvSpPr txBox="1"/>
          <p:nvPr/>
        </p:nvSpPr>
        <p:spPr>
          <a:xfrm>
            <a:off x="8483600" y="409076"/>
            <a:ext cx="444500" cy="369332"/>
          </a:xfrm>
          <a:prstGeom prst="rect">
            <a:avLst/>
          </a:prstGeom>
          <a:noFill/>
        </p:spPr>
        <p:txBody>
          <a:bodyPr wrap="square" rtlCol="0">
            <a:spAutoFit/>
          </a:bodyPr>
          <a:lstStyle/>
          <a:p>
            <a:pPr algn="ctr"/>
            <a:r>
              <a:rPr lang="en-US" dirty="0"/>
              <a:t>b</a:t>
            </a:r>
          </a:p>
        </p:txBody>
      </p:sp>
      <p:sp>
        <p:nvSpPr>
          <p:cNvPr id="39" name="TextBox 38">
            <a:extLst>
              <a:ext uri="{FF2B5EF4-FFF2-40B4-BE49-F238E27FC236}">
                <a16:creationId xmlns:a16="http://schemas.microsoft.com/office/drawing/2014/main" id="{90A656E2-98EF-5336-20D4-7C954347D796}"/>
              </a:ext>
            </a:extLst>
          </p:cNvPr>
          <p:cNvSpPr txBox="1"/>
          <p:nvPr/>
        </p:nvSpPr>
        <p:spPr>
          <a:xfrm>
            <a:off x="9512300" y="398778"/>
            <a:ext cx="444500" cy="369332"/>
          </a:xfrm>
          <a:prstGeom prst="rect">
            <a:avLst/>
          </a:prstGeom>
          <a:noFill/>
        </p:spPr>
        <p:txBody>
          <a:bodyPr wrap="square" rtlCol="0">
            <a:spAutoFit/>
          </a:bodyPr>
          <a:lstStyle/>
          <a:p>
            <a:pPr algn="ctr"/>
            <a:r>
              <a:rPr lang="en-US" dirty="0"/>
              <a:t>c</a:t>
            </a:r>
          </a:p>
        </p:txBody>
      </p:sp>
      <p:sp>
        <p:nvSpPr>
          <p:cNvPr id="40" name="TextBox 39">
            <a:extLst>
              <a:ext uri="{FF2B5EF4-FFF2-40B4-BE49-F238E27FC236}">
                <a16:creationId xmlns:a16="http://schemas.microsoft.com/office/drawing/2014/main" id="{3723CD50-A039-5D20-01B3-6B6BC1C15F40}"/>
              </a:ext>
            </a:extLst>
          </p:cNvPr>
          <p:cNvSpPr txBox="1"/>
          <p:nvPr/>
        </p:nvSpPr>
        <p:spPr>
          <a:xfrm>
            <a:off x="11023601" y="407980"/>
            <a:ext cx="444500" cy="369332"/>
          </a:xfrm>
          <a:prstGeom prst="rect">
            <a:avLst/>
          </a:prstGeom>
          <a:noFill/>
        </p:spPr>
        <p:txBody>
          <a:bodyPr wrap="square" rtlCol="0">
            <a:spAutoFit/>
          </a:bodyPr>
          <a:lstStyle/>
          <a:p>
            <a:pPr algn="ctr"/>
            <a:r>
              <a:rPr lang="en-US" dirty="0"/>
              <a:t>d</a:t>
            </a:r>
          </a:p>
        </p:txBody>
      </p:sp>
    </p:spTree>
    <p:extLst>
      <p:ext uri="{BB962C8B-B14F-4D97-AF65-F5344CB8AC3E}">
        <p14:creationId xmlns:p14="http://schemas.microsoft.com/office/powerpoint/2010/main" val="275039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animEffect transition="in" filter="fade">
                                      <p:cBhvr>
                                        <p:cTn id="7" dur="500"/>
                                        <p:tgtEl>
                                          <p:spTgt spid="5">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5" end="5"/>
                                            </p:txEl>
                                          </p:spTgt>
                                        </p:tgtEl>
                                        <p:attrNameLst>
                                          <p:attrName>style.visibility</p:attrName>
                                        </p:attrNameLst>
                                      </p:cBhvr>
                                      <p:to>
                                        <p:strVal val="visible"/>
                                      </p:to>
                                    </p:set>
                                    <p:animEffect transition="in" filter="fade">
                                      <p:cBhvr>
                                        <p:cTn id="10" dur="500"/>
                                        <p:tgtEl>
                                          <p:spTgt spid="5">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animEffect transition="in" filter="fade">
                                      <p:cBhvr>
                                        <p:cTn id="13" dur="500"/>
                                        <p:tgtEl>
                                          <p:spTgt spid="5">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7" end="7"/>
                                            </p:txEl>
                                          </p:spTgt>
                                        </p:tgtEl>
                                        <p:attrNameLst>
                                          <p:attrName>style.visibility</p:attrName>
                                        </p:attrNameLst>
                                      </p:cBhvr>
                                      <p:to>
                                        <p:strVal val="visible"/>
                                      </p:to>
                                    </p:set>
                                    <p:animEffect transition="in" filter="fade">
                                      <p:cBhvr>
                                        <p:cTn id="18" dur="500"/>
                                        <p:tgtEl>
                                          <p:spTgt spid="5">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animEffect transition="in" filter="fade">
                                      <p:cBhvr>
                                        <p:cTn id="21" dur="500"/>
                                        <p:tgtEl>
                                          <p:spTgt spid="5">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9" end="9"/>
                                            </p:txEl>
                                          </p:spTgt>
                                        </p:tgtEl>
                                        <p:attrNameLst>
                                          <p:attrName>style.visibility</p:attrName>
                                        </p:attrNameLst>
                                      </p:cBhvr>
                                      <p:to>
                                        <p:strVal val="visible"/>
                                      </p:to>
                                    </p:set>
                                    <p:animEffect transition="in" filter="fade">
                                      <p:cBhvr>
                                        <p:cTn id="24" dur="500"/>
                                        <p:tgtEl>
                                          <p:spTgt spid="5">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fade">
                                      <p:cBhvr>
                                        <p:cTn id="29" dur="500"/>
                                        <p:tgtEl>
                                          <p:spTgt spid="5">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1" end="11"/>
                                            </p:txEl>
                                          </p:spTgt>
                                        </p:tgtEl>
                                        <p:attrNameLst>
                                          <p:attrName>style.visibility</p:attrName>
                                        </p:attrNameLst>
                                      </p:cBhvr>
                                      <p:to>
                                        <p:strVal val="visible"/>
                                      </p:to>
                                    </p:set>
                                    <p:animEffect transition="in" filter="fade">
                                      <p:cBhvr>
                                        <p:cTn id="32" dur="500"/>
                                        <p:tgtEl>
                                          <p:spTgt spid="5">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animEffect transition="in" filter="fade">
                                      <p:cBhvr>
                                        <p:cTn id="35" dur="500"/>
                                        <p:tgtEl>
                                          <p:spTgt spid="5">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13" end="13"/>
                                            </p:txEl>
                                          </p:spTgt>
                                        </p:tgtEl>
                                        <p:attrNameLst>
                                          <p:attrName>style.visibility</p:attrName>
                                        </p:attrNameLst>
                                      </p:cBhvr>
                                      <p:to>
                                        <p:strVal val="visible"/>
                                      </p:to>
                                    </p:set>
                                    <p:animEffect transition="in" filter="fade">
                                      <p:cBhvr>
                                        <p:cTn id="38" dur="500"/>
                                        <p:tgtEl>
                                          <p:spTgt spid="5">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animEffect transition="in" filter="fade">
                                      <p:cBhvr>
                                        <p:cTn id="41" dur="500"/>
                                        <p:tgtEl>
                                          <p:spTgt spid="5">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
                                            <p:txEl>
                                              <p:pRg st="15" end="15"/>
                                            </p:txEl>
                                          </p:spTgt>
                                        </p:tgtEl>
                                        <p:attrNameLst>
                                          <p:attrName>style.visibility</p:attrName>
                                        </p:attrNameLst>
                                      </p:cBhvr>
                                      <p:to>
                                        <p:strVal val="visible"/>
                                      </p:to>
                                    </p:set>
                                    <p:animEffect transition="in" filter="fade">
                                      <p:cBhvr>
                                        <p:cTn id="46" dur="500"/>
                                        <p:tgtEl>
                                          <p:spTgt spid="5">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16" end="16"/>
                                            </p:txEl>
                                          </p:spTgt>
                                        </p:tgtEl>
                                        <p:attrNameLst>
                                          <p:attrName>style.visibility</p:attrName>
                                        </p:attrNameLst>
                                      </p:cBhvr>
                                      <p:to>
                                        <p:strVal val="visible"/>
                                      </p:to>
                                    </p:set>
                                    <p:animEffect transition="in" filter="fade">
                                      <p:cBhvr>
                                        <p:cTn id="49" dur="500"/>
                                        <p:tgtEl>
                                          <p:spTgt spid="5">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
                                            <p:txEl>
                                              <p:pRg st="17" end="17"/>
                                            </p:txEl>
                                          </p:spTgt>
                                        </p:tgtEl>
                                        <p:attrNameLst>
                                          <p:attrName>style.visibility</p:attrName>
                                        </p:attrNameLst>
                                      </p:cBhvr>
                                      <p:to>
                                        <p:strVal val="visible"/>
                                      </p:to>
                                    </p:set>
                                    <p:animEffect transition="in" filter="fade">
                                      <p:cBhvr>
                                        <p:cTn id="52" dur="500"/>
                                        <p:tgtEl>
                                          <p:spTgt spid="5">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5">
                                            <p:txEl>
                                              <p:pRg st="18" end="18"/>
                                            </p:txEl>
                                          </p:spTgt>
                                        </p:tgtEl>
                                        <p:attrNameLst>
                                          <p:attrName>style.visibility</p:attrName>
                                        </p:attrNameLst>
                                      </p:cBhvr>
                                      <p:to>
                                        <p:strVal val="visible"/>
                                      </p:to>
                                    </p:set>
                                    <p:animEffect transition="in" filter="fade">
                                      <p:cBhvr>
                                        <p:cTn id="55" dur="500"/>
                                        <p:tgtEl>
                                          <p:spTgt spid="5">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19" end="19"/>
                                            </p:txEl>
                                          </p:spTgt>
                                        </p:tgtEl>
                                        <p:attrNameLst>
                                          <p:attrName>style.visibility</p:attrName>
                                        </p:attrNameLst>
                                      </p:cBhvr>
                                      <p:to>
                                        <p:strVal val="visible"/>
                                      </p:to>
                                    </p:set>
                                    <p:animEffect transition="in" filter="fade">
                                      <p:cBhvr>
                                        <p:cTn id="58" dur="500"/>
                                        <p:tgtEl>
                                          <p:spTgt spid="5">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
                                            <p:txEl>
                                              <p:pRg st="21" end="21"/>
                                            </p:txEl>
                                          </p:spTgt>
                                        </p:tgtEl>
                                        <p:attrNameLst>
                                          <p:attrName>style.visibility</p:attrName>
                                        </p:attrNameLst>
                                      </p:cBhvr>
                                      <p:to>
                                        <p:strVal val="visible"/>
                                      </p:to>
                                    </p:set>
                                    <p:animEffect transition="in" filter="fade">
                                      <p:cBhvr>
                                        <p:cTn id="63" dur="500"/>
                                        <p:tgtEl>
                                          <p:spTgt spid="5">
                                            <p:txEl>
                                              <p:pRg st="21" end="21"/>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fade">
                                      <p:cBhvr>
                                        <p:cTn id="68" dur="500"/>
                                        <p:tgtEl>
                                          <p:spTgt spid="7"/>
                                        </p:tgtEl>
                                      </p:cBhvr>
                                    </p:animEffect>
                                  </p:childTnLst>
                                </p:cTn>
                              </p:par>
                              <p:par>
                                <p:cTn id="69" presetID="10" presetClass="entr" presetSubtype="0" fill="hold" nodeType="with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fade">
                                      <p:cBhvr>
                                        <p:cTn id="71" dur="500"/>
                                        <p:tgtEl>
                                          <p:spTgt spid="8"/>
                                        </p:tgtEl>
                                      </p:cBhvr>
                                    </p:animEffect>
                                  </p:childTnLst>
                                </p:cTn>
                              </p:par>
                              <p:par>
                                <p:cTn id="72" presetID="10" presetClass="entr" presetSubtype="0" fill="hold" nodeType="with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fade">
                                      <p:cBhvr>
                                        <p:cTn id="74" dur="500"/>
                                        <p:tgtEl>
                                          <p:spTgt spid="9"/>
                                        </p:tgtEl>
                                      </p:cBhvr>
                                    </p:animEffect>
                                  </p:childTnLst>
                                </p:cTn>
                              </p:par>
                              <p:par>
                                <p:cTn id="75" presetID="10" presetClass="entr" presetSubtype="0" fill="hold" nodeType="with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500"/>
                                        <p:tgtEl>
                                          <p:spTgt spid="11"/>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2"/>
                                        </p:tgtEl>
                                        <p:attrNameLst>
                                          <p:attrName>style.visibility</p:attrName>
                                        </p:attrNameLst>
                                      </p:cBhvr>
                                      <p:to>
                                        <p:strVal val="visible"/>
                                      </p:to>
                                    </p:set>
                                    <p:animEffect transition="in" filter="fade">
                                      <p:cBhvr>
                                        <p:cTn id="83" dur="500"/>
                                        <p:tgtEl>
                                          <p:spTgt spid="1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fade">
                                      <p:cBhvr>
                                        <p:cTn id="89" dur="500"/>
                                        <p:tgtEl>
                                          <p:spTgt spid="1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5"/>
                                        </p:tgtEl>
                                        <p:attrNameLst>
                                          <p:attrName>style.visibility</p:attrName>
                                        </p:attrNameLst>
                                      </p:cBhvr>
                                      <p:to>
                                        <p:strVal val="visible"/>
                                      </p:to>
                                    </p:set>
                                    <p:animEffect transition="in" filter="fade">
                                      <p:cBhvr>
                                        <p:cTn id="92" dur="500"/>
                                        <p:tgtEl>
                                          <p:spTgt spid="15"/>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500"/>
                                        <p:tgtEl>
                                          <p:spTgt spid="16"/>
                                        </p:tgtEl>
                                      </p:cBhvr>
                                    </p:animEffect>
                                  </p:childTnLst>
                                </p:cTn>
                              </p:par>
                              <p:par>
                                <p:cTn id="96" presetID="10" presetClass="entr" presetSubtype="0" fill="hold" nodeType="withEffect">
                                  <p:stCondLst>
                                    <p:cond delay="0"/>
                                  </p:stCondLst>
                                  <p:childTnLst>
                                    <p:set>
                                      <p:cBhvr>
                                        <p:cTn id="97" dur="1" fill="hold">
                                          <p:stCondLst>
                                            <p:cond delay="0"/>
                                          </p:stCondLst>
                                        </p:cTn>
                                        <p:tgtEl>
                                          <p:spTgt spid="18"/>
                                        </p:tgtEl>
                                        <p:attrNameLst>
                                          <p:attrName>style.visibility</p:attrName>
                                        </p:attrNameLst>
                                      </p:cBhvr>
                                      <p:to>
                                        <p:strVal val="visible"/>
                                      </p:to>
                                    </p:set>
                                    <p:animEffect transition="in" filter="fade">
                                      <p:cBhvr>
                                        <p:cTn id="98" dur="500"/>
                                        <p:tgtEl>
                                          <p:spTgt spid="18"/>
                                        </p:tgtEl>
                                      </p:cBhvr>
                                    </p:animEffect>
                                  </p:childTnLst>
                                </p:cTn>
                              </p:par>
                              <p:par>
                                <p:cTn id="99" presetID="10" presetClass="entr" presetSubtype="0" fill="hold" nodeType="with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fade">
                                      <p:cBhvr>
                                        <p:cTn id="101" dur="500"/>
                                        <p:tgtEl>
                                          <p:spTgt spid="21"/>
                                        </p:tgtEl>
                                      </p:cBhvr>
                                    </p:animEffect>
                                  </p:childTnLst>
                                </p:cTn>
                              </p:par>
                              <p:par>
                                <p:cTn id="102" presetID="10" presetClass="entr" presetSubtype="0" fill="hold" nodeType="withEffect">
                                  <p:stCondLst>
                                    <p:cond delay="0"/>
                                  </p:stCondLst>
                                  <p:childTnLst>
                                    <p:set>
                                      <p:cBhvr>
                                        <p:cTn id="103" dur="1" fill="hold">
                                          <p:stCondLst>
                                            <p:cond delay="0"/>
                                          </p:stCondLst>
                                        </p:cTn>
                                        <p:tgtEl>
                                          <p:spTgt spid="26"/>
                                        </p:tgtEl>
                                        <p:attrNameLst>
                                          <p:attrName>style.visibility</p:attrName>
                                        </p:attrNameLst>
                                      </p:cBhvr>
                                      <p:to>
                                        <p:strVal val="visible"/>
                                      </p:to>
                                    </p:set>
                                    <p:animEffect transition="in" filter="fade">
                                      <p:cBhvr>
                                        <p:cTn id="104" dur="500"/>
                                        <p:tgtEl>
                                          <p:spTgt spid="26"/>
                                        </p:tgtEl>
                                      </p:cBhvr>
                                    </p:animEffect>
                                  </p:childTnLst>
                                </p:cTn>
                              </p:par>
                              <p:par>
                                <p:cTn id="105" presetID="10" presetClass="entr" presetSubtype="0" fill="hold" nodeType="withEffect">
                                  <p:stCondLst>
                                    <p:cond delay="0"/>
                                  </p:stCondLst>
                                  <p:childTnLst>
                                    <p:set>
                                      <p:cBhvr>
                                        <p:cTn id="106" dur="1" fill="hold">
                                          <p:stCondLst>
                                            <p:cond delay="0"/>
                                          </p:stCondLst>
                                        </p:cTn>
                                        <p:tgtEl>
                                          <p:spTgt spid="28"/>
                                        </p:tgtEl>
                                        <p:attrNameLst>
                                          <p:attrName>style.visibility</p:attrName>
                                        </p:attrNameLst>
                                      </p:cBhvr>
                                      <p:to>
                                        <p:strVal val="visible"/>
                                      </p:to>
                                    </p:set>
                                    <p:animEffect transition="in" filter="fade">
                                      <p:cBhvr>
                                        <p:cTn id="107" dur="500"/>
                                        <p:tgtEl>
                                          <p:spTgt spid="28"/>
                                        </p:tgtEl>
                                      </p:cBhvr>
                                    </p:animEffect>
                                  </p:childTnLst>
                                </p:cTn>
                              </p:par>
                              <p:par>
                                <p:cTn id="108" presetID="10" presetClass="entr" presetSubtype="0" fill="hold" nodeType="with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fade">
                                      <p:cBhvr>
                                        <p:cTn id="110" dur="500"/>
                                        <p:tgtEl>
                                          <p:spTgt spid="33"/>
                                        </p:tgtEl>
                                      </p:cBhvr>
                                    </p:animEffect>
                                  </p:childTnLst>
                                </p:cTn>
                              </p:par>
                              <p:par>
                                <p:cTn id="111" presetID="10" presetClass="entr" presetSubtype="0" fill="hold"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fade">
                                      <p:cBhvr>
                                        <p:cTn id="119" dur="500"/>
                                        <p:tgtEl>
                                          <p:spTgt spid="38"/>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fade">
                                      <p:cBhvr>
                                        <p:cTn id="122" dur="500"/>
                                        <p:tgtEl>
                                          <p:spTgt spid="39"/>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fade">
                                      <p:cBhvr>
                                        <p:cTn id="12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37" grpId="0"/>
      <p:bldP spid="38" grpId="0"/>
      <p:bldP spid="39" grpId="0"/>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26DBE-8F0E-6EB2-210F-BCD0317B6BC2}"/>
              </a:ext>
            </a:extLst>
          </p:cNvPr>
          <p:cNvSpPr>
            <a:spLocks noGrp="1"/>
          </p:cNvSpPr>
          <p:nvPr>
            <p:ph type="title"/>
          </p:nvPr>
        </p:nvSpPr>
        <p:spPr/>
        <p:txBody>
          <a:bodyPr/>
          <a:lstStyle/>
          <a:p>
            <a:r>
              <a:rPr lang="ru-RU" dirty="0"/>
              <a:t>Стоимость </a:t>
            </a:r>
            <a:endParaRPr lang="en-US" dirty="0"/>
          </a:p>
        </p:txBody>
      </p:sp>
      <p:sp>
        <p:nvSpPr>
          <p:cNvPr id="3" name="Content Placeholder 2">
            <a:extLst>
              <a:ext uri="{FF2B5EF4-FFF2-40B4-BE49-F238E27FC236}">
                <a16:creationId xmlns:a16="http://schemas.microsoft.com/office/drawing/2014/main" id="{83E23C94-3242-F7F1-3953-2BF239FE932A}"/>
              </a:ext>
            </a:extLst>
          </p:cNvPr>
          <p:cNvSpPr>
            <a:spLocks noGrp="1"/>
          </p:cNvSpPr>
          <p:nvPr>
            <p:ph idx="1"/>
          </p:nvPr>
        </p:nvSpPr>
        <p:spPr/>
        <p:txBody>
          <a:bodyPr/>
          <a:lstStyle/>
          <a:p>
            <a:r>
              <a:rPr lang="ru-RU" dirty="0"/>
              <a:t>Модель последовательной согласованности является наиболее простой и интуитивной</a:t>
            </a:r>
          </a:p>
          <a:p>
            <a:r>
              <a:rPr lang="ru-RU" dirty="0"/>
              <a:t>Это самый дорогой режим упорядочивания, так как требует глобальной синхронизации всех потоков</a:t>
            </a:r>
          </a:p>
          <a:p>
            <a:r>
              <a:rPr lang="ru-RU" dirty="0"/>
              <a:t>На многопроцессорных системах может требовать </a:t>
            </a:r>
            <a:r>
              <a:rPr lang="ru-RU" dirty="0" err="1"/>
              <a:t>времязатратного</a:t>
            </a:r>
            <a:r>
              <a:rPr lang="ru-RU" dirty="0"/>
              <a:t> взаимодействия между процессоров.</a:t>
            </a:r>
            <a:endParaRPr lang="en-US" dirty="0"/>
          </a:p>
        </p:txBody>
      </p:sp>
    </p:spTree>
    <p:extLst>
      <p:ext uri="{BB962C8B-B14F-4D97-AF65-F5344CB8AC3E}">
        <p14:creationId xmlns:p14="http://schemas.microsoft.com/office/powerpoint/2010/main" val="2372470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74B836-6F7C-2C18-DDCC-34D2A7E172D2}"/>
              </a:ext>
            </a:extLst>
          </p:cNvPr>
          <p:cNvSpPr>
            <a:spLocks noGrp="1"/>
          </p:cNvSpPr>
          <p:nvPr>
            <p:ph type="title"/>
          </p:nvPr>
        </p:nvSpPr>
        <p:spPr/>
        <p:txBody>
          <a:bodyPr/>
          <a:lstStyle/>
          <a:p>
            <a:r>
              <a:rPr lang="ru-RU" dirty="0"/>
              <a:t>Другие модели согласованности</a:t>
            </a:r>
            <a:endParaRPr lang="en-US" dirty="0"/>
          </a:p>
        </p:txBody>
      </p:sp>
      <p:sp>
        <p:nvSpPr>
          <p:cNvPr id="5" name="Text Placeholder 4">
            <a:extLst>
              <a:ext uri="{FF2B5EF4-FFF2-40B4-BE49-F238E27FC236}">
                <a16:creationId xmlns:a16="http://schemas.microsoft.com/office/drawing/2014/main" id="{EB0F53EB-C375-B7A8-89AE-87104181E64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27329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12525</TotalTime>
  <Words>3726</Words>
  <Application>Microsoft Office PowerPoint</Application>
  <PresentationFormat>Widescreen</PresentationFormat>
  <Paragraphs>334</Paragraphs>
  <Slides>31</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-apple-system</vt:lpstr>
      <vt:lpstr>Aptos</vt:lpstr>
      <vt:lpstr>Aptos Display</vt:lpstr>
      <vt:lpstr>Arial</vt:lpstr>
      <vt:lpstr>Consolas</vt:lpstr>
      <vt:lpstr>DejaVuSans</vt:lpstr>
      <vt:lpstr>DejaVuSansMono</vt:lpstr>
      <vt:lpstr>Office Theme</vt:lpstr>
      <vt:lpstr>Многопоточная модель памяти</vt:lpstr>
      <vt:lpstr>Многопоточные модели памяти C++</vt:lpstr>
      <vt:lpstr>PowerPoint Presentation</vt:lpstr>
      <vt:lpstr>std::memory_order</vt:lpstr>
      <vt:lpstr>Sequential Consistency</vt:lpstr>
      <vt:lpstr>Sequential Consistency</vt:lpstr>
      <vt:lpstr>PowerPoint Presentation</vt:lpstr>
      <vt:lpstr>Стоимость </vt:lpstr>
      <vt:lpstr>Другие модели согласованности</vt:lpstr>
      <vt:lpstr>Сложности моделей памяти, отличных от последовательно согласованной</vt:lpstr>
      <vt:lpstr>Relaxed memory order</vt:lpstr>
      <vt:lpstr>Relaxed memory order</vt:lpstr>
      <vt:lpstr>Acquire/release</vt:lpstr>
      <vt:lpstr>std::memory_order::acquire</vt:lpstr>
      <vt:lpstr>std::memory_order::release</vt:lpstr>
      <vt:lpstr>Acquire/release семантика</vt:lpstr>
      <vt:lpstr>PowerPoint Presentation</vt:lpstr>
      <vt:lpstr>PowerPoint Presentation</vt:lpstr>
      <vt:lpstr>PowerPoint Presentation</vt:lpstr>
      <vt:lpstr>Атомарные барьеры памяти (atomic thread fences)</vt:lpstr>
      <vt:lpstr>Fence-операции</vt:lpstr>
      <vt:lpstr>std::atomic_thread_fence</vt:lpstr>
      <vt:lpstr>Синхронизация release-фенса с атомарной acquire-операцией</vt:lpstr>
      <vt:lpstr>Схема Fence-Atomic синхронизации</vt:lpstr>
      <vt:lpstr>Синхронизация атомарной release-операции с acquire-фенсом</vt:lpstr>
      <vt:lpstr>Схема Atomic-Fence синхронизации</vt:lpstr>
      <vt:lpstr>Actuire-release синхронизация барьера с барьером</vt:lpstr>
      <vt:lpstr>Схема синхронизации между фенсами</vt:lpstr>
      <vt:lpstr>PowerPoint Presentation</vt:lpstr>
      <vt:lpstr>Список литературы</vt:lpstr>
      <vt:lpstr>Вопросы?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Алексей Малов</dc:creator>
  <cp:lastModifiedBy>Алексей Малов</cp:lastModifiedBy>
  <cp:revision>59</cp:revision>
  <dcterms:created xsi:type="dcterms:W3CDTF">2025-02-03T14:52:05Z</dcterms:created>
  <dcterms:modified xsi:type="dcterms:W3CDTF">2025-04-07T17:47:37Z</dcterms:modified>
</cp:coreProperties>
</file>