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5" r:id="rId2"/>
    <p:sldId id="296" r:id="rId3"/>
    <p:sldId id="323" r:id="rId4"/>
    <p:sldId id="297" r:id="rId5"/>
    <p:sldId id="324" r:id="rId6"/>
    <p:sldId id="325" r:id="rId7"/>
    <p:sldId id="326" r:id="rId8"/>
    <p:sldId id="327" r:id="rId9"/>
    <p:sldId id="332" r:id="rId10"/>
    <p:sldId id="333" r:id="rId11"/>
    <p:sldId id="334" r:id="rId12"/>
    <p:sldId id="328" r:id="rId13"/>
    <p:sldId id="329" r:id="rId14"/>
    <p:sldId id="330"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61" r:id="rId34"/>
    <p:sldId id="353" r:id="rId35"/>
    <p:sldId id="354" r:id="rId36"/>
    <p:sldId id="355" r:id="rId37"/>
    <p:sldId id="356" r:id="rId38"/>
    <p:sldId id="357" r:id="rId39"/>
    <p:sldId id="358" r:id="rId40"/>
    <p:sldId id="359" r:id="rId41"/>
    <p:sldId id="360" r:id="rId42"/>
    <p:sldId id="362" r:id="rId43"/>
    <p:sldId id="366" r:id="rId44"/>
    <p:sldId id="363" r:id="rId45"/>
    <p:sldId id="364" r:id="rId46"/>
    <p:sldId id="365" r:id="rId47"/>
    <p:sldId id="367" r:id="rId48"/>
    <p:sldId id="286" r:id="rId49"/>
    <p:sldId id="28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21D366-7321-4E9E-B471-1AF82A17AE44}">
          <p14:sldIdLst>
            <p14:sldId id="295"/>
            <p14:sldId id="296"/>
            <p14:sldId id="323"/>
            <p14:sldId id="297"/>
            <p14:sldId id="324"/>
            <p14:sldId id="325"/>
            <p14:sldId id="326"/>
            <p14:sldId id="327"/>
            <p14:sldId id="332"/>
            <p14:sldId id="333"/>
            <p14:sldId id="334"/>
            <p14:sldId id="328"/>
            <p14:sldId id="329"/>
            <p14:sldId id="330"/>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61"/>
            <p14:sldId id="353"/>
            <p14:sldId id="354"/>
            <p14:sldId id="355"/>
            <p14:sldId id="356"/>
            <p14:sldId id="357"/>
            <p14:sldId id="358"/>
            <p14:sldId id="359"/>
            <p14:sldId id="360"/>
            <p14:sldId id="362"/>
            <p14:sldId id="366"/>
            <p14:sldId id="363"/>
            <p14:sldId id="364"/>
            <p14:sldId id="365"/>
            <p14:sldId id="367"/>
            <p14:sldId id="286"/>
            <p14:sldId id="285"/>
          </p14:sldIdLst>
        </p14:section>
      </p14:sectionLst>
    </p:ext>
    <p:ext uri="{EFAFB233-063F-42B5-8137-9DF3F51BA10A}">
      <p15:sldGuideLst xmlns:p15="http://schemas.microsoft.com/office/powerpoint/2012/main">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634" autoAdjust="0"/>
  </p:normalViewPr>
  <p:slideViewPr>
    <p:cSldViewPr snapToGrid="0" showGuides="1">
      <p:cViewPr varScale="1">
        <p:scale>
          <a:sx n="73" d="100"/>
          <a:sy n="73" d="100"/>
        </p:scale>
        <p:origin x="1950" y="294"/>
      </p:cViewPr>
      <p:guideLst>
        <p:guide orient="horz" pos="2205"/>
        <p:guide pos="379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81A67-A27B-4083-940C-241E42A8E894}"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0D86D-1409-43B0-8811-9A559436DAB5}" type="slidenum">
              <a:rPr lang="en-US" smtClean="0"/>
              <a:t>‹#›</a:t>
            </a:fld>
            <a:endParaRPr lang="en-US"/>
          </a:p>
        </p:txBody>
      </p:sp>
    </p:spTree>
    <p:extLst>
      <p:ext uri="{BB962C8B-B14F-4D97-AF65-F5344CB8AC3E}">
        <p14:creationId xmlns:p14="http://schemas.microsoft.com/office/powerpoint/2010/main" val="39917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code doesn’t call any blocking functions; lock() keeps looping until the call to </a:t>
            </a:r>
            <a:r>
              <a:rPr lang="en-US" dirty="0" err="1"/>
              <a:t>test_and_set</a:t>
            </a:r>
            <a:r>
              <a:rPr lang="en-US" dirty="0"/>
              <a:t>() returns false. This is why it gets the name spin lock—the code “spins” around the loop. There are no blocking calls, so any code that uses this mutex to protect shared data is consequently nonblocking. It’s not lock-free, though. It’s still a mutex and can still be locked by only one thread at a time.</a:t>
            </a:r>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a:t>
            </a:fld>
            <a:endParaRPr lang="en-US"/>
          </a:p>
        </p:txBody>
      </p:sp>
    </p:spTree>
    <p:extLst>
      <p:ext uri="{BB962C8B-B14F-4D97-AF65-F5344CB8AC3E}">
        <p14:creationId xmlns:p14="http://schemas.microsoft.com/office/powerpoint/2010/main" val="356858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4</a:t>
            </a:fld>
            <a:endParaRPr lang="en-US"/>
          </a:p>
        </p:txBody>
      </p:sp>
    </p:spTree>
    <p:extLst>
      <p:ext uri="{BB962C8B-B14F-4D97-AF65-F5344CB8AC3E}">
        <p14:creationId xmlns:p14="http://schemas.microsoft.com/office/powerpoint/2010/main" val="365131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u-RU" dirty="0"/>
              <a:t>Для того чтобы структура данных считалась </a:t>
            </a:r>
            <a:r>
              <a:rPr lang="ru-RU" b="1" dirty="0" err="1"/>
              <a:t>безблокирующей</a:t>
            </a:r>
            <a:r>
              <a:rPr lang="ru-RU" dirty="0"/>
              <a:t> (</a:t>
            </a:r>
            <a:r>
              <a:rPr lang="ru-RU" dirty="0" err="1"/>
              <a:t>lock-free</a:t>
            </a:r>
            <a:r>
              <a:rPr lang="ru-RU" dirty="0"/>
              <a:t>), несколько потоков должны иметь возможность одновременно работать с этой структурой. Они не обязаны выполнять одинаковые операции; например, </a:t>
            </a:r>
            <a:r>
              <a:rPr lang="ru-RU" dirty="0" err="1"/>
              <a:t>безблокирующая</a:t>
            </a:r>
            <a:r>
              <a:rPr lang="ru-RU" dirty="0"/>
              <a:t> очередь может позволять одному потоку вставлять элементы (</a:t>
            </a:r>
            <a:r>
              <a:rPr lang="ru-RU" dirty="0" err="1"/>
              <a:t>push</a:t>
            </a:r>
            <a:r>
              <a:rPr lang="ru-RU" dirty="0"/>
              <a:t>), а другому — извлекать их (</a:t>
            </a:r>
            <a:r>
              <a:rPr lang="ru-RU" dirty="0" err="1"/>
              <a:t>pop</a:t>
            </a:r>
            <a:r>
              <a:rPr lang="ru-RU" dirty="0"/>
              <a:t>), но она может "сломаться", если два потока попытаются одновременно вставить элементы.</a:t>
            </a:r>
          </a:p>
          <a:p>
            <a:pPr>
              <a:buNone/>
            </a:pPr>
            <a:endParaRPr lang="ru-RU" dirty="0"/>
          </a:p>
          <a:p>
            <a:pPr>
              <a:buNone/>
            </a:pPr>
            <a:r>
              <a:rPr lang="ru-RU" dirty="0"/>
              <a:t>Кроме того, если один из потоков, работающих с данной структурой данных, будет приостановлен планировщиком посередине своей операции, другие потоки должны продолжить свою работу, не дожидаясь завершения приостановленного потока.</a:t>
            </a:r>
          </a:p>
          <a:p>
            <a:pPr>
              <a:buNone/>
            </a:pPr>
            <a:endParaRPr lang="ru-RU" dirty="0"/>
          </a:p>
          <a:p>
            <a:pPr>
              <a:buNone/>
            </a:pPr>
            <a:r>
              <a:rPr lang="ru-RU" dirty="0"/>
              <a:t>Алгоритмы, использующие операции </a:t>
            </a:r>
            <a:r>
              <a:rPr lang="ru-RU" b="1" dirty="0"/>
              <a:t>сравнить/обменять</a:t>
            </a:r>
            <a:r>
              <a:rPr lang="ru-RU" dirty="0"/>
              <a:t> (</a:t>
            </a:r>
            <a:r>
              <a:rPr lang="ru-RU" dirty="0" err="1"/>
              <a:t>compare</a:t>
            </a:r>
            <a:r>
              <a:rPr lang="ru-RU" dirty="0"/>
              <a:t>/</a:t>
            </a:r>
            <a:r>
              <a:rPr lang="ru-RU" dirty="0" err="1"/>
              <a:t>exchange</a:t>
            </a:r>
            <a:r>
              <a:rPr lang="ru-RU" dirty="0"/>
              <a:t>), часто содержат циклы. Причина использования таких операций в том, что другой поток может изменить данные, и тогда код должен будет повторить часть своей операции перед тем, как снова попробовать выполнить операцию </a:t>
            </a:r>
            <a:r>
              <a:rPr lang="en-US" dirty="0"/>
              <a:t>CAS</a:t>
            </a:r>
            <a:r>
              <a:rPr lang="ru-RU" dirty="0"/>
              <a:t>. Такой алгоритм всё ещё может быть </a:t>
            </a:r>
            <a:r>
              <a:rPr lang="en-US" dirty="0"/>
              <a:t>lock-free</a:t>
            </a:r>
            <a:r>
              <a:rPr lang="ru-RU" dirty="0"/>
              <a:t>, если операция сравнения/обмена в конечном итоге успешна, даже если бы другие потоки были приостановлены. Если этого не происходит, то у вас будет </a:t>
            </a:r>
            <a:r>
              <a:rPr lang="ru-RU" b="1" dirty="0"/>
              <a:t>спин-блокировка</a:t>
            </a:r>
            <a:r>
              <a:rPr lang="ru-RU" dirty="0"/>
              <a:t> (</a:t>
            </a:r>
            <a:r>
              <a:rPr lang="ru-RU" dirty="0" err="1"/>
              <a:t>spin</a:t>
            </a:r>
            <a:r>
              <a:rPr lang="ru-RU" dirty="0"/>
              <a:t> </a:t>
            </a:r>
            <a:r>
              <a:rPr lang="ru-RU" dirty="0" err="1"/>
              <a:t>lock</a:t>
            </a:r>
            <a:r>
              <a:rPr lang="ru-RU" dirty="0"/>
              <a:t>), которая является неблокирующей, но не </a:t>
            </a:r>
            <a:r>
              <a:rPr lang="en-US" dirty="0"/>
              <a:t>lock-free</a:t>
            </a:r>
            <a:r>
              <a:rPr lang="ru-RU" dirty="0"/>
              <a:t>.</a:t>
            </a:r>
          </a:p>
          <a:p>
            <a:pPr>
              <a:buNone/>
            </a:pPr>
            <a:endParaRPr lang="ru-RU" dirty="0"/>
          </a:p>
          <a:p>
            <a:r>
              <a:rPr lang="ru-RU" dirty="0" err="1"/>
              <a:t>Безблокирующие</a:t>
            </a:r>
            <a:r>
              <a:rPr lang="ru-RU" dirty="0"/>
              <a:t> алгоритмы с такими циклами могут привести к </a:t>
            </a:r>
            <a:r>
              <a:rPr lang="ru-RU" b="1" dirty="0"/>
              <a:t>голоданию</a:t>
            </a:r>
            <a:r>
              <a:rPr lang="ru-RU" dirty="0"/>
              <a:t> одного из потоков. Если другой поток выполняет операции с "неправильным" временем, первый поток может продолжать повторять свои операции, не продвигаясь вперёд, в то время как второй поток будет продолжать выполнять свои действия.</a:t>
            </a:r>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5</a:t>
            </a:fld>
            <a:endParaRPr lang="en-US"/>
          </a:p>
        </p:txBody>
      </p:sp>
    </p:spTree>
    <p:extLst>
      <p:ext uri="{BB962C8B-B14F-4D97-AF65-F5344CB8AC3E}">
        <p14:creationId xmlns:p14="http://schemas.microsoft.com/office/powerpoint/2010/main" val="285602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Основная причина использования </a:t>
            </a:r>
            <a:r>
              <a:rPr lang="en-US" dirty="0"/>
              <a:t>lock-free</a:t>
            </a:r>
            <a:r>
              <a:rPr lang="ru-RU" dirty="0"/>
              <a:t> структур данных — это максимизация параллелизма. В структурах данных с блокировками всегда существует возможность, что один поток будет блокирован и ждать завершения операции другого потока. В </a:t>
            </a:r>
            <a:r>
              <a:rPr lang="en-US" dirty="0"/>
              <a:t>lock-free </a:t>
            </a:r>
            <a:r>
              <a:rPr lang="ru-RU" dirty="0"/>
              <a:t>структуре один поток всегда будет продвигаться, а в </a:t>
            </a:r>
            <a:r>
              <a:rPr lang="en-US" dirty="0"/>
              <a:t>wait-free</a:t>
            </a:r>
            <a:r>
              <a:rPr lang="ru-RU" dirty="0"/>
              <a:t> структуре — все потоки могут продолжать работу без ожидания.</a:t>
            </a:r>
          </a:p>
          <a:p>
            <a:endParaRPr lang="ru-RU" dirty="0"/>
          </a:p>
          <a:p>
            <a:r>
              <a:rPr lang="ru-RU" dirty="0"/>
              <a:t>Вторая причина — устойчивость. Если поток умирает, держа блокировку, вся структура данных становится поврежденной. В </a:t>
            </a:r>
            <a:r>
              <a:rPr lang="en-US" dirty="0"/>
              <a:t>lock-free</a:t>
            </a:r>
            <a:r>
              <a:rPr lang="ru-RU" dirty="0"/>
              <a:t> структуре, если поток умирает, данные, с которыми он работал, теряются, но другие потоки продолжают работать.</a:t>
            </a:r>
          </a:p>
          <a:p>
            <a:endParaRPr lang="ru-RU" dirty="0"/>
          </a:p>
          <a:p>
            <a:r>
              <a:rPr lang="ru-RU" dirty="0"/>
              <a:t>С </a:t>
            </a:r>
            <a:r>
              <a:rPr lang="en-US" dirty="0"/>
              <a:t>lock-free</a:t>
            </a:r>
            <a:r>
              <a:rPr lang="ru-RU" dirty="0"/>
              <a:t> структурами невозможны взаимные блокировки</a:t>
            </a:r>
            <a:r>
              <a:rPr lang="en-US" dirty="0"/>
              <a:t>, </a:t>
            </a:r>
            <a:r>
              <a:rPr lang="ru-RU" dirty="0"/>
              <a:t>но могут возникнуть живые блокировки (</a:t>
            </a:r>
            <a:r>
              <a:rPr lang="ru-RU" dirty="0" err="1"/>
              <a:t>live</a:t>
            </a:r>
            <a:r>
              <a:rPr lang="ru-RU" dirty="0"/>
              <a:t> </a:t>
            </a:r>
            <a:r>
              <a:rPr lang="ru-RU" dirty="0" err="1"/>
              <a:t>locks</a:t>
            </a:r>
            <a:r>
              <a:rPr lang="ru-RU" dirty="0"/>
              <a:t>), когда потоки повторно пытаются изменить структуру данных, но каждый из них блокирует другой, вызывая бесконечный цикл попыток. Живые блокировки обычно кратковременны, но могут снизить производительность.</a:t>
            </a:r>
            <a:endParaRPr lang="en-US" dirty="0"/>
          </a:p>
          <a:p>
            <a:endParaRPr lang="en-US" dirty="0"/>
          </a:p>
          <a:p>
            <a:r>
              <a:rPr lang="ru-RU" dirty="0"/>
              <a:t>Недостатком </a:t>
            </a:r>
            <a:r>
              <a:rPr lang="en-US" dirty="0"/>
              <a:t>lock-free</a:t>
            </a:r>
            <a:r>
              <a:rPr lang="ru-RU" dirty="0"/>
              <a:t> и </a:t>
            </a:r>
            <a:r>
              <a:rPr lang="en-US" dirty="0"/>
              <a:t>wait-free</a:t>
            </a:r>
            <a:r>
              <a:rPr lang="ru-RU" dirty="0"/>
              <a:t> кода является то, что он может ухудшить общую производительность. Атрибуты атомарных операций, используемых в </a:t>
            </a:r>
            <a:r>
              <a:rPr lang="en-US" dirty="0"/>
              <a:t>lock-free</a:t>
            </a:r>
            <a:r>
              <a:rPr lang="ru-RU" dirty="0"/>
              <a:t> структурах, могут быть медленнее обычных операций, а количество таких операций в структуре может быть больше, чем в блокирующих структурах. Синхронизация данных между потоками также может создавать дополнительную нагрузку на производительность.</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7</a:t>
            </a:fld>
            <a:endParaRPr lang="en-US"/>
          </a:p>
        </p:txBody>
      </p:sp>
    </p:spTree>
    <p:extLst>
      <p:ext uri="{BB962C8B-B14F-4D97-AF65-F5344CB8AC3E}">
        <p14:creationId xmlns:p14="http://schemas.microsoft.com/office/powerpoint/2010/main" val="3977454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13</a:t>
            </a:fld>
            <a:endParaRPr lang="en-US"/>
          </a:p>
        </p:txBody>
      </p:sp>
    </p:spTree>
    <p:extLst>
      <p:ext uri="{BB962C8B-B14F-4D97-AF65-F5344CB8AC3E}">
        <p14:creationId xmlns:p14="http://schemas.microsoft.com/office/powerpoint/2010/main" val="379674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u-RU" dirty="0"/>
              <a:t>Такой подход (с использованием счётчика </a:t>
            </a:r>
            <a:r>
              <a:rPr lang="ru-RU" dirty="0" err="1"/>
              <a:t>threads_in_pop</a:t>
            </a:r>
            <a:r>
              <a:rPr lang="ru-RU" dirty="0"/>
              <a:t> и отложенного удаления) работает </a:t>
            </a:r>
            <a:r>
              <a:rPr lang="ru-RU" b="1" dirty="0"/>
              <a:t>довольно хорошо при низкой нагрузке</a:t>
            </a:r>
            <a:r>
              <a:rPr lang="ru-RU" dirty="0"/>
              <a:t>, когда время от времени возникают </a:t>
            </a:r>
            <a:r>
              <a:rPr lang="ru-RU" b="1" dirty="0"/>
              <a:t>тихие периоды</a:t>
            </a:r>
            <a:r>
              <a:rPr lang="ru-RU" dirty="0"/>
              <a:t> (</a:t>
            </a:r>
            <a:r>
              <a:rPr lang="ru-RU" i="1" dirty="0" err="1"/>
              <a:t>quiescent</a:t>
            </a:r>
            <a:r>
              <a:rPr lang="ru-RU" i="1" dirty="0"/>
              <a:t> </a:t>
            </a:r>
            <a:r>
              <a:rPr lang="ru-RU" i="1" dirty="0" err="1"/>
              <a:t>points</a:t>
            </a:r>
            <a:r>
              <a:rPr lang="ru-RU" dirty="0"/>
              <a:t>) — моменты, когда </a:t>
            </a:r>
            <a:r>
              <a:rPr lang="ru-RU" b="1" dirty="0"/>
              <a:t>ни один поток не находится в </a:t>
            </a:r>
            <a:r>
              <a:rPr lang="ru-RU" b="1" dirty="0" err="1"/>
              <a:t>pop</a:t>
            </a:r>
            <a:r>
              <a:rPr lang="ru-RU" b="1" dirty="0"/>
              <a:t>()</a:t>
            </a:r>
            <a:r>
              <a:rPr lang="ru-RU" dirty="0"/>
              <a:t>.</a:t>
            </a:r>
          </a:p>
          <a:p>
            <a:pPr>
              <a:buNone/>
            </a:pPr>
            <a:r>
              <a:rPr lang="ru-RU" dirty="0"/>
              <a:t>Но такие моменты — </a:t>
            </a:r>
            <a:r>
              <a:rPr lang="ru-RU" b="1" dirty="0"/>
              <a:t>временные</a:t>
            </a:r>
            <a:r>
              <a:rPr lang="ru-RU" dirty="0"/>
              <a:t> и </a:t>
            </a:r>
            <a:r>
              <a:rPr lang="ru-RU" b="1" dirty="0"/>
              <a:t>не гарантированы</a:t>
            </a:r>
            <a:r>
              <a:rPr lang="ru-RU" dirty="0"/>
              <a:t>, поэтому важно </a:t>
            </a:r>
            <a:r>
              <a:rPr lang="ru-RU" b="1" dirty="0"/>
              <a:t>проверять</a:t>
            </a:r>
            <a:r>
              <a:rPr lang="ru-RU" dirty="0"/>
              <a:t>, что счётчик </a:t>
            </a:r>
            <a:r>
              <a:rPr lang="ru-RU" dirty="0" err="1"/>
              <a:t>threads_in_pop</a:t>
            </a:r>
            <a:r>
              <a:rPr lang="ru-RU" dirty="0"/>
              <a:t> действительно </a:t>
            </a:r>
            <a:r>
              <a:rPr lang="ru-RU" b="1" dirty="0"/>
              <a:t>уменьшился до нуля</a:t>
            </a:r>
            <a:r>
              <a:rPr lang="ru-RU" dirty="0"/>
              <a:t>, </a:t>
            </a:r>
            <a:r>
              <a:rPr lang="ru-RU" b="1" dirty="0"/>
              <a:t>до того как удалять узлы</a:t>
            </a:r>
            <a:r>
              <a:rPr lang="ru-RU" dirty="0"/>
              <a:t>. Поэтому эта проверка происходит </a:t>
            </a:r>
            <a:r>
              <a:rPr lang="ru-RU" b="1" dirty="0"/>
              <a:t>до удаления только что извлечённого узла</a:t>
            </a:r>
            <a:r>
              <a:rPr lang="ru-RU" dirty="0"/>
              <a:t> h.</a:t>
            </a:r>
          </a:p>
          <a:p>
            <a:pPr>
              <a:buNone/>
            </a:pPr>
            <a:r>
              <a:rPr lang="ru-RU" dirty="0"/>
              <a:t>Удаление узла может занять </a:t>
            </a:r>
            <a:r>
              <a:rPr lang="ru-RU" b="1" dirty="0"/>
              <a:t>много времени</a:t>
            </a:r>
            <a:r>
              <a:rPr lang="ru-RU" dirty="0"/>
              <a:t>, и мы хотим, чтобы </a:t>
            </a:r>
            <a:r>
              <a:rPr lang="ru-RU" b="1" dirty="0"/>
              <a:t>временное окно</a:t>
            </a:r>
            <a:r>
              <a:rPr lang="ru-RU" dirty="0"/>
              <a:t>, в течение которого другие потоки могут изменить список, было </a:t>
            </a:r>
            <a:r>
              <a:rPr lang="ru-RU" b="1" dirty="0"/>
              <a:t>как можно меньше</a:t>
            </a:r>
            <a:r>
              <a:rPr lang="ru-RU" dirty="0"/>
              <a:t>. Чем больше проходит времени между тем, как поток обнаруживает, что </a:t>
            </a:r>
            <a:r>
              <a:rPr lang="ru-RU" dirty="0" err="1"/>
              <a:t>threads_in_pop</a:t>
            </a:r>
            <a:r>
              <a:rPr lang="ru-RU" dirty="0"/>
              <a:t> == 1, и фактическим удалением узлов, тем </a:t>
            </a:r>
            <a:r>
              <a:rPr lang="ru-RU" b="1" dirty="0"/>
              <a:t>выше шанс</a:t>
            </a:r>
            <a:r>
              <a:rPr lang="ru-RU" dirty="0"/>
              <a:t>, что </a:t>
            </a:r>
            <a:r>
              <a:rPr lang="ru-RU" b="1" dirty="0"/>
              <a:t>другой поток</a:t>
            </a:r>
            <a:r>
              <a:rPr lang="ru-RU" dirty="0"/>
              <a:t> уже вошёл в </a:t>
            </a:r>
            <a:r>
              <a:rPr lang="ru-RU" dirty="0" err="1"/>
              <a:t>pop</a:t>
            </a:r>
            <a:r>
              <a:rPr lang="ru-RU" dirty="0"/>
              <a:t>(), и </a:t>
            </a:r>
            <a:r>
              <a:rPr lang="ru-RU" dirty="0" err="1"/>
              <a:t>threads_in_pop</a:t>
            </a:r>
            <a:r>
              <a:rPr lang="ru-RU" dirty="0"/>
              <a:t> стало больше 1. В этом случае удалять узлы уже </a:t>
            </a:r>
            <a:r>
              <a:rPr lang="ru-RU" b="1" dirty="0"/>
              <a:t>нельзя</a:t>
            </a:r>
            <a:r>
              <a:rPr lang="ru-RU" dirty="0"/>
              <a:t>.</a:t>
            </a:r>
          </a:p>
          <a:p>
            <a:pPr>
              <a:buNone/>
            </a:pPr>
            <a:r>
              <a:rPr lang="ru-RU" dirty="0"/>
              <a:t>При </a:t>
            </a:r>
            <a:r>
              <a:rPr lang="ru-RU" b="1" dirty="0"/>
              <a:t>высокой нагрузке</a:t>
            </a:r>
            <a:r>
              <a:rPr lang="ru-RU" dirty="0"/>
              <a:t> (когда потоки постоянно вызывают </a:t>
            </a:r>
            <a:r>
              <a:rPr lang="ru-RU" dirty="0" err="1"/>
              <a:t>pop</a:t>
            </a:r>
            <a:r>
              <a:rPr lang="ru-RU" dirty="0"/>
              <a:t>()), такого </a:t>
            </a:r>
            <a:r>
              <a:rPr lang="ru-RU" b="1" dirty="0"/>
              <a:t>спокойного момента может не быть вообще</a:t>
            </a:r>
            <a:r>
              <a:rPr lang="ru-RU" dirty="0"/>
              <a:t>. Потоки будут входить в </a:t>
            </a:r>
            <a:r>
              <a:rPr lang="ru-RU" dirty="0" err="1"/>
              <a:t>pop</a:t>
            </a:r>
            <a:r>
              <a:rPr lang="ru-RU" dirty="0"/>
              <a:t>() раньше, чем другие из него выйдут. В такой ситуации список </a:t>
            </a:r>
            <a:r>
              <a:rPr lang="ru-RU" dirty="0" err="1"/>
              <a:t>to_be_deleted</a:t>
            </a:r>
            <a:r>
              <a:rPr lang="ru-RU" dirty="0"/>
              <a:t> будет </a:t>
            </a:r>
            <a:r>
              <a:rPr lang="ru-RU" b="1" dirty="0"/>
              <a:t>постоянно расти</a:t>
            </a:r>
            <a:r>
              <a:rPr lang="ru-RU" dirty="0"/>
              <a:t>, и снова возникнет </a:t>
            </a:r>
            <a:r>
              <a:rPr lang="ru-RU" b="1" dirty="0"/>
              <a:t>утечка памяти</a:t>
            </a:r>
            <a:r>
              <a:rPr lang="ru-RU" dirty="0"/>
              <a:t>.</a:t>
            </a:r>
          </a:p>
          <a:p>
            <a:pPr>
              <a:buNone/>
            </a:pPr>
            <a:r>
              <a:rPr lang="ru-RU" dirty="0"/>
              <a:t>Если вы понимаете, что </a:t>
            </a:r>
            <a:r>
              <a:rPr lang="ru-RU" b="1" dirty="0"/>
              <a:t>спокойных периодов не будет</a:t>
            </a:r>
            <a:r>
              <a:rPr lang="ru-RU" dirty="0"/>
              <a:t>, нужно искать </a:t>
            </a:r>
            <a:r>
              <a:rPr lang="ru-RU" b="1" dirty="0"/>
              <a:t>альтернативный способ</a:t>
            </a:r>
            <a:r>
              <a:rPr lang="ru-RU" dirty="0"/>
              <a:t> освобождения памяти. Ключевая идея — </a:t>
            </a:r>
            <a:r>
              <a:rPr lang="ru-RU" b="1" dirty="0"/>
              <a:t>понять</a:t>
            </a:r>
            <a:r>
              <a:rPr lang="ru-RU" dirty="0"/>
              <a:t>, когда </a:t>
            </a:r>
            <a:r>
              <a:rPr lang="ru-RU" b="1" dirty="0"/>
              <a:t>ни один поток больше не использует определённый узел</a:t>
            </a:r>
            <a:r>
              <a:rPr lang="ru-RU" dirty="0"/>
              <a:t>, и тогда его можно безопасно удалить.</a:t>
            </a:r>
          </a:p>
          <a:p>
            <a:r>
              <a:rPr lang="ru-RU" dirty="0"/>
              <a:t>Самый </a:t>
            </a:r>
            <a:r>
              <a:rPr lang="ru-RU" b="1" dirty="0"/>
              <a:t>простой способ</a:t>
            </a:r>
            <a:r>
              <a:rPr lang="ru-RU" dirty="0"/>
              <a:t>, с которым </a:t>
            </a:r>
            <a:r>
              <a:rPr lang="ru-RU" b="1" dirty="0"/>
              <a:t>удобно работать</a:t>
            </a:r>
            <a:r>
              <a:rPr lang="ru-RU" dirty="0"/>
              <a:t>, — это </a:t>
            </a:r>
            <a:r>
              <a:rPr lang="ru-RU" b="1" dirty="0" err="1"/>
              <a:t>hazard</a:t>
            </a:r>
            <a:r>
              <a:rPr lang="ru-RU" b="1" dirty="0"/>
              <a:t> </a:t>
            </a:r>
            <a:r>
              <a:rPr lang="ru-RU" b="1" dirty="0" err="1"/>
              <a:t>pointers</a:t>
            </a:r>
            <a:r>
              <a:rPr lang="ru-RU" dirty="0"/>
              <a:t> (указатели-ограничители, или "опасные указатели").</a:t>
            </a:r>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22</a:t>
            </a:fld>
            <a:endParaRPr lang="en-US"/>
          </a:p>
        </p:txBody>
      </p:sp>
    </p:spTree>
    <p:extLst>
      <p:ext uri="{BB962C8B-B14F-4D97-AF65-F5344CB8AC3E}">
        <p14:creationId xmlns:p14="http://schemas.microsoft.com/office/powerpoint/2010/main" val="43820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28</a:t>
            </a:fld>
            <a:endParaRPr lang="en-US"/>
          </a:p>
        </p:txBody>
      </p:sp>
    </p:spTree>
    <p:extLst>
      <p:ext uri="{BB962C8B-B14F-4D97-AF65-F5344CB8AC3E}">
        <p14:creationId xmlns:p14="http://schemas.microsoft.com/office/powerpoint/2010/main" val="350023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534B-A6AF-65FD-E801-6AA58D9D7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B2731D-7764-B810-4DE6-EFEC6FF67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B64FF-4361-8A20-8632-A7357C4E5F50}"/>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814259B1-BCF5-E9E4-5DC1-A0E7FB34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8E0-C2F7-7889-A85C-AEB7F30C59C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50933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C5DC-6526-8DE1-FD88-D04D33392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DF879-56A4-E5E8-0C9C-6B1CFBAB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FA286-1207-DBA2-EA14-1A5B1DF491AB}"/>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6F2D0F58-DE4D-21AA-7FBF-5E6395FA3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A1BC4-3E61-F68B-63AA-A46453EF1CF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3169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935F9-8F87-75E1-FD10-0D2519C7A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6B2D0-EDCD-04ED-374A-DD406C0DF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1ED0-C0A0-A33C-BF28-ACF1E442E000}"/>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A687E4BA-3647-8657-5F57-15CEC51BB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67EA-5E3D-41B7-F8BB-EF7B5CD409D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6273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129-36EC-F59A-E517-4AE8C0F42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90D9-C1D5-53E2-6F3E-B5D41EE97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64F9-DAD5-4879-8AB1-37BF95F40D82}"/>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88055842-F7DB-7A7D-1C0E-AFFCBC86C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19B0-0BDE-6FEA-C9CE-9D47CC287F27}"/>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6294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97F7-76ED-7011-F138-E869A5247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DBCF-9801-0CD0-80D6-3F447D747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A715-0CC9-5B9C-18CF-61BDF80E6C8E}"/>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2743B509-CF39-AD98-5B9F-6F587A46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4C96F-9DB3-A7C7-7684-A6D19B1ECAB1}"/>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971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2573-6F50-BDB4-D64E-0EA61F6F0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447B1-2CE0-DD8E-6AA7-1D71BCB16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BAA8E-0111-1C0D-1995-BAF9D0B4D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EFB7E-2F96-B516-E4C4-FE880B92D66D}"/>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6" name="Footer Placeholder 5">
            <a:extLst>
              <a:ext uri="{FF2B5EF4-FFF2-40B4-BE49-F238E27FC236}">
                <a16:creationId xmlns:a16="http://schemas.microsoft.com/office/drawing/2014/main" id="{6D54C964-F35F-1C34-CFF5-6D2BE76B6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37BFC-C04F-FDE7-1C5E-0E27EDE85C74}"/>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089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093F-8967-AE7C-5F1B-469F7B5F4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41410-333F-199D-FAEF-B7E8E2241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0024-0881-46A2-51B7-982D4F4C5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22088-D942-59C3-B01C-15738ADE2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CCBFD-239F-B16A-FB41-D184A8113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BE7A7-F321-1F82-486C-840159558528}"/>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8" name="Footer Placeholder 7">
            <a:extLst>
              <a:ext uri="{FF2B5EF4-FFF2-40B4-BE49-F238E27FC236}">
                <a16:creationId xmlns:a16="http://schemas.microsoft.com/office/drawing/2014/main" id="{CB027A04-391E-89F7-BFFA-811FB328D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36C0C-4462-0CE6-C0CF-4B724D6B48A2}"/>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4542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0ED1-E045-5879-2239-6CF5C404E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1E778-7F1D-EF5E-EEF7-4818E0F57C97}"/>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4" name="Footer Placeholder 3">
            <a:extLst>
              <a:ext uri="{FF2B5EF4-FFF2-40B4-BE49-F238E27FC236}">
                <a16:creationId xmlns:a16="http://schemas.microsoft.com/office/drawing/2014/main" id="{CEBEFE2F-792D-2D06-A5D4-438C959AF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96091-370F-F4E1-14F0-848B8256AD3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3441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CE108-E833-D2C8-21FA-F53422A37D0F}"/>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3" name="Footer Placeholder 2">
            <a:extLst>
              <a:ext uri="{FF2B5EF4-FFF2-40B4-BE49-F238E27FC236}">
                <a16:creationId xmlns:a16="http://schemas.microsoft.com/office/drawing/2014/main" id="{642E8860-D7FB-EA40-D280-809C91D79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3219E-EFDA-81ED-A397-CE586F6EA6B3}"/>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0555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CAE-1701-A719-EA99-F0D91409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81DDF-3F4C-05B6-8145-DFEF2AE77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64061A-05F1-3202-44CE-A30ED63A8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6C9E7-259F-EDF3-0908-D55526AF8C85}"/>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6" name="Footer Placeholder 5">
            <a:extLst>
              <a:ext uri="{FF2B5EF4-FFF2-40B4-BE49-F238E27FC236}">
                <a16:creationId xmlns:a16="http://schemas.microsoft.com/office/drawing/2014/main" id="{CC115CC9-295B-0269-3314-C3F56891A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94882-B6A9-A334-945F-1BDAECCED666}"/>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24947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331C-EF23-165A-DB9E-C64FAC3BF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F2B43-92D8-9B53-B80B-07CF8E5D3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EB1E2-8C85-BB65-94AD-57DDF6A8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AA67C-F130-FC8C-ECA4-4DFCAFDF2A53}"/>
              </a:ext>
            </a:extLst>
          </p:cNvPr>
          <p:cNvSpPr>
            <a:spLocks noGrp="1"/>
          </p:cNvSpPr>
          <p:nvPr>
            <p:ph type="dt" sz="half" idx="10"/>
          </p:nvPr>
        </p:nvSpPr>
        <p:spPr/>
        <p:txBody>
          <a:bodyPr/>
          <a:lstStyle/>
          <a:p>
            <a:fld id="{93C95F23-F574-4C00-9B25-D94C8E69B068}" type="datetimeFigureOut">
              <a:rPr lang="en-US" smtClean="0"/>
              <a:t>4/14/2025</a:t>
            </a:fld>
            <a:endParaRPr lang="en-US"/>
          </a:p>
        </p:txBody>
      </p:sp>
      <p:sp>
        <p:nvSpPr>
          <p:cNvPr id="6" name="Footer Placeholder 5">
            <a:extLst>
              <a:ext uri="{FF2B5EF4-FFF2-40B4-BE49-F238E27FC236}">
                <a16:creationId xmlns:a16="http://schemas.microsoft.com/office/drawing/2014/main" id="{B3BFFBD6-94D0-F263-A675-E4CD70380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2E05-13C4-BD37-B083-A3EF5E25881A}"/>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6556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A1EC3-25D6-57CE-99DC-2AF2BC127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1F670-12C1-CE1C-0CAB-31FB9C087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97D7-5848-8CBF-CFD1-3BE99CFC6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C95F23-F574-4C00-9B25-D94C8E69B068}" type="datetimeFigureOut">
              <a:rPr lang="en-US" smtClean="0"/>
              <a:t>4/14/2025</a:t>
            </a:fld>
            <a:endParaRPr lang="en-US"/>
          </a:p>
        </p:txBody>
      </p:sp>
      <p:sp>
        <p:nvSpPr>
          <p:cNvPr id="5" name="Footer Placeholder 4">
            <a:extLst>
              <a:ext uri="{FF2B5EF4-FFF2-40B4-BE49-F238E27FC236}">
                <a16:creationId xmlns:a16="http://schemas.microsoft.com/office/drawing/2014/main" id="{EF3B12AB-B38C-C36A-1C31-960B8BDA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906F2E-FB57-0F30-5944-4E9F97F96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CDEE8-9725-4AC1-A531-F3EF2425F9C0}" type="slidenum">
              <a:rPr lang="en-US" smtClean="0"/>
              <a:t>‹#›</a:t>
            </a:fld>
            <a:endParaRPr lang="en-US"/>
          </a:p>
        </p:txBody>
      </p:sp>
    </p:spTree>
    <p:extLst>
      <p:ext uri="{BB962C8B-B14F-4D97-AF65-F5344CB8AC3E}">
        <p14:creationId xmlns:p14="http://schemas.microsoft.com/office/powerpoint/2010/main" val="265794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63DB1-5874-8A47-D26E-06AA18EAD48D}"/>
              </a:ext>
            </a:extLst>
          </p:cNvPr>
          <p:cNvSpPr>
            <a:spLocks noGrp="1"/>
          </p:cNvSpPr>
          <p:nvPr>
            <p:ph type="ctrTitle"/>
          </p:nvPr>
        </p:nvSpPr>
        <p:spPr>
          <a:xfrm>
            <a:off x="1524000" y="1122363"/>
            <a:ext cx="9144000" cy="2387600"/>
          </a:xfrm>
        </p:spPr>
        <p:txBody>
          <a:bodyPr/>
          <a:lstStyle/>
          <a:p>
            <a:r>
              <a:rPr lang="en-US" dirty="0"/>
              <a:t>Lock-free </a:t>
            </a:r>
            <a:r>
              <a:rPr lang="ru-RU" dirty="0"/>
              <a:t>алгоритмы и структуры данных</a:t>
            </a:r>
            <a:endParaRPr lang="en-US" dirty="0"/>
          </a:p>
        </p:txBody>
      </p:sp>
      <p:sp>
        <p:nvSpPr>
          <p:cNvPr id="6" name="Subtitle 5">
            <a:extLst>
              <a:ext uri="{FF2B5EF4-FFF2-40B4-BE49-F238E27FC236}">
                <a16:creationId xmlns:a16="http://schemas.microsoft.com/office/drawing/2014/main" id="{ADC6EA90-44AB-A1C3-39BA-3CBFC5F2F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02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C552-1314-4DD5-EE4B-458120DC80A6}"/>
              </a:ext>
            </a:extLst>
          </p:cNvPr>
          <p:cNvSpPr txBox="1"/>
          <p:nvPr/>
        </p:nvSpPr>
        <p:spPr>
          <a:xfrm>
            <a:off x="0" y="0"/>
            <a:ext cx="6560457" cy="6186309"/>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Stack</a:t>
            </a:r>
            <a:r>
              <a:rPr lang="ru-RU"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Stack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Stack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Stack</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Stack</a:t>
            </a:r>
            <a:r>
              <a:rPr lang="en-US" b="0" dirty="0">
                <a:solidFill>
                  <a:srgbClr val="000000"/>
                </a:solidFill>
                <a:effectLst/>
                <a:latin typeface="Consolas" panose="020B0609020204030204" pitchFamily="49" charset="0"/>
              </a:rPr>
              <a:t>&amp; operator=(</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Stack</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~Stack</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std::</a:t>
            </a:r>
            <a:r>
              <a:rPr lang="en-US" b="0" dirty="0">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-&gt;next);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data;</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next;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A11DFA0F-0484-7F90-86B4-6E527945CA93}"/>
              </a:ext>
            </a:extLst>
          </p:cNvPr>
          <p:cNvSpPr/>
          <p:nvPr/>
        </p:nvSpPr>
        <p:spPr>
          <a:xfrm>
            <a:off x="6560457" y="326788"/>
            <a:ext cx="1810139" cy="1602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98DE3CB-668D-D07B-DE4B-F0D7A55C308A}"/>
              </a:ext>
            </a:extLst>
          </p:cNvPr>
          <p:cNvSpPr/>
          <p:nvPr/>
        </p:nvSpPr>
        <p:spPr>
          <a:xfrm>
            <a:off x="6915021" y="982591"/>
            <a:ext cx="1101012" cy="55983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err="1"/>
              <a:t>m_head</a:t>
            </a:r>
            <a:endParaRPr lang="en-US" dirty="0"/>
          </a:p>
        </p:txBody>
      </p:sp>
      <p:sp>
        <p:nvSpPr>
          <p:cNvPr id="10" name="Rectangle: Rounded Corners 9">
            <a:extLst>
              <a:ext uri="{FF2B5EF4-FFF2-40B4-BE49-F238E27FC236}">
                <a16:creationId xmlns:a16="http://schemas.microsoft.com/office/drawing/2014/main" id="{1C4D54B6-E386-13D3-CEA9-1917C0ADB440}"/>
              </a:ext>
            </a:extLst>
          </p:cNvPr>
          <p:cNvSpPr/>
          <p:nvPr/>
        </p:nvSpPr>
        <p:spPr>
          <a:xfrm>
            <a:off x="9547550" y="326789"/>
            <a:ext cx="1343608" cy="16026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F5AFF68-33CD-A683-2A9E-35788E1B43F9}"/>
              </a:ext>
            </a:extLst>
          </p:cNvPr>
          <p:cNvSpPr/>
          <p:nvPr/>
        </p:nvSpPr>
        <p:spPr>
          <a:xfrm>
            <a:off x="9752823" y="567195"/>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3" name="Rectangle 12">
            <a:extLst>
              <a:ext uri="{FF2B5EF4-FFF2-40B4-BE49-F238E27FC236}">
                <a16:creationId xmlns:a16="http://schemas.microsoft.com/office/drawing/2014/main" id="{CB01E2E9-6A1B-9DC8-91AF-15F6C6D10900}"/>
              </a:ext>
            </a:extLst>
          </p:cNvPr>
          <p:cNvSpPr/>
          <p:nvPr/>
        </p:nvSpPr>
        <p:spPr>
          <a:xfrm>
            <a:off x="9771484" y="1167541"/>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4" name="Rectangle: Rounded Corners 13">
            <a:extLst>
              <a:ext uri="{FF2B5EF4-FFF2-40B4-BE49-F238E27FC236}">
                <a16:creationId xmlns:a16="http://schemas.microsoft.com/office/drawing/2014/main" id="{A92F1AD0-FBFB-A4E5-E430-156F9A30939D}"/>
              </a:ext>
            </a:extLst>
          </p:cNvPr>
          <p:cNvSpPr/>
          <p:nvPr/>
        </p:nvSpPr>
        <p:spPr>
          <a:xfrm>
            <a:off x="9547550" y="2323540"/>
            <a:ext cx="1343608" cy="16026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A121598-88D0-9EE4-5D5E-CD04BCA022C2}"/>
              </a:ext>
            </a:extLst>
          </p:cNvPr>
          <p:cNvSpPr/>
          <p:nvPr/>
        </p:nvSpPr>
        <p:spPr>
          <a:xfrm>
            <a:off x="9752823" y="2563946"/>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6" name="Rectangle 15">
            <a:extLst>
              <a:ext uri="{FF2B5EF4-FFF2-40B4-BE49-F238E27FC236}">
                <a16:creationId xmlns:a16="http://schemas.microsoft.com/office/drawing/2014/main" id="{B4A69B93-0977-04B3-7E52-812D009B13E7}"/>
              </a:ext>
            </a:extLst>
          </p:cNvPr>
          <p:cNvSpPr/>
          <p:nvPr/>
        </p:nvSpPr>
        <p:spPr>
          <a:xfrm>
            <a:off x="9771484" y="3164292"/>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7" name="Rectangle: Rounded Corners 16">
            <a:extLst>
              <a:ext uri="{FF2B5EF4-FFF2-40B4-BE49-F238E27FC236}">
                <a16:creationId xmlns:a16="http://schemas.microsoft.com/office/drawing/2014/main" id="{578908B5-42BA-5B28-3C15-3341C94A9E8C}"/>
              </a:ext>
            </a:extLst>
          </p:cNvPr>
          <p:cNvSpPr/>
          <p:nvPr/>
        </p:nvSpPr>
        <p:spPr>
          <a:xfrm>
            <a:off x="9547550" y="4320291"/>
            <a:ext cx="1343608" cy="16026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0529C7EC-BFD5-767F-44C9-930FA0660C8B}"/>
              </a:ext>
            </a:extLst>
          </p:cNvPr>
          <p:cNvSpPr/>
          <p:nvPr/>
        </p:nvSpPr>
        <p:spPr>
          <a:xfrm>
            <a:off x="9752823" y="4560697"/>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0CBC5278-52D2-2E78-F8CB-ECD0D17151B1}"/>
              </a:ext>
            </a:extLst>
          </p:cNvPr>
          <p:cNvSpPr/>
          <p:nvPr/>
        </p:nvSpPr>
        <p:spPr>
          <a:xfrm>
            <a:off x="9771484" y="5161043"/>
            <a:ext cx="895739" cy="447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cxnSp>
        <p:nvCxnSpPr>
          <p:cNvPr id="21" name="Straight Arrow Connector 20">
            <a:extLst>
              <a:ext uri="{FF2B5EF4-FFF2-40B4-BE49-F238E27FC236}">
                <a16:creationId xmlns:a16="http://schemas.microsoft.com/office/drawing/2014/main" id="{DA8D4F96-A081-752E-DF36-ADFC88F5BB2F}"/>
              </a:ext>
            </a:extLst>
          </p:cNvPr>
          <p:cNvCxnSpPr>
            <a:cxnSpLocks/>
            <a:stCxn id="9" idx="3"/>
            <a:endCxn id="10" idx="1"/>
          </p:cNvCxnSpPr>
          <p:nvPr/>
        </p:nvCxnSpPr>
        <p:spPr>
          <a:xfrm flipV="1">
            <a:off x="8016033" y="1128127"/>
            <a:ext cx="1531517" cy="1343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E058522-5D26-3DEF-3688-1BF4287ACAA1}"/>
              </a:ext>
            </a:extLst>
          </p:cNvPr>
          <p:cNvCxnSpPr>
            <a:cxnSpLocks/>
            <a:stCxn id="13" idx="2"/>
            <a:endCxn id="14" idx="0"/>
          </p:cNvCxnSpPr>
          <p:nvPr/>
        </p:nvCxnSpPr>
        <p:spPr>
          <a:xfrm>
            <a:off x="10219354" y="1615411"/>
            <a:ext cx="0" cy="708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3CB57C5-77A3-A5A6-35BE-A929DB999180}"/>
              </a:ext>
            </a:extLst>
          </p:cNvPr>
          <p:cNvCxnSpPr>
            <a:cxnSpLocks/>
            <a:stCxn id="16" idx="2"/>
            <a:endCxn id="17" idx="0"/>
          </p:cNvCxnSpPr>
          <p:nvPr/>
        </p:nvCxnSpPr>
        <p:spPr>
          <a:xfrm>
            <a:off x="10219354" y="3612162"/>
            <a:ext cx="0" cy="708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C1DC05F-AD08-5532-E201-7CD7458E0F19}"/>
              </a:ext>
            </a:extLst>
          </p:cNvPr>
          <p:cNvCxnSpPr>
            <a:cxnSpLocks/>
            <a:stCxn id="19" idx="2"/>
            <a:endCxn id="31" idx="0"/>
          </p:cNvCxnSpPr>
          <p:nvPr/>
        </p:nvCxnSpPr>
        <p:spPr>
          <a:xfrm flipH="1">
            <a:off x="10219353" y="5608913"/>
            <a:ext cx="1" cy="656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2DD0F62-4EBB-615A-EBDA-C89E6785EB3A}"/>
              </a:ext>
            </a:extLst>
          </p:cNvPr>
          <p:cNvSpPr txBox="1"/>
          <p:nvPr/>
        </p:nvSpPr>
        <p:spPr>
          <a:xfrm>
            <a:off x="9604180" y="6264999"/>
            <a:ext cx="1230346" cy="369332"/>
          </a:xfrm>
          <a:prstGeom prst="rect">
            <a:avLst/>
          </a:prstGeom>
          <a:noFill/>
        </p:spPr>
        <p:txBody>
          <a:bodyPr wrap="square" rtlCol="0">
            <a:spAutoFit/>
          </a:bodyPr>
          <a:lstStyle/>
          <a:p>
            <a:r>
              <a:rPr lang="en-US" dirty="0" err="1">
                <a:latin typeface="Consolas" panose="020B0609020204030204" pitchFamily="49" charset="0"/>
              </a:rPr>
              <a:t>nullptr</a:t>
            </a:r>
            <a:endParaRPr lang="en-US" dirty="0">
              <a:latin typeface="Consolas" panose="020B0609020204030204" pitchFamily="49" charset="0"/>
            </a:endParaRPr>
          </a:p>
        </p:txBody>
      </p:sp>
    </p:spTree>
    <p:extLst>
      <p:ext uri="{BB962C8B-B14F-4D97-AF65-F5344CB8AC3E}">
        <p14:creationId xmlns:p14="http://schemas.microsoft.com/office/powerpoint/2010/main" val="17521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2A91DA-8BA4-977C-DFC3-28F2042B4CE8}"/>
              </a:ext>
            </a:extLst>
          </p:cNvPr>
          <p:cNvSpPr txBox="1"/>
          <p:nvPr/>
        </p:nvSpPr>
        <p:spPr>
          <a:xfrm>
            <a:off x="0" y="0"/>
            <a:ext cx="9202057" cy="6186309"/>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Stack</a:t>
            </a:r>
            <a:r>
              <a:rPr lang="ru-RU"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public:</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74531F"/>
                </a:solidFill>
                <a:effectLst/>
                <a:latin typeface="Consolas" panose="020B0609020204030204" pitchFamily="49" charset="0"/>
              </a:rPr>
              <a:t>Pop</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ru-RU"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-&gt;data);</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-&gt;next;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a:t>
            </a:r>
            <a:endParaRPr lang="ru-RU"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8821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9215D9-FA25-1A67-C310-908BC1B064BB}"/>
              </a:ext>
            </a:extLst>
          </p:cNvPr>
          <p:cNvSpPr>
            <a:spLocks noGrp="1"/>
          </p:cNvSpPr>
          <p:nvPr>
            <p:ph type="title"/>
          </p:nvPr>
        </p:nvSpPr>
        <p:spPr/>
        <p:txBody>
          <a:bodyPr/>
          <a:lstStyle/>
          <a:p>
            <a:r>
              <a:rPr lang="en-US" dirty="0"/>
              <a:t>Lock-free </a:t>
            </a:r>
            <a:r>
              <a:rPr lang="ru-RU" dirty="0"/>
              <a:t>стек</a:t>
            </a:r>
            <a:endParaRPr lang="en-US" dirty="0"/>
          </a:p>
        </p:txBody>
      </p:sp>
      <p:sp>
        <p:nvSpPr>
          <p:cNvPr id="5" name="Text Placeholder 4">
            <a:extLst>
              <a:ext uri="{FF2B5EF4-FFF2-40B4-BE49-F238E27FC236}">
                <a16:creationId xmlns:a16="http://schemas.microsoft.com/office/drawing/2014/main" id="{F4E508A8-8416-8438-92B2-BE0E997AF8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597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A16703-B28F-8DFE-1F57-35B80281C9FA}"/>
              </a:ext>
            </a:extLst>
          </p:cNvPr>
          <p:cNvSpPr txBox="1"/>
          <p:nvPr/>
        </p:nvSpPr>
        <p:spPr>
          <a:xfrm>
            <a:off x="-22276" y="0"/>
            <a:ext cx="7915974"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ru-RU"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ru-RU" b="0" dirty="0">
                <a:solidFill>
                  <a:srgbClr val="0000FF"/>
                </a:solidFill>
                <a:effectLst/>
                <a:latin typeface="Consolas" panose="020B0609020204030204" pitchFamily="49" charset="0"/>
              </a:rPr>
              <a:t>  </a:t>
            </a: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data;</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next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data(std::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data(std::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&amp; operator=(</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std::</a:t>
            </a:r>
            <a:r>
              <a:rPr lang="en-US" b="0" dirty="0">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-&gt;next);</a:t>
            </a:r>
          </a:p>
          <a:p>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2542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526824-505B-2972-5262-96C1F6F9EC5F}"/>
              </a:ext>
            </a:extLst>
          </p:cNvPr>
          <p:cNvSpPr txBox="1"/>
          <p:nvPr/>
        </p:nvSpPr>
        <p:spPr>
          <a:xfrm>
            <a:off x="164938" y="-18661"/>
            <a:ext cx="11719250"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ru-RU"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74531F"/>
                </a:solidFill>
                <a:effectLst/>
                <a:latin typeface="Consolas" panose="020B0609020204030204" pitchFamily="49" charset="0"/>
              </a:rPr>
              <a:t>Pop</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-&gt;next));</a:t>
            </a:r>
          </a:p>
          <a:p>
            <a:pPr>
              <a:buNone/>
            </a:pPr>
            <a:r>
              <a:rPr lang="ru-RU" b="0" dirty="0">
                <a:solidFill>
                  <a:srgbClr val="8F08C4"/>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-&gt;data) :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ru-RU" b="0" dirty="0">
              <a:solidFill>
                <a:srgbClr val="0000FF"/>
              </a:solidFill>
              <a:effectLst/>
              <a:latin typeface="Consolas" panose="020B0609020204030204" pitchFamily="49" charset="0"/>
            </a:endParaRPr>
          </a:p>
          <a:p>
            <a:pPr>
              <a:buNone/>
            </a:pPr>
            <a:r>
              <a:rPr lang="ru-RU" b="0" dirty="0">
                <a:solidFill>
                  <a:srgbClr val="0000FF"/>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newNode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newNode</a:t>
            </a:r>
            <a:r>
              <a:rPr lang="en-US" b="0" dirty="0">
                <a:solidFill>
                  <a:srgbClr val="000000"/>
                </a:solidFill>
                <a:effectLst/>
                <a:latin typeface="Consolas" panose="020B0609020204030204" pitchFamily="49" charset="0"/>
              </a:rPr>
              <a:t>-&gt;next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ru-RU" b="0" dirty="0">
                <a:solidFill>
                  <a:srgbClr val="8F08C4"/>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newNode</a:t>
            </a:r>
            <a:r>
              <a:rPr lang="en-US" b="0" dirty="0">
                <a:solidFill>
                  <a:srgbClr val="000000"/>
                </a:solidFill>
                <a:effectLst/>
                <a:latin typeface="Consolas" panose="020B0609020204030204" pitchFamily="49" charset="0"/>
              </a:rPr>
              <a:t>-&gt;next,</a:t>
            </a:r>
            <a:r>
              <a:rPr lang="en-US" b="0" dirty="0">
                <a:solidFill>
                  <a:srgbClr val="008000"/>
                </a:solidFill>
                <a:effectLst/>
                <a:latin typeface="Consolas" panose="020B0609020204030204" pitchFamily="49" charset="0"/>
              </a:rPr>
              <a:t> /*desired*/</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newNode</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a:t>
            </a:r>
          </a:p>
          <a:p>
            <a:pPr>
              <a:buNone/>
            </a:pP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3385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E4F6-ECD3-4266-8A8A-1107859DB52C}"/>
              </a:ext>
            </a:extLst>
          </p:cNvPr>
          <p:cNvSpPr>
            <a:spLocks noGrp="1"/>
          </p:cNvSpPr>
          <p:nvPr>
            <p:ph type="title"/>
          </p:nvPr>
        </p:nvSpPr>
        <p:spPr/>
        <p:txBody>
          <a:bodyPr/>
          <a:lstStyle/>
          <a:p>
            <a:r>
              <a:rPr lang="ru-RU" dirty="0"/>
              <a:t>Проблема освобождения памяти</a:t>
            </a:r>
            <a:endParaRPr lang="en-US" dirty="0"/>
          </a:p>
        </p:txBody>
      </p:sp>
      <p:sp>
        <p:nvSpPr>
          <p:cNvPr id="3" name="Content Placeholder 2">
            <a:extLst>
              <a:ext uri="{FF2B5EF4-FFF2-40B4-BE49-F238E27FC236}">
                <a16:creationId xmlns:a16="http://schemas.microsoft.com/office/drawing/2014/main" id="{2974CA88-C3AF-E791-6176-4EC73C11012E}"/>
              </a:ext>
            </a:extLst>
          </p:cNvPr>
          <p:cNvSpPr>
            <a:spLocks noGrp="1"/>
          </p:cNvSpPr>
          <p:nvPr>
            <p:ph idx="1"/>
          </p:nvPr>
        </p:nvSpPr>
        <p:spPr/>
        <p:txBody>
          <a:bodyPr/>
          <a:lstStyle/>
          <a:p>
            <a:r>
              <a:rPr lang="ru-RU" dirty="0"/>
              <a:t>В нормальных программах утечки памяти недопустимы</a:t>
            </a:r>
          </a:p>
          <a:p>
            <a:r>
              <a:rPr lang="ru-RU" dirty="0"/>
              <a:t>Проблема: узел можно удалить, если никто больше к нему не обращается</a:t>
            </a:r>
          </a:p>
          <a:p>
            <a:pPr lvl="1"/>
            <a:r>
              <a:rPr lang="ru-RU" dirty="0"/>
              <a:t>Если только один поток делает </a:t>
            </a:r>
            <a:r>
              <a:rPr lang="en-US" dirty="0"/>
              <a:t>Pop</a:t>
            </a:r>
            <a:r>
              <a:rPr lang="ru-RU" dirty="0"/>
              <a:t>, то он и удаляет узел</a:t>
            </a:r>
          </a:p>
          <a:p>
            <a:pPr lvl="1"/>
            <a:r>
              <a:rPr lang="ru-RU" dirty="0"/>
              <a:t>Если несколько потоков вызывают </a:t>
            </a:r>
            <a:r>
              <a:rPr lang="en-US" dirty="0"/>
              <a:t>Pop</a:t>
            </a:r>
            <a:r>
              <a:rPr lang="ru-RU" dirty="0"/>
              <a:t>, надо понять, когда их можно удалить</a:t>
            </a:r>
          </a:p>
          <a:p>
            <a:r>
              <a:rPr lang="ru-RU" dirty="0"/>
              <a:t>В некоторых языках эту проблему решает сборщик мусора</a:t>
            </a:r>
          </a:p>
          <a:p>
            <a:pPr lvl="1"/>
            <a:r>
              <a:rPr lang="ru-RU" dirty="0"/>
              <a:t>Нужно написать упрощённый аналог сборщика мусора</a:t>
            </a:r>
          </a:p>
        </p:txBody>
      </p:sp>
    </p:spTree>
    <p:extLst>
      <p:ext uri="{BB962C8B-B14F-4D97-AF65-F5344CB8AC3E}">
        <p14:creationId xmlns:p14="http://schemas.microsoft.com/office/powerpoint/2010/main" val="15117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B0C1-3AF5-8DBA-8FA6-6C4EBB9CF835}"/>
              </a:ext>
            </a:extLst>
          </p:cNvPr>
          <p:cNvSpPr>
            <a:spLocks noGrp="1"/>
          </p:cNvSpPr>
          <p:nvPr>
            <p:ph type="title"/>
          </p:nvPr>
        </p:nvSpPr>
        <p:spPr/>
        <p:txBody>
          <a:bodyPr/>
          <a:lstStyle/>
          <a:p>
            <a:r>
              <a:rPr lang="ru-RU" dirty="0"/>
              <a:t>Упрощённый сборщик мусора</a:t>
            </a:r>
            <a:endParaRPr lang="en-US" dirty="0"/>
          </a:p>
        </p:txBody>
      </p:sp>
      <p:sp>
        <p:nvSpPr>
          <p:cNvPr id="3" name="Content Placeholder 2">
            <a:extLst>
              <a:ext uri="{FF2B5EF4-FFF2-40B4-BE49-F238E27FC236}">
                <a16:creationId xmlns:a16="http://schemas.microsoft.com/office/drawing/2014/main" id="{229ADC35-A8C9-C060-081F-7AEBA69CA269}"/>
              </a:ext>
            </a:extLst>
          </p:cNvPr>
          <p:cNvSpPr>
            <a:spLocks noGrp="1"/>
          </p:cNvSpPr>
          <p:nvPr>
            <p:ph idx="1"/>
          </p:nvPr>
        </p:nvSpPr>
        <p:spPr/>
        <p:txBody>
          <a:bodyPr/>
          <a:lstStyle/>
          <a:p>
            <a:r>
              <a:rPr lang="ru-RU" dirty="0"/>
              <a:t>После удаления из стека поток не удаляет узел сразу, а добавляет в список для удаления</a:t>
            </a:r>
          </a:p>
          <a:p>
            <a:r>
              <a:rPr lang="ru-RU" dirty="0"/>
              <a:t>Когда ни один поток не вызывает </a:t>
            </a:r>
            <a:r>
              <a:rPr lang="en-US" dirty="0"/>
              <a:t>Pop</a:t>
            </a:r>
            <a:r>
              <a:rPr lang="ru-RU" dirty="0"/>
              <a:t>, можно удалить все узлы из этого списка</a:t>
            </a:r>
          </a:p>
          <a:p>
            <a:r>
              <a:rPr lang="ru-RU" dirty="0"/>
              <a:t>Для отслеживания потоков используем атомарный счётчик</a:t>
            </a:r>
          </a:p>
          <a:p>
            <a:pPr lvl="1"/>
            <a:r>
              <a:rPr lang="ru-RU" dirty="0"/>
              <a:t>При входе в </a:t>
            </a:r>
            <a:r>
              <a:rPr lang="en-US" dirty="0"/>
              <a:t>Pop</a:t>
            </a:r>
            <a:r>
              <a:rPr lang="ru-RU" dirty="0"/>
              <a:t> счётчик увеличивается, при выходе – уменьшается</a:t>
            </a:r>
          </a:p>
        </p:txBody>
      </p:sp>
    </p:spTree>
    <p:extLst>
      <p:ext uri="{BB962C8B-B14F-4D97-AF65-F5344CB8AC3E}">
        <p14:creationId xmlns:p14="http://schemas.microsoft.com/office/powerpoint/2010/main" val="399320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8FB494-333F-B1AD-677C-E6C74ED366C4}"/>
              </a:ext>
            </a:extLst>
          </p:cNvPr>
          <p:cNvSpPr txBox="1"/>
          <p:nvPr/>
        </p:nvSpPr>
        <p:spPr>
          <a:xfrm>
            <a:off x="0" y="127953"/>
            <a:ext cx="7981406" cy="6186309"/>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m_nodesToDelete.</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std::</a:t>
            </a:r>
            <a:r>
              <a:rPr lang="en-US" b="0" dirty="0">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nodes</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nodes</a:t>
            </a:r>
            <a:r>
              <a:rPr lang="en-US" b="0" dirty="0">
                <a:solidFill>
                  <a:srgbClr val="000000"/>
                </a:solidFill>
                <a:effectLst/>
                <a:latin typeface="Consolas" panose="020B0609020204030204" pitchFamily="49" charset="0"/>
              </a:rPr>
              <a:t>-&gt;next);</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unsigned</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m_threadsInPop</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m_nodesToDelete</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1262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8A3D6C-1C65-C2C1-E826-274872B090F7}"/>
              </a:ext>
            </a:extLst>
          </p:cNvPr>
          <p:cNvSpPr txBox="1"/>
          <p:nvPr/>
        </p:nvSpPr>
        <p:spPr>
          <a:xfrm>
            <a:off x="0" y="2530158"/>
            <a:ext cx="11662953" cy="2862322"/>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74531F"/>
                </a:solidFill>
                <a:effectLst/>
                <a:latin typeface="Consolas" panose="020B0609020204030204" pitchFamily="49" charset="0"/>
              </a:rPr>
              <a:t>Pop</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m_threadsInPop</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Увеличиваем счётчик потоков, делающих </a:t>
            </a:r>
            <a:r>
              <a:rPr lang="en-US" b="0" dirty="0">
                <a:solidFill>
                  <a:srgbClr val="008000"/>
                </a:solidFill>
                <a:effectLst/>
                <a:latin typeface="Consolas" panose="020B0609020204030204" pitchFamily="49" charset="0"/>
              </a:rPr>
              <a:t>Pop</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-&gt;next))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-&gt;data)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1" dirty="0" err="1">
                <a:solidFill>
                  <a:srgbClr val="74531F"/>
                </a:solidFill>
                <a:effectLst/>
                <a:latin typeface="Consolas" panose="020B0609020204030204" pitchFamily="49" charset="0"/>
              </a:rPr>
              <a:t>TryReclaim</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Помещаем узел в список на удаление</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0457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7C700-7CE5-89DE-E4EB-F8B2E95C402E}"/>
              </a:ext>
            </a:extLst>
          </p:cNvPr>
          <p:cNvSpPr txBox="1"/>
          <p:nvPr/>
        </p:nvSpPr>
        <p:spPr>
          <a:xfrm>
            <a:off x="0" y="0"/>
            <a:ext cx="12192000" cy="6740307"/>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TryReclaim</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m_threadsInPop</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Мы единственный поток внутри </a:t>
            </a:r>
            <a:r>
              <a:rPr lang="en-US" b="0" dirty="0">
                <a:solidFill>
                  <a:srgbClr val="008000"/>
                </a:solidFill>
                <a:effectLst/>
                <a:latin typeface="Consolas" panose="020B0609020204030204" pitchFamily="49" charset="0"/>
              </a:rPr>
              <a:t>Pop?</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Пытаемся забрать список узлов себе</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nodesToDelete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m_nodesToDelete.</a:t>
            </a:r>
            <a:r>
              <a:rPr lang="en-US" b="0" dirty="0" err="1">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m_threadsInPop</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Текущий поток всё ещё последний?</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p>
          <a:p>
            <a:pPr>
              <a:buNone/>
            </a:pPr>
            <a:r>
              <a:rPr lang="ru-RU" b="0" dirty="0">
                <a:solidFill>
                  <a:srgbClr val="008000"/>
                </a:solidFill>
                <a:effectLst/>
                <a:latin typeface="Consolas" panose="020B0609020204030204" pitchFamily="49" charset="0"/>
              </a:rPr>
              <a:t>        // Больше никто не работает со списком узлов, поэтому его можно удалить</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nodesToDelete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nodesToDelete</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Кто-то ещё работает со списком узлов - добавляем узлы в список</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1" dirty="0" err="1">
                <a:solidFill>
                  <a:srgbClr val="74531F"/>
                </a:solidFill>
                <a:effectLst/>
                <a:latin typeface="Consolas" panose="020B0609020204030204" pitchFamily="49" charset="0"/>
              </a:rPr>
              <a:t>ChainPendingNodes</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nodesToDelete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Узел можно удалить, так</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как только текущий поток извлёк этот узел</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else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1" dirty="0" err="1">
                <a:solidFill>
                  <a:srgbClr val="74531F"/>
                </a:solidFill>
                <a:effectLst/>
                <a:latin typeface="Consolas" panose="020B0609020204030204" pitchFamily="49" charset="0"/>
              </a:rPr>
              <a:t>ChainPendingNode</a:t>
            </a:r>
            <a:r>
              <a:rPr lang="en-US" b="0" dirty="0">
                <a:solidFill>
                  <a:srgbClr val="000000"/>
                </a:solidFill>
                <a:effectLst/>
                <a:latin typeface="Consolas" panose="020B0609020204030204" pitchFamily="49" charset="0"/>
              </a:rPr>
              <a:t>(</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m_threadsInPop</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8511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776F-01C8-91BC-BFD1-F67854F3D7F7}"/>
              </a:ext>
            </a:extLst>
          </p:cNvPr>
          <p:cNvSpPr>
            <a:spLocks noGrp="1"/>
          </p:cNvSpPr>
          <p:nvPr>
            <p:ph type="title"/>
          </p:nvPr>
        </p:nvSpPr>
        <p:spPr/>
        <p:txBody>
          <a:bodyPr/>
          <a:lstStyle/>
          <a:p>
            <a:r>
              <a:rPr lang="ru-RU" dirty="0"/>
              <a:t>Блокирующие (</a:t>
            </a:r>
            <a:r>
              <a:rPr lang="en-US" dirty="0"/>
              <a:t>blocking) </a:t>
            </a:r>
            <a:r>
              <a:rPr lang="ru-RU" dirty="0"/>
              <a:t>алгоритмы и структуры данных</a:t>
            </a:r>
            <a:endParaRPr lang="en-US" dirty="0"/>
          </a:p>
        </p:txBody>
      </p:sp>
      <p:sp>
        <p:nvSpPr>
          <p:cNvPr id="3" name="Content Placeholder 2">
            <a:extLst>
              <a:ext uri="{FF2B5EF4-FFF2-40B4-BE49-F238E27FC236}">
                <a16:creationId xmlns:a16="http://schemas.microsoft.com/office/drawing/2014/main" id="{AB923F66-EAFB-2C67-CF07-DB277F6A062F}"/>
              </a:ext>
            </a:extLst>
          </p:cNvPr>
          <p:cNvSpPr>
            <a:spLocks noGrp="1"/>
          </p:cNvSpPr>
          <p:nvPr>
            <p:ph idx="1"/>
          </p:nvPr>
        </p:nvSpPr>
        <p:spPr/>
        <p:txBody>
          <a:bodyPr>
            <a:normAutofit/>
          </a:bodyPr>
          <a:lstStyle/>
          <a:p>
            <a:r>
              <a:rPr lang="ru-RU" dirty="0"/>
              <a:t>Используют мьютексы, условные переменные, </a:t>
            </a:r>
            <a:r>
              <a:rPr lang="en-US" dirty="0"/>
              <a:t>futures</a:t>
            </a:r>
            <a:r>
              <a:rPr lang="ru-RU" dirty="0"/>
              <a:t> и другие объекты для синхронизации</a:t>
            </a:r>
          </a:p>
          <a:p>
            <a:pPr lvl="1"/>
            <a:r>
              <a:rPr lang="ru-RU" dirty="0"/>
              <a:t>Один поток вызывает функции библиотеки или ОС, которые приостанавливают его, пока другой поток выполняет действие</a:t>
            </a:r>
          </a:p>
          <a:p>
            <a:pPr lvl="2"/>
            <a:r>
              <a:rPr lang="ru-RU" dirty="0"/>
              <a:t>Такие вызовы называются блокирующими</a:t>
            </a:r>
          </a:p>
          <a:p>
            <a:pPr lvl="1"/>
            <a:r>
              <a:rPr lang="ru-RU" dirty="0"/>
              <a:t>ОС снимает поток с выполнения и отдаёт процессорное время другим потокам</a:t>
            </a:r>
          </a:p>
          <a:p>
            <a:r>
              <a:rPr lang="ru-RU" dirty="0"/>
              <a:t>Структуры данных и алгоритмы называются неблокирующими</a:t>
            </a:r>
            <a:r>
              <a:rPr lang="en-US" dirty="0"/>
              <a:t> (non-blocking)</a:t>
            </a:r>
            <a:r>
              <a:rPr lang="ru-RU" dirty="0"/>
              <a:t>, если они не используют</a:t>
            </a:r>
            <a:r>
              <a:rPr lang="en-US" dirty="0"/>
              <a:t> </a:t>
            </a:r>
            <a:r>
              <a:rPr lang="ru-RU" dirty="0"/>
              <a:t>блокирующие функции</a:t>
            </a:r>
          </a:p>
        </p:txBody>
      </p:sp>
    </p:spTree>
    <p:extLst>
      <p:ext uri="{BB962C8B-B14F-4D97-AF65-F5344CB8AC3E}">
        <p14:creationId xmlns:p14="http://schemas.microsoft.com/office/powerpoint/2010/main" val="1843291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BC48E-31B1-754B-9BD8-21C8156D49E0}"/>
              </a:ext>
            </a:extLst>
          </p:cNvPr>
          <p:cNvPicPr>
            <a:picLocks noChangeAspect="1"/>
          </p:cNvPicPr>
          <p:nvPr/>
        </p:nvPicPr>
        <p:blipFill>
          <a:blip r:embed="rId2"/>
          <a:stretch>
            <a:fillRect/>
          </a:stretch>
        </p:blipFill>
        <p:spPr>
          <a:xfrm>
            <a:off x="0" y="0"/>
            <a:ext cx="4153989" cy="1422495"/>
          </a:xfrm>
          <a:prstGeom prst="rect">
            <a:avLst/>
          </a:prstGeom>
        </p:spPr>
      </p:pic>
      <p:pic>
        <p:nvPicPr>
          <p:cNvPr id="5" name="Picture 4">
            <a:extLst>
              <a:ext uri="{FF2B5EF4-FFF2-40B4-BE49-F238E27FC236}">
                <a16:creationId xmlns:a16="http://schemas.microsoft.com/office/drawing/2014/main" id="{CDD3637C-54DA-85A9-4E8F-E3CAD0AC8782}"/>
              </a:ext>
            </a:extLst>
          </p:cNvPr>
          <p:cNvPicPr>
            <a:picLocks noChangeAspect="1"/>
          </p:cNvPicPr>
          <p:nvPr/>
        </p:nvPicPr>
        <p:blipFill>
          <a:blip r:embed="rId3"/>
          <a:stretch>
            <a:fillRect/>
          </a:stretch>
        </p:blipFill>
        <p:spPr>
          <a:xfrm>
            <a:off x="0" y="1542755"/>
            <a:ext cx="4995325" cy="4855338"/>
          </a:xfrm>
          <a:prstGeom prst="rect">
            <a:avLst/>
          </a:prstGeom>
        </p:spPr>
      </p:pic>
      <p:pic>
        <p:nvPicPr>
          <p:cNvPr id="7" name="Picture 6">
            <a:extLst>
              <a:ext uri="{FF2B5EF4-FFF2-40B4-BE49-F238E27FC236}">
                <a16:creationId xmlns:a16="http://schemas.microsoft.com/office/drawing/2014/main" id="{93783D09-5404-8D83-F2A8-ADBF58035D8D}"/>
              </a:ext>
            </a:extLst>
          </p:cNvPr>
          <p:cNvPicPr>
            <a:picLocks noChangeAspect="1"/>
          </p:cNvPicPr>
          <p:nvPr/>
        </p:nvPicPr>
        <p:blipFill>
          <a:blip r:embed="rId4"/>
          <a:stretch>
            <a:fillRect/>
          </a:stretch>
        </p:blipFill>
        <p:spPr>
          <a:xfrm>
            <a:off x="6271822" y="158471"/>
            <a:ext cx="5591955" cy="4001058"/>
          </a:xfrm>
          <a:prstGeom prst="rect">
            <a:avLst/>
          </a:prstGeom>
        </p:spPr>
      </p:pic>
    </p:spTree>
    <p:extLst>
      <p:ext uri="{BB962C8B-B14F-4D97-AF65-F5344CB8AC3E}">
        <p14:creationId xmlns:p14="http://schemas.microsoft.com/office/powerpoint/2010/main" val="289809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BC932-99EE-CE6B-A402-C3E95BB71DE2}"/>
              </a:ext>
            </a:extLst>
          </p:cNvPr>
          <p:cNvSpPr txBox="1"/>
          <p:nvPr/>
        </p:nvSpPr>
        <p:spPr>
          <a:xfrm>
            <a:off x="0" y="0"/>
            <a:ext cx="12192000" cy="6740307"/>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ChainPendingNodes</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first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A1BFF"/>
                </a:solidFill>
                <a:effectLst/>
                <a:latin typeface="Consolas" panose="020B0609020204030204" pitchFamily="49" charset="0"/>
              </a:rPr>
              <a:t>assert</a:t>
            </a:r>
            <a:r>
              <a:rPr lang="en-US" b="0" dirty="0">
                <a:solidFill>
                  <a:srgbClr val="000000"/>
                </a:solidFill>
                <a:effectLst/>
                <a:latin typeface="Consolas" panose="020B0609020204030204" pitchFamily="49" charset="0"/>
              </a:rPr>
              <a:t>(first);</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last</a:t>
            </a:r>
            <a:r>
              <a:rPr lang="en-US" b="0" dirty="0">
                <a:solidFill>
                  <a:srgbClr val="000000"/>
                </a:solidFill>
                <a:effectLst/>
                <a:latin typeface="Consolas" panose="020B0609020204030204" pitchFamily="49" charset="0"/>
              </a:rPr>
              <a:t> = </a:t>
            </a:r>
            <a:r>
              <a:rPr lang="en-US" b="0" dirty="0">
                <a:solidFill>
                  <a:srgbClr val="808080"/>
                </a:solidFill>
                <a:effectLst/>
                <a:latin typeface="Consolas" panose="020B0609020204030204" pitchFamily="49" charset="0"/>
              </a:rPr>
              <a:t>first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next</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last</a:t>
            </a:r>
            <a:r>
              <a:rPr lang="en-US" b="0" dirty="0">
                <a:solidFill>
                  <a:srgbClr val="000000"/>
                </a:solidFill>
                <a:effectLst/>
                <a:latin typeface="Consolas" panose="020B0609020204030204" pitchFamily="49" charset="0"/>
              </a:rPr>
              <a:t>-&gt;next)</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last</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next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ChainPendingNodes</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first</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last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Дописываем диапазон узлов [</a:t>
            </a:r>
            <a:r>
              <a:rPr lang="en-US" b="0" dirty="0">
                <a:solidFill>
                  <a:srgbClr val="008000"/>
                </a:solidFill>
                <a:effectLst/>
                <a:latin typeface="Consolas" panose="020B0609020204030204" pitchFamily="49" charset="0"/>
              </a:rPr>
              <a:t>first, last] </a:t>
            </a:r>
            <a:r>
              <a:rPr lang="ru-RU" b="0" dirty="0">
                <a:solidFill>
                  <a:srgbClr val="008000"/>
                </a:solidFill>
                <a:effectLst/>
                <a:latin typeface="Consolas" panose="020B0609020204030204" pitchFamily="49" charset="0"/>
              </a:rPr>
              <a:t>в начало списка</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ChainPendingNodes</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first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last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A1BFF"/>
                </a:solidFill>
                <a:effectLst/>
                <a:latin typeface="Consolas" panose="020B0609020204030204" pitchFamily="49" charset="0"/>
              </a:rPr>
              <a:t>assert</a:t>
            </a:r>
            <a:r>
              <a:rPr lang="en-US" b="0" dirty="0">
                <a:solidFill>
                  <a:srgbClr val="000000"/>
                </a:solidFill>
                <a:effectLst/>
                <a:latin typeface="Consolas" panose="020B0609020204030204" pitchFamily="49" charset="0"/>
              </a:rPr>
              <a:t>(first &amp;&amp; last);</a:t>
            </a:r>
          </a:p>
          <a:p>
            <a:pPr>
              <a:buNone/>
            </a:pP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last</a:t>
            </a:r>
            <a:r>
              <a:rPr lang="en-US" b="0" dirty="0">
                <a:solidFill>
                  <a:srgbClr val="000000"/>
                </a:solidFill>
                <a:effectLst/>
                <a:latin typeface="Consolas" panose="020B0609020204030204" pitchFamily="49" charset="0"/>
              </a:rPr>
              <a:t>-&gt;next = </a:t>
            </a:r>
            <a:r>
              <a:rPr lang="en-US" b="0" dirty="0" err="1">
                <a:solidFill>
                  <a:srgbClr val="000000"/>
                </a:solidFill>
                <a:effectLst/>
                <a:latin typeface="Consolas" panose="020B0609020204030204" pitchFamily="49" charset="0"/>
              </a:rPr>
              <a:t>m_nodesToDelete</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Цикл нужен, так как другие потоки тоже могут выполнять это же действие</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m_nodesToDelete.</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last</a:t>
            </a:r>
            <a:r>
              <a:rPr lang="en-US" b="0" dirty="0">
                <a:solidFill>
                  <a:srgbClr val="000000"/>
                </a:solidFill>
                <a:effectLst/>
                <a:latin typeface="Consolas" panose="020B0609020204030204" pitchFamily="49" charset="0"/>
              </a:rPr>
              <a:t>-&gt;next, </a:t>
            </a:r>
            <a:r>
              <a:rPr lang="en-US" b="0" dirty="0">
                <a:solidFill>
                  <a:srgbClr val="808080"/>
                </a:solidFill>
                <a:effectLst/>
                <a:latin typeface="Consolas" panose="020B0609020204030204" pitchFamily="49" charset="0"/>
              </a:rPr>
              <a:t>first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ChainPendingNode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A1BFF"/>
                </a:solidFill>
                <a:effectLst/>
                <a:latin typeface="Consolas" panose="020B0609020204030204" pitchFamily="49" charset="0"/>
              </a:rPr>
              <a:t>assert</a:t>
            </a:r>
            <a:r>
              <a:rPr lang="en-US" b="0" dirty="0">
                <a:solidFill>
                  <a:srgbClr val="000000"/>
                </a:solidFill>
                <a:effectLst/>
                <a:latin typeface="Consolas" panose="020B0609020204030204" pitchFamily="49" charset="0"/>
              </a:rPr>
              <a:t>(node);</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ChainPendingNodes</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6387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FFB6-358D-A1B0-C14C-0B9ACB547A7B}"/>
              </a:ext>
            </a:extLst>
          </p:cNvPr>
          <p:cNvSpPr>
            <a:spLocks noGrp="1"/>
          </p:cNvSpPr>
          <p:nvPr>
            <p:ph type="title"/>
          </p:nvPr>
        </p:nvSpPr>
        <p:spPr/>
        <p:txBody>
          <a:bodyPr/>
          <a:lstStyle/>
          <a:p>
            <a:r>
              <a:rPr lang="ru-RU" dirty="0"/>
              <a:t>Анализ реализации</a:t>
            </a:r>
            <a:endParaRPr lang="en-US" dirty="0"/>
          </a:p>
        </p:txBody>
      </p:sp>
      <p:sp>
        <p:nvSpPr>
          <p:cNvPr id="3" name="Content Placeholder 2">
            <a:extLst>
              <a:ext uri="{FF2B5EF4-FFF2-40B4-BE49-F238E27FC236}">
                <a16:creationId xmlns:a16="http://schemas.microsoft.com/office/drawing/2014/main" id="{23A5067C-8CB9-3FF0-31FA-2033E9EB8253}"/>
              </a:ext>
            </a:extLst>
          </p:cNvPr>
          <p:cNvSpPr>
            <a:spLocks noGrp="1"/>
          </p:cNvSpPr>
          <p:nvPr>
            <p:ph idx="1"/>
          </p:nvPr>
        </p:nvSpPr>
        <p:spPr/>
        <p:txBody>
          <a:bodyPr/>
          <a:lstStyle/>
          <a:p>
            <a:r>
              <a:rPr lang="ru-RU" dirty="0"/>
              <a:t>Отложенное удаление узлов работает хорошо при небольшой нагрузке, когда ни один поток не вызывает </a:t>
            </a:r>
            <a:r>
              <a:rPr lang="en-US" dirty="0"/>
              <a:t>Pop</a:t>
            </a:r>
            <a:endParaRPr lang="ru-RU" dirty="0"/>
          </a:p>
          <a:p>
            <a:r>
              <a:rPr lang="ru-RU" dirty="0"/>
              <a:t>Удаление узла может занять длительное время</a:t>
            </a:r>
          </a:p>
          <a:p>
            <a:r>
              <a:rPr lang="ru-RU" dirty="0"/>
              <a:t>При высокой нагрузке </a:t>
            </a:r>
            <a:r>
              <a:rPr lang="en-US" dirty="0"/>
              <a:t>(</a:t>
            </a:r>
            <a:r>
              <a:rPr lang="ru-RU" dirty="0"/>
              <a:t>много потоков вызывают </a:t>
            </a:r>
            <a:r>
              <a:rPr lang="en-US" dirty="0"/>
              <a:t>Pop) </a:t>
            </a:r>
            <a:r>
              <a:rPr lang="ru-RU" dirty="0"/>
              <a:t>слишком много потоков будут входить в </a:t>
            </a:r>
            <a:r>
              <a:rPr lang="en-US" dirty="0"/>
              <a:t>Pop</a:t>
            </a:r>
            <a:r>
              <a:rPr lang="ru-RU" dirty="0"/>
              <a:t> и список удаляемых узлов будет расти</a:t>
            </a:r>
          </a:p>
          <a:p>
            <a:pPr lvl="1"/>
            <a:r>
              <a:rPr lang="ru-RU" dirty="0"/>
              <a:t>Снова утечка памяти</a:t>
            </a:r>
          </a:p>
          <a:p>
            <a:r>
              <a:rPr lang="ru-RU" dirty="0"/>
              <a:t>В таких случаях применяются альтернативные способы освобождения памяти</a:t>
            </a:r>
            <a:endParaRPr lang="en-US" dirty="0"/>
          </a:p>
        </p:txBody>
      </p:sp>
    </p:spTree>
    <p:extLst>
      <p:ext uri="{BB962C8B-B14F-4D97-AF65-F5344CB8AC3E}">
        <p14:creationId xmlns:p14="http://schemas.microsoft.com/office/powerpoint/2010/main" val="273078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97A904-A8A5-9121-4324-0D64BF46531F}"/>
              </a:ext>
            </a:extLst>
          </p:cNvPr>
          <p:cNvSpPr>
            <a:spLocks noGrp="1"/>
          </p:cNvSpPr>
          <p:nvPr>
            <p:ph type="title"/>
          </p:nvPr>
        </p:nvSpPr>
        <p:spPr/>
        <p:txBody>
          <a:bodyPr/>
          <a:lstStyle/>
          <a:p>
            <a:r>
              <a:rPr lang="en-US" dirty="0"/>
              <a:t>Hazard Pointers</a:t>
            </a:r>
          </a:p>
        </p:txBody>
      </p:sp>
      <p:sp>
        <p:nvSpPr>
          <p:cNvPr id="5" name="Text Placeholder 4">
            <a:extLst>
              <a:ext uri="{FF2B5EF4-FFF2-40B4-BE49-F238E27FC236}">
                <a16:creationId xmlns:a16="http://schemas.microsoft.com/office/drawing/2014/main" id="{F3346CC3-C7E1-C978-A40A-564BAB051B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8606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B38A0-0A28-6E05-2565-DA24D670D39A}"/>
              </a:ext>
            </a:extLst>
          </p:cNvPr>
          <p:cNvSpPr>
            <a:spLocks noGrp="1"/>
          </p:cNvSpPr>
          <p:nvPr>
            <p:ph type="title"/>
          </p:nvPr>
        </p:nvSpPr>
        <p:spPr/>
        <p:txBody>
          <a:bodyPr/>
          <a:lstStyle/>
          <a:p>
            <a:r>
              <a:rPr lang="en-US" dirty="0"/>
              <a:t>Hazard Pointers (</a:t>
            </a:r>
            <a:r>
              <a:rPr lang="ru-RU" dirty="0"/>
              <a:t>Указатели на опасность)</a:t>
            </a:r>
            <a:endParaRPr lang="en-US" dirty="0"/>
          </a:p>
        </p:txBody>
      </p:sp>
      <p:sp>
        <p:nvSpPr>
          <p:cNvPr id="5" name="Content Placeholder 4">
            <a:extLst>
              <a:ext uri="{FF2B5EF4-FFF2-40B4-BE49-F238E27FC236}">
                <a16:creationId xmlns:a16="http://schemas.microsoft.com/office/drawing/2014/main" id="{FA666F28-6A23-36D2-0CBA-C17D76B3B695}"/>
              </a:ext>
            </a:extLst>
          </p:cNvPr>
          <p:cNvSpPr>
            <a:spLocks noGrp="1"/>
          </p:cNvSpPr>
          <p:nvPr>
            <p:ph idx="1"/>
          </p:nvPr>
        </p:nvSpPr>
        <p:spPr/>
        <p:txBody>
          <a:bodyPr/>
          <a:lstStyle/>
          <a:p>
            <a:r>
              <a:rPr lang="ru-RU" dirty="0"/>
              <a:t>Техника синхронизации, предложенная </a:t>
            </a:r>
            <a:r>
              <a:rPr lang="ru-RU" dirty="0" err="1"/>
              <a:t>Магедом</a:t>
            </a:r>
            <a:r>
              <a:rPr lang="ru-RU" dirty="0"/>
              <a:t> Майклом</a:t>
            </a:r>
          </a:p>
          <a:p>
            <a:pPr lvl="1"/>
            <a:r>
              <a:rPr lang="ru-RU" dirty="0"/>
              <a:t>Происхождение названия: удалять объект, на который могут указывать другие потоки, опасно</a:t>
            </a:r>
          </a:p>
          <a:p>
            <a:r>
              <a:rPr lang="ru-RU" dirty="0"/>
              <a:t>Идея</a:t>
            </a:r>
          </a:p>
          <a:p>
            <a:pPr lvl="1"/>
            <a:r>
              <a:rPr lang="ru-RU" dirty="0"/>
              <a:t>Если поток собирается работать с объектом, который может быть удалён другим потоком, он заранее устанавливает специальный </a:t>
            </a:r>
            <a:r>
              <a:rPr lang="en-US" dirty="0"/>
              <a:t>hazard pointer</a:t>
            </a:r>
            <a:r>
              <a:rPr lang="ru-RU" dirty="0"/>
              <a:t> на этот объект</a:t>
            </a:r>
          </a:p>
          <a:p>
            <a:pPr lvl="2"/>
            <a:r>
              <a:rPr lang="ru-RU" dirty="0"/>
              <a:t>«Не удаляйте этот объект – я с ним работаю»</a:t>
            </a:r>
          </a:p>
          <a:p>
            <a:pPr lvl="1"/>
            <a:r>
              <a:rPr lang="ru-RU" dirty="0"/>
              <a:t>Закончив работу с объектом, поток сбрасывает указатель на него</a:t>
            </a:r>
          </a:p>
          <a:p>
            <a:pPr lvl="1"/>
            <a:r>
              <a:rPr lang="ru-RU" dirty="0"/>
              <a:t>Если ни один поток не держит указатель на объект, его можно удалить</a:t>
            </a:r>
          </a:p>
        </p:txBody>
      </p:sp>
    </p:spTree>
    <p:extLst>
      <p:ext uri="{BB962C8B-B14F-4D97-AF65-F5344CB8AC3E}">
        <p14:creationId xmlns:p14="http://schemas.microsoft.com/office/powerpoint/2010/main" val="82321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5258-7BFC-504A-63F1-5E7574E5C13B}"/>
              </a:ext>
            </a:extLst>
          </p:cNvPr>
          <p:cNvSpPr>
            <a:spLocks noGrp="1"/>
          </p:cNvSpPr>
          <p:nvPr>
            <p:ph type="title"/>
          </p:nvPr>
        </p:nvSpPr>
        <p:spPr/>
        <p:txBody>
          <a:bodyPr/>
          <a:lstStyle/>
          <a:p>
            <a:r>
              <a:rPr lang="ru-RU" dirty="0"/>
              <a:t>Когда удалять объект</a:t>
            </a:r>
            <a:r>
              <a:rPr lang="en-US" dirty="0"/>
              <a:t>?</a:t>
            </a:r>
          </a:p>
        </p:txBody>
      </p:sp>
      <p:sp>
        <p:nvSpPr>
          <p:cNvPr id="3" name="Content Placeholder 2">
            <a:extLst>
              <a:ext uri="{FF2B5EF4-FFF2-40B4-BE49-F238E27FC236}">
                <a16:creationId xmlns:a16="http://schemas.microsoft.com/office/drawing/2014/main" id="{E01EF073-6AB4-6720-6F14-79F2F9B65A21}"/>
              </a:ext>
            </a:extLst>
          </p:cNvPr>
          <p:cNvSpPr>
            <a:spLocks noGrp="1"/>
          </p:cNvSpPr>
          <p:nvPr>
            <p:ph idx="1"/>
          </p:nvPr>
        </p:nvSpPr>
        <p:spPr/>
        <p:txBody>
          <a:bodyPr/>
          <a:lstStyle/>
          <a:p>
            <a:r>
              <a:rPr lang="ru-RU" dirty="0"/>
              <a:t>Перед удалением объекта поток должен сначала проверить</a:t>
            </a:r>
            <a:r>
              <a:rPr lang="en-US" dirty="0"/>
              <a:t> </a:t>
            </a:r>
            <a:r>
              <a:rPr lang="ru-RU" dirty="0"/>
              <a:t>наличие </a:t>
            </a:r>
            <a:r>
              <a:rPr lang="en-US" dirty="0"/>
              <a:t>hazard pointer</a:t>
            </a:r>
            <a:r>
              <a:rPr lang="ru-RU" dirty="0"/>
              <a:t>-ы, установленных другими потоками</a:t>
            </a:r>
          </a:p>
          <a:p>
            <a:r>
              <a:rPr lang="ru-RU" dirty="0"/>
              <a:t>Если ни один поток не держит указатель на объект, его можно безопасно удалить</a:t>
            </a:r>
          </a:p>
          <a:p>
            <a:r>
              <a:rPr lang="ru-RU" dirty="0"/>
              <a:t>Если хотя бы один поток ссылается на объект через </a:t>
            </a:r>
            <a:r>
              <a:rPr lang="en-US" dirty="0"/>
              <a:t>hazard pointer</a:t>
            </a:r>
            <a:r>
              <a:rPr lang="ru-RU" dirty="0"/>
              <a:t>, объект удалять нельзя</a:t>
            </a:r>
          </a:p>
          <a:p>
            <a:pPr lvl="1"/>
            <a:r>
              <a:rPr lang="ru-RU" dirty="0"/>
              <a:t>Такие объекты помещаются в список объектов, отложенных для удаления. Периодически список проверяется. Если на объект никто не ссылается, его можно удалить</a:t>
            </a:r>
            <a:endParaRPr lang="en-US" dirty="0"/>
          </a:p>
        </p:txBody>
      </p:sp>
    </p:spTree>
    <p:extLst>
      <p:ext uri="{BB962C8B-B14F-4D97-AF65-F5344CB8AC3E}">
        <p14:creationId xmlns:p14="http://schemas.microsoft.com/office/powerpoint/2010/main" val="363377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A3885-EE0F-A5FE-203B-DB5924B5CD5E}"/>
              </a:ext>
            </a:extLst>
          </p:cNvPr>
          <p:cNvSpPr>
            <a:spLocks noGrp="1"/>
          </p:cNvSpPr>
          <p:nvPr>
            <p:ph type="title"/>
          </p:nvPr>
        </p:nvSpPr>
        <p:spPr/>
        <p:txBody>
          <a:bodyPr/>
          <a:lstStyle/>
          <a:p>
            <a:r>
              <a:rPr lang="ru-RU" dirty="0"/>
              <a:t>Схема </a:t>
            </a:r>
            <a:r>
              <a:rPr lang="en-US" dirty="0"/>
              <a:t>Hazard pointers</a:t>
            </a:r>
          </a:p>
        </p:txBody>
      </p:sp>
      <p:sp>
        <p:nvSpPr>
          <p:cNvPr id="5" name="Rectangle 4">
            <a:extLst>
              <a:ext uri="{FF2B5EF4-FFF2-40B4-BE49-F238E27FC236}">
                <a16:creationId xmlns:a16="http://schemas.microsoft.com/office/drawing/2014/main" id="{3A682D96-2103-D5FA-BB84-A13C88885C33}"/>
              </a:ext>
            </a:extLst>
          </p:cNvPr>
          <p:cNvSpPr/>
          <p:nvPr/>
        </p:nvSpPr>
        <p:spPr>
          <a:xfrm>
            <a:off x="2433638" y="2854234"/>
            <a:ext cx="901337" cy="57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6" name="Rectangle 5">
            <a:extLst>
              <a:ext uri="{FF2B5EF4-FFF2-40B4-BE49-F238E27FC236}">
                <a16:creationId xmlns:a16="http://schemas.microsoft.com/office/drawing/2014/main" id="{DA6DF280-4701-7C24-E8EC-3A780E935ADA}"/>
              </a:ext>
            </a:extLst>
          </p:cNvPr>
          <p:cNvSpPr/>
          <p:nvPr/>
        </p:nvSpPr>
        <p:spPr>
          <a:xfrm>
            <a:off x="4003357" y="2854234"/>
            <a:ext cx="901337" cy="57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8" name="Straight Arrow Connector 7">
            <a:extLst>
              <a:ext uri="{FF2B5EF4-FFF2-40B4-BE49-F238E27FC236}">
                <a16:creationId xmlns:a16="http://schemas.microsoft.com/office/drawing/2014/main" id="{CBD20D10-55BD-1955-9E4D-979D74CB8A53}"/>
              </a:ext>
            </a:extLst>
          </p:cNvPr>
          <p:cNvCxnSpPr>
            <a:stCxn id="5" idx="3"/>
            <a:endCxn id="6" idx="1"/>
          </p:cNvCxnSpPr>
          <p:nvPr/>
        </p:nvCxnSpPr>
        <p:spPr>
          <a:xfrm>
            <a:off x="3334975" y="3141617"/>
            <a:ext cx="6683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20490B1F-BB0F-7B4B-1D62-134B1ADFBF70}"/>
              </a:ext>
            </a:extLst>
          </p:cNvPr>
          <p:cNvSpPr/>
          <p:nvPr/>
        </p:nvSpPr>
        <p:spPr>
          <a:xfrm>
            <a:off x="5573076" y="2854234"/>
            <a:ext cx="901337" cy="57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10" name="Straight Arrow Connector 9">
            <a:extLst>
              <a:ext uri="{FF2B5EF4-FFF2-40B4-BE49-F238E27FC236}">
                <a16:creationId xmlns:a16="http://schemas.microsoft.com/office/drawing/2014/main" id="{30AF7C01-3E60-3AF3-EF9F-D702AFA20CF3}"/>
              </a:ext>
            </a:extLst>
          </p:cNvPr>
          <p:cNvCxnSpPr>
            <a:cxnSpLocks/>
            <a:stCxn id="6" idx="3"/>
            <a:endCxn id="9" idx="1"/>
          </p:cNvCxnSpPr>
          <p:nvPr/>
        </p:nvCxnSpPr>
        <p:spPr>
          <a:xfrm>
            <a:off x="4904694" y="3141617"/>
            <a:ext cx="6683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E66E548-D78F-F131-88DE-0EE6F5644EF3}"/>
              </a:ext>
            </a:extLst>
          </p:cNvPr>
          <p:cNvSpPr/>
          <p:nvPr/>
        </p:nvSpPr>
        <p:spPr>
          <a:xfrm>
            <a:off x="2294300" y="4631961"/>
            <a:ext cx="1040676" cy="5873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2468659-3517-0298-823A-5C81C25F4AB6}"/>
              </a:ext>
            </a:extLst>
          </p:cNvPr>
          <p:cNvSpPr/>
          <p:nvPr/>
        </p:nvSpPr>
        <p:spPr>
          <a:xfrm>
            <a:off x="2391183" y="4714511"/>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t1</a:t>
            </a:r>
          </a:p>
        </p:txBody>
      </p:sp>
      <p:sp>
        <p:nvSpPr>
          <p:cNvPr id="16" name="Rectangle 15">
            <a:extLst>
              <a:ext uri="{FF2B5EF4-FFF2-40B4-BE49-F238E27FC236}">
                <a16:creationId xmlns:a16="http://schemas.microsoft.com/office/drawing/2014/main" id="{5017EAA7-985C-C0DC-5EF1-FF5B11D423AE}"/>
              </a:ext>
            </a:extLst>
          </p:cNvPr>
          <p:cNvSpPr/>
          <p:nvPr/>
        </p:nvSpPr>
        <p:spPr>
          <a:xfrm>
            <a:off x="2825523" y="4714511"/>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17" name="Rectangle 16">
            <a:extLst>
              <a:ext uri="{FF2B5EF4-FFF2-40B4-BE49-F238E27FC236}">
                <a16:creationId xmlns:a16="http://schemas.microsoft.com/office/drawing/2014/main" id="{426586EC-4FEE-06B4-ABB4-0EF4048C632B}"/>
              </a:ext>
            </a:extLst>
          </p:cNvPr>
          <p:cNvSpPr/>
          <p:nvPr/>
        </p:nvSpPr>
        <p:spPr>
          <a:xfrm>
            <a:off x="3498533" y="4641576"/>
            <a:ext cx="1040676" cy="5873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DE55FC-CDDB-8B88-84B3-B7934522735A}"/>
              </a:ext>
            </a:extLst>
          </p:cNvPr>
          <p:cNvSpPr/>
          <p:nvPr/>
        </p:nvSpPr>
        <p:spPr>
          <a:xfrm>
            <a:off x="3595416" y="4724126"/>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5C567C30-96DE-3F88-97D9-3FE08FF59C71}"/>
              </a:ext>
            </a:extLst>
          </p:cNvPr>
          <p:cNvSpPr/>
          <p:nvPr/>
        </p:nvSpPr>
        <p:spPr>
          <a:xfrm>
            <a:off x="4029756" y="4724126"/>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20" name="Rectangle 19">
            <a:extLst>
              <a:ext uri="{FF2B5EF4-FFF2-40B4-BE49-F238E27FC236}">
                <a16:creationId xmlns:a16="http://schemas.microsoft.com/office/drawing/2014/main" id="{84CF21CC-2040-0A54-5228-AD8013E1AF4C}"/>
              </a:ext>
            </a:extLst>
          </p:cNvPr>
          <p:cNvSpPr/>
          <p:nvPr/>
        </p:nvSpPr>
        <p:spPr>
          <a:xfrm>
            <a:off x="4686711" y="4648607"/>
            <a:ext cx="1040676" cy="5873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56F20B7-1A52-5931-4F76-2FCF60665777}"/>
              </a:ext>
            </a:extLst>
          </p:cNvPr>
          <p:cNvSpPr/>
          <p:nvPr/>
        </p:nvSpPr>
        <p:spPr>
          <a:xfrm>
            <a:off x="4783594" y="4731157"/>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p:txBody>
      </p:sp>
      <p:sp>
        <p:nvSpPr>
          <p:cNvPr id="22" name="Rectangle 21">
            <a:extLst>
              <a:ext uri="{FF2B5EF4-FFF2-40B4-BE49-F238E27FC236}">
                <a16:creationId xmlns:a16="http://schemas.microsoft.com/office/drawing/2014/main" id="{B75C16B6-0FA5-484D-3F20-F4A8B04A2628}"/>
              </a:ext>
            </a:extLst>
          </p:cNvPr>
          <p:cNvSpPr/>
          <p:nvPr/>
        </p:nvSpPr>
        <p:spPr>
          <a:xfrm>
            <a:off x="5217934" y="4731157"/>
            <a:ext cx="407126" cy="4222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t>
            </a:r>
          </a:p>
        </p:txBody>
      </p:sp>
      <p:cxnSp>
        <p:nvCxnSpPr>
          <p:cNvPr id="24" name="Straight Arrow Connector 23">
            <a:extLst>
              <a:ext uri="{FF2B5EF4-FFF2-40B4-BE49-F238E27FC236}">
                <a16:creationId xmlns:a16="http://schemas.microsoft.com/office/drawing/2014/main" id="{DBD77A07-BCDF-54B7-48CE-D45831FE305A}"/>
              </a:ext>
            </a:extLst>
          </p:cNvPr>
          <p:cNvCxnSpPr>
            <a:stCxn id="16" idx="0"/>
            <a:endCxn id="5" idx="2"/>
          </p:cNvCxnSpPr>
          <p:nvPr/>
        </p:nvCxnSpPr>
        <p:spPr>
          <a:xfrm flipH="1" flipV="1">
            <a:off x="2884307" y="3429000"/>
            <a:ext cx="144779" cy="12855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04476CA2-55D2-ABED-E4D3-6E093B056774}"/>
              </a:ext>
            </a:extLst>
          </p:cNvPr>
          <p:cNvSpPr/>
          <p:nvPr/>
        </p:nvSpPr>
        <p:spPr>
          <a:xfrm>
            <a:off x="838200" y="2144055"/>
            <a:ext cx="1228726" cy="900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Thread 1</a:t>
            </a:r>
          </a:p>
        </p:txBody>
      </p:sp>
      <p:sp>
        <p:nvSpPr>
          <p:cNvPr id="26" name="Rectangle 25">
            <a:extLst>
              <a:ext uri="{FF2B5EF4-FFF2-40B4-BE49-F238E27FC236}">
                <a16:creationId xmlns:a16="http://schemas.microsoft.com/office/drawing/2014/main" id="{3132D1C4-3DBF-A33E-D187-849B86F230C8}"/>
              </a:ext>
            </a:extLst>
          </p:cNvPr>
          <p:cNvSpPr/>
          <p:nvPr/>
        </p:nvSpPr>
        <p:spPr>
          <a:xfrm>
            <a:off x="1033462" y="2577737"/>
            <a:ext cx="731793" cy="276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28" name="Straight Arrow Connector 27">
            <a:extLst>
              <a:ext uri="{FF2B5EF4-FFF2-40B4-BE49-F238E27FC236}">
                <a16:creationId xmlns:a16="http://schemas.microsoft.com/office/drawing/2014/main" id="{6B4A382D-A21C-3FE0-E8B2-53381AC355F6}"/>
              </a:ext>
            </a:extLst>
          </p:cNvPr>
          <p:cNvCxnSpPr>
            <a:stCxn id="26" idx="3"/>
            <a:endCxn id="5" idx="1"/>
          </p:cNvCxnSpPr>
          <p:nvPr/>
        </p:nvCxnSpPr>
        <p:spPr>
          <a:xfrm>
            <a:off x="1765255" y="2715986"/>
            <a:ext cx="668383" cy="425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5C0DE08-A8E9-5E59-4D96-3768E29815C1}"/>
              </a:ext>
            </a:extLst>
          </p:cNvPr>
          <p:cNvSpPr txBox="1"/>
          <p:nvPr/>
        </p:nvSpPr>
        <p:spPr>
          <a:xfrm>
            <a:off x="193632" y="4769074"/>
            <a:ext cx="1816145" cy="369332"/>
          </a:xfrm>
          <a:prstGeom prst="rect">
            <a:avLst/>
          </a:prstGeom>
          <a:noFill/>
        </p:spPr>
        <p:txBody>
          <a:bodyPr wrap="square" rtlCol="0">
            <a:spAutoFit/>
          </a:bodyPr>
          <a:lstStyle/>
          <a:p>
            <a:r>
              <a:rPr lang="en-US" dirty="0" err="1"/>
              <a:t>HazardPointers</a:t>
            </a:r>
            <a:endParaRPr lang="en-US" dirty="0"/>
          </a:p>
        </p:txBody>
      </p:sp>
      <p:sp>
        <p:nvSpPr>
          <p:cNvPr id="30" name="Rectangle 29">
            <a:extLst>
              <a:ext uri="{FF2B5EF4-FFF2-40B4-BE49-F238E27FC236}">
                <a16:creationId xmlns:a16="http://schemas.microsoft.com/office/drawing/2014/main" id="{B6934357-6F86-2741-5842-D55B47A03E36}"/>
              </a:ext>
            </a:extLst>
          </p:cNvPr>
          <p:cNvSpPr/>
          <p:nvPr/>
        </p:nvSpPr>
        <p:spPr>
          <a:xfrm>
            <a:off x="2305185" y="5850157"/>
            <a:ext cx="1040675" cy="5873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EA61AE1-0F40-36CB-9F8B-33D329F713DA}"/>
              </a:ext>
            </a:extLst>
          </p:cNvPr>
          <p:cNvSpPr txBox="1"/>
          <p:nvPr/>
        </p:nvSpPr>
        <p:spPr>
          <a:xfrm>
            <a:off x="193631" y="5959179"/>
            <a:ext cx="1873295" cy="369332"/>
          </a:xfrm>
          <a:prstGeom prst="rect">
            <a:avLst/>
          </a:prstGeom>
          <a:noFill/>
        </p:spPr>
        <p:txBody>
          <a:bodyPr wrap="square" rtlCol="0">
            <a:spAutoFit/>
          </a:bodyPr>
          <a:lstStyle/>
          <a:p>
            <a:r>
              <a:rPr lang="en-US" dirty="0" err="1"/>
              <a:t>NodesToReclaim</a:t>
            </a:r>
            <a:endParaRPr lang="en-US" dirty="0"/>
          </a:p>
        </p:txBody>
      </p:sp>
      <p:sp>
        <p:nvSpPr>
          <p:cNvPr id="32" name="Rectangle 31">
            <a:extLst>
              <a:ext uri="{FF2B5EF4-FFF2-40B4-BE49-F238E27FC236}">
                <a16:creationId xmlns:a16="http://schemas.microsoft.com/office/drawing/2014/main" id="{AABBE590-898B-C177-7528-587925D71D15}"/>
              </a:ext>
            </a:extLst>
          </p:cNvPr>
          <p:cNvSpPr/>
          <p:nvPr/>
        </p:nvSpPr>
        <p:spPr>
          <a:xfrm>
            <a:off x="3819705" y="5850157"/>
            <a:ext cx="1040675" cy="5873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74FCA4-9BF8-D30C-B4E0-FBD532CB9D82}"/>
              </a:ext>
            </a:extLst>
          </p:cNvPr>
          <p:cNvCxnSpPr>
            <a:stCxn id="30" idx="3"/>
            <a:endCxn id="32" idx="1"/>
          </p:cNvCxnSpPr>
          <p:nvPr/>
        </p:nvCxnSpPr>
        <p:spPr>
          <a:xfrm>
            <a:off x="3345860" y="6143845"/>
            <a:ext cx="4738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6A0EDE66-D327-0402-6EF5-CEB592001F86}"/>
              </a:ext>
            </a:extLst>
          </p:cNvPr>
          <p:cNvSpPr/>
          <p:nvPr/>
        </p:nvSpPr>
        <p:spPr>
          <a:xfrm>
            <a:off x="2514873" y="6002233"/>
            <a:ext cx="717776" cy="27061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
        <p:nvSpPr>
          <p:cNvPr id="38" name="Rectangle 37">
            <a:extLst>
              <a:ext uri="{FF2B5EF4-FFF2-40B4-BE49-F238E27FC236}">
                <a16:creationId xmlns:a16="http://schemas.microsoft.com/office/drawing/2014/main" id="{D47F5F70-67AD-9F1F-56B0-64DF53F68228}"/>
              </a:ext>
            </a:extLst>
          </p:cNvPr>
          <p:cNvSpPr/>
          <p:nvPr/>
        </p:nvSpPr>
        <p:spPr>
          <a:xfrm>
            <a:off x="1559108" y="3688249"/>
            <a:ext cx="901337" cy="57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40" name="Straight Arrow Connector 39">
            <a:extLst>
              <a:ext uri="{FF2B5EF4-FFF2-40B4-BE49-F238E27FC236}">
                <a16:creationId xmlns:a16="http://schemas.microsoft.com/office/drawing/2014/main" id="{4D9BF5EC-942F-8693-9444-8231E45F81DD}"/>
              </a:ext>
            </a:extLst>
          </p:cNvPr>
          <p:cNvCxnSpPr>
            <a:stCxn id="35" idx="0"/>
            <a:endCxn id="38" idx="2"/>
          </p:cNvCxnSpPr>
          <p:nvPr/>
        </p:nvCxnSpPr>
        <p:spPr>
          <a:xfrm rot="16200000" flipV="1">
            <a:off x="1572160" y="4700632"/>
            <a:ext cx="1739218" cy="863984"/>
          </a:xfrm>
          <a:prstGeom prst="curvedConnector3">
            <a:avLst>
              <a:gd name="adj1" fmla="val 29846"/>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EC5CF30A-C8F0-7C46-AE55-C880C05471C3}"/>
              </a:ext>
            </a:extLst>
          </p:cNvPr>
          <p:cNvSpPr/>
          <p:nvPr/>
        </p:nvSpPr>
        <p:spPr>
          <a:xfrm>
            <a:off x="6348048" y="3903377"/>
            <a:ext cx="901337" cy="57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45" name="Straight Arrow Connector 39">
            <a:extLst>
              <a:ext uri="{FF2B5EF4-FFF2-40B4-BE49-F238E27FC236}">
                <a16:creationId xmlns:a16="http://schemas.microsoft.com/office/drawing/2014/main" id="{5B3D5FF1-954D-BAA5-FCDD-D031DD41EC20}"/>
              </a:ext>
            </a:extLst>
          </p:cNvPr>
          <p:cNvCxnSpPr>
            <a:cxnSpLocks/>
            <a:stCxn id="48" idx="0"/>
            <a:endCxn id="44" idx="2"/>
          </p:cNvCxnSpPr>
          <p:nvPr/>
        </p:nvCxnSpPr>
        <p:spPr>
          <a:xfrm rot="5400000" flipH="1" flipV="1">
            <a:off x="4811110" y="4014627"/>
            <a:ext cx="1524090" cy="2451123"/>
          </a:xfrm>
          <a:prstGeom prst="curvedConnector3">
            <a:avLst>
              <a:gd name="adj1" fmla="val 41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298B64AD-70BF-BD41-3C24-728EAD35534A}"/>
              </a:ext>
            </a:extLst>
          </p:cNvPr>
          <p:cNvSpPr/>
          <p:nvPr/>
        </p:nvSpPr>
        <p:spPr>
          <a:xfrm>
            <a:off x="3988706" y="6002233"/>
            <a:ext cx="717776" cy="27061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356809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498A9-4104-EABE-95A5-14F7D268B6F9}"/>
              </a:ext>
            </a:extLst>
          </p:cNvPr>
          <p:cNvSpPr txBox="1"/>
          <p:nvPr/>
        </p:nvSpPr>
        <p:spPr>
          <a:xfrm>
            <a:off x="0" y="0"/>
            <a:ext cx="10375900"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HazardPointer</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&lt;std::</a:t>
            </a:r>
            <a:r>
              <a:rPr lang="en-US" b="0" dirty="0">
                <a:solidFill>
                  <a:srgbClr val="2B91AF"/>
                </a:solidFill>
                <a:effectLst/>
                <a:latin typeface="Consolas" panose="020B0609020204030204" pitchFamily="49" charset="0"/>
              </a:rPr>
              <a:t>thread</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id</a:t>
            </a:r>
            <a:r>
              <a:rPr lang="en-US" b="0" dirty="0">
                <a:solidFill>
                  <a:srgbClr val="000000"/>
                </a:solidFill>
                <a:effectLst/>
                <a:latin typeface="Consolas" panose="020B0609020204030204" pitchFamily="49" charset="0"/>
              </a:rPr>
              <a:t>&gt; id;</a:t>
            </a: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*&gt; pointer;</a:t>
            </a:r>
          </a:p>
          <a:p>
            <a:r>
              <a:rPr lang="en-US"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pPr>
              <a:buNone/>
            </a:pPr>
            <a:r>
              <a:rPr lang="en-US" b="0" dirty="0" err="1">
                <a:solidFill>
                  <a:srgbClr val="0000FF"/>
                </a:solidFill>
                <a:effectLst/>
                <a:latin typeface="Consolas" panose="020B0609020204030204" pitchFamily="49" charset="0"/>
              </a:rPr>
              <a:t>constexpr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unsigned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MaxHazardPointers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err="1">
                <a:solidFill>
                  <a:srgbClr val="2B91AF"/>
                </a:solidFill>
                <a:effectLst/>
                <a:latin typeface="Consolas" panose="020B0609020204030204" pitchFamily="49" charset="0"/>
              </a:rPr>
              <a:t>HazardPointer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HazardPointers</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MaxHazardPointers</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HpOwner</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HpOwner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HpOwner</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HpOwner</a:t>
            </a:r>
            <a:r>
              <a:rPr lang="en-US" b="0" dirty="0">
                <a:solidFill>
                  <a:srgbClr val="000000"/>
                </a:solidFill>
                <a:effectLst/>
                <a:latin typeface="Consolas" panose="020B0609020204030204" pitchFamily="49" charset="0"/>
              </a:rPr>
              <a:t>&amp; operator=(</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HpOwner</a:t>
            </a:r>
            <a:r>
              <a:rPr lang="en-US" b="0" dirty="0">
                <a:solidFill>
                  <a:srgbClr val="000000"/>
                </a:solidFill>
                <a:effectLst/>
                <a:latin typeface="Consolas" panose="020B0609020204030204" pitchFamily="49" charset="0"/>
              </a:rPr>
              <a:t>&amp;)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HpOwner</a:t>
            </a:r>
            <a:r>
              <a:rPr lang="en-US" b="0" dirty="0">
                <a:solidFill>
                  <a:srgbClr val="000000"/>
                </a:solidFill>
                <a:effectLst/>
                <a:latin typeface="Consolas" panose="020B0609020204030204" pitchFamily="49" charset="0"/>
              </a:rPr>
              <a:t>();</a:t>
            </a: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*&gt;&amp; </a:t>
            </a:r>
            <a:r>
              <a:rPr lang="en-US" b="0" dirty="0" err="1">
                <a:solidFill>
                  <a:srgbClr val="74531F"/>
                </a:solidFill>
                <a:effectLst/>
                <a:latin typeface="Consolas" panose="020B0609020204030204" pitchFamily="49" charset="0"/>
              </a:rPr>
              <a:t>GetPointer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-&gt;pointer; }</a:t>
            </a: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HpOwner</a:t>
            </a: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Освобождаем место в массиве </a:t>
            </a:r>
            <a:r>
              <a:rPr lang="en-US" b="0" dirty="0">
                <a:solidFill>
                  <a:srgbClr val="008000"/>
                </a:solidFill>
                <a:effectLst/>
                <a:latin typeface="Consolas" panose="020B0609020204030204" pitchFamily="49" charset="0"/>
              </a:rPr>
              <a:t>hazard pointer-</a:t>
            </a:r>
            <a:r>
              <a:rPr lang="ru-RU" b="0" dirty="0" err="1">
                <a:solidFill>
                  <a:srgbClr val="008000"/>
                </a:solidFill>
                <a:effectLst/>
                <a:latin typeface="Consolas" panose="020B0609020204030204" pitchFamily="49" charset="0"/>
              </a:rPr>
              <a:t>ов</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pointer.</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id.</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thread</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HazardPointer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393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21" end="21"/>
                                            </p:txEl>
                                          </p:spTgt>
                                        </p:tgtEl>
                                        <p:attrNameLst>
                                          <p:attrName>style.visibility</p:attrName>
                                        </p:attrNameLst>
                                      </p:cBhvr>
                                      <p:to>
                                        <p:strVal val="visible"/>
                                      </p:to>
                                    </p:set>
                                    <p:animEffect transition="in" filter="fade">
                                      <p:cBhvr>
                                        <p:cTn id="35" dur="500"/>
                                        <p:tgtEl>
                                          <p:spTgt spid="4">
                                            <p:txEl>
                                              <p:pRg st="21" end="2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2" end="22"/>
                                            </p:txEl>
                                          </p:spTgt>
                                        </p:tgtEl>
                                        <p:attrNameLst>
                                          <p:attrName>style.visibility</p:attrName>
                                        </p:attrNameLst>
                                      </p:cBhvr>
                                      <p:to>
                                        <p:strVal val="visible"/>
                                      </p:to>
                                    </p:set>
                                    <p:animEffect transition="in" filter="fade">
                                      <p:cBhvr>
                                        <p:cTn id="38" dur="500"/>
                                        <p:tgtEl>
                                          <p:spTgt spid="4">
                                            <p:txEl>
                                              <p:pRg st="22" end="2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3" end="23"/>
                                            </p:txEl>
                                          </p:spTgt>
                                        </p:tgtEl>
                                        <p:attrNameLst>
                                          <p:attrName>style.visibility</p:attrName>
                                        </p:attrNameLst>
                                      </p:cBhvr>
                                      <p:to>
                                        <p:strVal val="visible"/>
                                      </p:to>
                                    </p:set>
                                    <p:animEffect transition="in" filter="fade">
                                      <p:cBhvr>
                                        <p:cTn id="41" dur="500"/>
                                        <p:tgtEl>
                                          <p:spTgt spid="4">
                                            <p:txEl>
                                              <p:pRg st="23" end="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fade">
                                      <p:cBhvr>
                                        <p:cTn id="46" dur="500"/>
                                        <p:tgtEl>
                                          <p:spTgt spid="4">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fade">
                                      <p:cBhvr>
                                        <p:cTn id="49" dur="500"/>
                                        <p:tgtEl>
                                          <p:spTgt spid="4">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fade">
                                      <p:cBhvr>
                                        <p:cTn id="52" dur="500"/>
                                        <p:tgtEl>
                                          <p:spTgt spid="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fade">
                                      <p:cBhvr>
                                        <p:cTn id="57" dur="500"/>
                                        <p:tgtEl>
                                          <p:spTgt spid="4">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6" end="16"/>
                                            </p:txEl>
                                          </p:spTgt>
                                        </p:tgtEl>
                                        <p:attrNameLst>
                                          <p:attrName>style.visibility</p:attrName>
                                        </p:attrNameLst>
                                      </p:cBhvr>
                                      <p:to>
                                        <p:strVal val="visible"/>
                                      </p:to>
                                    </p:set>
                                    <p:animEffect transition="in" filter="fade">
                                      <p:cBhvr>
                                        <p:cTn id="62" dur="500"/>
                                        <p:tgtEl>
                                          <p:spTgt spid="4">
                                            <p:txEl>
                                              <p:pRg st="16" end="1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animEffect transition="in" filter="fade">
                                      <p:cBhvr>
                                        <p:cTn id="65" dur="500"/>
                                        <p:tgtEl>
                                          <p:spTgt spid="4">
                                            <p:txEl>
                                              <p:pRg st="17" end="1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18" end="18"/>
                                            </p:txEl>
                                          </p:spTgt>
                                        </p:tgtEl>
                                        <p:attrNameLst>
                                          <p:attrName>style.visibility</p:attrName>
                                        </p:attrNameLst>
                                      </p:cBhvr>
                                      <p:to>
                                        <p:strVal val="visible"/>
                                      </p:to>
                                    </p:set>
                                    <p:animEffect transition="in" filter="fade">
                                      <p:cBhvr>
                                        <p:cTn id="68" dur="500"/>
                                        <p:tgtEl>
                                          <p:spTgt spid="4">
                                            <p:txEl>
                                              <p:pRg st="18" end="1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animEffect transition="in" filter="fade">
                                      <p:cBhvr>
                                        <p:cTn id="71" dur="500"/>
                                        <p:tgtEl>
                                          <p:spTgt spid="4">
                                            <p:txEl>
                                              <p:pRg st="19" end="1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20" end="20"/>
                                            </p:txEl>
                                          </p:spTgt>
                                        </p:tgtEl>
                                        <p:attrNameLst>
                                          <p:attrName>style.visibility</p:attrName>
                                        </p:attrNameLst>
                                      </p:cBhvr>
                                      <p:to>
                                        <p:strVal val="visible"/>
                                      </p:to>
                                    </p:set>
                                    <p:animEffect transition="in" filter="fade">
                                      <p:cBhvr>
                                        <p:cTn id="74"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7FDE5-F411-F000-6218-7A17480067CD}"/>
              </a:ext>
            </a:extLst>
          </p:cNvPr>
          <p:cNvSpPr txBox="1"/>
          <p:nvPr/>
        </p:nvSpPr>
        <p:spPr>
          <a:xfrm>
            <a:off x="0" y="0"/>
            <a:ext cx="12192000" cy="7294305"/>
          </a:xfrm>
          <a:prstGeom prst="rect">
            <a:avLst/>
          </a:prstGeom>
          <a:noFill/>
        </p:spPr>
        <p:txBody>
          <a:bodyPr wrap="square">
            <a:spAutoFit/>
          </a:bodyPr>
          <a:lstStyle/>
          <a:p>
            <a:pPr>
              <a:buNone/>
            </a:pPr>
            <a:r>
              <a:rPr lang="en-US" b="0" dirty="0" err="1">
                <a:solidFill>
                  <a:srgbClr val="2B91AF"/>
                </a:solidFill>
                <a:effectLst/>
                <a:latin typeface="Consolas" panose="020B0609020204030204" pitchFamily="49" charset="0"/>
              </a:rPr>
              <a:t>HpOwner</a:t>
            </a:r>
            <a:r>
              <a:rPr lang="en-US" b="0" dirty="0">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HpOwner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thisThreadId</a:t>
            </a:r>
            <a:r>
              <a:rPr lang="en-US" b="0" dirty="0">
                <a:solidFill>
                  <a:srgbClr val="000000"/>
                </a:solidFill>
                <a:effectLst/>
                <a:latin typeface="Consolas" panose="020B0609020204030204" pitchFamily="49" charset="0"/>
              </a:rPr>
              <a:t> = std::</a:t>
            </a:r>
            <a:r>
              <a:rPr lang="en-US" b="0" dirty="0" err="1">
                <a:solidFill>
                  <a:srgbClr val="000000"/>
                </a:solidFill>
                <a:effectLst/>
                <a:latin typeface="Consolas" panose="020B0609020204030204" pitchFamily="49" charset="0"/>
              </a:rPr>
              <a:t>this_thread</a:t>
            </a:r>
            <a:r>
              <a:rPr lang="en-US" b="0" dirty="0">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get_id</a:t>
            </a:r>
            <a:r>
              <a:rPr lang="en-US" b="0" dirty="0">
                <a:solidFill>
                  <a:srgbClr val="000000"/>
                </a:solidFill>
                <a:effectLst/>
                <a:latin typeface="Consolas" panose="020B0609020204030204" pitchFamily="49" charset="0"/>
              </a:rPr>
              <a:t>();</a:t>
            </a:r>
          </a:p>
          <a:p>
            <a:pPr>
              <a:buNone/>
            </a:pPr>
            <a:endParaRPr lang="en-US" dirty="0">
              <a:solidFill>
                <a:srgbClr val="000000"/>
              </a:solidFill>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&amp; </a:t>
            </a:r>
            <a:r>
              <a:rPr lang="en-US" b="0" dirty="0">
                <a:solidFill>
                  <a:srgbClr val="1F377F"/>
                </a:solidFill>
                <a:effectLst/>
                <a:latin typeface="Consolas" panose="020B0609020204030204" pitchFamily="49" charset="0"/>
              </a:rPr>
              <a:t>hp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HazardPointers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thread</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nullId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id, </a:t>
            </a:r>
            <a:r>
              <a:rPr lang="ru-RU" b="0" dirty="0">
                <a:solidFill>
                  <a:srgbClr val="008000"/>
                </a:solidFill>
                <a:effectLst/>
                <a:latin typeface="Consolas" panose="020B0609020204030204" pitchFamily="49" charset="0"/>
              </a:rPr>
              <a:t>не соответствующий никакому потоку</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hp</a:t>
            </a:r>
            <a:r>
              <a:rPr lang="en-US" b="0" dirty="0" err="1">
                <a:solidFill>
                  <a:srgbClr val="000000"/>
                </a:solidFill>
                <a:effectLst/>
                <a:latin typeface="Consolas" panose="020B0609020204030204" pitchFamily="49" charset="0"/>
              </a:rPr>
              <a:t>.id.</a:t>
            </a:r>
            <a:r>
              <a:rPr lang="en-US" b="0" dirty="0" err="1">
                <a:solidFill>
                  <a:srgbClr val="74531F"/>
                </a:solidFill>
                <a:effectLst/>
                <a:latin typeface="Consolas" panose="020B0609020204030204" pitchFamily="49" charset="0"/>
              </a:rPr>
              <a:t>compare_exchange_strong</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nullId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thisThreadId</a:t>
            </a: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Свободный слот найден, сохраняем адрес на </a:t>
            </a:r>
            <a:r>
              <a:rPr lang="en-US" b="0" dirty="0">
                <a:solidFill>
                  <a:srgbClr val="008000"/>
                </a:solidFill>
                <a:effectLst/>
                <a:latin typeface="Consolas" panose="020B0609020204030204" pitchFamily="49" charset="0"/>
              </a:rPr>
              <a:t>hazard pointer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 = &amp;</a:t>
            </a:r>
            <a:r>
              <a:rPr lang="en-US" b="0" dirty="0">
                <a:solidFill>
                  <a:srgbClr val="1F377F"/>
                </a:solidFill>
                <a:effectLst/>
                <a:latin typeface="Consolas" panose="020B0609020204030204" pitchFamily="49" charset="0"/>
              </a:rPr>
              <a:t>hp</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break</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m_hp</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Слишком много потоков используют </a:t>
            </a:r>
            <a:r>
              <a:rPr lang="en-US" b="0" dirty="0">
                <a:solidFill>
                  <a:srgbClr val="008000"/>
                </a:solidFill>
                <a:effectLst/>
                <a:latin typeface="Consolas" panose="020B0609020204030204" pitchFamily="49" charset="0"/>
              </a:rPr>
              <a:t>hazard pointer-</a:t>
            </a:r>
            <a:r>
              <a:rPr lang="ru-RU" b="0" dirty="0">
                <a:solidFill>
                  <a:srgbClr val="008000"/>
                </a:solidFill>
                <a:effectLst/>
                <a:latin typeface="Consolas" panose="020B0609020204030204" pitchFamily="49" charset="0"/>
              </a:rPr>
              <a:t>ы</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throw</a:t>
            </a: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runtime_error</a:t>
            </a:r>
            <a:r>
              <a:rPr lang="en-US" b="0" dirty="0">
                <a:solidFill>
                  <a:srgbClr val="000000"/>
                </a:solidFill>
                <a:effectLst/>
                <a:latin typeface="Consolas" panose="020B0609020204030204" pitchFamily="49" charset="0"/>
              </a:rPr>
              <a:t>(</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 hazard pointers available</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*&gt;&amp; </a:t>
            </a:r>
            <a:r>
              <a:rPr lang="en-US" b="0" dirty="0" err="1">
                <a:solidFill>
                  <a:srgbClr val="74531F"/>
                </a:solidFill>
                <a:effectLst/>
                <a:latin typeface="Consolas" panose="020B0609020204030204" pitchFamily="49" charset="0"/>
              </a:rPr>
              <a:t>GetHazardPointerForCurrentThread</a:t>
            </a: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 первом вызове этой функции для потока будет создан его </a:t>
            </a:r>
            <a:r>
              <a:rPr lang="en-US" b="0" dirty="0">
                <a:solidFill>
                  <a:srgbClr val="008000"/>
                </a:solidFill>
                <a:effectLst/>
                <a:latin typeface="Consolas" panose="020B0609020204030204" pitchFamily="49" charset="0"/>
              </a:rPr>
              <a:t>hazard pointer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thread_local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HpOwner</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hazard</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 следующих вызовах будет возвращаться </a:t>
            </a:r>
            <a:r>
              <a:rPr lang="ru-RU" b="0" dirty="0" err="1">
                <a:solidFill>
                  <a:srgbClr val="008000"/>
                </a:solidFill>
                <a:effectLst/>
                <a:latin typeface="Consolas" panose="020B0609020204030204" pitchFamily="49" charset="0"/>
              </a:rPr>
              <a:t>закешированное</a:t>
            </a:r>
            <a:r>
              <a:rPr lang="ru-RU" b="0" dirty="0">
                <a:solidFill>
                  <a:srgbClr val="008000"/>
                </a:solidFill>
                <a:effectLst/>
                <a:latin typeface="Consolas" panose="020B0609020204030204" pitchFamily="49" charset="0"/>
              </a:rPr>
              <a:t> значение указателя</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hazard</a:t>
            </a:r>
            <a:r>
              <a:rPr lang="en-US" b="0" dirty="0" err="1">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GetPointer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478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fade">
                                      <p:cBhvr>
                                        <p:cTn id="55" dur="500"/>
                                        <p:tgtEl>
                                          <p:spTgt spid="3">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500"/>
                                        <p:tgtEl>
                                          <p:spTgt spid="3">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fade">
                                      <p:cBhvr>
                                        <p:cTn id="66" dur="500"/>
                                        <p:tgtEl>
                                          <p:spTgt spid="3">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fade">
                                      <p:cBhvr>
                                        <p:cTn id="69" dur="500"/>
                                        <p:tgtEl>
                                          <p:spTgt spid="3">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500"/>
                                        <p:tgtEl>
                                          <p:spTgt spid="3">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3" end="23"/>
                                            </p:txEl>
                                          </p:spTgt>
                                        </p:tgtEl>
                                        <p:attrNameLst>
                                          <p:attrName>style.visibility</p:attrName>
                                        </p:attrNameLst>
                                      </p:cBhvr>
                                      <p:to>
                                        <p:strVal val="visible"/>
                                      </p:to>
                                    </p:set>
                                    <p:animEffect transition="in" filter="fade">
                                      <p:cBhvr>
                                        <p:cTn id="75"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6F38F8-7F8F-FA81-E315-29C460483B29}"/>
              </a:ext>
            </a:extLst>
          </p:cNvPr>
          <p:cNvSpPr txBox="1"/>
          <p:nvPr/>
        </p:nvSpPr>
        <p:spPr>
          <a:xfrm>
            <a:off x="838200" y="2346276"/>
            <a:ext cx="9842500" cy="2308324"/>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OutstandingHazardPointersFor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 </a:t>
            </a:r>
            <a:r>
              <a:rPr lang="en-US" dirty="0" err="1">
                <a:solidFill>
                  <a:srgbClr val="0000FF"/>
                </a:solidFill>
                <a:latin typeface="Consolas" panose="020B0609020204030204" pitchFamily="49" charset="0"/>
              </a:rPr>
              <a:t>noexcept</a:t>
            </a:r>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&amp; </a:t>
            </a:r>
            <a:r>
              <a:rPr lang="en-US" b="0" dirty="0">
                <a:solidFill>
                  <a:srgbClr val="1F377F"/>
                </a:solidFill>
                <a:effectLst/>
                <a:latin typeface="Consolas" panose="020B0609020204030204" pitchFamily="49" charset="0"/>
              </a:rPr>
              <a:t>hp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HazardPointers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hp</a:t>
            </a:r>
            <a:r>
              <a:rPr lang="en-US" b="0" dirty="0" err="1">
                <a:solidFill>
                  <a:srgbClr val="000000"/>
                </a:solidFill>
                <a:effectLst/>
                <a:latin typeface="Consolas" panose="020B0609020204030204" pitchFamily="49" charset="0"/>
              </a:rPr>
              <a:t>.pointer.</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 == </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6" name="Title 5">
            <a:extLst>
              <a:ext uri="{FF2B5EF4-FFF2-40B4-BE49-F238E27FC236}">
                <a16:creationId xmlns:a16="http://schemas.microsoft.com/office/drawing/2014/main" id="{4EF4D09D-1019-81A1-8A45-5D2B006D56D3}"/>
              </a:ext>
            </a:extLst>
          </p:cNvPr>
          <p:cNvSpPr>
            <a:spLocks noGrp="1"/>
          </p:cNvSpPr>
          <p:nvPr>
            <p:ph type="title"/>
          </p:nvPr>
        </p:nvSpPr>
        <p:spPr/>
        <p:txBody>
          <a:bodyPr/>
          <a:lstStyle/>
          <a:p>
            <a:r>
              <a:rPr lang="ru-RU" dirty="0"/>
              <a:t>Есть ли </a:t>
            </a:r>
            <a:r>
              <a:rPr lang="en-US" dirty="0"/>
              <a:t>Hazard Pointer</a:t>
            </a:r>
            <a:r>
              <a:rPr lang="ru-RU" dirty="0"/>
              <a:t>, равный </a:t>
            </a:r>
            <a:r>
              <a:rPr lang="en-US" dirty="0"/>
              <a:t>p?</a:t>
            </a:r>
          </a:p>
        </p:txBody>
      </p:sp>
    </p:spTree>
    <p:extLst>
      <p:ext uri="{BB962C8B-B14F-4D97-AF65-F5344CB8AC3E}">
        <p14:creationId xmlns:p14="http://schemas.microsoft.com/office/powerpoint/2010/main" val="25367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CA3BDE-183A-39C1-0843-9984C1F5F661}"/>
              </a:ext>
            </a:extLst>
          </p:cNvPr>
          <p:cNvSpPr txBox="1"/>
          <p:nvPr/>
        </p:nvSpPr>
        <p:spPr>
          <a:xfrm>
            <a:off x="-1" y="0"/>
            <a:ext cx="10141527"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SpinMutex</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lock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m_flag.</a:t>
            </a:r>
            <a:r>
              <a:rPr lang="en-US" b="0" dirty="0" err="1">
                <a:solidFill>
                  <a:srgbClr val="74531F"/>
                </a:solidFill>
                <a:effectLst/>
                <a:latin typeface="Consolas" panose="020B0609020204030204" pitchFamily="49" charset="0"/>
              </a:rPr>
              <a:t>test_and_set</a:t>
            </a:r>
            <a:r>
              <a:rPr lang="en-US" b="0" dirty="0">
                <a:solidFill>
                  <a:srgbClr val="000000"/>
                </a:solidFill>
                <a:effectLst/>
                <a:latin typeface="Consolas" panose="020B0609020204030204" pitchFamily="49" charset="0"/>
              </a:rPr>
              <a:t>()) {</a:t>
            </a:r>
          </a:p>
          <a:p>
            <a:pPr>
              <a:buNone/>
            </a:pPr>
            <a:r>
              <a:rPr lang="en-US" b="0" dirty="0">
                <a:solidFill>
                  <a:srgbClr val="808080"/>
                </a:solidFill>
                <a:effectLst/>
                <a:latin typeface="Consolas" panose="020B0609020204030204" pitchFamily="49" charset="0"/>
              </a:rPr>
              <a:t>#if</a:t>
            </a:r>
            <a:r>
              <a:rPr lang="en-US" b="0" dirty="0">
                <a:solidFill>
                  <a:srgbClr val="000000"/>
                </a:solidFill>
                <a:effectLst/>
                <a:latin typeface="Consolas" panose="020B0609020204030204" pitchFamily="49" charset="0"/>
              </a:rPr>
              <a:t> 0 &amp;&amp; </a:t>
            </a:r>
            <a:r>
              <a:rPr lang="en-US" b="0" dirty="0">
                <a:solidFill>
                  <a:srgbClr val="808080"/>
                </a:solidFill>
                <a:effectLst/>
                <a:latin typeface="Consolas" panose="020B0609020204030204" pitchFamily="49" charset="0"/>
              </a:rPr>
              <a:t>defined</a:t>
            </a:r>
            <a:r>
              <a:rPr lang="en-US" b="0" dirty="0">
                <a:solidFill>
                  <a:srgbClr val="000000"/>
                </a:solidFill>
                <a:effectLst/>
                <a:latin typeface="Consolas" panose="020B0609020204030204" pitchFamily="49" charset="0"/>
              </a:rPr>
              <a:t>(</a:t>
            </a:r>
            <a:r>
              <a:rPr lang="en-US" b="0" dirty="0">
                <a:solidFill>
                  <a:srgbClr val="8A1BFF"/>
                </a:solidFill>
                <a:effectLst/>
                <a:latin typeface="Consolas" panose="020B0609020204030204" pitchFamily="49" charset="0"/>
              </a:rPr>
              <a:t>__</a:t>
            </a:r>
            <a:r>
              <a:rPr lang="en-US" b="0" dirty="0" err="1">
                <a:solidFill>
                  <a:srgbClr val="8A1BFF"/>
                </a:solidFill>
                <a:effectLst/>
                <a:latin typeface="Consolas" panose="020B0609020204030204" pitchFamily="49" charset="0"/>
              </a:rPr>
              <a:t>cpp_lib_atomic_wait</a:t>
            </a:r>
            <a:r>
              <a:rPr lang="en-US" b="0" dirty="0">
                <a:solidFill>
                  <a:srgbClr val="000000"/>
                </a:solidFill>
                <a:effectLst/>
                <a:latin typeface="Consolas" panose="020B0609020204030204" pitchFamily="49" charset="0"/>
              </a:rPr>
              <a:t>) &amp;&amp; </a:t>
            </a:r>
            <a:r>
              <a:rPr lang="en-US" b="0" dirty="0">
                <a:solidFill>
                  <a:srgbClr val="8A1BFF"/>
                </a:solidFill>
                <a:effectLst/>
                <a:latin typeface="Consolas" panose="020B0609020204030204" pitchFamily="49" charset="0"/>
              </a:rPr>
              <a:t>__</a:t>
            </a:r>
            <a:r>
              <a:rPr lang="en-US" b="0" dirty="0" err="1">
                <a:solidFill>
                  <a:srgbClr val="8A1BFF"/>
                </a:solidFill>
                <a:effectLst/>
                <a:latin typeface="Consolas" panose="020B0609020204030204" pitchFamily="49" charset="0"/>
              </a:rPr>
              <a:t>cpp_lib_atomic_wait</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201907L</a:t>
            </a:r>
            <a:endParaRPr lang="en-US" b="0" dirty="0">
              <a:solidFill>
                <a:srgbClr val="000000"/>
              </a:solidFill>
              <a:effectLst/>
              <a:latin typeface="Consolas" panose="020B0609020204030204" pitchFamily="49" charset="0"/>
            </a:endParaRPr>
          </a:p>
          <a:p>
            <a:pPr>
              <a:buNone/>
            </a:pPr>
            <a:r>
              <a:rPr lang="en-US" b="0" dirty="0">
                <a:solidFill>
                  <a:schemeClr val="bg1">
                    <a:lumMod val="50000"/>
                  </a:schemeClr>
                </a:solidFill>
                <a:effectLst/>
                <a:latin typeface="Consolas" panose="020B0609020204030204" pitchFamily="49" charset="0"/>
              </a:rPr>
              <a:t>      </a:t>
            </a:r>
            <a:r>
              <a:rPr lang="en-US" b="0" dirty="0" err="1">
                <a:solidFill>
                  <a:schemeClr val="bg1">
                    <a:lumMod val="50000"/>
                  </a:schemeClr>
                </a:solidFill>
                <a:effectLst/>
                <a:latin typeface="Consolas" panose="020B0609020204030204" pitchFamily="49" charset="0"/>
              </a:rPr>
              <a:t>m_flag.wait</a:t>
            </a:r>
            <a:r>
              <a:rPr lang="en-US" b="0" dirty="0">
                <a:solidFill>
                  <a:schemeClr val="bg1">
                    <a:lumMod val="50000"/>
                  </a:schemeClr>
                </a:solidFill>
                <a:effectLst/>
                <a:latin typeface="Consolas" panose="020B0609020204030204" pitchFamily="49" charset="0"/>
              </a:rPr>
              <a:t>(true);</a:t>
            </a:r>
          </a:p>
          <a:p>
            <a:pPr>
              <a:buNone/>
            </a:pPr>
            <a:r>
              <a:rPr lang="en-US" b="0" dirty="0">
                <a:solidFill>
                  <a:srgbClr val="808080"/>
                </a:solidFill>
                <a:effectLst/>
                <a:latin typeface="Consolas" panose="020B0609020204030204" pitchFamily="49" charset="0"/>
              </a:rPr>
              <a:t>#endif</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try_lock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m_flag.</a:t>
            </a:r>
            <a:r>
              <a:rPr lang="en-US" b="0" dirty="0" err="1">
                <a:solidFill>
                  <a:srgbClr val="74531F"/>
                </a:solidFill>
                <a:effectLst/>
                <a:latin typeface="Consolas" panose="020B0609020204030204" pitchFamily="49" charset="0"/>
              </a:rPr>
              <a:t>test_and_set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unlock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m_flag.</a:t>
            </a:r>
            <a:r>
              <a:rPr lang="en-US" b="0" dirty="0" err="1">
                <a:solidFill>
                  <a:srgbClr val="74531F"/>
                </a:solidFill>
                <a:effectLst/>
                <a:latin typeface="Consolas" panose="020B0609020204030204" pitchFamily="49" charset="0"/>
              </a:rPr>
              <a:t>clear</a:t>
            </a:r>
            <a:r>
              <a:rPr lang="en-US" b="0" dirty="0">
                <a:solidFill>
                  <a:srgbClr val="000000"/>
                </a:solidFill>
                <a:effectLst/>
                <a:latin typeface="Consolas" panose="020B0609020204030204" pitchFamily="49" charset="0"/>
              </a:rPr>
              <a:t>();</a:t>
            </a:r>
          </a:p>
          <a:p>
            <a:pPr>
              <a:buNone/>
            </a:pPr>
            <a:r>
              <a:rPr lang="en-US" b="0" dirty="0">
                <a:solidFill>
                  <a:srgbClr val="808080"/>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ru-RU" b="0" dirty="0">
                <a:solidFill>
                  <a:srgbClr val="000000"/>
                </a:solidFill>
                <a:effectLst/>
                <a:latin typeface="Consolas" panose="020B0609020204030204" pitchFamily="49" charset="0"/>
              </a:rPr>
              <a:t>0 </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defined</a:t>
            </a:r>
            <a:r>
              <a:rPr lang="en-US" b="0" dirty="0">
                <a:solidFill>
                  <a:srgbClr val="000000"/>
                </a:solidFill>
                <a:effectLst/>
                <a:latin typeface="Consolas" panose="020B0609020204030204" pitchFamily="49" charset="0"/>
              </a:rPr>
              <a:t>(</a:t>
            </a:r>
            <a:r>
              <a:rPr lang="en-US" b="0" dirty="0">
                <a:solidFill>
                  <a:srgbClr val="8A1BFF"/>
                </a:solidFill>
                <a:effectLst/>
                <a:latin typeface="Consolas" panose="020B0609020204030204" pitchFamily="49" charset="0"/>
              </a:rPr>
              <a:t>__</a:t>
            </a:r>
            <a:r>
              <a:rPr lang="en-US" b="0" dirty="0" err="1">
                <a:solidFill>
                  <a:srgbClr val="8A1BFF"/>
                </a:solidFill>
                <a:effectLst/>
                <a:latin typeface="Consolas" panose="020B0609020204030204" pitchFamily="49" charset="0"/>
              </a:rPr>
              <a:t>cpp_lib_atomic_wait</a:t>
            </a:r>
            <a:r>
              <a:rPr lang="en-US" b="0" dirty="0">
                <a:solidFill>
                  <a:srgbClr val="000000"/>
                </a:solidFill>
                <a:effectLst/>
                <a:latin typeface="Consolas" panose="020B0609020204030204" pitchFamily="49" charset="0"/>
              </a:rPr>
              <a:t>) &amp;&amp; </a:t>
            </a:r>
            <a:r>
              <a:rPr lang="en-US" b="0" dirty="0">
                <a:solidFill>
                  <a:srgbClr val="8A1BFF"/>
                </a:solidFill>
                <a:effectLst/>
                <a:latin typeface="Consolas" panose="020B0609020204030204" pitchFamily="49" charset="0"/>
              </a:rPr>
              <a:t>__</a:t>
            </a:r>
            <a:r>
              <a:rPr lang="en-US" b="0" dirty="0" err="1">
                <a:solidFill>
                  <a:srgbClr val="8A1BFF"/>
                </a:solidFill>
                <a:effectLst/>
                <a:latin typeface="Consolas" panose="020B0609020204030204" pitchFamily="49" charset="0"/>
              </a:rPr>
              <a:t>cpp_lib_atomic_wait</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201907L</a:t>
            </a:r>
            <a:endParaRPr lang="en-US" b="0" dirty="0">
              <a:solidFill>
                <a:srgbClr val="000000"/>
              </a:solidFill>
              <a:effectLst/>
              <a:latin typeface="Consolas" panose="020B0609020204030204" pitchFamily="49" charset="0"/>
            </a:endParaRPr>
          </a:p>
          <a:p>
            <a:pPr>
              <a:buNone/>
            </a:pPr>
            <a:r>
              <a:rPr lang="en-US" b="0" dirty="0">
                <a:solidFill>
                  <a:schemeClr val="bg1">
                    <a:lumMod val="50000"/>
                  </a:schemeClr>
                </a:solidFill>
                <a:effectLst/>
                <a:latin typeface="Consolas" panose="020B0609020204030204" pitchFamily="49" charset="0"/>
              </a:rPr>
              <a:t>    </a:t>
            </a:r>
            <a:r>
              <a:rPr lang="en-US" b="0" dirty="0" err="1">
                <a:solidFill>
                  <a:schemeClr val="bg1">
                    <a:lumMod val="50000"/>
                  </a:schemeClr>
                </a:solidFill>
                <a:effectLst/>
                <a:latin typeface="Consolas" panose="020B0609020204030204" pitchFamily="49" charset="0"/>
              </a:rPr>
              <a:t>m_flag.notify_one</a:t>
            </a:r>
            <a:r>
              <a:rPr lang="en-US" b="0" dirty="0">
                <a:solidFill>
                  <a:schemeClr val="bg1">
                    <a:lumMod val="50000"/>
                  </a:schemeClr>
                </a:solidFill>
                <a:effectLst/>
                <a:latin typeface="Consolas" panose="020B0609020204030204" pitchFamily="49" charset="0"/>
              </a:rPr>
              <a:t>();</a:t>
            </a:r>
          </a:p>
          <a:p>
            <a:pPr>
              <a:buNone/>
            </a:pPr>
            <a:r>
              <a:rPr lang="en-US" b="0" dirty="0">
                <a:solidFill>
                  <a:srgbClr val="808080"/>
                </a:solidFill>
                <a:effectLst/>
                <a:latin typeface="Consolas" panose="020B0609020204030204" pitchFamily="49" charset="0"/>
              </a:rPr>
              <a:t>#endif</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atomic_flag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m_flag</a:t>
            </a:r>
            <a:r>
              <a:rPr lang="en-US" b="0" dirty="0">
                <a:solidFill>
                  <a:srgbClr val="000000"/>
                </a:solidFill>
                <a:effectLst/>
                <a:latin typeface="Consolas" panose="020B0609020204030204" pitchFamily="49" charset="0"/>
              </a:rPr>
              <a:t> = </a:t>
            </a:r>
            <a:r>
              <a:rPr lang="en-US" b="0" dirty="0">
                <a:solidFill>
                  <a:srgbClr val="8A1BFF"/>
                </a:solidFill>
                <a:effectLst/>
                <a:latin typeface="Consolas" panose="020B0609020204030204" pitchFamily="49" charset="0"/>
              </a:rPr>
              <a:t>ATOMIC_FLAG_INIT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2" name="TextBox 1">
            <a:extLst>
              <a:ext uri="{FF2B5EF4-FFF2-40B4-BE49-F238E27FC236}">
                <a16:creationId xmlns:a16="http://schemas.microsoft.com/office/drawing/2014/main" id="{E841173E-E9F7-CB2A-5CFF-692A3F8773B1}"/>
              </a:ext>
            </a:extLst>
          </p:cNvPr>
          <p:cNvSpPr txBox="1"/>
          <p:nvPr/>
        </p:nvSpPr>
        <p:spPr>
          <a:xfrm>
            <a:off x="6096000" y="1848678"/>
            <a:ext cx="5994400" cy="1477328"/>
          </a:xfrm>
          <a:prstGeom prst="rect">
            <a:avLst/>
          </a:prstGeom>
          <a:noFill/>
        </p:spPr>
        <p:txBody>
          <a:bodyPr wrap="square" rtlCol="0">
            <a:spAutoFit/>
          </a:bodyPr>
          <a:lstStyle/>
          <a:p>
            <a:r>
              <a:rPr lang="ru-RU" dirty="0"/>
              <a:t>Этот код не использует блокирующие операции: ожидание происходит в цикле.</a:t>
            </a:r>
          </a:p>
          <a:p>
            <a:endParaRPr lang="ru-RU" dirty="0"/>
          </a:p>
          <a:p>
            <a:r>
              <a:rPr lang="ru-RU" dirty="0"/>
              <a:t>Тем не менее код, использующий </a:t>
            </a:r>
            <a:r>
              <a:rPr lang="en-US" dirty="0" err="1"/>
              <a:t>SpinMutex</a:t>
            </a:r>
            <a:r>
              <a:rPr lang="en-US" dirty="0"/>
              <a:t> </a:t>
            </a:r>
            <a:r>
              <a:rPr lang="ru-RU" dirty="0"/>
              <a:t>не будет считаться </a:t>
            </a:r>
            <a:r>
              <a:rPr lang="en-US" dirty="0"/>
              <a:t>lock-free</a:t>
            </a:r>
          </a:p>
        </p:txBody>
      </p:sp>
    </p:spTree>
    <p:extLst>
      <p:ext uri="{BB962C8B-B14F-4D97-AF65-F5344CB8AC3E}">
        <p14:creationId xmlns:p14="http://schemas.microsoft.com/office/powerpoint/2010/main" val="32055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Effect transition="in" filter="fade">
                                      <p:cBhvr>
                                        <p:cTn id="26" dur="500"/>
                                        <p:tgtEl>
                                          <p:spTgt spid="5">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14" end="14"/>
                                            </p:txEl>
                                          </p:spTgt>
                                        </p:tgtEl>
                                        <p:attrNameLst>
                                          <p:attrName>style.visibility</p:attrName>
                                        </p:attrNameLst>
                                      </p:cBhvr>
                                      <p:to>
                                        <p:strVal val="visible"/>
                                      </p:to>
                                    </p:set>
                                    <p:animEffect transition="in" filter="fade">
                                      <p:cBhvr>
                                        <p:cTn id="36" dur="500"/>
                                        <p:tgtEl>
                                          <p:spTgt spid="5">
                                            <p:txEl>
                                              <p:pRg st="14" end="1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animEffect transition="in" filter="fade">
                                      <p:cBhvr>
                                        <p:cTn id="39" dur="500"/>
                                        <p:tgtEl>
                                          <p:spTgt spid="5">
                                            <p:txEl>
                                              <p:pRg st="15" end="1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6" end="16"/>
                                            </p:txEl>
                                          </p:spTgt>
                                        </p:tgtEl>
                                        <p:attrNameLst>
                                          <p:attrName>style.visibility</p:attrName>
                                        </p:attrNameLst>
                                      </p:cBhvr>
                                      <p:to>
                                        <p:strVal val="visible"/>
                                      </p:to>
                                    </p:set>
                                    <p:animEffect transition="in" filter="fade">
                                      <p:cBhvr>
                                        <p:cTn id="42" dur="500"/>
                                        <p:tgtEl>
                                          <p:spTgt spid="5">
                                            <p:txEl>
                                              <p:pRg st="16"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599AE5-B1F1-EDE2-F93A-AA7D062A8928}"/>
              </a:ext>
            </a:extLst>
          </p:cNvPr>
          <p:cNvSpPr txBox="1"/>
          <p:nvPr/>
        </p:nvSpPr>
        <p:spPr>
          <a:xfrm>
            <a:off x="590550" y="2056686"/>
            <a:ext cx="11010900" cy="4801314"/>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DataToReclaim</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data;</a:t>
            </a: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function</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deleter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 next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endParaRPr lang="ru-RU"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Сохраняет данные, подлежащие удалению</a:t>
            </a:r>
            <a:r>
              <a:rPr lang="en-US" dirty="0">
                <a:solidFill>
                  <a:srgbClr val="008000"/>
                </a:solidFill>
                <a:latin typeface="Consolas" panose="020B0609020204030204" pitchFamily="49" charset="0"/>
              </a:rPr>
              <a:t>,</a:t>
            </a:r>
            <a:r>
              <a:rPr lang="ru-RU" b="0" dirty="0">
                <a:solidFill>
                  <a:srgbClr val="008000"/>
                </a:solidFill>
                <a:effectLst/>
                <a:latin typeface="Consolas" panose="020B0609020204030204" pitchFamily="49" charset="0"/>
              </a:rPr>
              <a:t> в виде </a:t>
            </a:r>
            <a:r>
              <a:rPr lang="en-US" b="0" dirty="0">
                <a:solidFill>
                  <a:srgbClr val="008000"/>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data(</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deleter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static_cast</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p</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p>
          <a:p>
            <a:pPr>
              <a:buNone/>
            </a:pPr>
            <a:endParaRPr lang="ru-RU"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Предполагается, что </a:t>
            </a:r>
            <a:r>
              <a:rPr lang="en-US" b="0" dirty="0" err="1">
                <a:solidFill>
                  <a:srgbClr val="008000"/>
                </a:solidFill>
                <a:effectLst/>
                <a:latin typeface="Consolas" panose="020B0609020204030204" pitchFamily="49" charset="0"/>
              </a:rPr>
              <a:t>deleter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не будет бросать исключений,</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deleter</a:t>
            </a:r>
            <a:r>
              <a:rPr lang="en-US" b="0" dirty="0">
                <a:solidFill>
                  <a:srgbClr val="000000"/>
                </a:solidFill>
                <a:effectLst/>
                <a:latin typeface="Consolas" panose="020B0609020204030204" pitchFamily="49" charset="0"/>
              </a:rPr>
              <a:t>(data);</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5" name="Title 4">
            <a:extLst>
              <a:ext uri="{FF2B5EF4-FFF2-40B4-BE49-F238E27FC236}">
                <a16:creationId xmlns:a16="http://schemas.microsoft.com/office/drawing/2014/main" id="{F81D37A3-38B4-3A77-C1F8-6ECE6B6FFE65}"/>
              </a:ext>
            </a:extLst>
          </p:cNvPr>
          <p:cNvSpPr>
            <a:spLocks noGrp="1"/>
          </p:cNvSpPr>
          <p:nvPr>
            <p:ph type="title"/>
          </p:nvPr>
        </p:nvSpPr>
        <p:spPr/>
        <p:txBody>
          <a:bodyPr/>
          <a:lstStyle/>
          <a:p>
            <a:r>
              <a:rPr lang="ru-RU" dirty="0"/>
              <a:t>Обёртка для отложенного удаления данных</a:t>
            </a:r>
            <a:endParaRPr lang="en-US" dirty="0"/>
          </a:p>
        </p:txBody>
      </p:sp>
    </p:spTree>
    <p:extLst>
      <p:ext uri="{BB962C8B-B14F-4D97-AF65-F5344CB8AC3E}">
        <p14:creationId xmlns:p14="http://schemas.microsoft.com/office/powerpoint/2010/main" val="347205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500"/>
                                        <p:tgtEl>
                                          <p:spTgt spid="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fade">
                                      <p:cBhvr>
                                        <p:cTn id="19" dur="500"/>
                                        <p:tgtEl>
                                          <p:spTgt spid="4">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fade">
                                      <p:cBhvr>
                                        <p:cTn id="27" dur="500"/>
                                        <p:tgtEl>
                                          <p:spTgt spid="4">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3" end="13"/>
                                            </p:txEl>
                                          </p:spTgt>
                                        </p:tgtEl>
                                        <p:attrNameLst>
                                          <p:attrName>style.visibility</p:attrName>
                                        </p:attrNameLst>
                                      </p:cBhvr>
                                      <p:to>
                                        <p:strVal val="visible"/>
                                      </p:to>
                                    </p:set>
                                    <p:animEffect transition="in" filter="fade">
                                      <p:cBhvr>
                                        <p:cTn id="30" dur="500"/>
                                        <p:tgtEl>
                                          <p:spTgt spid="4">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animEffect transition="in" filter="fade">
                                      <p:cBhvr>
                                        <p:cTn id="33" dur="500"/>
                                        <p:tgtEl>
                                          <p:spTgt spid="4">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279E-FC21-E3AE-C8BB-AD1868B726F2}"/>
              </a:ext>
            </a:extLst>
          </p:cNvPr>
          <p:cNvSpPr>
            <a:spLocks noGrp="1"/>
          </p:cNvSpPr>
          <p:nvPr>
            <p:ph type="title"/>
          </p:nvPr>
        </p:nvSpPr>
        <p:spPr/>
        <p:txBody>
          <a:bodyPr/>
          <a:lstStyle/>
          <a:p>
            <a:r>
              <a:rPr lang="ru-RU" dirty="0"/>
              <a:t>Добавление объектов в список для отложенного удаления</a:t>
            </a:r>
            <a:endParaRPr lang="en-US" dirty="0"/>
          </a:p>
        </p:txBody>
      </p:sp>
      <p:sp>
        <p:nvSpPr>
          <p:cNvPr id="4" name="TextBox 3">
            <a:extLst>
              <a:ext uri="{FF2B5EF4-FFF2-40B4-BE49-F238E27FC236}">
                <a16:creationId xmlns:a16="http://schemas.microsoft.com/office/drawing/2014/main" id="{017E0740-C0C2-7A4E-8644-96ED18410B10}"/>
              </a:ext>
            </a:extLst>
          </p:cNvPr>
          <p:cNvSpPr txBox="1"/>
          <p:nvPr/>
        </p:nvSpPr>
        <p:spPr>
          <a:xfrm>
            <a:off x="838200" y="2122587"/>
            <a:ext cx="10515600" cy="3970318"/>
          </a:xfrm>
          <a:prstGeom prst="rect">
            <a:avLst/>
          </a:prstGeom>
          <a:noFill/>
        </p:spPr>
        <p:txBody>
          <a:bodyPr wrap="square">
            <a:spAutoFit/>
          </a:bodyPr>
          <a:lstStyle/>
          <a:p>
            <a:pPr>
              <a:buNone/>
            </a:pPr>
            <a:r>
              <a:rPr lang="ru-RU" b="0" dirty="0">
                <a:solidFill>
                  <a:srgbClr val="008000"/>
                </a:solidFill>
                <a:effectLst/>
                <a:latin typeface="Consolas" panose="020B0609020204030204" pitchFamily="49" charset="0"/>
              </a:rPr>
              <a:t>// Указатель на список узлов для отложенного удаления</a:t>
            </a:r>
            <a:endParaRPr lang="ru-RU"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err="1">
                <a:solidFill>
                  <a:srgbClr val="2B91A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NodesToReclaim</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endParaRPr lang="ru-RU" b="0" dirty="0">
              <a:solidFill>
                <a:srgbClr val="008000"/>
              </a:solidFill>
              <a:effectLst/>
              <a:latin typeface="Consolas" panose="020B0609020204030204" pitchFamily="49" charset="0"/>
            </a:endParaRPr>
          </a:p>
          <a:p>
            <a:pPr>
              <a:buNone/>
            </a:pPr>
            <a:endParaRPr lang="ru-RU" dirty="0">
              <a:solidFill>
                <a:srgbClr val="008000"/>
              </a:solidFill>
              <a:latin typeface="Consolas" panose="020B0609020204030204" pitchFamily="49" charset="0"/>
            </a:endParaRPr>
          </a:p>
          <a:p>
            <a:pPr>
              <a:buNone/>
            </a:pPr>
            <a:r>
              <a:rPr lang="ru-RU" b="0" dirty="0">
                <a:solidFill>
                  <a:srgbClr val="008000"/>
                </a:solidFill>
                <a:effectLst/>
                <a:latin typeface="Consolas" panose="020B0609020204030204" pitchFamily="49" charset="0"/>
              </a:rPr>
              <a:t>// Добавляем узел для будущего освобождения</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AddToReclaimList</a:t>
            </a:r>
            <a:r>
              <a:rPr lang="en-US" b="0" dirty="0">
                <a:solidFill>
                  <a:srgbClr val="000000"/>
                </a:solidFill>
                <a:effectLst/>
                <a:latin typeface="Consolas" panose="020B0609020204030204" pitchFamily="49" charset="0"/>
              </a:rPr>
              <a:t>(</a:t>
            </a:r>
            <a:r>
              <a:rPr lang="en-US" b="0" dirty="0" err="1">
                <a:solidFill>
                  <a:srgbClr val="2B91A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dirty="0" err="1">
                <a:solidFill>
                  <a:srgbClr val="0000FF"/>
                </a:solidFill>
                <a:latin typeface="Consolas" panose="020B0609020204030204" pitchFamily="49" charset="0"/>
              </a:rPr>
              <a:t>noexcept</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-&gt;next = </a:t>
            </a:r>
            <a:r>
              <a:rPr lang="en-US" b="0" dirty="0" err="1">
                <a:solidFill>
                  <a:srgbClr val="000000"/>
                </a:solidFill>
                <a:effectLst/>
                <a:latin typeface="Consolas" panose="020B0609020204030204" pitchFamily="49" charset="0"/>
              </a:rPr>
              <a:t>NodesToReclaim.</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NodesToReclaim.</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-&gt;next, </a:t>
            </a:r>
            <a:r>
              <a:rPr lang="en-US" b="0" dirty="0">
                <a:solidFill>
                  <a:srgbClr val="808080"/>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endParaRPr lang="ru-RU" dirty="0">
              <a:solidFill>
                <a:srgbClr val="000000"/>
              </a:solidFill>
              <a:latin typeface="Consolas" panose="020B0609020204030204" pitchFamily="49" charset="0"/>
            </a:endParaRPr>
          </a:p>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ReclaimLater</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AddToReclaimList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2572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474F-FD6A-51E9-3475-9C497776C31A}"/>
              </a:ext>
            </a:extLst>
          </p:cNvPr>
          <p:cNvSpPr>
            <a:spLocks noGrp="1"/>
          </p:cNvSpPr>
          <p:nvPr>
            <p:ph type="title"/>
          </p:nvPr>
        </p:nvSpPr>
        <p:spPr/>
        <p:txBody>
          <a:bodyPr/>
          <a:lstStyle/>
          <a:p>
            <a:r>
              <a:rPr lang="ru-RU" dirty="0"/>
              <a:t>Удаляем узлы, на которые нет </a:t>
            </a:r>
            <a:r>
              <a:rPr lang="en-US" dirty="0"/>
              <a:t>hazard pointer</a:t>
            </a:r>
          </a:p>
        </p:txBody>
      </p:sp>
      <p:sp>
        <p:nvSpPr>
          <p:cNvPr id="6" name="TextBox 5">
            <a:extLst>
              <a:ext uri="{FF2B5EF4-FFF2-40B4-BE49-F238E27FC236}">
                <a16:creationId xmlns:a16="http://schemas.microsoft.com/office/drawing/2014/main" id="{461A52B2-0158-9E96-9D2B-6F5EFD270488}"/>
              </a:ext>
            </a:extLst>
          </p:cNvPr>
          <p:cNvSpPr txBox="1"/>
          <p:nvPr/>
        </p:nvSpPr>
        <p:spPr>
          <a:xfrm>
            <a:off x="838200" y="1779687"/>
            <a:ext cx="10934700" cy="5078313"/>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DeleteNodesWithNoHazards</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dirty="0" err="1">
                <a:solidFill>
                  <a:srgbClr val="0000FF"/>
                </a:solidFill>
                <a:latin typeface="Consolas" panose="020B0609020204030204" pitchFamily="49" charset="0"/>
              </a:rPr>
              <a:t>noexcept</a:t>
            </a:r>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Пытаемся забрать себе список узлов для удаления</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NodesToReclaim.</a:t>
            </a:r>
            <a:r>
              <a:rPr lang="en-US" b="0" dirty="0" err="1">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endParaRPr lang="ru-RU" dirty="0">
              <a:solidFill>
                <a:srgbClr val="000000"/>
              </a:solidFill>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DataToReclaim</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next</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-&gt;next;</a:t>
            </a:r>
            <a:endParaRPr lang="ru-RU" b="0" dirty="0">
              <a:solidFill>
                <a:srgbClr val="000000"/>
              </a:solidFill>
              <a:effectLst/>
              <a:latin typeface="Consolas" panose="020B0609020204030204" pitchFamily="49" charset="0"/>
            </a:endParaRPr>
          </a:p>
          <a:p>
            <a:pPr>
              <a:buNone/>
            </a:pPr>
            <a:endParaRPr lang="ru-RU" dirty="0">
              <a:solidFill>
                <a:srgbClr val="000000"/>
              </a:solidFill>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OutstandingHazardPointersFor</a:t>
            </a:r>
            <a:r>
              <a:rPr lang="en-US" b="0" dirty="0">
                <a:solidFill>
                  <a:srgbClr val="000000"/>
                </a:solidFill>
                <a:effectLst/>
                <a:latin typeface="Consolas" panose="020B0609020204030204" pitchFamily="49" charset="0"/>
              </a:rPr>
              <a:t>(</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-&gt;data))</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узел вместе с его данными</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else</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a:t>
            </a:r>
            <a:r>
              <a:rPr lang="en-US" b="0" dirty="0">
                <a:solidFill>
                  <a:srgbClr val="008000"/>
                </a:solidFill>
                <a:effectLst/>
                <a:latin typeface="Consolas" panose="020B0609020204030204" pitchFamily="49" charset="0"/>
              </a:rPr>
              <a:t>current-&gt;data </a:t>
            </a:r>
            <a:r>
              <a:rPr lang="ru-RU" b="0" dirty="0">
                <a:solidFill>
                  <a:srgbClr val="008000"/>
                </a:solidFill>
                <a:effectLst/>
                <a:latin typeface="Consolas" panose="020B0609020204030204" pitchFamily="49" charset="0"/>
              </a:rPr>
              <a:t>удалять опасно, добавляем </a:t>
            </a:r>
            <a:r>
              <a:rPr lang="en-US" b="0" dirty="0">
                <a:solidFill>
                  <a:srgbClr val="008000"/>
                </a:solidFill>
                <a:effectLst/>
                <a:latin typeface="Consolas" panose="020B0609020204030204" pitchFamily="49" charset="0"/>
              </a:rPr>
              <a:t>current</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список для последующего удаления</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AddToReclaimList</a:t>
            </a:r>
            <a:r>
              <a:rPr lang="en-US" b="0" dirty="0">
                <a:solidFill>
                  <a:srgbClr val="000000"/>
                </a:solidFill>
                <a:effectLst/>
                <a:latin typeface="Consolas" panose="020B0609020204030204" pitchFamily="49" charset="0"/>
              </a:rPr>
              <a:t>(</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current</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next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766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6" end="16"/>
                                            </p:txEl>
                                          </p:spTgt>
                                        </p:tgtEl>
                                        <p:attrNameLst>
                                          <p:attrName>style.visibility</p:attrName>
                                        </p:attrNameLst>
                                      </p:cBhvr>
                                      <p:to>
                                        <p:strVal val="visible"/>
                                      </p:to>
                                    </p:set>
                                    <p:animEffect transition="in" filter="fade">
                                      <p:cBhvr>
                                        <p:cTn id="18" dur="500"/>
                                        <p:tgtEl>
                                          <p:spTgt spid="6">
                                            <p:txEl>
                                              <p:pRg st="16" end="1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500"/>
                                        <p:tgtEl>
                                          <p:spTgt spid="6">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4" end="14"/>
                                            </p:txEl>
                                          </p:spTgt>
                                        </p:tgtEl>
                                        <p:attrNameLst>
                                          <p:attrName>style.visibility</p:attrName>
                                        </p:attrNameLst>
                                      </p:cBhvr>
                                      <p:to>
                                        <p:strVal val="visible"/>
                                      </p:to>
                                    </p:set>
                                    <p:animEffect transition="in" filter="fade">
                                      <p:cBhvr>
                                        <p:cTn id="34" dur="500"/>
                                        <p:tgtEl>
                                          <p:spTgt spid="6">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500"/>
                                        <p:tgtEl>
                                          <p:spTgt spid="6">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fade">
                                      <p:cBhvr>
                                        <p:cTn id="50" dur="500"/>
                                        <p:tgtEl>
                                          <p:spTgt spid="6">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fade">
                                      <p:cBhvr>
                                        <p:cTn id="53" dur="500"/>
                                        <p:tgtEl>
                                          <p:spTgt spid="6">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fade">
                                      <p:cBhvr>
                                        <p:cTn id="58"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F01D47-21AC-D6D5-67B0-C2B3921871F4}"/>
              </a:ext>
            </a:extLst>
          </p:cNvPr>
          <p:cNvSpPr>
            <a:spLocks noGrp="1"/>
          </p:cNvSpPr>
          <p:nvPr>
            <p:ph type="title"/>
          </p:nvPr>
        </p:nvSpPr>
        <p:spPr/>
        <p:txBody>
          <a:bodyPr/>
          <a:lstStyle/>
          <a:p>
            <a:r>
              <a:rPr lang="en-US" dirty="0"/>
              <a:t>Lock-free stack </a:t>
            </a:r>
            <a:r>
              <a:rPr lang="ru-RU" dirty="0"/>
              <a:t>на</a:t>
            </a:r>
            <a:r>
              <a:rPr lang="en-US" dirty="0"/>
              <a:t> Hazard Pointers</a:t>
            </a:r>
          </a:p>
        </p:txBody>
      </p:sp>
      <p:sp>
        <p:nvSpPr>
          <p:cNvPr id="4" name="Text Placeholder 3">
            <a:extLst>
              <a:ext uri="{FF2B5EF4-FFF2-40B4-BE49-F238E27FC236}">
                <a16:creationId xmlns:a16="http://schemas.microsoft.com/office/drawing/2014/main" id="{CB41AE1E-E22B-149E-76A6-934B801C5B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941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831F-4EC3-C627-D1F6-03C98D274549}"/>
              </a:ext>
            </a:extLst>
          </p:cNvPr>
          <p:cNvSpPr>
            <a:spLocks noGrp="1"/>
          </p:cNvSpPr>
          <p:nvPr>
            <p:ph type="title"/>
          </p:nvPr>
        </p:nvSpPr>
        <p:spPr/>
        <p:txBody>
          <a:bodyPr/>
          <a:lstStyle/>
          <a:p>
            <a:r>
              <a:rPr lang="ru-RU" dirty="0"/>
              <a:t>Оставляем внутри </a:t>
            </a:r>
            <a:r>
              <a:rPr lang="en-US" dirty="0" err="1"/>
              <a:t>LockFreeStack</a:t>
            </a:r>
            <a:r>
              <a:rPr lang="ru-RU" dirty="0"/>
              <a:t> только указатель на узел</a:t>
            </a:r>
            <a:endParaRPr lang="en-US" dirty="0"/>
          </a:p>
        </p:txBody>
      </p:sp>
      <p:sp>
        <p:nvSpPr>
          <p:cNvPr id="4" name="TextBox 3">
            <a:extLst>
              <a:ext uri="{FF2B5EF4-FFF2-40B4-BE49-F238E27FC236}">
                <a16:creationId xmlns:a16="http://schemas.microsoft.com/office/drawing/2014/main" id="{967D822E-D804-21BC-4ADE-B9014EE6EA3F}"/>
              </a:ext>
            </a:extLst>
          </p:cNvPr>
          <p:cNvSpPr txBox="1"/>
          <p:nvPr/>
        </p:nvSpPr>
        <p:spPr>
          <a:xfrm>
            <a:off x="838199" y="1848984"/>
            <a:ext cx="9887857" cy="4801314"/>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dirty="0">
                <a:solidFill>
                  <a:srgbClr val="000000"/>
                </a:solidFill>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 { </a:t>
            </a:r>
            <a:r>
              <a:rPr lang="en-US" b="0" dirty="0" err="1">
                <a:solidFill>
                  <a:srgbClr val="74531F"/>
                </a:solidFill>
                <a:effectLst/>
                <a:latin typeface="Consolas" panose="020B0609020204030204" pitchFamily="49" charset="0"/>
              </a:rPr>
              <a:t>DeleteNodesWithNoHazards</a:t>
            </a:r>
            <a:r>
              <a:rPr lang="en-US" b="0" dirty="0">
                <a:solidFill>
                  <a:srgbClr val="000000"/>
                </a:solidFill>
                <a:effectLst/>
                <a:latin typeface="Consolas" panose="020B0609020204030204" pitchFamily="49" charset="0"/>
              </a:rPr>
              <a:t>(); }</a:t>
            </a:r>
          </a:p>
          <a:p>
            <a:pPr>
              <a:buNone/>
            </a:pP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data;</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next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 data(std::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p>
          <a:p>
            <a:pPr>
              <a:buNone/>
            </a:pP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data(std::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5321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fade">
                                      <p:cBhvr>
                                        <p:cTn id="16" dur="500"/>
                                        <p:tgtEl>
                                          <p:spTgt spid="4">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animEffect transition="in" filter="fade">
                                      <p:cBhvr>
                                        <p:cTn id="19" dur="500"/>
                                        <p:tgtEl>
                                          <p:spTgt spid="4">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A92E-1618-E75A-22E7-ACF0233B2D4B}"/>
              </a:ext>
            </a:extLst>
          </p:cNvPr>
          <p:cNvSpPr>
            <a:spLocks noGrp="1"/>
          </p:cNvSpPr>
          <p:nvPr>
            <p:ph type="title"/>
          </p:nvPr>
        </p:nvSpPr>
        <p:spPr/>
        <p:txBody>
          <a:bodyPr/>
          <a:lstStyle/>
          <a:p>
            <a:r>
              <a:rPr lang="ru-RU" dirty="0"/>
              <a:t>Реализация метода </a:t>
            </a:r>
            <a:r>
              <a:rPr lang="en-US" dirty="0"/>
              <a:t>Pop</a:t>
            </a:r>
          </a:p>
        </p:txBody>
      </p:sp>
      <p:sp>
        <p:nvSpPr>
          <p:cNvPr id="4" name="TextBox 3">
            <a:extLst>
              <a:ext uri="{FF2B5EF4-FFF2-40B4-BE49-F238E27FC236}">
                <a16:creationId xmlns:a16="http://schemas.microsoft.com/office/drawing/2014/main" id="{A69705BD-33BD-80EC-FF4E-17E328B130D9}"/>
              </a:ext>
            </a:extLst>
          </p:cNvPr>
          <p:cNvSpPr txBox="1"/>
          <p:nvPr/>
        </p:nvSpPr>
        <p:spPr>
          <a:xfrm>
            <a:off x="838200" y="1871779"/>
            <a:ext cx="10617200" cy="4801314"/>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74531F"/>
                </a:solidFill>
                <a:effectLst/>
                <a:latin typeface="Consolas" panose="020B0609020204030204" pitchFamily="49" charset="0"/>
              </a:rPr>
              <a:t>Pop</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74531F"/>
                </a:solidFill>
                <a:effectLst/>
                <a:latin typeface="Consolas" panose="020B0609020204030204" pitchFamily="49" charset="0"/>
              </a:rPr>
              <a:t>TryExtractHead</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TryPopDataFromHead</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p>
          <a:p>
            <a:r>
              <a:rPr lang="ru-RU" b="0" dirty="0">
                <a:solidFill>
                  <a:srgbClr val="2B91AF"/>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TryExtractHead</a:t>
            </a:r>
            <a:r>
              <a:rPr lang="en-US" b="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a:t>
            </a:r>
          </a:p>
          <a:p>
            <a:r>
              <a:rPr lang="en-US" b="0" dirty="0">
                <a:solidFill>
                  <a:srgbClr val="0000FF"/>
                </a:solidFill>
                <a:effectLst/>
                <a:latin typeface="Consolas" panose="020B0609020204030204" pitchFamily="49" charset="0"/>
              </a:rPr>
              <a:t>  static</a:t>
            </a: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err="1">
                <a:solidFill>
                  <a:srgbClr val="74531F"/>
                </a:solidFill>
                <a:effectLst/>
                <a:latin typeface="Consolas" panose="020B0609020204030204" pitchFamily="49" charset="0"/>
              </a:rPr>
              <a:t>TryPopDataFromHead</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539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BB2A8E-625C-32ED-384E-E880DD44F49C}"/>
              </a:ext>
            </a:extLst>
          </p:cNvPr>
          <p:cNvSpPr txBox="1"/>
          <p:nvPr/>
        </p:nvSpPr>
        <p:spPr>
          <a:xfrm>
            <a:off x="0" y="-1"/>
            <a:ext cx="14249400" cy="6740307"/>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TryExtractHead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опасности текущего потока</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*&gt;&amp; </a:t>
            </a:r>
            <a:r>
              <a:rPr lang="en-US" b="0" dirty="0">
                <a:solidFill>
                  <a:srgbClr val="1F377F"/>
                </a:solidFill>
                <a:effectLst/>
                <a:latin typeface="Consolas" panose="020B0609020204030204" pitchFamily="49" charset="0"/>
              </a:rPr>
              <a:t>hp</a:t>
            </a:r>
            <a:r>
              <a:rPr lang="en-US" b="0" dirty="0">
                <a:solidFill>
                  <a:srgbClr val="000000"/>
                </a:solidFill>
                <a:effectLst/>
                <a:latin typeface="Consolas" panose="020B0609020204030204" pitchFamily="49" charset="0"/>
              </a:rPr>
              <a:t> = </a:t>
            </a:r>
            <a:r>
              <a:rPr lang="en-US" b="0" dirty="0" err="1">
                <a:solidFill>
                  <a:srgbClr val="74531F"/>
                </a:solidFill>
                <a:effectLst/>
                <a:latin typeface="Consolas" panose="020B0609020204030204" pitchFamily="49" charset="0"/>
              </a:rPr>
              <a:t>GetHazardPointerForCurrentThread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1</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do</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temp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do</a:t>
            </a:r>
            <a:r>
              <a:rPr lang="en-US" b="0" dirty="0">
                <a:solidFill>
                  <a:srgbClr val="008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Устанавливаем </a:t>
            </a:r>
            <a:r>
              <a:rPr lang="en-US" b="0" dirty="0">
                <a:solidFill>
                  <a:srgbClr val="008000"/>
                </a:solidFill>
                <a:effectLst/>
                <a:latin typeface="Consolas" panose="020B0609020204030204" pitchFamily="49" charset="0"/>
              </a:rPr>
              <a:t>hazard pointer </a:t>
            </a:r>
            <a:r>
              <a:rPr lang="ru-RU" b="0" dirty="0">
                <a:solidFill>
                  <a:srgbClr val="008000"/>
                </a:solidFill>
                <a:effectLst/>
                <a:latin typeface="Consolas" panose="020B0609020204030204" pitchFamily="49" charset="0"/>
              </a:rPr>
              <a:t>на </a:t>
            </a:r>
            <a:r>
              <a:rPr lang="en-US" b="0" dirty="0">
                <a:solidFill>
                  <a:srgbClr val="008000"/>
                </a:solidFill>
                <a:effectLst/>
                <a:latin typeface="Consolas" panose="020B0609020204030204" pitchFamily="49" charset="0"/>
              </a:rPr>
              <a:t>head.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temp</a:t>
            </a:r>
            <a:r>
              <a:rPr lang="en-US" b="0" dirty="0">
                <a:solidFill>
                  <a:srgbClr val="000000"/>
                </a:solidFill>
                <a:effectLst/>
                <a:latin typeface="Consolas" panose="020B0609020204030204" pitchFamily="49" charset="0"/>
              </a:rPr>
              <a:t> =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Сохраняем указатель на текущую голову стека в </a:t>
            </a:r>
            <a:r>
              <a:rPr lang="en-US" b="0" dirty="0">
                <a:solidFill>
                  <a:srgbClr val="008000"/>
                </a:solidFill>
                <a:effectLst/>
                <a:latin typeface="Consolas" panose="020B0609020204030204" pitchFamily="49" charset="0"/>
              </a:rPr>
              <a:t>hazard pointer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hp</a:t>
            </a:r>
            <a:r>
              <a:rPr lang="en-US" b="0" dirty="0" err="1">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2</a:t>
            </a:r>
            <a:endParaRPr lang="en-US" b="0" dirty="0">
              <a:solidFill>
                <a:srgbClr val="000000"/>
              </a:solidFill>
              <a:effectLst/>
              <a:latin typeface="Consolas" panose="020B0609020204030204" pitchFamily="49" charset="0"/>
            </a:endParaRPr>
          </a:p>
          <a:p>
            <a:pPr>
              <a:buNone/>
            </a:pPr>
            <a:endParaRPr lang="ru-RU"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Здесь мы наивно полагаемся на то, что безопасно сравнивать указатель</a:t>
            </a:r>
            <a:endParaRPr lang="ru-RU" b="0" dirty="0">
              <a:solidFill>
                <a:srgbClr val="000000"/>
              </a:solidFill>
              <a:effectLst/>
              <a:latin typeface="Consolas" panose="020B0609020204030204" pitchFamily="49" charset="0"/>
            </a:endParaRPr>
          </a:p>
          <a:p>
            <a:pPr>
              <a:buNone/>
            </a:pPr>
            <a:r>
              <a:rPr lang="ru-RU" b="0" dirty="0">
                <a:solidFill>
                  <a:srgbClr val="008000"/>
                </a:solidFill>
                <a:effectLst/>
                <a:latin typeface="Consolas" panose="020B0609020204030204" pitchFamily="49" charset="0"/>
              </a:rPr>
              <a:t>        // на удалённый объект. Фактически, это </a:t>
            </a:r>
            <a:r>
              <a:rPr lang="en-US" b="0" dirty="0">
                <a:solidFill>
                  <a:srgbClr val="008000"/>
                </a:solidFill>
                <a:effectLst/>
                <a:latin typeface="Consolas" panose="020B0609020204030204" pitchFamily="49" charset="0"/>
              </a:rPr>
              <a:t>UB, </a:t>
            </a:r>
            <a:r>
              <a:rPr lang="ru-RU" b="0" dirty="0">
                <a:solidFill>
                  <a:srgbClr val="008000"/>
                </a:solidFill>
                <a:effectLst/>
                <a:latin typeface="Consolas" panose="020B0609020204030204" pitchFamily="49" charset="0"/>
              </a:rPr>
              <a:t>т.к. </a:t>
            </a:r>
            <a:r>
              <a:rPr lang="en-US" b="0" dirty="0" err="1">
                <a:solidFill>
                  <a:srgbClr val="008000"/>
                </a:solidFill>
                <a:effectLst/>
                <a:latin typeface="Consolas" panose="020B0609020204030204" pitchFamily="49" charset="0"/>
              </a:rPr>
              <a:t>oldHead</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мог </a:t>
            </a:r>
            <a:r>
              <a:rPr lang="ru-RU" dirty="0">
                <a:solidFill>
                  <a:srgbClr val="008000"/>
                </a:solidFill>
                <a:latin typeface="Consolas" panose="020B0609020204030204" pitchFamily="49" charset="0"/>
              </a:rPr>
              <a:t>б</a:t>
            </a:r>
            <a:r>
              <a:rPr lang="ru-RU" b="0" dirty="0">
                <a:solidFill>
                  <a:srgbClr val="008000"/>
                </a:solidFill>
                <a:effectLst/>
                <a:latin typeface="Consolas" panose="020B0609020204030204" pitchFamily="49" charset="0"/>
              </a:rPr>
              <a:t>ыть удалён между (1) и (2)</a:t>
            </a:r>
            <a:endParaRPr lang="ru-RU" b="0" dirty="0">
              <a:solidFill>
                <a:srgbClr val="000000"/>
              </a:solidFill>
              <a:effectLst/>
              <a:latin typeface="Consolas" panose="020B0609020204030204" pitchFamily="49" charset="0"/>
            </a:endParaRPr>
          </a:p>
          <a:p>
            <a:pPr>
              <a:buNone/>
            </a:pP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temp</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можно безопасно разыменовывать </a:t>
            </a:r>
            <a:r>
              <a:rPr lang="en-US" b="0" dirty="0" err="1">
                <a:solidFill>
                  <a:srgbClr val="008000"/>
                </a:solidFill>
                <a:effectLst/>
                <a:latin typeface="Consolas" panose="020B0609020204030204" pitchFamily="49" charset="0"/>
              </a:rPr>
              <a:t>oldHead</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он сохранён в </a:t>
            </a:r>
            <a:r>
              <a:rPr lang="en-US" b="0" dirty="0">
                <a:solidFill>
                  <a:srgbClr val="008000"/>
                </a:solidFill>
                <a:effectLst/>
                <a:latin typeface="Consolas" panose="020B0609020204030204" pitchFamily="49" charset="0"/>
              </a:rPr>
              <a:t>hazard pointer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compare_exchange_strong</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-&gt;next));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Здесь используется </a:t>
            </a:r>
            <a:r>
              <a:rPr lang="en-US" b="0" dirty="0" err="1">
                <a:solidFill>
                  <a:srgbClr val="008000"/>
                </a:solidFill>
                <a:effectLst/>
                <a:latin typeface="Consolas" panose="020B0609020204030204" pitchFamily="49" charset="0"/>
              </a:rPr>
              <a:t>compare_exchange_strong</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чтобы не крутить лишний раз внутренний цикл</a:t>
            </a:r>
            <a:endParaRPr lang="ru-RU" b="0" dirty="0">
              <a:solidFill>
                <a:srgbClr val="000000"/>
              </a:solidFill>
              <a:effectLst/>
              <a:latin typeface="Consolas" panose="020B0609020204030204" pitchFamily="49" charset="0"/>
            </a:endParaRPr>
          </a:p>
          <a:p>
            <a:pPr>
              <a:buNone/>
            </a:pPr>
            <a:r>
              <a:rPr lang="ru-RU" b="0" dirty="0">
                <a:solidFill>
                  <a:srgbClr val="008000"/>
                </a:solidFill>
                <a:effectLst/>
                <a:latin typeface="Consolas" panose="020B0609020204030204" pitchFamily="49" charset="0"/>
              </a:rPr>
              <a:t>    // при </a:t>
            </a:r>
            <a:r>
              <a:rPr lang="en-US" b="0" dirty="0">
                <a:solidFill>
                  <a:srgbClr val="008000"/>
                </a:solidFill>
                <a:effectLst/>
                <a:latin typeface="Consolas" panose="020B0609020204030204" pitchFamily="49" charset="0"/>
              </a:rPr>
              <a:t>spurious failure.</a:t>
            </a:r>
            <a:endParaRPr lang="en-US" b="0" dirty="0">
              <a:solidFill>
                <a:srgbClr val="000000"/>
              </a:solidFill>
              <a:effectLst/>
              <a:latin typeface="Consolas" panose="020B0609020204030204" pitchFamily="49" charset="0"/>
            </a:endParaRPr>
          </a:p>
          <a:p>
            <a:pPr>
              <a:buNone/>
            </a:pPr>
            <a:endParaRPr lang="ru-RU"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hp</a:t>
            </a:r>
            <a:r>
              <a:rPr lang="en-US" b="0" dirty="0" err="1">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Очищаем </a:t>
            </a:r>
            <a:r>
              <a:rPr lang="en-US" b="0" dirty="0">
                <a:solidFill>
                  <a:srgbClr val="008000"/>
                </a:solidFill>
                <a:effectLst/>
                <a:latin typeface="Consolas" panose="020B0609020204030204" pitchFamily="49" charset="0"/>
              </a:rPr>
              <a:t>hazard pointer, </a:t>
            </a:r>
            <a:r>
              <a:rPr lang="ru-RU" b="0" dirty="0">
                <a:solidFill>
                  <a:srgbClr val="008000"/>
                </a:solidFill>
                <a:effectLst/>
                <a:latin typeface="Consolas" panose="020B0609020204030204" pitchFamily="49" charset="0"/>
              </a:rPr>
              <a:t>так как </a:t>
            </a:r>
            <a:r>
              <a:rPr lang="en-US" b="0" dirty="0" err="1">
                <a:solidFill>
                  <a:srgbClr val="008000"/>
                </a:solidFill>
                <a:effectLst/>
                <a:latin typeface="Consolas" panose="020B0609020204030204" pitchFamily="49" charset="0"/>
              </a:rPr>
              <a:t>oldHead</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теперь у нас</a:t>
            </a: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7716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7" end="17"/>
                                            </p:txEl>
                                          </p:spTgt>
                                        </p:tgtEl>
                                        <p:attrNameLst>
                                          <p:attrName>style.visibility</p:attrName>
                                        </p:attrNameLst>
                                      </p:cBhvr>
                                      <p:to>
                                        <p:strVal val="visible"/>
                                      </p:to>
                                    </p:set>
                                    <p:animEffect transition="in" filter="fade">
                                      <p:cBhvr>
                                        <p:cTn id="21" dur="500"/>
                                        <p:tgtEl>
                                          <p:spTgt spid="4">
                                            <p:txEl>
                                              <p:pRg st="17" end="1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8" end="18"/>
                                            </p:txEl>
                                          </p:spTgt>
                                        </p:tgtEl>
                                        <p:attrNameLst>
                                          <p:attrName>style.visibility</p:attrName>
                                        </p:attrNameLst>
                                      </p:cBhvr>
                                      <p:to>
                                        <p:strVal val="visible"/>
                                      </p:to>
                                    </p:set>
                                    <p:animEffect transition="in" filter="fade">
                                      <p:cBhvr>
                                        <p:cTn id="24" dur="500"/>
                                        <p:tgtEl>
                                          <p:spTgt spid="4">
                                            <p:txEl>
                                              <p:pRg st="18" end="1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9" end="19"/>
                                            </p:txEl>
                                          </p:spTgt>
                                        </p:tgtEl>
                                        <p:attrNameLst>
                                          <p:attrName>style.visibility</p:attrName>
                                        </p:attrNameLst>
                                      </p:cBhvr>
                                      <p:to>
                                        <p:strVal val="visible"/>
                                      </p:to>
                                    </p:set>
                                    <p:animEffect transition="in" filter="fade">
                                      <p:cBhvr>
                                        <p:cTn id="27" dur="500"/>
                                        <p:tgtEl>
                                          <p:spTgt spid="4">
                                            <p:txEl>
                                              <p:pRg st="19" end="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5" end="15"/>
                                            </p:txEl>
                                          </p:spTgt>
                                        </p:tgtEl>
                                        <p:attrNameLst>
                                          <p:attrName>style.visibility</p:attrName>
                                        </p:attrNameLst>
                                      </p:cBhvr>
                                      <p:to>
                                        <p:strVal val="visible"/>
                                      </p:to>
                                    </p:set>
                                    <p:animEffect transition="in" filter="fade">
                                      <p:cBhvr>
                                        <p:cTn id="38" dur="500"/>
                                        <p:tgtEl>
                                          <p:spTgt spid="4">
                                            <p:txEl>
                                              <p:pRg st="15" end="1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500"/>
                                        <p:tgtEl>
                                          <p:spTgt spid="4">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fade">
                                      <p:cBhvr>
                                        <p:cTn id="54" dur="500"/>
                                        <p:tgtEl>
                                          <p:spTgt spid="4">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4" end="14"/>
                                            </p:txEl>
                                          </p:spTgt>
                                        </p:tgtEl>
                                        <p:attrNameLst>
                                          <p:attrName>style.visibility</p:attrName>
                                        </p:attrNameLst>
                                      </p:cBhvr>
                                      <p:to>
                                        <p:strVal val="visible"/>
                                      </p:to>
                                    </p:set>
                                    <p:animEffect transition="in" filter="fade">
                                      <p:cBhvr>
                                        <p:cTn id="62" dur="500"/>
                                        <p:tgtEl>
                                          <p:spTgt spid="4">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Effect transition="in" filter="fade">
                                      <p:cBhvr>
                                        <p:cTn id="67" dur="500"/>
                                        <p:tgtEl>
                                          <p:spTgt spid="4">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21" end="21"/>
                                            </p:txEl>
                                          </p:spTgt>
                                        </p:tgtEl>
                                        <p:attrNameLst>
                                          <p:attrName>style.visibility</p:attrName>
                                        </p:attrNameLst>
                                      </p:cBhvr>
                                      <p:to>
                                        <p:strVal val="visible"/>
                                      </p:to>
                                    </p:set>
                                    <p:animEffect transition="in" filter="fade">
                                      <p:cBhvr>
                                        <p:cTn id="72" dur="500"/>
                                        <p:tgtEl>
                                          <p:spTgt spid="4">
                                            <p:txEl>
                                              <p:pRg st="21" end="2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22" end="22"/>
                                            </p:txEl>
                                          </p:spTgt>
                                        </p:tgtEl>
                                        <p:attrNameLst>
                                          <p:attrName>style.visibility</p:attrName>
                                        </p:attrNameLst>
                                      </p:cBhvr>
                                      <p:to>
                                        <p:strVal val="visible"/>
                                      </p:to>
                                    </p:set>
                                    <p:animEffect transition="in" filter="fade">
                                      <p:cBhvr>
                                        <p:cTn id="77"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4E229-E7DB-FE15-F008-294140179E30}"/>
              </a:ext>
            </a:extLst>
          </p:cNvPr>
          <p:cNvSpPr txBox="1"/>
          <p:nvPr/>
        </p:nvSpPr>
        <p:spPr>
          <a:xfrm>
            <a:off x="0" y="1"/>
            <a:ext cx="12192000" cy="6740307"/>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err="1">
                <a:solidFill>
                  <a:srgbClr val="74531F"/>
                </a:solidFill>
                <a:effectLst/>
                <a:latin typeface="Consolas" panose="020B0609020204030204" pitchFamily="49" charset="0"/>
              </a:rPr>
              <a:t>TryPopDataFromHead</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-&gt;data);</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Есть ли </a:t>
            </a:r>
            <a:r>
              <a:rPr lang="en-US" b="0" dirty="0">
                <a:solidFill>
                  <a:srgbClr val="008000"/>
                </a:solidFill>
                <a:effectLst/>
                <a:latin typeface="Consolas" panose="020B0609020204030204" pitchFamily="49" charset="0"/>
              </a:rPr>
              <a:t>hazard pointer-</a:t>
            </a:r>
            <a:r>
              <a:rPr lang="ru-RU" b="0" dirty="0">
                <a:solidFill>
                  <a:srgbClr val="008000"/>
                </a:solidFill>
                <a:effectLst/>
                <a:latin typeface="Consolas" panose="020B0609020204030204" pitchFamily="49" charset="0"/>
              </a:rPr>
              <a:t>ы, ссылающиеся на </a:t>
            </a:r>
            <a:r>
              <a:rPr lang="en-US" b="0" dirty="0" err="1">
                <a:solidFill>
                  <a:srgbClr val="008000"/>
                </a:solidFill>
                <a:effectLst/>
                <a:latin typeface="Consolas" panose="020B0609020204030204" pitchFamily="49" charset="0"/>
              </a:rPr>
              <a:t>oldHead</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OutstandingHazardPointersFor</a:t>
            </a:r>
            <a:r>
              <a:rPr lang="en-US" b="0" dirty="0">
                <a:solidFill>
                  <a:srgbClr val="000000"/>
                </a:solidFill>
                <a:effectLst/>
                <a:latin typeface="Consolas" panose="020B0609020204030204" pitchFamily="49" charset="0"/>
              </a:rPr>
              <a:t>(</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Сейчас удалять голову небезопасно. Откладываем её удаление</a:t>
            </a:r>
            <a:endParaRPr lang="ru-RU" b="0" dirty="0">
              <a:solidFill>
                <a:srgbClr val="000000"/>
              </a:solidFill>
              <a:effectLst/>
              <a:latin typeface="Consolas" panose="020B0609020204030204" pitchFamily="49" charset="0"/>
            </a:endParaRPr>
          </a:p>
          <a:p>
            <a:pPr>
              <a:buNone/>
            </a:pPr>
            <a:r>
              <a:rPr lang="ru-RU" b="0" dirty="0">
                <a:solidFill>
                  <a:srgbClr val="008000"/>
                </a:solidFill>
                <a:effectLst/>
                <a:latin typeface="Consolas" panose="020B0609020204030204" pitchFamily="49" charset="0"/>
              </a:rPr>
              <a:t>        // Вызов </a:t>
            </a:r>
            <a:r>
              <a:rPr lang="en-US" b="0" dirty="0" err="1">
                <a:solidFill>
                  <a:srgbClr val="008000"/>
                </a:solidFill>
                <a:effectLst/>
                <a:latin typeface="Consolas" panose="020B0609020204030204" pitchFamily="49" charset="0"/>
              </a:rPr>
              <a:t>ReclaimLater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не безопасен относительно исключений,</a:t>
            </a:r>
            <a:endParaRPr lang="ru-RU" b="0" dirty="0">
              <a:solidFill>
                <a:srgbClr val="000000"/>
              </a:solidFill>
              <a:effectLst/>
              <a:latin typeface="Consolas" panose="020B0609020204030204" pitchFamily="49" charset="0"/>
            </a:endParaRPr>
          </a:p>
          <a:p>
            <a:pPr>
              <a:buNone/>
            </a:pPr>
            <a:r>
              <a:rPr lang="ru-RU" b="0" dirty="0">
                <a:solidFill>
                  <a:srgbClr val="008000"/>
                </a:solidFill>
                <a:effectLst/>
                <a:latin typeface="Consolas" panose="020B0609020204030204" pitchFamily="49" charset="0"/>
              </a:rPr>
              <a:t>        // подумайте, как это можно исправить</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ReclaimLater</a:t>
            </a:r>
            <a:r>
              <a:rPr lang="en-US" b="0" dirty="0">
                <a:solidFill>
                  <a:srgbClr val="000000"/>
                </a:solidFill>
                <a:effectLst/>
                <a:latin typeface="Consolas" panose="020B0609020204030204" pitchFamily="49" charset="0"/>
              </a:rPr>
              <a:t>(</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else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a:t>
            </a:r>
            <a:r>
              <a:rPr lang="en-US" b="0" dirty="0" err="1">
                <a:solidFill>
                  <a:srgbClr val="808080"/>
                </a:solidFill>
                <a:effectLst/>
                <a:latin typeface="Consolas" panose="020B0609020204030204" pitchFamily="49" charset="0"/>
              </a:rPr>
              <a:t>oldHead</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Никто на узел не ссылается. Можно удалить его</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p>
          <a:p>
            <a:pPr>
              <a:buNone/>
            </a:pPr>
            <a:r>
              <a:rPr lang="ru-RU" b="0" dirty="0">
                <a:solidFill>
                  <a:srgbClr val="008000"/>
                </a:solidFill>
                <a:effectLst/>
                <a:latin typeface="Consolas" panose="020B0609020204030204" pitchFamily="49" charset="0"/>
              </a:rPr>
              <a:t>      // Удаляем узлы, на которые не ссылаются </a:t>
            </a:r>
            <a:r>
              <a:rPr lang="en-US" b="0" dirty="0">
                <a:solidFill>
                  <a:srgbClr val="008000"/>
                </a:solidFill>
                <a:effectLst/>
                <a:latin typeface="Consolas" panose="020B0609020204030204" pitchFamily="49" charset="0"/>
              </a:rPr>
              <a:t>hazard pointer-</a:t>
            </a:r>
            <a:r>
              <a:rPr lang="ru-RU" b="0" dirty="0">
                <a:solidFill>
                  <a:srgbClr val="008000"/>
                </a:solidFill>
                <a:effectLst/>
                <a:latin typeface="Consolas" panose="020B0609020204030204" pitchFamily="49" charset="0"/>
              </a:rPr>
              <a:t>ы</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DeleteNodesWithNoHazards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7035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1" end="21"/>
                                            </p:txEl>
                                          </p:spTgt>
                                        </p:tgtEl>
                                        <p:attrNameLst>
                                          <p:attrName>style.visibility</p:attrName>
                                        </p:attrNameLst>
                                      </p:cBhvr>
                                      <p:to>
                                        <p:strVal val="visible"/>
                                      </p:to>
                                    </p:set>
                                    <p:animEffect transition="in" filter="fade">
                                      <p:cBhvr>
                                        <p:cTn id="10" dur="500"/>
                                        <p:tgtEl>
                                          <p:spTgt spid="3">
                                            <p:txEl>
                                              <p:pRg st="21" end="2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0" end="20"/>
                                            </p:txEl>
                                          </p:spTgt>
                                        </p:tgtEl>
                                        <p:attrNameLst>
                                          <p:attrName>style.visibility</p:attrName>
                                        </p:attrNameLst>
                                      </p:cBhvr>
                                      <p:to>
                                        <p:strVal val="visible"/>
                                      </p:to>
                                    </p:set>
                                    <p:animEffect transition="in" filter="fade">
                                      <p:cBhvr>
                                        <p:cTn id="21" dur="500"/>
                                        <p:tgtEl>
                                          <p:spTgt spid="3">
                                            <p:txEl>
                                              <p:pRg st="20" end="2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fade">
                                      <p:cBhvr>
                                        <p:cTn id="71" dur="500"/>
                                        <p:tgtEl>
                                          <p:spTgt spid="3">
                                            <p:txEl>
                                              <p:pRg st="18" end="1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19" end="19"/>
                                            </p:txEl>
                                          </p:spTgt>
                                        </p:tgtEl>
                                        <p:attrNameLst>
                                          <p:attrName>style.visibility</p:attrName>
                                        </p:attrNameLst>
                                      </p:cBhvr>
                                      <p:to>
                                        <p:strVal val="visible"/>
                                      </p:to>
                                    </p:set>
                                    <p:animEffect transition="in" filter="fade">
                                      <p:cBhvr>
                                        <p:cTn id="7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BB66-039E-2EBC-37D6-C389B22A66DC}"/>
              </a:ext>
            </a:extLst>
          </p:cNvPr>
          <p:cNvSpPr>
            <a:spLocks noGrp="1"/>
          </p:cNvSpPr>
          <p:nvPr>
            <p:ph type="title"/>
          </p:nvPr>
        </p:nvSpPr>
        <p:spPr/>
        <p:txBody>
          <a:bodyPr/>
          <a:lstStyle/>
          <a:p>
            <a:r>
              <a:rPr lang="ru-RU" dirty="0"/>
              <a:t>Анализ решения</a:t>
            </a:r>
            <a:endParaRPr lang="en-US" dirty="0"/>
          </a:p>
        </p:txBody>
      </p:sp>
      <p:sp>
        <p:nvSpPr>
          <p:cNvPr id="3" name="Content Placeholder 2">
            <a:extLst>
              <a:ext uri="{FF2B5EF4-FFF2-40B4-BE49-F238E27FC236}">
                <a16:creationId xmlns:a16="http://schemas.microsoft.com/office/drawing/2014/main" id="{4E5CFCB5-58BE-DD9D-C580-09FEF4F35FA8}"/>
              </a:ext>
            </a:extLst>
          </p:cNvPr>
          <p:cNvSpPr>
            <a:spLocks noGrp="1"/>
          </p:cNvSpPr>
          <p:nvPr>
            <p:ph idx="1"/>
          </p:nvPr>
        </p:nvSpPr>
        <p:spPr/>
        <p:txBody>
          <a:bodyPr/>
          <a:lstStyle/>
          <a:p>
            <a:r>
              <a:rPr lang="ru-RU" dirty="0"/>
              <a:t>Продемонстрирована наивная реализация </a:t>
            </a:r>
            <a:r>
              <a:rPr lang="en-US" dirty="0"/>
              <a:t>Hazard Pointer</a:t>
            </a:r>
          </a:p>
          <a:p>
            <a:r>
              <a:rPr lang="ru-RU" dirty="0"/>
              <a:t>Эффективность оставляет желать лучшего</a:t>
            </a:r>
          </a:p>
          <a:p>
            <a:pPr lvl="1"/>
            <a:r>
              <a:rPr lang="ru-RU" dirty="0"/>
              <a:t>Сканируется массив </a:t>
            </a:r>
            <a:r>
              <a:rPr lang="en-US" dirty="0"/>
              <a:t>Hazard Pointer-</a:t>
            </a:r>
            <a:r>
              <a:rPr lang="ru-RU" dirty="0" err="1"/>
              <a:t>ов</a:t>
            </a:r>
            <a:r>
              <a:rPr lang="ru-RU" dirty="0"/>
              <a:t> при каждом </a:t>
            </a:r>
            <a:r>
              <a:rPr lang="en-US" dirty="0"/>
              <a:t>Pop</a:t>
            </a:r>
            <a:r>
              <a:rPr lang="ru-RU" dirty="0"/>
              <a:t>, используя дорогие атомарные операции</a:t>
            </a:r>
          </a:p>
          <a:p>
            <a:pPr lvl="1"/>
            <a:r>
              <a:rPr lang="ru-RU" dirty="0"/>
              <a:t>Сканирование происходит и при удалении каждого узла для отложенного удаления</a:t>
            </a:r>
            <a:endParaRPr lang="en-US" dirty="0"/>
          </a:p>
        </p:txBody>
      </p:sp>
    </p:spTree>
    <p:extLst>
      <p:ext uri="{BB962C8B-B14F-4D97-AF65-F5344CB8AC3E}">
        <p14:creationId xmlns:p14="http://schemas.microsoft.com/office/powerpoint/2010/main" val="2292625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C943-BFCD-9F1B-7100-A06D6C849681}"/>
              </a:ext>
            </a:extLst>
          </p:cNvPr>
          <p:cNvSpPr>
            <a:spLocks noGrp="1"/>
          </p:cNvSpPr>
          <p:nvPr>
            <p:ph type="title"/>
          </p:nvPr>
        </p:nvSpPr>
        <p:spPr/>
        <p:txBody>
          <a:bodyPr/>
          <a:lstStyle/>
          <a:p>
            <a:r>
              <a:rPr lang="ru-RU" dirty="0"/>
              <a:t>Возможные оптимизации</a:t>
            </a:r>
            <a:endParaRPr lang="en-US" dirty="0"/>
          </a:p>
        </p:txBody>
      </p:sp>
      <p:sp>
        <p:nvSpPr>
          <p:cNvPr id="3" name="Content Placeholder 2">
            <a:extLst>
              <a:ext uri="{FF2B5EF4-FFF2-40B4-BE49-F238E27FC236}">
                <a16:creationId xmlns:a16="http://schemas.microsoft.com/office/drawing/2014/main" id="{AF941682-D44A-0B69-66F0-FED93915D2F2}"/>
              </a:ext>
            </a:extLst>
          </p:cNvPr>
          <p:cNvSpPr>
            <a:spLocks noGrp="1"/>
          </p:cNvSpPr>
          <p:nvPr>
            <p:ph idx="1"/>
          </p:nvPr>
        </p:nvSpPr>
        <p:spPr/>
        <p:txBody>
          <a:bodyPr>
            <a:normAutofit lnSpcReduction="10000"/>
          </a:bodyPr>
          <a:lstStyle/>
          <a:p>
            <a:r>
              <a:rPr lang="ru-RU" dirty="0"/>
              <a:t>Можно не сканировать список при каждом </a:t>
            </a:r>
            <a:r>
              <a:rPr lang="en-US" dirty="0"/>
              <a:t>Pop</a:t>
            </a:r>
            <a:r>
              <a:rPr lang="ru-RU" dirty="0"/>
              <a:t>, а только когда в списке накопилось</a:t>
            </a:r>
            <a:r>
              <a:rPr lang="en-US" dirty="0"/>
              <a:t> 2*</a:t>
            </a:r>
            <a:r>
              <a:rPr lang="en-US" dirty="0" err="1"/>
              <a:t>MaxHazardPointers</a:t>
            </a:r>
            <a:endParaRPr lang="en-US" dirty="0"/>
          </a:p>
          <a:p>
            <a:pPr lvl="1"/>
            <a:r>
              <a:rPr lang="ru-RU" dirty="0"/>
              <a:t>Максимум </a:t>
            </a:r>
            <a:r>
              <a:rPr lang="en-US" dirty="0" err="1"/>
              <a:t>MaxHazardPointers</a:t>
            </a:r>
            <a:r>
              <a:rPr lang="ru-RU" dirty="0"/>
              <a:t> будут заняты другими потоками</a:t>
            </a:r>
          </a:p>
          <a:p>
            <a:pPr lvl="1"/>
            <a:r>
              <a:rPr lang="ru-RU" dirty="0"/>
              <a:t>Значит минимум столько же объектов можно будет удалить</a:t>
            </a:r>
          </a:p>
          <a:p>
            <a:pPr lvl="1"/>
            <a:r>
              <a:rPr lang="ru-RU" dirty="0"/>
              <a:t>До следующей проверки пройдёт </a:t>
            </a:r>
            <a:r>
              <a:rPr lang="en-US" dirty="0" err="1"/>
              <a:t>MaxHazardPointers</a:t>
            </a:r>
            <a:r>
              <a:rPr lang="en-US" dirty="0"/>
              <a:t> </a:t>
            </a:r>
            <a:r>
              <a:rPr lang="ru-RU" dirty="0"/>
              <a:t>вызовов </a:t>
            </a:r>
            <a:r>
              <a:rPr lang="en-US" dirty="0"/>
              <a:t>Pop</a:t>
            </a:r>
          </a:p>
          <a:p>
            <a:pPr lvl="1"/>
            <a:r>
              <a:rPr lang="ru-RU" dirty="0"/>
              <a:t>Проверка выполняется реже, но удаляет сразу много объектов</a:t>
            </a:r>
          </a:p>
          <a:p>
            <a:r>
              <a:rPr lang="ru-RU" dirty="0"/>
              <a:t>Можно завести для каждого потока свой список объектов на удаление</a:t>
            </a:r>
          </a:p>
          <a:p>
            <a:pPr lvl="1"/>
            <a:r>
              <a:rPr lang="ru-RU" dirty="0"/>
              <a:t>Не нужно использовать атомарные переменные</a:t>
            </a:r>
          </a:p>
          <a:p>
            <a:pPr lvl="1"/>
            <a:r>
              <a:rPr lang="ru-RU" dirty="0"/>
              <a:t>Не нужно синхронизировать доступ к общему списку</a:t>
            </a:r>
          </a:p>
          <a:p>
            <a:pPr lvl="1"/>
            <a:r>
              <a:rPr lang="ru-RU" dirty="0"/>
              <a:t>Ускоряется работа ценой расхода памяти</a:t>
            </a:r>
            <a:endParaRPr lang="en-US" dirty="0"/>
          </a:p>
        </p:txBody>
      </p:sp>
    </p:spTree>
    <p:extLst>
      <p:ext uri="{BB962C8B-B14F-4D97-AF65-F5344CB8AC3E}">
        <p14:creationId xmlns:p14="http://schemas.microsoft.com/office/powerpoint/2010/main" val="125483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998CDC-5338-C07E-4F3E-179FACCE3807}"/>
              </a:ext>
            </a:extLst>
          </p:cNvPr>
          <p:cNvSpPr>
            <a:spLocks noGrp="1"/>
          </p:cNvSpPr>
          <p:nvPr>
            <p:ph type="title"/>
          </p:nvPr>
        </p:nvSpPr>
        <p:spPr/>
        <p:txBody>
          <a:bodyPr/>
          <a:lstStyle/>
          <a:p>
            <a:r>
              <a:rPr lang="ru-RU" dirty="0"/>
              <a:t>Иерархия неблокирующих алгоритмов</a:t>
            </a:r>
            <a:endParaRPr lang="en-US" dirty="0"/>
          </a:p>
        </p:txBody>
      </p:sp>
      <p:sp>
        <p:nvSpPr>
          <p:cNvPr id="5" name="Content Placeholder 4">
            <a:extLst>
              <a:ext uri="{FF2B5EF4-FFF2-40B4-BE49-F238E27FC236}">
                <a16:creationId xmlns:a16="http://schemas.microsoft.com/office/drawing/2014/main" id="{BA781BC4-3A99-FFB0-ADDD-1FC3C4C1596C}"/>
              </a:ext>
            </a:extLst>
          </p:cNvPr>
          <p:cNvSpPr>
            <a:spLocks noGrp="1"/>
          </p:cNvSpPr>
          <p:nvPr>
            <p:ph idx="1"/>
          </p:nvPr>
        </p:nvSpPr>
        <p:spPr/>
        <p:txBody>
          <a:bodyPr/>
          <a:lstStyle/>
          <a:p>
            <a:r>
              <a:rPr lang="en-US" b="1" dirty="0"/>
              <a:t>Obstruction-free</a:t>
            </a:r>
            <a:r>
              <a:rPr lang="en-US" dirty="0"/>
              <a:t> </a:t>
            </a:r>
            <a:r>
              <a:rPr lang="ru-RU" dirty="0"/>
              <a:t>– любой поток завершает операцию за конечное число шагов, если приостановить все другие потоки</a:t>
            </a:r>
          </a:p>
          <a:p>
            <a:r>
              <a:rPr lang="en-US" b="1" dirty="0"/>
              <a:t>Lock-free</a:t>
            </a:r>
            <a:r>
              <a:rPr lang="en-US" dirty="0"/>
              <a:t> – </a:t>
            </a:r>
            <a:r>
              <a:rPr lang="ru-RU" dirty="0"/>
              <a:t>если несколько потоков пытаются выполнить операцию над структурой данных, один из них выполнит операцию за конечное число шагов</a:t>
            </a:r>
          </a:p>
          <a:p>
            <a:r>
              <a:rPr lang="en-US" b="1" dirty="0"/>
              <a:t>Wait-free</a:t>
            </a:r>
            <a:r>
              <a:rPr lang="en-US" dirty="0"/>
              <a:t> – </a:t>
            </a:r>
            <a:r>
              <a:rPr lang="ru-RU" dirty="0"/>
              <a:t>если несколько потоков пытаются выполнить операцию над структурой данных, каждый из них завершит свою операцию за конечное число шагов</a:t>
            </a:r>
          </a:p>
        </p:txBody>
      </p:sp>
    </p:spTree>
    <p:extLst>
      <p:ext uri="{BB962C8B-B14F-4D97-AF65-F5344CB8AC3E}">
        <p14:creationId xmlns:p14="http://schemas.microsoft.com/office/powerpoint/2010/main" val="2749750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6A39-D43F-5D9F-FC94-6FEABA195C2C}"/>
              </a:ext>
            </a:extLst>
          </p:cNvPr>
          <p:cNvSpPr>
            <a:spLocks noGrp="1"/>
          </p:cNvSpPr>
          <p:nvPr>
            <p:ph type="title"/>
          </p:nvPr>
        </p:nvSpPr>
        <p:spPr/>
        <p:txBody>
          <a:bodyPr/>
          <a:lstStyle/>
          <a:p>
            <a:r>
              <a:rPr lang="ru-RU" dirty="0"/>
              <a:t>Минусы </a:t>
            </a:r>
            <a:r>
              <a:rPr lang="en-US" dirty="0"/>
              <a:t>Hazard Pointers</a:t>
            </a:r>
          </a:p>
        </p:txBody>
      </p:sp>
      <p:sp>
        <p:nvSpPr>
          <p:cNvPr id="3" name="Content Placeholder 2">
            <a:extLst>
              <a:ext uri="{FF2B5EF4-FFF2-40B4-BE49-F238E27FC236}">
                <a16:creationId xmlns:a16="http://schemas.microsoft.com/office/drawing/2014/main" id="{77D34E1D-9504-550D-E372-AE2A6024B42D}"/>
              </a:ext>
            </a:extLst>
          </p:cNvPr>
          <p:cNvSpPr>
            <a:spLocks noGrp="1"/>
          </p:cNvSpPr>
          <p:nvPr>
            <p:ph idx="1"/>
          </p:nvPr>
        </p:nvSpPr>
        <p:spPr/>
        <p:txBody>
          <a:bodyPr/>
          <a:lstStyle/>
          <a:p>
            <a:r>
              <a:rPr lang="ru-RU" dirty="0"/>
              <a:t>Технология запатентована </a:t>
            </a:r>
            <a:r>
              <a:rPr lang="en-US" dirty="0"/>
              <a:t>IBM</a:t>
            </a:r>
            <a:r>
              <a:rPr lang="ru-RU" dirty="0"/>
              <a:t>, поэтому могут быть юридические проблем, если патент не истёк</a:t>
            </a:r>
          </a:p>
        </p:txBody>
      </p:sp>
    </p:spTree>
    <p:extLst>
      <p:ext uri="{BB962C8B-B14F-4D97-AF65-F5344CB8AC3E}">
        <p14:creationId xmlns:p14="http://schemas.microsoft.com/office/powerpoint/2010/main" val="1282035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5782-A9F6-7610-7FD2-ABA567AB608E}"/>
              </a:ext>
            </a:extLst>
          </p:cNvPr>
          <p:cNvSpPr>
            <a:spLocks noGrp="1"/>
          </p:cNvSpPr>
          <p:nvPr>
            <p:ph type="title"/>
          </p:nvPr>
        </p:nvSpPr>
        <p:spPr/>
        <p:txBody>
          <a:bodyPr/>
          <a:lstStyle/>
          <a:p>
            <a:r>
              <a:rPr lang="ru-RU" dirty="0"/>
              <a:t>Почему важно знать </a:t>
            </a:r>
            <a:r>
              <a:rPr lang="en-US" dirty="0"/>
              <a:t>Hazard Pointers</a:t>
            </a:r>
          </a:p>
        </p:txBody>
      </p:sp>
      <p:sp>
        <p:nvSpPr>
          <p:cNvPr id="3" name="Content Placeholder 2">
            <a:extLst>
              <a:ext uri="{FF2B5EF4-FFF2-40B4-BE49-F238E27FC236}">
                <a16:creationId xmlns:a16="http://schemas.microsoft.com/office/drawing/2014/main" id="{1F26B436-EBD7-992E-1B48-3A164C0E23FD}"/>
              </a:ext>
            </a:extLst>
          </p:cNvPr>
          <p:cNvSpPr>
            <a:spLocks noGrp="1"/>
          </p:cNvSpPr>
          <p:nvPr>
            <p:ph idx="1"/>
          </p:nvPr>
        </p:nvSpPr>
        <p:spPr/>
        <p:txBody>
          <a:bodyPr/>
          <a:lstStyle/>
          <a:p>
            <a:r>
              <a:rPr lang="ru-RU" dirty="0"/>
              <a:t>Понимание принципов</a:t>
            </a:r>
            <a:r>
              <a:rPr lang="en-US" dirty="0"/>
              <a:t> Hazard Pointer</a:t>
            </a:r>
            <a:r>
              <a:rPr lang="ru-RU" dirty="0"/>
              <a:t> помогает понять</a:t>
            </a:r>
          </a:p>
          <a:p>
            <a:pPr lvl="1"/>
            <a:r>
              <a:rPr lang="ru-RU" dirty="0"/>
              <a:t>Устройство </a:t>
            </a:r>
            <a:r>
              <a:rPr lang="en-US" dirty="0"/>
              <a:t>Lock Free</a:t>
            </a:r>
            <a:r>
              <a:rPr lang="ru-RU" dirty="0"/>
              <a:t> алгоритмов</a:t>
            </a:r>
          </a:p>
          <a:p>
            <a:pPr lvl="1"/>
            <a:r>
              <a:rPr lang="ru-RU" dirty="0"/>
              <a:t>Насколько дороги атомарные операции</a:t>
            </a:r>
          </a:p>
          <a:p>
            <a:pPr lvl="1"/>
            <a:r>
              <a:rPr lang="ru-RU" dirty="0"/>
              <a:t>Как грамотно организовать освобождение памяти в многопоточном коде</a:t>
            </a:r>
          </a:p>
          <a:p>
            <a:r>
              <a:rPr lang="ru-RU" dirty="0"/>
              <a:t>В С++ 26 в стандартную библиотеку добавится поддержка </a:t>
            </a:r>
            <a:r>
              <a:rPr lang="en-US" dirty="0"/>
              <a:t>Hazard Pointers</a:t>
            </a:r>
            <a:endParaRPr lang="ru-RU" dirty="0"/>
          </a:p>
          <a:p>
            <a:endParaRPr lang="en-US" dirty="0"/>
          </a:p>
        </p:txBody>
      </p:sp>
    </p:spTree>
    <p:extLst>
      <p:ext uri="{BB962C8B-B14F-4D97-AF65-F5344CB8AC3E}">
        <p14:creationId xmlns:p14="http://schemas.microsoft.com/office/powerpoint/2010/main" val="2787263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9928F6-9D9F-DEFD-E336-689A10B35F61}"/>
              </a:ext>
            </a:extLst>
          </p:cNvPr>
          <p:cNvSpPr>
            <a:spLocks noGrp="1"/>
          </p:cNvSpPr>
          <p:nvPr>
            <p:ph type="title"/>
          </p:nvPr>
        </p:nvSpPr>
        <p:spPr/>
        <p:txBody>
          <a:bodyPr/>
          <a:lstStyle/>
          <a:p>
            <a:r>
              <a:rPr lang="en-US" dirty="0"/>
              <a:t>Lock-free stack </a:t>
            </a:r>
            <a:r>
              <a:rPr lang="ru-RU" dirty="0"/>
              <a:t>на основе подсчёта ссылок</a:t>
            </a:r>
            <a:endParaRPr lang="en-US" dirty="0"/>
          </a:p>
        </p:txBody>
      </p:sp>
      <p:sp>
        <p:nvSpPr>
          <p:cNvPr id="5" name="Text Placeholder 4">
            <a:extLst>
              <a:ext uri="{FF2B5EF4-FFF2-40B4-BE49-F238E27FC236}">
                <a16:creationId xmlns:a16="http://schemas.microsoft.com/office/drawing/2014/main" id="{1A0F3C43-E7DD-72DC-85C9-6A809D4DAC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9550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1B279C-E184-F3C0-5645-D042EC7DB150}"/>
              </a:ext>
            </a:extLst>
          </p:cNvPr>
          <p:cNvSpPr>
            <a:spLocks noGrp="1"/>
          </p:cNvSpPr>
          <p:nvPr>
            <p:ph type="title"/>
          </p:nvPr>
        </p:nvSpPr>
        <p:spPr/>
        <p:txBody>
          <a:bodyPr/>
          <a:lstStyle/>
          <a:p>
            <a:r>
              <a:rPr lang="ru-RU" dirty="0"/>
              <a:t>Стек на основе подсчёта ссылок</a:t>
            </a:r>
            <a:endParaRPr lang="en-US" dirty="0"/>
          </a:p>
        </p:txBody>
      </p:sp>
      <p:sp>
        <p:nvSpPr>
          <p:cNvPr id="5" name="Content Placeholder 4">
            <a:extLst>
              <a:ext uri="{FF2B5EF4-FFF2-40B4-BE49-F238E27FC236}">
                <a16:creationId xmlns:a16="http://schemas.microsoft.com/office/drawing/2014/main" id="{48B2EEBF-04AB-A7CA-40E6-A7207D4C18F2}"/>
              </a:ext>
            </a:extLst>
          </p:cNvPr>
          <p:cNvSpPr>
            <a:spLocks noGrp="1"/>
          </p:cNvSpPr>
          <p:nvPr>
            <p:ph idx="1"/>
          </p:nvPr>
        </p:nvSpPr>
        <p:spPr/>
        <p:txBody>
          <a:bodyPr/>
          <a:lstStyle/>
          <a:p>
            <a:r>
              <a:rPr lang="ru-RU" dirty="0"/>
              <a:t>Алгоритм </a:t>
            </a:r>
            <a:r>
              <a:rPr lang="en-US" dirty="0"/>
              <a:t>Hazard Pointer </a:t>
            </a:r>
            <a:r>
              <a:rPr lang="ru-RU" dirty="0"/>
              <a:t>решал задачу отложенного управления памятью за счёт пометки указателей, как опасных для отдельного списка узлов</a:t>
            </a:r>
          </a:p>
          <a:p>
            <a:r>
              <a:rPr lang="ru-RU" dirty="0"/>
              <a:t>В </a:t>
            </a:r>
            <a:r>
              <a:rPr lang="en-US" dirty="0"/>
              <a:t>C++ 20</a:t>
            </a:r>
            <a:r>
              <a:rPr lang="ru-RU" dirty="0"/>
              <a:t> появилась реализация </a:t>
            </a:r>
            <a:r>
              <a:rPr lang="en-US" dirty="0"/>
              <a:t>atomic </a:t>
            </a:r>
            <a:r>
              <a:rPr lang="ru-RU" dirty="0"/>
              <a:t>для </a:t>
            </a:r>
            <a:r>
              <a:rPr lang="en-US" dirty="0" err="1"/>
              <a:t>shared_ptr</a:t>
            </a:r>
            <a:r>
              <a:rPr lang="ru-RU" dirty="0"/>
              <a:t>, которая делает атомарными операции над одним и тем же указателем</a:t>
            </a:r>
          </a:p>
          <a:p>
            <a:r>
              <a:rPr lang="ru-RU" dirty="0"/>
              <a:t>Используя подсчёт ссылок можно упростить реализацию стека</a:t>
            </a:r>
            <a:endParaRPr lang="en-US" dirty="0"/>
          </a:p>
        </p:txBody>
      </p:sp>
    </p:spTree>
    <p:extLst>
      <p:ext uri="{BB962C8B-B14F-4D97-AF65-F5344CB8AC3E}">
        <p14:creationId xmlns:p14="http://schemas.microsoft.com/office/powerpoint/2010/main" val="1429229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1EF96-8082-88B0-6CD5-C9EE866D5E15}"/>
              </a:ext>
            </a:extLst>
          </p:cNvPr>
          <p:cNvSpPr>
            <a:spLocks noGrp="1"/>
          </p:cNvSpPr>
          <p:nvPr>
            <p:ph type="title"/>
          </p:nvPr>
        </p:nvSpPr>
        <p:spPr/>
        <p:txBody>
          <a:bodyPr/>
          <a:lstStyle/>
          <a:p>
            <a:r>
              <a:rPr lang="ru-RU" dirty="0"/>
              <a:t>Реализация стека</a:t>
            </a:r>
            <a:endParaRPr lang="en-US" dirty="0"/>
          </a:p>
        </p:txBody>
      </p:sp>
      <p:sp>
        <p:nvSpPr>
          <p:cNvPr id="6" name="TextBox 5">
            <a:extLst>
              <a:ext uri="{FF2B5EF4-FFF2-40B4-BE49-F238E27FC236}">
                <a16:creationId xmlns:a16="http://schemas.microsoft.com/office/drawing/2014/main" id="{67E62E67-122D-215C-3E9F-E2D115C85075}"/>
              </a:ext>
            </a:extLst>
          </p:cNvPr>
          <p:cNvSpPr txBox="1"/>
          <p:nvPr/>
        </p:nvSpPr>
        <p:spPr>
          <a:xfrm>
            <a:off x="838200" y="1690688"/>
            <a:ext cx="11237686" cy="5078313"/>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B91AF"/>
                </a:solidFill>
                <a:effectLst/>
                <a:latin typeface="Consolas" panose="020B0609020204030204" pitchFamily="49" charset="0"/>
              </a:rPr>
              <a:t>LockFreeStack</a:t>
            </a:r>
            <a:r>
              <a:rPr lang="en-US"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public:</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a:t>
            </a:r>
            <a:r>
              <a:rPr lang="en-US" b="0" dirty="0" err="1">
                <a:solidFill>
                  <a:srgbClr val="74531F"/>
                </a:solidFill>
                <a:effectLst/>
                <a:latin typeface="Consolas" panose="020B0609020204030204" pitchFamily="49" charset="0"/>
              </a:rPr>
              <a:t>LockFreeStack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 = std::exchange(</a:t>
            </a:r>
            <a:r>
              <a:rPr lang="en-US" b="0" dirty="0">
                <a:solidFill>
                  <a:srgbClr val="1F377F"/>
                </a:solidFill>
                <a:effectLst/>
                <a:latin typeface="Consolas" panose="020B0609020204030204" pitchFamily="49" charset="0"/>
              </a:rPr>
              <a:t>h</a:t>
            </a:r>
            <a:r>
              <a:rPr lang="en-US" b="0" dirty="0">
                <a:solidFill>
                  <a:srgbClr val="000000"/>
                </a:solidFill>
                <a:effectLst/>
                <a:latin typeface="Consolas" panose="020B0609020204030204" pitchFamily="49" charset="0"/>
              </a:rPr>
              <a:t>-&gt;next, </a:t>
            </a:r>
            <a:r>
              <a:rPr lang="en-US" b="0" dirty="0" err="1">
                <a:solidFill>
                  <a:srgbClr val="000000"/>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endParaRPr lang="en-US" b="0" dirty="0">
              <a:solidFill>
                <a:srgbClr val="0000FF"/>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data;</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shared_ptr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next;</a:t>
            </a:r>
          </a:p>
          <a:p>
            <a:pPr>
              <a:buNone/>
            </a:pPr>
            <a:endParaRPr lang="ru-RU"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Node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 data(std::</a:t>
            </a:r>
            <a:r>
              <a:rPr lang="en-US" b="0" dirty="0" err="1">
                <a:solidFill>
                  <a:srgbClr val="74531F"/>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&gt;(std::</a:t>
            </a:r>
            <a:r>
              <a:rPr lang="en-US" b="0" dirty="0">
                <a:solidFill>
                  <a:srgbClr val="74531F"/>
                </a:solidFill>
                <a:effectLst/>
                <a:latin typeface="Consolas" panose="020B0609020204030204" pitchFamily="49" charset="0"/>
              </a:rPr>
              <a:t>forward</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&lt;std::</a:t>
            </a:r>
            <a:r>
              <a:rPr lang="en-US" b="0" dirty="0" err="1">
                <a:solidFill>
                  <a:srgbClr val="2B91AF"/>
                </a:solidFill>
                <a:effectLst/>
                <a:latin typeface="Consolas" panose="020B0609020204030204" pitchFamily="49" charset="0"/>
              </a:rPr>
              <a:t>shared_ptr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&gt;&gt; </a:t>
            </a:r>
            <a:r>
              <a:rPr lang="en-US" b="0" dirty="0" err="1">
                <a:solidFill>
                  <a:srgbClr val="000000"/>
                </a:solidFill>
                <a:effectLst/>
                <a:latin typeface="Consolas" panose="020B0609020204030204" pitchFamily="49" charset="0"/>
              </a:rPr>
              <a:t>m_head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0334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500"/>
                                        <p:tgtEl>
                                          <p:spTgt spid="6">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9" end="9"/>
                                            </p:txEl>
                                          </p:spTgt>
                                        </p:tgtEl>
                                        <p:attrNameLst>
                                          <p:attrName>style.visibility</p:attrName>
                                        </p:attrNameLst>
                                      </p:cBhvr>
                                      <p:to>
                                        <p:strVal val="visible"/>
                                      </p:to>
                                    </p:set>
                                    <p:animEffect transition="in" filter="fade">
                                      <p:cBhvr>
                                        <p:cTn id="10" dur="500"/>
                                        <p:tgtEl>
                                          <p:spTgt spid="6">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animEffect transition="in" filter="fade">
                                      <p:cBhvr>
                                        <p:cTn id="13" dur="500"/>
                                        <p:tgtEl>
                                          <p:spTgt spid="6">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2" end="12"/>
                                            </p:txEl>
                                          </p:spTgt>
                                        </p:tgtEl>
                                        <p:attrNameLst>
                                          <p:attrName>style.visibility</p:attrName>
                                        </p:attrNameLst>
                                      </p:cBhvr>
                                      <p:to>
                                        <p:strVal val="visible"/>
                                      </p:to>
                                    </p:set>
                                    <p:animEffect transition="in" filter="fade">
                                      <p:cBhvr>
                                        <p:cTn id="16" dur="500"/>
                                        <p:tgtEl>
                                          <p:spTgt spid="6">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animEffect transition="in" filter="fade">
                                      <p:cBhvr>
                                        <p:cTn id="19" dur="500"/>
                                        <p:tgtEl>
                                          <p:spTgt spid="6">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4" end="14"/>
                                            </p:txEl>
                                          </p:spTgt>
                                        </p:tgtEl>
                                        <p:attrNameLst>
                                          <p:attrName>style.visibility</p:attrName>
                                        </p:attrNameLst>
                                      </p:cBhvr>
                                      <p:to>
                                        <p:strVal val="visible"/>
                                      </p:to>
                                    </p:set>
                                    <p:animEffect transition="in" filter="fade">
                                      <p:cBhvr>
                                        <p:cTn id="22" dur="500"/>
                                        <p:tgtEl>
                                          <p:spTgt spid="6">
                                            <p:txEl>
                                              <p:pRg st="14"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6" end="16"/>
                                            </p:txEl>
                                          </p:spTgt>
                                        </p:tgtEl>
                                        <p:attrNameLst>
                                          <p:attrName>style.visibility</p:attrName>
                                        </p:attrNameLst>
                                      </p:cBhvr>
                                      <p:to>
                                        <p:strVal val="visible"/>
                                      </p:to>
                                    </p:set>
                                    <p:animEffect transition="in" filter="fade">
                                      <p:cBhvr>
                                        <p:cTn id="27" dur="500"/>
                                        <p:tgtEl>
                                          <p:spTgt spid="6">
                                            <p:txEl>
                                              <p:pRg st="16"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C2E6-2DC6-6B97-0C8F-BD123BCC8D4B}"/>
              </a:ext>
            </a:extLst>
          </p:cNvPr>
          <p:cNvSpPr>
            <a:spLocks noGrp="1"/>
          </p:cNvSpPr>
          <p:nvPr>
            <p:ph type="title"/>
          </p:nvPr>
        </p:nvSpPr>
        <p:spPr/>
        <p:txBody>
          <a:bodyPr/>
          <a:lstStyle/>
          <a:p>
            <a:r>
              <a:rPr lang="ru-RU" dirty="0"/>
              <a:t>Реализация метода </a:t>
            </a:r>
            <a:r>
              <a:rPr lang="en-US" dirty="0"/>
              <a:t>Push</a:t>
            </a:r>
          </a:p>
        </p:txBody>
      </p:sp>
      <p:sp>
        <p:nvSpPr>
          <p:cNvPr id="4" name="TextBox 3">
            <a:extLst>
              <a:ext uri="{FF2B5EF4-FFF2-40B4-BE49-F238E27FC236}">
                <a16:creationId xmlns:a16="http://schemas.microsoft.com/office/drawing/2014/main" id="{875EEC1A-DE5B-8E72-0EAA-8D2054C75ADF}"/>
              </a:ext>
            </a:extLst>
          </p:cNvPr>
          <p:cNvSpPr txBox="1"/>
          <p:nvPr/>
        </p:nvSpPr>
        <p:spPr>
          <a:xfrm>
            <a:off x="0" y="2193932"/>
            <a:ext cx="12192000" cy="4524315"/>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PushImpl</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PushImpl</a:t>
            </a:r>
            <a:r>
              <a:rPr lang="en-US" b="0" dirty="0">
                <a:solidFill>
                  <a:srgbClr val="000000"/>
                </a:solidFill>
                <a:effectLst/>
                <a:latin typeface="Consolas" panose="020B0609020204030204" pitchFamily="49" charset="0"/>
              </a:rPr>
              <a:t>(std::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endParaRPr lang="ru-RU"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PushImpl</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&amp;&amp; </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shared_ptr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newNode</a:t>
            </a:r>
            <a:r>
              <a:rPr lang="en-US" b="0" dirty="0">
                <a:solidFill>
                  <a:srgbClr val="000000"/>
                </a:solidFill>
                <a:effectLst/>
                <a:latin typeface="Consolas" panose="020B0609020204030204" pitchFamily="49" charset="0"/>
              </a:rPr>
              <a:t> = std::</a:t>
            </a:r>
            <a:r>
              <a:rPr lang="en-US" b="0" dirty="0" err="1">
                <a:solidFill>
                  <a:srgbClr val="74531F"/>
                </a:solidFill>
                <a:effectLst/>
                <a:latin typeface="Consolas" panose="020B0609020204030204" pitchFamily="49" charset="0"/>
              </a:rPr>
              <a:t>make_shared</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&gt;(std::</a:t>
            </a:r>
            <a:r>
              <a:rPr lang="en-US" b="0" dirty="0">
                <a:solidFill>
                  <a:srgbClr val="74531F"/>
                </a:solidFill>
                <a:effectLst/>
                <a:latin typeface="Consolas" panose="020B0609020204030204" pitchFamily="49" charset="0"/>
              </a:rPr>
              <a:t>forward</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U</a:t>
            </a:r>
            <a:r>
              <a:rPr lang="en-US" b="0" dirty="0">
                <a:solidFill>
                  <a:srgbClr val="000000"/>
                </a:solidFill>
                <a:effectLst/>
                <a:latin typeface="Consolas" panose="020B0609020204030204" pitchFamily="49" charset="0"/>
              </a:rPr>
              <a:t>&gt;(</a:t>
            </a:r>
            <a:r>
              <a:rPr lang="en-US" b="0" dirty="0">
                <a:solidFill>
                  <a:srgbClr val="808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newNode</a:t>
            </a:r>
            <a:r>
              <a:rPr lang="en-US" b="0" dirty="0">
                <a:solidFill>
                  <a:srgbClr val="000000"/>
                </a:solidFill>
                <a:effectLst/>
                <a:latin typeface="Consolas" panose="020B0609020204030204" pitchFamily="49" charset="0"/>
              </a:rPr>
              <a:t>-&gt;next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Пытаемся заменить головной узел, пока не преуспеем</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newNode</a:t>
            </a:r>
            <a:r>
              <a:rPr lang="en-US" b="0" dirty="0">
                <a:solidFill>
                  <a:srgbClr val="000000"/>
                </a:solidFill>
                <a:effectLst/>
                <a:latin typeface="Consolas" panose="020B0609020204030204" pitchFamily="49" charset="0"/>
              </a:rPr>
              <a:t>-&gt;next,</a:t>
            </a:r>
            <a:r>
              <a:rPr lang="en-US" b="0" dirty="0">
                <a:solidFill>
                  <a:srgbClr val="008000"/>
                </a:solidFill>
                <a:effectLst/>
                <a:latin typeface="Consolas" panose="020B0609020204030204" pitchFamily="49" charset="0"/>
              </a:rPr>
              <a:t> /*desired*/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newNode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89638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DA0A-7451-C8B2-9227-0275FFFAAA9E}"/>
              </a:ext>
            </a:extLst>
          </p:cNvPr>
          <p:cNvSpPr>
            <a:spLocks noGrp="1"/>
          </p:cNvSpPr>
          <p:nvPr>
            <p:ph type="title"/>
          </p:nvPr>
        </p:nvSpPr>
        <p:spPr/>
        <p:txBody>
          <a:bodyPr/>
          <a:lstStyle/>
          <a:p>
            <a:r>
              <a:rPr lang="ru-RU" dirty="0"/>
              <a:t>Реализация метода </a:t>
            </a:r>
            <a:r>
              <a:rPr lang="en-US" dirty="0"/>
              <a:t>Pop</a:t>
            </a:r>
          </a:p>
        </p:txBody>
      </p:sp>
      <p:sp>
        <p:nvSpPr>
          <p:cNvPr id="4" name="TextBox 3">
            <a:extLst>
              <a:ext uri="{FF2B5EF4-FFF2-40B4-BE49-F238E27FC236}">
                <a16:creationId xmlns:a16="http://schemas.microsoft.com/office/drawing/2014/main" id="{AF266BC7-CCC9-D797-5234-A4CA212D8B14}"/>
              </a:ext>
            </a:extLst>
          </p:cNvPr>
          <p:cNvSpPr txBox="1"/>
          <p:nvPr/>
        </p:nvSpPr>
        <p:spPr>
          <a:xfrm>
            <a:off x="838199" y="2090057"/>
            <a:ext cx="10515599" cy="3416320"/>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 </a:t>
            </a:r>
            <a:r>
              <a:rPr lang="en-US" b="0" dirty="0">
                <a:solidFill>
                  <a:srgbClr val="74531F"/>
                </a:solidFill>
                <a:effectLst/>
                <a:latin typeface="Consolas" panose="020B0609020204030204" pitchFamily="49" charset="0"/>
              </a:rPr>
              <a:t>Pop</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m_head.</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-&gt;next))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-&gt;next = std::</a:t>
            </a:r>
            <a:r>
              <a:rPr lang="en-US" b="0" dirty="0" err="1">
                <a:solidFill>
                  <a:srgbClr val="2B91AF"/>
                </a:solidFill>
                <a:effectLst/>
                <a:latin typeface="Consolas" panose="020B0609020204030204" pitchFamily="49" charset="0"/>
              </a:rPr>
              <a:t>shared_ptr</a:t>
            </a:r>
            <a:r>
              <a:rPr lang="en-US" b="0" dirty="0">
                <a:solidFill>
                  <a:srgbClr val="000000"/>
                </a:solidFill>
                <a:effectLst/>
                <a:latin typeface="Consolas" panose="020B0609020204030204" pitchFamily="49" charset="0"/>
              </a:rPr>
              <a:t>&lt;</a:t>
            </a:r>
            <a:r>
              <a:rPr lang="en-US" b="0" dirty="0">
                <a:solidFill>
                  <a:srgbClr val="2B91AF"/>
                </a:solidFill>
                <a:effectLst/>
                <a:latin typeface="Consolas" panose="020B0609020204030204" pitchFamily="49" charset="0"/>
              </a:rPr>
              <a:t>Node</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std::</a:t>
            </a:r>
            <a:r>
              <a:rPr lang="en-US" b="0" dirty="0">
                <a:solidFill>
                  <a:srgbClr val="74531F"/>
                </a:solidFill>
                <a:effectLst/>
                <a:latin typeface="Consolas" panose="020B0609020204030204" pitchFamily="49" charset="0"/>
              </a:rPr>
              <a:t>move</a:t>
            </a:r>
            <a:r>
              <a:rPr lang="en-US" b="0" dirty="0">
                <a:solidFill>
                  <a:srgbClr val="000000"/>
                </a:solidFill>
                <a:effectLst/>
                <a:latin typeface="Consolas" panose="020B0609020204030204" pitchFamily="49" charset="0"/>
              </a:rPr>
              <a:t>(</a:t>
            </a:r>
            <a:r>
              <a:rPr lang="en-US" b="0" dirty="0" err="1">
                <a:solidFill>
                  <a:srgbClr val="1F377F"/>
                </a:solidFill>
                <a:effectLst/>
                <a:latin typeface="Consolas" panose="020B0609020204030204" pitchFamily="49" charset="0"/>
              </a:rPr>
              <a:t>oldHead</a:t>
            </a:r>
            <a:r>
              <a:rPr lang="en-US" b="0" dirty="0">
                <a:solidFill>
                  <a:srgbClr val="000000"/>
                </a:solidFill>
                <a:effectLst/>
                <a:latin typeface="Consolas" panose="020B0609020204030204" pitchFamily="49" charset="0"/>
              </a:rPr>
              <a:t>-&gt;data);</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723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C3973F-5404-930B-0335-EB427F961CB6}"/>
              </a:ext>
            </a:extLst>
          </p:cNvPr>
          <p:cNvSpPr>
            <a:spLocks noGrp="1"/>
          </p:cNvSpPr>
          <p:nvPr>
            <p:ph type="title"/>
          </p:nvPr>
        </p:nvSpPr>
        <p:spPr/>
        <p:txBody>
          <a:bodyPr/>
          <a:lstStyle/>
          <a:p>
            <a:r>
              <a:rPr lang="ru-RU" dirty="0"/>
              <a:t>Недостатки подсчёта ссылок</a:t>
            </a:r>
            <a:endParaRPr lang="en-US" dirty="0"/>
          </a:p>
        </p:txBody>
      </p:sp>
      <p:sp>
        <p:nvSpPr>
          <p:cNvPr id="4" name="Content Placeholder 3">
            <a:extLst>
              <a:ext uri="{FF2B5EF4-FFF2-40B4-BE49-F238E27FC236}">
                <a16:creationId xmlns:a16="http://schemas.microsoft.com/office/drawing/2014/main" id="{6F9A4C51-389E-48DC-7D6B-E6D2A339D267}"/>
              </a:ext>
            </a:extLst>
          </p:cNvPr>
          <p:cNvSpPr>
            <a:spLocks noGrp="1"/>
          </p:cNvSpPr>
          <p:nvPr>
            <p:ph idx="1"/>
          </p:nvPr>
        </p:nvSpPr>
        <p:spPr/>
        <p:txBody>
          <a:bodyPr/>
          <a:lstStyle/>
          <a:p>
            <a:r>
              <a:rPr lang="ru-RU" dirty="0"/>
              <a:t>Не все стандартные реализации </a:t>
            </a:r>
            <a:r>
              <a:rPr lang="en-US" dirty="0"/>
              <a:t>atomic&lt;</a:t>
            </a:r>
            <a:r>
              <a:rPr lang="en-US" dirty="0" err="1"/>
              <a:t>shared_ptr</a:t>
            </a:r>
            <a:r>
              <a:rPr lang="en-US" dirty="0"/>
              <a:t>&gt;</a:t>
            </a:r>
            <a:r>
              <a:rPr lang="ru-RU" dirty="0"/>
              <a:t> являются </a:t>
            </a:r>
            <a:r>
              <a:rPr lang="en-US" dirty="0"/>
              <a:t>lock-free</a:t>
            </a:r>
            <a:endParaRPr lang="ru-RU" dirty="0"/>
          </a:p>
          <a:p>
            <a:r>
              <a:rPr lang="ru-RU" dirty="0"/>
              <a:t>Имеющиеся нестандартные </a:t>
            </a:r>
            <a:r>
              <a:rPr lang="en-US" dirty="0"/>
              <a:t>lock-free </a:t>
            </a:r>
            <a:r>
              <a:rPr lang="ru-RU" dirty="0"/>
              <a:t>реализации могут иметь свои ограничения</a:t>
            </a:r>
            <a:endParaRPr lang="en-US" dirty="0"/>
          </a:p>
        </p:txBody>
      </p:sp>
    </p:spTree>
    <p:extLst>
      <p:ext uri="{BB962C8B-B14F-4D97-AF65-F5344CB8AC3E}">
        <p14:creationId xmlns:p14="http://schemas.microsoft.com/office/powerpoint/2010/main" val="2827179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A5F2-8E48-CE68-098E-97BD444C1A13}"/>
              </a:ext>
            </a:extLst>
          </p:cNvPr>
          <p:cNvSpPr>
            <a:spLocks noGrp="1"/>
          </p:cNvSpPr>
          <p:nvPr>
            <p:ph type="title"/>
          </p:nvPr>
        </p:nvSpPr>
        <p:spPr/>
        <p:txBody>
          <a:bodyPr/>
          <a:lstStyle/>
          <a:p>
            <a:r>
              <a:rPr lang="ru-RU" dirty="0"/>
              <a:t>Список литературы</a:t>
            </a:r>
            <a:endParaRPr lang="en-US" dirty="0"/>
          </a:p>
        </p:txBody>
      </p:sp>
      <p:sp>
        <p:nvSpPr>
          <p:cNvPr id="3" name="Content Placeholder 2">
            <a:extLst>
              <a:ext uri="{FF2B5EF4-FFF2-40B4-BE49-F238E27FC236}">
                <a16:creationId xmlns:a16="http://schemas.microsoft.com/office/drawing/2014/main" id="{2C660341-E35E-08A7-47CB-C35363D0487F}"/>
              </a:ext>
            </a:extLst>
          </p:cNvPr>
          <p:cNvSpPr>
            <a:spLocks noGrp="1"/>
          </p:cNvSpPr>
          <p:nvPr>
            <p:ph idx="1"/>
          </p:nvPr>
        </p:nvSpPr>
        <p:spPr/>
        <p:txBody>
          <a:bodyPr>
            <a:normAutofit/>
          </a:bodyPr>
          <a:lstStyle/>
          <a:p>
            <a:r>
              <a:rPr lang="en-US" dirty="0"/>
              <a:t>Williams Anthony, “C++ Concurrency in Action, 2</a:t>
            </a:r>
            <a:r>
              <a:rPr lang="en-US" baseline="30000" dirty="0"/>
              <a:t>nd</a:t>
            </a:r>
            <a:r>
              <a:rPr lang="en-US" dirty="0"/>
              <a:t> Edition”</a:t>
            </a:r>
            <a:endParaRPr lang="ru-RU" dirty="0"/>
          </a:p>
          <a:p>
            <a:r>
              <a:rPr lang="en-US" dirty="0"/>
              <a:t>Maurice Herlihy, Nir Shavit “The Art of Multiprocessor Programming”</a:t>
            </a:r>
          </a:p>
        </p:txBody>
      </p:sp>
    </p:spTree>
    <p:extLst>
      <p:ext uri="{BB962C8B-B14F-4D97-AF65-F5344CB8AC3E}">
        <p14:creationId xmlns:p14="http://schemas.microsoft.com/office/powerpoint/2010/main" val="1969137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A16-D3F9-CF1C-55F9-85E43B6F8704}"/>
              </a:ext>
            </a:extLst>
          </p:cNvPr>
          <p:cNvSpPr>
            <a:spLocks noGrp="1"/>
          </p:cNvSpPr>
          <p:nvPr>
            <p:ph type="title"/>
          </p:nvPr>
        </p:nvSpPr>
        <p:spPr/>
        <p:txBody>
          <a:bodyPr/>
          <a:lstStyle/>
          <a:p>
            <a:r>
              <a:rPr lang="ru-RU" dirty="0"/>
              <a:t>Вопросы</a:t>
            </a:r>
            <a:r>
              <a:rPr lang="en-US" dirty="0"/>
              <a:t>?</a:t>
            </a:r>
          </a:p>
        </p:txBody>
      </p:sp>
      <p:sp>
        <p:nvSpPr>
          <p:cNvPr id="3" name="Text Placeholder 2">
            <a:extLst>
              <a:ext uri="{FF2B5EF4-FFF2-40B4-BE49-F238E27FC236}">
                <a16:creationId xmlns:a16="http://schemas.microsoft.com/office/drawing/2014/main" id="{38A820E6-49CD-914B-5655-ECC3ECF46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259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BDCD-1FBD-2930-58F4-CA85BAFF4D46}"/>
              </a:ext>
            </a:extLst>
          </p:cNvPr>
          <p:cNvSpPr>
            <a:spLocks noGrp="1"/>
          </p:cNvSpPr>
          <p:nvPr>
            <p:ph type="title"/>
          </p:nvPr>
        </p:nvSpPr>
        <p:spPr/>
        <p:txBody>
          <a:bodyPr/>
          <a:lstStyle/>
          <a:p>
            <a:r>
              <a:rPr lang="en-US" dirty="0"/>
              <a:t>Lock-free </a:t>
            </a:r>
            <a:r>
              <a:rPr lang="ru-RU" dirty="0"/>
              <a:t>структуры данных</a:t>
            </a:r>
            <a:endParaRPr lang="en-US" dirty="0"/>
          </a:p>
        </p:txBody>
      </p:sp>
      <p:sp>
        <p:nvSpPr>
          <p:cNvPr id="3" name="Content Placeholder 2">
            <a:extLst>
              <a:ext uri="{FF2B5EF4-FFF2-40B4-BE49-F238E27FC236}">
                <a16:creationId xmlns:a16="http://schemas.microsoft.com/office/drawing/2014/main" id="{96A208D3-BFD3-9BB3-5C96-B6C38675186F}"/>
              </a:ext>
            </a:extLst>
          </p:cNvPr>
          <p:cNvSpPr>
            <a:spLocks noGrp="1"/>
          </p:cNvSpPr>
          <p:nvPr>
            <p:ph idx="1"/>
          </p:nvPr>
        </p:nvSpPr>
        <p:spPr/>
        <p:txBody>
          <a:bodyPr>
            <a:normAutofit fontScale="92500" lnSpcReduction="10000"/>
          </a:bodyPr>
          <a:lstStyle/>
          <a:p>
            <a:r>
              <a:rPr lang="ru-RU" dirty="0"/>
              <a:t>Несколько потоков должны иметь возможность работать со структурой</a:t>
            </a:r>
          </a:p>
          <a:p>
            <a:pPr lvl="1"/>
            <a:r>
              <a:rPr lang="ru-RU" dirty="0"/>
              <a:t>Они не обязаны выполнять одинаковые операции: например, один поток может выполнять </a:t>
            </a:r>
            <a:r>
              <a:rPr lang="en-US" dirty="0"/>
              <a:t>push</a:t>
            </a:r>
            <a:r>
              <a:rPr lang="ru-RU" dirty="0"/>
              <a:t>, а другой </a:t>
            </a:r>
            <a:r>
              <a:rPr lang="en-US" dirty="0"/>
              <a:t>pop</a:t>
            </a:r>
          </a:p>
          <a:p>
            <a:r>
              <a:rPr lang="ru-RU" dirty="0"/>
              <a:t>Если один из потоков будет приостановлен ОС посередине операции, другие потоки должны продолжить работу, не ожидая его</a:t>
            </a:r>
          </a:p>
          <a:p>
            <a:r>
              <a:rPr lang="ru-RU" dirty="0"/>
              <a:t>Часто </a:t>
            </a:r>
            <a:r>
              <a:rPr lang="en-US" dirty="0"/>
              <a:t>lock-free </a:t>
            </a:r>
            <a:r>
              <a:rPr lang="ru-RU" dirty="0"/>
              <a:t>алгоритмы содержать </a:t>
            </a:r>
            <a:r>
              <a:rPr lang="en-US" dirty="0"/>
              <a:t>compare</a:t>
            </a:r>
            <a:r>
              <a:rPr lang="ru-RU" dirty="0"/>
              <a:t>_</a:t>
            </a:r>
            <a:r>
              <a:rPr lang="en-US" dirty="0"/>
              <a:t>exchange-</a:t>
            </a:r>
            <a:r>
              <a:rPr lang="ru-RU" dirty="0"/>
              <a:t>циклы </a:t>
            </a:r>
            <a:endParaRPr lang="en-US" dirty="0"/>
          </a:p>
          <a:p>
            <a:pPr lvl="1"/>
            <a:r>
              <a:rPr lang="ru-RU" dirty="0"/>
              <a:t>Поток может повторить часть операции, если другой поток перезаписал общие данные</a:t>
            </a:r>
          </a:p>
          <a:p>
            <a:r>
              <a:rPr lang="ru-RU" dirty="0"/>
              <a:t>«Голодание» потоков: один поток крутится в </a:t>
            </a:r>
            <a:r>
              <a:rPr lang="en-US" dirty="0"/>
              <a:t>CAS</a:t>
            </a:r>
            <a:r>
              <a:rPr lang="ru-RU" dirty="0"/>
              <a:t>-цикле, не продвигаясь вперёд, а другие продвигаются</a:t>
            </a:r>
          </a:p>
          <a:p>
            <a:endParaRPr lang="en-US" dirty="0"/>
          </a:p>
        </p:txBody>
      </p:sp>
    </p:spTree>
    <p:extLst>
      <p:ext uri="{BB962C8B-B14F-4D97-AF65-F5344CB8AC3E}">
        <p14:creationId xmlns:p14="http://schemas.microsoft.com/office/powerpoint/2010/main" val="230973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B470-6CE7-B25E-D92B-8BF00E4933D2}"/>
              </a:ext>
            </a:extLst>
          </p:cNvPr>
          <p:cNvSpPr>
            <a:spLocks noGrp="1"/>
          </p:cNvSpPr>
          <p:nvPr>
            <p:ph type="title"/>
          </p:nvPr>
        </p:nvSpPr>
        <p:spPr/>
        <p:txBody>
          <a:bodyPr/>
          <a:lstStyle/>
          <a:p>
            <a:r>
              <a:rPr lang="en-US" dirty="0"/>
              <a:t>Wait-free </a:t>
            </a:r>
            <a:r>
              <a:rPr lang="ru-RU" dirty="0"/>
              <a:t>структуры данных</a:t>
            </a:r>
            <a:endParaRPr lang="en-US" dirty="0"/>
          </a:p>
        </p:txBody>
      </p:sp>
      <p:sp>
        <p:nvSpPr>
          <p:cNvPr id="3" name="Content Placeholder 2">
            <a:extLst>
              <a:ext uri="{FF2B5EF4-FFF2-40B4-BE49-F238E27FC236}">
                <a16:creationId xmlns:a16="http://schemas.microsoft.com/office/drawing/2014/main" id="{946697E9-C8DA-8152-2363-D7F384BFD5D9}"/>
              </a:ext>
            </a:extLst>
          </p:cNvPr>
          <p:cNvSpPr>
            <a:spLocks noGrp="1"/>
          </p:cNvSpPr>
          <p:nvPr>
            <p:ph idx="1"/>
          </p:nvPr>
        </p:nvSpPr>
        <p:spPr/>
        <p:txBody>
          <a:bodyPr/>
          <a:lstStyle/>
          <a:p>
            <a:r>
              <a:rPr lang="ru-RU" dirty="0"/>
              <a:t>Это </a:t>
            </a:r>
            <a:r>
              <a:rPr lang="en-US" dirty="0"/>
              <a:t>lock-free </a:t>
            </a:r>
            <a:r>
              <a:rPr lang="ru-RU" dirty="0"/>
              <a:t>структура данных с доп. свойством:</a:t>
            </a:r>
          </a:p>
          <a:p>
            <a:pPr lvl="1"/>
            <a:r>
              <a:rPr lang="ru-RU" dirty="0"/>
              <a:t>Каждый поток может завершить свою работу за конечное число шагов независимо от действий других потоков</a:t>
            </a:r>
          </a:p>
          <a:p>
            <a:r>
              <a:rPr lang="ru-RU" dirty="0"/>
              <a:t>Если </a:t>
            </a:r>
            <a:r>
              <a:rPr lang="en-US" dirty="0"/>
              <a:t>CAS-</a:t>
            </a:r>
            <a:r>
              <a:rPr lang="ru-RU" dirty="0"/>
              <a:t>цикл не имеет верхней границы, этот код не </a:t>
            </a:r>
            <a:r>
              <a:rPr lang="en-US" dirty="0"/>
              <a:t>wait free</a:t>
            </a:r>
          </a:p>
          <a:p>
            <a:r>
              <a:rPr lang="ru-RU" dirty="0"/>
              <a:t>Написание </a:t>
            </a:r>
            <a:r>
              <a:rPr lang="en-US" dirty="0"/>
              <a:t>wait-free </a:t>
            </a:r>
            <a:r>
              <a:rPr lang="ru-RU" dirty="0"/>
              <a:t>алгоритмов и структур – очень сложная задача</a:t>
            </a:r>
          </a:p>
          <a:p>
            <a:pPr lvl="1"/>
            <a:r>
              <a:rPr lang="ru-RU" dirty="0"/>
              <a:t>Каждая операция должна выполняться за один проход</a:t>
            </a:r>
            <a:endParaRPr lang="en-US" dirty="0"/>
          </a:p>
        </p:txBody>
      </p:sp>
    </p:spTree>
    <p:extLst>
      <p:ext uri="{BB962C8B-B14F-4D97-AF65-F5344CB8AC3E}">
        <p14:creationId xmlns:p14="http://schemas.microsoft.com/office/powerpoint/2010/main" val="48652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2B1-01A2-CCE6-30AE-0A0D1541865A}"/>
              </a:ext>
            </a:extLst>
          </p:cNvPr>
          <p:cNvSpPr>
            <a:spLocks noGrp="1"/>
          </p:cNvSpPr>
          <p:nvPr>
            <p:ph type="title"/>
          </p:nvPr>
        </p:nvSpPr>
        <p:spPr/>
        <p:txBody>
          <a:bodyPr/>
          <a:lstStyle/>
          <a:p>
            <a:r>
              <a:rPr lang="ru-RU" dirty="0"/>
              <a:t>Зачем нужны </a:t>
            </a:r>
            <a:r>
              <a:rPr lang="en-US" dirty="0"/>
              <a:t>lock-free </a:t>
            </a:r>
            <a:r>
              <a:rPr lang="ru-RU" dirty="0"/>
              <a:t>и </a:t>
            </a:r>
            <a:r>
              <a:rPr lang="en-US" dirty="0"/>
              <a:t>wait-free </a:t>
            </a:r>
            <a:r>
              <a:rPr lang="ru-RU" dirty="0"/>
              <a:t>алгоритмы и структуры данных</a:t>
            </a:r>
            <a:r>
              <a:rPr lang="en-US" dirty="0"/>
              <a:t>?</a:t>
            </a:r>
          </a:p>
        </p:txBody>
      </p:sp>
      <p:sp>
        <p:nvSpPr>
          <p:cNvPr id="3" name="Content Placeholder 2">
            <a:extLst>
              <a:ext uri="{FF2B5EF4-FFF2-40B4-BE49-F238E27FC236}">
                <a16:creationId xmlns:a16="http://schemas.microsoft.com/office/drawing/2014/main" id="{0C11F754-ACDF-2DF0-B8B0-CB86A94ADAEA}"/>
              </a:ext>
            </a:extLst>
          </p:cNvPr>
          <p:cNvSpPr>
            <a:spLocks noGrp="1"/>
          </p:cNvSpPr>
          <p:nvPr>
            <p:ph idx="1"/>
          </p:nvPr>
        </p:nvSpPr>
        <p:spPr/>
        <p:txBody>
          <a:bodyPr/>
          <a:lstStyle/>
          <a:p>
            <a:r>
              <a:rPr lang="ru-RU" dirty="0"/>
              <a:t>Максимизация параллелизма</a:t>
            </a:r>
          </a:p>
          <a:p>
            <a:r>
              <a:rPr lang="ru-RU" dirty="0"/>
              <a:t>Устойчивость</a:t>
            </a:r>
          </a:p>
          <a:p>
            <a:pPr lvl="1"/>
            <a:r>
              <a:rPr lang="ru-RU" dirty="0"/>
              <a:t>Если поток завершится, не освободив мьютекс, другие потоки зависнут на этом мьютексе.</a:t>
            </a:r>
          </a:p>
          <a:p>
            <a:pPr lvl="1"/>
            <a:r>
              <a:rPr lang="en-US" dirty="0"/>
              <a:t>Lock-free </a:t>
            </a:r>
            <a:r>
              <a:rPr lang="ru-RU" dirty="0"/>
              <a:t>и </a:t>
            </a:r>
            <a:r>
              <a:rPr lang="en-US" dirty="0"/>
              <a:t>wait-free </a:t>
            </a:r>
            <a:r>
              <a:rPr lang="ru-RU" dirty="0"/>
              <a:t>алгоритмы продолжат работу</a:t>
            </a:r>
          </a:p>
          <a:p>
            <a:r>
              <a:rPr lang="ru-RU" dirty="0"/>
              <a:t>Нет </a:t>
            </a:r>
            <a:r>
              <a:rPr lang="en-US" dirty="0"/>
              <a:t>deadlock-</a:t>
            </a:r>
            <a:r>
              <a:rPr lang="ru-RU" dirty="0" err="1"/>
              <a:t>ов</a:t>
            </a:r>
            <a:endParaRPr lang="ru-RU" dirty="0"/>
          </a:p>
          <a:p>
            <a:pPr lvl="1"/>
            <a:r>
              <a:rPr lang="en-US" dirty="0"/>
              <a:t>live lock</a:t>
            </a:r>
            <a:r>
              <a:rPr lang="ru-RU" dirty="0"/>
              <a:t> – потоки ждут</a:t>
            </a:r>
          </a:p>
        </p:txBody>
      </p:sp>
    </p:spTree>
    <p:extLst>
      <p:ext uri="{BB962C8B-B14F-4D97-AF65-F5344CB8AC3E}">
        <p14:creationId xmlns:p14="http://schemas.microsoft.com/office/powerpoint/2010/main" val="196098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474F-2237-E3E4-9C5E-2492B14591EB}"/>
              </a:ext>
            </a:extLst>
          </p:cNvPr>
          <p:cNvSpPr>
            <a:spLocks noGrp="1"/>
          </p:cNvSpPr>
          <p:nvPr>
            <p:ph type="title"/>
          </p:nvPr>
        </p:nvSpPr>
        <p:spPr/>
        <p:txBody>
          <a:bodyPr/>
          <a:lstStyle/>
          <a:p>
            <a:r>
              <a:rPr lang="ru-RU" dirty="0"/>
              <a:t>Недостатки </a:t>
            </a:r>
            <a:r>
              <a:rPr lang="en-US" dirty="0"/>
              <a:t>lock-free </a:t>
            </a:r>
            <a:r>
              <a:rPr lang="ru-RU" dirty="0"/>
              <a:t>и </a:t>
            </a:r>
            <a:r>
              <a:rPr lang="en-US" dirty="0"/>
              <a:t>wait-free</a:t>
            </a:r>
          </a:p>
        </p:txBody>
      </p:sp>
      <p:sp>
        <p:nvSpPr>
          <p:cNvPr id="3" name="Content Placeholder 2">
            <a:extLst>
              <a:ext uri="{FF2B5EF4-FFF2-40B4-BE49-F238E27FC236}">
                <a16:creationId xmlns:a16="http://schemas.microsoft.com/office/drawing/2014/main" id="{D1200FB6-6051-3F9A-25E0-AFFAF63E77A3}"/>
              </a:ext>
            </a:extLst>
          </p:cNvPr>
          <p:cNvSpPr>
            <a:spLocks noGrp="1"/>
          </p:cNvSpPr>
          <p:nvPr>
            <p:ph idx="1"/>
          </p:nvPr>
        </p:nvSpPr>
        <p:spPr/>
        <p:txBody>
          <a:bodyPr/>
          <a:lstStyle/>
          <a:p>
            <a:r>
              <a:rPr lang="ru-RU" dirty="0"/>
              <a:t>Более сложный код по сравнению с блокирующим</a:t>
            </a:r>
          </a:p>
          <a:p>
            <a:pPr lvl="1"/>
            <a:r>
              <a:rPr lang="ru-RU" dirty="0"/>
              <a:t>Труднее соблюдать инварианты </a:t>
            </a:r>
          </a:p>
          <a:p>
            <a:r>
              <a:rPr lang="ru-RU" dirty="0"/>
              <a:t>Нужно использовать атомарные операции с правильной моделью памяти</a:t>
            </a:r>
            <a:endParaRPr lang="en-US" dirty="0"/>
          </a:p>
          <a:p>
            <a:r>
              <a:rPr lang="ru-RU" dirty="0"/>
              <a:t>Может снизиться общая производительность кода</a:t>
            </a:r>
          </a:p>
          <a:p>
            <a:pPr lvl="1"/>
            <a:r>
              <a:rPr lang="ru-RU" dirty="0"/>
              <a:t>Атомарные операции выполняются дольше обычных</a:t>
            </a:r>
          </a:p>
          <a:p>
            <a:pPr lvl="1"/>
            <a:r>
              <a:rPr lang="ru-RU" dirty="0"/>
              <a:t>Потоки могут мешать друг-другу в </a:t>
            </a:r>
            <a:r>
              <a:rPr lang="en-US" dirty="0"/>
              <a:t>CAS-</a:t>
            </a:r>
            <a:r>
              <a:rPr lang="ru-RU" dirty="0"/>
              <a:t>циклах</a:t>
            </a:r>
            <a:endParaRPr lang="en-US" dirty="0"/>
          </a:p>
        </p:txBody>
      </p:sp>
    </p:spTree>
    <p:extLst>
      <p:ext uri="{BB962C8B-B14F-4D97-AF65-F5344CB8AC3E}">
        <p14:creationId xmlns:p14="http://schemas.microsoft.com/office/powerpoint/2010/main" val="384726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95926B-053A-C424-2377-7F1C22FA618F}"/>
              </a:ext>
            </a:extLst>
          </p:cNvPr>
          <p:cNvSpPr>
            <a:spLocks noGrp="1"/>
          </p:cNvSpPr>
          <p:nvPr>
            <p:ph type="title"/>
          </p:nvPr>
        </p:nvSpPr>
        <p:spPr/>
        <p:txBody>
          <a:bodyPr/>
          <a:lstStyle/>
          <a:p>
            <a:r>
              <a:rPr lang="ru-RU" dirty="0"/>
              <a:t>Однопоточный стек</a:t>
            </a:r>
            <a:endParaRPr lang="en-US" dirty="0"/>
          </a:p>
        </p:txBody>
      </p:sp>
      <p:sp>
        <p:nvSpPr>
          <p:cNvPr id="5" name="Text Placeholder 4">
            <a:extLst>
              <a:ext uri="{FF2B5EF4-FFF2-40B4-BE49-F238E27FC236}">
                <a16:creationId xmlns:a16="http://schemas.microsoft.com/office/drawing/2014/main" id="{45945D91-E6A2-B7E9-630C-13745D5AF3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26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15675</TotalTime>
  <Words>4705</Words>
  <Application>Microsoft Office PowerPoint</Application>
  <PresentationFormat>Widescreen</PresentationFormat>
  <Paragraphs>585</Paragraphs>
  <Slides>49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Aptos</vt:lpstr>
      <vt:lpstr>Aptos Display</vt:lpstr>
      <vt:lpstr>Arial</vt:lpstr>
      <vt:lpstr>Consolas</vt:lpstr>
      <vt:lpstr>Office Theme</vt:lpstr>
      <vt:lpstr>Lock-free алгоритмы и структуры данных</vt:lpstr>
      <vt:lpstr>Блокирующие (blocking) алгоритмы и структуры данных</vt:lpstr>
      <vt:lpstr>PowerPoint Presentation</vt:lpstr>
      <vt:lpstr>Иерархия неблокирующих алгоритмов</vt:lpstr>
      <vt:lpstr>Lock-free структуры данных</vt:lpstr>
      <vt:lpstr>Wait-free структуры данных</vt:lpstr>
      <vt:lpstr>Зачем нужны lock-free и wait-free алгоритмы и структуры данных?</vt:lpstr>
      <vt:lpstr>Недостатки lock-free и wait-free</vt:lpstr>
      <vt:lpstr>Однопоточный стек</vt:lpstr>
      <vt:lpstr>PowerPoint Presentation</vt:lpstr>
      <vt:lpstr>PowerPoint Presentation</vt:lpstr>
      <vt:lpstr>Lock-free стек</vt:lpstr>
      <vt:lpstr>PowerPoint Presentation</vt:lpstr>
      <vt:lpstr>PowerPoint Presentation</vt:lpstr>
      <vt:lpstr>Проблема освобождения памяти</vt:lpstr>
      <vt:lpstr>Упрощённый сборщик мусора</vt:lpstr>
      <vt:lpstr>PowerPoint Presentation</vt:lpstr>
      <vt:lpstr>PowerPoint Presentation</vt:lpstr>
      <vt:lpstr>PowerPoint Presentation</vt:lpstr>
      <vt:lpstr>PowerPoint Presentation</vt:lpstr>
      <vt:lpstr>PowerPoint Presentation</vt:lpstr>
      <vt:lpstr>Анализ реализации</vt:lpstr>
      <vt:lpstr>Hazard Pointers</vt:lpstr>
      <vt:lpstr>Hazard Pointers (Указатели на опасность)</vt:lpstr>
      <vt:lpstr>Когда удалять объект?</vt:lpstr>
      <vt:lpstr>Схема Hazard pointers</vt:lpstr>
      <vt:lpstr>PowerPoint Presentation</vt:lpstr>
      <vt:lpstr>PowerPoint Presentation</vt:lpstr>
      <vt:lpstr>Есть ли Hazard Pointer, равный p?</vt:lpstr>
      <vt:lpstr>Обёртка для отложенного удаления данных</vt:lpstr>
      <vt:lpstr>Добавление объектов в список для отложенного удаления</vt:lpstr>
      <vt:lpstr>Удаляем узлы, на которые нет hazard pointer</vt:lpstr>
      <vt:lpstr>Lock-free stack на Hazard Pointers</vt:lpstr>
      <vt:lpstr>Оставляем внутри LockFreeStack только указатель на узел</vt:lpstr>
      <vt:lpstr>Реализация метода Pop</vt:lpstr>
      <vt:lpstr>PowerPoint Presentation</vt:lpstr>
      <vt:lpstr>PowerPoint Presentation</vt:lpstr>
      <vt:lpstr>Анализ решения</vt:lpstr>
      <vt:lpstr>Возможные оптимизации</vt:lpstr>
      <vt:lpstr>Минусы Hazard Pointers</vt:lpstr>
      <vt:lpstr>Почему важно знать Hazard Pointers</vt:lpstr>
      <vt:lpstr>Lock-free stack на основе подсчёта ссылок</vt:lpstr>
      <vt:lpstr>Стек на основе подсчёта ссылок</vt:lpstr>
      <vt:lpstr>Реализация стека</vt:lpstr>
      <vt:lpstr>Реализация метода Push</vt:lpstr>
      <vt:lpstr>Реализация метода Pop</vt:lpstr>
      <vt:lpstr>Недостатки подсчёта ссылок</vt:lpstr>
      <vt:lpstr>Список литературы</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 Малов</dc:creator>
  <cp:lastModifiedBy>Алексей Малов</cp:lastModifiedBy>
  <cp:revision>66</cp:revision>
  <dcterms:created xsi:type="dcterms:W3CDTF">2025-02-03T14:52:05Z</dcterms:created>
  <dcterms:modified xsi:type="dcterms:W3CDTF">2025-04-14T17:45:30Z</dcterms:modified>
</cp:coreProperties>
</file>