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95" r:id="rId2"/>
    <p:sldId id="300" r:id="rId3"/>
    <p:sldId id="301" r:id="rId4"/>
    <p:sldId id="304" r:id="rId5"/>
    <p:sldId id="303" r:id="rId6"/>
    <p:sldId id="302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3" r:id="rId15"/>
    <p:sldId id="314" r:id="rId16"/>
    <p:sldId id="316" r:id="rId17"/>
    <p:sldId id="315" r:id="rId18"/>
    <p:sldId id="317" r:id="rId19"/>
    <p:sldId id="318" r:id="rId20"/>
    <p:sldId id="320" r:id="rId21"/>
    <p:sldId id="312" r:id="rId22"/>
    <p:sldId id="321" r:id="rId23"/>
    <p:sldId id="322" r:id="rId24"/>
    <p:sldId id="323" r:id="rId25"/>
    <p:sldId id="325" r:id="rId26"/>
    <p:sldId id="326" r:id="rId27"/>
    <p:sldId id="328" r:id="rId28"/>
    <p:sldId id="327" r:id="rId29"/>
    <p:sldId id="329" r:id="rId30"/>
    <p:sldId id="330" r:id="rId31"/>
    <p:sldId id="324" r:id="rId32"/>
    <p:sldId id="331" r:id="rId33"/>
    <p:sldId id="332" r:id="rId34"/>
    <p:sldId id="333" r:id="rId35"/>
    <p:sldId id="334" r:id="rId36"/>
    <p:sldId id="335" r:id="rId37"/>
    <p:sldId id="336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5" r:id="rId54"/>
    <p:sldId id="353" r:id="rId55"/>
    <p:sldId id="354" r:id="rId56"/>
    <p:sldId id="356" r:id="rId57"/>
    <p:sldId id="358" r:id="rId58"/>
    <p:sldId id="357" r:id="rId59"/>
    <p:sldId id="359" r:id="rId60"/>
    <p:sldId id="360" r:id="rId61"/>
    <p:sldId id="361" r:id="rId62"/>
    <p:sldId id="364" r:id="rId63"/>
    <p:sldId id="362" r:id="rId64"/>
    <p:sldId id="363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37" r:id="rId78"/>
    <p:sldId id="285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300"/>
            <p14:sldId id="301"/>
            <p14:sldId id="304"/>
            <p14:sldId id="303"/>
            <p14:sldId id="302"/>
            <p14:sldId id="305"/>
            <p14:sldId id="306"/>
            <p14:sldId id="308"/>
            <p14:sldId id="309"/>
            <p14:sldId id="307"/>
            <p14:sldId id="310"/>
            <p14:sldId id="311"/>
            <p14:sldId id="313"/>
            <p14:sldId id="314"/>
            <p14:sldId id="316"/>
            <p14:sldId id="315"/>
            <p14:sldId id="317"/>
            <p14:sldId id="318"/>
            <p14:sldId id="320"/>
            <p14:sldId id="312"/>
            <p14:sldId id="321"/>
            <p14:sldId id="322"/>
            <p14:sldId id="323"/>
            <p14:sldId id="325"/>
            <p14:sldId id="326"/>
            <p14:sldId id="328"/>
            <p14:sldId id="327"/>
            <p14:sldId id="329"/>
            <p14:sldId id="330"/>
            <p14:sldId id="324"/>
            <p14:sldId id="331"/>
            <p14:sldId id="332"/>
            <p14:sldId id="333"/>
            <p14:sldId id="334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5"/>
            <p14:sldId id="353"/>
            <p14:sldId id="354"/>
            <p14:sldId id="356"/>
            <p14:sldId id="358"/>
            <p14:sldId id="357"/>
            <p14:sldId id="359"/>
            <p14:sldId id="360"/>
            <p14:sldId id="361"/>
            <p14:sldId id="364"/>
            <p14:sldId id="362"/>
            <p14:sldId id="363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37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8935" autoAdjust="0"/>
  </p:normalViewPr>
  <p:slideViewPr>
    <p:cSldViewPr snapToGrid="0" showGuides="1">
      <p:cViewPr varScale="1">
        <p:scale>
          <a:sx n="75" d="100"/>
          <a:sy n="75" d="100"/>
        </p:scale>
        <p:origin x="1068" y="294"/>
      </p:cViewPr>
      <p:guideLst>
        <p:guide orient="horz" pos="2205"/>
        <p:guide pos="3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10CC-D15F-2F23-2488-41BA66593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E0A8F-CCE0-AE2A-B851-E215F5EFE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534B7-6A6A-C42E-29B6-073D72686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CDA34-F32E-C5A5-6B53-8F60BBEB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24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входе в </a:t>
            </a:r>
            <a:r>
              <a:rPr lang="ru-RU" dirty="0" err="1"/>
              <a:t>корутину</a:t>
            </a:r>
            <a:r>
              <a:rPr lang="ru-RU" dirty="0"/>
              <a:t> выделяется память под хранение состояния </a:t>
            </a:r>
            <a:r>
              <a:rPr lang="ru-RU" dirty="0" err="1"/>
              <a:t>корутины</a:t>
            </a:r>
            <a:r>
              <a:rPr lang="ru-RU" dirty="0"/>
              <a:t>. Память выделяется в куче оператором </a:t>
            </a:r>
            <a:r>
              <a:rPr lang="en-US" dirty="0"/>
              <a:t>new</a:t>
            </a:r>
            <a:r>
              <a:rPr lang="ru-RU" dirty="0"/>
              <a:t>, чтобы при возврате в </a:t>
            </a:r>
            <a:r>
              <a:rPr lang="ru-RU" dirty="0" err="1"/>
              <a:t>корутину</a:t>
            </a:r>
            <a:r>
              <a:rPr lang="ru-RU" dirty="0"/>
              <a:t> она могла восстановить состояние.</a:t>
            </a:r>
          </a:p>
          <a:p>
            <a:r>
              <a:rPr lang="ru-RU" dirty="0"/>
              <a:t>Туда по значению копируются аргументы </a:t>
            </a:r>
            <a:r>
              <a:rPr lang="ru-RU" dirty="0" err="1"/>
              <a:t>корутины</a:t>
            </a:r>
            <a:r>
              <a:rPr lang="ru-RU" dirty="0"/>
              <a:t>. Если аргументами были ссылки, то они ссылаются как есть.</a:t>
            </a:r>
          </a:p>
          <a:p>
            <a:r>
              <a:rPr lang="ru-RU" dirty="0"/>
              <a:t>Затем конструируется</a:t>
            </a:r>
            <a:r>
              <a:rPr lang="en-US" dirty="0"/>
              <a:t> promise</a:t>
            </a:r>
            <a:r>
              <a:rPr lang="ru-RU" dirty="0"/>
              <a:t>_</a:t>
            </a:r>
            <a:r>
              <a:rPr lang="en-US" dirty="0"/>
              <a:t>type</a:t>
            </a:r>
            <a:r>
              <a:rPr lang="ru-RU" dirty="0"/>
              <a:t>. Если у </a:t>
            </a:r>
            <a:r>
              <a:rPr lang="en-US" dirty="0" err="1"/>
              <a:t>promise_type</a:t>
            </a:r>
            <a:r>
              <a:rPr lang="en-US" dirty="0"/>
              <a:t> </a:t>
            </a:r>
            <a:r>
              <a:rPr lang="ru-RU" dirty="0"/>
              <a:t>конструктор, принимающий те же параметры, что и </a:t>
            </a:r>
            <a:r>
              <a:rPr lang="ru-RU" dirty="0" err="1"/>
              <a:t>корутина</a:t>
            </a:r>
            <a:r>
              <a:rPr lang="ru-RU" dirty="0"/>
              <a:t>, то будет вызван он. В противном случае будет сконструирован</a:t>
            </a:r>
            <a:r>
              <a:rPr lang="en-US" dirty="0"/>
              <a:t> </a:t>
            </a:r>
            <a:r>
              <a:rPr lang="ru-RU" dirty="0"/>
              <a:t>конструктором по умолчанию.</a:t>
            </a:r>
          </a:p>
          <a:p>
            <a:r>
              <a:rPr lang="ru-RU" dirty="0"/>
              <a:t>Затем у </a:t>
            </a:r>
            <a:r>
              <a:rPr lang="en-US" dirty="0"/>
              <a:t>promise</a:t>
            </a:r>
            <a:r>
              <a:rPr lang="ru-RU" dirty="0"/>
              <a:t> вызывается</a:t>
            </a:r>
            <a:r>
              <a:rPr lang="en-US" dirty="0"/>
              <a:t> </a:t>
            </a:r>
            <a:r>
              <a:rPr lang="en-US" dirty="0" err="1"/>
              <a:t>initial_suspend</a:t>
            </a:r>
            <a:r>
              <a:rPr lang="en-US" dirty="0"/>
              <a:t>.</a:t>
            </a:r>
            <a:r>
              <a:rPr lang="ru-RU" dirty="0"/>
              <a:t> У этого объекта вызывается </a:t>
            </a:r>
            <a:r>
              <a:rPr lang="en-US" dirty="0" err="1"/>
              <a:t>co_await</a:t>
            </a:r>
            <a:r>
              <a:rPr lang="en-US" dirty="0"/>
              <a:t>. </a:t>
            </a:r>
            <a:r>
              <a:rPr lang="ru-RU" dirty="0"/>
              <a:t>В этот момент </a:t>
            </a:r>
            <a:r>
              <a:rPr lang="ru-RU" dirty="0" err="1"/>
              <a:t>корутина</a:t>
            </a:r>
            <a:r>
              <a:rPr lang="ru-RU" dirty="0"/>
              <a:t> может либо приостановиться и вернуть</a:t>
            </a:r>
            <a:r>
              <a:rPr lang="en-US" dirty="0"/>
              <a:t> </a:t>
            </a:r>
            <a:r>
              <a:rPr lang="ru-RU" dirty="0"/>
              <a:t>возвращаемый объект, либо продолжить выполнение, в зависимости от того, что вернёт </a:t>
            </a:r>
            <a:r>
              <a:rPr lang="en-US" dirty="0" err="1"/>
              <a:t>await_ready</a:t>
            </a:r>
            <a:r>
              <a:rPr lang="en-US" dirty="0"/>
              <a:t>. </a:t>
            </a:r>
            <a:r>
              <a:rPr lang="ru-RU" dirty="0"/>
              <a:t>В нашем случае </a:t>
            </a:r>
            <a:r>
              <a:rPr lang="en-US" dirty="0" err="1"/>
              <a:t>initial_suspend</a:t>
            </a:r>
            <a:r>
              <a:rPr lang="en-US" dirty="0"/>
              <a:t> </a:t>
            </a:r>
            <a:r>
              <a:rPr lang="ru-RU" dirty="0"/>
              <a:t>возвращает </a:t>
            </a:r>
            <a:r>
              <a:rPr lang="en-US" dirty="0" err="1"/>
              <a:t>suspend_always</a:t>
            </a:r>
            <a:r>
              <a:rPr lang="ru-RU" dirty="0"/>
              <a:t>, поэтому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 и вернёт </a:t>
            </a:r>
            <a:r>
              <a:rPr lang="en-US" dirty="0"/>
              <a:t>Task</a:t>
            </a:r>
            <a:r>
              <a:rPr lang="ru-RU" dirty="0"/>
              <a:t> вызывающей функции.</a:t>
            </a:r>
          </a:p>
          <a:p>
            <a:r>
              <a:rPr lang="ru-RU" dirty="0"/>
              <a:t>Как только в </a:t>
            </a:r>
            <a:r>
              <a:rPr lang="en-US" dirty="0"/>
              <a:t>main </a:t>
            </a:r>
            <a:r>
              <a:rPr lang="ru-RU" dirty="0"/>
              <a:t>будет вызван метод </a:t>
            </a:r>
            <a:r>
              <a:rPr lang="en-US" dirty="0"/>
              <a:t>Resume</a:t>
            </a:r>
            <a:r>
              <a:rPr lang="ru-RU" dirty="0"/>
              <a:t>, управление будет передано </a:t>
            </a:r>
            <a:r>
              <a:rPr lang="ru-RU" dirty="0" err="1"/>
              <a:t>корутине</a:t>
            </a:r>
            <a:r>
              <a:rPr lang="ru-RU" dirty="0"/>
              <a:t> и она продолжит выполнение. В этот раз будет выполняться уже тело </a:t>
            </a:r>
            <a:r>
              <a:rPr lang="ru-RU" dirty="0" err="1"/>
              <a:t>корутины</a:t>
            </a:r>
            <a:r>
              <a:rPr lang="ru-RU" dirty="0"/>
              <a:t>. Так как </a:t>
            </a:r>
            <a:r>
              <a:rPr lang="ru-RU" dirty="0" err="1"/>
              <a:t>корутинный</a:t>
            </a:r>
            <a:r>
              <a:rPr lang="ru-RU" dirty="0"/>
              <a:t> фрейм был скопирован в кучу, будут </a:t>
            </a:r>
            <a:r>
              <a:rPr lang="ru-RU" dirty="0" err="1"/>
              <a:t>использованые</a:t>
            </a:r>
            <a:r>
              <a:rPr lang="ru-RU" dirty="0"/>
              <a:t> оттуда.</a:t>
            </a:r>
            <a:endParaRPr lang="en-US" dirty="0"/>
          </a:p>
          <a:p>
            <a:r>
              <a:rPr lang="ru-RU" dirty="0"/>
              <a:t>Затем выполнится </a:t>
            </a:r>
            <a:r>
              <a:rPr lang="en-US" dirty="0" err="1"/>
              <a:t>co_return</a:t>
            </a:r>
            <a:r>
              <a:rPr lang="en-US" dirty="0"/>
              <a:t> res; </a:t>
            </a:r>
            <a:r>
              <a:rPr lang="ru-RU" dirty="0"/>
              <a:t>Он вызовет у </a:t>
            </a:r>
            <a:r>
              <a:rPr lang="en-US" dirty="0"/>
              <a:t>promise </a:t>
            </a:r>
            <a:r>
              <a:rPr lang="ru-RU" dirty="0"/>
              <a:t>метод </a:t>
            </a:r>
            <a:r>
              <a:rPr lang="en-US" dirty="0" err="1"/>
              <a:t>return_value</a:t>
            </a:r>
            <a:r>
              <a:rPr lang="ru-RU" dirty="0"/>
              <a:t>, чтобы сохранить туда результат. В нашем случае результат будет сохранён внутрь </a:t>
            </a:r>
            <a:r>
              <a:rPr lang="en-US" dirty="0" err="1"/>
              <a:t>promise_type</a:t>
            </a:r>
            <a:endParaRPr lang="ru-RU" dirty="0"/>
          </a:p>
          <a:p>
            <a:r>
              <a:rPr lang="ru-RU" dirty="0"/>
              <a:t>Если при работе тела </a:t>
            </a:r>
            <a:r>
              <a:rPr lang="ru-RU" dirty="0" err="1"/>
              <a:t>корутины</a:t>
            </a:r>
            <a:r>
              <a:rPr lang="ru-RU" dirty="0"/>
              <a:t> будет выброшено исключение, будет вызван метод </a:t>
            </a:r>
            <a:r>
              <a:rPr lang="en-US" dirty="0" err="1"/>
              <a:t>promise.unhandled_exception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В конце у </a:t>
            </a:r>
            <a:r>
              <a:rPr lang="en-US" dirty="0"/>
              <a:t>promise </a:t>
            </a:r>
            <a:r>
              <a:rPr lang="ru-RU" dirty="0"/>
              <a:t>будет вызван метод </a:t>
            </a:r>
            <a:r>
              <a:rPr lang="en-US" dirty="0" err="1"/>
              <a:t>final_suspend</a:t>
            </a:r>
            <a:r>
              <a:rPr lang="ru-RU" dirty="0"/>
              <a:t>. Наш промис возвращает</a:t>
            </a:r>
            <a:r>
              <a:rPr lang="en-US" dirty="0"/>
              <a:t> </a:t>
            </a:r>
            <a:r>
              <a:rPr lang="en-US" dirty="0" err="1"/>
              <a:t>suspend_always</a:t>
            </a:r>
            <a:r>
              <a:rPr lang="ru-RU" dirty="0"/>
              <a:t>, поэтому процесс разрушения </a:t>
            </a:r>
            <a:r>
              <a:rPr lang="ru-RU" dirty="0" err="1"/>
              <a:t>корутины</a:t>
            </a:r>
            <a:r>
              <a:rPr lang="ru-RU" dirty="0"/>
              <a:t> прямо сейчас  запущен не будет.</a:t>
            </a:r>
          </a:p>
          <a:p>
            <a:r>
              <a:rPr lang="ru-RU" dirty="0"/>
              <a:t>Разрушение состояния </a:t>
            </a:r>
            <a:r>
              <a:rPr lang="ru-RU" dirty="0" err="1"/>
              <a:t>корутины</a:t>
            </a:r>
            <a:r>
              <a:rPr lang="ru-RU" dirty="0"/>
              <a:t> возьмёт на себя</a:t>
            </a:r>
            <a:r>
              <a:rPr lang="en-US" dirty="0"/>
              <a:t> </a:t>
            </a:r>
            <a:r>
              <a:rPr lang="ru-RU" dirty="0"/>
              <a:t>деструктор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выглядит </a:t>
            </a:r>
            <a:r>
              <a:rPr lang="en-US" dirty="0" err="1"/>
              <a:t>promise_type</a:t>
            </a:r>
            <a:r>
              <a:rPr lang="ru-RU" dirty="0"/>
              <a:t> у нашего генератора. Из нововведений добавлен метод </a:t>
            </a:r>
            <a:r>
              <a:rPr lang="en-US" dirty="0" err="1"/>
              <a:t>yield_value</a:t>
            </a:r>
            <a:r>
              <a:rPr lang="ru-RU" dirty="0"/>
              <a:t>, который вызывается, когда </a:t>
            </a:r>
            <a:r>
              <a:rPr lang="ru-RU" dirty="0" err="1"/>
              <a:t>корутина</a:t>
            </a:r>
            <a:r>
              <a:rPr lang="ru-RU" dirty="0"/>
              <a:t> исполняет </a:t>
            </a:r>
            <a:r>
              <a:rPr lang="en-US" dirty="0" err="1"/>
              <a:t>co_yield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Значение, сгенерированное </a:t>
            </a:r>
            <a:r>
              <a:rPr lang="ru-RU" dirty="0" err="1"/>
              <a:t>корутиной</a:t>
            </a:r>
            <a:r>
              <a:rPr lang="ru-RU" dirty="0"/>
              <a:t> сохраняем</a:t>
            </a:r>
            <a:r>
              <a:rPr lang="en-US" dirty="0"/>
              <a:t> </a:t>
            </a:r>
            <a:r>
              <a:rPr lang="ru-RU" dirty="0"/>
              <a:t>в поле </a:t>
            </a:r>
            <a:r>
              <a:rPr lang="en-US" dirty="0" err="1"/>
              <a:t>currentValue</a:t>
            </a:r>
            <a:r>
              <a:rPr lang="ru-RU" dirty="0"/>
              <a:t>, и возвращаем </a:t>
            </a:r>
            <a:r>
              <a:rPr lang="en-US" dirty="0" err="1"/>
              <a:t>suspend_always</a:t>
            </a:r>
            <a:r>
              <a:rPr lang="ru-RU" dirty="0"/>
              <a:t> чтобы приостановить её.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взглянем на код генератора. Сперва идёт традиционный</a:t>
            </a:r>
            <a:r>
              <a:rPr lang="en-US" dirty="0"/>
              <a:t> boilerplate-</a:t>
            </a:r>
            <a:r>
              <a:rPr lang="ru-RU" dirty="0"/>
              <a:t>код для управления временем жизни генератора.</a:t>
            </a:r>
          </a:p>
          <a:p>
            <a:r>
              <a:rPr lang="ru-RU" dirty="0"/>
              <a:t>Метод </a:t>
            </a:r>
            <a:r>
              <a:rPr lang="en-US" dirty="0" err="1"/>
              <a:t>HasNext</a:t>
            </a:r>
            <a:r>
              <a:rPr lang="en-US" dirty="0"/>
              <a:t> </a:t>
            </a:r>
            <a:r>
              <a:rPr lang="ru-RU" dirty="0"/>
              <a:t>узнаёт у </a:t>
            </a:r>
            <a:r>
              <a:rPr lang="ru-RU" dirty="0" err="1"/>
              <a:t>корутины</a:t>
            </a:r>
            <a:r>
              <a:rPr lang="ru-RU" dirty="0"/>
              <a:t> про наличие значения, а </a:t>
            </a:r>
            <a:r>
              <a:rPr lang="en-US" dirty="0" err="1"/>
              <a:t>GetNext</a:t>
            </a:r>
            <a:r>
              <a:rPr lang="ru-RU" dirty="0"/>
              <a:t> возвращает значение или бросает исключение при его отсутствии.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iterator/default_sentinel_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2cqgB7IAg" TargetMode="External"/><Relationship Id="rId2" Type="http://schemas.openxmlformats.org/officeDocument/2006/relationships/hyperlink" Target="https://youtu.be/OE45F3iKtv4?si=XO58tFiUnXgQiKn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ZFgQAIHp5os?si=ufqgxLH3D66ACgZh" TargetMode="External"/><Relationship Id="rId5" Type="http://schemas.openxmlformats.org/officeDocument/2006/relationships/hyperlink" Target="https://youtu.be/WZhxMwKaXmw?si=qOMeW66P30m4QZlz" TargetMode="External"/><Relationship Id="rId4" Type="http://schemas.openxmlformats.org/officeDocument/2006/relationships/hyperlink" Target="https://youtu.be/mDajl0pIUjQ?si=__f9DB_ae3Nh7alP\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Сопрограммы (</a:t>
            </a:r>
            <a:r>
              <a:rPr lang="ru-RU" dirty="0" err="1"/>
              <a:t>Корутины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558E-F713-D0E9-DDFA-91138BC9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co_yield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3801-EACD-CED8-6136-C280C1EA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Приостанавливает выполнение </a:t>
            </a:r>
            <a:r>
              <a:rPr lang="ru-RU" dirty="0" err="1"/>
              <a:t>корутины</a:t>
            </a:r>
            <a:r>
              <a:rPr lang="ru-RU" dirty="0"/>
              <a:t> и возвращает промежуточный результат</a:t>
            </a:r>
          </a:p>
          <a:p>
            <a:r>
              <a:rPr lang="ru-RU" dirty="0"/>
              <a:t>После обработки результата </a:t>
            </a:r>
            <a:r>
              <a:rPr lang="ru-RU" dirty="0" err="1"/>
              <a:t>корутина</a:t>
            </a:r>
            <a:r>
              <a:rPr lang="ru-RU" dirty="0"/>
              <a:t> может быть продолжена с того же места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7B3D-75B9-C0CC-6A17-498DD26FE08C}"/>
              </a:ext>
            </a:extLst>
          </p:cNvPr>
          <p:cNvSpPr txBox="1"/>
          <p:nvPr/>
        </p:nvSpPr>
        <p:spPr>
          <a:xfrm>
            <a:off x="944745" y="3500438"/>
            <a:ext cx="11247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Каждый вызов ++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будит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корутину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а она продолжает с того места, где остановилась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0451-86FF-6102-3D9E-311F6F0B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co_return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81301-BD05-CE1B-1AEB-96D0C6C7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завершения работы </a:t>
            </a:r>
            <a:r>
              <a:rPr lang="ru-RU" dirty="0" err="1"/>
              <a:t>корутины</a:t>
            </a:r>
            <a:r>
              <a:rPr lang="ru-RU" dirty="0"/>
              <a:t> и возврата результата наружу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C4B8-A446-7463-3041-B597CFEDFD80}"/>
              </a:ext>
            </a:extLst>
          </p:cNvPr>
          <p:cNvSpPr txBox="1"/>
          <p:nvPr/>
        </p:nvSpPr>
        <p:spPr>
          <a:xfrm>
            <a:off x="838200" y="4001294"/>
            <a:ext cx="6093822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39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49B8-089B-C09B-0F7F-81999E98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co_await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1B68-768C-05B9-358C-EB360CC6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асинхронного ожидания события или результата</a:t>
            </a:r>
          </a:p>
          <a:p>
            <a:r>
              <a:rPr lang="ru-RU" dirty="0"/>
              <a:t>Приостанавливает выполнение </a:t>
            </a:r>
            <a:r>
              <a:rPr lang="ru-RU" dirty="0" err="1"/>
              <a:t>корутины</a:t>
            </a:r>
            <a:r>
              <a:rPr lang="ru-RU" dirty="0"/>
              <a:t> до тех пор, пока объект</a:t>
            </a:r>
            <a:r>
              <a:rPr lang="en-US" dirty="0"/>
              <a:t> </a:t>
            </a:r>
            <a:r>
              <a:rPr lang="ru-RU" dirty="0"/>
              <a:t>ожидания не станет готов.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1A56-B717-E036-6253-9F1BF42C8D62}"/>
              </a:ext>
            </a:extLst>
          </p:cNvPr>
          <p:cNvSpPr txBox="1"/>
          <p:nvPr/>
        </p:nvSpPr>
        <p:spPr>
          <a:xfrm>
            <a:off x="1055779" y="4001294"/>
            <a:ext cx="99375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GetFinalAnswer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Вызывающая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корутина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спит внутри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пока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Task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не будет готов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0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51B7-BD5D-A0E8-68B0-F5285E64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co-</a:t>
            </a:r>
            <a:r>
              <a:rPr lang="ru-RU" dirty="0"/>
              <a:t>операторов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207423-238E-D518-ADCD-CD2A588B6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95892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8135354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33442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12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Ключевое слово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 делает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Когда использовать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Завершает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и возвращает 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Вместо </a:t>
                      </a:r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co_yield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Приостанавливает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и возвращает 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 создании генераторов и ленивых вычислениях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3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co_await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Приостанавливает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до готовности </a:t>
                      </a:r>
                      <a:r>
                        <a:rPr lang="en-US" dirty="0" err="1"/>
                        <a:t>awaitable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объекта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асинхронных задачах и неблокирующих операциях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0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44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94EC7D-C974-5FC3-9FAE-CBAC359D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Создаём простейшую </a:t>
            </a:r>
            <a:r>
              <a:rPr lang="ru-RU" dirty="0" err="1"/>
              <a:t>корутину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E5DF-3AF5-7D39-45B7-D5F4728C5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1F40E-787F-3E2F-96F5-642AFB55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Костяк возобновляемой функции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696-F6C2-601F-DAA1-F19972CEC87C}"/>
              </a:ext>
            </a:extLst>
          </p:cNvPr>
          <p:cNvSpPr txBox="1"/>
          <p:nvPr/>
        </p:nvSpPr>
        <p:spPr>
          <a:xfrm>
            <a:off x="838199" y="2246810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A1E4F-8C95-3266-4BDA-47B7A99BDAA5}"/>
              </a:ext>
            </a:extLst>
          </p:cNvPr>
          <p:cNvSpPr txBox="1"/>
          <p:nvPr/>
        </p:nvSpPr>
        <p:spPr>
          <a:xfrm>
            <a:off x="838198" y="5632597"/>
            <a:ext cx="111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 C2039: '</a:t>
            </a:r>
            <a:r>
              <a:rPr lang="en-US" dirty="0" err="1">
                <a:latin typeface="Consolas" panose="020B0609020204030204" pitchFamily="49" charset="0"/>
              </a:rPr>
              <a:t>promise_type</a:t>
            </a:r>
            <a:r>
              <a:rPr lang="en-US" dirty="0">
                <a:latin typeface="Consolas" panose="020B0609020204030204" pitchFamily="49" charset="0"/>
              </a:rPr>
              <a:t>': is not a member of 'std::</a:t>
            </a:r>
            <a:r>
              <a:rPr lang="en-US" dirty="0" err="1">
                <a:latin typeface="Consolas" panose="020B0609020204030204" pitchFamily="49" charset="0"/>
              </a:rPr>
              <a:t>coroutine_traits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ReturnObject</a:t>
            </a:r>
            <a:r>
              <a:rPr lang="en-US" dirty="0">
                <a:latin typeface="Consolas" panose="020B0609020204030204" pitchFamily="49" charset="0"/>
              </a:rPr>
              <a:t>&gt;'</a:t>
            </a:r>
          </a:p>
        </p:txBody>
      </p:sp>
    </p:spTree>
    <p:extLst>
      <p:ext uri="{BB962C8B-B14F-4D97-AF65-F5344CB8AC3E}">
        <p14:creationId xmlns:p14="http://schemas.microsoft.com/office/powerpoint/2010/main" val="10960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F6AA0-2865-777C-ED15-2E02552E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ED80-6D02-E0E9-C016-AA167D07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C629-3373-DA2B-2602-252BCA20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Это шаблон, который определяет, какой </a:t>
            </a:r>
            <a:r>
              <a:rPr lang="ru-RU" dirty="0" err="1"/>
              <a:t>promise</a:t>
            </a:r>
            <a:r>
              <a:rPr lang="ru-RU" dirty="0"/>
              <a:t>-тип будет использоваться для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Тим определяется на возвращаемом типе функции и её параметрах</a:t>
            </a:r>
          </a:p>
          <a:p>
            <a:r>
              <a:rPr lang="ru-RU" dirty="0"/>
              <a:t>Если возвращаемый тип R функции определяет вложенный тип R::promise_type, то этот тип и будет использован для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Если такой тип не определён — компиляция завершится ошибкой.</a:t>
            </a:r>
          </a:p>
          <a:p>
            <a:r>
              <a:rPr lang="ru-RU" dirty="0"/>
              <a:t>Если программист создаёт собственную специализацию </a:t>
            </a:r>
            <a:r>
              <a:rPr lang="ru-RU" dirty="0" err="1"/>
              <a:t>coroutine_traits</a:t>
            </a:r>
            <a:r>
              <a:rPr lang="ru-RU" dirty="0"/>
              <a:t>, она обязательно должна определять вложенный тип </a:t>
            </a:r>
            <a:r>
              <a:rPr lang="ru-RU" dirty="0" err="1"/>
              <a:t>promise_type</a:t>
            </a:r>
            <a:r>
              <a:rPr lang="ru-RU" dirty="0"/>
              <a:t>, иначе программа не скомпилируется.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7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4A42-DB1A-3E17-C733-FBCA9926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Traits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B4387-F137-4D92-8348-7952CFE76D76}"/>
              </a:ext>
            </a:extLst>
          </p:cNvPr>
          <p:cNvSpPr txBox="1"/>
          <p:nvPr/>
        </p:nvSpPr>
        <p:spPr>
          <a:xfrm>
            <a:off x="838200" y="1867580"/>
            <a:ext cx="108291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void&gt;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void_t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class...&gt;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{};</a:t>
            </a:r>
          </a:p>
        </p:txBody>
      </p:sp>
    </p:spTree>
    <p:extLst>
      <p:ext uri="{BB962C8B-B14F-4D97-AF65-F5344CB8AC3E}">
        <p14:creationId xmlns:p14="http://schemas.microsoft.com/office/powerpoint/2010/main" val="111346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A44E-F1A4-2633-03C5-78E6A37F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Объявляем </a:t>
            </a:r>
            <a:r>
              <a:rPr lang="en-US" dirty="0" err="1"/>
              <a:t>promise_type</a:t>
            </a:r>
            <a:r>
              <a:rPr lang="ru-RU" dirty="0"/>
              <a:t> внутри </a:t>
            </a:r>
            <a:r>
              <a:rPr lang="en-US" dirty="0" err="1"/>
              <a:t>ReturnObject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77143-EAFC-FF0A-B9B6-8ED8EFFBB4FF}"/>
              </a:ext>
            </a:extLst>
          </p:cNvPr>
          <p:cNvSpPr txBox="1"/>
          <p:nvPr/>
        </p:nvSpPr>
        <p:spPr>
          <a:xfrm>
            <a:off x="838199" y="1985554"/>
            <a:ext cx="117543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возвращает объект, который будет возвращён из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выходе из неё.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завершает выполнение.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корутине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возникает исключение.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9674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0875-673B-4FBD-1F53-5C6618C9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</a:t>
            </a:r>
            <a:r>
              <a:rPr lang="ru-RU" dirty="0" err="1"/>
              <a:t>корутину</a:t>
            </a:r>
            <a:r>
              <a:rPr lang="ru-RU" dirty="0"/>
              <a:t> и возвращаемся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116EF-7900-809B-DF7B-8607764CECE8}"/>
              </a:ext>
            </a:extLst>
          </p:cNvPr>
          <p:cNvSpPr txBox="1"/>
          <p:nvPr/>
        </p:nvSpPr>
        <p:spPr>
          <a:xfrm>
            <a:off x="838200" y="2090057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B13BC-8FB0-8329-2BDB-FA0C7FD68AD8}"/>
              </a:ext>
            </a:extLst>
          </p:cNvPr>
          <p:cNvSpPr txBox="1"/>
          <p:nvPr/>
        </p:nvSpPr>
        <p:spPr>
          <a:xfrm>
            <a:off x="6096000" y="5705344"/>
            <a:ext cx="5830389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835F-41E6-56BB-0582-8E992CDA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5DD3-B23F-AE13-6076-0EC86E9E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Корутины</a:t>
            </a:r>
            <a:r>
              <a:rPr lang="ru-RU" dirty="0"/>
              <a:t> — это особый вид функций, которые можно приостанавливать и возобновлять</a:t>
            </a:r>
          </a:p>
          <a:p>
            <a:r>
              <a:rPr lang="ru-RU" dirty="0"/>
              <a:t>Их основная задача — упростить написание кода для:</a:t>
            </a:r>
          </a:p>
          <a:p>
            <a:pPr lvl="1"/>
            <a:r>
              <a:rPr lang="ru-RU" dirty="0"/>
              <a:t>асинхронных операций;</a:t>
            </a:r>
          </a:p>
          <a:p>
            <a:pPr lvl="1"/>
            <a:r>
              <a:rPr lang="ru-RU" dirty="0"/>
              <a:t>потоковых (ленивых) вычислений;</a:t>
            </a:r>
          </a:p>
          <a:p>
            <a:pPr lvl="1"/>
            <a:r>
              <a:rPr lang="ru-RU" dirty="0"/>
              <a:t>генераторов последовательностей;</a:t>
            </a:r>
          </a:p>
          <a:p>
            <a:pPr lvl="1"/>
            <a:r>
              <a:rPr lang="ru-RU" dirty="0"/>
              <a:t>сценариев и конечных автоматов;</a:t>
            </a:r>
          </a:p>
          <a:p>
            <a:pPr lvl="1"/>
            <a:r>
              <a:rPr lang="ru-RU" dirty="0"/>
              <a:t>распределённых вычислений.</a:t>
            </a:r>
          </a:p>
          <a:p>
            <a:r>
              <a:rPr lang="ru-RU" dirty="0" err="1"/>
              <a:t>Корутины</a:t>
            </a:r>
            <a:r>
              <a:rPr lang="ru-RU" dirty="0"/>
              <a:t> позволяют писать код линейно, как будто он выполняется последовательно, даже если под капотом программа приостанавливает работу и возобновляет её позже.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1DA6C-5150-AEDC-5E36-9071CD01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94CB-D09C-C4D9-7F17-46B6736A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Приостанавливаем </a:t>
            </a:r>
            <a:r>
              <a:rPr lang="ru-RU" dirty="0" err="1"/>
              <a:t>корутину</a:t>
            </a:r>
            <a:r>
              <a:rPr lang="ru-RU" dirty="0"/>
              <a:t> при входе в неё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16911-4965-37EB-A3D8-2F688EBAD809}"/>
              </a:ext>
            </a:extLst>
          </p:cNvPr>
          <p:cNvSpPr txBox="1"/>
          <p:nvPr/>
        </p:nvSpPr>
        <p:spPr>
          <a:xfrm>
            <a:off x="838200" y="1756002"/>
            <a:ext cx="10905309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700" b="1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9C0F0-0D6F-9FE4-9524-03F9007B6660}"/>
              </a:ext>
            </a:extLst>
          </p:cNvPr>
          <p:cNvSpPr txBox="1"/>
          <p:nvPr/>
        </p:nvSpPr>
        <p:spPr>
          <a:xfrm>
            <a:off x="7623266" y="6123543"/>
            <a:ext cx="43161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D9098-3F1B-A9B6-95DB-85E8457F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coroutine_handle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723B6-FF36-225C-6CE7-57DC120C2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C4C96-60AF-FC9E-B33C-E9D6194F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coroutine_handle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90D3E-AF77-2992-75E7-635B2FA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класс, предоставляющий низкоуровневый доступ к </a:t>
            </a:r>
            <a:r>
              <a:rPr lang="ru-RU" dirty="0" err="1"/>
              <a:t>корутине</a:t>
            </a:r>
            <a:endParaRPr lang="ru-RU" dirty="0"/>
          </a:p>
          <a:p>
            <a:r>
              <a:rPr lang="ru-RU" dirty="0"/>
              <a:t>Методы</a:t>
            </a:r>
          </a:p>
          <a:p>
            <a:pPr lvl="1"/>
            <a:r>
              <a:rPr lang="en-US" dirty="0"/>
              <a:t>resume() – </a:t>
            </a:r>
            <a:r>
              <a:rPr lang="ru-RU" dirty="0"/>
              <a:t>продолжает </a:t>
            </a:r>
            <a:r>
              <a:rPr lang="ru-RU" dirty="0" err="1"/>
              <a:t>корутину</a:t>
            </a:r>
            <a:r>
              <a:rPr lang="ru-RU" dirty="0"/>
              <a:t> с места остановки</a:t>
            </a:r>
          </a:p>
          <a:p>
            <a:pPr lvl="1"/>
            <a:r>
              <a:rPr lang="en-US" dirty="0"/>
              <a:t>done() –</a:t>
            </a:r>
            <a:r>
              <a:rPr lang="ru-RU" dirty="0"/>
              <a:t> проверяет, завершена ли </a:t>
            </a:r>
            <a:r>
              <a:rPr lang="ru-RU" dirty="0" err="1"/>
              <a:t>корутина</a:t>
            </a:r>
            <a:endParaRPr lang="ru-RU" dirty="0"/>
          </a:p>
          <a:p>
            <a:pPr lvl="1"/>
            <a:r>
              <a:rPr lang="en-US" dirty="0"/>
              <a:t>destroy() – </a:t>
            </a:r>
            <a:r>
              <a:rPr lang="ru-RU" dirty="0"/>
              <a:t>разрушает </a:t>
            </a:r>
            <a:r>
              <a:rPr lang="ru-RU" dirty="0" err="1"/>
              <a:t>корутину</a:t>
            </a:r>
            <a:r>
              <a:rPr lang="ru-RU" dirty="0"/>
              <a:t> и освобождает её ресурсы</a:t>
            </a:r>
          </a:p>
          <a:p>
            <a:pPr lvl="1"/>
            <a:r>
              <a:rPr lang="en-US" dirty="0"/>
              <a:t>promise() – </a:t>
            </a:r>
            <a:r>
              <a:rPr lang="ru-RU" dirty="0"/>
              <a:t>возвращает ссылку на </a:t>
            </a:r>
            <a:r>
              <a:rPr lang="en-US" dirty="0"/>
              <a:t>promise-</a:t>
            </a:r>
            <a:r>
              <a:rPr lang="ru-RU" dirty="0"/>
              <a:t>объект, связанный с </a:t>
            </a:r>
            <a:r>
              <a:rPr lang="ru-RU" dirty="0" err="1"/>
              <a:t>корутиной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8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EB1363-955C-CCE3-BAB5-477EEF003F54}"/>
              </a:ext>
            </a:extLst>
          </p:cNvPr>
          <p:cNvSpPr txBox="1"/>
          <p:nvPr/>
        </p:nvSpPr>
        <p:spPr>
          <a:xfrm>
            <a:off x="838200" y="1690688"/>
            <a:ext cx="115062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возвращает объект, который будет возвращён из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указатель на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coroutne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handle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возвращаем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вместе с ним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выходе из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E86C3B-0228-F4BE-F0E3-54D7245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Сохраняем </a:t>
            </a:r>
            <a:r>
              <a:rPr lang="en-US" dirty="0"/>
              <a:t>promise-</a:t>
            </a:r>
            <a:r>
              <a:rPr lang="ru-RU" dirty="0"/>
              <a:t>объект внутрь </a:t>
            </a:r>
            <a:r>
              <a:rPr lang="en-US" dirty="0" err="1"/>
              <a:t>ReturnObject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4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BE153-E77C-A702-023F-72512172A295}"/>
              </a:ext>
            </a:extLst>
          </p:cNvPr>
          <p:cNvSpPr txBox="1"/>
          <p:nvPr/>
        </p:nvSpPr>
        <p:spPr>
          <a:xfrm>
            <a:off x="0" y="104502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AFFA5-450A-D59B-09F2-622762582359}"/>
              </a:ext>
            </a:extLst>
          </p:cNvPr>
          <p:cNvSpPr txBox="1"/>
          <p:nvPr/>
        </p:nvSpPr>
        <p:spPr>
          <a:xfrm>
            <a:off x="5473337" y="3428489"/>
            <a:ext cx="66272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resumed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42BB0-C983-1682-EE07-14BF9B84D7C5}"/>
              </a:ext>
            </a:extLst>
          </p:cNvPr>
          <p:cNvSpPr txBox="1"/>
          <p:nvPr/>
        </p:nvSpPr>
        <p:spPr>
          <a:xfrm>
            <a:off x="6024563" y="-33998"/>
            <a:ext cx="607599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Enter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ResumableFunc</a:t>
            </a:r>
            <a:r>
              <a:rPr lang="en-US" dirty="0">
                <a:latin typeface="Consolas" panose="020B0609020204030204" pitchFamily="49" charset="0"/>
              </a:rPr>
              <a:t> resumed</a:t>
            </a:r>
          </a:p>
          <a:p>
            <a:r>
              <a:rPr lang="en-US" dirty="0">
                <a:latin typeface="Consolas" panose="020B0609020204030204" pitchFamily="49" charset="0"/>
              </a:rPr>
              <a:t>Exit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62FA-DDFC-1131-D469-A38EF6FD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DCF9-0D61-44AB-C41D-E112D1E38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820B1-72DF-86D3-593C-60D01B38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Данные, ассоциированные с </a:t>
            </a:r>
            <a:r>
              <a:rPr lang="ru-RU" dirty="0" err="1"/>
              <a:t>корутиной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31E1C-278A-21F5-5AA3-733034DD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Объект обещания (</a:t>
            </a:r>
            <a:r>
              <a:rPr lang="en-US" dirty="0"/>
              <a:t>promise object) – </a:t>
            </a:r>
            <a:r>
              <a:rPr lang="ru-RU" dirty="0"/>
              <a:t>используется</a:t>
            </a:r>
            <a:r>
              <a:rPr lang="en-US" dirty="0"/>
              <a:t> </a:t>
            </a:r>
            <a:r>
              <a:rPr lang="ru-RU" dirty="0"/>
              <a:t>изнутри </a:t>
            </a:r>
            <a:r>
              <a:rPr lang="ru-RU" dirty="0" err="1"/>
              <a:t>корутины</a:t>
            </a:r>
            <a:r>
              <a:rPr lang="ru-RU" dirty="0"/>
              <a:t>, чтобы передать результат или исключение</a:t>
            </a:r>
          </a:p>
          <a:p>
            <a:pPr lvl="1"/>
            <a:r>
              <a:rPr lang="ru-RU" dirty="0"/>
              <a:t>Не имеет прямого отношения к </a:t>
            </a:r>
            <a:r>
              <a:rPr lang="en-US" dirty="0"/>
              <a:t>std::promise</a:t>
            </a:r>
            <a:endParaRPr lang="ru-RU" dirty="0"/>
          </a:p>
          <a:p>
            <a:r>
              <a:rPr lang="ru-RU" dirty="0" err="1"/>
              <a:t>Хэндл</a:t>
            </a:r>
            <a:r>
              <a:rPr lang="ru-RU" dirty="0"/>
              <a:t> </a:t>
            </a:r>
            <a:r>
              <a:rPr lang="ru-RU" dirty="0" err="1"/>
              <a:t>корутины</a:t>
            </a:r>
            <a:r>
              <a:rPr lang="ru-RU" dirty="0"/>
              <a:t> </a:t>
            </a:r>
            <a:r>
              <a:rPr lang="en-US" dirty="0"/>
              <a:t>(coroutine handle) – </a:t>
            </a:r>
            <a:r>
              <a:rPr lang="ru-RU" dirty="0" err="1"/>
              <a:t>невладеющий</a:t>
            </a:r>
            <a:r>
              <a:rPr lang="ru-RU" dirty="0"/>
              <a:t> указатель. Используется для возобновления </a:t>
            </a:r>
            <a:r>
              <a:rPr lang="ru-RU" dirty="0" err="1"/>
              <a:t>корутины</a:t>
            </a:r>
            <a:r>
              <a:rPr lang="ru-RU" dirty="0"/>
              <a:t> или её разрушения</a:t>
            </a:r>
          </a:p>
          <a:p>
            <a:r>
              <a:rPr lang="ru-RU" dirty="0"/>
              <a:t>Внутреннее состояние </a:t>
            </a:r>
            <a:r>
              <a:rPr lang="ru-RU" dirty="0" err="1"/>
              <a:t>корутины</a:t>
            </a:r>
            <a:r>
              <a:rPr lang="ru-RU" dirty="0"/>
              <a:t>. Создаётся при запуске </a:t>
            </a:r>
            <a:r>
              <a:rPr lang="ru-RU" dirty="0" err="1"/>
              <a:t>корутины</a:t>
            </a:r>
            <a:r>
              <a:rPr lang="ru-RU" dirty="0"/>
              <a:t> и хранит:</a:t>
            </a:r>
          </a:p>
          <a:p>
            <a:pPr lvl="1"/>
            <a:r>
              <a:rPr lang="ru-RU" dirty="0"/>
              <a:t>Объект обещания</a:t>
            </a:r>
          </a:p>
          <a:p>
            <a:pPr lvl="1"/>
            <a:r>
              <a:rPr lang="ru-RU" dirty="0"/>
              <a:t>Параметры функции</a:t>
            </a:r>
            <a:r>
              <a:rPr lang="en-US" dirty="0"/>
              <a:t> (</a:t>
            </a:r>
            <a:r>
              <a:rPr lang="ru-RU" dirty="0"/>
              <a:t>сохраняются по значению)</a:t>
            </a:r>
          </a:p>
          <a:p>
            <a:pPr lvl="1"/>
            <a:r>
              <a:rPr lang="ru-RU" dirty="0"/>
              <a:t>Информация о точке остановки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Локальные переменные, время жизни которых проходит через точку приостановки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FC9917-51A4-16FC-F2A0-5ED8F5E4269A}"/>
              </a:ext>
            </a:extLst>
          </p:cNvPr>
          <p:cNvSpPr/>
          <p:nvPr/>
        </p:nvSpPr>
        <p:spPr>
          <a:xfrm>
            <a:off x="838200" y="1950701"/>
            <a:ext cx="2171700" cy="964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AB721-A532-6A7C-9F60-9813B33C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02F23-B7D0-B863-D97C-F1191E892EA9}"/>
              </a:ext>
            </a:extLst>
          </p:cNvPr>
          <p:cNvSpPr/>
          <p:nvPr/>
        </p:nvSpPr>
        <p:spPr>
          <a:xfrm>
            <a:off x="838200" y="2914993"/>
            <a:ext cx="2171700" cy="902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Coro</a:t>
            </a:r>
            <a:endParaRPr lang="ru-RU" dirty="0"/>
          </a:p>
          <a:p>
            <a:pPr algn="ctr"/>
            <a:r>
              <a:rPr lang="en-US" dirty="0"/>
              <a:t>arg1, arg2</a:t>
            </a:r>
          </a:p>
          <a:p>
            <a:pPr algn="ctr"/>
            <a:r>
              <a:rPr lang="en-US" dirty="0"/>
              <a:t>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0F516-6680-4CCB-FE51-8FE42E8FF489}"/>
              </a:ext>
            </a:extLst>
          </p:cNvPr>
          <p:cNvSpPr/>
          <p:nvPr/>
        </p:nvSpPr>
        <p:spPr>
          <a:xfrm>
            <a:off x="7696200" y="1944599"/>
            <a:ext cx="2984500" cy="363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Состояние </a:t>
            </a:r>
            <a:r>
              <a:rPr lang="ru-RU" dirty="0" err="1"/>
              <a:t>корутины</a:t>
            </a:r>
            <a:r>
              <a:rPr lang="ru-RU" dirty="0"/>
              <a:t> </a:t>
            </a:r>
            <a:r>
              <a:rPr lang="en-US" dirty="0"/>
              <a:t>Coro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33806-BD9F-6CEF-0652-1DD3982ECAF7}"/>
              </a:ext>
            </a:extLst>
          </p:cNvPr>
          <p:cNvSpPr/>
          <p:nvPr/>
        </p:nvSpPr>
        <p:spPr>
          <a:xfrm>
            <a:off x="7937498" y="2439153"/>
            <a:ext cx="2476499" cy="1420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Coroutine Frame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D4026-54EC-0E5A-852B-49E9FE6CC2B3}"/>
              </a:ext>
            </a:extLst>
          </p:cNvPr>
          <p:cNvSpPr txBox="1"/>
          <p:nvPr/>
        </p:nvSpPr>
        <p:spPr>
          <a:xfrm>
            <a:off x="838200" y="3859711"/>
            <a:ext cx="6086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Task&lt;int&gt; Coro(int arg1, int arg2) 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 = arg1 + arg2;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co_return</a:t>
            </a:r>
            <a:r>
              <a:rPr lang="en-US" dirty="0">
                <a:latin typeface="Consolas" panose="020B0609020204030204" pitchFamily="49" charset="0"/>
              </a:rPr>
              <a:t> res;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auto task = Coro(40, 2);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task.Resume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task.GetResult</a:t>
            </a:r>
            <a:r>
              <a:rPr lang="en-US" dirty="0">
                <a:latin typeface="Consolas" panose="020B0609020204030204" pitchFamily="49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C4CA55-6F58-014B-A177-E5047455268E}"/>
              </a:ext>
            </a:extLst>
          </p:cNvPr>
          <p:cNvSpPr/>
          <p:nvPr/>
        </p:nvSpPr>
        <p:spPr>
          <a:xfrm>
            <a:off x="7937497" y="3982832"/>
            <a:ext cx="2476500" cy="470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Coroutine promise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5E978A-F872-2BC4-C7CC-B096F7E72089}"/>
              </a:ext>
            </a:extLst>
          </p:cNvPr>
          <p:cNvSpPr/>
          <p:nvPr/>
        </p:nvSpPr>
        <p:spPr>
          <a:xfrm>
            <a:off x="8064501" y="2841039"/>
            <a:ext cx="987425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arg1: 40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A6764-5F1B-EE00-2068-26CA99698527}"/>
              </a:ext>
            </a:extLst>
          </p:cNvPr>
          <p:cNvSpPr/>
          <p:nvPr/>
        </p:nvSpPr>
        <p:spPr>
          <a:xfrm>
            <a:off x="9239249" y="2841039"/>
            <a:ext cx="987424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arg2: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3394C-FD59-5C10-F0EB-1CF0332383D6}"/>
              </a:ext>
            </a:extLst>
          </p:cNvPr>
          <p:cNvSpPr/>
          <p:nvPr/>
        </p:nvSpPr>
        <p:spPr>
          <a:xfrm>
            <a:off x="8064502" y="3326223"/>
            <a:ext cx="987424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res: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D8092D-B49C-E6B4-4861-3EDE569C0CBA}"/>
              </a:ext>
            </a:extLst>
          </p:cNvPr>
          <p:cNvSpPr/>
          <p:nvPr/>
        </p:nvSpPr>
        <p:spPr>
          <a:xfrm>
            <a:off x="1430337" y="2380409"/>
            <a:ext cx="987425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F5E1B-4924-6CF4-7421-F0B9BE89E347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417762" y="2577804"/>
            <a:ext cx="5278438" cy="11867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B783F-294A-C503-018B-4E3BCC1E1CBB}"/>
              </a:ext>
            </a:extLst>
          </p:cNvPr>
          <p:cNvSpPr/>
          <p:nvPr/>
        </p:nvSpPr>
        <p:spPr>
          <a:xfrm>
            <a:off x="8064501" y="3321195"/>
            <a:ext cx="987424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res: 42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2FAF9-F7DA-134F-1F4F-8C23A8CF5C55}"/>
              </a:ext>
            </a:extLst>
          </p:cNvPr>
          <p:cNvSpPr/>
          <p:nvPr/>
        </p:nvSpPr>
        <p:spPr>
          <a:xfrm>
            <a:off x="7962902" y="4576536"/>
            <a:ext cx="825501" cy="350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3FB3B-C538-6FEC-38EC-7A0CECFA68AA}"/>
              </a:ext>
            </a:extLst>
          </p:cNvPr>
          <p:cNvSpPr txBox="1"/>
          <p:nvPr/>
        </p:nvSpPr>
        <p:spPr>
          <a:xfrm>
            <a:off x="7696200" y="6241197"/>
            <a:ext cx="29845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96D3FB-FA2D-15BD-BE63-AD7BFC280612}"/>
              </a:ext>
            </a:extLst>
          </p:cNvPr>
          <p:cNvSpPr txBox="1"/>
          <p:nvPr/>
        </p:nvSpPr>
        <p:spPr>
          <a:xfrm>
            <a:off x="838200" y="1511300"/>
            <a:ext cx="1943100" cy="37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Стек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C6A197-C7E1-9ED8-CCF7-B54A1F7DFCBB}"/>
              </a:ext>
            </a:extLst>
          </p:cNvPr>
          <p:cNvSpPr txBox="1"/>
          <p:nvPr/>
        </p:nvSpPr>
        <p:spPr>
          <a:xfrm>
            <a:off x="7696200" y="1502296"/>
            <a:ext cx="1943100" cy="37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Куча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C44205-C632-E878-EEC3-B759ADE8632B}"/>
              </a:ext>
            </a:extLst>
          </p:cNvPr>
          <p:cNvSpPr txBox="1"/>
          <p:nvPr/>
        </p:nvSpPr>
        <p:spPr>
          <a:xfrm>
            <a:off x="7696200" y="5728203"/>
            <a:ext cx="134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uiExpand="1" build="allAtOnce" animBg="1"/>
      <p:bldP spid="8" grpId="0" animBg="1"/>
      <p:bldP spid="8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67B21A-E9E4-7523-537C-4644C359B1E2}"/>
              </a:ext>
            </a:extLst>
          </p:cNvPr>
          <p:cNvSpPr txBox="1"/>
          <p:nvPr/>
        </p:nvSpPr>
        <p:spPr>
          <a:xfrm>
            <a:off x="0" y="-1"/>
            <a:ext cx="12039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Тут хранится результат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result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Сохраняем значение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co_return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terminate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().result;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354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D890CB-1C83-B3AE-56C6-8C468064C98C}"/>
              </a:ext>
            </a:extLst>
          </p:cNvPr>
          <p:cNvSpPr txBox="1"/>
          <p:nvPr/>
        </p:nvSpPr>
        <p:spPr>
          <a:xfrm>
            <a:off x="71437" y="1992702"/>
            <a:ext cx="6024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171DD-AF48-7435-68B3-16D348C9EEE7}"/>
              </a:ext>
            </a:extLst>
          </p:cNvPr>
          <p:cNvSpPr txBox="1"/>
          <p:nvPr/>
        </p:nvSpPr>
        <p:spPr>
          <a:xfrm>
            <a:off x="7337426" y="3164681"/>
            <a:ext cx="47831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arg1;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promise;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673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78D-CE34-82FD-2CA9-16BBD1B9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</a:t>
            </a:r>
            <a:r>
              <a:rPr lang="ru-RU" dirty="0" err="1"/>
              <a:t>корутин</a:t>
            </a:r>
            <a:r>
              <a:rPr lang="ru-RU" dirty="0"/>
              <a:t> от обычных функций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A5E16-CFA0-B53B-7484-86A3603B0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Обычные функции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DAE2D-6533-651F-0F19-894C279AA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Выполнение продолжается до </a:t>
            </a:r>
            <a:r>
              <a:rPr lang="en-US" dirty="0"/>
              <a:t>return </a:t>
            </a:r>
            <a:r>
              <a:rPr lang="ru-RU" dirty="0"/>
              <a:t>или </a:t>
            </a:r>
            <a:r>
              <a:rPr lang="en-US" dirty="0"/>
              <a:t>throw</a:t>
            </a:r>
            <a:endParaRPr lang="ru-RU" dirty="0"/>
          </a:p>
          <a:p>
            <a:r>
              <a:rPr lang="ru-RU" dirty="0"/>
              <a:t>После выхода все локальные переменные уничтожаются</a:t>
            </a:r>
          </a:p>
          <a:p>
            <a:r>
              <a:rPr lang="ru-RU" dirty="0"/>
              <a:t>Возвращает одно значение</a:t>
            </a:r>
          </a:p>
          <a:p>
            <a:r>
              <a:rPr lang="ru-RU" dirty="0"/>
              <a:t>Путь исполнения фиксированный и выполняется за один проход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D9CACE-E02E-D356-7628-D0936CD2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4B7F7E-23C6-55F5-26F0-2BC4D7D9A5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Выполнение можно приостанавливать и возобновлять</a:t>
            </a:r>
          </a:p>
          <a:p>
            <a:r>
              <a:rPr lang="ru-RU" dirty="0"/>
              <a:t>Локальные переменные сохраняются между возобновлениями</a:t>
            </a:r>
          </a:p>
          <a:p>
            <a:r>
              <a:rPr lang="ru-RU" dirty="0"/>
              <a:t>Может возвращать последовательность значений</a:t>
            </a:r>
          </a:p>
          <a:p>
            <a:r>
              <a:rPr lang="ru-RU" dirty="0"/>
              <a:t>Выполнение может быть разорвано на несколько этапов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91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50FD1-3F93-D051-848C-039A4596E50A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GeneratedCoroutine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-&gt;frame.arg1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-&gt;frame.arg2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::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-&gt;promise))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promise.initial_suspend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ru-RU" sz="1600" b="0" dirty="0">
              <a:solidFill>
                <a:srgbClr val="8F08C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  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-&gt;frame.res =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-&gt;frame.arg1 +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-&gt;frame.arg2;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co_return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res;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-&gt;frame.res);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promise.final_suspend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-&gt;promise.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DBB47-EBC0-7559-ACE3-D161E1F06BFB}"/>
              </a:ext>
            </a:extLst>
          </p:cNvPr>
          <p:cNvSpPr txBox="1"/>
          <p:nvPr/>
        </p:nvSpPr>
        <p:spPr>
          <a:xfrm>
            <a:off x="6672944" y="1932579"/>
            <a:ext cx="5373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53FFE5-3112-C7CD-EA5F-BB4F949FD224}"/>
              </a:ext>
            </a:extLst>
          </p:cNvPr>
          <p:cNvSpPr/>
          <p:nvPr/>
        </p:nvSpPr>
        <p:spPr>
          <a:xfrm>
            <a:off x="8142516" y="1825625"/>
            <a:ext cx="3169920" cy="47026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Coroutine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26BAF-4106-24E6-B7C8-3B913FBD6103}"/>
              </a:ext>
            </a:extLst>
          </p:cNvPr>
          <p:cNvSpPr/>
          <p:nvPr/>
        </p:nvSpPr>
        <p:spPr>
          <a:xfrm>
            <a:off x="8508275" y="2374264"/>
            <a:ext cx="2438400" cy="875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427D5-762F-2C95-9BCE-DD1BFD448FFA}"/>
              </a:ext>
            </a:extLst>
          </p:cNvPr>
          <p:cNvSpPr/>
          <p:nvPr/>
        </p:nvSpPr>
        <p:spPr>
          <a:xfrm>
            <a:off x="8508275" y="3674018"/>
            <a:ext cx="2438400" cy="13193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Return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C2A87-2CA9-07AE-8FEF-B21C459F50DF}"/>
              </a:ext>
            </a:extLst>
          </p:cNvPr>
          <p:cNvSpPr/>
          <p:nvPr/>
        </p:nvSpPr>
        <p:spPr>
          <a:xfrm>
            <a:off x="8704216" y="4209595"/>
            <a:ext cx="2046516" cy="5747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Coroutine handle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2AC98-4F0B-A1B0-1D4C-1B9A40AA4E01}"/>
              </a:ext>
            </a:extLst>
          </p:cNvPr>
          <p:cNvSpPr/>
          <p:nvPr/>
        </p:nvSpPr>
        <p:spPr>
          <a:xfrm>
            <a:off x="8508275" y="5522412"/>
            <a:ext cx="2438400" cy="6596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co_await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B85604-FAA4-7C36-A97F-8A0772838E99}"/>
              </a:ext>
            </a:extLst>
          </p:cNvPr>
          <p:cNvCxnSpPr>
            <a:cxnSpLocks/>
          </p:cNvCxnSpPr>
          <p:nvPr/>
        </p:nvCxnSpPr>
        <p:spPr>
          <a:xfrm>
            <a:off x="6729549" y="2234655"/>
            <a:ext cx="14129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02F87B-930B-D509-DB52-A73A55FD9526}"/>
              </a:ext>
            </a:extLst>
          </p:cNvPr>
          <p:cNvSpPr txBox="1"/>
          <p:nvPr/>
        </p:nvSpPr>
        <p:spPr>
          <a:xfrm>
            <a:off x="6619604" y="1780631"/>
            <a:ext cx="9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8A9547-5534-370E-5645-D10D97E100A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98130" y="5852249"/>
            <a:ext cx="171014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CC284F-8307-E2DF-A0A1-E799E98899B9}"/>
              </a:ext>
            </a:extLst>
          </p:cNvPr>
          <p:cNvSpPr txBox="1"/>
          <p:nvPr/>
        </p:nvSpPr>
        <p:spPr>
          <a:xfrm>
            <a:off x="6798127" y="5395050"/>
            <a:ext cx="11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Suspend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BF148B-D93D-E3D9-E76B-24C4E7421D7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98130" y="4496978"/>
            <a:ext cx="190608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098F33-E963-3A99-4C01-E9C96620E61C}"/>
              </a:ext>
            </a:extLst>
          </p:cNvPr>
          <p:cNvSpPr txBox="1"/>
          <p:nvPr/>
        </p:nvSpPr>
        <p:spPr>
          <a:xfrm>
            <a:off x="6671855" y="3962881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A3DC04E3-A96F-308E-7764-00B730D6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B589CA5-3CE4-2326-5368-7EDE8A23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4169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Корутина</a:t>
            </a:r>
            <a:r>
              <a:rPr lang="ru-RU" dirty="0"/>
              <a:t> вызывается как обычная функция</a:t>
            </a:r>
          </a:p>
          <a:p>
            <a:pPr lvl="1"/>
            <a:r>
              <a:rPr lang="ru-RU" dirty="0"/>
              <a:t>Вызывающей функции возвращается </a:t>
            </a:r>
            <a:r>
              <a:rPr lang="en-US" dirty="0"/>
              <a:t>Return Object</a:t>
            </a:r>
          </a:p>
          <a:p>
            <a:pPr lvl="1"/>
            <a:r>
              <a:rPr lang="ru-RU" dirty="0"/>
              <a:t>Внутри </a:t>
            </a:r>
            <a:r>
              <a:rPr lang="en-US" dirty="0"/>
              <a:t>Return Object </a:t>
            </a:r>
            <a:r>
              <a:rPr lang="ru-RU" dirty="0"/>
              <a:t>обычно хранится </a:t>
            </a:r>
            <a:r>
              <a:rPr lang="en-US" dirty="0"/>
              <a:t>Coroutine handle</a:t>
            </a:r>
          </a:p>
          <a:p>
            <a:r>
              <a:rPr lang="ru-RU" dirty="0"/>
              <a:t>Для возобновления </a:t>
            </a:r>
            <a:r>
              <a:rPr lang="ru-RU" dirty="0" err="1"/>
              <a:t>корутины</a:t>
            </a:r>
            <a:r>
              <a:rPr lang="ru-RU" dirty="0"/>
              <a:t> используется </a:t>
            </a:r>
            <a:r>
              <a:rPr lang="en-US" dirty="0"/>
              <a:t>Coroutine Handle</a:t>
            </a:r>
          </a:p>
          <a:p>
            <a:pPr lvl="1"/>
            <a:r>
              <a:rPr lang="en-US" dirty="0" err="1"/>
              <a:t>coroutine_handle</a:t>
            </a:r>
            <a:r>
              <a:rPr lang="en-US" dirty="0"/>
              <a:t>::resume()</a:t>
            </a:r>
          </a:p>
          <a:p>
            <a:r>
              <a:rPr lang="ru-RU" dirty="0"/>
              <a:t>Вызов </a:t>
            </a:r>
            <a:r>
              <a:rPr lang="en-US" dirty="0" err="1"/>
              <a:t>co_await</a:t>
            </a:r>
            <a:r>
              <a:rPr lang="en-US" dirty="0"/>
              <a:t>, </a:t>
            </a:r>
            <a:r>
              <a:rPr lang="en-US" dirty="0" err="1"/>
              <a:t>co_return</a:t>
            </a:r>
            <a:r>
              <a:rPr lang="en-US" dirty="0"/>
              <a:t>, </a:t>
            </a:r>
            <a:r>
              <a:rPr lang="en-US" dirty="0" err="1"/>
              <a:t>co_yield</a:t>
            </a:r>
            <a:r>
              <a:rPr lang="en-US" dirty="0"/>
              <a:t> </a:t>
            </a:r>
            <a:r>
              <a:rPr lang="ru-RU" dirty="0"/>
              <a:t>приостанавливает </a:t>
            </a:r>
            <a:r>
              <a:rPr lang="ru-RU" dirty="0" err="1"/>
              <a:t>корутину</a:t>
            </a:r>
            <a:endParaRPr lang="ru-RU" dirty="0"/>
          </a:p>
          <a:p>
            <a:r>
              <a:rPr lang="en-US" dirty="0"/>
              <a:t>Promise </a:t>
            </a:r>
            <a:r>
              <a:rPr lang="ru-RU" dirty="0"/>
              <a:t>используется для возврата значения или </a:t>
            </a:r>
            <a:r>
              <a:rPr lang="en-US" dirty="0"/>
              <a:t>void</a:t>
            </a:r>
          </a:p>
          <a:p>
            <a:pPr lvl="1"/>
            <a:r>
              <a:rPr lang="en-US" dirty="0" err="1"/>
              <a:t>promise.return_void</a:t>
            </a:r>
            <a:r>
              <a:rPr lang="en-US" dirty="0"/>
              <a:t>(), </a:t>
            </a:r>
            <a:r>
              <a:rPr lang="en-US" dirty="0" err="1"/>
              <a:t>return_value</a:t>
            </a:r>
            <a:r>
              <a:rPr lang="en-US" dirty="0"/>
              <a:t>(X), </a:t>
            </a:r>
            <a:r>
              <a:rPr lang="en-US" dirty="0" err="1"/>
              <a:t>yield_value</a:t>
            </a:r>
            <a:r>
              <a:rPr lang="en-US" dirty="0"/>
              <a:t>(X)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F4A462-0789-744D-53F9-3F067D86F49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729549" y="2783295"/>
            <a:ext cx="1778726" cy="285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B7EE3E-8DA9-13F6-1625-B2AA9B125161}"/>
              </a:ext>
            </a:extLst>
          </p:cNvPr>
          <p:cNvSpPr txBox="1"/>
          <p:nvPr/>
        </p:nvSpPr>
        <p:spPr>
          <a:xfrm>
            <a:off x="6651721" y="2432677"/>
            <a:ext cx="9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5893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F52E9-7E18-5806-1E9D-FFE250F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генератор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115B5-293D-6BEA-DA7B-35EBEF126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9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1369B-90FB-264C-CDB7-E5BE4ACA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94DEB5-7359-3C23-770D-CFAD1405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Генератор – </a:t>
            </a:r>
            <a:r>
              <a:rPr lang="ru-RU" dirty="0" err="1"/>
              <a:t>корутина</a:t>
            </a:r>
            <a:r>
              <a:rPr lang="ru-RU" dirty="0"/>
              <a:t>, способная сгенерировать и вернуть несколько значений</a:t>
            </a:r>
          </a:p>
          <a:p>
            <a:r>
              <a:rPr lang="ru-RU" dirty="0"/>
              <a:t>Для возврата используется </a:t>
            </a:r>
            <a:r>
              <a:rPr lang="en-US" dirty="0" err="1"/>
              <a:t>co_yield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6405F-4A94-9C33-9DB0-D5ADA792334E}"/>
              </a:ext>
            </a:extLst>
          </p:cNvPr>
          <p:cNvSpPr txBox="1"/>
          <p:nvPr/>
        </p:nvSpPr>
        <p:spPr>
          <a:xfrm>
            <a:off x="766763" y="3500438"/>
            <a:ext cx="1051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286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F1FA-3ACA-3561-11B9-11FC9D1F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</a:t>
            </a:r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6BAF-0852-2483-1AAF-E6FCA2B0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</a:t>
            </a:r>
            <a:r>
              <a:rPr lang="en-US" dirty="0" err="1">
                <a:latin typeface="Consolas" panose="020B0609020204030204" pitchFamily="49" charset="0"/>
              </a:rPr>
              <a:t>co_yield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</a:t>
            </a:r>
            <a:r>
              <a:rPr lang="ru-RU" dirty="0"/>
              <a:t>раскрывается в код: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promise.yield_value</a:t>
            </a:r>
            <a:r>
              <a:rPr lang="en-US" dirty="0">
                <a:latin typeface="Consolas" panose="020B0609020204030204" pitchFamily="49" charset="0"/>
              </a:rPr>
              <a:t>(Expr)</a:t>
            </a:r>
          </a:p>
          <a:p>
            <a:r>
              <a:rPr lang="ru-RU" dirty="0"/>
              <a:t>Хранение значения – ответственность </a:t>
            </a:r>
            <a:r>
              <a:rPr lang="en-US" dirty="0"/>
              <a:t>promise</a:t>
            </a:r>
          </a:p>
          <a:p>
            <a:r>
              <a:rPr lang="ru-RU" dirty="0"/>
              <a:t>Добавим в </a:t>
            </a:r>
            <a:r>
              <a:rPr lang="en-US" dirty="0" err="1"/>
              <a:t>promise_type</a:t>
            </a:r>
            <a:r>
              <a:rPr lang="ru-RU" dirty="0"/>
              <a:t> метод </a:t>
            </a:r>
            <a:r>
              <a:rPr lang="en-US" dirty="0" err="1"/>
              <a:t>yield_value</a:t>
            </a:r>
            <a:endParaRPr lang="en-US" dirty="0"/>
          </a:p>
          <a:p>
            <a:pPr lvl="1"/>
            <a:r>
              <a:rPr lang="ru-RU" dirty="0"/>
              <a:t>Его задача – сохранить значение внутри </a:t>
            </a:r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01782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80173-9456-3449-FA31-E5A2FD01BED5}"/>
              </a:ext>
            </a:extLst>
          </p:cNvPr>
          <p:cNvSpPr txBox="1"/>
          <p:nvPr/>
        </p:nvSpPr>
        <p:spPr>
          <a:xfrm>
            <a:off x="73706" y="394692"/>
            <a:ext cx="1188606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yield_value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10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A711-F021-5DA9-7E05-1BCB225D0ACC}"/>
              </a:ext>
            </a:extLst>
          </p:cNvPr>
          <p:cNvSpPr txBox="1"/>
          <p:nvPr/>
        </p:nvSpPr>
        <p:spPr>
          <a:xfrm>
            <a:off x="0" y="0"/>
            <a:ext cx="12859657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explicit Generator(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handle):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(handle) {}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Generator(const Generator&amp; other) = delete;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Generator&amp; operator=(const Generator&amp; other) = delete;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Generator(Generator&amp;&amp; other)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(std::exchange(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other.m_handle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Generator&amp; operator=(Generator&amp;&amp; other)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if (this != std::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(other))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if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m_handle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m_handle.destroy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std::exchange(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other.m_handle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sz="16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return *this;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sz="16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~Generator() { if (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m_handle.destroy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out_of_range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more values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74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D84-3553-5797-DB45-907C4D6B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Генератор в действии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3D4AB-3A42-18CE-E9EF-1EFB3C874C3D}"/>
              </a:ext>
            </a:extLst>
          </p:cNvPr>
          <p:cNvSpPr txBox="1"/>
          <p:nvPr/>
        </p:nvSpPr>
        <p:spPr>
          <a:xfrm>
            <a:off x="838200" y="1529676"/>
            <a:ext cx="100457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(;;)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511CB-1073-E5A4-E570-790749D8F0EE}"/>
              </a:ext>
            </a:extLst>
          </p:cNvPr>
          <p:cNvSpPr txBox="1"/>
          <p:nvPr/>
        </p:nvSpPr>
        <p:spPr>
          <a:xfrm>
            <a:off x="8496300" y="5846544"/>
            <a:ext cx="35052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1 2 3 4 5 6 7 8 9 10 10</a:t>
            </a:r>
          </a:p>
          <a:p>
            <a:r>
              <a:rPr lang="en-US" dirty="0">
                <a:latin typeface="Consolas" panose="020B0609020204030204" pitchFamily="49" charset="0"/>
              </a:rPr>
              <a:t>0 1 1 2 3 5 8 13 21 34</a:t>
            </a:r>
          </a:p>
        </p:txBody>
      </p:sp>
    </p:spTree>
    <p:extLst>
      <p:ext uri="{BB962C8B-B14F-4D97-AF65-F5344CB8AC3E}">
        <p14:creationId xmlns:p14="http://schemas.microsoft.com/office/powerpoint/2010/main" val="35535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961E-B26C-64FA-7E1B-2DF18463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если </a:t>
            </a:r>
            <a:r>
              <a:rPr lang="ru-RU" dirty="0" err="1"/>
              <a:t>корутина</a:t>
            </a:r>
            <a:r>
              <a:rPr lang="ru-RU" dirty="0"/>
              <a:t> выбросит исключение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C71D8-D5D8-5D17-6EBE-7E012F19C18D}"/>
              </a:ext>
            </a:extLst>
          </p:cNvPr>
          <p:cNvSpPr txBox="1"/>
          <p:nvPr/>
        </p:nvSpPr>
        <p:spPr>
          <a:xfrm>
            <a:off x="838200" y="18430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 of numbers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FE8AB-CF95-E775-DAB6-09AD567B4A2C}"/>
              </a:ext>
            </a:extLst>
          </p:cNvPr>
          <p:cNvSpPr txBox="1"/>
          <p:nvPr/>
        </p:nvSpPr>
        <p:spPr>
          <a:xfrm>
            <a:off x="7675563" y="5823446"/>
            <a:ext cx="3322637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2 2 Done</a:t>
            </a:r>
          </a:p>
        </p:txBody>
      </p:sp>
    </p:spTree>
    <p:extLst>
      <p:ext uri="{BB962C8B-B14F-4D97-AF65-F5344CB8AC3E}">
        <p14:creationId xmlns:p14="http://schemas.microsoft.com/office/powerpoint/2010/main" val="25280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4241-17D7-53D9-9DC1-ECD5923B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Учим </a:t>
            </a:r>
            <a:r>
              <a:rPr lang="en-US" dirty="0"/>
              <a:t>promise </a:t>
            </a:r>
            <a:r>
              <a:rPr lang="ru-RU" dirty="0"/>
              <a:t>хранить исключение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AA58C-E8F8-F418-EA87-DBE16C969BFF}"/>
              </a:ext>
            </a:extLst>
          </p:cNvPr>
          <p:cNvSpPr txBox="1"/>
          <p:nvPr/>
        </p:nvSpPr>
        <p:spPr>
          <a:xfrm>
            <a:off x="838200" y="1690688"/>
            <a:ext cx="11010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result;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yield_value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result.emplace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value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14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DA3CD-8F80-EB56-29C8-836DA292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функций и </a:t>
            </a:r>
            <a:r>
              <a:rPr lang="ru-RU" dirty="0" err="1"/>
              <a:t>корутин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B7F96-6F1C-FAC7-A7AE-D1D093E2C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752"/>
            <a:ext cx="10515600" cy="4281083"/>
          </a:xfrm>
        </p:spPr>
      </p:pic>
    </p:spTree>
    <p:extLst>
      <p:ext uri="{BB962C8B-B14F-4D97-AF65-F5344CB8AC3E}">
        <p14:creationId xmlns:p14="http://schemas.microsoft.com/office/powerpoint/2010/main" val="834722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D29E-3287-F5DE-71B0-3CA0DA12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Изменяем интерфейс генератора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FF20B-6DFD-4C71-0532-98FDE569CCBC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||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654-9A6D-6684-70AE-D72048D4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обработку исключений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BB93C-2420-EE44-9383-9E6AFD00F6CB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 of numbers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ru-RU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D27A0-A1EE-4F3C-72AD-530C31B929E2}"/>
              </a:ext>
            </a:extLst>
          </p:cNvPr>
          <p:cNvSpPr txBox="1"/>
          <p:nvPr/>
        </p:nvSpPr>
        <p:spPr>
          <a:xfrm>
            <a:off x="6540500" y="5891837"/>
            <a:ext cx="54229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1 2 Error: Out of numbers</a:t>
            </a:r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2515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6A9E-B174-764B-65DF-2C56F5CB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поддержку </a:t>
            </a:r>
            <a:r>
              <a:rPr lang="en-US" dirty="0"/>
              <a:t>range-based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40B4-95B8-8AEB-FF99-F1A1DA5E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dirty="0"/>
              <a:t>Range-based for</a:t>
            </a:r>
            <a:r>
              <a:rPr lang="ru-RU" dirty="0"/>
              <a:t> требует наличия у </a:t>
            </a:r>
            <a:r>
              <a:rPr lang="en-US" dirty="0"/>
              <a:t>Generator </a:t>
            </a:r>
            <a:r>
              <a:rPr lang="ru-RU" dirty="0"/>
              <a:t>методов </a:t>
            </a:r>
            <a:r>
              <a:rPr lang="en-US" dirty="0"/>
              <a:t>begin </a:t>
            </a:r>
            <a:r>
              <a:rPr lang="ru-RU" dirty="0"/>
              <a:t>и </a:t>
            </a:r>
            <a:r>
              <a:rPr lang="en-US" dirty="0"/>
              <a:t>end</a:t>
            </a:r>
            <a:r>
              <a:rPr lang="ru-RU" dirty="0"/>
              <a:t>, возвращающих итератор</a:t>
            </a:r>
            <a:endParaRPr lang="en-US" dirty="0"/>
          </a:p>
          <a:p>
            <a:pPr lvl="1"/>
            <a:r>
              <a:rPr lang="en-US" dirty="0"/>
              <a:t>begin </a:t>
            </a:r>
            <a:r>
              <a:rPr lang="ru-RU" dirty="0"/>
              <a:t>возобновляет</a:t>
            </a:r>
            <a:r>
              <a:rPr lang="en-US" dirty="0"/>
              <a:t> </a:t>
            </a:r>
            <a:r>
              <a:rPr lang="ru-RU" dirty="0"/>
              <a:t>приостановленную </a:t>
            </a:r>
            <a:r>
              <a:rPr lang="ru-RU" dirty="0" err="1"/>
              <a:t>корутину</a:t>
            </a:r>
            <a:r>
              <a:rPr lang="ru-RU" dirty="0"/>
              <a:t> и возвращает связанный с нею итератор</a:t>
            </a:r>
          </a:p>
          <a:p>
            <a:pPr lvl="1"/>
            <a:r>
              <a:rPr lang="en-US" dirty="0"/>
              <a:t>end </a:t>
            </a:r>
            <a:r>
              <a:rPr lang="ru-RU" dirty="0"/>
              <a:t>возвращает </a:t>
            </a: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default_sentinel</a:t>
            </a:r>
            <a:endParaRPr lang="ru-RU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6B6B3-80D2-1CE8-FD32-0A4D81C99180}"/>
              </a:ext>
            </a:extLst>
          </p:cNvPr>
          <p:cNvSpPr txBox="1"/>
          <p:nvPr/>
        </p:nvSpPr>
        <p:spPr>
          <a:xfrm>
            <a:off x="6591300" y="2743448"/>
            <a:ext cx="54726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-statement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*__begin;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766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EDD9-A48F-984A-03ED-29FBD1AB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Дорабатываем </a:t>
            </a:r>
            <a:r>
              <a:rPr lang="en-US" dirty="0"/>
              <a:t>Promise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2E881-8373-D000-3AE6-A21C7E956A05}"/>
              </a:ext>
            </a:extLst>
          </p:cNvPr>
          <p:cNvSpPr txBox="1"/>
          <p:nvPr/>
        </p:nvSpPr>
        <p:spPr>
          <a:xfrm>
            <a:off x="838200" y="1690688"/>
            <a:ext cx="11264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!std::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ThrowIfException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 is called without resume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1285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B957-7314-F917-9D97-9F6733D7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– каркас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75683-D100-3102-26A2-5DA9A64E8A23}"/>
              </a:ext>
            </a:extLst>
          </p:cNvPr>
          <p:cNvSpPr txBox="1"/>
          <p:nvPr/>
        </p:nvSpPr>
        <p:spPr>
          <a:xfrm>
            <a:off x="838200" y="1690688"/>
            <a:ext cx="10998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iterator_category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input_iterator_tag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difference_type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ptrdiff_t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9908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70AF-A909-397C-7BD9-9C6B4CCE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и присваивание итератора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247A1-54DE-5CF3-FE72-9DCD9DDF9BB6}"/>
              </a:ext>
            </a:extLst>
          </p:cNvPr>
          <p:cNvSpPr txBox="1"/>
          <p:nvPr/>
        </p:nvSpPr>
        <p:spPr>
          <a:xfrm>
            <a:off x="457200" y="1690688"/>
            <a:ext cx="11836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 этом чуть позже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8460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FA3F-DAEE-0536-B48E-E1F845C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значению итератора и сравнение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EF9A5-B8F2-B58C-50BF-3F20153B11C8}"/>
              </a:ext>
            </a:extLst>
          </p:cNvPr>
          <p:cNvSpPr txBox="1"/>
          <p:nvPr/>
        </p:nvSpPr>
        <p:spPr>
          <a:xfrm>
            <a:off x="838200" y="18811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operator*()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operator-&gt;()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&amp;operator*();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operator==(std::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44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161E-E8E3-E050-DA15-6F913FD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инициализация итератора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9DD58-9E3B-D834-F506-A20564E0EEBD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operator++()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operator++();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8E4D-E651-B9C0-7479-BD1C1356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</a:t>
            </a:r>
            <a:r>
              <a:rPr lang="en-US" dirty="0"/>
              <a:t>begin </a:t>
            </a:r>
            <a:r>
              <a:rPr lang="ru-RU" dirty="0"/>
              <a:t>и </a:t>
            </a:r>
            <a:r>
              <a:rPr lang="en-US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0531E-2BB9-B4A4-91A3-18E4C6530216}"/>
              </a:ext>
            </a:extLst>
          </p:cNvPr>
          <p:cNvSpPr txBox="1"/>
          <p:nvPr/>
        </p:nvSpPr>
        <p:spPr>
          <a:xfrm>
            <a:off x="838200" y="1924316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Возобновляет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корутину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 возвращает итератор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доступа к её значению.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Вызвать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begin()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только один раз.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61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7FDA-3476-7905-07D2-8EB8AD56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Итерируемся по значениям генератора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795DA-844E-1226-E1C1-49C14EF03D52}"/>
              </a:ext>
            </a:extLst>
          </p:cNvPr>
          <p:cNvSpPr txBox="1"/>
          <p:nvPr/>
        </p:nvSpPr>
        <p:spPr>
          <a:xfrm>
            <a:off x="838200" y="19050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 of numbers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40C64-D9D2-BF06-511D-16B1C3E838D1}"/>
              </a:ext>
            </a:extLst>
          </p:cNvPr>
          <p:cNvSpPr txBox="1"/>
          <p:nvPr/>
        </p:nvSpPr>
        <p:spPr>
          <a:xfrm>
            <a:off x="7543800" y="6059983"/>
            <a:ext cx="43561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2 Error: Out of numbers</a:t>
            </a:r>
          </a:p>
          <a:p>
            <a:r>
              <a:rPr lang="en-US" dirty="0">
                <a:latin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752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58904B-3BFD-2D05-193F-FD239909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передающая результаты в </a:t>
            </a:r>
            <a:r>
              <a:rPr lang="en-US" dirty="0"/>
              <a:t>callback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6796B-10E0-207E-FB58-F98101AB616A}"/>
              </a:ext>
            </a:extLst>
          </p:cNvPr>
          <p:cNvSpPr txBox="1"/>
          <p:nvPr/>
        </p:nvSpPr>
        <p:spPr>
          <a:xfrm>
            <a:off x="838200" y="1920239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Функция, которая передаёт результат вычислений в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callback.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71CC1-0EF7-3108-4AFE-5A5EDE43B16B}"/>
              </a:ext>
            </a:extLst>
          </p:cNvPr>
          <p:cNvSpPr txBox="1"/>
          <p:nvPr/>
        </p:nvSpPr>
        <p:spPr>
          <a:xfrm>
            <a:off x="7814854" y="2932007"/>
            <a:ext cx="3889466" cy="28623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490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60F649-02CF-60DD-4B79-E61A6D2B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3E2D7-D676-370A-11F3-084A7CA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поддержки </a:t>
            </a:r>
            <a:r>
              <a:rPr lang="en-US" dirty="0" err="1"/>
              <a:t>co_await</a:t>
            </a:r>
            <a:r>
              <a:rPr lang="en-US" dirty="0"/>
              <a:t> </a:t>
            </a:r>
            <a:r>
              <a:rPr lang="ru-RU" dirty="0"/>
              <a:t>возвращаемый тип должен предоставлять возможность ожидания</a:t>
            </a:r>
          </a:p>
          <a:p>
            <a:r>
              <a:rPr lang="ru-RU" dirty="0"/>
              <a:t>До сих пор мы довольствовались стандартными </a:t>
            </a:r>
            <a:r>
              <a:rPr lang="en-US" dirty="0" err="1"/>
              <a:t>Awaiter</a:t>
            </a:r>
            <a:r>
              <a:rPr lang="en-US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suspend_never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suspend_always</a:t>
            </a:r>
            <a:endParaRPr lang="en-US" dirty="0"/>
          </a:p>
          <a:p>
            <a:r>
              <a:rPr lang="ru-RU" dirty="0"/>
              <a:t>На практике возникает необходимость в написании своих </a:t>
            </a:r>
            <a:r>
              <a:rPr lang="en-US" dirty="0" err="1"/>
              <a:t>awaiter</a:t>
            </a:r>
            <a:r>
              <a:rPr lang="en-US" dirty="0"/>
              <a:t>-</a:t>
            </a:r>
            <a:r>
              <a:rPr lang="ru-RU" dirty="0" err="1"/>
              <a:t>ов</a:t>
            </a:r>
            <a:endParaRPr lang="en-US" dirty="0"/>
          </a:p>
          <a:p>
            <a:r>
              <a:rPr lang="ru-RU" dirty="0"/>
              <a:t>Об этом поговорим на следующем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8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E44D-E6E1-6C61-2CE0-A7B182C9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ожидания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5DF6F-9093-AB00-72C1-A91617148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1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85202-2CED-3927-9547-A1D1A34F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Awaitable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9A80C7-56BF-0429-35A2-4C10736A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объект, с которым может работать оператор </a:t>
            </a:r>
            <a:r>
              <a:rPr lang="en-US" dirty="0" err="1"/>
              <a:t>co_await</a:t>
            </a:r>
            <a:endParaRPr lang="en-US" dirty="0"/>
          </a:p>
          <a:p>
            <a:r>
              <a:rPr lang="ru-RU" dirty="0"/>
              <a:t>Используется для приостановки и возобновления </a:t>
            </a:r>
            <a:r>
              <a:rPr lang="ru-RU" dirty="0" err="1"/>
              <a:t>корутины</a:t>
            </a:r>
            <a:endParaRPr lang="en-US" dirty="0"/>
          </a:p>
          <a:p>
            <a:r>
              <a:rPr lang="ru-RU" dirty="0"/>
              <a:t>Должен обеспечивать определённый интерфейс</a:t>
            </a:r>
          </a:p>
          <a:p>
            <a:pPr lvl="1"/>
            <a:r>
              <a:rPr lang="ru-RU" dirty="0"/>
              <a:t>Либо должен содержать оператор </a:t>
            </a:r>
            <a:r>
              <a:rPr lang="en-US" dirty="0" err="1"/>
              <a:t>co_await</a:t>
            </a:r>
            <a:endParaRPr lang="en-US" dirty="0"/>
          </a:p>
          <a:p>
            <a:pPr lvl="2"/>
            <a:r>
              <a:rPr lang="ru-RU" dirty="0"/>
              <a:t>Оператор</a:t>
            </a:r>
            <a:r>
              <a:rPr lang="en-US" dirty="0"/>
              <a:t> </a:t>
            </a:r>
            <a:r>
              <a:rPr lang="ru-RU" dirty="0"/>
              <a:t>возвращает объект </a:t>
            </a:r>
            <a:r>
              <a:rPr lang="en-US" dirty="0" err="1"/>
              <a:t>awaiter</a:t>
            </a:r>
            <a:endParaRPr lang="en-US" dirty="0"/>
          </a:p>
          <a:p>
            <a:pPr lvl="1"/>
            <a:r>
              <a:rPr lang="ru-RU" dirty="0"/>
              <a:t>Либо должен содержать методы, ожидаемые от</a:t>
            </a:r>
            <a:r>
              <a:rPr lang="en-US" dirty="0"/>
              <a:t> </a:t>
            </a:r>
            <a:r>
              <a:rPr lang="en-US" dirty="0" err="1"/>
              <a:t>awaitable</a:t>
            </a:r>
            <a:endParaRPr lang="ru-RU" dirty="0"/>
          </a:p>
          <a:p>
            <a:pPr lvl="2"/>
            <a:r>
              <a:rPr lang="en-US" dirty="0" err="1"/>
              <a:t>await_ready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await_suspend</a:t>
            </a:r>
            <a:r>
              <a:rPr lang="en-US" dirty="0"/>
              <a:t>(</a:t>
            </a:r>
            <a:r>
              <a:rPr lang="en-US" dirty="0" err="1"/>
              <a:t>coroutine_handle</a:t>
            </a:r>
            <a:r>
              <a:rPr lang="en-US" dirty="0"/>
              <a:t>&lt;&gt;)</a:t>
            </a:r>
          </a:p>
          <a:p>
            <a:pPr lvl="2"/>
            <a:r>
              <a:rPr lang="en-US" dirty="0" err="1"/>
              <a:t>await_resume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697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F4B0-D61C-6156-47AF-37BAFD09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 err="1"/>
              <a:t>co_await</a:t>
            </a:r>
            <a:r>
              <a:rPr lang="en-US" dirty="0"/>
              <a:t> </a:t>
            </a:r>
            <a:r>
              <a:rPr lang="ru-RU" dirty="0"/>
              <a:t>работает с </a:t>
            </a:r>
            <a:r>
              <a:rPr lang="en-US" dirty="0" err="1"/>
              <a:t>awaiter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D7E-B6A0-DD0F-B86E-E46A7C7E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Вызывает </a:t>
            </a:r>
            <a:r>
              <a:rPr lang="en-US" dirty="0" err="1"/>
              <a:t>awaiter.await_ready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Результат этого метода сообщает, должна ли приостановиться </a:t>
            </a:r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/>
              <a:t>true – </a:t>
            </a:r>
            <a:r>
              <a:rPr lang="ru-RU" dirty="0"/>
              <a:t>нет, </a:t>
            </a:r>
            <a:r>
              <a:rPr lang="en-US" dirty="0"/>
              <a:t>false – </a:t>
            </a:r>
            <a:r>
              <a:rPr lang="ru-RU" dirty="0"/>
              <a:t>да)</a:t>
            </a:r>
          </a:p>
          <a:p>
            <a:pPr lvl="1"/>
            <a:r>
              <a:rPr lang="ru-RU" dirty="0"/>
              <a:t>Если метод вернул</a:t>
            </a:r>
            <a:r>
              <a:rPr lang="en-US" dirty="0"/>
              <a:t> true</a:t>
            </a:r>
            <a:r>
              <a:rPr lang="ru-RU" dirty="0"/>
              <a:t>, то </a:t>
            </a:r>
            <a:r>
              <a:rPr lang="ru-RU" dirty="0" err="1"/>
              <a:t>корутина</a:t>
            </a:r>
            <a:r>
              <a:rPr lang="ru-RU" dirty="0"/>
              <a:t> не приостанавливается и вызывается </a:t>
            </a:r>
            <a:r>
              <a:rPr lang="en-US" dirty="0" err="1"/>
              <a:t>awaiter.await_resume</a:t>
            </a:r>
            <a:r>
              <a:rPr lang="en-US" dirty="0"/>
              <a:t>()</a:t>
            </a:r>
            <a:r>
              <a:rPr lang="ru-RU" dirty="0"/>
              <a:t>. Иначе – </a:t>
            </a:r>
            <a:r>
              <a:rPr lang="ru-RU" dirty="0" err="1"/>
              <a:t>корутина</a:t>
            </a:r>
            <a:r>
              <a:rPr lang="ru-RU" dirty="0"/>
              <a:t> приостанавливается и вызывается </a:t>
            </a:r>
            <a:r>
              <a:rPr lang="en-US" dirty="0" err="1"/>
              <a:t>awaiter.await_suspend</a:t>
            </a:r>
            <a:r>
              <a:rPr lang="en-US" dirty="0"/>
              <a:t>()</a:t>
            </a:r>
          </a:p>
          <a:p>
            <a:r>
              <a:rPr lang="ru-RU" dirty="0"/>
              <a:t>Вызывается </a:t>
            </a:r>
            <a:r>
              <a:rPr lang="en-US" dirty="0" err="1"/>
              <a:t>awaiter.await_suspend</a:t>
            </a:r>
            <a:r>
              <a:rPr lang="en-US" dirty="0"/>
              <a:t>(</a:t>
            </a:r>
            <a:r>
              <a:rPr lang="en-US" dirty="0" err="1"/>
              <a:t>coroutine_handle</a:t>
            </a:r>
            <a:r>
              <a:rPr lang="en-US" dirty="0"/>
              <a:t>&lt;&gt; handle)</a:t>
            </a:r>
          </a:p>
          <a:p>
            <a:pPr lvl="1"/>
            <a:r>
              <a:rPr lang="ru-RU" dirty="0"/>
              <a:t>Может вернуть</a:t>
            </a:r>
            <a:r>
              <a:rPr lang="en-US" dirty="0"/>
              <a:t> void, bool</a:t>
            </a:r>
            <a:r>
              <a:rPr lang="ru-RU" dirty="0"/>
              <a:t> или </a:t>
            </a:r>
            <a:r>
              <a:rPr lang="en-US" dirty="0"/>
              <a:t>std::</a:t>
            </a:r>
            <a:r>
              <a:rPr lang="en-US" dirty="0" err="1"/>
              <a:t>coroutine_handle</a:t>
            </a:r>
            <a:endParaRPr lang="en-US" dirty="0"/>
          </a:p>
          <a:p>
            <a:pPr lvl="2"/>
            <a:r>
              <a:rPr lang="en-US" dirty="0"/>
              <a:t>void </a:t>
            </a:r>
            <a:r>
              <a:rPr lang="ru-RU" dirty="0"/>
              <a:t>– текущая </a:t>
            </a:r>
            <a:r>
              <a:rPr lang="ru-RU" dirty="0" err="1"/>
              <a:t>корутина</a:t>
            </a:r>
            <a:r>
              <a:rPr lang="ru-RU" dirty="0"/>
              <a:t> приостанавливается</a:t>
            </a:r>
          </a:p>
          <a:p>
            <a:pPr lvl="2"/>
            <a:r>
              <a:rPr lang="en-US" dirty="0"/>
              <a:t>true – </a:t>
            </a:r>
            <a:r>
              <a:rPr lang="ru-RU" dirty="0"/>
              <a:t>текущая </a:t>
            </a:r>
            <a:r>
              <a:rPr lang="ru-RU" dirty="0" err="1"/>
              <a:t>корутина</a:t>
            </a:r>
            <a:r>
              <a:rPr lang="ru-RU" dirty="0"/>
              <a:t> приостанавливается</a:t>
            </a:r>
          </a:p>
          <a:p>
            <a:pPr lvl="2"/>
            <a:r>
              <a:rPr lang="en-US" dirty="0"/>
              <a:t>false –</a:t>
            </a:r>
            <a:r>
              <a:rPr lang="ru-RU" dirty="0"/>
              <a:t> немедленно продолжить выполнение</a:t>
            </a:r>
          </a:p>
          <a:p>
            <a:pPr lvl="2"/>
            <a:r>
              <a:rPr lang="en-US" dirty="0" err="1"/>
              <a:t>coroutine_handle</a:t>
            </a:r>
            <a:r>
              <a:rPr lang="en-US" dirty="0"/>
              <a:t> – </a:t>
            </a:r>
            <a:r>
              <a:rPr lang="ru-RU" dirty="0"/>
              <a:t>управление передаётся другой </a:t>
            </a:r>
            <a:r>
              <a:rPr lang="ru-RU" dirty="0" err="1"/>
              <a:t>корутине</a:t>
            </a:r>
            <a:endParaRPr lang="ru-RU" dirty="0"/>
          </a:p>
          <a:p>
            <a:r>
              <a:rPr lang="ru-RU" dirty="0"/>
              <a:t>Вызывается </a:t>
            </a:r>
            <a:r>
              <a:rPr lang="en-US" dirty="0" err="1"/>
              <a:t>awaiter.await_resume</a:t>
            </a:r>
            <a:endParaRPr lang="en-US" dirty="0"/>
          </a:p>
          <a:p>
            <a:pPr lvl="1"/>
            <a:r>
              <a:rPr lang="ru-RU" dirty="0"/>
              <a:t>Метод вызывается после возобновления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Результат метода – становится значением выражения </a:t>
            </a:r>
            <a:r>
              <a:rPr lang="en-US" dirty="0" err="1"/>
              <a:t>co_await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46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201C0C-07CA-6588-B1B4-9ED403B1046E}"/>
              </a:ext>
            </a:extLst>
          </p:cNvPr>
          <p:cNvSpPr txBox="1"/>
          <p:nvPr/>
        </p:nvSpPr>
        <p:spPr>
          <a:xfrm>
            <a:off x="838199" y="1502688"/>
            <a:ext cx="10515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(false)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 —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значит, выполнение будет приостановлено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Приостанавливает выполнение текущей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могли бы, например, сохранить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возобновить позже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примера — сразу возобновляем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exit from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await_suspend</a:t>
            </a:r>
            <a:r>
              <a:rPr lang="en-US" dirty="0">
                <a:solidFill>
                  <a:srgbClr val="B776FB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42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значение из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co_await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12F6C-77A7-96CC-653B-9D91B67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</a:t>
            </a:r>
            <a:r>
              <a:rPr lang="en-US" dirty="0" err="1"/>
              <a:t>Awaitable</a:t>
            </a:r>
            <a:r>
              <a:rPr lang="en-US" dirty="0"/>
              <a:t>-</a:t>
            </a:r>
            <a:r>
              <a:rPr lang="ru-RU" dirty="0"/>
              <a:t>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EC9C0B-C1FB-6F21-E8DF-8BBD99138AAB}"/>
              </a:ext>
            </a:extLst>
          </p:cNvPr>
          <p:cNvSpPr txBox="1"/>
          <p:nvPr/>
        </p:nvSpPr>
        <p:spPr>
          <a:xfrm>
            <a:off x="838200" y="1663700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returned: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2FA9B1-0859-3DC6-BDC8-F80F9D13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работу </a:t>
            </a:r>
            <a:r>
              <a:rPr lang="en-US" dirty="0" err="1"/>
              <a:t>awaitable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1240B-39DC-35A7-CE07-830637D5C76B}"/>
              </a:ext>
            </a:extLst>
          </p:cNvPr>
          <p:cNvSpPr txBox="1"/>
          <p:nvPr/>
        </p:nvSpPr>
        <p:spPr>
          <a:xfrm>
            <a:off x="8559800" y="5275797"/>
            <a:ext cx="350520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await_ready</a:t>
            </a:r>
            <a:r>
              <a:rPr lang="en-US" dirty="0">
                <a:latin typeface="Consolas" panose="020B0609020204030204" pitchFamily="49" charset="0"/>
              </a:rPr>
              <a:t> (false)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await_suspend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await_resume</a:t>
            </a:r>
            <a:r>
              <a:rPr lang="en-US" dirty="0">
                <a:latin typeface="Consolas" panose="020B0609020204030204" pitchFamily="49" charset="0"/>
              </a:rPr>
              <a:t>: 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returned: 42</a:t>
            </a:r>
          </a:p>
          <a:p>
            <a:r>
              <a:rPr lang="en-US" dirty="0">
                <a:latin typeface="Consolas" panose="020B0609020204030204" pitchFamily="49" charset="0"/>
              </a:rPr>
              <a:t>exit from </a:t>
            </a:r>
            <a:r>
              <a:rPr lang="en-US" dirty="0" err="1">
                <a:latin typeface="Consolas" panose="020B0609020204030204" pitchFamily="49" charset="0"/>
              </a:rPr>
              <a:t>await_suspend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E1E0-7673-E1A4-0C2F-DF2FC785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dirty="0" err="1"/>
              <a:t>await_ready</a:t>
            </a:r>
            <a:r>
              <a:rPr lang="en-US" dirty="0"/>
              <a:t> </a:t>
            </a: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сразу вызывается </a:t>
            </a:r>
            <a:r>
              <a:rPr lang="en-US" dirty="0" err="1"/>
              <a:t>await_resume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D7A57-B900-28DF-E05A-FE7F7D827490}"/>
              </a:ext>
            </a:extLst>
          </p:cNvPr>
          <p:cNvSpPr txBox="1"/>
          <p:nvPr/>
        </p:nvSpPr>
        <p:spPr>
          <a:xfrm>
            <a:off x="838200" y="1690688"/>
            <a:ext cx="105156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(true)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—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приостанавливать выполнение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Приостанавливает выполнение текущей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могли бы, например, сохранить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возобновить позже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примера — сразу возобновляем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from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42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значение из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co_await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C8246-EC0D-5C76-0130-3C356460FD8E}"/>
              </a:ext>
            </a:extLst>
          </p:cNvPr>
          <p:cNvSpPr txBox="1"/>
          <p:nvPr/>
        </p:nvSpPr>
        <p:spPr>
          <a:xfrm>
            <a:off x="8305800" y="5830282"/>
            <a:ext cx="3784600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await_ready</a:t>
            </a:r>
            <a:r>
              <a:rPr lang="en-US" dirty="0">
                <a:latin typeface="Consolas" panose="020B0609020204030204" pitchFamily="49" charset="0"/>
              </a:rPr>
              <a:t> (true)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await_resume</a:t>
            </a:r>
            <a:r>
              <a:rPr lang="en-US" dirty="0">
                <a:latin typeface="Consolas" panose="020B0609020204030204" pitchFamily="49" charset="0"/>
              </a:rPr>
              <a:t>: 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returned: 42</a:t>
            </a:r>
          </a:p>
        </p:txBody>
      </p:sp>
    </p:spTree>
    <p:extLst>
      <p:ext uri="{BB962C8B-B14F-4D97-AF65-F5344CB8AC3E}">
        <p14:creationId xmlns:p14="http://schemas.microsoft.com/office/powerpoint/2010/main" val="40299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BF97-4F91-9294-0DD0-02051446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Управляем приостановленной </a:t>
            </a:r>
            <a:r>
              <a:rPr lang="ru-RU" dirty="0" err="1"/>
              <a:t>корутиной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05AAE-35B3-2298-A08B-272D23228BC2}"/>
              </a:ext>
            </a:extLst>
          </p:cNvPr>
          <p:cNvSpPr txBox="1"/>
          <p:nvPr/>
        </p:nvSpPr>
        <p:spPr>
          <a:xfrm>
            <a:off x="838200" y="1550522"/>
            <a:ext cx="105156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(false)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приостанавливаем выполнение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42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значение из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co_await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58C0E-E6E9-0B21-FB0C-F3621032E3E0}"/>
              </a:ext>
            </a:extLst>
          </p:cNvPr>
          <p:cNvSpPr txBox="1"/>
          <p:nvPr/>
        </p:nvSpPr>
        <p:spPr>
          <a:xfrm>
            <a:off x="838200" y="4795897"/>
            <a:ext cx="10515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handle;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0145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51603-2A19-1504-C161-9AEC9991D372}"/>
              </a:ext>
            </a:extLst>
          </p:cNvPr>
          <p:cNvSpPr txBox="1"/>
          <p:nvPr/>
        </p:nvSpPr>
        <p:spPr>
          <a:xfrm>
            <a:off x="-35719" y="1"/>
            <a:ext cx="12062619" cy="7032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>
                <a:solidFill>
                  <a:srgbClr val="8F08C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 std::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promise_type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&gt;::</a:t>
            </a:r>
            <a:r>
              <a:rPr lang="en-US" sz="1500" b="0" dirty="0" err="1">
                <a:solidFill>
                  <a:srgbClr val="7453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from_promise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(*</a:t>
            </a:r>
            <a:r>
              <a:rPr lang="en-US" sz="15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 return {};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&gt; h)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: handle(h) { }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&amp;&amp; other)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: handle(std::exchange(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other.handle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)) {}</a:t>
            </a:r>
            <a:b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(const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&amp;) = delete;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(handle)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promise_type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 handle;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returned: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resuming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1F377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</a:t>
            </a:r>
            <a:r>
              <a:rPr lang="en-US" sz="15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.handle.</a:t>
            </a:r>
            <a:r>
              <a:rPr lang="en-US" sz="1500" b="0" dirty="0" err="1">
                <a:solidFill>
                  <a:srgbClr val="7453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resume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5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exit from main</a:t>
            </a:r>
            <a:r>
              <a:rPr lang="en-US" sz="1500" dirty="0">
                <a:solidFill>
                  <a:srgbClr val="B776FB"/>
                </a:solidFill>
                <a:latin typeface="Consolas" panose="020B0609020204030204" pitchFamily="49" charset="0"/>
              </a:rPr>
              <a:t>\n</a:t>
            </a:r>
            <a:r>
              <a:rPr lang="en-US" sz="15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D661B-DB94-B0A6-0B56-0C152F8F975E}"/>
              </a:ext>
            </a:extLst>
          </p:cNvPr>
          <p:cNvSpPr txBox="1"/>
          <p:nvPr/>
        </p:nvSpPr>
        <p:spPr>
          <a:xfrm>
            <a:off x="7800975" y="4976336"/>
            <a:ext cx="3705225" cy="17543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await_ready</a:t>
            </a:r>
            <a:r>
              <a:rPr lang="en-US" dirty="0">
                <a:latin typeface="Consolas" panose="020B0609020204030204" pitchFamily="49" charset="0"/>
              </a:rPr>
              <a:t> (false)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await_suspend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resuming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await_resume</a:t>
            </a:r>
            <a:r>
              <a:rPr lang="en-US" dirty="0">
                <a:latin typeface="Consolas" panose="020B0609020204030204" pitchFamily="49" charset="0"/>
              </a:rPr>
              <a:t>: 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returned: 42</a:t>
            </a:r>
          </a:p>
          <a:p>
            <a:r>
              <a:rPr lang="en-US" dirty="0">
                <a:latin typeface="Consolas" panose="020B0609020204030204" pitchFamily="49" charset="0"/>
              </a:rPr>
              <a:t>exit from main</a:t>
            </a:r>
          </a:p>
        </p:txBody>
      </p:sp>
    </p:spTree>
    <p:extLst>
      <p:ext uri="{BB962C8B-B14F-4D97-AF65-F5344CB8AC3E}">
        <p14:creationId xmlns:p14="http://schemas.microsoft.com/office/powerpoint/2010/main" val="123548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CBEC-08DD-B13A-B77F-4D0E2A84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продолжения </a:t>
            </a:r>
            <a:r>
              <a:rPr lang="ru-RU" dirty="0" err="1"/>
              <a:t>корутин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B40D-B305-C205-0540-080E1E80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организовать механизм передачи управления от одной </a:t>
            </a:r>
            <a:r>
              <a:rPr lang="ru-RU" dirty="0" err="1"/>
              <a:t>корутины</a:t>
            </a:r>
            <a:r>
              <a:rPr lang="ru-RU" dirty="0"/>
              <a:t> к другой</a:t>
            </a:r>
          </a:p>
          <a:p>
            <a:r>
              <a:rPr lang="ru-RU" dirty="0"/>
              <a:t>В момент финальной остановки </a:t>
            </a:r>
            <a:r>
              <a:rPr lang="ru-RU" dirty="0" err="1"/>
              <a:t>корутины</a:t>
            </a:r>
            <a:r>
              <a:rPr lang="ru-RU" dirty="0"/>
              <a:t> она должна передать управление другой</a:t>
            </a:r>
          </a:p>
          <a:p>
            <a:r>
              <a:rPr lang="ru-RU" dirty="0"/>
              <a:t>Идея:</a:t>
            </a:r>
          </a:p>
          <a:p>
            <a:pPr lvl="1"/>
            <a:r>
              <a:rPr lang="ru-RU" dirty="0"/>
              <a:t>Метод </a:t>
            </a:r>
            <a:r>
              <a:rPr lang="en-US" dirty="0" err="1">
                <a:latin typeface="Consolas" panose="020B0609020204030204" pitchFamily="49" charset="0"/>
              </a:rPr>
              <a:t>final_suspend</a:t>
            </a:r>
            <a:r>
              <a:rPr lang="en-US" dirty="0"/>
              <a:t> </a:t>
            </a:r>
            <a:r>
              <a:rPr lang="ru-RU" dirty="0"/>
              <a:t>должен вернуть</a:t>
            </a:r>
            <a:r>
              <a:rPr lang="en-US" dirty="0"/>
              <a:t> </a:t>
            </a:r>
            <a:r>
              <a:rPr lang="ru-RU" dirty="0"/>
              <a:t>особый </a:t>
            </a:r>
            <a:r>
              <a:rPr lang="en-US" dirty="0" err="1"/>
              <a:t>awaiter</a:t>
            </a:r>
            <a:r>
              <a:rPr lang="ru-RU" dirty="0"/>
              <a:t>, передающий управление другой </a:t>
            </a:r>
            <a:r>
              <a:rPr lang="ru-RU" dirty="0" err="1"/>
              <a:t>корутине</a:t>
            </a:r>
            <a:endParaRPr lang="ru-RU" dirty="0"/>
          </a:p>
          <a:p>
            <a:pPr lvl="1"/>
            <a:r>
              <a:rPr lang="ru-RU" dirty="0" err="1"/>
              <a:t>Хендл</a:t>
            </a:r>
            <a:r>
              <a:rPr lang="ru-RU" dirty="0"/>
              <a:t> следующей </a:t>
            </a:r>
            <a:r>
              <a:rPr lang="ru-RU" dirty="0" err="1"/>
              <a:t>корутины</a:t>
            </a:r>
            <a:r>
              <a:rPr lang="ru-RU" dirty="0"/>
              <a:t> хранится внутри </a:t>
            </a:r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02435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344ABB-42FF-AAF9-27D1-1A26E81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en-US" dirty="0"/>
              <a:t> </a:t>
            </a:r>
            <a:r>
              <a:rPr lang="ru-RU" dirty="0"/>
              <a:t>на основе </a:t>
            </a:r>
            <a:r>
              <a:rPr lang="en-US" dirty="0"/>
              <a:t>std::generator </a:t>
            </a:r>
            <a:r>
              <a:rPr lang="ru-RU" dirty="0"/>
              <a:t>(</a:t>
            </a:r>
            <a:r>
              <a:rPr lang="en-US" dirty="0"/>
              <a:t>C++ 23)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0ECCA-B348-4783-25AB-E93398241865}"/>
              </a:ext>
            </a:extLst>
          </p:cNvPr>
          <p:cNvSpPr txBox="1"/>
          <p:nvPr/>
        </p:nvSpPr>
        <p:spPr>
          <a:xfrm>
            <a:off x="838199" y="1690688"/>
            <a:ext cx="105155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7CB33-2F57-8B09-4C0D-DDB002678373}"/>
              </a:ext>
            </a:extLst>
          </p:cNvPr>
          <p:cNvSpPr txBox="1"/>
          <p:nvPr/>
        </p:nvSpPr>
        <p:spPr>
          <a:xfrm>
            <a:off x="7671163" y="2304990"/>
            <a:ext cx="3889466" cy="28623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770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B35D9-4B45-2FB7-B194-2AFCB953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E9E54-1BA9-A132-8286-2BAD8C63112E}"/>
              </a:ext>
            </a:extLst>
          </p:cNvPr>
          <p:cNvSpPr txBox="1"/>
          <p:nvPr/>
        </p:nvSpPr>
        <p:spPr>
          <a:xfrm>
            <a:off x="838199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&lt;&gt; continuation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handle;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handle(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(handle)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SetContinuation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().continuation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01074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1CA653-BCE1-E603-D5F5-BBA23F6ACC79}"/>
              </a:ext>
            </a:extLst>
          </p:cNvPr>
          <p:cNvSpPr txBox="1"/>
          <p:nvPr/>
        </p:nvSpPr>
        <p:spPr>
          <a:xfrm>
            <a:off x="0" y="0"/>
            <a:ext cx="115443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continuation;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Хендл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для продолжения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Task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  return Task{ 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(*this) };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 return {};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().continuation)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std::terminate();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~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&lt;&lt; "promise destroyed\n";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518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6D54A-521C-E9E6-C25D-9D49A1B72050}"/>
              </a:ext>
            </a:extLst>
          </p:cNvPr>
          <p:cNvSpPr txBox="1"/>
          <p:nvPr/>
        </p:nvSpPr>
        <p:spPr>
          <a:xfrm>
            <a:off x="0" y="0"/>
            <a:ext cx="113538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SecondCoroutine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Second coroutine started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 coroutine started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приостанавливаемся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 coroutine resumed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SecondCoroutine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SetContinuation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resume first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from main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2DAE3-BA15-4089-FF20-979B2D8E7F6E}"/>
              </a:ext>
            </a:extLst>
          </p:cNvPr>
          <p:cNvSpPr txBox="1"/>
          <p:nvPr/>
        </p:nvSpPr>
        <p:spPr>
          <a:xfrm>
            <a:off x="7188200" y="4708982"/>
            <a:ext cx="4584700" cy="20313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resume first</a:t>
            </a:r>
          </a:p>
          <a:p>
            <a:r>
              <a:rPr lang="en-US" dirty="0">
                <a:latin typeface="Consolas" panose="020B0609020204030204" pitchFamily="49" charset="0"/>
              </a:rPr>
              <a:t>First coroutine started</a:t>
            </a:r>
          </a:p>
          <a:p>
            <a:r>
              <a:rPr lang="en-US" dirty="0">
                <a:latin typeface="Consolas" panose="020B0609020204030204" pitchFamily="49" charset="0"/>
              </a:rPr>
              <a:t>First coroutine resumed</a:t>
            </a:r>
          </a:p>
          <a:p>
            <a:r>
              <a:rPr lang="en-US" dirty="0">
                <a:latin typeface="Consolas" panose="020B0609020204030204" pitchFamily="49" charset="0"/>
              </a:rPr>
              <a:t>Second coroutine started</a:t>
            </a:r>
          </a:p>
          <a:p>
            <a:r>
              <a:rPr lang="en-US" dirty="0">
                <a:latin typeface="Consolas" panose="020B0609020204030204" pitchFamily="49" charset="0"/>
              </a:rPr>
              <a:t>exit from main</a:t>
            </a:r>
          </a:p>
          <a:p>
            <a:r>
              <a:rPr lang="en-US" dirty="0">
                <a:latin typeface="Consolas" panose="020B0609020204030204" pitchFamily="49" charset="0"/>
              </a:rPr>
              <a:t>promise destroyed</a:t>
            </a:r>
          </a:p>
          <a:p>
            <a:r>
              <a:rPr lang="en-US" dirty="0">
                <a:latin typeface="Consolas" panose="020B0609020204030204" pitchFamily="49" charset="0"/>
              </a:rPr>
              <a:t>promise destroyed</a:t>
            </a:r>
          </a:p>
        </p:txBody>
      </p:sp>
    </p:spTree>
    <p:extLst>
      <p:ext uri="{BB962C8B-B14F-4D97-AF65-F5344CB8AC3E}">
        <p14:creationId xmlns:p14="http://schemas.microsoft.com/office/powerpoint/2010/main" val="3328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91F6-3626-1CAF-8842-027446C5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Асинхронная задача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2A1A-A8F7-A817-D639-497DF003D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79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241A8-8C00-58C1-179A-BD92CDF4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F5B0F-26FF-CC09-2244-DF361F689AF3}"/>
              </a:ext>
            </a:extLst>
          </p:cNvPr>
          <p:cNvSpPr txBox="1"/>
          <p:nvPr/>
        </p:nvSpPr>
        <p:spPr>
          <a:xfrm>
            <a:off x="838200" y="1690688"/>
            <a:ext cx="11074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3590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5703-3F69-7771-FE14-17651985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15355-DE00-CE5F-55B1-799307EF6689}"/>
              </a:ext>
            </a:extLst>
          </p:cNvPr>
          <p:cNvSpPr txBox="1"/>
          <p:nvPr/>
        </p:nvSpPr>
        <p:spPr>
          <a:xfrm>
            <a:off x="838200" y="1460500"/>
            <a:ext cx="113538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 {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TaskPromiseBase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FinalAwaitable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7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FinalAwaitable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19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264DD5-209B-0008-6A22-5D69137262A4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TaskPromiseBase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current_exception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()&amp;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value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RValueType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conditional_t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is_arithmetic_v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||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is_pointer_v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&amp;&amp;&gt;;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RValueType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64819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A7E61-0558-97DE-B243-DF67930B5E6F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final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TaskPromiseBase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current_exception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9678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E7A6B-C1A4-B47A-C21A-C3DF527011D9}"/>
              </a:ext>
            </a:extLst>
          </p:cNvPr>
          <p:cNvSpPr txBox="1"/>
          <p:nvPr/>
        </p:nvSpPr>
        <p:spPr>
          <a:xfrm>
            <a:off x="0" y="0"/>
            <a:ext cx="118491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awaitingCoroutine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SetContinuation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awaitingCoroutine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Coroutine is not valid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72EB5-4460-F6A0-6BA3-7B3E70389D3D}"/>
              </a:ext>
            </a:extLst>
          </p:cNvPr>
          <p:cNvSpPr txBox="1"/>
          <p:nvPr/>
        </p:nvSpPr>
        <p:spPr>
          <a:xfrm>
            <a:off x="838200" y="1968560"/>
            <a:ext cx="9766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inner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outer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outer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59483D-43C7-EC97-98BC-58F91B8A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задач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8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08C99-593F-7820-5B1A-ACF6DC31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Предназначение </a:t>
            </a:r>
            <a:r>
              <a:rPr lang="ru-RU" dirty="0" err="1"/>
              <a:t>корутин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5404-49EB-F526-C5B2-9CBEB207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Организация асинхронной работы без</a:t>
            </a:r>
            <a:r>
              <a:rPr lang="en-US" dirty="0"/>
              <a:t> callback-</a:t>
            </a:r>
            <a:r>
              <a:rPr lang="ru-RU" dirty="0"/>
              <a:t>вызовов;</a:t>
            </a:r>
          </a:p>
          <a:p>
            <a:r>
              <a:rPr lang="ru-RU" dirty="0"/>
              <a:t>ленивые вычисления;</a:t>
            </a:r>
          </a:p>
          <a:p>
            <a:r>
              <a:rPr lang="ru-RU" dirty="0"/>
              <a:t>построение "ждущих" и "медленных" итераторов;</a:t>
            </a:r>
          </a:p>
          <a:p>
            <a:r>
              <a:rPr lang="ru-RU" dirty="0"/>
              <a:t>Приостановка и возобновления выполнения без тяжёлых конструкций вроде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thread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21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E625-FDD0-0D9A-FBBC-7B5D0F7B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– как получить результат </a:t>
            </a:r>
            <a:r>
              <a:rPr lang="en-US" dirty="0"/>
              <a:t>Task</a:t>
            </a:r>
            <a:r>
              <a:rPr lang="ru-RU" dirty="0"/>
              <a:t> в </a:t>
            </a:r>
            <a:r>
              <a:rPr lang="en-US" dirty="0"/>
              <a:t>main?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97A6-391E-032D-C3CB-75713C89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main</a:t>
            </a:r>
            <a:r>
              <a:rPr lang="ru-RU" dirty="0"/>
              <a:t> не может быть </a:t>
            </a:r>
            <a:r>
              <a:rPr lang="ru-RU" dirty="0" err="1"/>
              <a:t>корутиной</a:t>
            </a:r>
            <a:endParaRPr lang="ru-RU" dirty="0"/>
          </a:p>
          <a:p>
            <a:pPr lvl="1"/>
            <a:r>
              <a:rPr lang="ru-RU" dirty="0"/>
              <a:t>В ней нельзя использовать </a:t>
            </a:r>
            <a:r>
              <a:rPr lang="en-US" dirty="0" err="1"/>
              <a:t>co_await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Получать значение синхронно</a:t>
            </a:r>
          </a:p>
          <a:p>
            <a:pPr lvl="1"/>
            <a:r>
              <a:rPr lang="ru-RU" dirty="0"/>
              <a:t>Сделать вспомогательную задачу и функцию </a:t>
            </a:r>
            <a:r>
              <a:rPr lang="en-US" dirty="0"/>
              <a:t>SyncWait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E703C-A36C-E181-867A-8A3F4B612F59}"/>
              </a:ext>
            </a:extLst>
          </p:cNvPr>
          <p:cNvSpPr txBox="1"/>
          <p:nvPr/>
        </p:nvSpPr>
        <p:spPr>
          <a:xfrm>
            <a:off x="927100" y="4341004"/>
            <a:ext cx="10337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SyncWait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63129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65491-C2B4-857C-16C2-07BAB1A3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E249-60EE-8552-CC66-64A14FE1EABE}"/>
              </a:ext>
            </a:extLst>
          </p:cNvPr>
          <p:cNvSpPr txBox="1"/>
          <p:nvPr/>
        </p:nvSpPr>
        <p:spPr>
          <a:xfrm>
            <a:off x="787400" y="1841242"/>
            <a:ext cx="10617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is_void_v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is_void_v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SyncWait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44602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DE62-9E91-C4F7-B24B-4FB99DCC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SyncWaitTask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12A82-E47C-81FD-7991-7C8706FF81F1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12122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86C2E-A060-8899-D6B1-C81B7E66A0F6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SyncWaitTaskPromise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CompletionNotifier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CompletionNotifier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08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309A6-8F18-75D0-1715-6E2D048DA899}"/>
              </a:ext>
            </a:extLst>
          </p:cNvPr>
          <p:cNvSpPr txBox="1"/>
          <p:nvPr/>
        </p:nvSpPr>
        <p:spPr>
          <a:xfrm>
            <a:off x="101600" y="0"/>
            <a:ext cx="114935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yield_value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current_exception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value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83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6DA1E-C8AB-DCC2-1EBC-F32F759EBD21}"/>
              </a:ext>
            </a:extLst>
          </p:cNvPr>
          <p:cNvSpPr txBox="1"/>
          <p:nvPr/>
        </p:nvSpPr>
        <p:spPr>
          <a:xfrm>
            <a:off x="127000" y="407283"/>
            <a:ext cx="11938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287894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2370D-C065-D662-F9D9-BEB2CD28BAD7}"/>
              </a:ext>
            </a:extLst>
          </p:cNvPr>
          <p:cNvSpPr txBox="1"/>
          <p:nvPr/>
        </p:nvSpPr>
        <p:spPr>
          <a:xfrm>
            <a:off x="292100" y="268784"/>
            <a:ext cx="103251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Add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outer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outer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SyncWait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5457E-7775-6F12-4995-D7FAD8F5288B}"/>
              </a:ext>
            </a:extLst>
          </p:cNvPr>
          <p:cNvSpPr txBox="1"/>
          <p:nvPr/>
        </p:nvSpPr>
        <p:spPr>
          <a:xfrm>
            <a:off x="7378700" y="5111888"/>
            <a:ext cx="452120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outer</a:t>
            </a:r>
          </a:p>
          <a:p>
            <a:r>
              <a:rPr lang="en-US" dirty="0">
                <a:latin typeface="Consolas" panose="020B0609020204030204" pitchFamily="49" charset="0"/>
              </a:rPr>
              <a:t>Enter Add</a:t>
            </a:r>
          </a:p>
          <a:p>
            <a:r>
              <a:rPr lang="en-US" dirty="0">
                <a:latin typeface="Consolas" panose="020B0609020204030204" pitchFamily="49" charset="0"/>
              </a:rPr>
              <a:t>Enter Add</a:t>
            </a:r>
          </a:p>
          <a:p>
            <a:r>
              <a:rPr lang="en-US" dirty="0">
                <a:latin typeface="Consolas" panose="020B0609020204030204" pitchFamily="49" charset="0"/>
              </a:rPr>
              <a:t>42</a:t>
            </a:r>
          </a:p>
          <a:p>
            <a:r>
              <a:rPr lang="en-US" dirty="0">
                <a:latin typeface="Consolas" panose="020B0609020204030204" pitchFamily="49" charset="0"/>
              </a:rPr>
              <a:t>Exit outer</a:t>
            </a:r>
          </a:p>
        </p:txBody>
      </p:sp>
    </p:spTree>
    <p:extLst>
      <p:ext uri="{BB962C8B-B14F-4D97-AF65-F5344CB8AC3E}">
        <p14:creationId xmlns:p14="http://schemas.microsoft.com/office/powerpoint/2010/main" val="356389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948D01-6B15-605C-985C-0D92B298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606C7-DA27-8023-6E96-42853E2E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Павел Новиков: «Учимся готовить </a:t>
            </a:r>
            <a:r>
              <a:rPr lang="ru-RU" dirty="0" err="1">
                <a:hlinkClick r:id="rId2"/>
              </a:rPr>
              <a:t>корутины</a:t>
            </a:r>
            <a:r>
              <a:rPr lang="ru-RU" dirty="0">
                <a:hlinkClick r:id="rId2"/>
              </a:rPr>
              <a:t> на практике, часть 1»</a:t>
            </a:r>
            <a:endParaRPr lang="ru-RU" dirty="0">
              <a:hlinkClick r:id="rId3"/>
            </a:endParaRPr>
          </a:p>
          <a:p>
            <a:r>
              <a:rPr lang="ru-RU" dirty="0">
                <a:hlinkClick r:id="rId3"/>
              </a:rPr>
              <a:t>Павел Новиков: «Учимся готовить </a:t>
            </a:r>
            <a:r>
              <a:rPr lang="ru-RU" dirty="0" err="1">
                <a:hlinkClick r:id="rId3"/>
              </a:rPr>
              <a:t>корутины</a:t>
            </a:r>
            <a:r>
              <a:rPr lang="ru-RU" dirty="0">
                <a:hlinkClick r:id="rId3"/>
              </a:rPr>
              <a:t> на практике, часть 2: генераторы»</a:t>
            </a:r>
            <a:endParaRPr lang="ru-RU" dirty="0"/>
          </a:p>
          <a:p>
            <a:r>
              <a:rPr lang="ru-RU" dirty="0">
                <a:hlinkClick r:id="rId4"/>
              </a:rPr>
              <a:t>Константин Владимиров: «Сопрограммы, часть 1</a:t>
            </a:r>
            <a:r>
              <a:rPr lang="ru-RU" dirty="0"/>
              <a:t>»</a:t>
            </a:r>
          </a:p>
          <a:p>
            <a:r>
              <a:rPr lang="ru-RU" dirty="0">
                <a:hlinkClick r:id="rId5"/>
              </a:rPr>
              <a:t>Константин Владимиров: «Сопрограммы, часть 2»</a:t>
            </a:r>
            <a:endParaRPr lang="en-US" dirty="0"/>
          </a:p>
          <a:p>
            <a:r>
              <a:rPr lang="ru-RU" dirty="0">
                <a:hlinkClick r:id="rId6"/>
              </a:rPr>
              <a:t>Константин Вуколов: «Как разрабатывать приложения с использованием </a:t>
            </a:r>
            <a:r>
              <a:rPr lang="en-US" dirty="0">
                <a:hlinkClick r:id="rId6"/>
              </a:rPr>
              <a:t>C++20 coroutines</a:t>
            </a:r>
            <a:r>
              <a:rPr lang="ru-RU" dirty="0">
                <a:hlinkClick r:id="rId6"/>
              </a:rPr>
              <a:t>»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7222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B82607-1BE9-CE41-EA68-CF5760ED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045CA-E0CE-2C43-E349-C51DD6664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5F55B-7BA5-314D-E7DA-CFA81F50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компилятор узнаёт, что функция является </a:t>
            </a:r>
            <a:r>
              <a:rPr lang="ru-RU" dirty="0" err="1"/>
              <a:t>корутиной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FED8B-9B7A-ADD6-5CE9-512B2A3D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функции используются одни из следующих </a:t>
            </a:r>
            <a:r>
              <a:rPr lang="en-US" dirty="0"/>
              <a:t>co-</a:t>
            </a:r>
            <a:r>
              <a:rPr lang="ru-RU" dirty="0"/>
              <a:t>операторов:</a:t>
            </a:r>
          </a:p>
          <a:p>
            <a:pPr lvl="1"/>
            <a:r>
              <a:rPr lang="en-US" dirty="0" err="1"/>
              <a:t>co_return</a:t>
            </a:r>
            <a:endParaRPr lang="en-US" dirty="0"/>
          </a:p>
          <a:p>
            <a:pPr lvl="1"/>
            <a:r>
              <a:rPr lang="en-US" dirty="0" err="1"/>
              <a:t>co_await</a:t>
            </a:r>
            <a:endParaRPr lang="en-US" dirty="0"/>
          </a:p>
          <a:p>
            <a:pPr lvl="1"/>
            <a:r>
              <a:rPr lang="en-US" dirty="0" err="1"/>
              <a:t>co_yield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18004</TotalTime>
  <Words>8436</Words>
  <Application>Microsoft Office PowerPoint</Application>
  <PresentationFormat>Widescreen</PresentationFormat>
  <Paragraphs>1180</Paragraphs>
  <Slides>78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Aptos</vt:lpstr>
      <vt:lpstr>Aptos Display</vt:lpstr>
      <vt:lpstr>Arial</vt:lpstr>
      <vt:lpstr>Consolas</vt:lpstr>
      <vt:lpstr>Office Theme</vt:lpstr>
      <vt:lpstr>Сопрограммы (Корутины)</vt:lpstr>
      <vt:lpstr>Корутины</vt:lpstr>
      <vt:lpstr>Отличие корутин от обычных функций</vt:lpstr>
      <vt:lpstr>Сравнение функций и корутин</vt:lpstr>
      <vt:lpstr>Функция, передающая результаты в callback</vt:lpstr>
      <vt:lpstr>Корутина на основе std::generator (C++ 23)</vt:lpstr>
      <vt:lpstr>Предназначение корутин</vt:lpstr>
      <vt:lpstr>Ключевые слова</vt:lpstr>
      <vt:lpstr>Как компилятор узнаёт, что функция является корутиной?</vt:lpstr>
      <vt:lpstr>co_yield</vt:lpstr>
      <vt:lpstr>co_return</vt:lpstr>
      <vt:lpstr>co_await</vt:lpstr>
      <vt:lpstr>Сравнение co-операторов</vt:lpstr>
      <vt:lpstr>Создаём простейшую корутину</vt:lpstr>
      <vt:lpstr>Костяк возобновляемой функции</vt:lpstr>
      <vt:lpstr>Coroutine Traits</vt:lpstr>
      <vt:lpstr>Coroutine Traits</vt:lpstr>
      <vt:lpstr>Объявляем promise_type внутри ReturnObject</vt:lpstr>
      <vt:lpstr>Запускаем корутину и возвращаемся</vt:lpstr>
      <vt:lpstr>Приостанавливаем корутину при входе в неё</vt:lpstr>
      <vt:lpstr>coroutine_handle</vt:lpstr>
      <vt:lpstr>coroutine_handle</vt:lpstr>
      <vt:lpstr>Сохраняем promise-объект внутрь ReturnObject</vt:lpstr>
      <vt:lpstr>PowerPoint Presentation</vt:lpstr>
      <vt:lpstr>Внутреннее устройство корутины</vt:lpstr>
      <vt:lpstr>Данные, ассоциированные с корутиной</vt:lpstr>
      <vt:lpstr>Жизненный цикл корутины</vt:lpstr>
      <vt:lpstr>PowerPoint Presentation</vt:lpstr>
      <vt:lpstr>PowerPoint Presentation</vt:lpstr>
      <vt:lpstr>PowerPoint Presentation</vt:lpstr>
      <vt:lpstr>Анатомия корутины</vt:lpstr>
      <vt:lpstr>Простейший генератор</vt:lpstr>
      <vt:lpstr>Генератор</vt:lpstr>
      <vt:lpstr>Проектируем Promise</vt:lpstr>
      <vt:lpstr>PowerPoint Presentation</vt:lpstr>
      <vt:lpstr>PowerPoint Presentation</vt:lpstr>
      <vt:lpstr>Генератор в действии</vt:lpstr>
      <vt:lpstr>Что если корутина выбросит исключение?</vt:lpstr>
      <vt:lpstr>Учим promise хранить исключение</vt:lpstr>
      <vt:lpstr>Изменяем интерфейс генератора</vt:lpstr>
      <vt:lpstr>Проверяем обработку исключений</vt:lpstr>
      <vt:lpstr>Добавляем поддержку range-based for</vt:lpstr>
      <vt:lpstr>Дорабатываем Promise</vt:lpstr>
      <vt:lpstr>Итератор – каркас</vt:lpstr>
      <vt:lpstr>Копирование и присваивание итератора</vt:lpstr>
      <vt:lpstr>Доступ к значению итератора и сравнение</vt:lpstr>
      <vt:lpstr>Инкремент и инициализация итератора</vt:lpstr>
      <vt:lpstr>Добавляем begin и end</vt:lpstr>
      <vt:lpstr>Итерируемся по значениям генератора</vt:lpstr>
      <vt:lpstr>To be continued</vt:lpstr>
      <vt:lpstr>Объекты ожидания</vt:lpstr>
      <vt:lpstr>Awaitable</vt:lpstr>
      <vt:lpstr>Как co_await работает с awaiter</vt:lpstr>
      <vt:lpstr>Простой Awaitable-объект</vt:lpstr>
      <vt:lpstr>Проверяем работу awaitable</vt:lpstr>
      <vt:lpstr>Если await_ready возвращает true, сразу вызывается await_resume</vt:lpstr>
      <vt:lpstr>Управляем приостановленной корутиной</vt:lpstr>
      <vt:lpstr>PowerPoint Presentation</vt:lpstr>
      <vt:lpstr>Реализация продолжения корутин</vt:lpstr>
      <vt:lpstr>Класс Task</vt:lpstr>
      <vt:lpstr>PowerPoint Presentation</vt:lpstr>
      <vt:lpstr>PowerPoint Presentation</vt:lpstr>
      <vt:lpstr>Асинхронная задача</vt:lpstr>
      <vt:lpstr>Task</vt:lpstr>
      <vt:lpstr>Promise</vt:lpstr>
      <vt:lpstr>PowerPoint Presentation</vt:lpstr>
      <vt:lpstr>PowerPoint Presentation</vt:lpstr>
      <vt:lpstr>PowerPoint Presentation</vt:lpstr>
      <vt:lpstr>Ожидание задач</vt:lpstr>
      <vt:lpstr>Проблема – как получить результат Task в main?</vt:lpstr>
      <vt:lpstr>Sync Wait</vt:lpstr>
      <vt:lpstr>SyncWaitTask</vt:lpstr>
      <vt:lpstr>PowerPoint Presentation</vt:lpstr>
      <vt:lpstr>PowerPoint Presentation</vt:lpstr>
      <vt:lpstr>PowerPoint Presentation</vt:lpstr>
      <vt:lpstr>PowerPoint Presentation</vt:lpstr>
      <vt:lpstr>Ссылки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76</cp:revision>
  <dcterms:created xsi:type="dcterms:W3CDTF">2025-02-03T14:52:05Z</dcterms:created>
  <dcterms:modified xsi:type="dcterms:W3CDTF">2025-05-05T16:04:11Z</dcterms:modified>
</cp:coreProperties>
</file>