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95" r:id="rId2"/>
    <p:sldId id="300" r:id="rId3"/>
    <p:sldId id="301" r:id="rId4"/>
    <p:sldId id="304" r:id="rId5"/>
    <p:sldId id="303" r:id="rId6"/>
    <p:sldId id="302" r:id="rId7"/>
    <p:sldId id="305" r:id="rId8"/>
    <p:sldId id="306" r:id="rId9"/>
    <p:sldId id="308" r:id="rId10"/>
    <p:sldId id="309" r:id="rId11"/>
    <p:sldId id="307" r:id="rId12"/>
    <p:sldId id="310" r:id="rId13"/>
    <p:sldId id="311" r:id="rId14"/>
    <p:sldId id="313" r:id="rId15"/>
    <p:sldId id="314" r:id="rId16"/>
    <p:sldId id="316" r:id="rId17"/>
    <p:sldId id="315" r:id="rId18"/>
    <p:sldId id="317" r:id="rId19"/>
    <p:sldId id="318" r:id="rId20"/>
    <p:sldId id="320" r:id="rId21"/>
    <p:sldId id="312" r:id="rId22"/>
    <p:sldId id="321" r:id="rId23"/>
    <p:sldId id="322" r:id="rId24"/>
    <p:sldId id="323" r:id="rId25"/>
    <p:sldId id="325" r:id="rId26"/>
    <p:sldId id="324" r:id="rId27"/>
    <p:sldId id="298" r:id="rId28"/>
    <p:sldId id="299" r:id="rId29"/>
    <p:sldId id="296" r:id="rId30"/>
    <p:sldId id="297" r:id="rId31"/>
    <p:sldId id="28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21D366-7321-4E9E-B471-1AF82A17AE44}">
          <p14:sldIdLst>
            <p14:sldId id="295"/>
            <p14:sldId id="300"/>
            <p14:sldId id="301"/>
            <p14:sldId id="304"/>
            <p14:sldId id="303"/>
            <p14:sldId id="302"/>
            <p14:sldId id="305"/>
            <p14:sldId id="306"/>
            <p14:sldId id="308"/>
            <p14:sldId id="309"/>
            <p14:sldId id="307"/>
            <p14:sldId id="310"/>
            <p14:sldId id="311"/>
            <p14:sldId id="313"/>
            <p14:sldId id="314"/>
            <p14:sldId id="316"/>
            <p14:sldId id="315"/>
            <p14:sldId id="317"/>
            <p14:sldId id="318"/>
            <p14:sldId id="320"/>
            <p14:sldId id="312"/>
            <p14:sldId id="321"/>
            <p14:sldId id="322"/>
            <p14:sldId id="323"/>
            <p14:sldId id="325"/>
            <p14:sldId id="324"/>
            <p14:sldId id="298"/>
            <p14:sldId id="299"/>
            <p14:sldId id="296"/>
            <p14:sldId id="297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76634" autoAdjust="0"/>
  </p:normalViewPr>
  <p:slideViewPr>
    <p:cSldViewPr snapToGrid="0" showGuides="1">
      <p:cViewPr varScale="1">
        <p:scale>
          <a:sx n="73" d="100"/>
          <a:sy n="73" d="100"/>
        </p:scale>
        <p:origin x="1950" y="294"/>
      </p:cViewPr>
      <p:guideLst>
        <p:guide orient="horz" pos="2205"/>
        <p:guide pos="379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81A67-A27B-4083-940C-241E42A8E89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0D86D-1409-43B0-8811-9A559436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5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C10CC-D15F-2F23-2488-41BA66593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8E0A8F-CCE0-AE2A-B851-E215F5EFEA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6534B7-6A6A-C42E-29B6-073D72686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CDA34-F32E-C5A5-6B53-8F60BBEBD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24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3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534B-A6AF-65FD-E801-6AA58D9D7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2731D-7764-B810-4DE6-EFEC6FF67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B64FF-4361-8A20-8632-A7357C4E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259B1-BCF5-E9E4-5DC1-A0E7FB34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078E0-C2F7-7889-A85C-AEB7F30C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3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C5DC-6526-8DE1-FD88-D04D3339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DF879-56A4-E5E8-0C9C-6B1CFBABC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FA286-1207-DBA2-EA14-1A5B1DF4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D0F58-DE4D-21AA-7FBF-5E6395FA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A1BC4-3E61-F68B-63AA-A46453EF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9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0935F9-8F87-75E1-FD10-0D2519C7A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6B2D0-EDCD-04ED-374A-DD406C0DF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81ED0-C0A0-A33C-BF28-ACF1E442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7E4BA-3647-8657-5F57-15CEC51B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C67EA-5E3D-41B7-F8BB-EF7B5CD4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8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2129-36EC-F59A-E517-4AE8C0F4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B90D9-C1D5-53E2-6F3E-B5D41EE97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264F9-DAD5-4879-8AB1-37BF95F4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55842-F7DB-7A7D-1C0E-AFFCBC86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319B0-0BDE-6FEA-C9CE-9D47CC28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6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97F7-76ED-7011-F138-E869A524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0DBCF-9801-0CD0-80D6-3F447D747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A715-0CC9-5B9C-18CF-61BDF80E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B509-CF39-AD98-5B9F-6F587A46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4C96F-9DB3-A7C7-7684-A6D19B1E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2573-6F50-BDB4-D64E-0EA61F6F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447B1-2CE0-DD8E-6AA7-1D71BCB16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BAA8E-0111-1C0D-1995-BAF9D0B4D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EFB7E-2F96-B516-E4C4-FE880B92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4C964-F35F-1C34-CFF5-6D2BE76B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37BFC-C04F-FDE7-1C5E-0E27EDE8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9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093F-8967-AE7C-5F1B-469F7B5F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41410-333F-199D-FAEF-B7E8E2241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F0024-0881-46A2-51B7-982D4F4C5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22088-D942-59C3-B01C-15738ADE2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CCBFD-239F-B16A-FB41-D184A8113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BE7A7-F321-1F82-486C-84015955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27A04-391E-89F7-BFFA-811FB328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36C0C-4462-0CE6-C0CF-4B724D6B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0ED1-E045-5879-2239-6CF5C404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1E778-7F1D-EF5E-EEF7-4818E0F5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EFE2F-792D-2D06-A5D4-438C959A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96091-370F-F4E1-14F0-848B8256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1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CE108-E833-D2C8-21FA-F53422A3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E8860-D7FB-EA40-D280-809C91D7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3219E-EFDA-81ED-A397-CE586F6E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4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6CAE-1701-A719-EA99-F0D91409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81DDF-3F4C-05B6-8145-DFEF2AE77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4061A-05F1-3202-44CE-A30ED63A8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6C9E7-259F-EDF3-0908-D55526AF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15CC9-295B-0269-3314-C3F56891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94882-B6A9-A334-945F-1BDAECCE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7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331C-EF23-165A-DB9E-C64FAC3B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F2B43-92D8-9B53-B80B-07CF8E5D3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EB1E2-8C85-BB65-94AD-57DDF6A85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AA67C-F130-FC8C-ECA4-4DFCAFDF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FFBD6-94D0-F263-A675-E4CD7038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72E05-13C4-BD37-B083-A3EF5E25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3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A1EC3-25D6-57CE-99DC-2AF2BC127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1F670-12C1-CE1C-0CAB-31FB9C087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797D7-5848-8CBF-CFD1-3BE99CFC6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C95F23-F574-4C00-9B25-D94C8E69B068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B12AB-B38C-C36A-1C31-960B8BDAC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06F2E-FB57-0F30-5944-4E9F97F96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4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E63DB1-5874-8A47-D26E-06AA18EAD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u-RU" dirty="0"/>
              <a:t>Сопрограммы (</a:t>
            </a:r>
            <a:r>
              <a:rPr lang="ru-RU" dirty="0" err="1"/>
              <a:t>Корутины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DC6EA90-44AB-A1C3-39BA-3CBFC5F2F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28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3558E-F713-D0E9-DDFA-91138BC9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co_yield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73801-EACD-CED8-6136-C280C1EA9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Приостанавливает выполнение </a:t>
            </a:r>
            <a:r>
              <a:rPr lang="ru-RU" dirty="0" err="1"/>
              <a:t>корутины</a:t>
            </a:r>
            <a:r>
              <a:rPr lang="ru-RU" dirty="0"/>
              <a:t> и возвращает промежуточный результат</a:t>
            </a:r>
          </a:p>
          <a:p>
            <a:r>
              <a:rPr lang="ru-RU" dirty="0"/>
              <a:t>После обработки результата </a:t>
            </a:r>
            <a:r>
              <a:rPr lang="ru-RU" dirty="0" err="1"/>
              <a:t>корутина</a:t>
            </a:r>
            <a:r>
              <a:rPr lang="ru-RU" dirty="0"/>
              <a:t> может быть продолжена с того же места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B7B3D-75B9-C0CC-6A17-498DD26FE08C}"/>
              </a:ext>
            </a:extLst>
          </p:cNvPr>
          <p:cNvSpPr txBox="1"/>
          <p:nvPr/>
        </p:nvSpPr>
        <p:spPr>
          <a:xfrm>
            <a:off x="944745" y="3500438"/>
            <a:ext cx="1124725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CountToThree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CountToThree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Каждый вызов ++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it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будит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корутину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, а она продолжает с того места, где остановилась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gen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++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*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392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CD0451-86FF-6102-3D9E-311F6F0B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co_return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81301-BD05-CE1B-1AEB-96D0C6C74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для завершения работы </a:t>
            </a:r>
            <a:r>
              <a:rPr lang="ru-RU" dirty="0" err="1"/>
              <a:t>корутины</a:t>
            </a:r>
            <a:r>
              <a:rPr lang="ru-RU" dirty="0"/>
              <a:t> и возврата результата наружу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B6C4B8-A446-7463-3041-B597CFEDFD80}"/>
              </a:ext>
            </a:extLst>
          </p:cNvPr>
          <p:cNvSpPr txBox="1"/>
          <p:nvPr/>
        </p:nvSpPr>
        <p:spPr>
          <a:xfrm>
            <a:off x="838200" y="4001294"/>
            <a:ext cx="6093822" cy="824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GetAnswer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9392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249B8-089B-C09B-0F7F-81999E98C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co_await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71B68-768C-05B9-358C-EB360CC67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для асинхронного ожидания события или результата</a:t>
            </a:r>
          </a:p>
          <a:p>
            <a:r>
              <a:rPr lang="ru-RU" dirty="0"/>
              <a:t>Приостанавливает выполнение </a:t>
            </a:r>
            <a:r>
              <a:rPr lang="ru-RU" dirty="0" err="1"/>
              <a:t>корутины</a:t>
            </a:r>
            <a:r>
              <a:rPr lang="ru-RU" dirty="0"/>
              <a:t> до тех пор, пока объект</a:t>
            </a:r>
            <a:r>
              <a:rPr lang="en-US" dirty="0"/>
              <a:t> </a:t>
            </a:r>
            <a:r>
              <a:rPr lang="ru-RU" dirty="0"/>
              <a:t>ожидания не станет готов.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EB1A56-B717-E036-6253-9F1BF42C8D62}"/>
              </a:ext>
            </a:extLst>
          </p:cNvPr>
          <p:cNvSpPr txBox="1"/>
          <p:nvPr/>
        </p:nvSpPr>
        <p:spPr>
          <a:xfrm>
            <a:off x="1055779" y="4001294"/>
            <a:ext cx="99375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GetAnswer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GetAnswer2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GetFinalAnswer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Вызывающая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корутина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спит внутри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co_await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, пока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Task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не будет готов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GetAnswer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GetAnswer2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value2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3014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51B7-BD5D-A0E8-68B0-F5285E64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</a:t>
            </a:r>
            <a:r>
              <a:rPr lang="en-US" dirty="0"/>
              <a:t>co-</a:t>
            </a:r>
            <a:r>
              <a:rPr lang="ru-RU" dirty="0"/>
              <a:t>операторов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207423-238E-D518-ADCD-CD2A588B68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0395892"/>
              </p:ext>
            </p:extLst>
          </p:nvPr>
        </p:nvGraphicFramePr>
        <p:xfrm>
          <a:off x="838200" y="1825625"/>
          <a:ext cx="10515597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78135354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6334427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51262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Ключевое слово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Что делает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Когда использовать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6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co_return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Завершает </a:t>
                      </a:r>
                      <a:r>
                        <a:rPr lang="ru-RU" dirty="0" err="1"/>
                        <a:t>корутину</a:t>
                      </a:r>
                      <a:r>
                        <a:rPr lang="ru-RU" dirty="0"/>
                        <a:t> и возвращает значение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Вместо </a:t>
                      </a:r>
                      <a:r>
                        <a:rPr lang="en-US" dirty="0"/>
                        <a:t>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69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co_yield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Приостанавливает </a:t>
                      </a:r>
                      <a:r>
                        <a:rPr lang="ru-RU" dirty="0" err="1"/>
                        <a:t>корутину</a:t>
                      </a:r>
                      <a:r>
                        <a:rPr lang="ru-RU" dirty="0"/>
                        <a:t> и возвращает значение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 создании генераторов и ленивых вычислениях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83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co_await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Приостанавливает </a:t>
                      </a:r>
                      <a:r>
                        <a:rPr lang="ru-RU" dirty="0" err="1"/>
                        <a:t>корутину</a:t>
                      </a:r>
                      <a:r>
                        <a:rPr lang="ru-RU" dirty="0"/>
                        <a:t> до готовности </a:t>
                      </a:r>
                      <a:r>
                        <a:rPr lang="en-US" dirty="0" err="1"/>
                        <a:t>awaitable</a:t>
                      </a:r>
                      <a:r>
                        <a:rPr lang="en-US" dirty="0"/>
                        <a:t>-</a:t>
                      </a:r>
                      <a:r>
                        <a:rPr lang="ru-RU" dirty="0"/>
                        <a:t>объекта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асинхронных задачах и неблокирующих операциях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403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446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94EC7D-C974-5FC3-9FAE-CBAC359DC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Создаём простейшую </a:t>
            </a:r>
            <a:r>
              <a:rPr lang="ru-RU" dirty="0" err="1"/>
              <a:t>корутину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5AE5DF-3AF5-7D39-45B7-D5F4728C5E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9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21F40E-787F-3E2F-96F5-642AFB55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Костяк возобновляемой функции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18E696-F6C2-601F-DAA1-F19972CEC87C}"/>
              </a:ext>
            </a:extLst>
          </p:cNvPr>
          <p:cNvSpPr txBox="1"/>
          <p:nvPr/>
        </p:nvSpPr>
        <p:spPr>
          <a:xfrm>
            <a:off x="838199" y="2246810"/>
            <a:ext cx="105155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Enter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Exit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A1E4F-8C95-3266-4BDA-47B7A99BDAA5}"/>
              </a:ext>
            </a:extLst>
          </p:cNvPr>
          <p:cNvSpPr txBox="1"/>
          <p:nvPr/>
        </p:nvSpPr>
        <p:spPr>
          <a:xfrm>
            <a:off x="838198" y="5632597"/>
            <a:ext cx="11140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error C2039: '</a:t>
            </a:r>
            <a:r>
              <a:rPr lang="en-US" dirty="0" err="1">
                <a:latin typeface="Consolas" panose="020B0609020204030204" pitchFamily="49" charset="0"/>
              </a:rPr>
              <a:t>promise_type</a:t>
            </a:r>
            <a:r>
              <a:rPr lang="en-US" dirty="0">
                <a:latin typeface="Consolas" panose="020B0609020204030204" pitchFamily="49" charset="0"/>
              </a:rPr>
              <a:t>': is not a member of 'std::</a:t>
            </a:r>
            <a:r>
              <a:rPr lang="en-US" dirty="0" err="1">
                <a:latin typeface="Consolas" panose="020B0609020204030204" pitchFamily="49" charset="0"/>
              </a:rPr>
              <a:t>coroutine_traits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ReturnObject</a:t>
            </a:r>
            <a:r>
              <a:rPr lang="en-US" dirty="0">
                <a:latin typeface="Consolas" panose="020B0609020204030204" pitchFamily="49" charset="0"/>
              </a:rPr>
              <a:t>&gt;'</a:t>
            </a:r>
          </a:p>
        </p:txBody>
      </p:sp>
    </p:spTree>
    <p:extLst>
      <p:ext uri="{BB962C8B-B14F-4D97-AF65-F5344CB8AC3E}">
        <p14:creationId xmlns:p14="http://schemas.microsoft.com/office/powerpoint/2010/main" val="109602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F6AA0-2865-777C-ED15-2E02552E3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7ED80-6D02-E0E9-C016-AA167D07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5C629-3373-DA2B-2602-252BCA20D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Это шаблон, который определяет, какой </a:t>
            </a:r>
            <a:r>
              <a:rPr lang="ru-RU" dirty="0" err="1"/>
              <a:t>promise</a:t>
            </a:r>
            <a:r>
              <a:rPr lang="ru-RU" dirty="0"/>
              <a:t>-тип будет использоваться для </a:t>
            </a:r>
            <a:r>
              <a:rPr lang="ru-RU" dirty="0" err="1"/>
              <a:t>корутины</a:t>
            </a:r>
            <a:endParaRPr lang="ru-RU" dirty="0"/>
          </a:p>
          <a:p>
            <a:pPr lvl="1"/>
            <a:r>
              <a:rPr lang="ru-RU" dirty="0"/>
              <a:t>Тим определяется на возвращаемом типе функции и её параметрах</a:t>
            </a:r>
          </a:p>
          <a:p>
            <a:r>
              <a:rPr lang="ru-RU" dirty="0"/>
              <a:t>Если возвращаемый тип R функции определяет вложенный тип R::promise_type, то этот тип и будет использован для </a:t>
            </a:r>
            <a:r>
              <a:rPr lang="ru-RU" dirty="0" err="1"/>
              <a:t>корутины</a:t>
            </a:r>
            <a:endParaRPr lang="ru-RU" dirty="0"/>
          </a:p>
          <a:p>
            <a:pPr lvl="1"/>
            <a:r>
              <a:rPr lang="ru-RU" dirty="0"/>
              <a:t>Если такой тип не определён — компиляция завершится ошибкой.</a:t>
            </a:r>
          </a:p>
          <a:p>
            <a:r>
              <a:rPr lang="ru-RU" dirty="0"/>
              <a:t>Если программист создаёт собственную специализацию </a:t>
            </a:r>
            <a:r>
              <a:rPr lang="ru-RU" dirty="0" err="1"/>
              <a:t>coroutine_traits</a:t>
            </a:r>
            <a:r>
              <a:rPr lang="ru-RU" dirty="0"/>
              <a:t>, она обязательно должна определять вложенный тип </a:t>
            </a:r>
            <a:r>
              <a:rPr lang="ru-RU" dirty="0" err="1"/>
              <a:t>promise_type</a:t>
            </a:r>
            <a:r>
              <a:rPr lang="ru-RU" dirty="0"/>
              <a:t>, иначе программа не скомпилируется.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75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4A42-DB1A-3E17-C733-FBCA9926D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Coroutine Traits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3B4387-F137-4D92-8348-7952CFE76D76}"/>
              </a:ext>
            </a:extLst>
          </p:cNvPr>
          <p:cNvSpPr txBox="1"/>
          <p:nvPr/>
        </p:nvSpPr>
        <p:spPr>
          <a:xfrm>
            <a:off x="838200" y="1867580"/>
            <a:ext cx="108291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_Ret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void&gt;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Coroutine_traits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_Ret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Coroutine_traits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_Ret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void_t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_Ret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_Ret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_Ret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class...&gt;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coroutine_traits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Coroutine_traits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_Ret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{};</a:t>
            </a:r>
          </a:p>
        </p:txBody>
      </p:sp>
    </p:spTree>
    <p:extLst>
      <p:ext uri="{BB962C8B-B14F-4D97-AF65-F5344CB8AC3E}">
        <p14:creationId xmlns:p14="http://schemas.microsoft.com/office/powerpoint/2010/main" val="1113461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A44E-F1A4-2633-03C5-78E6A37F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Объявляем </a:t>
            </a:r>
            <a:r>
              <a:rPr lang="en-US" dirty="0" err="1"/>
              <a:t>promise_type</a:t>
            </a:r>
            <a:r>
              <a:rPr lang="ru-RU" dirty="0"/>
              <a:t> внутри </a:t>
            </a:r>
            <a:r>
              <a:rPr lang="en-US" dirty="0" err="1"/>
              <a:t>ReturnObject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77143-EAFC-FF0A-B9B6-8ED8EFFBB4FF}"/>
              </a:ext>
            </a:extLst>
          </p:cNvPr>
          <p:cNvSpPr txBox="1"/>
          <p:nvPr/>
        </p:nvSpPr>
        <p:spPr>
          <a:xfrm>
            <a:off x="838199" y="1985554"/>
            <a:ext cx="1175439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Этот метод возвращает объект, который будет возвращён из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корутины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get_return_object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Этот метод вызывается, когда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корутина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приостанавливается при входе в неё.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suspend_never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initial_suspend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Этот метод вызывается, когда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корутина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приостанавливается при выходе из неё.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suspend_never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final_suspend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Этот метод вызывается, когда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корутина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завершает выполнение.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return_void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Этот метод вызывается, когда в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корутине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возникает исключение.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unhandled_exception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9674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F0875-673B-4FBD-1F53-5C6618C96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Запускаем </a:t>
            </a:r>
            <a:r>
              <a:rPr lang="ru-RU" dirty="0" err="1"/>
              <a:t>корутину</a:t>
            </a:r>
            <a:r>
              <a:rPr lang="ru-RU" dirty="0"/>
              <a:t> и возвращаемся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6116EF-7900-809B-DF7B-8607764CECE8}"/>
              </a:ext>
            </a:extLst>
          </p:cNvPr>
          <p:cNvSpPr txBox="1"/>
          <p:nvPr/>
        </p:nvSpPr>
        <p:spPr>
          <a:xfrm>
            <a:off x="838200" y="2090057"/>
            <a:ext cx="10515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Enter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Exit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Returned from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B13BC-8FB0-8329-2BDB-FA0C7FD68AD8}"/>
              </a:ext>
            </a:extLst>
          </p:cNvPr>
          <p:cNvSpPr txBox="1"/>
          <p:nvPr/>
        </p:nvSpPr>
        <p:spPr>
          <a:xfrm>
            <a:off x="6096000" y="5705344"/>
            <a:ext cx="5830389" cy="6463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Enter </a:t>
            </a:r>
            <a:r>
              <a:rPr lang="en-US" dirty="0" err="1">
                <a:latin typeface="Consolas" panose="020B0609020204030204" pitchFamily="49" charset="0"/>
              </a:rPr>
              <a:t>ResumableFunc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Returned from </a:t>
            </a:r>
            <a:r>
              <a:rPr lang="en-US" dirty="0" err="1">
                <a:latin typeface="Consolas" panose="020B0609020204030204" pitchFamily="49" charset="0"/>
              </a:rPr>
              <a:t>ResumableFunc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68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7835F-41E6-56BB-0582-8E992CDA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Корутины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25DD3-B23F-AE13-6076-0EC86E9E6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err="1"/>
              <a:t>Корутины</a:t>
            </a:r>
            <a:r>
              <a:rPr lang="ru-RU" dirty="0"/>
              <a:t> — это особый вид функций, которые можно приостанавливать и возобновлять</a:t>
            </a:r>
          </a:p>
          <a:p>
            <a:r>
              <a:rPr lang="ru-RU" dirty="0"/>
              <a:t>Их основная задача — упростить написание кода для:</a:t>
            </a:r>
          </a:p>
          <a:p>
            <a:pPr lvl="1"/>
            <a:r>
              <a:rPr lang="ru-RU" dirty="0"/>
              <a:t>асинхронных операций;</a:t>
            </a:r>
          </a:p>
          <a:p>
            <a:pPr lvl="1"/>
            <a:r>
              <a:rPr lang="ru-RU" dirty="0"/>
              <a:t>потоковых (ленивых) вычислений;</a:t>
            </a:r>
          </a:p>
          <a:p>
            <a:pPr lvl="1"/>
            <a:r>
              <a:rPr lang="ru-RU" dirty="0"/>
              <a:t>генераторов последовательностей;</a:t>
            </a:r>
          </a:p>
          <a:p>
            <a:pPr lvl="1"/>
            <a:r>
              <a:rPr lang="ru-RU" dirty="0"/>
              <a:t>сценариев и конечных автоматов;</a:t>
            </a:r>
          </a:p>
          <a:p>
            <a:pPr lvl="1"/>
            <a:r>
              <a:rPr lang="ru-RU" dirty="0"/>
              <a:t>распределённых вычислений.</a:t>
            </a:r>
          </a:p>
          <a:p>
            <a:r>
              <a:rPr lang="ru-RU" dirty="0" err="1"/>
              <a:t>Корутины</a:t>
            </a:r>
            <a:r>
              <a:rPr lang="ru-RU" dirty="0"/>
              <a:t> позволяют писать код линейно, как будто он выполняется последовательно, даже если под капотом программа приостанавливает работу и возобновляет её позже.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6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1DA6C-5150-AEDC-5E36-9071CD01F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94CB-D09C-C4D9-7F17-46B6736AA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Приостанавливаем </a:t>
            </a:r>
            <a:r>
              <a:rPr lang="ru-RU" dirty="0" err="1"/>
              <a:t>корутину</a:t>
            </a:r>
            <a:r>
              <a:rPr lang="ru-RU" dirty="0"/>
              <a:t> при входе в неё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716911-4965-37EB-A3D8-2F688EBAD809}"/>
              </a:ext>
            </a:extLst>
          </p:cNvPr>
          <p:cNvSpPr txBox="1"/>
          <p:nvPr/>
        </p:nvSpPr>
        <p:spPr>
          <a:xfrm>
            <a:off x="838200" y="1756002"/>
            <a:ext cx="10905309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ru-RU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ru-RU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Этот метод вызывается, когда </a:t>
            </a:r>
            <a:r>
              <a:rPr lang="ru-RU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корутина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приостанавливается при входе в неё.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std::</a:t>
            </a:r>
            <a:r>
              <a:rPr lang="en-US" sz="1700" b="1" dirty="0" err="1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suspend_always</a:t>
            </a:r>
            <a:r>
              <a:rPr lang="en-US" sz="17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initial_suspend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7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Enter </a:t>
            </a:r>
            <a:r>
              <a:rPr lang="en-US" sz="1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sz="17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7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7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Exit </a:t>
            </a:r>
            <a:r>
              <a:rPr lang="en-US" sz="1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sz="17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7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7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Returned from </a:t>
            </a:r>
            <a:r>
              <a:rPr lang="en-US" sz="17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sz="17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7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49C0F0-0D6F-9FE4-9524-03F9007B6660}"/>
              </a:ext>
            </a:extLst>
          </p:cNvPr>
          <p:cNvSpPr txBox="1"/>
          <p:nvPr/>
        </p:nvSpPr>
        <p:spPr>
          <a:xfrm>
            <a:off x="7623266" y="6123543"/>
            <a:ext cx="431618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Returned from </a:t>
            </a:r>
            <a:r>
              <a:rPr lang="en-US" dirty="0" err="1">
                <a:latin typeface="Consolas" panose="020B0609020204030204" pitchFamily="49" charset="0"/>
              </a:rPr>
              <a:t>ResumableFunc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73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0D9098-3F1B-A9B6-95DB-85E8457F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coroutine_handle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723B6-FF36-225C-6CE7-57DC120C2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26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DC4C96-60AF-FC9E-B33C-E9D6194F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coroutine_handle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C90D3E-AF77-2992-75E7-635B2FAD8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Шаблонный класс, предоставляющий низкоуровневый доступ к </a:t>
            </a:r>
            <a:r>
              <a:rPr lang="ru-RU" dirty="0" err="1"/>
              <a:t>корутине</a:t>
            </a:r>
            <a:endParaRPr lang="ru-RU" dirty="0"/>
          </a:p>
          <a:p>
            <a:r>
              <a:rPr lang="ru-RU" dirty="0"/>
              <a:t>Методы</a:t>
            </a:r>
          </a:p>
          <a:p>
            <a:pPr lvl="1"/>
            <a:r>
              <a:rPr lang="en-US" dirty="0"/>
              <a:t>resume() – </a:t>
            </a:r>
            <a:r>
              <a:rPr lang="ru-RU" dirty="0"/>
              <a:t>продолжает </a:t>
            </a:r>
            <a:r>
              <a:rPr lang="ru-RU" dirty="0" err="1"/>
              <a:t>корутину</a:t>
            </a:r>
            <a:r>
              <a:rPr lang="ru-RU" dirty="0"/>
              <a:t> с места остановки</a:t>
            </a:r>
          </a:p>
          <a:p>
            <a:pPr lvl="1"/>
            <a:r>
              <a:rPr lang="en-US" dirty="0"/>
              <a:t>done() –</a:t>
            </a:r>
            <a:r>
              <a:rPr lang="ru-RU" dirty="0"/>
              <a:t> проверяет, завершена ли </a:t>
            </a:r>
            <a:r>
              <a:rPr lang="ru-RU" dirty="0" err="1"/>
              <a:t>корутина</a:t>
            </a:r>
            <a:endParaRPr lang="ru-RU" dirty="0"/>
          </a:p>
          <a:p>
            <a:pPr lvl="1"/>
            <a:r>
              <a:rPr lang="en-US" dirty="0"/>
              <a:t>destroy() – </a:t>
            </a:r>
            <a:r>
              <a:rPr lang="ru-RU" dirty="0"/>
              <a:t>разрушает </a:t>
            </a:r>
            <a:r>
              <a:rPr lang="ru-RU" dirty="0" err="1"/>
              <a:t>корутину</a:t>
            </a:r>
            <a:r>
              <a:rPr lang="ru-RU" dirty="0"/>
              <a:t> и освобождает её ресурсы</a:t>
            </a:r>
          </a:p>
          <a:p>
            <a:pPr lvl="1"/>
            <a:r>
              <a:rPr lang="en-US" dirty="0"/>
              <a:t>promise() – </a:t>
            </a:r>
            <a:r>
              <a:rPr lang="ru-RU" dirty="0"/>
              <a:t>возвращает ссылку на </a:t>
            </a:r>
            <a:r>
              <a:rPr lang="en-US" dirty="0"/>
              <a:t>promise-</a:t>
            </a:r>
            <a:r>
              <a:rPr lang="ru-RU" dirty="0"/>
              <a:t>объект, связанный с </a:t>
            </a:r>
            <a:r>
              <a:rPr lang="ru-RU" dirty="0" err="1"/>
              <a:t>корутиной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087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EB1363-955C-CCE3-BAB5-477EEF003F54}"/>
              </a:ext>
            </a:extLst>
          </p:cNvPr>
          <p:cNvSpPr txBox="1"/>
          <p:nvPr/>
        </p:nvSpPr>
        <p:spPr>
          <a:xfrm>
            <a:off x="838200" y="1690688"/>
            <a:ext cx="11506200" cy="50629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>
              <a:buNone/>
            </a:pP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promise_type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Этот метод возвращает объект, который будет возвращён из </a:t>
            </a:r>
            <a:r>
              <a:rPr lang="ru-RU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корутины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get_return_object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pPr>
              <a:buNone/>
            </a:pP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Получаем указатель на </a:t>
            </a:r>
            <a:r>
              <a:rPr lang="en-US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coroutne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handle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 возвращаем </a:t>
            </a:r>
            <a:r>
              <a:rPr lang="en-US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вместе с ним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from_promise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Этот метод вызывается, когда </a:t>
            </a:r>
            <a:r>
              <a:rPr lang="ru-RU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корутина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приостанавливается при входе в неё.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7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initial_suspend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Этот метод вызывается, когда </a:t>
            </a:r>
            <a:r>
              <a:rPr lang="ru-RU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корутина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приостанавливается при выходе из неё.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std::</a:t>
            </a:r>
            <a:r>
              <a:rPr lang="en-US" sz="1700" b="0" dirty="0" err="1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suspend_always</a:t>
            </a:r>
            <a:r>
              <a:rPr lang="en-US" sz="17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final_suspend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  <a:endParaRPr lang="en-US" sz="17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DE86C3B-0228-F4BE-F0E3-54D72451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Сохраняем </a:t>
            </a:r>
            <a:r>
              <a:rPr lang="en-US" dirty="0"/>
              <a:t>promise-</a:t>
            </a:r>
            <a:r>
              <a:rPr lang="ru-RU" dirty="0"/>
              <a:t>объект внутрь </a:t>
            </a:r>
            <a:r>
              <a:rPr lang="en-US" dirty="0" err="1"/>
              <a:t>ReturnObject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745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EBE153-E77C-A702-023F-72512172A295}"/>
              </a:ext>
            </a:extLst>
          </p:cNvPr>
          <p:cNvSpPr txBox="1"/>
          <p:nvPr/>
        </p:nvSpPr>
        <p:spPr>
          <a:xfrm>
            <a:off x="0" y="104502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exchange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AFFA5-450A-D59B-09F2-622762582359}"/>
              </a:ext>
            </a:extLst>
          </p:cNvPr>
          <p:cNvSpPr txBox="1"/>
          <p:nvPr/>
        </p:nvSpPr>
        <p:spPr>
          <a:xfrm>
            <a:off x="5473337" y="3428489"/>
            <a:ext cx="66272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Enter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suspend_always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Exit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Returned from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resumed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542BB0-C983-1682-EE07-14BF9B84D7C5}"/>
              </a:ext>
            </a:extLst>
          </p:cNvPr>
          <p:cNvSpPr txBox="1"/>
          <p:nvPr/>
        </p:nvSpPr>
        <p:spPr>
          <a:xfrm>
            <a:off x="6024563" y="-33998"/>
            <a:ext cx="6075997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Returned from </a:t>
            </a:r>
            <a:r>
              <a:rPr lang="en-US" dirty="0" err="1">
                <a:latin typeface="Consolas" panose="020B0609020204030204" pitchFamily="49" charset="0"/>
              </a:rPr>
              <a:t>ResumableFunc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Enter </a:t>
            </a:r>
            <a:r>
              <a:rPr lang="en-US" dirty="0" err="1">
                <a:latin typeface="Consolas" panose="020B0609020204030204" pitchFamily="49" charset="0"/>
              </a:rPr>
              <a:t>ResumableFunc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ResumableFunc</a:t>
            </a:r>
            <a:r>
              <a:rPr lang="en-US" dirty="0">
                <a:latin typeface="Consolas" panose="020B0609020204030204" pitchFamily="49" charset="0"/>
              </a:rPr>
              <a:t> resumed</a:t>
            </a:r>
          </a:p>
          <a:p>
            <a:r>
              <a:rPr lang="en-US" dirty="0">
                <a:latin typeface="Consolas" panose="020B0609020204030204" pitchFamily="49" charset="0"/>
              </a:rPr>
              <a:t>Exit </a:t>
            </a:r>
            <a:r>
              <a:rPr lang="en-US" dirty="0" err="1">
                <a:latin typeface="Consolas" panose="020B0609020204030204" pitchFamily="49" charset="0"/>
              </a:rPr>
              <a:t>ResumableFunc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53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62FA-DDFC-1131-D469-A38EF6FD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Внутренности </a:t>
            </a:r>
            <a:r>
              <a:rPr lang="ru-RU" dirty="0" err="1"/>
              <a:t>корутины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5DCF9-0D61-44AB-C41D-E112D1E38E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62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53FFE5-3112-C7CD-EA5F-BB4F949FD224}"/>
              </a:ext>
            </a:extLst>
          </p:cNvPr>
          <p:cNvSpPr/>
          <p:nvPr/>
        </p:nvSpPr>
        <p:spPr>
          <a:xfrm>
            <a:off x="8142516" y="1825625"/>
            <a:ext cx="3169920" cy="47026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Coroutine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526BAF-4106-24E6-B7C8-3B913FBD6103}"/>
              </a:ext>
            </a:extLst>
          </p:cNvPr>
          <p:cNvSpPr/>
          <p:nvPr/>
        </p:nvSpPr>
        <p:spPr>
          <a:xfrm>
            <a:off x="8508275" y="2374264"/>
            <a:ext cx="2438400" cy="8752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Promise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C427D5-762F-2C95-9BCE-DD1BFD448FFA}"/>
              </a:ext>
            </a:extLst>
          </p:cNvPr>
          <p:cNvSpPr/>
          <p:nvPr/>
        </p:nvSpPr>
        <p:spPr>
          <a:xfrm>
            <a:off x="8508275" y="3674018"/>
            <a:ext cx="2438400" cy="131934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Return Object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BC2A87-2CA9-07AE-8FEF-B21C459F50DF}"/>
              </a:ext>
            </a:extLst>
          </p:cNvPr>
          <p:cNvSpPr/>
          <p:nvPr/>
        </p:nvSpPr>
        <p:spPr>
          <a:xfrm>
            <a:off x="8704216" y="4209595"/>
            <a:ext cx="2046516" cy="57476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Coroutine handle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B2AC98-4F0B-A1B0-1D4C-1B9A40AA4E01}"/>
              </a:ext>
            </a:extLst>
          </p:cNvPr>
          <p:cNvSpPr/>
          <p:nvPr/>
        </p:nvSpPr>
        <p:spPr>
          <a:xfrm>
            <a:off x="8508275" y="5522412"/>
            <a:ext cx="2438400" cy="6596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co_await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B85604-FAA4-7C36-A97F-8A0772838E99}"/>
              </a:ext>
            </a:extLst>
          </p:cNvPr>
          <p:cNvCxnSpPr>
            <a:cxnSpLocks/>
          </p:cNvCxnSpPr>
          <p:nvPr/>
        </p:nvCxnSpPr>
        <p:spPr>
          <a:xfrm>
            <a:off x="6729549" y="2234655"/>
            <a:ext cx="141296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02F87B-930B-D509-DB52-A73A55FD9526}"/>
              </a:ext>
            </a:extLst>
          </p:cNvPr>
          <p:cNvSpPr txBox="1"/>
          <p:nvPr/>
        </p:nvSpPr>
        <p:spPr>
          <a:xfrm>
            <a:off x="6619604" y="1780631"/>
            <a:ext cx="9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8A9547-5534-370E-5645-D10D97E100A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798130" y="5852249"/>
            <a:ext cx="171014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2CC284F-8307-E2DF-A0A1-E799E98899B9}"/>
              </a:ext>
            </a:extLst>
          </p:cNvPr>
          <p:cNvSpPr txBox="1"/>
          <p:nvPr/>
        </p:nvSpPr>
        <p:spPr>
          <a:xfrm>
            <a:off x="6798127" y="5395050"/>
            <a:ext cx="114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Suspend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BF148B-D93D-E3D9-E76B-24C4E7421D7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798130" y="4496978"/>
            <a:ext cx="190608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D098F33-E963-3A99-4C01-E9C96620E61C}"/>
              </a:ext>
            </a:extLst>
          </p:cNvPr>
          <p:cNvSpPr txBox="1"/>
          <p:nvPr/>
        </p:nvSpPr>
        <p:spPr>
          <a:xfrm>
            <a:off x="6671855" y="3962881"/>
            <a:ext cx="114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Resume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A3DC04E3-A96F-308E-7764-00B730D6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Анатомия </a:t>
            </a:r>
            <a:r>
              <a:rPr lang="ru-RU" dirty="0" err="1"/>
              <a:t>корутины</a:t>
            </a:r>
            <a:endParaRPr 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1B589CA5-3CE4-2326-5368-7EDE8A23C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94169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/>
              <a:t>Корутина</a:t>
            </a:r>
            <a:r>
              <a:rPr lang="ru-RU" dirty="0"/>
              <a:t> вызывается как обычная функция</a:t>
            </a:r>
          </a:p>
          <a:p>
            <a:pPr lvl="1"/>
            <a:r>
              <a:rPr lang="ru-RU" dirty="0"/>
              <a:t>Вызывающей функции возвращается </a:t>
            </a:r>
            <a:r>
              <a:rPr lang="en-US" dirty="0"/>
              <a:t>Return Object</a:t>
            </a:r>
          </a:p>
          <a:p>
            <a:pPr lvl="1"/>
            <a:r>
              <a:rPr lang="ru-RU" dirty="0"/>
              <a:t>Внутри </a:t>
            </a:r>
            <a:r>
              <a:rPr lang="en-US" dirty="0"/>
              <a:t>Return Object </a:t>
            </a:r>
            <a:r>
              <a:rPr lang="ru-RU" dirty="0"/>
              <a:t>обычно хранится </a:t>
            </a:r>
            <a:r>
              <a:rPr lang="en-US" dirty="0"/>
              <a:t>Coroutine handle</a:t>
            </a:r>
          </a:p>
          <a:p>
            <a:r>
              <a:rPr lang="ru-RU" dirty="0"/>
              <a:t>Для возобновления </a:t>
            </a:r>
            <a:r>
              <a:rPr lang="ru-RU" dirty="0" err="1"/>
              <a:t>корутины</a:t>
            </a:r>
            <a:r>
              <a:rPr lang="ru-RU" dirty="0"/>
              <a:t> используется </a:t>
            </a:r>
            <a:r>
              <a:rPr lang="en-US" dirty="0"/>
              <a:t>Coroutine Handle</a:t>
            </a:r>
          </a:p>
          <a:p>
            <a:pPr lvl="1"/>
            <a:r>
              <a:rPr lang="en-US" dirty="0" err="1"/>
              <a:t>coroutine_handle</a:t>
            </a:r>
            <a:r>
              <a:rPr lang="en-US" dirty="0"/>
              <a:t>::</a:t>
            </a:r>
            <a:r>
              <a:rPr lang="en-US" dirty="0" err="1"/>
              <a:t>from_promise</a:t>
            </a:r>
            <a:r>
              <a:rPr lang="en-US" dirty="0"/>
              <a:t>()</a:t>
            </a:r>
          </a:p>
          <a:p>
            <a:r>
              <a:rPr lang="ru-RU" dirty="0"/>
              <a:t>Вызов </a:t>
            </a:r>
            <a:r>
              <a:rPr lang="en-US" dirty="0" err="1"/>
              <a:t>co_await</a:t>
            </a:r>
            <a:r>
              <a:rPr lang="en-US" dirty="0"/>
              <a:t>, </a:t>
            </a:r>
            <a:r>
              <a:rPr lang="en-US" dirty="0" err="1"/>
              <a:t>co_return</a:t>
            </a:r>
            <a:r>
              <a:rPr lang="en-US" dirty="0"/>
              <a:t>, </a:t>
            </a:r>
            <a:r>
              <a:rPr lang="en-US" dirty="0" err="1"/>
              <a:t>co_yield</a:t>
            </a:r>
            <a:r>
              <a:rPr lang="en-US" dirty="0"/>
              <a:t> </a:t>
            </a:r>
            <a:r>
              <a:rPr lang="ru-RU" dirty="0"/>
              <a:t>приостанавливает </a:t>
            </a:r>
            <a:r>
              <a:rPr lang="ru-RU" dirty="0" err="1"/>
              <a:t>корутину</a:t>
            </a:r>
            <a:endParaRPr lang="ru-RU" dirty="0"/>
          </a:p>
          <a:p>
            <a:r>
              <a:rPr lang="en-US" dirty="0"/>
              <a:t>Promise </a:t>
            </a:r>
            <a:r>
              <a:rPr lang="ru-RU" dirty="0"/>
              <a:t>используется для возврата значения или </a:t>
            </a:r>
            <a:r>
              <a:rPr lang="en-US" dirty="0"/>
              <a:t>void</a:t>
            </a:r>
          </a:p>
          <a:p>
            <a:pPr lvl="1"/>
            <a:r>
              <a:rPr lang="en-US" dirty="0" err="1"/>
              <a:t>promise.return_void</a:t>
            </a:r>
            <a:r>
              <a:rPr lang="en-US" dirty="0"/>
              <a:t>(), </a:t>
            </a:r>
            <a:r>
              <a:rPr lang="en-US" dirty="0" err="1"/>
              <a:t>return_value</a:t>
            </a:r>
            <a:r>
              <a:rPr lang="en-US" dirty="0"/>
              <a:t>()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F4A462-0789-744D-53F9-3F067D86F496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6729549" y="2783295"/>
            <a:ext cx="1778726" cy="2857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6B7EE3E-8DA9-13F6-1625-B2AA9B125161}"/>
              </a:ext>
            </a:extLst>
          </p:cNvPr>
          <p:cNvSpPr txBox="1"/>
          <p:nvPr/>
        </p:nvSpPr>
        <p:spPr>
          <a:xfrm>
            <a:off x="6651721" y="2432677"/>
            <a:ext cx="969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415893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3ECB82-0E20-E507-BCED-B1C0E53B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Вспомогательный класс </a:t>
            </a:r>
            <a:r>
              <a:rPr lang="en-US" dirty="0"/>
              <a:t>Logger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F4C2A7-FDEB-DAAD-A66C-AC4989440742}"/>
              </a:ext>
            </a:extLst>
          </p:cNvPr>
          <p:cNvSpPr txBox="1"/>
          <p:nvPr/>
        </p:nvSpPr>
        <p:spPr>
          <a:xfrm>
            <a:off x="838199" y="1690688"/>
            <a:ext cx="105155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Logger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&amp;)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operator=(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&amp;)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~Logger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~Logger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72066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BA91-97CF-AA1A-5A02-D89289E4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Awaiter</a:t>
            </a:r>
            <a:r>
              <a:rPr lang="en-US" dirty="0"/>
              <a:t> – </a:t>
            </a:r>
            <a:r>
              <a:rPr lang="ru-RU" dirty="0"/>
              <a:t>объект ожидания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5714F-2EBF-D22B-35F7-C7CD8C528121}"/>
              </a:ext>
            </a:extLst>
          </p:cNvPr>
          <p:cNvSpPr txBox="1"/>
          <p:nvPr/>
        </p:nvSpPr>
        <p:spPr>
          <a:xfrm>
            <a:off x="838199" y="2090057"/>
            <a:ext cx="1110125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Awaiter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&lt;&gt;* handle;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await_ready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Этот метод вызывается, когда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корутина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приостанавливается.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await_suspend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Awaiter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await_suspend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*handle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await_resume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70624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22F2F0-E688-8B0A-CD5F-A60C6188E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Сопрограмма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599D0-C3AC-D5C6-F4E9-2A6714336FA3}"/>
              </a:ext>
            </a:extLst>
          </p:cNvPr>
          <p:cNvSpPr txBox="1"/>
          <p:nvPr/>
        </p:nvSpPr>
        <p:spPr>
          <a:xfrm>
            <a:off x="838200" y="1690687"/>
            <a:ext cx="1107512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 Эта функция является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корутиной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так как использует оператор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Она бесконечно выполняет цикл, приостанавливаясь на каждой итерации.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*/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ReturnObject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ResumableFunction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&lt;&gt;*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Enter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ResumableFunction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Awaiter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awaiter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ResumableFunction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awaiter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co_await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awaiter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ResumableFunction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Exit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ResumableFunction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281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778D-CE34-82FD-2CA9-16BBD1B9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Отличие </a:t>
            </a:r>
            <a:r>
              <a:rPr lang="ru-RU" dirty="0" err="1"/>
              <a:t>корутин</a:t>
            </a:r>
            <a:r>
              <a:rPr lang="ru-RU" dirty="0"/>
              <a:t> от обычных функций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A5E16-CFA0-B53B-7484-86A3603B0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Обычные функции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5DAE2D-6533-651F-0F19-894C279AA3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Выполнение продолжается до </a:t>
            </a:r>
            <a:r>
              <a:rPr lang="en-US" dirty="0"/>
              <a:t>return </a:t>
            </a:r>
            <a:r>
              <a:rPr lang="ru-RU" dirty="0"/>
              <a:t>или </a:t>
            </a:r>
            <a:r>
              <a:rPr lang="en-US" dirty="0"/>
              <a:t>throw</a:t>
            </a:r>
            <a:endParaRPr lang="ru-RU" dirty="0"/>
          </a:p>
          <a:p>
            <a:r>
              <a:rPr lang="ru-RU" dirty="0"/>
              <a:t>После выхода все локальные переменные уничтожаются</a:t>
            </a:r>
          </a:p>
          <a:p>
            <a:r>
              <a:rPr lang="ru-RU" dirty="0"/>
              <a:t>Возвращает одно значение</a:t>
            </a:r>
          </a:p>
          <a:p>
            <a:r>
              <a:rPr lang="ru-RU" dirty="0"/>
              <a:t>Путь исполнения фиксированный и выполняется за один проход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D9CACE-E02E-D356-7628-D0936CD2CD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err="1"/>
              <a:t>Корутины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4B7F7E-23C6-55F5-26F0-2BC4D7D9A5F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Выполнение можно приостанавливать и возобновлять</a:t>
            </a:r>
          </a:p>
          <a:p>
            <a:r>
              <a:rPr lang="ru-RU" dirty="0"/>
              <a:t>Локальные переменные сохраняются между возобновлениями</a:t>
            </a:r>
          </a:p>
          <a:p>
            <a:r>
              <a:rPr lang="ru-RU" dirty="0"/>
              <a:t>Может возвращать последовательность значений</a:t>
            </a:r>
          </a:p>
          <a:p>
            <a:r>
              <a:rPr lang="ru-RU" dirty="0"/>
              <a:t>Выполнение может быть разорвано на несколько этапов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91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BF316-6863-2C2C-94F2-1232611CF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Запускаем </a:t>
            </a:r>
            <a:r>
              <a:rPr lang="ru-RU" dirty="0" err="1"/>
              <a:t>корутину</a:t>
            </a:r>
            <a:r>
              <a:rPr lang="ru-RU" dirty="0"/>
              <a:t> и управляем ее работой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7D4426-D3AF-5006-1D76-C53BFCC80946}"/>
              </a:ext>
            </a:extLst>
          </p:cNvPr>
          <p:cNvSpPr txBox="1"/>
          <p:nvPr/>
        </p:nvSpPr>
        <p:spPr>
          <a:xfrm>
            <a:off x="838200" y="1779687"/>
            <a:ext cx="1051559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Этот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хэндл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служит для управления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корутиной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coroutine_handle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ResumableFunction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 main: got coroutine handle: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 main()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Передаём управление обратно в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корутину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Разрушаем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корутину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6368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8A16-D3F9-CF1C-55F9-85E43B6F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820E6-49CD-914B-5655-ECC3ECF46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9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5DA3CD-8F80-EB56-29C8-836DA292A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функций и </a:t>
            </a:r>
            <a:r>
              <a:rPr lang="ru-RU" dirty="0" err="1"/>
              <a:t>корутин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9B7F96-6F1C-FAC7-A7AE-D1D093E2C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0752"/>
            <a:ext cx="10515600" cy="4281083"/>
          </a:xfrm>
        </p:spPr>
      </p:pic>
    </p:spTree>
    <p:extLst>
      <p:ext uri="{BB962C8B-B14F-4D97-AF65-F5344CB8AC3E}">
        <p14:creationId xmlns:p14="http://schemas.microsoft.com/office/powerpoint/2010/main" val="83472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58904B-3BFD-2D05-193F-FD239909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Функция, передающая результаты в </a:t>
            </a:r>
            <a:r>
              <a:rPr lang="en-US" dirty="0"/>
              <a:t>callback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46796B-10E0-207E-FB58-F98101AB616A}"/>
              </a:ext>
            </a:extLst>
          </p:cNvPr>
          <p:cNvSpPr txBox="1"/>
          <p:nvPr/>
        </p:nvSpPr>
        <p:spPr>
          <a:xfrm>
            <a:off x="838200" y="1920239"/>
            <a:ext cx="10515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Функция, которая передаёт результат вычислений в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callback.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571CC1-0EF7-3108-4AFE-5A5EDE43B16B}"/>
              </a:ext>
            </a:extLst>
          </p:cNvPr>
          <p:cNvSpPr txBox="1"/>
          <p:nvPr/>
        </p:nvSpPr>
        <p:spPr>
          <a:xfrm>
            <a:off x="7814854" y="2932007"/>
            <a:ext cx="3889466" cy="286232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4904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A344ABB-42FF-AAF9-27D1-1A26E81D6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Корутина</a:t>
            </a:r>
            <a:r>
              <a:rPr lang="en-US" dirty="0"/>
              <a:t> </a:t>
            </a:r>
            <a:r>
              <a:rPr lang="ru-RU" dirty="0"/>
              <a:t>на основе </a:t>
            </a:r>
            <a:r>
              <a:rPr lang="en-US" dirty="0"/>
              <a:t>std::generator </a:t>
            </a:r>
            <a:r>
              <a:rPr lang="ru-RU" dirty="0"/>
              <a:t>(</a:t>
            </a:r>
            <a:r>
              <a:rPr lang="en-US" dirty="0"/>
              <a:t>C++ 23)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E0ECCA-B348-4783-25AB-E93398241865}"/>
              </a:ext>
            </a:extLst>
          </p:cNvPr>
          <p:cNvSpPr txBox="1"/>
          <p:nvPr/>
        </p:nvSpPr>
        <p:spPr>
          <a:xfrm>
            <a:off x="838199" y="1690688"/>
            <a:ext cx="1051559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co_yield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7CB33-2F57-8B09-4C0D-DDB002678373}"/>
              </a:ext>
            </a:extLst>
          </p:cNvPr>
          <p:cNvSpPr txBox="1"/>
          <p:nvPr/>
        </p:nvSpPr>
        <p:spPr>
          <a:xfrm>
            <a:off x="7671163" y="2304990"/>
            <a:ext cx="3889466" cy="286232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6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67705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408C99-593F-7820-5B1A-ACF6DC31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Предназначение </a:t>
            </a:r>
            <a:r>
              <a:rPr lang="ru-RU" dirty="0" err="1"/>
              <a:t>корутин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05404-49EB-F526-C5B2-9CBEB2079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Организация асинхронной работы без</a:t>
            </a:r>
            <a:r>
              <a:rPr lang="en-US" dirty="0"/>
              <a:t> callback-</a:t>
            </a:r>
            <a:r>
              <a:rPr lang="ru-RU" dirty="0"/>
              <a:t>вызовов;</a:t>
            </a:r>
          </a:p>
          <a:p>
            <a:r>
              <a:rPr lang="ru-RU" dirty="0"/>
              <a:t>ленивые вычисления;</a:t>
            </a:r>
          </a:p>
          <a:p>
            <a:r>
              <a:rPr lang="ru-RU" dirty="0"/>
              <a:t>построение "ждущих" и "медленных" итераторов;</a:t>
            </a:r>
          </a:p>
          <a:p>
            <a:r>
              <a:rPr lang="ru-RU" dirty="0"/>
              <a:t>Приостановка и возобновления выполнения без тяжёлых конструкций вроде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thread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21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B82607-1BE9-CE41-EA68-CF5760ED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слова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045CA-E0CE-2C43-E349-C51DD6664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25F55B-7BA5-314D-E7DA-CFA81F50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компилятор узнаёт, что функция является </a:t>
            </a:r>
            <a:r>
              <a:rPr lang="ru-RU" dirty="0" err="1"/>
              <a:t>корутиной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2FED8B-9B7A-ADD6-5CE9-512B2A3DA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Внутри функции используются одни из следующих </a:t>
            </a:r>
            <a:r>
              <a:rPr lang="en-US" dirty="0"/>
              <a:t>co-</a:t>
            </a:r>
            <a:r>
              <a:rPr lang="ru-RU" dirty="0"/>
              <a:t>операторов:</a:t>
            </a:r>
          </a:p>
          <a:p>
            <a:pPr lvl="1"/>
            <a:r>
              <a:rPr lang="en-US" dirty="0" err="1"/>
              <a:t>co_return</a:t>
            </a:r>
            <a:endParaRPr lang="en-US" dirty="0"/>
          </a:p>
          <a:p>
            <a:pPr lvl="1"/>
            <a:r>
              <a:rPr lang="en-US" dirty="0" err="1"/>
              <a:t>co_await</a:t>
            </a:r>
            <a:endParaRPr lang="en-US" dirty="0"/>
          </a:p>
          <a:p>
            <a:pPr lvl="1"/>
            <a:r>
              <a:rPr lang="en-US" dirty="0" err="1"/>
              <a:t>co_yield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1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16179</TotalTime>
  <Words>2096</Words>
  <Application>Microsoft Office PowerPoint</Application>
  <PresentationFormat>Widescreen</PresentationFormat>
  <Paragraphs>350</Paragraphs>
  <Slides>31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Aptos</vt:lpstr>
      <vt:lpstr>Aptos Display</vt:lpstr>
      <vt:lpstr>Arial</vt:lpstr>
      <vt:lpstr>Consolas</vt:lpstr>
      <vt:lpstr>Office Theme</vt:lpstr>
      <vt:lpstr>Сопрограммы (Корутины)</vt:lpstr>
      <vt:lpstr>Корутины</vt:lpstr>
      <vt:lpstr>Отличие корутин от обычных функций</vt:lpstr>
      <vt:lpstr>Сравнение функций и корутин</vt:lpstr>
      <vt:lpstr>Функция, передающая результаты в callback</vt:lpstr>
      <vt:lpstr>Корутина на основе std::generator (C++ 23)</vt:lpstr>
      <vt:lpstr>Предназначение корутин</vt:lpstr>
      <vt:lpstr>Ключевые слова</vt:lpstr>
      <vt:lpstr>Как компилятор узнаёт, что функция является корутиной?</vt:lpstr>
      <vt:lpstr>co_yield</vt:lpstr>
      <vt:lpstr>co_return</vt:lpstr>
      <vt:lpstr>co_await</vt:lpstr>
      <vt:lpstr>Сравнение co-операторов</vt:lpstr>
      <vt:lpstr>Создаём простейшую корутину</vt:lpstr>
      <vt:lpstr>Костяк возобновляемой функции</vt:lpstr>
      <vt:lpstr>Coroutine Traits</vt:lpstr>
      <vt:lpstr>Coroutine Traits</vt:lpstr>
      <vt:lpstr>Объявляем promise_type внутри ReturnObject</vt:lpstr>
      <vt:lpstr>Запускаем корутину и возвращаемся</vt:lpstr>
      <vt:lpstr>Приостанавливаем корутину при входе в неё</vt:lpstr>
      <vt:lpstr>coroutine_handle</vt:lpstr>
      <vt:lpstr>coroutine_handle</vt:lpstr>
      <vt:lpstr>Сохраняем promise-объект внутрь ReturnObject</vt:lpstr>
      <vt:lpstr>PowerPoint Presentation</vt:lpstr>
      <vt:lpstr>Внутренности корутины</vt:lpstr>
      <vt:lpstr>Анатомия корутины</vt:lpstr>
      <vt:lpstr>Вспомогательный класс Logger</vt:lpstr>
      <vt:lpstr>Awaiter – объект ожидания</vt:lpstr>
      <vt:lpstr>Сопрограмма</vt:lpstr>
      <vt:lpstr>Запускаем корутину и управляем ее работой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Алексей Малов</dc:creator>
  <cp:lastModifiedBy>Алексей Малов</cp:lastModifiedBy>
  <cp:revision>70</cp:revision>
  <dcterms:created xsi:type="dcterms:W3CDTF">2025-02-03T14:52:05Z</dcterms:created>
  <dcterms:modified xsi:type="dcterms:W3CDTF">2025-04-23T10:54:00Z</dcterms:modified>
</cp:coreProperties>
</file>