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3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4" r:id="rId21"/>
    <p:sldId id="273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2A83E-0F7A-44FF-B0FE-E17C74755564}" v="1138" dt="2020-08-18T20:51:37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2D96-1DF1-471B-B031-75604FD91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5BF8D-9DDB-4DFF-9C85-15A859B65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DDBA-B11C-4260-98BB-255F6010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C297D-51C2-400E-AC02-60F9CA63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F3AF-C8FA-418C-8C66-BDCDA48E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2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BF30-CD23-49EC-83CE-41B2C663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5D749-BE92-43B5-84EC-46B323E78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08DF8-5367-4A4E-9E20-04C0E52E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875FC-06CE-4785-A5DE-BD121553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89D71-EA68-49F8-A959-8ECCBEBF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86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2C9EB-3EA2-4DBF-9941-D31668329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D638F-66E2-4BCA-9A3C-4E5C43793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5BAC2-E720-4C61-8B56-E726A01C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2D2E-7450-49C4-8D87-807DE1F0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49FEA-9B8D-4234-8FBA-FACEF2F6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42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D580-C65F-4D76-84B4-507FE7CF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1DB5-AE4D-486E-AD01-D71BD7BCE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D5B03-09C5-4735-AB04-F043CC83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EDAB5-FC4D-4457-AB55-281EFB25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53AB9-2F03-41A4-BF2C-73C9AF20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56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20CA-6033-4AAB-8F34-029DD3AB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B39BA-38C5-48B1-A9B2-A7E7008C6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78416-50AC-4D5D-8C38-8F8D1763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39E5C-2759-48D3-9423-33F9A07F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70341-7A19-44A3-B8DD-CD24560D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95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1793-35F1-423C-AC4F-2A167BEB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5C49-2E02-4CEA-8AEF-401618D85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7ACEE-BAC1-4D1A-BAF6-E4AD12449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4DBF6-E81A-412C-AFF8-9B1A99DB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D3B71-C9F2-4BCC-9BA7-EF0BDBFE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1FD0D-8F41-4EF5-B9E7-B4C74846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3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5FC4-E1DD-4216-A710-689F3967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57E50-0830-4CF6-8090-93F01C224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6CA2F-7FAC-4167-BCFB-78A4CDFA0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88D48-7541-4734-99B6-9108D53DC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5D4C2-AC1A-4274-B19D-F45B915E7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55419-6238-4A9D-BCAD-35AC5C6B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01F6F-89D5-462A-BF2C-E57FDE4F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DA730-2839-4C54-A3E0-0FDCA91A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69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E3D3-3413-4395-8F62-3ABEAE80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DC2AC-6BC6-4D63-A13E-B19D7AE0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16B0B-8A16-445A-B11C-DD07B64A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F7712-7266-42FE-BC5E-B0A9DBFE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87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5EE9D-B39C-4296-B335-354E2893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237B2-7C23-4F73-9AF2-22FFC8E4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5B0B4-C18A-432B-9E05-5734A3C7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90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B608-C1E4-4B35-A082-FA092C40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159C5-4225-40B3-A2E1-D564CBECC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46AF2-8D6A-422D-B6D4-4BDB6392C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0E979-9923-49AB-8DE5-F2E78FC0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4C955-C83C-4564-99B7-70FE21F4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7A1F5-18B9-432F-A04E-6F5456CD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99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B99-6436-455A-B999-B74A7F13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438A9-0938-4CBB-9425-302C13949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9D712-273D-4802-A036-631DF4F70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9A461-DF44-489F-8BBC-0C4222D1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A91D8-C29B-48C8-AFD6-E5D905DF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5F2E5-67E1-4194-BEF3-057ADCA5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64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6312F-FDA1-4C6D-B559-139BE451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00D9B-4E96-4EBC-9A91-8983AFDD3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654AA-3A9B-4BE2-BFBA-8494D8306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91E11-73C8-4878-8E24-6F486B952850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1BB82-C4B9-4614-8F16-2EFA3CE05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E9A71-7259-4159-AE79-995A74171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84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ey-x/NroomsOpt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39E8-9633-4096-902C-6F07A3EB2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32885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Оптимизировать площадь заполнения большой комнаты несколькими меньшего размера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703D3-AF18-479D-93E4-429AA44D6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Алексей Воеводкин</a:t>
            </a:r>
          </a:p>
        </p:txBody>
      </p:sp>
    </p:spTree>
    <p:extLst>
      <p:ext uri="{BB962C8B-B14F-4D97-AF65-F5344CB8AC3E}">
        <p14:creationId xmlns:p14="http://schemas.microsoft.com/office/powerpoint/2010/main" val="4623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9B28-5305-4C8A-A061-5BBCB81C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06475"/>
          </a:xfrm>
        </p:spPr>
        <p:txBody>
          <a:bodyPr/>
          <a:lstStyle/>
          <a:p>
            <a:r>
              <a:rPr lang="ru-RU" dirty="0"/>
              <a:t>2</a:t>
            </a:r>
            <a:r>
              <a:rPr lang="en-US" dirty="0"/>
              <a:t>D – </a:t>
            </a:r>
            <a:r>
              <a:rPr lang="ru-RU" dirty="0"/>
              <a:t>оказывается просто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2155FFD-592E-4AB9-980A-0BC547CF10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6474"/>
                <a:ext cx="10515600" cy="5851525"/>
              </a:xfrm>
            </p:spPr>
            <p:txBody>
              <a:bodyPr/>
              <a:lstStyle/>
              <a:p>
                <a:r>
                  <a:rPr lang="ru-RU" dirty="0"/>
                  <a:t>для любых двух комнат есть 4 случая взаимного расположения одной относительно другой</a:t>
                </a:r>
                <a:r>
                  <a:rPr lang="en-US" dirty="0"/>
                  <a:t>: </a:t>
                </a:r>
                <a:r>
                  <a:rPr lang="ru-RU" dirty="0"/>
                  <a:t>слева – справа, сверху – снизу</a:t>
                </a:r>
                <a:endParaRPr lang="en-US" dirty="0"/>
              </a:p>
              <a:p>
                <a:r>
                  <a:rPr lang="ru-RU" dirty="0"/>
                  <a:t>реализуется только один из четырех случаев</a:t>
                </a:r>
                <a:endParaRPr lang="en-US" dirty="0"/>
              </a:p>
              <a:p>
                <a:r>
                  <a:rPr lang="ru-RU" dirty="0"/>
                  <a:t>4 бинарных переменных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ru-RU" dirty="0"/>
              </a:p>
              <a:p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2155FFD-592E-4AB9-980A-0BC547CF1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6474"/>
                <a:ext cx="10515600" cy="5851525"/>
              </a:xfrm>
              <a:blipFill>
                <a:blip r:embed="rId2"/>
                <a:stretch>
                  <a:fillRect l="-1043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AA9152C-2133-46A3-BE49-17AF11AF0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166" y="3126049"/>
            <a:ext cx="8048625" cy="34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3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33D3-4B0E-4D3E-A674-C393A17A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432"/>
            <a:ext cx="10827058" cy="1012054"/>
          </a:xfrm>
        </p:spPr>
        <p:txBody>
          <a:bodyPr>
            <a:normAutofit/>
          </a:bodyPr>
          <a:lstStyle/>
          <a:p>
            <a:r>
              <a:rPr lang="ru-RU" dirty="0"/>
              <a:t>Условие не пересечения любых двух комнат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870176-99B2-4826-859B-B476E5045C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8384"/>
                <a:ext cx="10515600" cy="5504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элементы двух матриц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Понятно почему сразу не удалось правильно сформулировать </a:t>
                </a:r>
                <a:r>
                  <a:rPr lang="en-US" dirty="0"/>
                  <a:t>2D!!!</a:t>
                </a:r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870176-99B2-4826-859B-B476E5045C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8384"/>
                <a:ext cx="10515600" cy="5504155"/>
              </a:xfrm>
              <a:blipFill>
                <a:blip r:embed="rId2"/>
                <a:stretch>
                  <a:fillRect l="-1217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533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994D-D311-4076-BE31-4EA13BFB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9073"/>
          </a:xfrm>
        </p:spPr>
        <p:txBody>
          <a:bodyPr/>
          <a:lstStyle/>
          <a:p>
            <a:r>
              <a:rPr lang="ru-RU" dirty="0"/>
              <a:t>Математическая формулировка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10C4D9-95A6-4971-BEB6-B52E5CFF7C2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709073"/>
                <a:ext cx="5181600" cy="5940302"/>
              </a:xfrm>
              <a:solidFill>
                <a:schemeClr val="bg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subject to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10C4D9-95A6-4971-BEB6-B52E5CFF7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709073"/>
                <a:ext cx="5181600" cy="5940302"/>
              </a:xfrm>
              <a:blipFill>
                <a:blip r:embed="rId2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CEB20-837A-49E9-A086-CD5B2539D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2098" y="922707"/>
            <a:ext cx="5688367" cy="5513033"/>
          </a:xfrm>
        </p:spPr>
        <p:txBody>
          <a:bodyPr>
            <a:normAutofit/>
          </a:bodyPr>
          <a:lstStyle/>
          <a:p>
            <a:r>
              <a:rPr lang="en-US" dirty="0"/>
              <a:t>MIQP </a:t>
            </a:r>
            <a:r>
              <a:rPr lang="ru-RU" dirty="0"/>
              <a:t>– </a:t>
            </a:r>
            <a:r>
              <a:rPr lang="en-US" dirty="0"/>
              <a:t>mixed integer quadratic programming</a:t>
            </a:r>
          </a:p>
          <a:p>
            <a:r>
              <a:rPr lang="en-US" dirty="0"/>
              <a:t>ILOG – </a:t>
            </a:r>
            <a:r>
              <a:rPr lang="ru-RU" dirty="0"/>
              <a:t>такие решает</a:t>
            </a:r>
          </a:p>
          <a:p>
            <a:r>
              <a:rPr lang="ru-RU" dirty="0"/>
              <a:t>Переменных не много</a:t>
            </a:r>
          </a:p>
          <a:p>
            <a:r>
              <a:rPr lang="ru-RU" dirty="0"/>
              <a:t>для </a:t>
            </a:r>
            <a:r>
              <a:rPr lang="en-US" dirty="0"/>
              <a:t>N = 5</a:t>
            </a:r>
            <a:r>
              <a:rPr lang="ru-RU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(X) </a:t>
            </a:r>
            <a:r>
              <a:rPr lang="ru-RU" dirty="0"/>
              <a:t>10 </a:t>
            </a:r>
            <a:r>
              <a:rPr lang="en-US" dirty="0"/>
              <a:t>+ (Y) 10 + (BX) +25 + (BY)+25</a:t>
            </a:r>
          </a:p>
          <a:p>
            <a:r>
              <a:rPr lang="ru-RU" dirty="0"/>
              <a:t>Можно использовать бесплатную версию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201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3014D2-2A1D-49C7-ABD4-DB279D72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5"/>
            <a:ext cx="10515600" cy="758825"/>
          </a:xfrm>
        </p:spPr>
        <p:txBody>
          <a:bodyPr/>
          <a:lstStyle/>
          <a:p>
            <a:r>
              <a:rPr lang="ru-RU" dirty="0"/>
              <a:t>Облом (небольшой)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A49095-8164-4814-AB78-341FDAEFB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1019175"/>
            <a:ext cx="102489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3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0FC8-5C45-436E-98B9-290366A2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36526"/>
            <a:ext cx="10515600" cy="863600"/>
          </a:xfrm>
        </p:spPr>
        <p:txBody>
          <a:bodyPr/>
          <a:lstStyle/>
          <a:p>
            <a:r>
              <a:rPr lang="en-US" dirty="0"/>
              <a:t>ILOG: </a:t>
            </a:r>
            <a:r>
              <a:rPr lang="ru-RU" dirty="0"/>
              <a:t>целевая не выпуклая (</a:t>
            </a:r>
            <a:r>
              <a:rPr lang="en-US" dirty="0"/>
              <a:t>nonconvex</a:t>
            </a:r>
            <a:r>
              <a:rPr lang="ru-RU" dirty="0"/>
              <a:t>)!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BADF1F-F0D6-49FA-91DF-AC9FBDAFBF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9168" y="1253331"/>
            <a:ext cx="4064363" cy="435133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79EF9D-E360-4796-9B92-0A28B43CF1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2725" y="1253331"/>
            <a:ext cx="4198378" cy="44859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DA2F45-2E5E-44F5-B2F6-810C9F96648A}"/>
              </a:ext>
            </a:extLst>
          </p:cNvPr>
          <p:cNvSpPr txBox="1"/>
          <p:nvPr/>
        </p:nvSpPr>
        <p:spPr>
          <a:xfrm>
            <a:off x="1300071" y="6162675"/>
            <a:ext cx="959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Есть хорошо развитая теория оптимизации выпуклых (</a:t>
            </a:r>
            <a:r>
              <a:rPr lang="en-US" sz="2400" dirty="0"/>
              <a:t>convex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ru-RU" sz="2400" dirty="0"/>
              <a:t>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3528077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FA17DC3-E39E-43CF-BEB6-D9884424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Подсказка: </a:t>
            </a:r>
            <a:r>
              <a:rPr lang="en-US" sz="4000" dirty="0"/>
              <a:t>Problem can be solved to global optimality with solution target 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8C7EA3-41B8-40B5-9FF0-296F791B0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4" y="2528888"/>
            <a:ext cx="4743451" cy="156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58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19806F-86F1-4AD7-8B0A-C45FE9F1B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690688"/>
            <a:ext cx="11706225" cy="45053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47BDB76-D6FA-4476-B6DB-8240271C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/>
          <a:lstStyle/>
          <a:p>
            <a:r>
              <a:rPr lang="ru-RU" dirty="0"/>
              <a:t>Значения параметра </a:t>
            </a:r>
            <a:r>
              <a:rPr lang="en-US" dirty="0" err="1">
                <a:highlight>
                  <a:srgbClr val="C0C0C0"/>
                </a:highlight>
              </a:rPr>
              <a:t>cplex.optimalitytarget</a:t>
            </a:r>
            <a:endParaRPr lang="ru-RU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5399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548BDE-71CE-4ED0-BD7E-76E14269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52" y="102880"/>
            <a:ext cx="5399103" cy="767132"/>
          </a:xfrm>
        </p:spPr>
        <p:txBody>
          <a:bodyPr>
            <a:normAutofit/>
          </a:bodyPr>
          <a:lstStyle/>
          <a:p>
            <a:r>
              <a:rPr lang="en-US" dirty="0"/>
              <a:t>Objective = 44.5</a:t>
            </a:r>
            <a:endParaRPr lang="ru-RU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9136345-CFFC-48C7-95FB-D6131EEBCD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4790" y="2151078"/>
            <a:ext cx="2847975" cy="1200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B44493-BC33-48FD-8787-BAD2E707F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90" y="3506773"/>
            <a:ext cx="4124325" cy="228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EE89AC6-989B-4DD1-AC3E-F63F496BAC38}"/>
              </a:ext>
            </a:extLst>
          </p:cNvPr>
          <p:cNvSpPr txBox="1"/>
          <p:nvPr/>
        </p:nvSpPr>
        <p:spPr>
          <a:xfrm>
            <a:off x="397366" y="1344128"/>
            <a:ext cx="26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Данные на входе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842D5E0-5B18-4A34-8930-212AA86E4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2751153"/>
            <a:ext cx="5991687" cy="3333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02425F7-F9D3-42D1-9FFF-A9AD77FE1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580" y="286317"/>
            <a:ext cx="5572125" cy="2286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D61A6A-B89C-43CD-81E4-570C57F84C48}"/>
              </a:ext>
            </a:extLst>
          </p:cNvPr>
          <p:cNvSpPr txBox="1"/>
          <p:nvPr/>
        </p:nvSpPr>
        <p:spPr>
          <a:xfrm>
            <a:off x="1966911" y="6110615"/>
            <a:ext cx="717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Всего около 34 решений с </a:t>
            </a:r>
            <a:r>
              <a:rPr lang="en-US" sz="2800" dirty="0"/>
              <a:t>Objective = 44.5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43726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81C1-0205-40EE-88CC-80F3B99C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95"/>
            <a:ext cx="10421645" cy="132556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611A-F62C-409A-8AA7-089E37DF2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752"/>
            <a:ext cx="10515600" cy="4811698"/>
          </a:xfrm>
        </p:spPr>
        <p:txBody>
          <a:bodyPr>
            <a:normAutofit fontScale="55000" lnSpcReduction="20000"/>
          </a:bodyPr>
          <a:lstStyle/>
          <a:p>
            <a:endParaRPr lang="ru-RU" dirty="0"/>
          </a:p>
          <a:p>
            <a:r>
              <a:rPr lang="ru-RU" sz="5800" dirty="0"/>
              <a:t> Думал линейная задача – оказалось нет</a:t>
            </a:r>
          </a:p>
          <a:p>
            <a:endParaRPr lang="ru-RU" sz="5100" dirty="0"/>
          </a:p>
          <a:p>
            <a:r>
              <a:rPr lang="en-US" sz="6700" dirty="0"/>
              <a:t>ILOG </a:t>
            </a:r>
            <a:r>
              <a:rPr lang="ru-RU" sz="6700" dirty="0"/>
              <a:t>может решать квадратичные задачи с </a:t>
            </a:r>
            <a:r>
              <a:rPr lang="ru-RU" sz="6700" b="1" dirty="0"/>
              <a:t>целочисленными переменными </a:t>
            </a:r>
            <a:r>
              <a:rPr lang="ru-RU" sz="6700" dirty="0"/>
              <a:t>(</a:t>
            </a:r>
            <a:r>
              <a:rPr lang="en-US" sz="6700" dirty="0" err="1"/>
              <a:t>PuLP</a:t>
            </a:r>
            <a:r>
              <a:rPr lang="en-US" sz="6700" dirty="0"/>
              <a:t> (</a:t>
            </a:r>
            <a:r>
              <a:rPr lang="en-US" sz="6700" dirty="0" err="1"/>
              <a:t>cbc</a:t>
            </a:r>
            <a:r>
              <a:rPr lang="en-US" sz="6700" dirty="0"/>
              <a:t>) – </a:t>
            </a:r>
            <a:r>
              <a:rPr lang="ru-RU" sz="6700" dirty="0"/>
              <a:t>не справился бы)</a:t>
            </a:r>
          </a:p>
          <a:p>
            <a:pPr marL="0" indent="0">
              <a:buNone/>
            </a:pPr>
            <a:endParaRPr lang="ru-RU" sz="5100" dirty="0"/>
          </a:p>
          <a:p>
            <a:r>
              <a:rPr lang="ru-RU" sz="6700" dirty="0"/>
              <a:t>Есть много задач по оптимизации не только логистики (следующая тема)</a:t>
            </a:r>
          </a:p>
          <a:p>
            <a:pPr marL="0" indent="0">
              <a:buNone/>
            </a:pPr>
            <a:endParaRPr lang="ru-RU" dirty="0"/>
          </a:p>
          <a:p>
            <a:pPr marL="0" indent="0" algn="r">
              <a:buNone/>
            </a:pPr>
            <a:r>
              <a:rPr lang="en-US" dirty="0">
                <a:hlinkClick r:id="rId2"/>
              </a:rPr>
              <a:t>https://github.com/alexey-x/NroomsOpti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8985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5859-C7A2-4E2B-8611-D41A186E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38588-AA39-448E-8767-CA26C7FA0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Бизнес формулировка задачи</a:t>
            </a:r>
          </a:p>
          <a:p>
            <a:r>
              <a:rPr lang="ru-RU" dirty="0"/>
              <a:t>Входные данные</a:t>
            </a:r>
          </a:p>
          <a:p>
            <a:r>
              <a:rPr lang="ru-RU" dirty="0"/>
              <a:t>Подход к решению</a:t>
            </a:r>
          </a:p>
          <a:p>
            <a:r>
              <a:rPr lang="ru-RU" dirty="0"/>
              <a:t>Математическая формулировка</a:t>
            </a:r>
          </a:p>
          <a:p>
            <a:r>
              <a:rPr lang="ru-RU" dirty="0"/>
              <a:t>Решение на </a:t>
            </a:r>
            <a:r>
              <a:rPr lang="en-US" dirty="0"/>
              <a:t>ILOG</a:t>
            </a:r>
          </a:p>
          <a:p>
            <a:r>
              <a:rPr lang="ru-RU" dirty="0"/>
              <a:t>Заключение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54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E211F3-EF4E-4312-B1AF-DC137AA19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723"/>
          </a:xfrm>
        </p:spPr>
        <p:txBody>
          <a:bodyPr/>
          <a:lstStyle/>
          <a:p>
            <a:r>
              <a:rPr lang="ru-RU" dirty="0"/>
              <a:t>Бизнес формулировка задачи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6E1A46-C753-46CC-A6F9-04338B334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5938"/>
            <a:ext cx="5181600" cy="4721025"/>
          </a:xfrm>
        </p:spPr>
        <p:txBody>
          <a:bodyPr>
            <a:normAutofit/>
          </a:bodyPr>
          <a:lstStyle/>
          <a:p>
            <a:r>
              <a:rPr lang="ru-RU" dirty="0"/>
              <a:t>Есть большая прямоугольная комната заданного размера</a:t>
            </a:r>
          </a:p>
          <a:p>
            <a:r>
              <a:rPr lang="ru-RU" dirty="0"/>
              <a:t>Есть </a:t>
            </a:r>
            <a:r>
              <a:rPr lang="en-US" dirty="0"/>
              <a:t>N </a:t>
            </a:r>
            <a:r>
              <a:rPr lang="ru-RU" dirty="0"/>
              <a:t>меньших комнат, чьи размеры лежат  в заданных диапазонах</a:t>
            </a:r>
          </a:p>
          <a:p>
            <a:r>
              <a:rPr lang="ru-RU" dirty="0"/>
              <a:t>Большую комнату требуется заполнить меньшими комнатами так, чтобы их площадь была максимальна</a:t>
            </a:r>
          </a:p>
          <a:p>
            <a:r>
              <a:rPr lang="ru-RU" dirty="0"/>
              <a:t>Комнаты прямоугольные, не пересекаются, «параллельны»</a:t>
            </a:r>
          </a:p>
          <a:p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B2EB5D-DA88-4EEA-8FD1-DF7EE4BFE9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30435"/>
            <a:ext cx="5181600" cy="314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6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3D76DE-B18B-4C42-A2D5-A79B23CF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851A2-D2FC-497C-B4E1-AFCB25568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 </a:t>
            </a:r>
            <a:r>
              <a:rPr lang="ru-RU" dirty="0" err="1"/>
              <a:t>эксель</a:t>
            </a:r>
            <a:r>
              <a:rPr lang="ru-RU" dirty="0"/>
              <a:t> файла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27934B-8F18-4F3F-A4A2-8BBE3486A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5" y="1825625"/>
            <a:ext cx="4552950" cy="1724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610AB-7F34-4843-A699-03187D198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62" y="4001294"/>
            <a:ext cx="69627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37B0-4E9C-47B1-A647-E757D6D1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36201"/>
            <a:ext cx="10515600" cy="68244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Подход к решению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07E6D-2C92-43A5-B40A-EB72D9F9361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905522"/>
                <a:ext cx="5802297" cy="581627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переменные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subject to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ru-RU" dirty="0">
                    <a:solidFill>
                      <a:srgbClr val="FF0000"/>
                    </a:solidFill>
                  </a:rPr>
                  <a:t>+Условия попарного не пересечения комнат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07E6D-2C92-43A5-B40A-EB72D9F936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905522"/>
                <a:ext cx="5802297" cy="5816277"/>
              </a:xfrm>
              <a:blipFill>
                <a:blip r:embed="rId2"/>
                <a:stretch>
                  <a:fillRect l="-2101" t="-2411" r="-2416" b="-8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006021-C682-4740-92D2-D11D8D9CA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455" y="1825625"/>
            <a:ext cx="4855346" cy="378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37B0-4E9C-47B1-A647-E757D6D1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Условия попарного не пересечения комнат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07E6D-2C92-43A5-B40A-EB72D9F936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Зеленая комната не должна пересекаться с комнатами слева, справа, снизу, сверху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Как сформулировать условия???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DD2ED-5100-457A-8A77-B28F5661C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546" y="1690688"/>
            <a:ext cx="4252403" cy="356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1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A88B-5420-4951-B57B-6CD8BA33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62"/>
            <a:ext cx="10515600" cy="851116"/>
          </a:xfrm>
        </p:spPr>
        <p:txBody>
          <a:bodyPr/>
          <a:lstStyle/>
          <a:p>
            <a:r>
              <a:rPr lang="ru-RU" dirty="0"/>
              <a:t>От простого к сложному – 1</a:t>
            </a:r>
            <a:r>
              <a:rPr lang="en-US" dirty="0"/>
              <a:t>D </a:t>
            </a:r>
            <a:r>
              <a:rPr lang="ru-RU" dirty="0"/>
              <a:t>задача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CAAECF-1E25-49CC-A4AE-9A57C82AE0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154" y="1690688"/>
            <a:ext cx="5134904" cy="3684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C7B24D8-7B49-419C-96FA-DEC6EAEED3BB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974692" y="1690688"/>
                <a:ext cx="5893458" cy="4498975"/>
              </a:xfrm>
            </p:spPr>
            <p:txBody>
              <a:bodyPr/>
              <a:lstStyle/>
              <a:p>
                <a:r>
                  <a:rPr lang="ru-RU" dirty="0"/>
                  <a:t>Размер большой комнаты – </a:t>
                </a:r>
                <a:r>
                  <a:rPr lang="en-US" dirty="0"/>
                  <a:t>L</a:t>
                </a:r>
              </a:p>
              <a:p>
                <a:r>
                  <a:rPr lang="ru-RU" dirty="0"/>
                  <a:t>Комната </a:t>
                </a:r>
                <a:r>
                  <a:rPr lang="en-US" dirty="0"/>
                  <a:t> </a:t>
                </a:r>
                <a:r>
                  <a:rPr lang="ru-RU" dirty="0"/>
                  <a:t>с начальной координатой </a:t>
                </a:r>
                <a:r>
                  <a:rPr lang="en-US" b="1" dirty="0"/>
                  <a:t>X</a:t>
                </a:r>
                <a:r>
                  <a:rPr lang="en-US" dirty="0"/>
                  <a:t> </a:t>
                </a:r>
                <a:r>
                  <a:rPr lang="ru-RU" dirty="0"/>
                  <a:t>не должна пересекаться с «комнатой </a:t>
                </a:r>
                <a:r>
                  <a:rPr lang="en-US" b="1" dirty="0"/>
                  <a:t>Y</a:t>
                </a:r>
                <a:r>
                  <a:rPr lang="ru-RU" dirty="0"/>
                  <a:t>»</a:t>
                </a:r>
                <a:endParaRPr lang="en-US" dirty="0"/>
              </a:p>
              <a:p>
                <a:r>
                  <a:rPr lang="en-US" dirty="0"/>
                  <a:t>2 </a:t>
                </a:r>
                <a:r>
                  <a:rPr lang="ru-RU" dirty="0"/>
                  <a:t>случая(</a:t>
                </a:r>
                <a:r>
                  <a:rPr lang="en-US" b="1" dirty="0"/>
                  <a:t>Y</a:t>
                </a:r>
                <a:r>
                  <a:rPr lang="en-US" dirty="0"/>
                  <a:t> </a:t>
                </a:r>
                <a:r>
                  <a:rPr lang="ru-RU" dirty="0"/>
                  <a:t>справа от </a:t>
                </a:r>
                <a:r>
                  <a:rPr lang="en-US" b="1" dirty="0"/>
                  <a:t>X</a:t>
                </a:r>
                <a:r>
                  <a:rPr lang="en-US" dirty="0"/>
                  <a:t>, </a:t>
                </a:r>
                <a:r>
                  <a:rPr lang="en-US" b="1" dirty="0"/>
                  <a:t>Y</a:t>
                </a:r>
                <a:r>
                  <a:rPr lang="en-US" dirty="0"/>
                  <a:t> </a:t>
                </a:r>
                <a:r>
                  <a:rPr lang="ru-RU" dirty="0"/>
                  <a:t>слева от </a:t>
                </a:r>
                <a:r>
                  <a:rPr lang="en-US" b="1" dirty="0"/>
                  <a:t>X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C7B24D8-7B49-419C-96FA-DEC6EAEED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974692" y="1690688"/>
                <a:ext cx="5893458" cy="4498975"/>
              </a:xfrm>
              <a:blipFill>
                <a:blip r:embed="rId3"/>
                <a:stretch>
                  <a:fillRect l="-1861" t="-2168" r="-13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5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A88B-5420-4951-B57B-6CD8BA33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56" y="110971"/>
            <a:ext cx="10503132" cy="771221"/>
          </a:xfrm>
        </p:spPr>
        <p:txBody>
          <a:bodyPr>
            <a:normAutofit/>
          </a:bodyPr>
          <a:lstStyle/>
          <a:p>
            <a:r>
              <a:rPr lang="ru-RU" dirty="0"/>
              <a:t>1</a:t>
            </a:r>
            <a:r>
              <a:rPr lang="en-US" dirty="0"/>
              <a:t>D </a:t>
            </a:r>
            <a:r>
              <a:rPr lang="ru-RU" dirty="0"/>
              <a:t>задача</a:t>
            </a:r>
            <a:r>
              <a:rPr lang="en-US" dirty="0"/>
              <a:t> </a:t>
            </a:r>
            <a:r>
              <a:rPr lang="ru-RU" dirty="0"/>
              <a:t>- линейное программирование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CAAECF-1E25-49CC-A4AE-9A57C82AE0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154" y="1690688"/>
            <a:ext cx="5134904" cy="3684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C7B24D8-7B49-419C-96FA-DEC6EAEED3BB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974692" y="1012054"/>
                <a:ext cx="5380696" cy="57349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2 </a:t>
                </a:r>
                <a:r>
                  <a:rPr lang="ru-RU" dirty="0"/>
                  <a:t>случая, но реализуется один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Бинарные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Проверка: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– слева от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C7B24D8-7B49-419C-96FA-DEC6EAEED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974692" y="1012054"/>
                <a:ext cx="5380696" cy="5734975"/>
              </a:xfrm>
              <a:blipFill>
                <a:blip r:embed="rId3"/>
                <a:stretch>
                  <a:fillRect l="-2039" t="-23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8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2E0E315-B94A-454A-906C-FA63E14C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65" y="0"/>
            <a:ext cx="10515600" cy="922137"/>
          </a:xfrm>
        </p:spPr>
        <p:txBody>
          <a:bodyPr/>
          <a:lstStyle/>
          <a:p>
            <a:r>
              <a:rPr lang="ru-RU" dirty="0"/>
              <a:t>1</a:t>
            </a:r>
            <a:r>
              <a:rPr lang="en-US" dirty="0"/>
              <a:t>D – </a:t>
            </a:r>
            <a:r>
              <a:rPr lang="ru-RU" dirty="0"/>
              <a:t>переход для </a:t>
            </a:r>
            <a:r>
              <a:rPr lang="en-US" dirty="0"/>
              <a:t>N </a:t>
            </a:r>
            <a:r>
              <a:rPr lang="ru-RU" dirty="0"/>
              <a:t>комнат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8A1E299-DDC9-4021-819E-3CD40D1A4B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7262"/>
                <a:ext cx="10515600" cy="48897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=1..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ru-RU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матрица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8A1E299-DDC9-4021-819E-3CD40D1A4B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7262"/>
                <a:ext cx="10515600" cy="488970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29334A20-673A-42B1-82F8-1FC930A1E14F}"/>
              </a:ext>
            </a:extLst>
          </p:cNvPr>
          <p:cNvSpPr/>
          <p:nvPr/>
        </p:nvSpPr>
        <p:spPr>
          <a:xfrm>
            <a:off x="5291091" y="2476870"/>
            <a:ext cx="804909" cy="101384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96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9E4337E4CEF34582A9AF5EADC6ED5B" ma:contentTypeVersion="7" ma:contentTypeDescription="Create a new document." ma:contentTypeScope="" ma:versionID="3addb3da2cc80d19c498985a4a80d070">
  <xsd:schema xmlns:xsd="http://www.w3.org/2001/XMLSchema" xmlns:xs="http://www.w3.org/2001/XMLSchema" xmlns:p="http://schemas.microsoft.com/office/2006/metadata/properties" xmlns:ns3="fe8ac137-51a0-47a8-af54-5222cab873d7" targetNamespace="http://schemas.microsoft.com/office/2006/metadata/properties" ma:root="true" ma:fieldsID="37e05e78391a31e6df0dae36f6b9643c" ns3:_="">
    <xsd:import namespace="fe8ac137-51a0-47a8-af54-5222cab873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8ac137-51a0-47a8-af54-5222cab873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BECB7E-BD94-4727-B0F4-E95C591269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8ac137-51a0-47a8-af54-5222cab873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8CD73F-50D1-43D0-A33A-175569F1D7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D0E0D7-5F84-4A52-9F2C-8FB7B8FD352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e8ac137-51a0-47a8-af54-5222cab873d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7112</TotalTime>
  <Words>578</Words>
  <Application>Microsoft Office PowerPoint</Application>
  <PresentationFormat>Widescreen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Оптимизировать площадь заполнения большой комнаты несколькими меньшего размера</vt:lpstr>
      <vt:lpstr>План</vt:lpstr>
      <vt:lpstr>Бизнес формулировка задачи</vt:lpstr>
      <vt:lpstr>Входные данные</vt:lpstr>
      <vt:lpstr>Подход к решению</vt:lpstr>
      <vt:lpstr>Условия попарного не пересечения комнат</vt:lpstr>
      <vt:lpstr>От простого к сложному – 1D задача</vt:lpstr>
      <vt:lpstr>1D задача - линейное программирование</vt:lpstr>
      <vt:lpstr>1D – переход для N комнат</vt:lpstr>
      <vt:lpstr>2D – оказывается просто</vt:lpstr>
      <vt:lpstr>Условие не пересечения любых двух комнат</vt:lpstr>
      <vt:lpstr>Математическая формулировка</vt:lpstr>
      <vt:lpstr>Облом (небольшой)</vt:lpstr>
      <vt:lpstr>ILOG: целевая не выпуклая (nonconvex)!</vt:lpstr>
      <vt:lpstr>Подсказка: Problem can be solved to global optimality with solution target 3</vt:lpstr>
      <vt:lpstr>Значения параметра cplex.optimalitytarget</vt:lpstr>
      <vt:lpstr>Objective = 44.5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Заполнить площадь оптимальным образом</dc:title>
  <dc:creator>Alexey Voevodkin (VOEV.RU)</dc:creator>
  <cp:lastModifiedBy>Alexey Voevodkin (VOEV.RU)</cp:lastModifiedBy>
  <cp:revision>7</cp:revision>
  <dcterms:created xsi:type="dcterms:W3CDTF">2020-08-14T11:18:26Z</dcterms:created>
  <dcterms:modified xsi:type="dcterms:W3CDTF">2020-08-20T11:36:27Z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0x010100E59E4337E4CEF34582A9AF5EADC6ED5B</vt:lpwstr>
  </property>
</Properties>
</file>