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Black"/>
      <p:bold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985">
          <p15:clr>
            <a:srgbClr val="A4A3A4"/>
          </p15:clr>
        </p15:guide>
        <p15:guide id="3" pos="5400">
          <p15:clr>
            <a:srgbClr val="9AA0A6"/>
          </p15:clr>
        </p15:guide>
        <p15:guide id="4" orient="horz" pos="216">
          <p15:clr>
            <a:srgbClr val="9AA0A6"/>
          </p15:clr>
        </p15:guide>
        <p15:guide id="5" orient="horz" pos="3024">
          <p15:clr>
            <a:srgbClr val="9AA0A6"/>
          </p15:clr>
        </p15:guide>
        <p15:guide id="6" pos="4320">
          <p15:clr>
            <a:srgbClr val="9AA0A6"/>
          </p15:clr>
        </p15:guide>
        <p15:guide id="7" pos="360">
          <p15:clr>
            <a:srgbClr val="9AA0A6"/>
          </p15:clr>
        </p15:guide>
        <p15:guide id="8" orient="horz" pos="576">
          <p15:clr>
            <a:srgbClr val="9AA0A6"/>
          </p15:clr>
        </p15:guide>
        <p15:guide id="9" orient="horz" pos="288">
          <p15:clr>
            <a:srgbClr val="9AA0A6"/>
          </p15:clr>
        </p15:guide>
        <p15:guide id="10" orient="horz" pos="7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985" orient="horz"/>
        <p:guide pos="5400"/>
        <p:guide pos="216" orient="horz"/>
        <p:guide pos="3024" orient="horz"/>
        <p:guide pos="4320"/>
        <p:guide pos="360"/>
        <p:guide pos="576" orient="horz"/>
        <p:guide pos="288" orient="horz"/>
        <p:guide pos="7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Black-boldItalic.fntdata"/><Relationship Id="rId30" Type="http://schemas.openxmlformats.org/officeDocument/2006/relationships/font" Target="fonts/MontserratBlack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85525d34_1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8c85525d34_1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10cef5f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710cef5f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710cef5f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a6b6ceaa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8a6b6ceaa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8a6b6ceaa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710cef5f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710cef5f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710cef5fc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710cef5fc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710cef5fc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0710cef5fc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710cef5f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710cef5f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710cef5f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710cef5f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710cef5f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0710cef5f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a6b6ceaa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a6b6ceaa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8a6b6ceaa4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a6b6ceaa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a6b6ceaa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8a6b6ceaa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710cef5fc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710cef5fc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0710cef5fc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a6b6ceaa4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8a6b6ceaa4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8a6b6ceaa4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10cef5f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10cef5f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710cef5fc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62a7b066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62a7b066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262a7b066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710cef5fc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710cef5fc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0710cef5fc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a6b6ceaa4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a6b6ceaa4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8a6b6ceaa4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62a7b066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62a7b066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262a7b0662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710cef5fc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710cef5fc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0710cef5fc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62a7b06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62a7b06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262a7b06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6b6ceaa4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6b6ceaa4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8a6b6ceaa4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a6b6ceaa4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a6b6ceaa4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8a6b6ceaa4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a6b6ceaa4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a6b6ceaa4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8a6b6ceaa4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62d5ed7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62d5ed7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262d5ed71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62a7b066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62a7b066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262a7b066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a6b6cea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a6b6cea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8a6b6ceaa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" showMasterSp="0">
  <p:cSld name="3_01 - BLANK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81495"/>
            <a:ext cx="1690374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Montserrat"/>
              <a:buNone/>
              <a:defRPr b="1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2">
  <p:cSld name="CUSTOM_5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1">
  <p:cSld name="CUSTOM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2">
  <p:cSld name="CUSTOM_4_1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1">
  <p:cSld name="CUSTOM_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77" name="Google Shape;77;p14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2">
  <p:cSld name="CUSTOM_3_1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85" name="Google Shape;85;p15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2">
  <p:cSld name="CUSTOM_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1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2">
  <p:cSld name="CUSTOM_6_2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">
  <p:cSld name="CUSTOM_6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2">
  <p:cSld name="CUSTOM_6_2_2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" showMasterSp="0">
  <p:cSld name="3_01 - BLANK_1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Montserrat"/>
              <a:buNone/>
              <a:defRPr b="1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  <p15:guide id="8" pos="142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">
  <p:cSld name="CUSTOM_6_2_2_1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 1">
  <p:cSld name="CUSTOM_6_2_2_1_1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1">
  <p:cSld name="CUSTOM_6_2_1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2">
  <p:cSld name="CUSTOM_6_1"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для инструкций в шаблоне">
  <p:cSld name="3_DEFAULT - Title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">
          <p15:clr>
            <a:srgbClr val="FA7B17"/>
          </p15:clr>
        </p15:guide>
        <p15:guide id="2" orient="horz" pos="3024">
          <p15:clr>
            <a:srgbClr val="FA7B17"/>
          </p15:clr>
        </p15:guide>
        <p15:guide id="3" pos="360">
          <p15:clr>
            <a:srgbClr val="FA7B17"/>
          </p15:clr>
        </p15:guide>
        <p15:guide id="4" pos="5400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1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1">
  <p:cSld name="CUSTOM_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1">
  <p:cSld name="CUSTOM_5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1">
  <p:cSld name="CUSTOM_5_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9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2">
  <p:cSld name="CUSTOM_5_2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55" name="Google Shape;55;p10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0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gGce2JDbJAQ" TargetMode="External"/><Relationship Id="rId4" Type="http://schemas.openxmlformats.org/officeDocument/2006/relationships/hyperlink" Target="https://bygroupby.dev/sql/sites_exercises.html" TargetMode="External"/><Relationship Id="rId5" Type="http://schemas.openxmlformats.org/officeDocument/2006/relationships/hyperlink" Target="https://github.com/MarinaArh/sf_tutorials/tree/main/project_2" TargetMode="External"/><Relationship Id="rId6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22" Type="http://schemas.openxmlformats.org/officeDocument/2006/relationships/image" Target="../media/image19.png"/><Relationship Id="rId2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Relationship Id="rId11" Type="http://schemas.openxmlformats.org/officeDocument/2006/relationships/image" Target="../media/image17.png"/><Relationship Id="rId10" Type="http://schemas.openxmlformats.org/officeDocument/2006/relationships/image" Target="../media/image8.png"/><Relationship Id="rId13" Type="http://schemas.openxmlformats.org/officeDocument/2006/relationships/image" Target="../media/image24.png"/><Relationship Id="rId12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28.png"/><Relationship Id="rId17" Type="http://schemas.openxmlformats.org/officeDocument/2006/relationships/image" Target="../media/image16.png"/><Relationship Id="rId16" Type="http://schemas.openxmlformats.org/officeDocument/2006/relationships/image" Target="../media/image12.png"/><Relationship Id="rId19" Type="http://schemas.openxmlformats.org/officeDocument/2006/relationships/image" Target="../media/image13.png"/><Relationship Id="rId1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www.postgresql.org/about/" TargetMode="External"/><Relationship Id="rId5" Type="http://schemas.openxmlformats.org/officeDocument/2006/relationships/hyperlink" Target="https://postgrespro.ru/docs/postgresql/15/intro-whatis" TargetMode="External"/><Relationship Id="rId6" Type="http://schemas.openxmlformats.org/officeDocument/2006/relationships/hyperlink" Target="https://www.metabase.com/docs/latest/" TargetMode="External"/><Relationship Id="rId7" Type="http://schemas.openxmlformats.org/officeDocument/2006/relationships/hyperlink" Target="https://db-engines.com/en/rank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572000" y="3903675"/>
            <a:ext cx="4200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Марина Архипцева</a:t>
            </a:r>
            <a:endParaRPr b="1" sz="1200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 разработчик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571500" y="1959700"/>
            <a:ext cx="43116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Project-2</a:t>
            </a:r>
            <a:br>
              <a:rPr lang="en-US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-US" sz="2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Анализ вакансий из HeadHunter</a:t>
            </a:r>
            <a:endParaRPr sz="23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29" name="Google Shape;129;p26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396050" y="676775"/>
            <a:ext cx="41760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 Знакомство с данными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71C30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4653500" y="457700"/>
            <a:ext cx="4176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Работаем в схеме public базы данных</a:t>
            </a:r>
            <a:r>
              <a:rPr b="1" lang="en-US">
                <a:solidFill>
                  <a:schemeClr val="dk1"/>
                </a:solidFill>
              </a:rPr>
              <a:t> project_sql </a:t>
            </a:r>
            <a:r>
              <a:rPr lang="en-US">
                <a:solidFill>
                  <a:schemeClr val="dk1"/>
                </a:solidFill>
              </a:rPr>
              <a:t>(указываем в параметре dbname при подключении).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Схема - </a:t>
            </a:r>
            <a:r>
              <a:rPr lang="en-US">
                <a:highlight>
                  <a:srgbClr val="FFFFFF"/>
                </a:highlight>
              </a:rPr>
              <a:t>это именованный набор объектов БД.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Объекты БД: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таблицы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представления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индексы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…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96050" y="676775"/>
            <a:ext cx="45369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3. Предварительный анализ данных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71C30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5037000" y="4229425"/>
            <a:ext cx="404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br>
              <a:rPr lang="en-U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FROM table_name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LIMIT 5;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950" y="457201"/>
            <a:ext cx="3482000" cy="36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195250" y="676775"/>
            <a:ext cx="45258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4. Детальный анализ вакансий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4802075" y="676775"/>
            <a:ext cx="4401300" cy="30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Что надо знать и применять: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алиасы;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сортировка (order by - asc, desc);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фильтрация (where);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работа с null;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группировка (group by);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агрегатные функции (count, avg).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← Рабочая таблица: </a:t>
            </a:r>
            <a:r>
              <a:rPr b="1" lang="en-US"/>
              <a:t>vacancies</a:t>
            </a:r>
            <a:br>
              <a:rPr lang="en-US"/>
            </a:b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775" y="2290800"/>
            <a:ext cx="1277275" cy="25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195250" y="676775"/>
            <a:ext cx="45258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5. Анализ работодателей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4636800" y="676775"/>
            <a:ext cx="4442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Что надо знать и применять: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алиасы;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сортировка (order by - asc, desc);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limit;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фильтрация (where - </a:t>
            </a:r>
            <a:r>
              <a:rPr b="1" lang="en-US"/>
              <a:t>in</a:t>
            </a:r>
            <a:r>
              <a:rPr lang="en-US"/>
              <a:t>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группировка (group by, </a:t>
            </a:r>
            <a:r>
              <a:rPr b="1" lang="en-US"/>
              <a:t>having</a:t>
            </a:r>
            <a:r>
              <a:rPr lang="en-US"/>
              <a:t>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агрегатные функции (count);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соединения (разные типы);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объединения (union all).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Работаем со всеми таблицами.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195250" y="676775"/>
            <a:ext cx="45258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6. Предметный анализ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5009075" y="676775"/>
            <a:ext cx="4041900" cy="4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Что надо знать и применять: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алиасы;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фильтрация (where - </a:t>
            </a:r>
            <a:r>
              <a:rPr b="1" lang="en-US"/>
              <a:t>like, регистр, приоритет операторов)</a:t>
            </a:r>
            <a:r>
              <a:rPr lang="en-US"/>
              <a:t>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(2 + 2)*5</a:t>
            </a:r>
            <a:br>
              <a:rPr lang="en-US"/>
            </a:br>
            <a:r>
              <a:rPr lang="en-US"/>
              <a:t>(cond1 or cond2) and cond3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функции для работы со строками и числами;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группировка (group by);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работа с null;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агрегатные функции (count, avg);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соединения.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Оформление</a:t>
            </a: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работы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4409825" y="711250"/>
            <a:ext cx="44352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Ноутбук на гитхабе, заполненный по шаблону</a:t>
            </a:r>
            <a:r>
              <a:rPr lang="en-US"/>
              <a:t>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номер задания;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код с комментариями;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результат запроса;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вывод по юниту (приветствуются дополнительные исследования);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общий вывод в конце по результатам анализа.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Критерии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4409825" y="711250"/>
            <a:ext cx="443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По 2 балла за: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Правильность решения задач, логичность построения запросов.</a:t>
            </a:r>
            <a:br>
              <a:rPr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Читабельность и верное форматирование </a:t>
            </a:r>
            <a:r>
              <a:rPr i="1" lang="en-US">
                <a:solidFill>
                  <a:schemeClr val="dk1"/>
                </a:solidFill>
              </a:rPr>
              <a:t>запросов</a:t>
            </a:r>
            <a:r>
              <a:rPr lang="en-US">
                <a:solidFill>
                  <a:schemeClr val="dk1"/>
                </a:solidFill>
              </a:rPr>
              <a:t> и кода на </a:t>
            </a:r>
            <a:r>
              <a:rPr i="1" lang="en-US">
                <a:solidFill>
                  <a:schemeClr val="dk1"/>
                </a:solidFill>
              </a:rPr>
              <a:t>Python</a:t>
            </a:r>
            <a:r>
              <a:rPr lang="en-US">
                <a:solidFill>
                  <a:schemeClr val="dk1"/>
                </a:solidFill>
              </a:rPr>
              <a:t>, наличие комментариев в запросах; аккуратность оформления решения.</a:t>
            </a:r>
            <a:br>
              <a:rPr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Логичность и полнота выводов.</a:t>
            </a:r>
            <a:br>
              <a:rPr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Дополнительные исследования данных.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Типичные ошибки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4409825" y="711250"/>
            <a:ext cx="4435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Проблемы с читабельность и форматированием кода;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Отсутствие комментариев;</a:t>
            </a:r>
            <a:endParaRPr/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850" y="1708839"/>
            <a:ext cx="4587714" cy="268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Типичные ошибки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4409825" y="711250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Перенос логики в Python;</a:t>
            </a:r>
            <a:endParaRPr/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63850"/>
            <a:ext cx="3488324" cy="37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4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Типичные ошибки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4"/>
          <p:cNvSpPr txBox="1"/>
          <p:nvPr/>
        </p:nvSpPr>
        <p:spPr>
          <a:xfrm>
            <a:off x="4409825" y="711250"/>
            <a:ext cx="4435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Мало или нет выводов;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Не проведены дополнительные исследования данных.</a:t>
            </a:r>
            <a:endParaRPr/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825" y="1563150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Структура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b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</a:b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055575" y="711250"/>
            <a:ext cx="47838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Приветствие и введение</a:t>
            </a:r>
            <a:r>
              <a:rPr b="1" lang="en-US"/>
              <a:t> ~ 2 мин.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Зачем DS нужен SQL ~ 5 мин.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Чему мы научились на курсе ~ 5 мин.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Цель проекта ~ 5 мин.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Шаги проекта ~ 20 мин.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Оформление и критерии оценки ~ 5 мин.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Сложные случаи ~ 10 мин.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Немного про аттестацию ~ 3 мин.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Доп.материалы </a:t>
            </a:r>
            <a:r>
              <a:rPr lang="en-US"/>
              <a:t>~ 3 мин.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Ваши вопросы ~ 5 мин.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Длительность ~ 1 час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Сложные случаи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4914375" y="750900"/>
            <a:ext cx="326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Загрузка параметров подключения из файла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Загрузка списка городов-миллионников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Аттестация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34" name="Google Shape;334;p46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4409825" y="711250"/>
            <a:ext cx="4435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БД - skillfactory, схема - </a:t>
            </a:r>
            <a:r>
              <a:rPr b="1" lang="en-US" u="sng"/>
              <a:t>sqlprotest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375" y="2225500"/>
            <a:ext cx="3951471" cy="25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Аттестация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1639"/>
            <a:ext cx="8839200" cy="183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Полезные 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ссылки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51" name="Google Shape;351;p48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3649100" y="778800"/>
            <a:ext cx="4923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075. Карьера в data science: типичные ошибки на собеседовании – Валерий Бабушкин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Сайты с упражнениями по SQL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Материалы с вебинара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925" y="1884300"/>
            <a:ext cx="2035539" cy="29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573350" y="3332650"/>
            <a:ext cx="5939400" cy="16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Время для вопросов. </a:t>
            </a:r>
            <a:endParaRPr/>
          </a:p>
        </p:txBody>
      </p:sp>
      <p:sp>
        <p:nvSpPr>
          <p:cNvPr id="360" name="Google Shape;360;p49"/>
          <p:cNvSpPr txBox="1"/>
          <p:nvPr/>
        </p:nvSpPr>
        <p:spPr>
          <a:xfrm>
            <a:off x="4168800" y="914400"/>
            <a:ext cx="45201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1800"/>
              <a:t>Удачи в работе над проектом!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US" sz="1800"/>
              <a:t>Если будут вопросы обязательно пишите в канал проекта:</a:t>
            </a:r>
            <a:br>
              <a:rPr i="1" lang="en-US" sz="1800"/>
            </a:br>
            <a:r>
              <a:rPr i="1" lang="en-US" sz="1800"/>
              <a:t>    </a:t>
            </a:r>
            <a:r>
              <a:rPr lang="en-US" sz="1600"/>
              <a:t>DSPR_м_02_project_2</a:t>
            </a:r>
            <a:br>
              <a:rPr lang="en-US" sz="1600"/>
            </a:br>
            <a:r>
              <a:rPr lang="en-US" sz="1600"/>
              <a:t>     ЦП_DST_project_2</a:t>
            </a:r>
            <a:br>
              <a:rPr lang="en-US" sz="1600"/>
            </a:br>
            <a:r>
              <a:rPr lang="en-US" sz="1600"/>
              <a:t>     DST_м_02_project_2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Зачем DS </a:t>
            </a:r>
            <a:b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нужен SQL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885" y="815838"/>
            <a:ext cx="5579790" cy="35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5732875" y="433845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CRISP_DM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571500" y="676775"/>
            <a:ext cx="46869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Зачем DS нужен SQL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25" y="1430283"/>
            <a:ext cx="8511325" cy="35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592200" y="609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Зачем DS </a:t>
            </a:r>
            <a:br>
              <a:rPr lang="en-US"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-US"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нужен SQL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50" y="1632175"/>
            <a:ext cx="2299225" cy="297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500" y="507770"/>
            <a:ext cx="5503999" cy="4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3250" y="1010323"/>
            <a:ext cx="1585638" cy="3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4600" y="2146502"/>
            <a:ext cx="4481974" cy="5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1629" y="2860620"/>
            <a:ext cx="3599916" cy="5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0270" y="3432474"/>
            <a:ext cx="5943806" cy="3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8327" y="4455878"/>
            <a:ext cx="5907098" cy="5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55995" y="3058140"/>
            <a:ext cx="2299225" cy="38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82936" y="1179137"/>
            <a:ext cx="4185626" cy="3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53249" y="1616509"/>
            <a:ext cx="2219911" cy="3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70406" y="1617870"/>
            <a:ext cx="3598119" cy="3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62675" y="970401"/>
            <a:ext cx="990639" cy="15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19225" y="191918"/>
            <a:ext cx="1002545" cy="3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14725" y="138321"/>
            <a:ext cx="4041899" cy="43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539925" y="2610675"/>
            <a:ext cx="1328625" cy="3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30975" y="4398118"/>
            <a:ext cx="917124" cy="5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429720" y="3247225"/>
            <a:ext cx="563894" cy="8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164453" y="2075001"/>
            <a:ext cx="150077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537425" y="2688451"/>
            <a:ext cx="1208270" cy="4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856011" y="3894425"/>
            <a:ext cx="4625587" cy="3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Чему мы научились на курсе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4409825" y="711250"/>
            <a:ext cx="40419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СУБД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Postgresql</a:t>
            </a:r>
            <a:br>
              <a:rPr lang="en-US"/>
            </a:br>
            <a:r>
              <a:rPr lang="en-US"/>
              <a:t> –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документация</a:t>
            </a:r>
            <a:r>
              <a:rPr lang="en-US"/>
              <a:t> на русском языке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BI -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Metabase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Рейтинг баз данных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Цель проекта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4409825" y="711250"/>
            <a:ext cx="4041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/>
            </a:b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550" y="1463875"/>
            <a:ext cx="28575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5981750" y="984800"/>
            <a:ext cx="38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Исследование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Этапы проекта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409825" y="711250"/>
            <a:ext cx="4041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работа с базой данных из Python;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знакомство с данными;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предварительный анализ данных;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детальный анализ вакансий;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анализ работодателей;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предметный анализ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rot="10800000">
            <a:off x="250226" y="1786725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571500" y="676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AutoNum type="arabicPeriod"/>
            </a:pPr>
            <a:r>
              <a:rPr lang="en-US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Работа с базой данных из Python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571500" y="255150"/>
            <a:ext cx="4041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Project-2. Анализ вакансий из HeadHunter</a:t>
            </a:r>
            <a:endParaRPr b="1" sz="900">
              <a:solidFill>
                <a:srgbClr val="171C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4665625" y="714300"/>
            <a:ext cx="4041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Библиотеки: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psycopg2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8F8"/>
                </a:highlight>
              </a:rPr>
              <a:t>sqlalchemy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