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75AB14-B2EE-4363-B6E2-799C5587215D}" type="doc">
      <dgm:prSet loTypeId="urn:microsoft.com/office/officeart/2008/layout/LinedList" loCatId="list" qsTypeId="urn:microsoft.com/office/officeart/2005/8/quickstyle/simple5" qsCatId="simple" csTypeId="urn:microsoft.com/office/officeart/2005/8/colors/accent4_3" csCatId="accent4"/>
      <dgm:spPr/>
      <dgm:t>
        <a:bodyPr/>
        <a:lstStyle/>
        <a:p>
          <a:endParaRPr lang="en-US"/>
        </a:p>
      </dgm:t>
    </dgm:pt>
    <dgm:pt modelId="{1A2FDD88-2BB3-4815-BAE1-FC04BC70566B}">
      <dgm:prSet/>
      <dgm:spPr/>
      <dgm:t>
        <a:bodyPr/>
        <a:lstStyle/>
        <a:p>
          <a:r>
            <a:rPr lang="ru-RU"/>
            <a:t>1. Изменение данных о сотруднике</a:t>
          </a:r>
          <a:endParaRPr lang="en-US"/>
        </a:p>
      </dgm:t>
    </dgm:pt>
    <dgm:pt modelId="{F94E636A-3C47-40A4-B11B-69A0C0A78B88}" type="parTrans" cxnId="{2EB63ED1-8DAE-497B-A9C7-00AC7283E5A0}">
      <dgm:prSet/>
      <dgm:spPr/>
      <dgm:t>
        <a:bodyPr/>
        <a:lstStyle/>
        <a:p>
          <a:endParaRPr lang="en-US"/>
        </a:p>
      </dgm:t>
    </dgm:pt>
    <dgm:pt modelId="{CC0A75B4-6296-4E46-B3BA-86F26067EDB9}" type="sibTrans" cxnId="{2EB63ED1-8DAE-497B-A9C7-00AC7283E5A0}">
      <dgm:prSet/>
      <dgm:spPr/>
      <dgm:t>
        <a:bodyPr/>
        <a:lstStyle/>
        <a:p>
          <a:endParaRPr lang="en-US"/>
        </a:p>
      </dgm:t>
    </dgm:pt>
    <dgm:pt modelId="{234005DF-8324-405B-A7CB-AC57E94EC9C4}">
      <dgm:prSet/>
      <dgm:spPr/>
      <dgm:t>
        <a:bodyPr/>
        <a:lstStyle/>
        <a:p>
          <a:r>
            <a:rPr lang="ru-RU"/>
            <a:t>2. Изменение прав сотрудника (например при переходе на другую должность или при переезде в другой офис)</a:t>
          </a:r>
          <a:endParaRPr lang="en-US"/>
        </a:p>
      </dgm:t>
    </dgm:pt>
    <dgm:pt modelId="{508C248B-A37E-4937-88E1-013DCEEDD091}" type="parTrans" cxnId="{2ADDAA65-21CF-48C4-B6DB-99E7EBCBB629}">
      <dgm:prSet/>
      <dgm:spPr/>
      <dgm:t>
        <a:bodyPr/>
        <a:lstStyle/>
        <a:p>
          <a:endParaRPr lang="en-US"/>
        </a:p>
      </dgm:t>
    </dgm:pt>
    <dgm:pt modelId="{7795A068-460E-4D37-B6CF-62A5933E01C1}" type="sibTrans" cxnId="{2ADDAA65-21CF-48C4-B6DB-99E7EBCBB629}">
      <dgm:prSet/>
      <dgm:spPr/>
      <dgm:t>
        <a:bodyPr/>
        <a:lstStyle/>
        <a:p>
          <a:endParaRPr lang="en-US"/>
        </a:p>
      </dgm:t>
    </dgm:pt>
    <dgm:pt modelId="{7F10EA5D-B87A-4099-B7F1-7B46D78FC0F0}">
      <dgm:prSet/>
      <dgm:spPr/>
      <dgm:t>
        <a:bodyPr/>
        <a:lstStyle/>
        <a:p>
          <a:r>
            <a:rPr lang="ru-RU"/>
            <a:t>3. Неудобное отображение данных</a:t>
          </a:r>
          <a:endParaRPr lang="en-US"/>
        </a:p>
      </dgm:t>
    </dgm:pt>
    <dgm:pt modelId="{E262CA4B-439F-4947-8E72-3A6A5509A603}" type="parTrans" cxnId="{F55E5BDE-1F04-451D-90AA-A3C6EFEC1F54}">
      <dgm:prSet/>
      <dgm:spPr/>
      <dgm:t>
        <a:bodyPr/>
        <a:lstStyle/>
        <a:p>
          <a:endParaRPr lang="en-US"/>
        </a:p>
      </dgm:t>
    </dgm:pt>
    <dgm:pt modelId="{1FED7718-BFAD-4844-ACFC-8BF90AB39F67}" type="sibTrans" cxnId="{F55E5BDE-1F04-451D-90AA-A3C6EFEC1F54}">
      <dgm:prSet/>
      <dgm:spPr/>
      <dgm:t>
        <a:bodyPr/>
        <a:lstStyle/>
        <a:p>
          <a:endParaRPr lang="en-US"/>
        </a:p>
      </dgm:t>
    </dgm:pt>
    <dgm:pt modelId="{E3FF7AC8-9105-4D73-B36E-50C8E1E94F3A}" type="pres">
      <dgm:prSet presAssocID="{6175AB14-B2EE-4363-B6E2-799C5587215D}" presName="vert0" presStyleCnt="0">
        <dgm:presLayoutVars>
          <dgm:dir/>
          <dgm:animOne val="branch"/>
          <dgm:animLvl val="lvl"/>
        </dgm:presLayoutVars>
      </dgm:prSet>
      <dgm:spPr/>
    </dgm:pt>
    <dgm:pt modelId="{687CF337-918F-4646-A291-18485AE7CA56}" type="pres">
      <dgm:prSet presAssocID="{1A2FDD88-2BB3-4815-BAE1-FC04BC70566B}" presName="thickLine" presStyleLbl="alignNode1" presStyleIdx="0" presStyleCnt="3"/>
      <dgm:spPr/>
    </dgm:pt>
    <dgm:pt modelId="{4F10B8A9-B182-488E-9C5B-14FE41667293}" type="pres">
      <dgm:prSet presAssocID="{1A2FDD88-2BB3-4815-BAE1-FC04BC70566B}" presName="horz1" presStyleCnt="0"/>
      <dgm:spPr/>
    </dgm:pt>
    <dgm:pt modelId="{D8F006B0-EFFD-440D-A266-15EA3488DCE1}" type="pres">
      <dgm:prSet presAssocID="{1A2FDD88-2BB3-4815-BAE1-FC04BC70566B}" presName="tx1" presStyleLbl="revTx" presStyleIdx="0" presStyleCnt="3"/>
      <dgm:spPr/>
    </dgm:pt>
    <dgm:pt modelId="{01C5B334-C118-41D4-A7C7-4E1C1C17BCC0}" type="pres">
      <dgm:prSet presAssocID="{1A2FDD88-2BB3-4815-BAE1-FC04BC70566B}" presName="vert1" presStyleCnt="0"/>
      <dgm:spPr/>
    </dgm:pt>
    <dgm:pt modelId="{173FB02A-4680-40FE-A469-704D4FEC78F5}" type="pres">
      <dgm:prSet presAssocID="{234005DF-8324-405B-A7CB-AC57E94EC9C4}" presName="thickLine" presStyleLbl="alignNode1" presStyleIdx="1" presStyleCnt="3"/>
      <dgm:spPr/>
    </dgm:pt>
    <dgm:pt modelId="{898D8183-E187-41F9-A884-A73A805C6501}" type="pres">
      <dgm:prSet presAssocID="{234005DF-8324-405B-A7CB-AC57E94EC9C4}" presName="horz1" presStyleCnt="0"/>
      <dgm:spPr/>
    </dgm:pt>
    <dgm:pt modelId="{D20040AE-EDCC-4123-BA48-993BF80BBF70}" type="pres">
      <dgm:prSet presAssocID="{234005DF-8324-405B-A7CB-AC57E94EC9C4}" presName="tx1" presStyleLbl="revTx" presStyleIdx="1" presStyleCnt="3"/>
      <dgm:spPr/>
    </dgm:pt>
    <dgm:pt modelId="{E87EAB59-C6BF-4080-9390-D01DC58221AB}" type="pres">
      <dgm:prSet presAssocID="{234005DF-8324-405B-A7CB-AC57E94EC9C4}" presName="vert1" presStyleCnt="0"/>
      <dgm:spPr/>
    </dgm:pt>
    <dgm:pt modelId="{6D469092-A1FC-40DB-BDFE-2B0DDD199A3D}" type="pres">
      <dgm:prSet presAssocID="{7F10EA5D-B87A-4099-B7F1-7B46D78FC0F0}" presName="thickLine" presStyleLbl="alignNode1" presStyleIdx="2" presStyleCnt="3"/>
      <dgm:spPr/>
    </dgm:pt>
    <dgm:pt modelId="{FCB8AACF-412A-420C-A8F0-5029D84597A3}" type="pres">
      <dgm:prSet presAssocID="{7F10EA5D-B87A-4099-B7F1-7B46D78FC0F0}" presName="horz1" presStyleCnt="0"/>
      <dgm:spPr/>
    </dgm:pt>
    <dgm:pt modelId="{B141410C-01E7-422F-A4B4-B210B768C07D}" type="pres">
      <dgm:prSet presAssocID="{7F10EA5D-B87A-4099-B7F1-7B46D78FC0F0}" presName="tx1" presStyleLbl="revTx" presStyleIdx="2" presStyleCnt="3"/>
      <dgm:spPr/>
    </dgm:pt>
    <dgm:pt modelId="{27F2CAFD-8EDB-49F2-97D3-2EC96ABEE5B7}" type="pres">
      <dgm:prSet presAssocID="{7F10EA5D-B87A-4099-B7F1-7B46D78FC0F0}" presName="vert1" presStyleCnt="0"/>
      <dgm:spPr/>
    </dgm:pt>
  </dgm:ptLst>
  <dgm:cxnLst>
    <dgm:cxn modelId="{6F92F63F-C538-4888-B8E0-A1702A77A2F7}" type="presOf" srcId="{1A2FDD88-2BB3-4815-BAE1-FC04BC70566B}" destId="{D8F006B0-EFFD-440D-A266-15EA3488DCE1}" srcOrd="0" destOrd="0" presId="urn:microsoft.com/office/officeart/2008/layout/LinedList"/>
    <dgm:cxn modelId="{2ADDAA65-21CF-48C4-B6DB-99E7EBCBB629}" srcId="{6175AB14-B2EE-4363-B6E2-799C5587215D}" destId="{234005DF-8324-405B-A7CB-AC57E94EC9C4}" srcOrd="1" destOrd="0" parTransId="{508C248B-A37E-4937-88E1-013DCEEDD091}" sibTransId="{7795A068-460E-4D37-B6CF-62A5933E01C1}"/>
    <dgm:cxn modelId="{D88DDF49-3D2E-4BC0-8718-9E4A63CC8F55}" type="presOf" srcId="{6175AB14-B2EE-4363-B6E2-799C5587215D}" destId="{E3FF7AC8-9105-4D73-B36E-50C8E1E94F3A}" srcOrd="0" destOrd="0" presId="urn:microsoft.com/office/officeart/2008/layout/LinedList"/>
    <dgm:cxn modelId="{C7477B99-29C5-4F5B-86A4-5ED32C01BD0E}" type="presOf" srcId="{234005DF-8324-405B-A7CB-AC57E94EC9C4}" destId="{D20040AE-EDCC-4123-BA48-993BF80BBF70}" srcOrd="0" destOrd="0" presId="urn:microsoft.com/office/officeart/2008/layout/LinedList"/>
    <dgm:cxn modelId="{7564F2CD-1E9E-4C5A-B74F-0BD9324909C8}" type="presOf" srcId="{7F10EA5D-B87A-4099-B7F1-7B46D78FC0F0}" destId="{B141410C-01E7-422F-A4B4-B210B768C07D}" srcOrd="0" destOrd="0" presId="urn:microsoft.com/office/officeart/2008/layout/LinedList"/>
    <dgm:cxn modelId="{2EB63ED1-8DAE-497B-A9C7-00AC7283E5A0}" srcId="{6175AB14-B2EE-4363-B6E2-799C5587215D}" destId="{1A2FDD88-2BB3-4815-BAE1-FC04BC70566B}" srcOrd="0" destOrd="0" parTransId="{F94E636A-3C47-40A4-B11B-69A0C0A78B88}" sibTransId="{CC0A75B4-6296-4E46-B3BA-86F26067EDB9}"/>
    <dgm:cxn modelId="{F55E5BDE-1F04-451D-90AA-A3C6EFEC1F54}" srcId="{6175AB14-B2EE-4363-B6E2-799C5587215D}" destId="{7F10EA5D-B87A-4099-B7F1-7B46D78FC0F0}" srcOrd="2" destOrd="0" parTransId="{E262CA4B-439F-4947-8E72-3A6A5509A603}" sibTransId="{1FED7718-BFAD-4844-ACFC-8BF90AB39F67}"/>
    <dgm:cxn modelId="{896FDB66-74E2-42E4-AC89-150285CE16C5}" type="presParOf" srcId="{E3FF7AC8-9105-4D73-B36E-50C8E1E94F3A}" destId="{687CF337-918F-4646-A291-18485AE7CA56}" srcOrd="0" destOrd="0" presId="urn:microsoft.com/office/officeart/2008/layout/LinedList"/>
    <dgm:cxn modelId="{C7933634-D9CF-41F4-BA31-86BC8282B5DF}" type="presParOf" srcId="{E3FF7AC8-9105-4D73-B36E-50C8E1E94F3A}" destId="{4F10B8A9-B182-488E-9C5B-14FE41667293}" srcOrd="1" destOrd="0" presId="urn:microsoft.com/office/officeart/2008/layout/LinedList"/>
    <dgm:cxn modelId="{A27C5A2B-F2E0-48BF-994B-8D00A565A083}" type="presParOf" srcId="{4F10B8A9-B182-488E-9C5B-14FE41667293}" destId="{D8F006B0-EFFD-440D-A266-15EA3488DCE1}" srcOrd="0" destOrd="0" presId="urn:microsoft.com/office/officeart/2008/layout/LinedList"/>
    <dgm:cxn modelId="{57322FB4-9E78-4DBD-80B0-BC4100A61F01}" type="presParOf" srcId="{4F10B8A9-B182-488E-9C5B-14FE41667293}" destId="{01C5B334-C118-41D4-A7C7-4E1C1C17BCC0}" srcOrd="1" destOrd="0" presId="urn:microsoft.com/office/officeart/2008/layout/LinedList"/>
    <dgm:cxn modelId="{9B04CC65-21D4-4A68-A3AF-4D1B56532E96}" type="presParOf" srcId="{E3FF7AC8-9105-4D73-B36E-50C8E1E94F3A}" destId="{173FB02A-4680-40FE-A469-704D4FEC78F5}" srcOrd="2" destOrd="0" presId="urn:microsoft.com/office/officeart/2008/layout/LinedList"/>
    <dgm:cxn modelId="{DA85CEF2-A860-416A-ADE8-CF9F9C1ED292}" type="presParOf" srcId="{E3FF7AC8-9105-4D73-B36E-50C8E1E94F3A}" destId="{898D8183-E187-41F9-A884-A73A805C6501}" srcOrd="3" destOrd="0" presId="urn:microsoft.com/office/officeart/2008/layout/LinedList"/>
    <dgm:cxn modelId="{D48CCF1E-4FCA-4AF6-90F4-666587266AD5}" type="presParOf" srcId="{898D8183-E187-41F9-A884-A73A805C6501}" destId="{D20040AE-EDCC-4123-BA48-993BF80BBF70}" srcOrd="0" destOrd="0" presId="urn:microsoft.com/office/officeart/2008/layout/LinedList"/>
    <dgm:cxn modelId="{7E95526D-77B5-4CAB-BCBB-135F032FE027}" type="presParOf" srcId="{898D8183-E187-41F9-A884-A73A805C6501}" destId="{E87EAB59-C6BF-4080-9390-D01DC58221AB}" srcOrd="1" destOrd="0" presId="urn:microsoft.com/office/officeart/2008/layout/LinedList"/>
    <dgm:cxn modelId="{575CF3A1-C9C2-41BB-A6C3-1F37006AFD41}" type="presParOf" srcId="{E3FF7AC8-9105-4D73-B36E-50C8E1E94F3A}" destId="{6D469092-A1FC-40DB-BDFE-2B0DDD199A3D}" srcOrd="4" destOrd="0" presId="urn:microsoft.com/office/officeart/2008/layout/LinedList"/>
    <dgm:cxn modelId="{FF6486CF-B4B3-41AC-A58C-BB482C641DB7}" type="presParOf" srcId="{E3FF7AC8-9105-4D73-B36E-50C8E1E94F3A}" destId="{FCB8AACF-412A-420C-A8F0-5029D84597A3}" srcOrd="5" destOrd="0" presId="urn:microsoft.com/office/officeart/2008/layout/LinedList"/>
    <dgm:cxn modelId="{D64D4278-6CEC-4535-B796-E51EEB1D086C}" type="presParOf" srcId="{FCB8AACF-412A-420C-A8F0-5029D84597A3}" destId="{B141410C-01E7-422F-A4B4-B210B768C07D}" srcOrd="0" destOrd="0" presId="urn:microsoft.com/office/officeart/2008/layout/LinedList"/>
    <dgm:cxn modelId="{A67F71BF-DF1E-4BC8-913F-79FD6984F101}" type="presParOf" srcId="{FCB8AACF-412A-420C-A8F0-5029D84597A3}" destId="{27F2CAFD-8EDB-49F2-97D3-2EC96ABEE5B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7CF337-918F-4646-A291-18485AE7CA56}">
      <dsp:nvSpPr>
        <dsp:cNvPr id="0" name=""/>
        <dsp:cNvSpPr/>
      </dsp:nvSpPr>
      <dsp:spPr>
        <a:xfrm>
          <a:off x="0" y="2682"/>
          <a:ext cx="6254724" cy="0"/>
        </a:xfrm>
        <a:prstGeom prst="line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shade val="8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8F006B0-EFFD-440D-A266-15EA3488DCE1}">
      <dsp:nvSpPr>
        <dsp:cNvPr id="0" name=""/>
        <dsp:cNvSpPr/>
      </dsp:nvSpPr>
      <dsp:spPr>
        <a:xfrm>
          <a:off x="0" y="2682"/>
          <a:ext cx="6254724" cy="1829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/>
            <a:t>1. Изменение данных о сотруднике</a:t>
          </a:r>
          <a:endParaRPr lang="en-US" sz="2800" kern="1200"/>
        </a:p>
      </dsp:txBody>
      <dsp:txXfrm>
        <a:off x="0" y="2682"/>
        <a:ext cx="6254724" cy="1829128"/>
      </dsp:txXfrm>
    </dsp:sp>
    <dsp:sp modelId="{173FB02A-4680-40FE-A469-704D4FEC78F5}">
      <dsp:nvSpPr>
        <dsp:cNvPr id="0" name=""/>
        <dsp:cNvSpPr/>
      </dsp:nvSpPr>
      <dsp:spPr>
        <a:xfrm>
          <a:off x="0" y="1831810"/>
          <a:ext cx="6254724" cy="0"/>
        </a:xfrm>
        <a:prstGeom prst="line">
          <a:avLst/>
        </a:prstGeom>
        <a:gradFill rotWithShape="0">
          <a:gsLst>
            <a:gs pos="0">
              <a:schemeClr val="accent4">
                <a:shade val="80000"/>
                <a:hueOff val="59691"/>
                <a:satOff val="-2813"/>
                <a:lumOff val="1341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shade val="80000"/>
                <a:hueOff val="59691"/>
                <a:satOff val="-2813"/>
                <a:lumOff val="13412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shade val="80000"/>
                <a:hueOff val="59691"/>
                <a:satOff val="-2813"/>
                <a:lumOff val="13412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 w="9525" cap="flat" cmpd="sng" algn="ctr">
          <a:solidFill>
            <a:schemeClr val="accent4">
              <a:shade val="80000"/>
              <a:hueOff val="59691"/>
              <a:satOff val="-2813"/>
              <a:lumOff val="13412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20040AE-EDCC-4123-BA48-993BF80BBF70}">
      <dsp:nvSpPr>
        <dsp:cNvPr id="0" name=""/>
        <dsp:cNvSpPr/>
      </dsp:nvSpPr>
      <dsp:spPr>
        <a:xfrm>
          <a:off x="0" y="1831810"/>
          <a:ext cx="6254724" cy="1829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/>
            <a:t>2. Изменение прав сотрудника (например при переходе на другую должность или при переезде в другой офис)</a:t>
          </a:r>
          <a:endParaRPr lang="en-US" sz="2800" kern="1200"/>
        </a:p>
      </dsp:txBody>
      <dsp:txXfrm>
        <a:off x="0" y="1831810"/>
        <a:ext cx="6254724" cy="1829128"/>
      </dsp:txXfrm>
    </dsp:sp>
    <dsp:sp modelId="{6D469092-A1FC-40DB-BDFE-2B0DDD199A3D}">
      <dsp:nvSpPr>
        <dsp:cNvPr id="0" name=""/>
        <dsp:cNvSpPr/>
      </dsp:nvSpPr>
      <dsp:spPr>
        <a:xfrm>
          <a:off x="0" y="3660939"/>
          <a:ext cx="6254724" cy="0"/>
        </a:xfrm>
        <a:prstGeom prst="line">
          <a:avLst/>
        </a:prstGeom>
        <a:gradFill rotWithShape="0">
          <a:gsLst>
            <a:gs pos="0">
              <a:schemeClr val="accent4">
                <a:shade val="80000"/>
                <a:hueOff val="119382"/>
                <a:satOff val="-5627"/>
                <a:lumOff val="2682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shade val="80000"/>
                <a:hueOff val="119382"/>
                <a:satOff val="-5627"/>
                <a:lumOff val="26824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shade val="80000"/>
                <a:hueOff val="119382"/>
                <a:satOff val="-5627"/>
                <a:lumOff val="26824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 w="9525" cap="flat" cmpd="sng" algn="ctr">
          <a:solidFill>
            <a:schemeClr val="accent4">
              <a:shade val="80000"/>
              <a:hueOff val="119382"/>
              <a:satOff val="-5627"/>
              <a:lumOff val="26824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141410C-01E7-422F-A4B4-B210B768C07D}">
      <dsp:nvSpPr>
        <dsp:cNvPr id="0" name=""/>
        <dsp:cNvSpPr/>
      </dsp:nvSpPr>
      <dsp:spPr>
        <a:xfrm>
          <a:off x="0" y="3660939"/>
          <a:ext cx="6254724" cy="1829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/>
            <a:t>3. Неудобное отображение данных</a:t>
          </a:r>
          <a:endParaRPr lang="en-US" sz="2800" kern="1200"/>
        </a:p>
      </dsp:txBody>
      <dsp:txXfrm>
        <a:off x="0" y="3660939"/>
        <a:ext cx="6254724" cy="18291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4BA83-08AC-463C-B1FA-F37F53E6F7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HR-</a:t>
            </a:r>
            <a:r>
              <a:rPr lang="ru-RU" dirty="0"/>
              <a:t>система для управления персоналом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B65963-74C7-49DA-9B5D-CB4309A5BE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34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Картинки по запросу active directory">
            <a:extLst>
              <a:ext uri="{FF2B5EF4-FFF2-40B4-BE49-F238E27FC236}">
                <a16:creationId xmlns:a16="http://schemas.microsoft.com/office/drawing/2014/main" id="{60B7B2CF-1FA1-4773-BADF-9C8617284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92" y="1981033"/>
            <a:ext cx="5451627" cy="2575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E8203-8D83-463A-A686-68E030E6B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2011680"/>
            <a:ext cx="5142271" cy="3864732"/>
          </a:xfrm>
        </p:spPr>
        <p:txBody>
          <a:bodyPr>
            <a:normAutofit/>
          </a:bodyPr>
          <a:lstStyle/>
          <a:p>
            <a:r>
              <a:rPr lang="ru-RU" b="1" dirty="0" err="1"/>
              <a:t>Active</a:t>
            </a:r>
            <a:r>
              <a:rPr lang="ru-RU" b="1" dirty="0"/>
              <a:t> </a:t>
            </a:r>
            <a:r>
              <a:rPr lang="ru-RU" b="1" dirty="0" err="1"/>
              <a:t>Directory</a:t>
            </a:r>
            <a:r>
              <a:rPr lang="en-US" b="1" dirty="0"/>
              <a:t> </a:t>
            </a:r>
            <a:r>
              <a:rPr lang="ru-RU" dirty="0"/>
              <a:t>— службы каталогов корпорации Microsoft для операционных систем семейства </a:t>
            </a:r>
            <a:r>
              <a:rPr lang="ru-RU" dirty="0" err="1"/>
              <a:t>Windows</a:t>
            </a:r>
            <a:r>
              <a:rPr lang="ru-RU" dirty="0"/>
              <a:t> </a:t>
            </a:r>
            <a:r>
              <a:rPr lang="ru-RU" dirty="0" err="1"/>
              <a:t>Server</a:t>
            </a:r>
            <a:r>
              <a:rPr lang="ru-RU" dirty="0"/>
              <a:t>. Первоначально создавалась, как LDAP-совместимая реализация службы каталогов, однако, начиная с </a:t>
            </a:r>
            <a:r>
              <a:rPr lang="ru-RU" dirty="0" err="1"/>
              <a:t>Windows</a:t>
            </a:r>
            <a:r>
              <a:rPr lang="ru-RU" dirty="0"/>
              <a:t> </a:t>
            </a:r>
            <a:r>
              <a:rPr lang="ru-RU" dirty="0" err="1"/>
              <a:t>Server</a:t>
            </a:r>
            <a:r>
              <a:rPr lang="ru-RU" dirty="0"/>
              <a:t> 2008, включает возможности интеграции с другими службами авторизации, выполняя для них интегрирующую и объединяющую роль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122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373AC-879E-4BD5-A596-FDE4205BC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Основная проблема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21086-A881-43A3-A8B2-08028F9FF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157731"/>
            <a:ext cx="7134933" cy="3620134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ru-RU" dirty="0"/>
              <a:t>Сотрудник отдела кадров собирает информацию о новом сотруднике</a:t>
            </a:r>
          </a:p>
          <a:p>
            <a:pPr marL="457200" indent="-457200">
              <a:buAutoNum type="arabicPeriod"/>
            </a:pPr>
            <a:r>
              <a:rPr lang="ru-RU" strike="sngStrike" dirty="0"/>
              <a:t>Просит системного администратора создать новый </a:t>
            </a:r>
            <a:r>
              <a:rPr lang="en-US" strike="sngStrike" dirty="0"/>
              <a:t>AD </a:t>
            </a:r>
            <a:r>
              <a:rPr lang="ru-RU" strike="sngStrike" dirty="0"/>
              <a:t>аккаунт</a:t>
            </a:r>
          </a:p>
          <a:p>
            <a:pPr marL="457200" indent="-457200">
              <a:buAutoNum type="arabicPeriod"/>
            </a:pPr>
            <a:r>
              <a:rPr lang="ru-RU" strike="sngStrike" dirty="0"/>
              <a:t>Администратор создаёт аккаунт и сообщает </a:t>
            </a:r>
            <a:r>
              <a:rPr lang="en-US" strike="sngStrike" dirty="0"/>
              <a:t>HR </a:t>
            </a:r>
            <a:r>
              <a:rPr lang="ru-RU" strike="sngStrike" dirty="0"/>
              <a:t>сотруднику об этом</a:t>
            </a:r>
          </a:p>
          <a:p>
            <a:pPr marL="457200" indent="-457200">
              <a:buAutoNum type="arabicPeriod"/>
            </a:pPr>
            <a:r>
              <a:rPr lang="ru-RU" dirty="0"/>
              <a:t>Новый сотрудник выходит на работу</a:t>
            </a:r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1056F3D0-0FDB-4263-B3B6-4B69A3A1B69A}"/>
              </a:ext>
            </a:extLst>
          </p:cNvPr>
          <p:cNvSpPr/>
          <p:nvPr/>
        </p:nvSpPr>
        <p:spPr>
          <a:xfrm>
            <a:off x="7367451" y="2865120"/>
            <a:ext cx="348343" cy="15762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8A277D-92DF-40CC-807D-4E5ABB9FF5AB}"/>
              </a:ext>
            </a:extLst>
          </p:cNvPr>
          <p:cNvSpPr txBox="1"/>
          <p:nvPr/>
        </p:nvSpPr>
        <p:spPr>
          <a:xfrm>
            <a:off x="7715794" y="3053080"/>
            <a:ext cx="4310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2. </a:t>
            </a:r>
            <a:r>
              <a:rPr lang="en-US" sz="2400" dirty="0"/>
              <a:t>HR </a:t>
            </a:r>
            <a:r>
              <a:rPr lang="ru-RU" sz="2400" dirty="0"/>
              <a:t>сам создаёт учётную запись посредством нашей системы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0864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7CFAA6-1DBB-43B0-BD82-2FB83CF4E4A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64AFE1-E03A-42F3-A30E-E4D235F81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8" y="639763"/>
            <a:ext cx="3997693" cy="5492750"/>
          </a:xfrm>
        </p:spPr>
        <p:txBody>
          <a:bodyPr>
            <a:normAutofit/>
          </a:bodyPr>
          <a:lstStyle/>
          <a:p>
            <a:r>
              <a:rPr lang="ru-RU" sz="6000">
                <a:solidFill>
                  <a:srgbClr val="FFFFFF"/>
                </a:solidFill>
              </a:rPr>
              <a:t>Другие проблемы</a:t>
            </a:r>
            <a:endParaRPr lang="en-US" sz="6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6DB0DA-5810-4A33-9C55-252406799E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015179"/>
              </p:ext>
            </p:extLst>
          </p:nvPr>
        </p:nvGraphicFramePr>
        <p:xfrm>
          <a:off x="5288347" y="639763"/>
          <a:ext cx="6254724" cy="549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7156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854C4829-CF39-4CF4-973E-6F5A32F80A2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DB1887-6F14-4646-AE39-0D2D71F71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6265" y="4594123"/>
            <a:ext cx="8133734" cy="1818323"/>
          </a:xfrm>
        </p:spPr>
        <p:txBody>
          <a:bodyPr anchor="b">
            <a:normAutofit/>
          </a:bodyPr>
          <a:lstStyle/>
          <a:p>
            <a:pPr algn="r"/>
            <a:r>
              <a:rPr lang="ru-RU" sz="6000"/>
              <a:t>Что предлагает моя система?</a:t>
            </a:r>
            <a:endParaRPr lang="en-US" sz="6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33D69-203A-43D1-BF6E-6D52720C9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685689"/>
            <a:ext cx="7808141" cy="3766185"/>
          </a:xfrm>
        </p:spPr>
        <p:txBody>
          <a:bodyPr>
            <a:normAutofit/>
          </a:bodyPr>
          <a:lstStyle/>
          <a:p>
            <a:r>
              <a:rPr lang="ru-RU"/>
              <a:t>1. Упрощённый </a:t>
            </a:r>
            <a:r>
              <a:rPr lang="en-US"/>
              <a:t>workflow </a:t>
            </a:r>
            <a:r>
              <a:rPr lang="ru-RU"/>
              <a:t>создания/редактирование данных о сотруднике</a:t>
            </a:r>
          </a:p>
          <a:p>
            <a:r>
              <a:rPr lang="ru-RU"/>
              <a:t>2. Расширение данных (создание новых столбцов в таблице сотрудников)</a:t>
            </a:r>
          </a:p>
          <a:p>
            <a:r>
              <a:rPr lang="ru-RU"/>
              <a:t>3. Хранение важных документов для каждого сотрудника</a:t>
            </a:r>
          </a:p>
          <a:p>
            <a:r>
              <a:rPr lang="ru-RU"/>
              <a:t>4. Управление командами, целями и глобальными задачами компании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9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D87AB319-64C0-4E2D-B1CD-0A970301BEE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077" name="Picture 2" descr="https://lvee.org/uploads/abstract_file/file/219/img_lvee1.png">
            <a:extLst>
              <a:ext uri="{FF2B5EF4-FFF2-40B4-BE49-F238E27FC236}">
                <a16:creationId xmlns:a16="http://schemas.microsoft.com/office/drawing/2014/main" id="{1ECD6138-4F07-4102-86BB-12BDE5A207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15" y="1293591"/>
            <a:ext cx="6915663" cy="4274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E6569A-2A07-476E-B557-8E66D6F9C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4" y="619431"/>
            <a:ext cx="3372464" cy="386920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200" dirty="0" err="1">
                <a:solidFill>
                  <a:srgbClr val="FFFFFF"/>
                </a:solidFill>
              </a:rPr>
              <a:t>Расширяемые</a:t>
            </a:r>
            <a:r>
              <a:rPr lang="en-US" sz="4200" dirty="0">
                <a:solidFill>
                  <a:srgbClr val="FFFFFF"/>
                </a:solidFill>
              </a:rPr>
              <a:t> </a:t>
            </a:r>
            <a:r>
              <a:rPr lang="en-US" sz="4200" dirty="0" err="1">
                <a:solidFill>
                  <a:srgbClr val="FFFFFF"/>
                </a:solidFill>
              </a:rPr>
              <a:t>таблицы</a:t>
            </a:r>
            <a:r>
              <a:rPr lang="en-US" sz="4200" dirty="0">
                <a:solidFill>
                  <a:srgbClr val="FFFFFF"/>
                </a:solidFill>
              </a:rPr>
              <a:t> </a:t>
            </a:r>
            <a:r>
              <a:rPr lang="ru-RU" sz="4200" dirty="0">
                <a:solidFill>
                  <a:srgbClr val="FFFFFF"/>
                </a:solidFill>
              </a:rPr>
              <a:t>БД</a:t>
            </a:r>
            <a:r>
              <a:rPr lang="en-US" sz="4200" dirty="0">
                <a:solidFill>
                  <a:srgbClr val="FFFFFF"/>
                </a:solidFill>
              </a:rPr>
              <a:t> </a:t>
            </a:r>
            <a:r>
              <a:rPr lang="en-US" sz="4200" dirty="0" err="1">
                <a:solidFill>
                  <a:srgbClr val="FFFFFF"/>
                </a:solidFill>
              </a:rPr>
              <a:t>или</a:t>
            </a:r>
            <a:r>
              <a:rPr lang="en-US" sz="4200" dirty="0">
                <a:solidFill>
                  <a:srgbClr val="FFFFFF"/>
                </a:solidFill>
              </a:rPr>
              <a:t> EAV</a:t>
            </a:r>
          </a:p>
        </p:txBody>
      </p:sp>
    </p:spTree>
    <p:extLst>
      <p:ext uri="{BB962C8B-B14F-4D97-AF65-F5344CB8AC3E}">
        <p14:creationId xmlns:p14="http://schemas.microsoft.com/office/powerpoint/2010/main" val="495942240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146</TotalTime>
  <Words>174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 Light</vt:lpstr>
      <vt:lpstr>Metropolitan</vt:lpstr>
      <vt:lpstr>HR-система для управления персоналом</vt:lpstr>
      <vt:lpstr>PowerPoint Presentation</vt:lpstr>
      <vt:lpstr>Основная проблема</vt:lpstr>
      <vt:lpstr>Другие проблемы</vt:lpstr>
      <vt:lpstr>Что предлагает моя система?</vt:lpstr>
      <vt:lpstr>Расширяемые таблицы БД или EAV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HR-система для управления персоналом</dc:title>
  <dc:creator>Alexey Kirinyuk</dc:creator>
  <cp:lastModifiedBy>Alexey Kirinyuk</cp:lastModifiedBy>
  <cp:revision>8</cp:revision>
  <dcterms:created xsi:type="dcterms:W3CDTF">2018-03-15T01:26:16Z</dcterms:created>
  <dcterms:modified xsi:type="dcterms:W3CDTF">2018-03-15T05:16:19Z</dcterms:modified>
</cp:coreProperties>
</file>