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81" r:id="rId3"/>
    <p:sldId id="412" r:id="rId4"/>
    <p:sldId id="383" r:id="rId5"/>
    <p:sldId id="387" r:id="rId6"/>
    <p:sldId id="388" r:id="rId7"/>
    <p:sldId id="389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413" r:id="rId17"/>
    <p:sldId id="399" r:id="rId18"/>
    <p:sldId id="400" r:id="rId19"/>
    <p:sldId id="401" r:id="rId20"/>
    <p:sldId id="385" r:id="rId21"/>
    <p:sldId id="407" r:id="rId22"/>
    <p:sldId id="406" r:id="rId23"/>
    <p:sldId id="405" r:id="rId24"/>
    <p:sldId id="404" r:id="rId25"/>
    <p:sldId id="402" r:id="rId26"/>
    <p:sldId id="410" r:id="rId27"/>
    <p:sldId id="409" r:id="rId28"/>
    <p:sldId id="408" r:id="rId29"/>
    <p:sldId id="41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F4877-C44B-4149-AD75-87758546214B}" type="datetimeFigureOut">
              <a:rPr lang="ru-RU" smtClean="0"/>
              <a:t>26.04.2018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C4B16-4323-43B4-A54A-5F117D244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C4B16-4323-43B4-A54A-5F117D2447C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11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71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1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5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65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1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3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7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9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2EC4-E703-4E2C-BC43-58D4C6A78957}" type="datetime1">
              <a:rPr lang="ru-RU" smtClean="0"/>
              <a:t>26.04.2018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6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F84A-06FF-4087-BC24-FCA19742ED1A}" type="datetime1">
              <a:rPr lang="ru-RU" smtClean="0"/>
              <a:t>26.04.2018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08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F40F-6837-4843-97B5-1AA005DC1294}" type="datetime1">
              <a:rPr lang="ru-RU" smtClean="0"/>
              <a:t>26.04.2018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44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F1C-F2BB-4655-8016-87741790475E}" type="datetime1">
              <a:rPr lang="ru-RU" smtClean="0"/>
              <a:t>26.04.2018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48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B8C-7130-4898-AC2B-EB352B05CEE3}" type="datetime1">
              <a:rPr lang="ru-RU" smtClean="0"/>
              <a:t>26.04.2018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2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6869-A120-439C-86D1-D2A2CBE342F1}" type="datetime1">
              <a:rPr lang="ru-RU" smtClean="0"/>
              <a:t>26.04.2018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1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6BA-ADF3-40D5-A9D7-A5909AE61FEC}" type="datetime1">
              <a:rPr lang="ru-RU" smtClean="0"/>
              <a:t>26.04.2018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63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7F2-28AA-4F98-997D-A4C896ACDD5D}" type="datetime1">
              <a:rPr lang="ru-RU" smtClean="0"/>
              <a:t>26.04.2018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95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59DA-0970-4D66-AC85-8216032B426C}" type="datetime1">
              <a:rPr lang="ru-RU" smtClean="0"/>
              <a:t>26.04.2018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996-7C4E-4472-9081-7203B2787EAD}" type="datetime1">
              <a:rPr lang="ru-RU" smtClean="0"/>
              <a:t>26.04.2018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7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017C-7E9E-4C2F-BF5E-839F892791B1}" type="datetime1">
              <a:rPr lang="ru-RU" smtClean="0"/>
              <a:t>26.04.2018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1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6776-B7C4-417C-AA52-F70E2763E0D9}" type="datetime1">
              <a:rPr lang="ru-RU" smtClean="0"/>
              <a:t>26.04.2018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89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knorre@eu.spb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ieranhealy.org/files/papers/plain-person-tex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lexeyknorre/R_crash_cour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2509" y="675503"/>
            <a:ext cx="11211696" cy="2834460"/>
          </a:xfrm>
        </p:spPr>
        <p:txBody>
          <a:bodyPr/>
          <a:lstStyle/>
          <a:p>
            <a:r>
              <a:rPr lang="ru-RU" sz="4400" dirty="0" smtClean="0"/>
              <a:t>Зачем нужен </a:t>
            </a:r>
            <a:r>
              <a:rPr lang="en-US" sz="4400" dirty="0" smtClean="0"/>
              <a:t>R?</a:t>
            </a:r>
            <a:br>
              <a:rPr lang="en-US" sz="4400" dirty="0" smtClean="0"/>
            </a:br>
            <a:r>
              <a:rPr lang="ru-RU" sz="4400" dirty="0" smtClean="0"/>
              <a:t>Вводный рассказ</a:t>
            </a:r>
            <a:br>
              <a:rPr lang="ru-RU" sz="4400" dirty="0" smtClean="0"/>
            </a:br>
            <a:r>
              <a:rPr lang="ru-RU" sz="4400" dirty="0" smtClean="0"/>
              <a:t>к мастер-классам по анализу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ru-RU" dirty="0" smtClean="0"/>
              <a:t>Алексей </a:t>
            </a:r>
            <a:r>
              <a:rPr lang="ru-RU" dirty="0" err="1" smtClean="0"/>
              <a:t>Кнорре</a:t>
            </a:r>
            <a:endParaRPr lang="ru-RU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aknorre@eu.spb.ru</a:t>
            </a:r>
            <a:endParaRPr lang="en-US" dirty="0" smtClean="0"/>
          </a:p>
          <a:p>
            <a:r>
              <a:rPr lang="en-US" dirty="0" smtClean="0"/>
              <a:t>WWW: alexeyknorre.ru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596" y="298221"/>
            <a:ext cx="10363200" cy="1564064"/>
          </a:xfrm>
        </p:spPr>
        <p:txBody>
          <a:bodyPr>
            <a:normAutofit/>
          </a:bodyPr>
          <a:lstStyle/>
          <a:p>
            <a:r>
              <a:rPr lang="ru-RU" sz="4133" dirty="0"/>
              <a:t>Проблемы науки, связанные с </a:t>
            </a:r>
            <a:r>
              <a:rPr lang="ru-RU" sz="4133" dirty="0" err="1"/>
              <a:t>воспроизводимостью</a:t>
            </a:r>
            <a:endParaRPr lang="en-US" sz="4133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98596" y="2501901"/>
            <a:ext cx="10363200" cy="277712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Arial"/>
                <a:cs typeface="Arial"/>
              </a:rPr>
              <a:t>- Фальсификация данных</a:t>
            </a:r>
          </a:p>
          <a:p>
            <a:pPr algn="l"/>
            <a:r>
              <a:rPr lang="ru-RU" sz="3200" dirty="0">
                <a:latin typeface="Arial"/>
                <a:cs typeface="Arial"/>
              </a:rPr>
              <a:t>- Изменчивость признаков (в социальных </a:t>
            </a:r>
            <a:r>
              <a:rPr lang="ru-RU" sz="3200" dirty="0" smtClean="0">
                <a:latin typeface="Arial"/>
                <a:cs typeface="Arial"/>
              </a:rPr>
              <a:t>науках</a:t>
            </a:r>
            <a:r>
              <a:rPr lang="en-US" sz="3200" dirty="0" smtClean="0">
                <a:latin typeface="Arial"/>
                <a:cs typeface="Arial"/>
              </a:rPr>
              <a:t>)</a:t>
            </a:r>
            <a:r>
              <a:rPr lang="ru-RU" sz="3200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ru-RU"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5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3FA2-FA04-9446-B674-BF880BF0F6E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 descr="http://www.nature.com/polopoly_fs/7.25852.1430820532!/image/replicatation-graphic-b.png_gen/derivatives/fullsize/replicatation-graphic-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7" y="0"/>
            <a:ext cx="4945004" cy="68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535828" y="4274273"/>
            <a:ext cx="59147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spcBef>
                <a:spcPct val="0"/>
              </a:spcBef>
              <a:defRPr/>
            </a:pPr>
            <a:r>
              <a:rPr lang="ru-RU" sz="3200" b="1" dirty="0"/>
              <a:t>Результаты большого эксперимента по воспроизводству 100 опытов в </a:t>
            </a:r>
            <a:r>
              <a:rPr lang="ru-RU" sz="3200" b="1" dirty="0" smtClean="0"/>
              <a:t>психологии</a:t>
            </a:r>
          </a:p>
          <a:p>
            <a:pPr defTabSz="609585">
              <a:spcBef>
                <a:spcPct val="0"/>
              </a:spcBef>
              <a:defRPr/>
            </a:pPr>
            <a:r>
              <a:rPr lang="ru-RU" sz="3200" dirty="0"/>
              <a:t>(картинка с сайта </a:t>
            </a:r>
            <a:r>
              <a:rPr lang="en-US" sz="3200" dirty="0"/>
              <a:t>nature.com</a:t>
            </a:r>
            <a:r>
              <a:rPr lang="ru-RU" sz="3200" dirty="0" smtClean="0"/>
              <a:t>)</a:t>
            </a:r>
            <a:r>
              <a:rPr lang="ru-RU" sz="3200" dirty="0" smtClean="0">
                <a:solidFill>
                  <a:schemeClr val="bg1"/>
                </a:solidFill>
              </a:rPr>
              <a:t>)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9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596" y="298221"/>
            <a:ext cx="10363200" cy="1564064"/>
          </a:xfrm>
        </p:spPr>
        <p:txBody>
          <a:bodyPr>
            <a:normAutofit/>
          </a:bodyPr>
          <a:lstStyle/>
          <a:p>
            <a:r>
              <a:rPr lang="ru-RU" sz="4133" dirty="0"/>
              <a:t>Проблемы науки, связанные с </a:t>
            </a:r>
            <a:r>
              <a:rPr lang="ru-RU" sz="4133" dirty="0" err="1"/>
              <a:t>воспроизводимостью</a:t>
            </a:r>
            <a:endParaRPr lang="en-US" sz="4133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98596" y="2501901"/>
            <a:ext cx="10363200" cy="277712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Arial"/>
                <a:cs typeface="Arial"/>
              </a:rPr>
              <a:t>- Фальсификация данных</a:t>
            </a:r>
          </a:p>
          <a:p>
            <a:pPr algn="l"/>
            <a:r>
              <a:rPr lang="ru-RU" sz="3200" dirty="0">
                <a:latin typeface="Arial"/>
                <a:cs typeface="Arial"/>
              </a:rPr>
              <a:t>- Изменчивость признаков (в социальных науках)</a:t>
            </a:r>
          </a:p>
          <a:p>
            <a:pPr algn="l"/>
            <a:r>
              <a:rPr lang="ru-RU" sz="3200" dirty="0">
                <a:latin typeface="Arial"/>
                <a:cs typeface="Arial"/>
              </a:rPr>
              <a:t>- Закрытость исследовательского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17841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296930" cy="67196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478162" y="4331022"/>
            <a:ext cx="67138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2800" b="1" dirty="0" smtClean="0"/>
              <a:t>Источник: </a:t>
            </a:r>
            <a:endParaRPr lang="ru-RU" sz="2800" b="1" dirty="0"/>
          </a:p>
          <a:p>
            <a:pPr lvl="0">
              <a:spcBef>
                <a:spcPct val="0"/>
              </a:spcBef>
              <a:defRPr/>
            </a:pPr>
            <a:r>
              <a:rPr lang="en-US" sz="2800" dirty="0"/>
              <a:t>The poor availability of psychological research data for reanalysis. </a:t>
            </a:r>
          </a:p>
          <a:p>
            <a:pPr lvl="0">
              <a:spcBef>
                <a:spcPct val="0"/>
              </a:spcBef>
              <a:defRPr/>
            </a:pPr>
            <a:r>
              <a:rPr lang="en-US" sz="2800" dirty="0" err="1"/>
              <a:t>Wicherts</a:t>
            </a:r>
            <a:r>
              <a:rPr lang="en-US" sz="2800" dirty="0"/>
              <a:t> JM, </a:t>
            </a:r>
            <a:r>
              <a:rPr lang="en-US" sz="2800" dirty="0" err="1"/>
              <a:t>Borsboom</a:t>
            </a:r>
            <a:r>
              <a:rPr lang="en-US" sz="2800" dirty="0"/>
              <a:t> D, Kats J, </a:t>
            </a:r>
            <a:r>
              <a:rPr lang="en-US" sz="2800" dirty="0" err="1"/>
              <a:t>Molenaar</a:t>
            </a:r>
            <a:r>
              <a:rPr lang="en-US" sz="2800" dirty="0"/>
              <a:t> </a:t>
            </a:r>
            <a:r>
              <a:rPr lang="en-US" sz="2800" dirty="0" smtClean="0"/>
              <a:t>D</a:t>
            </a:r>
            <a:r>
              <a:rPr lang="ru-RU" sz="2800" dirty="0" smtClean="0"/>
              <a:t> </a:t>
            </a:r>
            <a:r>
              <a:rPr lang="en-US" sz="2800" dirty="0" smtClean="0"/>
              <a:t>// </a:t>
            </a:r>
            <a:r>
              <a:rPr lang="en-US" sz="2800" dirty="0"/>
              <a:t>American </a:t>
            </a:r>
            <a:r>
              <a:rPr lang="en-US" sz="2800" dirty="0" err="1"/>
              <a:t>Psychologyst</a:t>
            </a:r>
            <a:r>
              <a:rPr lang="en-US" sz="2800" dirty="0">
                <a:solidFill>
                  <a:schemeClr val="bg1"/>
                </a:solidFill>
              </a:rPr>
              <a:t>. October 2006. </a:t>
            </a:r>
            <a:r>
              <a:rPr lang="ru-RU" sz="2800" dirty="0">
                <a:solidFill>
                  <a:schemeClr val="bg1"/>
                </a:solidFill>
              </a:rPr>
              <a:t>№</a:t>
            </a:r>
            <a:r>
              <a:rPr lang="en-US" sz="2800" dirty="0">
                <a:solidFill>
                  <a:schemeClr val="bg1"/>
                </a:solidFill>
              </a:rPr>
              <a:t>61(7), p.726-728.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596" y="298221"/>
            <a:ext cx="10363200" cy="1564064"/>
          </a:xfrm>
        </p:spPr>
        <p:txBody>
          <a:bodyPr>
            <a:normAutofit/>
          </a:bodyPr>
          <a:lstStyle/>
          <a:p>
            <a:r>
              <a:rPr lang="ru-RU" sz="4133" dirty="0"/>
              <a:t>Проблемы в науке</a:t>
            </a:r>
            <a:endParaRPr lang="en-US" sz="4133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98596" y="2501901"/>
            <a:ext cx="10363200" cy="277712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Arial"/>
                <a:cs typeface="Arial"/>
              </a:rPr>
              <a:t>- Фальсификация данных</a:t>
            </a:r>
          </a:p>
          <a:p>
            <a:pPr algn="l"/>
            <a:r>
              <a:rPr lang="ru-RU" sz="3200" dirty="0">
                <a:latin typeface="Arial"/>
                <a:cs typeface="Arial"/>
              </a:rPr>
              <a:t>- Изменчивость признаков (в социальных науках)</a:t>
            </a:r>
          </a:p>
          <a:p>
            <a:pPr algn="l"/>
            <a:r>
              <a:rPr lang="ru-RU" sz="3200" dirty="0">
                <a:latin typeface="Arial"/>
                <a:cs typeface="Arial"/>
              </a:rPr>
              <a:t>- Закрытость исследовательского процесса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98596" y="4719064"/>
            <a:ext cx="10363200" cy="1564064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133" dirty="0">
                <a:solidFill>
                  <a:srgbClr val="FF0000"/>
                </a:solidFill>
              </a:rPr>
              <a:t>Как решить эти проблемы?</a:t>
            </a:r>
            <a:endParaRPr lang="en-US" sz="4133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174" name="Picture 6" descr="Spongebob Imagination HD | ВОСПРОИЗВОДИМОСТЬ | image tagged in spongebob imagination hd | made w/ Imgflip meme m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6" y="0"/>
            <a:ext cx="11252885" cy="68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596" y="630108"/>
            <a:ext cx="10363200" cy="1564064"/>
          </a:xfrm>
        </p:spPr>
        <p:txBody>
          <a:bodyPr>
            <a:normAutofit/>
          </a:bodyPr>
          <a:lstStyle/>
          <a:p>
            <a:r>
              <a:rPr lang="en-US" sz="4133" dirty="0"/>
              <a:t>Reproducible research </a:t>
            </a:r>
            <a:r>
              <a:rPr lang="ru-RU" sz="4133" dirty="0"/>
              <a:t>как способ снизить ошибки в науке</a:t>
            </a:r>
            <a:endParaRPr lang="en-US" sz="4133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17728" y="2405888"/>
            <a:ext cx="11054080" cy="4064000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solidFill>
                  <a:srgbClr val="FF0000"/>
                </a:solidFill>
                <a:latin typeface="Arial"/>
                <a:cs typeface="Arial"/>
              </a:rPr>
              <a:t>Максимальная автоматизация исследовательского </a:t>
            </a:r>
            <a:r>
              <a:rPr lang="ru-RU" sz="3200" dirty="0" smtClean="0">
                <a:solidFill>
                  <a:srgbClr val="FF0000"/>
                </a:solidFill>
                <a:latin typeface="Arial"/>
                <a:cs typeface="Arial"/>
              </a:rPr>
              <a:t>процесса</a:t>
            </a:r>
            <a:endParaRPr lang="ru-RU" sz="32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l"/>
            <a:r>
              <a:rPr lang="ru-RU" sz="3200" dirty="0">
                <a:latin typeface="Arial"/>
                <a:cs typeface="Arial"/>
              </a:rPr>
              <a:t>- обработка и анализ (</a:t>
            </a:r>
            <a:r>
              <a:rPr lang="en-US" sz="3200" dirty="0">
                <a:latin typeface="Arial"/>
                <a:cs typeface="Arial"/>
              </a:rPr>
              <a:t>R, Python</a:t>
            </a:r>
            <a:r>
              <a:rPr lang="ru-RU" sz="3200" dirty="0">
                <a:latin typeface="Arial"/>
                <a:cs typeface="Arial"/>
              </a:rPr>
              <a:t>)</a:t>
            </a:r>
            <a:r>
              <a:rPr lang="en-US" sz="3200" dirty="0">
                <a:latin typeface="Arial"/>
                <a:cs typeface="Arial"/>
              </a:rPr>
              <a:t>,</a:t>
            </a:r>
            <a:endParaRPr lang="ru-RU" sz="3200" dirty="0">
              <a:latin typeface="Arial"/>
              <a:cs typeface="Arial"/>
            </a:endParaRPr>
          </a:p>
          <a:p>
            <a:pPr algn="l"/>
            <a:r>
              <a:rPr lang="ru-RU" sz="3200" dirty="0">
                <a:latin typeface="Arial"/>
                <a:cs typeface="Arial"/>
              </a:rPr>
              <a:t>- генерация рисунков, табличек и отчётов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ru-RU" sz="3200" dirty="0">
                <a:latin typeface="Arial"/>
                <a:cs typeface="Arial"/>
              </a:rPr>
              <a:t>(</a:t>
            </a:r>
            <a:r>
              <a:rPr lang="en-US" sz="3200" dirty="0" err="1">
                <a:latin typeface="Arial"/>
                <a:cs typeface="Arial"/>
              </a:rPr>
              <a:t>LaTeX+knitr</a:t>
            </a:r>
            <a:r>
              <a:rPr lang="ru-RU" sz="3200" dirty="0">
                <a:latin typeface="Arial"/>
                <a:cs typeface="Arial"/>
              </a:rPr>
              <a:t>)</a:t>
            </a:r>
            <a:r>
              <a:rPr lang="en-US" sz="3200" dirty="0">
                <a:latin typeface="Arial"/>
                <a:cs typeface="Arial"/>
              </a:rPr>
              <a:t>,</a:t>
            </a:r>
            <a:r>
              <a:rPr lang="ru-RU" sz="3200" dirty="0">
                <a:latin typeface="Arial"/>
                <a:cs typeface="Arial"/>
              </a:rPr>
              <a:t> </a:t>
            </a:r>
          </a:p>
          <a:p>
            <a:pPr algn="l"/>
            <a:r>
              <a:rPr lang="ru-RU" sz="3200" dirty="0" smtClean="0">
                <a:latin typeface="Arial"/>
                <a:cs typeface="Arial"/>
              </a:rPr>
              <a:t>- система </a:t>
            </a:r>
            <a:r>
              <a:rPr lang="ru-RU" sz="3200" dirty="0">
                <a:latin typeface="Arial"/>
                <a:cs typeface="Arial"/>
              </a:rPr>
              <a:t>контроля версий данных и текста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ru-RU" sz="3200" dirty="0">
                <a:latin typeface="Arial"/>
                <a:cs typeface="Arial"/>
              </a:rPr>
              <a:t>(</a:t>
            </a:r>
            <a:r>
              <a:rPr lang="en-US" sz="3200" dirty="0" err="1" smtClean="0">
                <a:latin typeface="Arial"/>
                <a:cs typeface="Arial"/>
              </a:rPr>
              <a:t>git</a:t>
            </a:r>
            <a:r>
              <a:rPr lang="ru-RU" sz="3200" dirty="0" smtClean="0">
                <a:latin typeface="Arial"/>
                <a:cs typeface="Arial"/>
              </a:rPr>
              <a:t>)</a:t>
            </a:r>
          </a:p>
          <a:p>
            <a:pPr algn="l"/>
            <a:endParaRPr lang="ru-RU" sz="32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0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596" y="630108"/>
            <a:ext cx="10363200" cy="1564064"/>
          </a:xfrm>
        </p:spPr>
        <p:txBody>
          <a:bodyPr>
            <a:normAutofit/>
          </a:bodyPr>
          <a:lstStyle/>
          <a:p>
            <a:r>
              <a:rPr lang="en-US" sz="4133" dirty="0"/>
              <a:t>Reproducible research </a:t>
            </a:r>
            <a:r>
              <a:rPr lang="ru-RU" sz="4133" dirty="0"/>
              <a:t>как способ снизить ошибки в науке</a:t>
            </a:r>
            <a:endParaRPr lang="en-US" sz="4133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17728" y="2405888"/>
            <a:ext cx="11054080" cy="4064000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solidFill>
                  <a:srgbClr val="FF0000"/>
                </a:solidFill>
                <a:latin typeface="Arial"/>
                <a:cs typeface="Arial"/>
              </a:rPr>
              <a:t>Максимальная автоматизация исследовательского </a:t>
            </a:r>
            <a:r>
              <a:rPr lang="ru-RU" sz="3200" dirty="0" smtClean="0">
                <a:solidFill>
                  <a:srgbClr val="FF0000"/>
                </a:solidFill>
                <a:latin typeface="Arial"/>
                <a:cs typeface="Arial"/>
              </a:rPr>
              <a:t>процесса</a:t>
            </a:r>
            <a:endParaRPr lang="ru-RU" sz="32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l"/>
            <a:r>
              <a:rPr lang="ru-RU" sz="3200" dirty="0">
                <a:latin typeface="Arial"/>
                <a:cs typeface="Arial"/>
              </a:rPr>
              <a:t>- обработка и анализ (</a:t>
            </a:r>
            <a:r>
              <a:rPr lang="en-US" sz="3200" dirty="0">
                <a:latin typeface="Arial"/>
                <a:cs typeface="Arial"/>
              </a:rPr>
              <a:t>R, Python</a:t>
            </a:r>
            <a:r>
              <a:rPr lang="ru-RU" sz="3200" dirty="0">
                <a:latin typeface="Arial"/>
                <a:cs typeface="Arial"/>
              </a:rPr>
              <a:t>)</a:t>
            </a:r>
            <a:r>
              <a:rPr lang="en-US" sz="3200" dirty="0">
                <a:latin typeface="Arial"/>
                <a:cs typeface="Arial"/>
              </a:rPr>
              <a:t>,</a:t>
            </a:r>
            <a:endParaRPr lang="ru-RU" sz="3200" dirty="0">
              <a:latin typeface="Arial"/>
              <a:cs typeface="Arial"/>
            </a:endParaRPr>
          </a:p>
          <a:p>
            <a:pPr algn="l"/>
            <a:r>
              <a:rPr lang="ru-RU" sz="3200" dirty="0">
                <a:latin typeface="Arial"/>
                <a:cs typeface="Arial"/>
              </a:rPr>
              <a:t>- генерация рисунков, табличек и отчётов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ru-RU" sz="3200" dirty="0">
                <a:latin typeface="Arial"/>
                <a:cs typeface="Arial"/>
              </a:rPr>
              <a:t>(</a:t>
            </a:r>
            <a:r>
              <a:rPr lang="en-US" sz="3200" dirty="0" err="1">
                <a:latin typeface="Arial"/>
                <a:cs typeface="Arial"/>
              </a:rPr>
              <a:t>LaTeX+knitr</a:t>
            </a:r>
            <a:r>
              <a:rPr lang="ru-RU" sz="3200" dirty="0">
                <a:latin typeface="Arial"/>
                <a:cs typeface="Arial"/>
              </a:rPr>
              <a:t>)</a:t>
            </a:r>
            <a:r>
              <a:rPr lang="en-US" sz="3200" dirty="0">
                <a:latin typeface="Arial"/>
                <a:cs typeface="Arial"/>
              </a:rPr>
              <a:t>,</a:t>
            </a:r>
            <a:r>
              <a:rPr lang="ru-RU" sz="3200" dirty="0">
                <a:latin typeface="Arial"/>
                <a:cs typeface="Arial"/>
              </a:rPr>
              <a:t> </a:t>
            </a:r>
          </a:p>
          <a:p>
            <a:pPr algn="l"/>
            <a:r>
              <a:rPr lang="ru-RU" sz="3200" dirty="0" smtClean="0">
                <a:latin typeface="Arial"/>
                <a:cs typeface="Arial"/>
              </a:rPr>
              <a:t>- система </a:t>
            </a:r>
            <a:r>
              <a:rPr lang="ru-RU" sz="3200" dirty="0">
                <a:latin typeface="Arial"/>
                <a:cs typeface="Arial"/>
              </a:rPr>
              <a:t>контроля версий данных и текста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ru-RU" sz="3200" dirty="0">
                <a:latin typeface="Arial"/>
                <a:cs typeface="Arial"/>
              </a:rPr>
              <a:t>(</a:t>
            </a:r>
            <a:r>
              <a:rPr lang="en-US" sz="3200" dirty="0" err="1" smtClean="0">
                <a:latin typeface="Arial"/>
                <a:cs typeface="Arial"/>
              </a:rPr>
              <a:t>git</a:t>
            </a:r>
            <a:r>
              <a:rPr lang="ru-RU" sz="3200" dirty="0" smtClean="0">
                <a:latin typeface="Arial"/>
                <a:cs typeface="Arial"/>
              </a:rPr>
              <a:t>)</a:t>
            </a:r>
          </a:p>
          <a:p>
            <a:pPr algn="l"/>
            <a:endParaRPr lang="ru-RU" sz="32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r>
              <a:rPr lang="ru-RU" sz="3200" dirty="0" smtClean="0">
                <a:solidFill>
                  <a:srgbClr val="FF0000"/>
                </a:solidFill>
                <a:latin typeface="Arial"/>
                <a:cs typeface="Arial"/>
              </a:rPr>
              <a:t>Открытые данные и процедуры анализа</a:t>
            </a:r>
            <a:endParaRPr lang="ru-RU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0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548" y="723768"/>
            <a:ext cx="10363200" cy="1564064"/>
          </a:xfrm>
        </p:spPr>
        <p:txBody>
          <a:bodyPr>
            <a:normAutofit/>
          </a:bodyPr>
          <a:lstStyle/>
          <a:p>
            <a:r>
              <a:rPr lang="ru-RU" sz="4133" dirty="0"/>
              <a:t>Всё-таки, зачем мне знать о </a:t>
            </a:r>
            <a:r>
              <a:rPr lang="ru-RU" sz="4133" dirty="0" err="1"/>
              <a:t>воспроизводимости</a:t>
            </a:r>
            <a:r>
              <a:rPr lang="ru-RU" sz="4133" dirty="0"/>
              <a:t> в науке?</a:t>
            </a:r>
            <a:endParaRPr lang="en-US" sz="4133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6400" y="2811921"/>
            <a:ext cx="11346688" cy="347387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Arial"/>
                <a:cs typeface="Arial"/>
              </a:rPr>
              <a:t>Меньше ложных исследований, </a:t>
            </a:r>
          </a:p>
          <a:p>
            <a:r>
              <a:rPr lang="ru-RU" sz="3200" dirty="0">
                <a:latin typeface="Arial"/>
                <a:cs typeface="Arial"/>
              </a:rPr>
              <a:t>больше доверия научным результатам. </a:t>
            </a:r>
          </a:p>
          <a:p>
            <a:endParaRPr lang="ru-RU" sz="3200" i="1" dirty="0">
              <a:latin typeface="Arial"/>
              <a:cs typeface="Arial"/>
            </a:endParaRPr>
          </a:p>
          <a:p>
            <a:r>
              <a:rPr lang="ru-RU" sz="2667" i="1" dirty="0">
                <a:latin typeface="Arial"/>
                <a:cs typeface="Arial"/>
              </a:rPr>
              <a:t>Научная статья с открытыми данными </a:t>
            </a:r>
            <a:r>
              <a:rPr lang="en-US" sz="2667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lang="en-US" sz="2667" i="1" dirty="0">
                <a:latin typeface="Arial"/>
                <a:cs typeface="Arial"/>
              </a:rPr>
              <a:t> </a:t>
            </a:r>
            <a:r>
              <a:rPr lang="ru-RU" sz="2667" i="1" dirty="0">
                <a:latin typeface="Arial"/>
                <a:cs typeface="Arial"/>
              </a:rPr>
              <a:t>просто научная статья</a:t>
            </a:r>
          </a:p>
        </p:txBody>
      </p:sp>
    </p:spTree>
    <p:extLst>
      <p:ext uri="{BB962C8B-B14F-4D97-AF65-F5344CB8AC3E}">
        <p14:creationId xmlns:p14="http://schemas.microsoft.com/office/powerpoint/2010/main" val="22986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делать воспроизводимые исследования?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46853"/>
            <a:ext cx="10515600" cy="30301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Healy Kieran</a:t>
            </a:r>
            <a:r>
              <a:rPr lang="ru-RU" dirty="0"/>
              <a:t>. </a:t>
            </a:r>
            <a:r>
              <a:rPr lang="en-US" dirty="0"/>
              <a:t>The Plain Person’s Guide to Plain Text Social </a:t>
            </a:r>
            <a:r>
              <a:rPr lang="en-US" dirty="0" smtClean="0"/>
              <a:t>Science</a:t>
            </a:r>
            <a:endParaRPr lang="ru-RU" dirty="0" smtClean="0"/>
          </a:p>
          <a:p>
            <a:pPr marL="0" indent="0">
              <a:buNone/>
            </a:pPr>
            <a:r>
              <a:rPr lang="en-US" i="1" dirty="0" smtClean="0"/>
              <a:t>URL: </a:t>
            </a:r>
            <a:r>
              <a:rPr lang="en-US" i="1" u="sng" dirty="0">
                <a:hlinkClick r:id="rId2"/>
              </a:rPr>
              <a:t>https://kieranhealy.org/files/papers/plain-person-text.pdf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02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229" y="365125"/>
            <a:ext cx="9379798" cy="579437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3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/ </a:t>
            </a:r>
            <a:r>
              <a:rPr lang="en-US" dirty="0" err="1" smtClean="0"/>
              <a:t>RStudio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20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idx="1"/>
          </p:nvPr>
        </p:nvSpPr>
        <p:spPr>
          <a:xfrm>
            <a:off x="838200" y="2932669"/>
            <a:ext cx="10515600" cy="32442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 smtClean="0"/>
              <a:t>Почему </a:t>
            </a:r>
            <a:r>
              <a:rPr lang="en-US" sz="4800" dirty="0" smtClean="0"/>
              <a:t>R?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96098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– </a:t>
            </a:r>
            <a:r>
              <a:rPr lang="ru-RU" dirty="0" smtClean="0"/>
              <a:t>сам по себе язык программирования. Можно делать что угодно, даже заказать пиццу.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21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Практические аргументы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38200" y="5897325"/>
            <a:ext cx="4295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Источник: http</a:t>
            </a:r>
            <a:r>
              <a:rPr lang="ru-RU" dirty="0"/>
              <a:t>://xavier-fim.net/R/eng.html</a:t>
            </a:r>
          </a:p>
        </p:txBody>
      </p:sp>
    </p:spTree>
    <p:extLst>
      <p:ext uri="{BB962C8B-B14F-4D97-AF65-F5344CB8AC3E}">
        <p14:creationId xmlns:p14="http://schemas.microsoft.com/office/powerpoint/2010/main" val="138978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– </a:t>
            </a:r>
            <a:r>
              <a:rPr lang="ru-RU" dirty="0" smtClean="0"/>
              <a:t>сам по себе язык программирования. Можно делать что угодно, даже заказать пиццу.</a:t>
            </a:r>
            <a:endParaRPr lang="en-US" dirty="0"/>
          </a:p>
          <a:p>
            <a:r>
              <a:rPr lang="en-US" dirty="0" smtClean="0"/>
              <a:t>R</a:t>
            </a:r>
            <a:r>
              <a:rPr lang="ru-RU" dirty="0" smtClean="0"/>
              <a:t> – очень хорошо документированный проект. На все возникающие вопросы уже дали ответы много раз в Интернете.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22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Практические аргументы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999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– </a:t>
            </a:r>
            <a:r>
              <a:rPr lang="ru-RU" dirty="0" smtClean="0"/>
              <a:t>сам по себе язык программирования. Можно делать что угодно, даже заказать пиццу.</a:t>
            </a:r>
            <a:endParaRPr lang="en-US" dirty="0"/>
          </a:p>
          <a:p>
            <a:r>
              <a:rPr lang="en-US" dirty="0" smtClean="0"/>
              <a:t>R</a:t>
            </a:r>
            <a:r>
              <a:rPr lang="ru-RU" dirty="0" smtClean="0"/>
              <a:t> – очень хорошо документированный проект. На все возникающие вопросы уже дали ответы много раз в Интернете.</a:t>
            </a:r>
          </a:p>
          <a:p>
            <a:r>
              <a:rPr lang="ru-RU" dirty="0" smtClean="0"/>
              <a:t>Куча расширений, модулей и библиотек для кучи задач. Всё уже сделано за нас.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23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Практические аргументы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411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– </a:t>
            </a:r>
            <a:r>
              <a:rPr lang="ru-RU" dirty="0" smtClean="0"/>
              <a:t>сам по себе язык программирования. Можно делать что угодно, даже заказать пиццу.</a:t>
            </a:r>
            <a:endParaRPr lang="en-US" dirty="0"/>
          </a:p>
          <a:p>
            <a:r>
              <a:rPr lang="en-US" dirty="0" smtClean="0"/>
              <a:t>R</a:t>
            </a:r>
            <a:r>
              <a:rPr lang="ru-RU" dirty="0" smtClean="0"/>
              <a:t> – очень хорошо документированный проект. На все возникающие вопросы уже дали ответы много раз в Интернете.</a:t>
            </a:r>
          </a:p>
          <a:p>
            <a:r>
              <a:rPr lang="ru-RU" dirty="0" smtClean="0"/>
              <a:t>Куча расширений, модулей и библиотек для кучи задач. Всё уже сделано за нас.</a:t>
            </a:r>
          </a:p>
          <a:p>
            <a:r>
              <a:rPr lang="ru-RU" dirty="0" smtClean="0"/>
              <a:t>Открытый код. Можно понять, как оно работает в любой момент и изменить под себя.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24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Практические аргументы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R – </a:t>
            </a:r>
            <a:r>
              <a:rPr lang="ru-RU" dirty="0" smtClean="0"/>
              <a:t>сам по себе язык программирования. Можно делать что угодно, даже заказать пиццу.</a:t>
            </a:r>
            <a:endParaRPr lang="en-US" dirty="0"/>
          </a:p>
          <a:p>
            <a:r>
              <a:rPr lang="en-US" dirty="0" smtClean="0"/>
              <a:t>R</a:t>
            </a:r>
            <a:r>
              <a:rPr lang="ru-RU" dirty="0" smtClean="0"/>
              <a:t> – очень хорошо документированный проект. На все возникающие вопросы уже дали ответы много раз в Интернете.</a:t>
            </a:r>
          </a:p>
          <a:p>
            <a:r>
              <a:rPr lang="ru-RU" dirty="0" smtClean="0"/>
              <a:t>Куча расширений, модулей и библиотек для кучи задач. Всё уже сделано за нас.</a:t>
            </a:r>
          </a:p>
          <a:p>
            <a:r>
              <a:rPr lang="ru-RU" dirty="0" smtClean="0"/>
              <a:t>Открытый код. Можно понять, как оно работает в любой момент и изменить под себя.</a:t>
            </a:r>
          </a:p>
          <a:p>
            <a:r>
              <a:rPr lang="en-US" dirty="0" smtClean="0"/>
              <a:t>R – </a:t>
            </a:r>
            <a:r>
              <a:rPr lang="ru-RU" dirty="0" smtClean="0"/>
              <a:t>хороший друг. Дружит почти со всеми форматами хранения данных.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25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Практические аргументы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81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- </a:t>
            </a:r>
            <a:r>
              <a:rPr lang="ru-RU" dirty="0" smtClean="0"/>
              <a:t>бесплатный и открытый. Не надо покупать/</a:t>
            </a:r>
            <a:r>
              <a:rPr lang="ru-RU" dirty="0" err="1" smtClean="0"/>
              <a:t>пиратить</a:t>
            </a:r>
            <a:r>
              <a:rPr lang="ru-RU" dirty="0" smtClean="0"/>
              <a:t> дорогие статистические пакеты вроде </a:t>
            </a:r>
            <a:r>
              <a:rPr lang="en-US" dirty="0" smtClean="0"/>
              <a:t>SPSS.</a:t>
            </a:r>
            <a:endParaRPr lang="ru-RU" dirty="0" smtClean="0"/>
          </a:p>
          <a:p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26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Этические аргументы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158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- </a:t>
            </a:r>
            <a:r>
              <a:rPr lang="ru-RU" dirty="0" smtClean="0"/>
              <a:t>бесплатный и открытый. Не надо покупать/</a:t>
            </a:r>
            <a:r>
              <a:rPr lang="ru-RU" dirty="0" err="1" smtClean="0"/>
              <a:t>пиратить</a:t>
            </a:r>
            <a:r>
              <a:rPr lang="ru-RU" dirty="0" smtClean="0"/>
              <a:t> дорогие статистические пакеты вроде </a:t>
            </a:r>
            <a:r>
              <a:rPr lang="en-US" dirty="0" smtClean="0"/>
              <a:t>SPSS.</a:t>
            </a:r>
            <a:endParaRPr lang="ru-RU" dirty="0" smtClean="0"/>
          </a:p>
          <a:p>
            <a:r>
              <a:rPr lang="en-US" dirty="0" smtClean="0"/>
              <a:t>R </a:t>
            </a:r>
            <a:r>
              <a:rPr lang="ru-RU" dirty="0" smtClean="0"/>
              <a:t>работает на </a:t>
            </a:r>
            <a:r>
              <a:rPr lang="ru-RU" dirty="0" err="1" smtClean="0"/>
              <a:t>воспроизводимость</a:t>
            </a:r>
            <a:r>
              <a:rPr lang="ru-RU" dirty="0" smtClean="0"/>
              <a:t> исследований.</a:t>
            </a:r>
          </a:p>
          <a:p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27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Этические аргументы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58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- </a:t>
            </a:r>
            <a:r>
              <a:rPr lang="ru-RU" dirty="0" smtClean="0"/>
              <a:t>бесплатный и открытый. Не надо покупать/</a:t>
            </a:r>
            <a:r>
              <a:rPr lang="ru-RU" dirty="0" err="1" smtClean="0"/>
              <a:t>пиратить</a:t>
            </a:r>
            <a:r>
              <a:rPr lang="ru-RU" dirty="0" smtClean="0"/>
              <a:t> дорогие статистические пакеты вроде </a:t>
            </a:r>
            <a:r>
              <a:rPr lang="en-US" dirty="0" smtClean="0"/>
              <a:t>SPSS.</a:t>
            </a:r>
            <a:endParaRPr lang="ru-RU" dirty="0" smtClean="0"/>
          </a:p>
          <a:p>
            <a:r>
              <a:rPr lang="en-US" dirty="0" smtClean="0"/>
              <a:t>R </a:t>
            </a:r>
            <a:r>
              <a:rPr lang="ru-RU" dirty="0" smtClean="0"/>
              <a:t>работает на </a:t>
            </a:r>
            <a:r>
              <a:rPr lang="ru-RU" dirty="0" err="1" smtClean="0"/>
              <a:t>воспроизводимость</a:t>
            </a:r>
            <a:r>
              <a:rPr lang="ru-RU" dirty="0" smtClean="0"/>
              <a:t> исследований.</a:t>
            </a:r>
          </a:p>
          <a:p>
            <a:r>
              <a:rPr lang="ru-RU" dirty="0"/>
              <a:t>Чем больше вы на нём работаете, публикуете и учите, тем больше это будут делать другие люди.</a:t>
            </a:r>
          </a:p>
          <a:p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28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Этические аргументы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732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92836"/>
          </a:xfrm>
        </p:spPr>
        <p:txBody>
          <a:bodyPr/>
          <a:lstStyle/>
          <a:p>
            <a:pPr algn="ctr"/>
            <a:r>
              <a:rPr lang="ru-RU" dirty="0" smtClean="0"/>
              <a:t>Откройте ссылку: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hlinkClick r:id="rId2"/>
              </a:rPr>
              <a:t>https</a:t>
            </a:r>
            <a:r>
              <a:rPr lang="en-US" sz="4000" dirty="0">
                <a:hlinkClick r:id="rId2"/>
              </a:rPr>
              <a:t>://</a:t>
            </a:r>
            <a:r>
              <a:rPr lang="en-US" sz="4000" dirty="0" smtClean="0">
                <a:hlinkClick r:id="rId2"/>
              </a:rPr>
              <a:t>github.com/alexeyknorre/R_crash_course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и скачайте архив: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29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59" y="3045426"/>
            <a:ext cx="95821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использовать </a:t>
            </a:r>
            <a:r>
              <a:rPr lang="en-US" dirty="0" smtClean="0"/>
              <a:t>Excel – </a:t>
            </a:r>
            <a:r>
              <a:rPr lang="ru-RU" dirty="0" smtClean="0"/>
              <a:t>очень плохо?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i="1" dirty="0" smtClean="0"/>
              <a:t>Как экономисты получили результаты, оправдывающие политику жесткой экономии, по ним были приняты большие политические решения, а потом в исследовании нашли ошибки, связанные с обработкой данных в </a:t>
            </a:r>
            <a:r>
              <a:rPr lang="en-US" i="1" dirty="0" smtClean="0"/>
              <a:t>Excel:</a:t>
            </a:r>
            <a:endParaRPr lang="en-US" i="1" dirty="0"/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Случай </a:t>
            </a:r>
            <a:r>
              <a:rPr lang="en-US" dirty="0" smtClean="0">
                <a:solidFill>
                  <a:srgbClr val="FF0000"/>
                </a:solidFill>
              </a:rPr>
              <a:t>Reinhart and Rogoff (2011) </a:t>
            </a:r>
          </a:p>
          <a:p>
            <a:pPr marL="0" indent="0">
              <a:buNone/>
            </a:pPr>
            <a:r>
              <a:rPr lang="en-US" dirty="0" smtClean="0"/>
              <a:t>URL: https</a:t>
            </a:r>
            <a:r>
              <a:rPr lang="en-US" dirty="0"/>
              <a:t>://en.wikipedia.org/wiki/Growth_in_a_Time_of_Debt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59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416" y="365125"/>
            <a:ext cx="10958384" cy="1325563"/>
          </a:xfrm>
        </p:spPr>
        <p:txBody>
          <a:bodyPr/>
          <a:lstStyle/>
          <a:p>
            <a:r>
              <a:rPr lang="en-US" dirty="0" smtClean="0"/>
              <a:t>SPSS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497" y="0"/>
            <a:ext cx="10110543" cy="635635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61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6648"/>
          </a:xfrm>
        </p:spPr>
        <p:txBody>
          <a:bodyPr/>
          <a:lstStyle/>
          <a:p>
            <a:pPr algn="ctr"/>
            <a:r>
              <a:rPr lang="ru-RU" dirty="0" smtClean="0"/>
              <a:t>Воспроизводимые исследования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reproducible research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4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5555" y="525441"/>
            <a:ext cx="8534400" cy="1817971"/>
          </a:xfrm>
        </p:spPr>
        <p:txBody>
          <a:bodyPr>
            <a:normAutofit/>
          </a:bodyPr>
          <a:lstStyle/>
          <a:p>
            <a:r>
              <a:rPr lang="ru-RU" sz="4133" dirty="0"/>
              <a:t>Что такое </a:t>
            </a:r>
            <a:r>
              <a:rPr lang="ru-RU" sz="4133" dirty="0" err="1"/>
              <a:t>воспроизводимость</a:t>
            </a:r>
            <a:r>
              <a:rPr lang="ru-RU" sz="4133" dirty="0"/>
              <a:t>?</a:t>
            </a:r>
            <a:br>
              <a:rPr lang="ru-RU" sz="4133" dirty="0"/>
            </a:br>
            <a:r>
              <a:rPr lang="ru-RU" sz="4133" dirty="0"/>
              <a:t>(</a:t>
            </a:r>
            <a:r>
              <a:rPr lang="en-US" sz="4133" dirty="0"/>
              <a:t>reproducible research</a:t>
            </a:r>
            <a:r>
              <a:rPr lang="ru-RU" sz="4133" dirty="0"/>
              <a:t>)</a:t>
            </a:r>
            <a:endParaRPr lang="en-US" sz="4133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5555" y="2793664"/>
            <a:ext cx="8534400" cy="3113781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Reproduction</a:t>
            </a:r>
            <a:r>
              <a:rPr lang="en-US" sz="3200" dirty="0">
                <a:latin typeface="Arial"/>
                <a:cs typeface="Arial"/>
              </a:rPr>
              <a:t> – </a:t>
            </a:r>
            <a:r>
              <a:rPr lang="ru-RU" sz="3200" dirty="0">
                <a:latin typeface="Arial"/>
                <a:cs typeface="Arial"/>
              </a:rPr>
              <a:t>повторный анализ исходных данных до получения такого же результата. </a:t>
            </a:r>
          </a:p>
          <a:p>
            <a:pPr algn="l"/>
            <a:endParaRPr lang="ru-RU" sz="3200" dirty="0">
              <a:latin typeface="Arial"/>
              <a:cs typeface="Arial"/>
            </a:endParaRPr>
          </a:p>
          <a:p>
            <a:pPr algn="l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Replication</a:t>
            </a:r>
            <a:r>
              <a:rPr lang="ru-RU" sz="3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ru-RU" sz="3200" dirty="0">
                <a:latin typeface="Arial"/>
                <a:cs typeface="Arial"/>
              </a:rPr>
              <a:t>– полный повтор всего исследования, включая сбор данных.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28095"/>
            <a:ext cx="10363200" cy="1817971"/>
          </a:xfrm>
        </p:spPr>
        <p:txBody>
          <a:bodyPr>
            <a:normAutofit/>
          </a:bodyPr>
          <a:lstStyle/>
          <a:p>
            <a:r>
              <a:rPr lang="ru-RU" sz="4133" dirty="0"/>
              <a:t>Зачем мне знать, что такое </a:t>
            </a:r>
            <a:r>
              <a:rPr lang="ru-RU" sz="4133" dirty="0" err="1"/>
              <a:t>воспроизводимость</a:t>
            </a:r>
            <a:r>
              <a:rPr lang="ru-RU" sz="4133" dirty="0"/>
              <a:t>?</a:t>
            </a:r>
            <a:endParaRPr lang="en-US" sz="4133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596" y="298221"/>
            <a:ext cx="10363200" cy="1564064"/>
          </a:xfrm>
        </p:spPr>
        <p:txBody>
          <a:bodyPr>
            <a:normAutofit/>
          </a:bodyPr>
          <a:lstStyle/>
          <a:p>
            <a:r>
              <a:rPr lang="ru-RU" sz="4133" dirty="0"/>
              <a:t>Проблемы науки, связанные с </a:t>
            </a:r>
            <a:r>
              <a:rPr lang="ru-RU" sz="4133" dirty="0" err="1"/>
              <a:t>воспроизводимостью</a:t>
            </a:r>
            <a:endParaRPr lang="en-US" sz="4133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98596" y="2501901"/>
            <a:ext cx="10363200" cy="277712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Arial"/>
                <a:cs typeface="Arial"/>
              </a:rPr>
              <a:t>- Фальсификация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720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3FA2-FA04-9446-B674-BF880BF0F6E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0187" y="-136523"/>
            <a:ext cx="15091045" cy="69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767</Words>
  <Application>Microsoft Office PowerPoint</Application>
  <PresentationFormat>Широкоэкранный</PresentationFormat>
  <Paragraphs>147</Paragraphs>
  <Slides>29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Тема Office</vt:lpstr>
      <vt:lpstr>Зачем нужен R? Вводный рассказ к мастер-классам по анализу данных</vt:lpstr>
      <vt:lpstr>Excel</vt:lpstr>
      <vt:lpstr>Почему использовать Excel – очень плохо?</vt:lpstr>
      <vt:lpstr>SPSS</vt:lpstr>
      <vt:lpstr>Воспроизводимые исследования (reproducible research)</vt:lpstr>
      <vt:lpstr>Что такое воспроизводимость? (reproducible research)</vt:lpstr>
      <vt:lpstr>Зачем мне знать, что такое воспроизводимость?</vt:lpstr>
      <vt:lpstr>Проблемы науки, связанные с воспроизводимостью</vt:lpstr>
      <vt:lpstr>Презентация PowerPoint</vt:lpstr>
      <vt:lpstr>Проблемы науки, связанные с воспроизводимостью</vt:lpstr>
      <vt:lpstr>Презентация PowerPoint</vt:lpstr>
      <vt:lpstr>Проблемы науки, связанные с воспроизводимостью</vt:lpstr>
      <vt:lpstr>Презентация PowerPoint</vt:lpstr>
      <vt:lpstr>Проблемы в науке</vt:lpstr>
      <vt:lpstr>Презентация PowerPoint</vt:lpstr>
      <vt:lpstr>Reproducible research как способ снизить ошибки в науке</vt:lpstr>
      <vt:lpstr>Reproducible research как способ снизить ошибки в науке</vt:lpstr>
      <vt:lpstr>Всё-таки, зачем мне знать о воспроизводимости в науке?</vt:lpstr>
      <vt:lpstr>Как делать воспроизводимые исследования?</vt:lpstr>
      <vt:lpstr>R / RStudio</vt:lpstr>
      <vt:lpstr>Практические аргументы</vt:lpstr>
      <vt:lpstr>Практические аргументы</vt:lpstr>
      <vt:lpstr>Практические аргументы</vt:lpstr>
      <vt:lpstr>Практические аргументы</vt:lpstr>
      <vt:lpstr>Практические аргументы</vt:lpstr>
      <vt:lpstr>Этические аргументы</vt:lpstr>
      <vt:lpstr>Этические аргументы</vt:lpstr>
      <vt:lpstr>Этические аргументы</vt:lpstr>
      <vt:lpstr>Откройте ссылку: https://github.com/alexeyknorre/R_crash_course и скачайте архив: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Зачем нужна визуализация данных?</dc:title>
  <dc:creator>Alexey Knorre</dc:creator>
  <cp:lastModifiedBy>Alexey Knorre</cp:lastModifiedBy>
  <cp:revision>91</cp:revision>
  <dcterms:created xsi:type="dcterms:W3CDTF">2016-10-20T14:30:19Z</dcterms:created>
  <dcterms:modified xsi:type="dcterms:W3CDTF">2018-04-26T08:11:51Z</dcterms:modified>
</cp:coreProperties>
</file>