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85" r:id="rId2"/>
    <p:sldId id="290" r:id="rId3"/>
    <p:sldId id="257" r:id="rId4"/>
    <p:sldId id="286" r:id="rId5"/>
    <p:sldId id="262" r:id="rId6"/>
    <p:sldId id="258" r:id="rId7"/>
    <p:sldId id="259" r:id="rId8"/>
    <p:sldId id="287" r:id="rId9"/>
    <p:sldId id="260" r:id="rId10"/>
    <p:sldId id="263" r:id="rId11"/>
    <p:sldId id="264" r:id="rId12"/>
    <p:sldId id="266" r:id="rId13"/>
    <p:sldId id="267" r:id="rId14"/>
    <p:sldId id="268" r:id="rId15"/>
    <p:sldId id="276" r:id="rId16"/>
    <p:sldId id="288" r:id="rId17"/>
    <p:sldId id="269" r:id="rId18"/>
    <p:sldId id="270" r:id="rId19"/>
    <p:sldId id="271" r:id="rId20"/>
    <p:sldId id="278" r:id="rId21"/>
    <p:sldId id="289" r:id="rId22"/>
    <p:sldId id="272" r:id="rId23"/>
    <p:sldId id="274" r:id="rId24"/>
    <p:sldId id="291" r:id="rId25"/>
    <p:sldId id="279" r:id="rId26"/>
    <p:sldId id="280" r:id="rId27"/>
    <p:sldId id="281" r:id="rId28"/>
    <p:sldId id="282" r:id="rId29"/>
    <p:sldId id="292" r:id="rId30"/>
    <p:sldId id="277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488ED-05C7-4BD8-A738-2AF283437B58}">
          <p14:sldIdLst>
            <p14:sldId id="285"/>
            <p14:sldId id="290"/>
            <p14:sldId id="257"/>
            <p14:sldId id="286"/>
            <p14:sldId id="262"/>
            <p14:sldId id="258"/>
            <p14:sldId id="259"/>
            <p14:sldId id="287"/>
            <p14:sldId id="260"/>
            <p14:sldId id="263"/>
            <p14:sldId id="264"/>
            <p14:sldId id="266"/>
            <p14:sldId id="267"/>
            <p14:sldId id="268"/>
            <p14:sldId id="276"/>
            <p14:sldId id="288"/>
            <p14:sldId id="269"/>
            <p14:sldId id="270"/>
            <p14:sldId id="271"/>
            <p14:sldId id="278"/>
            <p14:sldId id="289"/>
            <p14:sldId id="272"/>
            <p14:sldId id="274"/>
            <p14:sldId id="291"/>
            <p14:sldId id="279"/>
            <p14:sldId id="280"/>
            <p14:sldId id="281"/>
            <p14:sldId id="282"/>
            <p14:sldId id="292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E6"/>
    <a:srgbClr val="E4FDC2"/>
    <a:srgbClr val="98B954"/>
    <a:srgbClr val="FFEBDB"/>
    <a:srgbClr val="FFD0AA"/>
    <a:srgbClr val="FFBEBD"/>
    <a:srgbClr val="FFA2A2"/>
    <a:srgbClr val="F69240"/>
    <a:srgbClr val="BE4B48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3417" autoAdjust="0"/>
  </p:normalViewPr>
  <p:slideViewPr>
    <p:cSldViewPr>
      <p:cViewPr varScale="1">
        <p:scale>
          <a:sx n="91" d="100"/>
          <a:sy n="91" d="100"/>
        </p:scale>
        <p:origin x="-108" y="-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AD04E-D045-4FA7-B297-DCFB86FF1181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11892-9FF8-47FD-97FE-6AD68488F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4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7F363-D1B1-4E9B-A81C-BA0DDDA25F7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3975E-4BAA-4EF3-B50A-663212F6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XCG: http://research.microsoft.com/en-us/labs/xcg/default.aspx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9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здесь</a:t>
            </a:r>
            <a:r>
              <a:rPr lang="ru-RU" baseline="0" dirty="0" smtClean="0"/>
              <a:t> приводится гораздо более детальная схема: </a:t>
            </a:r>
            <a:r>
              <a:rPr lang="en-US" baseline="0" dirty="0" smtClean="0"/>
              <a:t>http://msdn.microsoft.com/en-us/library/aa366509(v=VS.85).aspx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mode </a:t>
            </a:r>
            <a:r>
              <a:rPr lang="ru-RU" baseline="0" dirty="0" smtClean="0"/>
              <a:t>часть вообще не показана.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ALE - Application Layer Enforcement.</a:t>
            </a:r>
          </a:p>
          <a:p>
            <a:r>
              <a:rPr lang="en-US" baseline="0" dirty="0" smtClean="0"/>
              <a:t>IDS – Intrusion Detection Systems.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http://msdn.microsoft.com/en-us/library/aa363977(v=VS.85).aspx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0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http://msdn.microsoft.com/en-us/library/bb736264(v=VS.85).aspx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SA – Security</a:t>
            </a:r>
            <a:r>
              <a:rPr lang="en-US" baseline="0" dirty="0" smtClean="0"/>
              <a:t> Association.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Auditing: http://msdn.microsoft.com/en-us/library/bb309058(v=VS.85).aspx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Winsock: http://msdn.microsoft.com/en-us/library/ms740673(VS.85).aspx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Winsock Kernel: http://msdn.microsoft.com/en-us/library/ff571084(v=VS.85).aspx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IP Helper:</a:t>
            </a:r>
            <a:r>
              <a:rPr lang="en-US" baseline="0" dirty="0" smtClean="0"/>
              <a:t> http://msdn.microsoft.com/en-us/library/aa366073(VS.85).aspx,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RPC: http://msdn.microsoft.com/en-us/library/aa378651(VS.85).aspx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Wnet</a:t>
            </a:r>
            <a:r>
              <a:rPr lang="en-US" dirty="0" smtClean="0"/>
              <a:t>: http://msdn.microsoft.com/en-us/library/aa385397(v=VS.85).aspx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WinInet</a:t>
            </a:r>
            <a:r>
              <a:rPr lang="en-US" dirty="0" smtClean="0"/>
              <a:t>: http://msdn.microsoft.com/en-us/library/aa385331(VS.85).aspx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WinHTTP</a:t>
            </a:r>
            <a:r>
              <a:rPr lang="en-US" dirty="0" smtClean="0"/>
              <a:t>: http://msdn.microsoft.com/en-us/library/aa384273(VS.85).aspx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 Server API: http://msdn.microsoft.com/en-us/library/aa364510(v=VS.85).aspx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8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Фактически это интерфейс между </a:t>
            </a:r>
            <a:r>
              <a:rPr lang="en-US" dirty="0" smtClean="0"/>
              <a:t>Data</a:t>
            </a:r>
            <a:r>
              <a:rPr lang="en-US" baseline="0" dirty="0" smtClean="0"/>
              <a:t> Link Layer </a:t>
            </a:r>
            <a:r>
              <a:rPr lang="ru-RU" baseline="0" dirty="0" smtClean="0"/>
              <a:t>и </a:t>
            </a:r>
            <a:r>
              <a:rPr lang="en-US" baseline="0" dirty="0" smtClean="0"/>
              <a:t>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Кроме того, обработчик прерывания выполняется в контексте произвольного потока.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нужно рассказать про </a:t>
            </a:r>
            <a:r>
              <a:rPr lang="en-US" dirty="0" smtClean="0"/>
              <a:t>NDIS Interrupt Throttling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 как</a:t>
            </a:r>
            <a:r>
              <a:rPr lang="ru-RU" baseline="0" dirty="0" smtClean="0"/>
              <a:t> передается </a:t>
            </a:r>
            <a:r>
              <a:rPr lang="en-US" baseline="0" dirty="0" smtClean="0"/>
              <a:t>offloading </a:t>
            </a:r>
            <a:r>
              <a:rPr lang="ru-RU" baseline="0" dirty="0" smtClean="0"/>
              <a:t>информация между драйверами в стеке.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TCP &amp; UDP Checksum Offloading </a:t>
            </a:r>
            <a:r>
              <a:rPr lang="ru-RU" baseline="0" dirty="0" smtClean="0"/>
              <a:t>разный для </a:t>
            </a:r>
            <a:r>
              <a:rPr lang="en-US" baseline="0" dirty="0" smtClean="0"/>
              <a:t>IPv4 &amp; IPv6.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dirty="0" smtClean="0"/>
              <a:t>Поддержка виртуализации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Сетевой адаптер с поддержкой </a:t>
            </a:r>
            <a:r>
              <a:rPr lang="en-US" dirty="0" smtClean="0"/>
              <a:t>Virtual Machine Queue (VMQ) </a:t>
            </a:r>
            <a:r>
              <a:rPr lang="ru-RU" dirty="0" smtClean="0"/>
              <a:t>умеет:</a:t>
            </a:r>
          </a:p>
          <a:p>
            <a:pPr lvl="1"/>
            <a:r>
              <a:rPr lang="ru-RU" dirty="0" smtClean="0"/>
              <a:t>Фильтровать пакеты по адресу назначения и тегу </a:t>
            </a:r>
            <a:r>
              <a:rPr lang="en-US" dirty="0" smtClean="0"/>
              <a:t>VLAN </a:t>
            </a:r>
            <a:r>
              <a:rPr lang="ru-RU" dirty="0" smtClean="0"/>
              <a:t>до копирования данных пакета в память.</a:t>
            </a:r>
          </a:p>
          <a:p>
            <a:pPr lvl="1"/>
            <a:r>
              <a:rPr lang="ru-RU" dirty="0" smtClean="0"/>
              <a:t>Копировать данные пакета напрямую в память гостевой ОС.</a:t>
            </a:r>
          </a:p>
          <a:p>
            <a:pPr lvl="1"/>
            <a:r>
              <a:rPr lang="ru-RU" dirty="0" smtClean="0"/>
              <a:t>Сигнализировать приход пакетов, предназначенных разным виртуальными машинам, разным процессорам.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Следует помнить,</a:t>
            </a:r>
            <a:r>
              <a:rPr lang="ru-RU" baseline="0" dirty="0" smtClean="0"/>
              <a:t> однако, что возможность сделать не означает того, что это следует делать.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TCP/IP Configuration Parameters</a:t>
            </a:r>
            <a:r>
              <a:rPr lang="ru-RU" dirty="0" smtClean="0"/>
              <a:t>: </a:t>
            </a:r>
            <a:r>
              <a:rPr lang="en-US" dirty="0" smtClean="0"/>
              <a:t>http://technet.microsoft.com/en-us/library/cc739819(WS.10).aspx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"C:\Program Files\Debugging Tools for Windows (x64)\windbg.exe"  -kl -y SRV*c:\symbols*http://msdl.microsoft.com/download/symbols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975E-4BAA-4EF3-B50A-663212F649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Начало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786182" y="571486"/>
            <a:ext cx="4672018" cy="2076464"/>
          </a:xfrm>
        </p:spPr>
        <p:txBody>
          <a:bodyPr>
            <a:normAutofit/>
          </a:bodyPr>
          <a:lstStyle>
            <a:lvl1pPr algn="l"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Длинное название темы для РИТ++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786182" y="3786196"/>
            <a:ext cx="3986218" cy="857256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Олег Бунин</a:t>
            </a:r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86182" y="2683673"/>
            <a:ext cx="4672018" cy="106680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910816"/>
            <a:ext cx="5486400" cy="26348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5775" y="895351"/>
            <a:ext cx="8229600" cy="3765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28599" y="15895"/>
            <a:ext cx="5486400" cy="696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0817"/>
            <a:ext cx="2057400" cy="36838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0817"/>
            <a:ext cx="6019800" cy="36838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98" y="15895"/>
            <a:ext cx="5562601" cy="696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5775" y="895349"/>
            <a:ext cx="8229600" cy="3765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0034" y="895350"/>
            <a:ext cx="4038600" cy="3699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76804" y="895350"/>
            <a:ext cx="4038600" cy="3699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28599" y="15895"/>
            <a:ext cx="5486400" cy="696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0034" y="895350"/>
            <a:ext cx="4038600" cy="3699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28599" y="15895"/>
            <a:ext cx="5486400" cy="696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/>
          </p:nvPr>
        </p:nvSpPr>
        <p:spPr>
          <a:xfrm>
            <a:off x="4648200" y="895350"/>
            <a:ext cx="4038600" cy="37033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09857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895350"/>
            <a:ext cx="4040188" cy="119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0034" y="2089544"/>
            <a:ext cx="4040188" cy="2571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3438" y="895350"/>
            <a:ext cx="4071966" cy="119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089543"/>
            <a:ext cx="4070379" cy="25717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28599" y="15895"/>
            <a:ext cx="5486400" cy="696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18288"/>
            <a:ext cx="5486400" cy="696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5" y="910817"/>
            <a:ext cx="2928958" cy="8572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910817"/>
            <a:ext cx="5111750" cy="36838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0035" y="1768073"/>
            <a:ext cx="2928958" cy="2826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85775" y="911225"/>
            <a:ext cx="82296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85775" y="1660525"/>
            <a:ext cx="8229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81027276-EAFD-46F3-AFF8-F01835B0B5B3}" type="datetime1">
              <a:rPr lang="en-US" smtClean="0"/>
              <a:t>4/26/2011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34873B0-D073-45AE-A8C5-5665D4170F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 descr="Внутри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731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4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ot-a-kernel-gu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Сетевая подсистема Windows глазами разработчика.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Пахунов</a:t>
            </a:r>
          </a:p>
          <a:p>
            <a:r>
              <a:rPr lang="en-US" sz="2000" dirty="0" smtClean="0"/>
              <a:t>alexeypa@microsoft.com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Краткий, неполный и, в основном, неверный обзор. </a:t>
            </a:r>
            <a:r>
              <a:rPr lang="ru-RU" dirty="0" smtClean="0"/>
              <a:t>:-)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</a:t>
            </a:r>
            <a:r>
              <a:rPr lang="en-US" dirty="0" smtClean="0"/>
              <a:t> (TCP)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Приложение указывает на данные для передачи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send(connection, buffer, length, 0);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/>
          </a:p>
          <a:p>
            <a:r>
              <a:rPr lang="en-US" dirty="0" smtClean="0"/>
              <a:t>TCP</a:t>
            </a:r>
            <a:r>
              <a:rPr lang="ru-RU" dirty="0" smtClean="0"/>
              <a:t> формирует заголовки пакета (или нескольких пакетов).</a:t>
            </a:r>
          </a:p>
          <a:p>
            <a:r>
              <a:rPr lang="en-US" dirty="0" smtClean="0"/>
              <a:t>IP</a:t>
            </a:r>
            <a:r>
              <a:rPr lang="ru-RU" dirty="0" smtClean="0"/>
              <a:t> формирует свои заголовки и разбивает пакеты на фрагменты, если необходимо.</a:t>
            </a:r>
          </a:p>
          <a:p>
            <a:r>
              <a:rPr lang="ru-RU" dirty="0" smtClean="0"/>
              <a:t>Драйвер адаптера ставит пакеты в очередь, настраивает </a:t>
            </a:r>
            <a:r>
              <a:rPr lang="en-US" dirty="0" smtClean="0"/>
              <a:t>DMA</a:t>
            </a:r>
            <a:r>
              <a:rPr lang="ru-RU" dirty="0" smtClean="0"/>
              <a:t> и запускает передачу пакетов.</a:t>
            </a:r>
            <a:endParaRPr lang="en-US" dirty="0" smtClean="0"/>
          </a:p>
          <a:p>
            <a:r>
              <a:rPr lang="ru-RU" dirty="0" smtClean="0"/>
              <a:t>Сетевой адаптер генерирует прерывание по окончанию передачи.</a:t>
            </a:r>
          </a:p>
          <a:p>
            <a:r>
              <a:rPr lang="ru-RU" dirty="0" smtClean="0"/>
              <a:t>Драйвер адаптера возвращает буферы их владельцу.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пакеты хранятся в памяти?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895349"/>
            <a:ext cx="5305425" cy="376555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Каждый пакет описывается списком буферов (</a:t>
            </a:r>
            <a:r>
              <a:rPr lang="en-US" dirty="0" smtClean="0"/>
              <a:t>NET_BUFFER)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Буфер может располагаться в несмежных физических страницах.</a:t>
            </a:r>
          </a:p>
          <a:p>
            <a:r>
              <a:rPr lang="ru-RU" dirty="0" smtClean="0"/>
              <a:t>Между уровнями передаются указатели</a:t>
            </a:r>
            <a:r>
              <a:rPr lang="ru-RU" dirty="0"/>
              <a:t>.</a:t>
            </a:r>
            <a:endParaRPr lang="ru-RU" dirty="0" smtClean="0"/>
          </a:p>
          <a:p>
            <a:pPr lvl="1"/>
            <a:r>
              <a:rPr lang="ru-RU" dirty="0" smtClean="0"/>
              <a:t>Данные пакета копируются только один раз.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11</a:t>
            </a:fld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5676900" y="819150"/>
            <a:ext cx="2857500" cy="3886200"/>
            <a:chOff x="5676900" y="819150"/>
            <a:chExt cx="2857500" cy="3886200"/>
          </a:xfrm>
        </p:grpSpPr>
        <p:grpSp>
          <p:nvGrpSpPr>
            <p:cNvPr id="7" name="Group 6"/>
            <p:cNvGrpSpPr/>
            <p:nvPr/>
          </p:nvGrpSpPr>
          <p:grpSpPr>
            <a:xfrm>
              <a:off x="6705600" y="1440555"/>
              <a:ext cx="914400" cy="990600"/>
              <a:chOff x="914400" y="1657350"/>
              <a:chExt cx="914400" cy="990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1657350"/>
                <a:ext cx="914400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MDL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20155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0" y="22822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[3]</a:t>
                </a:r>
                <a:endParaRPr lang="en-US" sz="1400" dirty="0"/>
              </a:p>
            </p:txBody>
          </p:sp>
        </p:grpSp>
        <p:cxnSp>
          <p:nvCxnSpPr>
            <p:cNvPr id="9" name="Curved Connector 8"/>
            <p:cNvCxnSpPr>
              <a:stCxn id="27" idx="1"/>
              <a:endCxn id="48" idx="1"/>
            </p:cNvCxnSpPr>
            <p:nvPr/>
          </p:nvCxnSpPr>
          <p:spPr>
            <a:xfrm rot="10800000" flipV="1">
              <a:off x="6705600" y="1932098"/>
              <a:ext cx="76201" cy="1134951"/>
            </a:xfrm>
            <a:prstGeom prst="curvedConnector3">
              <a:avLst>
                <a:gd name="adj1" fmla="val 399996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8" idx="3"/>
              <a:endCxn id="6" idx="0"/>
            </p:cNvCxnSpPr>
            <p:nvPr/>
          </p:nvCxnSpPr>
          <p:spPr>
            <a:xfrm flipV="1">
              <a:off x="7543800" y="1434786"/>
              <a:ext cx="666750" cy="764013"/>
            </a:xfrm>
            <a:prstGeom prst="curvedConnector4">
              <a:avLst>
                <a:gd name="adj1" fmla="val 25714"/>
                <a:gd name="adj2" fmla="val 129921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886700" y="2571751"/>
              <a:ext cx="647700" cy="7738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76900" y="819150"/>
              <a:ext cx="2133600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400" dirty="0" smtClean="0"/>
                <a:t>NET_BUFFER</a:t>
              </a:r>
              <a:endParaRPr lang="en-US" sz="1400" dirty="0"/>
            </a:p>
          </p:txBody>
        </p:sp>
        <p:cxnSp>
          <p:nvCxnSpPr>
            <p:cNvPr id="30" name="Curved Connector 29"/>
            <p:cNvCxnSpPr>
              <a:stCxn id="29" idx="2"/>
              <a:endCxn id="25" idx="1"/>
            </p:cNvCxnSpPr>
            <p:nvPr/>
          </p:nvCxnSpPr>
          <p:spPr>
            <a:xfrm rot="5400000">
              <a:off x="6320186" y="1512341"/>
              <a:ext cx="808928" cy="38100"/>
            </a:xfrm>
            <a:prstGeom prst="curvedConnector4">
              <a:avLst>
                <a:gd name="adj1" fmla="val 19385"/>
                <a:gd name="adj2" fmla="val 700000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886700" y="1434786"/>
              <a:ext cx="647700" cy="2306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86700" y="1665399"/>
              <a:ext cx="647700" cy="3729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86700" y="2038350"/>
              <a:ext cx="647700" cy="1604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705599" y="2571750"/>
              <a:ext cx="914400" cy="990600"/>
              <a:chOff x="914400" y="1657350"/>
              <a:chExt cx="914400" cy="990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14400" y="1657350"/>
                <a:ext cx="914400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MDL</a:t>
                </a:r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90600" y="20155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0600" y="22822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[1]</a:t>
                </a:r>
                <a:endParaRPr lang="en-US" sz="14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05600" y="3714750"/>
              <a:ext cx="914400" cy="990600"/>
              <a:chOff x="914400" y="1657350"/>
              <a:chExt cx="914400" cy="9906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14400" y="1657350"/>
                <a:ext cx="914400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MDL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0600" y="20155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90600" y="22822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[2]</a:t>
                </a:r>
                <a:endParaRPr lang="en-US" sz="1400" dirty="0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7886700" y="3714750"/>
              <a:ext cx="6477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86700" y="4171950"/>
              <a:ext cx="647700" cy="301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urved Connector 13"/>
            <p:cNvCxnSpPr>
              <a:stCxn id="49" idx="1"/>
              <a:endCxn id="52" idx="1"/>
            </p:cNvCxnSpPr>
            <p:nvPr/>
          </p:nvCxnSpPr>
          <p:spPr>
            <a:xfrm rot="10800000" flipV="1">
              <a:off x="6705601" y="3063294"/>
              <a:ext cx="76199" cy="1146756"/>
            </a:xfrm>
            <a:prstGeom prst="curvedConnector3">
              <a:avLst>
                <a:gd name="adj1" fmla="val 400004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0" idx="3"/>
              <a:endCxn id="15" idx="0"/>
            </p:cNvCxnSpPr>
            <p:nvPr/>
          </p:nvCxnSpPr>
          <p:spPr>
            <a:xfrm flipV="1">
              <a:off x="7543799" y="2571751"/>
              <a:ext cx="666751" cy="758243"/>
            </a:xfrm>
            <a:prstGeom prst="curvedConnector4">
              <a:avLst>
                <a:gd name="adj1" fmla="val 25714"/>
                <a:gd name="adj2" fmla="val 130149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54" idx="3"/>
              <a:endCxn id="61" idx="0"/>
            </p:cNvCxnSpPr>
            <p:nvPr/>
          </p:nvCxnSpPr>
          <p:spPr>
            <a:xfrm flipV="1">
              <a:off x="7543800" y="3714750"/>
              <a:ext cx="666750" cy="758244"/>
            </a:xfrm>
            <a:prstGeom prst="curvedConnector4">
              <a:avLst>
                <a:gd name="adj1" fmla="val 25714"/>
                <a:gd name="adj2" fmla="val 130149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4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Прямой доступ в память (</a:t>
            </a:r>
            <a:r>
              <a:rPr lang="en-US" dirty="0"/>
              <a:t>DMA).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5334000" cy="382905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Сетевой адаптер поддерживает очереди буферов.</a:t>
            </a:r>
          </a:p>
          <a:p>
            <a:pPr lvl="1"/>
            <a:r>
              <a:rPr lang="ru-RU" dirty="0" smtClean="0"/>
              <a:t>Несколько очередей для приёма и передачи.</a:t>
            </a:r>
          </a:p>
          <a:p>
            <a:r>
              <a:rPr lang="ru-RU" dirty="0" smtClean="0"/>
              <a:t>Драйвер отвечает за выделение памяти, вставляет </a:t>
            </a:r>
            <a:r>
              <a:rPr lang="ru-RU" dirty="0"/>
              <a:t>буферы </a:t>
            </a:r>
            <a:r>
              <a:rPr lang="ru-RU" dirty="0" smtClean="0"/>
              <a:t>в очередь и удаляет их оттуда.</a:t>
            </a:r>
          </a:p>
          <a:p>
            <a:r>
              <a:rPr lang="ru-RU" dirty="0" smtClean="0"/>
              <a:t>Сетевой адаптер сохраняет принятые данные в</a:t>
            </a:r>
            <a:r>
              <a:rPr lang="en-US" dirty="0" smtClean="0"/>
              <a:t> </a:t>
            </a:r>
            <a:r>
              <a:rPr lang="ru-RU" dirty="0" smtClean="0"/>
              <a:t>подготовленные драйвером буфера.</a:t>
            </a:r>
          </a:p>
          <a:p>
            <a:r>
              <a:rPr lang="ru-RU" dirty="0" smtClean="0"/>
              <a:t>Дескрипторы указывают сетевому адаптеру как нужно «склеивать» пакеты из нескольких буферов.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86400" y="819150"/>
            <a:ext cx="3048000" cy="3886200"/>
            <a:chOff x="5486400" y="819150"/>
            <a:chExt cx="3048000" cy="3886200"/>
          </a:xfrm>
        </p:grpSpPr>
        <p:sp>
          <p:nvSpPr>
            <p:cNvPr id="22" name="Rectangle 21"/>
            <p:cNvSpPr/>
            <p:nvPr/>
          </p:nvSpPr>
          <p:spPr>
            <a:xfrm>
              <a:off x="7886700" y="1434786"/>
              <a:ext cx="647700" cy="7640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705600" y="1440555"/>
              <a:ext cx="914400" cy="990600"/>
              <a:chOff x="914400" y="1657350"/>
              <a:chExt cx="914400" cy="9906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914400" y="1657350"/>
                <a:ext cx="914400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90600" y="17488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Buffer</a:t>
                </a:r>
                <a:endParaRPr lang="en-US" sz="14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90600" y="20155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90600" y="22822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05600" y="2571750"/>
              <a:ext cx="914400" cy="990600"/>
              <a:chOff x="914400" y="1657350"/>
              <a:chExt cx="914400" cy="9906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657350"/>
                <a:ext cx="914400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90600" y="17488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Buffer</a:t>
                </a:r>
                <a:endParaRPr lang="en-US" sz="1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90600" y="20155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90600" y="22822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</p:grpSp>
        <p:cxnSp>
          <p:nvCxnSpPr>
            <p:cNvPr id="25" name="Curved Connector 24"/>
            <p:cNvCxnSpPr>
              <a:stCxn id="46" idx="1"/>
              <a:endCxn id="39" idx="1"/>
            </p:cNvCxnSpPr>
            <p:nvPr/>
          </p:nvCxnSpPr>
          <p:spPr>
            <a:xfrm rot="10800000" flipV="1">
              <a:off x="6705600" y="1932098"/>
              <a:ext cx="76200" cy="1134951"/>
            </a:xfrm>
            <a:prstGeom prst="curvedConnector3">
              <a:avLst>
                <a:gd name="adj1" fmla="val 400000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45" idx="3"/>
              <a:endCxn id="22" idx="0"/>
            </p:cNvCxnSpPr>
            <p:nvPr/>
          </p:nvCxnSpPr>
          <p:spPr>
            <a:xfrm flipV="1">
              <a:off x="7543800" y="1434786"/>
              <a:ext cx="666750" cy="230613"/>
            </a:xfrm>
            <a:prstGeom prst="curvedConnector4">
              <a:avLst>
                <a:gd name="adj1" fmla="val 25714"/>
                <a:gd name="adj2" fmla="val 199127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886700" y="2571750"/>
              <a:ext cx="647700" cy="7738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28" name="Curved Connector 27"/>
            <p:cNvCxnSpPr>
              <a:stCxn id="40" idx="3"/>
              <a:endCxn id="27" idx="0"/>
            </p:cNvCxnSpPr>
            <p:nvPr/>
          </p:nvCxnSpPr>
          <p:spPr>
            <a:xfrm flipV="1">
              <a:off x="7543800" y="2571750"/>
              <a:ext cx="666750" cy="224844"/>
            </a:xfrm>
            <a:prstGeom prst="curvedConnector4">
              <a:avLst>
                <a:gd name="adj1" fmla="val 25714"/>
                <a:gd name="adj2" fmla="val 201670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6705600" y="3714750"/>
              <a:ext cx="914400" cy="990600"/>
              <a:chOff x="914400" y="1657350"/>
              <a:chExt cx="914400" cy="9906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14400" y="1657350"/>
                <a:ext cx="914400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90600" y="17488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Buffer</a:t>
                </a:r>
                <a:endParaRPr lang="en-US" sz="1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0600" y="20155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2282244"/>
                <a:ext cx="762000" cy="266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</p:grpSp>
        <p:cxnSp>
          <p:nvCxnSpPr>
            <p:cNvPr id="32" name="Curved Connector 31"/>
            <p:cNvCxnSpPr>
              <a:stCxn id="41" idx="1"/>
              <a:endCxn id="35" idx="1"/>
            </p:cNvCxnSpPr>
            <p:nvPr/>
          </p:nvCxnSpPr>
          <p:spPr>
            <a:xfrm rot="10800000" flipV="1">
              <a:off x="6705600" y="3063294"/>
              <a:ext cx="76200" cy="1146756"/>
            </a:xfrm>
            <a:prstGeom prst="curvedConnector3">
              <a:avLst>
                <a:gd name="adj1" fmla="val 400000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86700" y="3714750"/>
              <a:ext cx="647700" cy="7738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34" name="Curved Connector 33"/>
            <p:cNvCxnSpPr>
              <a:stCxn id="36" idx="3"/>
              <a:endCxn id="33" idx="0"/>
            </p:cNvCxnSpPr>
            <p:nvPr/>
          </p:nvCxnSpPr>
          <p:spPr>
            <a:xfrm flipV="1">
              <a:off x="7543800" y="3714750"/>
              <a:ext cx="666750" cy="224844"/>
            </a:xfrm>
            <a:prstGeom prst="curvedConnector4">
              <a:avLst>
                <a:gd name="adj1" fmla="val 25714"/>
                <a:gd name="adj2" fmla="val 201670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86400" y="819150"/>
              <a:ext cx="914400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ru-RU" sz="1400" dirty="0" smtClean="0"/>
                <a:t>Сетевой адаптер</a:t>
              </a:r>
              <a:endParaRPr lang="en-US" sz="1400" dirty="0"/>
            </a:p>
          </p:txBody>
        </p:sp>
        <p:cxnSp>
          <p:nvCxnSpPr>
            <p:cNvPr id="49" name="Curved Connector 48"/>
            <p:cNvCxnSpPr>
              <a:stCxn id="48" idx="3"/>
              <a:endCxn id="43" idx="1"/>
            </p:cNvCxnSpPr>
            <p:nvPr/>
          </p:nvCxnSpPr>
          <p:spPr>
            <a:xfrm>
              <a:off x="6400800" y="1080760"/>
              <a:ext cx="304800" cy="855095"/>
            </a:xfrm>
            <a:prstGeom prst="curvedConnector3">
              <a:avLst>
                <a:gd name="adj1" fmla="val 50000"/>
              </a:avLst>
            </a:prstGeom>
            <a:ln w="222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5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Прерывания в </a:t>
            </a:r>
            <a:r>
              <a:rPr lang="en-US" dirty="0" smtClean="0"/>
              <a:t>Windows.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Уровни прерываний (</a:t>
            </a:r>
            <a:r>
              <a:rPr lang="en-US" dirty="0" smtClean="0"/>
              <a:t>IRQL):</a:t>
            </a:r>
          </a:p>
          <a:p>
            <a:pPr lvl="1"/>
            <a:r>
              <a:rPr lang="en-US" dirty="0" smtClean="0"/>
              <a:t>PASSIVE_LEVEL</a:t>
            </a:r>
            <a:r>
              <a:rPr lang="ru-RU" dirty="0" smtClean="0"/>
              <a:t> – обычный код; используются приоритеты потоков.</a:t>
            </a:r>
            <a:endParaRPr lang="en-US" dirty="0" smtClean="0"/>
          </a:p>
          <a:p>
            <a:pPr lvl="1"/>
            <a:r>
              <a:rPr lang="en-US" dirty="0" smtClean="0"/>
              <a:t>DISPATCH_LEVEL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планировщик потоков и </a:t>
            </a:r>
            <a:r>
              <a:rPr lang="ru-RU" dirty="0"/>
              <a:t>подкачка страниц </a:t>
            </a:r>
            <a:r>
              <a:rPr lang="ru-RU" dirty="0" smtClean="0"/>
              <a:t>приостановлены.</a:t>
            </a:r>
            <a:endParaRPr lang="en-US" dirty="0" smtClean="0"/>
          </a:p>
          <a:p>
            <a:pPr lvl="1"/>
            <a:r>
              <a:rPr lang="en-US" dirty="0" smtClean="0"/>
              <a:t>DIRQLs</a:t>
            </a:r>
            <a:r>
              <a:rPr lang="ru-RU" dirty="0" smtClean="0"/>
              <a:t> – прерывания от менее приоритетных устройств заблокированы.</a:t>
            </a:r>
          </a:p>
          <a:p>
            <a:r>
              <a:rPr lang="ru-RU" dirty="0" smtClean="0"/>
              <a:t>Прерывание обрабатывается в два этапа:</a:t>
            </a:r>
          </a:p>
          <a:p>
            <a:pPr lvl="1"/>
            <a:r>
              <a:rPr lang="ru-RU" dirty="0" smtClean="0"/>
              <a:t>Обработчик прерывания должен выполнить минимум работы максимально быстро.</a:t>
            </a:r>
          </a:p>
          <a:p>
            <a:pPr lvl="1"/>
            <a:r>
              <a:rPr lang="ru-RU" dirty="0" smtClean="0"/>
              <a:t>Отложенный обработчик (</a:t>
            </a:r>
            <a:r>
              <a:rPr lang="en-US" dirty="0" smtClean="0"/>
              <a:t>DPC) </a:t>
            </a:r>
            <a:r>
              <a:rPr lang="ru-RU" dirty="0" smtClean="0"/>
              <a:t>выполняет оставшуюся работу.</a:t>
            </a:r>
          </a:p>
          <a:p>
            <a:r>
              <a:rPr lang="en-US" dirty="0" smtClean="0"/>
              <a:t>IRQL</a:t>
            </a:r>
            <a:r>
              <a:rPr lang="ru-RU" dirty="0" smtClean="0"/>
              <a:t> нельзя произвольно понижать.</a:t>
            </a:r>
          </a:p>
          <a:p>
            <a:r>
              <a:rPr lang="ru-RU" dirty="0" smtClean="0"/>
              <a:t>Каждое из ядер может находится на своем уровне прерываний.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Прерывания в </a:t>
            </a:r>
            <a:r>
              <a:rPr lang="en-US" dirty="0" smtClean="0"/>
              <a:t>NDIS.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Основные прерывания: пакет принят и передан.</a:t>
            </a:r>
          </a:p>
          <a:p>
            <a:r>
              <a:rPr lang="ru-RU" dirty="0" smtClean="0"/>
              <a:t>Обработка принятых пакетов проходит на </a:t>
            </a:r>
            <a:r>
              <a:rPr lang="en-US" dirty="0" smtClean="0"/>
              <a:t>DISPATCH_LEVEL.</a:t>
            </a:r>
          </a:p>
          <a:p>
            <a:pPr lvl="1"/>
            <a:r>
              <a:rPr lang="ru-RU" dirty="0" smtClean="0"/>
              <a:t>Любой драйвер в стеке имеет право передать обработку в рабочий поток (</a:t>
            </a:r>
            <a:r>
              <a:rPr lang="en-US" dirty="0" smtClean="0"/>
              <a:t>PASSIVE_LEVEL).</a:t>
            </a:r>
            <a:endParaRPr lang="ru-RU" dirty="0" smtClean="0"/>
          </a:p>
          <a:p>
            <a:r>
              <a:rPr lang="ru-RU" dirty="0" smtClean="0"/>
              <a:t>Исходящие пакеты формируются на </a:t>
            </a:r>
            <a:r>
              <a:rPr lang="en-US" dirty="0" smtClean="0"/>
              <a:t>PASSIVE_LEVEL.</a:t>
            </a:r>
          </a:p>
          <a:p>
            <a:pPr lvl="1"/>
            <a:r>
              <a:rPr lang="ru-RU" dirty="0"/>
              <a:t>Любой драйвер в стеке имеет </a:t>
            </a:r>
            <a:r>
              <a:rPr lang="ru-RU" dirty="0" smtClean="0"/>
              <a:t>право</a:t>
            </a:r>
            <a:r>
              <a:rPr lang="en-US" dirty="0" smtClean="0"/>
              <a:t> </a:t>
            </a:r>
            <a:r>
              <a:rPr lang="ru-RU" dirty="0" smtClean="0"/>
              <a:t>повысить </a:t>
            </a:r>
            <a:r>
              <a:rPr lang="en-US" dirty="0" smtClean="0"/>
              <a:t>IRQL </a:t>
            </a:r>
            <a:r>
              <a:rPr lang="ru-RU" dirty="0" smtClean="0"/>
              <a:t>до </a:t>
            </a:r>
            <a:r>
              <a:rPr lang="en-US" dirty="0" smtClean="0"/>
              <a:t>DISPATCH_LEVEL.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Уведомление приложений.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Все операции ввода-вывода асинхронны.</a:t>
            </a:r>
          </a:p>
          <a:p>
            <a:pPr lvl="1"/>
            <a:r>
              <a:rPr lang="ru-RU" dirty="0" smtClean="0"/>
              <a:t>Синхронные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send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recv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</a:t>
            </a:r>
            <a:r>
              <a:rPr lang="ru-RU" dirty="0" smtClean="0"/>
              <a:t>эмулируются.</a:t>
            </a:r>
          </a:p>
          <a:p>
            <a:r>
              <a:rPr lang="ru-RU" dirty="0" smtClean="0"/>
              <a:t>Уведомление об окончании операции доставляется одним из стандартных способов:</a:t>
            </a:r>
          </a:p>
          <a:p>
            <a:pPr lvl="1"/>
            <a:r>
              <a:rPr lang="en-US" dirty="0" smtClean="0"/>
              <a:t>APC, </a:t>
            </a:r>
            <a:r>
              <a:rPr lang="ru-RU" dirty="0" smtClean="0"/>
              <a:t>установка события, </a:t>
            </a:r>
            <a:r>
              <a:rPr lang="en-US" dirty="0" smtClean="0"/>
              <a:t>IO completion port</a:t>
            </a:r>
            <a:r>
              <a:rPr lang="ru-RU" dirty="0" smtClean="0"/>
              <a:t>, </a:t>
            </a:r>
            <a:r>
              <a:rPr lang="en-US" dirty="0" err="1" smtClean="0"/>
              <a:t>threadpool</a:t>
            </a:r>
            <a:r>
              <a:rPr lang="en-US" dirty="0" smtClean="0"/>
              <a:t>, </a:t>
            </a:r>
            <a:r>
              <a:rPr lang="ru-RU" dirty="0" smtClean="0"/>
              <a:t>опрос </a:t>
            </a:r>
            <a:r>
              <a:rPr lang="en-US" dirty="0" smtClean="0"/>
              <a:t>OVERLAPPED.</a:t>
            </a:r>
          </a:p>
          <a:p>
            <a:pPr lvl="1"/>
            <a:r>
              <a:rPr lang="ru-RU" dirty="0" smtClean="0"/>
              <a:t>Драйверы, работающие через </a:t>
            </a:r>
            <a:r>
              <a:rPr lang="en-US" dirty="0" smtClean="0"/>
              <a:t>Winsock Kernel</a:t>
            </a:r>
            <a:r>
              <a:rPr lang="ru-RU" dirty="0" smtClean="0"/>
              <a:t>, используют </a:t>
            </a:r>
            <a:r>
              <a:rPr lang="en-US" dirty="0" smtClean="0"/>
              <a:t>IRP</a:t>
            </a:r>
            <a:r>
              <a:rPr lang="ru-RU" dirty="0" smtClean="0"/>
              <a:t> (</a:t>
            </a:r>
            <a:r>
              <a:rPr lang="en-US" dirty="0" smtClean="0"/>
              <a:t>I/O Request Packet).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Настройки и аппаратное ускорение.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Аппаратное ускорение.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MAC</a:t>
            </a:r>
            <a:r>
              <a:rPr lang="ru-RU" dirty="0" smtClean="0"/>
              <a:t> и </a:t>
            </a:r>
            <a:r>
              <a:rPr lang="en-US" dirty="0" smtClean="0"/>
              <a:t>VLAN </a:t>
            </a:r>
            <a:r>
              <a:rPr lang="ru-RU" dirty="0" smtClean="0"/>
              <a:t>фильтры на сетевом адаптере.</a:t>
            </a:r>
            <a:endParaRPr lang="en-US" dirty="0" smtClean="0"/>
          </a:p>
          <a:p>
            <a:r>
              <a:rPr lang="ru-RU" dirty="0" smtClean="0"/>
              <a:t>Регулирование частоты прерываний (</a:t>
            </a:r>
            <a:r>
              <a:rPr lang="en-US" dirty="0" smtClean="0"/>
              <a:t>Interrupt Moderation)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Выгрузка вычислений на сетевой адаптер:</a:t>
            </a:r>
          </a:p>
          <a:p>
            <a:pPr lvl="1"/>
            <a:r>
              <a:rPr lang="ru-RU" dirty="0" smtClean="0"/>
              <a:t>Вычисление и проверка контрольных сумм (</a:t>
            </a:r>
            <a:r>
              <a:rPr lang="en-US" dirty="0" smtClean="0"/>
              <a:t>Checksum Offloading</a:t>
            </a:r>
            <a:r>
              <a:rPr lang="ru-RU" dirty="0" smtClean="0"/>
              <a:t>).</a:t>
            </a:r>
          </a:p>
          <a:p>
            <a:pPr lvl="1"/>
            <a:r>
              <a:rPr lang="en-US" dirty="0" smtClean="0"/>
              <a:t>TCP </a:t>
            </a:r>
            <a:r>
              <a:rPr lang="ru-RU" dirty="0" smtClean="0"/>
              <a:t>сегментация (</a:t>
            </a:r>
            <a:r>
              <a:rPr lang="en-US" dirty="0" smtClean="0"/>
              <a:t>Large Send Offloading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TCP Chimney Offloading.</a:t>
            </a:r>
            <a:endParaRPr lang="ru-RU" dirty="0" smtClean="0"/>
          </a:p>
          <a:p>
            <a:pPr lvl="1"/>
            <a:r>
              <a:rPr lang="ru-RU" dirty="0" smtClean="0"/>
              <a:t>Обработка принятых пакетов на нескольких процессорах </a:t>
            </a:r>
            <a:r>
              <a:rPr lang="en-US" dirty="0" smtClean="0"/>
              <a:t>(Receive-Side Scaling).</a:t>
            </a:r>
            <a:endParaRPr lang="ru-RU" dirty="0" smtClean="0"/>
          </a:p>
          <a:p>
            <a:r>
              <a:rPr lang="ru-RU" dirty="0" smtClean="0"/>
              <a:t>Поддержка виртуализации</a:t>
            </a:r>
            <a:r>
              <a:rPr lang="en-US" dirty="0" smtClean="0"/>
              <a:t> (VMQ).</a:t>
            </a:r>
          </a:p>
          <a:p>
            <a:pPr lvl="1"/>
            <a:endParaRPr lang="en-US" dirty="0"/>
          </a:p>
          <a:p>
            <a:endParaRPr lang="ru-RU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034" y="895350"/>
            <a:ext cx="4038600" cy="369927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Вкладка «</a:t>
            </a:r>
            <a:r>
              <a:rPr lang="en-US" dirty="0" smtClean="0"/>
              <a:t>Advanced</a:t>
            </a:r>
            <a:r>
              <a:rPr lang="ru-RU" dirty="0" smtClean="0"/>
              <a:t>».</a:t>
            </a:r>
          </a:p>
          <a:p>
            <a:pPr lvl="1"/>
            <a:r>
              <a:rPr lang="ru-RU" dirty="0" smtClean="0"/>
              <a:t>Описывается в </a:t>
            </a:r>
            <a:r>
              <a:rPr lang="en-US" dirty="0" smtClean="0"/>
              <a:t>.INF </a:t>
            </a:r>
            <a:r>
              <a:rPr lang="ru-RU" dirty="0" smtClean="0"/>
              <a:t>файле драйвера.</a:t>
            </a:r>
          </a:p>
          <a:p>
            <a:r>
              <a:rPr lang="en-US" dirty="0" smtClean="0"/>
              <a:t>NDIS </a:t>
            </a:r>
            <a:r>
              <a:rPr lang="ru-RU" dirty="0" smtClean="0"/>
              <a:t>определяет стандартные параметры.</a:t>
            </a:r>
          </a:p>
          <a:p>
            <a:pPr lvl="1"/>
            <a:r>
              <a:rPr lang="ru-RU" dirty="0" smtClean="0"/>
              <a:t>…но отображаемые названия параметров все равно берутся из </a:t>
            </a:r>
            <a:r>
              <a:rPr lang="en-US" dirty="0" smtClean="0"/>
              <a:t>.INF </a:t>
            </a:r>
            <a:r>
              <a:rPr lang="ru-RU" dirty="0" smtClean="0"/>
              <a:t>файла.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Настройка сетевого адаптера </a:t>
            </a:r>
            <a:r>
              <a:rPr lang="en-US" dirty="0" smtClean="0"/>
              <a:t>(1)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919" b="-756"/>
          <a:stretch/>
        </p:blipFill>
        <p:spPr>
          <a:xfrm>
            <a:off x="5105401" y="895350"/>
            <a:ext cx="3272981" cy="3705597"/>
          </a:xfrm>
        </p:spPr>
      </p:pic>
    </p:spTree>
    <p:extLst>
      <p:ext uri="{BB962C8B-B14F-4D97-AF65-F5344CB8AC3E}">
        <p14:creationId xmlns:p14="http://schemas.microsoft.com/office/powerpoint/2010/main" val="5744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Настройка сетевого адаптера </a:t>
            </a:r>
            <a:r>
              <a:rPr lang="en-US" dirty="0" smtClean="0"/>
              <a:t>(2)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19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1869583" y="1048861"/>
            <a:ext cx="5535692" cy="3732848"/>
            <a:chOff x="1686878" y="1595120"/>
            <a:chExt cx="7380922" cy="497713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878" y="2057400"/>
              <a:ext cx="5800725" cy="451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Line Callout 1 (No Border) 11"/>
            <p:cNvSpPr/>
            <p:nvPr/>
          </p:nvSpPr>
          <p:spPr>
            <a:xfrm>
              <a:off x="2819400" y="1595120"/>
              <a:ext cx="6248400" cy="304800"/>
            </a:xfrm>
            <a:prstGeom prst="callout1">
              <a:avLst>
                <a:gd name="adj1" fmla="val 75416"/>
                <a:gd name="adj2" fmla="val 2051"/>
                <a:gd name="adj3" fmla="val 219167"/>
                <a:gd name="adj4" fmla="val -9841"/>
              </a:avLst>
            </a:prstGeom>
            <a:noFill/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HKEY_LOCAL_MACHINE\SYSTEM\</a:t>
              </a:r>
              <a:r>
                <a:rPr lang="en-US" sz="1400" dirty="0" err="1"/>
                <a:t>CurrentControlSet</a:t>
              </a:r>
              <a:r>
                <a:rPr lang="en-US" sz="1400" dirty="0"/>
                <a:t>\Control\Class</a:t>
              </a:r>
              <a:r>
                <a:rPr lang="en-US" sz="1600" dirty="0" smtClean="0"/>
                <a:t>\{</a:t>
              </a:r>
              <a:r>
                <a:rPr lang="en-US" sz="1600" dirty="0" err="1" smtClean="0"/>
                <a:t>guid</a:t>
              </a:r>
              <a:r>
                <a:rPr lang="en-US" sz="1600" dirty="0" smtClean="0"/>
                <a:t>}\XXXX</a:t>
              </a:r>
              <a:endParaRPr lang="en-US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33600" y="2895600"/>
              <a:ext cx="685800" cy="228600"/>
            </a:xfrm>
            <a:prstGeom prst="round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 мне.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Senior </a:t>
            </a:r>
            <a:r>
              <a:rPr lang="en-US" sz="2800" dirty="0" smtClean="0"/>
              <a:t>SDE </a:t>
            </a:r>
            <a:r>
              <a:rPr lang="ru-RU" sz="2800" dirty="0" smtClean="0"/>
              <a:t>в </a:t>
            </a:r>
            <a:r>
              <a:rPr lang="ru-RU" sz="2800" dirty="0"/>
              <a:t>команде eXtreme Computing Group (XCG), </a:t>
            </a:r>
            <a:r>
              <a:rPr lang="en-US" sz="2800" dirty="0" smtClean="0"/>
              <a:t>Microsoft Research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Специализация: низкоуровневое и системное программирование; разработка драйверов и компонентов ядра Windows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3 </a:t>
            </a:r>
            <a:r>
              <a:rPr lang="ru-RU" sz="2800" dirty="0" smtClean="0"/>
              <a:t>года в команде </a:t>
            </a:r>
            <a:r>
              <a:rPr lang="en-US" sz="2800" dirty="0" smtClean="0"/>
              <a:t>Windows Kernel: Wow64 </a:t>
            </a:r>
            <a:r>
              <a:rPr lang="ru-RU" sz="2800" dirty="0" smtClean="0"/>
              <a:t>и поддержка </a:t>
            </a:r>
            <a:r>
              <a:rPr lang="en-US" sz="2800" dirty="0" smtClean="0"/>
              <a:t>AVX.</a:t>
            </a:r>
          </a:p>
          <a:p>
            <a:r>
              <a:rPr lang="ru-RU" sz="2800" dirty="0" smtClean="0"/>
              <a:t>Мой блог: </a:t>
            </a:r>
            <a:r>
              <a:rPr lang="en-US" sz="2800" dirty="0" smtClean="0">
                <a:hlinkClick r:id="rId3"/>
              </a:rPr>
              <a:t>http://blog.not-a-kernel-guy.com</a:t>
            </a:r>
            <a:r>
              <a:rPr lang="en-US" sz="2800" dirty="0" smtClean="0"/>
              <a:t>.</a:t>
            </a:r>
            <a:endParaRPr lang="ru-R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TCP/IP.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Доступные через реестр параметры </a:t>
            </a:r>
            <a:r>
              <a:rPr lang="en-US" dirty="0" smtClean="0"/>
              <a:t>TCP/IP </a:t>
            </a:r>
            <a:r>
              <a:rPr lang="ru-RU" dirty="0" smtClean="0"/>
              <a:t>описаны в </a:t>
            </a:r>
            <a:r>
              <a:rPr lang="en-US" dirty="0" smtClean="0"/>
              <a:t>TechNet </a:t>
            </a:r>
            <a:r>
              <a:rPr lang="ru-RU" dirty="0" smtClean="0"/>
              <a:t>и множестве других источников.</a:t>
            </a:r>
          </a:p>
          <a:p>
            <a:r>
              <a:rPr lang="en-US" sz="2800" dirty="0" smtClean="0"/>
              <a:t>HKLM\SYSTEM\</a:t>
            </a:r>
            <a:r>
              <a:rPr lang="en-US" sz="2800" dirty="0" err="1" smtClean="0"/>
              <a:t>CurrentControlSet</a:t>
            </a:r>
            <a:r>
              <a:rPr lang="en-US" sz="2800" dirty="0" smtClean="0"/>
              <a:t>\services\</a:t>
            </a:r>
            <a:r>
              <a:rPr lang="en-US" sz="2800" dirty="0" err="1" smtClean="0"/>
              <a:t>Tcpip</a:t>
            </a:r>
            <a:r>
              <a:rPr lang="en-US" sz="2800" dirty="0" smtClean="0"/>
              <a:t>\Parameters:</a:t>
            </a:r>
          </a:p>
          <a:p>
            <a:pPr lvl="1"/>
            <a:r>
              <a:rPr lang="ru-RU" dirty="0" smtClean="0"/>
              <a:t>Адреса.</a:t>
            </a:r>
          </a:p>
          <a:p>
            <a:pPr lvl="1"/>
            <a:r>
              <a:rPr lang="ru-RU" dirty="0" smtClean="0"/>
              <a:t>Размер окна </a:t>
            </a:r>
            <a:r>
              <a:rPr lang="en-US" dirty="0" smtClean="0"/>
              <a:t>TCP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Маршрутизация.</a:t>
            </a:r>
          </a:p>
          <a:p>
            <a:pPr lvl="1"/>
            <a:r>
              <a:rPr lang="ru-RU" dirty="0" smtClean="0"/>
              <a:t>Лимиты.</a:t>
            </a:r>
          </a:p>
          <a:p>
            <a:pPr lvl="1"/>
            <a:r>
              <a:rPr lang="ru-RU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Фильтры и слежение за трафиком</a:t>
            </a:r>
            <a:r>
              <a:rPr lang="ru-RU" sz="3200" dirty="0" smtClean="0"/>
              <a:t>.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NDIS </a:t>
            </a:r>
            <a:r>
              <a:rPr lang="ru-RU" dirty="0" smtClean="0"/>
              <a:t>фильтры.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Делятся на следящие и модифицирующие фильтры.</a:t>
            </a:r>
          </a:p>
          <a:p>
            <a:r>
              <a:rPr lang="ru-RU" dirty="0" smtClean="0"/>
              <a:t>Перехватывают и пакеты</a:t>
            </a:r>
            <a:r>
              <a:rPr lang="en-US" dirty="0" smtClean="0"/>
              <a:t>, </a:t>
            </a:r>
            <a:r>
              <a:rPr lang="ru-RU" dirty="0" smtClean="0"/>
              <a:t>и управляющие </a:t>
            </a:r>
            <a:r>
              <a:rPr lang="en-US" dirty="0" smtClean="0"/>
              <a:t>OID </a:t>
            </a:r>
            <a:r>
              <a:rPr lang="ru-RU" dirty="0" smtClean="0"/>
              <a:t>запросы.</a:t>
            </a:r>
            <a:endParaRPr lang="en-US" dirty="0" smtClean="0"/>
          </a:p>
          <a:p>
            <a:pPr lvl="1"/>
            <a:r>
              <a:rPr lang="ru-RU" dirty="0" smtClean="0"/>
              <a:t>Иными словами – полностью контролируют нижнюю часть стека.</a:t>
            </a:r>
          </a:p>
          <a:p>
            <a:r>
              <a:rPr lang="ru-RU" dirty="0" smtClean="0"/>
              <a:t>Загружаются для всех адаптеров данного типа.</a:t>
            </a:r>
          </a:p>
          <a:p>
            <a:pPr lvl="1"/>
            <a:r>
              <a:rPr lang="ru-RU" dirty="0" smtClean="0"/>
              <a:t>Перехватываемые функции конфигурируются для отдельно для каждого адаптера.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Расширение </a:t>
            </a:r>
            <a:r>
              <a:rPr lang="ru-RU" dirty="0" smtClean="0"/>
              <a:t>отладчика !</a:t>
            </a:r>
            <a:r>
              <a:rPr lang="en-US" dirty="0" err="1" smtClean="0"/>
              <a:t>ndiskd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Расширение !</a:t>
            </a:r>
            <a:r>
              <a:rPr lang="en-US" dirty="0" err="1" smtClean="0"/>
              <a:t>ndiskd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Входит в состав </a:t>
            </a:r>
            <a:r>
              <a:rPr lang="en-US" dirty="0" smtClean="0"/>
              <a:t>Windows Debugging Tools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Дружественно к неподготовленному пользователю.</a:t>
            </a:r>
          </a:p>
          <a:p>
            <a:pPr lvl="1"/>
            <a:r>
              <a:rPr lang="ru-RU" dirty="0" smtClean="0"/>
              <a:t>Показывает детальную информацию об адаптерах, фильтрах и протоколах.</a:t>
            </a:r>
          </a:p>
          <a:p>
            <a:r>
              <a:rPr lang="ru-RU" dirty="0" smtClean="0"/>
              <a:t>Требует подключения ядерного отладчика.</a:t>
            </a:r>
          </a:p>
          <a:p>
            <a:pPr lvl="1"/>
            <a:r>
              <a:rPr lang="ru-RU" dirty="0" smtClean="0"/>
              <a:t>Достаточно локального подключения.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проще, чем кажеться...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Приостановите </a:t>
            </a:r>
            <a:r>
              <a:rPr lang="en-US" dirty="0" err="1" smtClean="0"/>
              <a:t>BitLocker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>
                <a:latin typeface="+mj-lt"/>
                <a:cs typeface="Consolas" pitchFamily="49" charset="0"/>
              </a:rPr>
              <a:t>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bcdedit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/debug on</a:t>
            </a:r>
            <a:r>
              <a:rPr lang="en-US" dirty="0" smtClean="0">
                <a:latin typeface="+mj-lt"/>
                <a:cs typeface="Consolas" pitchFamily="49" charset="0"/>
              </a:rPr>
              <a:t>”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После перезагрузки: </a:t>
            </a:r>
            <a:r>
              <a:rPr lang="en-US" dirty="0" smtClean="0"/>
              <a:t>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windbg.exe -kl</a:t>
            </a:r>
            <a:r>
              <a:rPr lang="en-US" dirty="0" smtClean="0"/>
              <a:t>”.</a:t>
            </a:r>
          </a:p>
          <a:p>
            <a:r>
              <a:rPr lang="ru-RU" dirty="0" smtClean="0"/>
              <a:t>Убедитесь в корректности </a:t>
            </a:r>
            <a:r>
              <a:rPr lang="en-US" dirty="0" smtClean="0"/>
              <a:t>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sympath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</a:p>
          <a:p>
            <a:pPr lvl="1"/>
            <a:r>
              <a:rPr lang="en-US" sz="2400" dirty="0" smtClean="0"/>
              <a:t>SRV*http</a:t>
            </a:r>
            <a:r>
              <a:rPr lang="en-US" sz="2400" dirty="0"/>
              <a:t>://</a:t>
            </a:r>
            <a:r>
              <a:rPr lang="en-US" sz="2400" dirty="0" smtClean="0"/>
              <a:t>msdl.microsoft.com/download/symbols</a:t>
            </a:r>
          </a:p>
          <a:p>
            <a:pPr lvl="1"/>
            <a:r>
              <a:rPr lang="en-US" sz="2400" dirty="0" smtClean="0"/>
              <a:t>http://download.microsoft.com</a:t>
            </a:r>
            <a:endParaRPr lang="ru-RU" sz="2400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ndiskd.help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Архитектура </a:t>
            </a:r>
            <a:r>
              <a:rPr lang="en-US" smtClean="0"/>
              <a:t>WFP.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25</a:t>
            </a:fld>
            <a:endParaRPr lang="en-US"/>
          </a:p>
        </p:txBody>
      </p: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685801" y="993426"/>
            <a:ext cx="7887108" cy="3788124"/>
            <a:chOff x="908111" y="1828800"/>
            <a:chExt cx="7377369" cy="4724400"/>
          </a:xfrm>
        </p:grpSpPr>
        <p:sp>
          <p:nvSpPr>
            <p:cNvPr id="31" name="Rectangle 30"/>
            <p:cNvSpPr/>
            <p:nvPr/>
          </p:nvSpPr>
          <p:spPr>
            <a:xfrm>
              <a:off x="3723640" y="2286000"/>
              <a:ext cx="2133600" cy="3352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KM Filter Engine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8111" y="2743200"/>
              <a:ext cx="1835089" cy="2895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US" dirty="0" smtClean="0"/>
                <a:t>TCP/IP </a:t>
              </a:r>
              <a:r>
                <a:rPr lang="ru-RU" dirty="0" smtClean="0"/>
                <a:t>стек</a:t>
              </a: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08111" y="6096000"/>
              <a:ext cx="1835089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Сетевой адаптер</a:t>
              </a:r>
            </a:p>
          </p:txBody>
        </p:sp>
        <p:cxnSp>
          <p:nvCxnSpPr>
            <p:cNvPr id="15" name="Straight Arrow Connector 14"/>
            <p:cNvCxnSpPr>
              <a:stCxn id="24" idx="0"/>
              <a:endCxn id="34" idx="2"/>
            </p:cNvCxnSpPr>
            <p:nvPr/>
          </p:nvCxnSpPr>
          <p:spPr>
            <a:xfrm flipV="1">
              <a:off x="1825656" y="2286000"/>
              <a:ext cx="0" cy="4572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8" idx="0"/>
              <a:endCxn id="24" idx="2"/>
            </p:cNvCxnSpPr>
            <p:nvPr/>
          </p:nvCxnSpPr>
          <p:spPr>
            <a:xfrm flipV="1">
              <a:off x="1825656" y="5638800"/>
              <a:ext cx="0" cy="4572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908111" y="1828800"/>
              <a:ext cx="1835089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Приложения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47800" y="49530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IPv4/IPv6 shim</a:t>
              </a:r>
              <a:endParaRPr lang="ru-RU" dirty="0" smtClean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47800" y="42672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TCP/UDP shim</a:t>
              </a:r>
              <a:endParaRPr lang="ru-RU" dirty="0" smtClean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47800" y="35814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ALE shim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47800" y="2893142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layer shim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76040" y="49530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 layer</a:t>
              </a:r>
              <a:endParaRPr lang="ru-RU" dirty="0" smtClean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76040" y="42672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Transport layer</a:t>
              </a:r>
              <a:endParaRPr lang="ru-RU" dirty="0" smtClean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76040" y="35814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ALE layer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76040" y="2893142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layer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66840" y="51054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IPSec</a:t>
              </a:r>
              <a:r>
                <a:rPr lang="en-US" dirty="0" smtClean="0"/>
                <a:t> callout</a:t>
              </a:r>
              <a:endParaRPr lang="ru-RU" dirty="0" smtClean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66840" y="44196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NAT callout</a:t>
              </a:r>
              <a:endParaRPr lang="ru-RU" dirty="0" smtClean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66840" y="3733800"/>
              <a:ext cx="181864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IDS callout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66840" y="2895599"/>
              <a:ext cx="1818640" cy="6833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Parental control callout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59466" y="2209800"/>
              <a:ext cx="1818640" cy="5333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Anti-virus callout</a:t>
              </a:r>
            </a:p>
          </p:txBody>
        </p:sp>
        <p:cxnSp>
          <p:nvCxnSpPr>
            <p:cNvPr id="60" name="Straight Arrow Connector 59"/>
            <p:cNvCxnSpPr>
              <a:stCxn id="42" idx="3"/>
              <a:endCxn id="53" idx="1"/>
            </p:cNvCxnSpPr>
            <p:nvPr/>
          </p:nvCxnSpPr>
          <p:spPr>
            <a:xfrm>
              <a:off x="3266440" y="3159842"/>
              <a:ext cx="6096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1" idx="3"/>
              <a:endCxn id="52" idx="1"/>
            </p:cNvCxnSpPr>
            <p:nvPr/>
          </p:nvCxnSpPr>
          <p:spPr>
            <a:xfrm>
              <a:off x="3266440" y="3848100"/>
              <a:ext cx="6096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5" idx="3"/>
              <a:endCxn id="51" idx="1"/>
            </p:cNvCxnSpPr>
            <p:nvPr/>
          </p:nvCxnSpPr>
          <p:spPr>
            <a:xfrm>
              <a:off x="3266440" y="4533900"/>
              <a:ext cx="6096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3" idx="3"/>
              <a:endCxn id="50" idx="1"/>
            </p:cNvCxnSpPr>
            <p:nvPr/>
          </p:nvCxnSpPr>
          <p:spPr>
            <a:xfrm>
              <a:off x="3266440" y="5219700"/>
              <a:ext cx="6096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59" idx="1"/>
            </p:cNvCxnSpPr>
            <p:nvPr/>
          </p:nvCxnSpPr>
          <p:spPr>
            <a:xfrm>
              <a:off x="5857240" y="2476501"/>
              <a:ext cx="60222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58" idx="1"/>
            </p:cNvCxnSpPr>
            <p:nvPr/>
          </p:nvCxnSpPr>
          <p:spPr>
            <a:xfrm>
              <a:off x="5864614" y="3237271"/>
              <a:ext cx="60222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57" idx="1"/>
            </p:cNvCxnSpPr>
            <p:nvPr/>
          </p:nvCxnSpPr>
          <p:spPr>
            <a:xfrm>
              <a:off x="5864614" y="4000500"/>
              <a:ext cx="60222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56" idx="1"/>
            </p:cNvCxnSpPr>
            <p:nvPr/>
          </p:nvCxnSpPr>
          <p:spPr>
            <a:xfrm>
              <a:off x="5864614" y="4686300"/>
              <a:ext cx="60222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55" idx="1"/>
            </p:cNvCxnSpPr>
            <p:nvPr/>
          </p:nvCxnSpPr>
          <p:spPr>
            <a:xfrm>
              <a:off x="5857240" y="5372100"/>
              <a:ext cx="6096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858799" y="4295078"/>
            <a:ext cx="4529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WFP – Windows Filtering Platform.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3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элементы </a:t>
            </a:r>
            <a:r>
              <a:rPr lang="en-US" dirty="0" smtClean="0"/>
              <a:t>WFP.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Shims:</a:t>
            </a:r>
          </a:p>
          <a:p>
            <a:pPr lvl="1"/>
            <a:r>
              <a:rPr lang="ru-RU" dirty="0" smtClean="0"/>
              <a:t>Стек </a:t>
            </a:r>
            <a:r>
              <a:rPr lang="en-US" dirty="0" smtClean="0"/>
              <a:t>TCP/IP </a:t>
            </a:r>
            <a:r>
              <a:rPr lang="ru-RU" dirty="0" smtClean="0"/>
              <a:t>определяет несколько ключевых точек, где происходит фильтрация трафика.</a:t>
            </a:r>
            <a:endParaRPr lang="en-US" dirty="0"/>
          </a:p>
          <a:p>
            <a:r>
              <a:rPr lang="en-US" dirty="0" smtClean="0"/>
              <a:t>Filters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Ко входящему и исходящему трафику применяется набор правил, задающий действия, применяемые к данным.</a:t>
            </a:r>
          </a:p>
          <a:p>
            <a:r>
              <a:rPr lang="en-US" dirty="0" smtClean="0"/>
              <a:t>Layers:</a:t>
            </a:r>
            <a:endParaRPr lang="ru-RU" dirty="0" smtClean="0"/>
          </a:p>
          <a:p>
            <a:pPr lvl="1"/>
            <a:r>
              <a:rPr lang="ru-RU" dirty="0" smtClean="0"/>
              <a:t>Фильтры групприрутся по уровням и подуровням.</a:t>
            </a:r>
            <a:endParaRPr lang="en-US" dirty="0" smtClean="0"/>
          </a:p>
          <a:p>
            <a:pPr lvl="1"/>
            <a:r>
              <a:rPr lang="ru-RU" dirty="0" smtClean="0"/>
              <a:t>Каждый уровень определяет свой набор полей для фильтрации.</a:t>
            </a:r>
          </a:p>
          <a:p>
            <a:pPr lvl="1"/>
            <a:r>
              <a:rPr lang="ru-RU" dirty="0" smtClean="0"/>
              <a:t>Порядок применения фильтров однозначно определён.</a:t>
            </a:r>
          </a:p>
          <a:p>
            <a:r>
              <a:rPr lang="en-US" dirty="0" smtClean="0"/>
              <a:t>Callouts:</a:t>
            </a:r>
          </a:p>
          <a:p>
            <a:pPr lvl="1"/>
            <a:r>
              <a:rPr lang="ru-RU" dirty="0" smtClean="0"/>
              <a:t>Фильтр может принять решение о глубокой инспекции пакета.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IPsec.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3400" y="742950"/>
            <a:ext cx="8229600" cy="4225415"/>
            <a:chOff x="228600" y="1090246"/>
            <a:chExt cx="8229600" cy="3789894"/>
          </a:xfrm>
        </p:grpSpPr>
        <p:sp>
          <p:nvSpPr>
            <p:cNvPr id="7" name="Rectangle 6"/>
            <p:cNvSpPr/>
            <p:nvPr/>
          </p:nvSpPr>
          <p:spPr>
            <a:xfrm>
              <a:off x="1139856" y="2801465"/>
              <a:ext cx="917545" cy="20786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pPr algn="ctr"/>
              <a:r>
                <a:rPr lang="en-US" dirty="0" smtClean="0"/>
                <a:t>TCP/IP </a:t>
              </a:r>
              <a:r>
                <a:rPr lang="ru-RU" dirty="0" smtClean="0"/>
                <a:t>стек</a:t>
              </a:r>
              <a:endParaRPr lang="ru-RU" dirty="0"/>
            </a:p>
          </p:txBody>
        </p:sp>
        <p:cxnSp>
          <p:nvCxnSpPr>
            <p:cNvPr id="9" name="Straight Arrow Connector 8"/>
            <p:cNvCxnSpPr>
              <a:stCxn id="7" idx="0"/>
              <a:endCxn id="11" idx="2"/>
            </p:cNvCxnSpPr>
            <p:nvPr/>
          </p:nvCxnSpPr>
          <p:spPr>
            <a:xfrm flipH="1" flipV="1">
              <a:off x="1598627" y="1891481"/>
              <a:ext cx="2" cy="90998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73155" y="1548581"/>
              <a:ext cx="1450944" cy="3429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Приложения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70144" y="4343399"/>
              <a:ext cx="2740056" cy="4683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 smtClean="0"/>
                <a:t>IP layer</a:t>
              </a:r>
            </a:p>
            <a:p>
              <a:r>
                <a:rPr lang="ru-RU" sz="1600" dirty="0" smtClean="0"/>
                <a:t>Шифрование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70144" y="3829050"/>
              <a:ext cx="2282856" cy="4605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 smtClean="0"/>
                <a:t>Transport layer</a:t>
              </a:r>
              <a:endParaRPr lang="ru-RU" sz="1600" b="1" dirty="0" smtClean="0"/>
            </a:p>
            <a:p>
              <a:r>
                <a:rPr lang="ru-RU" sz="1600" dirty="0" smtClean="0"/>
                <a:t>Фильтрация пакетов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70144" y="2908198"/>
              <a:ext cx="1749456" cy="8642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 smtClean="0"/>
                <a:t>ALE layer</a:t>
              </a:r>
              <a:endParaRPr lang="ru-RU" sz="1600" b="1" dirty="0" smtClean="0"/>
            </a:p>
            <a:p>
              <a:r>
                <a:rPr lang="ru-RU" sz="1600" dirty="0" smtClean="0"/>
                <a:t>Фильтрация соединений и авторизация</a:t>
              </a:r>
            </a:p>
          </p:txBody>
        </p:sp>
        <p:cxnSp>
          <p:nvCxnSpPr>
            <p:cNvPr id="26" name="Straight Arrow Connector 25"/>
            <p:cNvCxnSpPr>
              <a:endCxn id="18" idx="1"/>
            </p:cNvCxnSpPr>
            <p:nvPr/>
          </p:nvCxnSpPr>
          <p:spPr>
            <a:xfrm>
              <a:off x="2057400" y="3340329"/>
              <a:ext cx="61274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7" idx="1"/>
            </p:cNvCxnSpPr>
            <p:nvPr/>
          </p:nvCxnSpPr>
          <p:spPr>
            <a:xfrm>
              <a:off x="2057400" y="4059305"/>
              <a:ext cx="61274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6" idx="1"/>
            </p:cNvCxnSpPr>
            <p:nvPr/>
          </p:nvCxnSpPr>
          <p:spPr>
            <a:xfrm>
              <a:off x="2057400" y="4577597"/>
              <a:ext cx="61274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886201" y="1371601"/>
              <a:ext cx="1828800" cy="85724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BFE</a:t>
              </a:r>
              <a:endParaRPr lang="ru-RU" b="1" dirty="0" smtClean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2073" y="1736623"/>
              <a:ext cx="1565589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IPSec</a:t>
              </a:r>
              <a:r>
                <a:rPr lang="en-US" dirty="0" smtClean="0"/>
                <a:t> layers</a:t>
              </a:r>
              <a:endParaRPr lang="ru-RU" dirty="0" smtClean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105400" y="2228850"/>
              <a:ext cx="0" cy="21145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572000" y="2228850"/>
              <a:ext cx="0" cy="16002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114800" y="2228850"/>
              <a:ext cx="0" cy="67934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133902" y="1372965"/>
              <a:ext cx="1324298" cy="8558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IKE/</a:t>
              </a:r>
              <a:r>
                <a:rPr lang="en-US" b="1" dirty="0" err="1" smtClean="0"/>
                <a:t>AuthIP</a:t>
              </a:r>
              <a:endParaRPr lang="ru-RU" b="1" dirty="0" smtClean="0"/>
            </a:p>
          </p:txBody>
        </p:sp>
        <p:cxnSp>
          <p:nvCxnSpPr>
            <p:cNvPr id="61" name="Straight Arrow Connector 60"/>
            <p:cNvCxnSpPr>
              <a:stCxn id="60" idx="1"/>
              <a:endCxn id="44" idx="3"/>
            </p:cNvCxnSpPr>
            <p:nvPr/>
          </p:nvCxnSpPr>
          <p:spPr>
            <a:xfrm flipH="1" flipV="1">
              <a:off x="5715002" y="1800226"/>
              <a:ext cx="1418901" cy="68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7200" y="2457450"/>
              <a:ext cx="792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8601" y="2147459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mode</a:t>
              </a:r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8600" y="2514600"/>
              <a:ext cx="1114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Kernel mode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05400" y="3704785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Добавление </a:t>
              </a:r>
              <a:r>
                <a:rPr lang="en-US" sz="1600" dirty="0" smtClean="0"/>
                <a:t>SA</a:t>
              </a:r>
              <a:endParaRPr lang="ru-RU" sz="1600" dirty="0" smtClean="0"/>
            </a:p>
            <a:p>
              <a:r>
                <a:rPr lang="ru-RU" sz="1600" dirty="0" smtClean="0"/>
                <a:t>Запрос на обмен ключами</a:t>
              </a:r>
              <a:endParaRPr lang="en-US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86660" y="2519284"/>
              <a:ext cx="1965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Настройка фильтров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02514" y="1090246"/>
              <a:ext cx="10438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/>
                <a:t>Запрос на</a:t>
              </a:r>
            </a:p>
            <a:p>
              <a:pPr algn="ctr"/>
              <a:r>
                <a:rPr lang="ru-RU" sz="1600" dirty="0" smtClean="0"/>
                <a:t>обмен </a:t>
              </a:r>
            </a:p>
            <a:p>
              <a:pPr algn="ctr"/>
              <a:r>
                <a:rPr lang="ru-RU" sz="1600" dirty="0" smtClean="0"/>
                <a:t>ключами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8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Конфигурация и </a:t>
            </a:r>
            <a:r>
              <a:rPr lang="ru-RU" dirty="0"/>
              <a:t>м</a:t>
            </a:r>
            <a:r>
              <a:rPr lang="ru-RU" dirty="0" smtClean="0"/>
              <a:t>ониторинг </a:t>
            </a:r>
            <a:r>
              <a:rPr lang="en-US" dirty="0" smtClean="0"/>
              <a:t>WFP.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Конфигурирование:</a:t>
            </a:r>
          </a:p>
          <a:p>
            <a:pPr lvl="1"/>
            <a:r>
              <a:rPr lang="en-US" dirty="0" smtClean="0"/>
              <a:t>Windows Firewall with Advanced Security.</a:t>
            </a:r>
            <a:endParaRPr lang="ru-RU" dirty="0" smtClean="0"/>
          </a:p>
          <a:p>
            <a:pPr lvl="1"/>
            <a:r>
              <a:rPr lang="ru-RU" dirty="0" smtClean="0"/>
              <a:t>Команда </a:t>
            </a:r>
            <a:r>
              <a:rPr lang="en-US" dirty="0" err="1" smtClean="0"/>
              <a:t>netsh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ru-RU" dirty="0" smtClean="0"/>
              <a:t>удит (команда </a:t>
            </a:r>
            <a:r>
              <a:rPr lang="en-US" dirty="0" err="1" smtClean="0"/>
              <a:t>auditpol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Изменение конфигурации </a:t>
            </a:r>
            <a:r>
              <a:rPr lang="en-US" dirty="0" smtClean="0"/>
              <a:t>WFP.</a:t>
            </a:r>
          </a:p>
          <a:p>
            <a:pPr lvl="1"/>
            <a:r>
              <a:rPr lang="ru-RU" dirty="0" smtClean="0"/>
              <a:t>Отброшенные</a:t>
            </a:r>
            <a:r>
              <a:rPr lang="en-US" dirty="0" smtClean="0"/>
              <a:t>/</a:t>
            </a:r>
            <a:r>
              <a:rPr lang="ru-RU" dirty="0" smtClean="0"/>
              <a:t>пропущенные пакеты, соединения, операции с сокетами.</a:t>
            </a:r>
          </a:p>
          <a:p>
            <a:pPr lvl="1"/>
            <a:r>
              <a:rPr lang="ru-RU" dirty="0" smtClean="0"/>
              <a:t>Обмен ключами и отброшенные пакеты в </a:t>
            </a:r>
            <a:r>
              <a:rPr lang="en-US" dirty="0" smtClean="0"/>
              <a:t>IPsec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WFP </a:t>
            </a:r>
            <a:r>
              <a:rPr lang="ru-RU" dirty="0" smtClean="0"/>
              <a:t>предоставляет </a:t>
            </a:r>
            <a:r>
              <a:rPr lang="en-US" dirty="0" smtClean="0"/>
              <a:t>Win32 API</a:t>
            </a:r>
            <a:r>
              <a:rPr lang="ru-RU" dirty="0"/>
              <a:t> </a:t>
            </a:r>
            <a:r>
              <a:rPr lang="ru-RU" dirty="0" smtClean="0"/>
              <a:t>для конфигурирования и мониторинга.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Архитектура стека </a:t>
            </a:r>
            <a:r>
              <a:rPr lang="en-US" dirty="0" smtClean="0"/>
              <a:t>TCP/IP</a:t>
            </a:r>
            <a:r>
              <a:rPr lang="ru-RU" dirty="0" smtClean="0"/>
              <a:t>.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Путь данных вверх и вниз.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Настройки и аппаратное ускорение.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Фильтры и мониторинг трафика.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Программные интерфейсы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Winsock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send/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recv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WSASend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WSARecv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Winsock Kernel 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WskSend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WskReceive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en-US" dirty="0" smtClean="0"/>
              <a:t>IP Helper.</a:t>
            </a:r>
          </a:p>
          <a:p>
            <a:r>
              <a:rPr lang="en-US" dirty="0" smtClean="0"/>
              <a:t>RPC 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RpcXxx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WNet</a:t>
            </a:r>
            <a:r>
              <a:rPr lang="en-US" dirty="0" smtClean="0"/>
              <a:t> 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WNetXxx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WinInet</a:t>
            </a:r>
            <a:r>
              <a:rPr lang="en-US" dirty="0" smtClean="0"/>
              <a:t> (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InternetXxx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WinHTTP</a:t>
            </a:r>
            <a:r>
              <a:rPr lang="en-US" dirty="0" smtClean="0"/>
              <a:t> (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WinHttpXxx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HTTP Server API (</a:t>
            </a:r>
            <a:r>
              <a:rPr lang="en-US" dirty="0" err="1" smtClean="0"/>
              <a:t>HttpXXX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стека </a:t>
            </a:r>
            <a:r>
              <a:rPr lang="en-US" dirty="0"/>
              <a:t>TCP/IP.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стека </a:t>
            </a:r>
            <a:r>
              <a:rPr lang="en-US" dirty="0" smtClean="0"/>
              <a:t>TCP/IP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81000" y="882400"/>
            <a:ext cx="8153400" cy="3822950"/>
            <a:chOff x="228600" y="1600200"/>
            <a:chExt cx="8153400" cy="4953000"/>
          </a:xfrm>
        </p:grpSpPr>
        <p:grpSp>
          <p:nvGrpSpPr>
            <p:cNvPr id="26" name="Group 25"/>
            <p:cNvGrpSpPr/>
            <p:nvPr/>
          </p:nvGrpSpPr>
          <p:grpSpPr>
            <a:xfrm>
              <a:off x="1981200" y="5410200"/>
              <a:ext cx="6400800" cy="1143000"/>
              <a:chOff x="1828800" y="5257800"/>
              <a:chExt cx="6400800" cy="1143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8800" y="5257800"/>
                <a:ext cx="6400800" cy="114300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r"/>
                <a:r>
                  <a:rPr lang="en-US" sz="1600" dirty="0" smtClean="0"/>
                  <a:t>NDIS Wrapper</a:t>
                </a:r>
                <a:endParaRPr lang="en-US" sz="1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05000" y="5334000"/>
                <a:ext cx="2667000" cy="990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/>
                  <a:t>NDIS WAN Miniport Wrapper</a:t>
                </a:r>
                <a:endParaRPr lang="en-US" sz="1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71800" y="5729012"/>
                <a:ext cx="762000" cy="41119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ISDN</a:t>
                </a:r>
                <a:endParaRPr lang="en-US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57400" y="5729012"/>
                <a:ext cx="762000" cy="41119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PPTP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86200" y="5765331"/>
                <a:ext cx="38100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…</a:t>
                </a:r>
                <a:endParaRPr lang="en-US" sz="16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77039" y="5620816"/>
                <a:ext cx="762000" cy="6275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ATM</a:t>
                </a:r>
                <a:endParaRPr lang="en-US" sz="16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29163" y="5620816"/>
                <a:ext cx="933450" cy="6275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Ethernet</a:t>
                </a:r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19776" y="5620816"/>
                <a:ext cx="800100" cy="6275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Wi-Fi</a:t>
                </a:r>
                <a:endParaRPr lang="en-US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96200" y="5765331"/>
                <a:ext cx="38100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…</a:t>
                </a:r>
                <a:endParaRPr lang="en-US" sz="1600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457200" y="5257800"/>
              <a:ext cx="792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600" y="5331023"/>
              <a:ext cx="150701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Network Interface</a:t>
              </a:r>
            </a:p>
            <a:p>
              <a:r>
                <a:rPr lang="en-US" sz="1400" dirty="0" smtClean="0"/>
                <a:t>Layer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600" y="4876800"/>
              <a:ext cx="1208536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Internet Layer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57200" y="3276600"/>
              <a:ext cx="792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8600" y="3330392"/>
              <a:ext cx="111434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Kernel mode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" y="2895600"/>
              <a:ext cx="984565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mode</a:t>
              </a:r>
              <a:endParaRPr lang="en-US" sz="14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57200" y="1981200"/>
              <a:ext cx="792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8600" y="1600200"/>
              <a:ext cx="10824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Applications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8600" y="2030927"/>
              <a:ext cx="426720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</a:t>
              </a:r>
              <a:endParaRPr lang="en-US" sz="14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981200" y="3429000"/>
              <a:ext cx="6400800" cy="1676400"/>
              <a:chOff x="1981200" y="3429000"/>
              <a:chExt cx="6400800" cy="16764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981200" y="4495800"/>
                <a:ext cx="6400800" cy="609600"/>
                <a:chOff x="1807764" y="4343400"/>
                <a:chExt cx="6400800" cy="6096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807764" y="4343400"/>
                  <a:ext cx="6400800" cy="6096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600" dirty="0" smtClean="0"/>
                    <a:t>IP</a:t>
                  </a:r>
                  <a:endParaRPr lang="en-US" sz="16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746899" y="4445128"/>
                  <a:ext cx="762000" cy="406145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ICMP</a:t>
                  </a:r>
                  <a:endParaRPr lang="en-US" sz="16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907099" y="4445128"/>
                  <a:ext cx="2247901" cy="406145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IP Forwarding/Filtering</a:t>
                  </a:r>
                  <a:endParaRPr lang="en-US" sz="1600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553200" y="4445128"/>
                  <a:ext cx="762000" cy="406145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ARP</a:t>
                  </a:r>
                  <a:endParaRPr lang="en-US" sz="1600" dirty="0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1981200" y="3962400"/>
                <a:ext cx="64008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TCP/UDP</a:t>
                </a:r>
                <a:endParaRPr lang="en-US" sz="16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91400" y="3429000"/>
                <a:ext cx="990600" cy="40614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afd.sys</a:t>
                </a:r>
                <a:endParaRPr lang="en-US" sz="16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59173" y="3429001"/>
                <a:ext cx="1600245" cy="4102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Winsock Kernel</a:t>
                </a:r>
                <a:endParaRPr lang="en-US" sz="16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718190" y="3429000"/>
                <a:ext cx="1214439" cy="4102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netbt.sys</a:t>
                </a:r>
                <a:endParaRPr lang="en-US" sz="16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81201" y="3429001"/>
                <a:ext cx="1219200" cy="4102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http.sys</a:t>
                </a:r>
                <a:endParaRPr lang="en-US" sz="16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981200" y="2133600"/>
              <a:ext cx="6400800" cy="957309"/>
              <a:chOff x="1981200" y="2133600"/>
              <a:chExt cx="6400800" cy="95730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553200" y="2680703"/>
                <a:ext cx="1828800" cy="4102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Windows Sockets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267201" y="2680703"/>
                <a:ext cx="1828800" cy="4102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NetBIOS Support</a:t>
                </a:r>
                <a:endParaRPr lang="en-US" sz="16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81200" y="2133600"/>
                <a:ext cx="1362304" cy="4102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RPC</a:t>
                </a:r>
                <a:endParaRPr lang="en-US" sz="16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09002" y="2133600"/>
                <a:ext cx="2297700" cy="4102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Windows Networking</a:t>
                </a:r>
                <a:endParaRPr lang="en-US" sz="16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172200" y="2133600"/>
                <a:ext cx="2209800" cy="4102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Windows Internet API</a:t>
                </a:r>
                <a:endParaRPr lang="en-US" sz="16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81201" y="2680703"/>
                <a:ext cx="1828800" cy="4102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HTTP Server API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7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 </a:t>
            </a:r>
            <a:r>
              <a:rPr lang="ru-RU" dirty="0" smtClean="0"/>
              <a:t>драйверов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NDIS</a:t>
            </a:r>
            <a:r>
              <a:rPr lang="ru-RU" dirty="0" smtClean="0"/>
              <a:t> 6.0.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472" y="971550"/>
            <a:ext cx="5025329" cy="382905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Отдельный стек над каждым сетевым адаптером.</a:t>
            </a:r>
          </a:p>
          <a:p>
            <a:pPr lvl="1"/>
            <a:r>
              <a:rPr lang="ru-RU" dirty="0" smtClean="0"/>
              <a:t>Многопортовые сетевые адаптеры могут запросить отдельный стек для каждого порта.</a:t>
            </a:r>
          </a:p>
          <a:p>
            <a:r>
              <a:rPr lang="ru-RU" dirty="0" smtClean="0"/>
              <a:t>Сетевой адаптер может привязывается к нескольким протоколам.</a:t>
            </a:r>
          </a:p>
          <a:p>
            <a:r>
              <a:rPr lang="ru-RU" dirty="0" smtClean="0"/>
              <a:t>Фильтры устанавливаются отдельно над каждым сетевым адаптером.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599" y="1143000"/>
            <a:ext cx="2753361" cy="3257550"/>
            <a:chOff x="609599" y="1047750"/>
            <a:chExt cx="2753361" cy="3257550"/>
          </a:xfrm>
        </p:grpSpPr>
        <p:cxnSp>
          <p:nvCxnSpPr>
            <p:cNvPr id="31" name="Straight Arrow Connector 30"/>
            <p:cNvCxnSpPr>
              <a:stCxn id="70" idx="2"/>
              <a:endCxn id="68" idx="0"/>
            </p:cNvCxnSpPr>
            <p:nvPr/>
          </p:nvCxnSpPr>
          <p:spPr>
            <a:xfrm>
              <a:off x="2750214" y="1562100"/>
              <a:ext cx="1" cy="4000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09600" y="3790950"/>
              <a:ext cx="1225489" cy="5143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Miniport Adapter 1</a:t>
              </a:r>
              <a:endParaRPr lang="en-US" sz="1600" dirty="0"/>
            </a:p>
          </p:txBody>
        </p:sp>
        <p:cxnSp>
          <p:nvCxnSpPr>
            <p:cNvPr id="33" name="Straight Arrow Connector 32"/>
            <p:cNvCxnSpPr>
              <a:stCxn id="68" idx="2"/>
              <a:endCxn id="66" idx="0"/>
            </p:cNvCxnSpPr>
            <p:nvPr/>
          </p:nvCxnSpPr>
          <p:spPr>
            <a:xfrm>
              <a:off x="2750215" y="2476500"/>
              <a:ext cx="1" cy="4000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6" idx="2"/>
              <a:endCxn id="64" idx="0"/>
            </p:cNvCxnSpPr>
            <p:nvPr/>
          </p:nvCxnSpPr>
          <p:spPr>
            <a:xfrm>
              <a:off x="2750216" y="3390900"/>
              <a:ext cx="0" cy="4000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7" idx="0"/>
              <a:endCxn id="69" idx="2"/>
            </p:cNvCxnSpPr>
            <p:nvPr/>
          </p:nvCxnSpPr>
          <p:spPr>
            <a:xfrm flipV="1">
              <a:off x="1222344" y="1562100"/>
              <a:ext cx="1" cy="4000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5" idx="0"/>
              <a:endCxn id="67" idx="2"/>
            </p:cNvCxnSpPr>
            <p:nvPr/>
          </p:nvCxnSpPr>
          <p:spPr>
            <a:xfrm flipH="1" flipV="1">
              <a:off x="1222344" y="2476500"/>
              <a:ext cx="1" cy="4000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65" idx="2"/>
            </p:cNvCxnSpPr>
            <p:nvPr/>
          </p:nvCxnSpPr>
          <p:spPr>
            <a:xfrm flipV="1">
              <a:off x="1222345" y="3390900"/>
              <a:ext cx="0" cy="4000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137471" y="3790950"/>
              <a:ext cx="1225489" cy="5143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Miniport Adapter 2</a:t>
              </a:r>
              <a:endParaRPr lang="en-US" sz="16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9600" y="2876550"/>
              <a:ext cx="1225489" cy="514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Filter Module 2</a:t>
              </a:r>
              <a:endParaRPr lang="en-US" sz="16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37471" y="2876550"/>
              <a:ext cx="1225489" cy="514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Filter Module 4</a:t>
              </a:r>
              <a:endParaRPr lang="en-US" sz="16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9599" y="1962150"/>
              <a:ext cx="1225489" cy="514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Filter Module 1</a:t>
              </a:r>
              <a:endParaRPr lang="en-US" sz="1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37470" y="1962150"/>
              <a:ext cx="1225489" cy="514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Filter Module 3</a:t>
              </a:r>
              <a:endParaRPr lang="en-US" sz="16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" y="1047750"/>
              <a:ext cx="1225489" cy="514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Protocol 1</a:t>
              </a:r>
              <a:endParaRPr lang="en-US" sz="16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37469" y="1047750"/>
              <a:ext cx="1225489" cy="514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Protocol 2</a:t>
              </a:r>
              <a:endParaRPr lang="en-US" sz="1600" dirty="0"/>
            </a:p>
          </p:txBody>
        </p:sp>
        <p:cxnSp>
          <p:nvCxnSpPr>
            <p:cNvPr id="71" name="Straight Arrow Connector 70"/>
            <p:cNvCxnSpPr>
              <a:stCxn id="70" idx="2"/>
              <a:endCxn id="67" idx="0"/>
            </p:cNvCxnSpPr>
            <p:nvPr/>
          </p:nvCxnSpPr>
          <p:spPr>
            <a:xfrm flipH="1">
              <a:off x="1222344" y="1562100"/>
              <a:ext cx="1527870" cy="4000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2"/>
              <a:endCxn id="68" idx="0"/>
            </p:cNvCxnSpPr>
            <p:nvPr/>
          </p:nvCxnSpPr>
          <p:spPr>
            <a:xfrm>
              <a:off x="1222345" y="1562100"/>
              <a:ext cx="1527870" cy="4000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6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Промежуточные драйверы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4" name="Content Placeholder 2"/>
          <p:cNvSpPr>
            <a:spLocks noGrp="1"/>
          </p:cNvSpPr>
          <p:nvPr>
            <p:ph idx="1"/>
          </p:nvPr>
        </p:nvSpPr>
        <p:spPr>
          <a:xfrm>
            <a:off x="3657599" y="895349"/>
            <a:ext cx="5057775" cy="376555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Промежуточный драйвер объединяет два стека в один.</a:t>
            </a:r>
          </a:p>
          <a:p>
            <a:pPr lvl="1"/>
            <a:r>
              <a:rPr lang="ru-RU" dirty="0" smtClean="0"/>
              <a:t>Верхний стек видит виртуальный сетевой адаптер.</a:t>
            </a:r>
          </a:p>
          <a:p>
            <a:pPr lvl="1"/>
            <a:r>
              <a:rPr lang="ru-RU" dirty="0" smtClean="0"/>
              <a:t>Нижний стек привязывается  к промежуточному драйверу как к протоколу.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09600" y="1000125"/>
            <a:ext cx="2743200" cy="3714749"/>
            <a:chOff x="609600" y="1000125"/>
            <a:chExt cx="2743200" cy="3714749"/>
          </a:xfrm>
        </p:grpSpPr>
        <p:sp>
          <p:nvSpPr>
            <p:cNvPr id="122" name="Rectangle 121"/>
            <p:cNvSpPr/>
            <p:nvPr/>
          </p:nvSpPr>
          <p:spPr>
            <a:xfrm>
              <a:off x="609600" y="2343150"/>
              <a:ext cx="2743200" cy="990600"/>
            </a:xfrm>
            <a:prstGeom prst="rect">
              <a:avLst/>
            </a:prstGeom>
            <a:gradFill>
              <a:gsLst>
                <a:gs pos="33000">
                  <a:srgbClr val="FFBEBD"/>
                </a:gs>
                <a:gs pos="0">
                  <a:srgbClr val="FFA2A2"/>
                </a:gs>
                <a:gs pos="67000">
                  <a:srgbClr val="E4FDC2"/>
                </a:gs>
                <a:gs pos="100000">
                  <a:srgbClr val="F5FFE6"/>
                </a:gs>
              </a:gsLst>
              <a:lin ang="5400000" scaled="0"/>
            </a:gradFill>
            <a:ln>
              <a:gradFill>
                <a:gsLst>
                  <a:gs pos="0">
                    <a:srgbClr val="BE4B48"/>
                  </a:gs>
                  <a:gs pos="100000">
                    <a:srgbClr val="98B954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Intermediate Driver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1000125"/>
              <a:ext cx="2743200" cy="3524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Protocol Binding</a:t>
              </a:r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09600" y="1657350"/>
              <a:ext cx="2743200" cy="3571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 Modules</a:t>
              </a:r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09600" y="3638550"/>
              <a:ext cx="2743200" cy="395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 Modules</a:t>
              </a:r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09600" y="4324349"/>
              <a:ext cx="2743200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Miniport Adapter</a:t>
              </a:r>
              <a:endParaRPr lang="en-US" dirty="0"/>
            </a:p>
          </p:txBody>
        </p:sp>
        <p:cxnSp>
          <p:nvCxnSpPr>
            <p:cNvPr id="180" name="Straight Arrow Connector 179"/>
            <p:cNvCxnSpPr>
              <a:stCxn id="189" idx="0"/>
              <a:endCxn id="192" idx="2"/>
            </p:cNvCxnSpPr>
            <p:nvPr/>
          </p:nvCxnSpPr>
          <p:spPr>
            <a:xfrm flipV="1">
              <a:off x="1981200" y="1352550"/>
              <a:ext cx="0" cy="304800"/>
            </a:xfrm>
            <a:prstGeom prst="straightConnector1">
              <a:avLst/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200" idx="0"/>
              <a:endCxn id="189" idx="2"/>
            </p:cNvCxnSpPr>
            <p:nvPr/>
          </p:nvCxnSpPr>
          <p:spPr>
            <a:xfrm flipV="1">
              <a:off x="1981200" y="2014537"/>
              <a:ext cx="0" cy="328613"/>
            </a:xfrm>
            <a:prstGeom prst="straightConnector1">
              <a:avLst/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83" idx="0"/>
              <a:endCxn id="186" idx="2"/>
            </p:cNvCxnSpPr>
            <p:nvPr/>
          </p:nvCxnSpPr>
          <p:spPr>
            <a:xfrm flipV="1">
              <a:off x="1981200" y="4033838"/>
              <a:ext cx="0" cy="290511"/>
            </a:xfrm>
            <a:prstGeom prst="straightConnector1">
              <a:avLst/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09600" y="2343150"/>
              <a:ext cx="2743200" cy="990600"/>
              <a:chOff x="904412" y="3695700"/>
              <a:chExt cx="2743200" cy="9144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904412" y="3695700"/>
                <a:ext cx="274320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Virtual Miniport</a:t>
                </a:r>
                <a:endParaRPr lang="en-US" sz="1400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904412" y="4152900"/>
                <a:ext cx="274320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400" dirty="0" smtClean="0"/>
                  <a:t>Protocol Edge</a:t>
                </a:r>
                <a:endParaRPr lang="en-US" sz="1400" dirty="0"/>
              </a:p>
            </p:txBody>
          </p:sp>
        </p:grpSp>
        <p:cxnSp>
          <p:nvCxnSpPr>
            <p:cNvPr id="209" name="Straight Arrow Connector 208"/>
            <p:cNvCxnSpPr>
              <a:stCxn id="186" idx="0"/>
              <a:endCxn id="196" idx="2"/>
            </p:cNvCxnSpPr>
            <p:nvPr/>
          </p:nvCxnSpPr>
          <p:spPr>
            <a:xfrm flipV="1">
              <a:off x="1981200" y="3333750"/>
              <a:ext cx="0" cy="304800"/>
            </a:xfrm>
            <a:prstGeom prst="straightConnector1">
              <a:avLst/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1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данных вверх и вниз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Обработка принятых пакетов (</a:t>
            </a:r>
            <a:r>
              <a:rPr lang="en-US" dirty="0" smtClean="0"/>
              <a:t>IP)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Сетевой адаптер проверяет целостность пакета и генерирует прерывание.</a:t>
            </a:r>
          </a:p>
          <a:p>
            <a:r>
              <a:rPr lang="ru-RU" dirty="0" smtClean="0"/>
              <a:t>Драйвер адаптера передает его выше по стеку.</a:t>
            </a:r>
          </a:p>
          <a:p>
            <a:r>
              <a:rPr lang="en-US" dirty="0" smtClean="0"/>
              <a:t>IP </a:t>
            </a:r>
            <a:r>
              <a:rPr lang="ru-RU" dirty="0" smtClean="0"/>
              <a:t>проверяет целостность </a:t>
            </a:r>
            <a:r>
              <a:rPr lang="en-US" dirty="0" smtClean="0"/>
              <a:t>IP </a:t>
            </a:r>
            <a:r>
              <a:rPr lang="ru-RU" dirty="0" smtClean="0"/>
              <a:t>заголовка, восстанавливает пакет из фрагментов, перенаправляет пакет согласно таблице маршрутизации.</a:t>
            </a:r>
          </a:p>
          <a:p>
            <a:r>
              <a:rPr lang="en-US" dirty="0" smtClean="0"/>
              <a:t>TCP/UDP </a:t>
            </a:r>
            <a:r>
              <a:rPr lang="ru-RU" dirty="0" smtClean="0"/>
              <a:t>проверяет целостность данных пакета, запрашивает повторную передачу и копирует данные в буфер приложения</a:t>
            </a:r>
            <a:r>
              <a:rPr lang="ru-RU" dirty="0"/>
              <a:t> </a:t>
            </a:r>
            <a:r>
              <a:rPr lang="ru-RU" dirty="0" smtClean="0"/>
              <a:t>или драйвера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(connection, buffer, length, 0);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73B0-D073-45AE-A8C5-5665D4170F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презентации (2007)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6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(2007)</Template>
  <TotalTime>11184</TotalTime>
  <Words>1474</Words>
  <Application>Microsoft Office PowerPoint</Application>
  <PresentationFormat>On-screen Show (16:9)</PresentationFormat>
  <Paragraphs>341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Шаблон презентации (2007)</vt:lpstr>
      <vt:lpstr>Сетевая подсистема Windows глазами разработчика.</vt:lpstr>
      <vt:lpstr>Обо мне.</vt:lpstr>
      <vt:lpstr>Содержание.</vt:lpstr>
      <vt:lpstr>Архитектура стека TCP/IP.</vt:lpstr>
      <vt:lpstr>Архитектура стека TCP/IP.</vt:lpstr>
      <vt:lpstr>Стек драйверов в NDIS 6.0.</vt:lpstr>
      <vt:lpstr>Промежуточные драйверы.</vt:lpstr>
      <vt:lpstr>Путь данных вверх и вниз.</vt:lpstr>
      <vt:lpstr>Обработка принятых пакетов (IP).</vt:lpstr>
      <vt:lpstr>Передача данных (TCP).</vt:lpstr>
      <vt:lpstr>Как пакеты хранятся в памяти?</vt:lpstr>
      <vt:lpstr>Прямой доступ в память (DMA).</vt:lpstr>
      <vt:lpstr>Прерывания в Windows.</vt:lpstr>
      <vt:lpstr>Прерывания в NDIS.</vt:lpstr>
      <vt:lpstr>Уведомление приложений.</vt:lpstr>
      <vt:lpstr>Настройки и аппаратное ускорение.</vt:lpstr>
      <vt:lpstr>Аппаратное ускорение.</vt:lpstr>
      <vt:lpstr>Настройка сетевого адаптера (1).</vt:lpstr>
      <vt:lpstr>Настройка сетевого адаптера (2).</vt:lpstr>
      <vt:lpstr>Настройка TCP/IP.</vt:lpstr>
      <vt:lpstr>Фильтры и слежение за трафиком.</vt:lpstr>
      <vt:lpstr>NDIS фильтры.</vt:lpstr>
      <vt:lpstr>Расширение отладчика !ndiskd.</vt:lpstr>
      <vt:lpstr>Это проще, чем кажеться...</vt:lpstr>
      <vt:lpstr>Архитектура WFP.</vt:lpstr>
      <vt:lpstr>Основные элементы WFP.</vt:lpstr>
      <vt:lpstr>Архитектура IPsec.</vt:lpstr>
      <vt:lpstr>Конфигурация и мониторинг WFP.</vt:lpstr>
      <vt:lpstr>Backup slides</vt:lpstr>
      <vt:lpstr>Программные интерфейсы.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подсистема в Windows глазами разработчика.</dc:title>
  <dc:creator>Alexey Pakhunov</dc:creator>
  <cp:lastModifiedBy>Alexey Pakhunov</cp:lastModifiedBy>
  <cp:revision>229</cp:revision>
  <dcterms:created xsi:type="dcterms:W3CDTF">2011-04-02T21:00:31Z</dcterms:created>
  <dcterms:modified xsi:type="dcterms:W3CDTF">2011-04-26T09:06:12Z</dcterms:modified>
</cp:coreProperties>
</file>