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120"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30886-D005-4E29-8D69-45FEC77C0572}"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08B20-ED82-43D5-91C0-A030E4C84063}" type="slidenum">
              <a:rPr lang="en-US" smtClean="0"/>
              <a:t>‹#›</a:t>
            </a:fld>
            <a:endParaRPr lang="en-US"/>
          </a:p>
        </p:txBody>
      </p:sp>
    </p:spTree>
    <p:extLst>
      <p:ext uri="{BB962C8B-B14F-4D97-AF65-F5344CB8AC3E}">
        <p14:creationId xmlns:p14="http://schemas.microsoft.com/office/powerpoint/2010/main" val="2460703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30886-D005-4E29-8D69-45FEC77C0572}"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08B20-ED82-43D5-91C0-A030E4C84063}" type="slidenum">
              <a:rPr lang="en-US" smtClean="0"/>
              <a:t>‹#›</a:t>
            </a:fld>
            <a:endParaRPr lang="en-US"/>
          </a:p>
        </p:txBody>
      </p:sp>
    </p:spTree>
    <p:extLst>
      <p:ext uri="{BB962C8B-B14F-4D97-AF65-F5344CB8AC3E}">
        <p14:creationId xmlns:p14="http://schemas.microsoft.com/office/powerpoint/2010/main" val="32206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30886-D005-4E29-8D69-45FEC77C0572}"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08B20-ED82-43D5-91C0-A030E4C84063}" type="slidenum">
              <a:rPr lang="en-US" smtClean="0"/>
              <a:t>‹#›</a:t>
            </a:fld>
            <a:endParaRPr lang="en-US"/>
          </a:p>
        </p:txBody>
      </p:sp>
    </p:spTree>
    <p:extLst>
      <p:ext uri="{BB962C8B-B14F-4D97-AF65-F5344CB8AC3E}">
        <p14:creationId xmlns:p14="http://schemas.microsoft.com/office/powerpoint/2010/main" val="326547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30886-D005-4E29-8D69-45FEC77C0572}"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08B20-ED82-43D5-91C0-A030E4C84063}" type="slidenum">
              <a:rPr lang="en-US" smtClean="0"/>
              <a:t>‹#›</a:t>
            </a:fld>
            <a:endParaRPr lang="en-US"/>
          </a:p>
        </p:txBody>
      </p:sp>
    </p:spTree>
    <p:extLst>
      <p:ext uri="{BB962C8B-B14F-4D97-AF65-F5344CB8AC3E}">
        <p14:creationId xmlns:p14="http://schemas.microsoft.com/office/powerpoint/2010/main" val="366848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B30886-D005-4E29-8D69-45FEC77C0572}"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08B20-ED82-43D5-91C0-A030E4C84063}" type="slidenum">
              <a:rPr lang="en-US" smtClean="0"/>
              <a:t>‹#›</a:t>
            </a:fld>
            <a:endParaRPr lang="en-US"/>
          </a:p>
        </p:txBody>
      </p:sp>
    </p:spTree>
    <p:extLst>
      <p:ext uri="{BB962C8B-B14F-4D97-AF65-F5344CB8AC3E}">
        <p14:creationId xmlns:p14="http://schemas.microsoft.com/office/powerpoint/2010/main" val="264625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30886-D005-4E29-8D69-45FEC77C0572}"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08B20-ED82-43D5-91C0-A030E4C84063}" type="slidenum">
              <a:rPr lang="en-US" smtClean="0"/>
              <a:t>‹#›</a:t>
            </a:fld>
            <a:endParaRPr lang="en-US"/>
          </a:p>
        </p:txBody>
      </p:sp>
    </p:spTree>
    <p:extLst>
      <p:ext uri="{BB962C8B-B14F-4D97-AF65-F5344CB8AC3E}">
        <p14:creationId xmlns:p14="http://schemas.microsoft.com/office/powerpoint/2010/main" val="90695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30886-D005-4E29-8D69-45FEC77C0572}"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08B20-ED82-43D5-91C0-A030E4C84063}" type="slidenum">
              <a:rPr lang="en-US" smtClean="0"/>
              <a:t>‹#›</a:t>
            </a:fld>
            <a:endParaRPr lang="en-US"/>
          </a:p>
        </p:txBody>
      </p:sp>
    </p:spTree>
    <p:extLst>
      <p:ext uri="{BB962C8B-B14F-4D97-AF65-F5344CB8AC3E}">
        <p14:creationId xmlns:p14="http://schemas.microsoft.com/office/powerpoint/2010/main" val="62164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30886-D005-4E29-8D69-45FEC77C0572}"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08B20-ED82-43D5-91C0-A030E4C84063}" type="slidenum">
              <a:rPr lang="en-US" smtClean="0"/>
              <a:t>‹#›</a:t>
            </a:fld>
            <a:endParaRPr lang="en-US"/>
          </a:p>
        </p:txBody>
      </p:sp>
    </p:spTree>
    <p:extLst>
      <p:ext uri="{BB962C8B-B14F-4D97-AF65-F5344CB8AC3E}">
        <p14:creationId xmlns:p14="http://schemas.microsoft.com/office/powerpoint/2010/main" val="212627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30886-D005-4E29-8D69-45FEC77C0572}"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08B20-ED82-43D5-91C0-A030E4C84063}" type="slidenum">
              <a:rPr lang="en-US" smtClean="0"/>
              <a:t>‹#›</a:t>
            </a:fld>
            <a:endParaRPr lang="en-US"/>
          </a:p>
        </p:txBody>
      </p:sp>
    </p:spTree>
    <p:extLst>
      <p:ext uri="{BB962C8B-B14F-4D97-AF65-F5344CB8AC3E}">
        <p14:creationId xmlns:p14="http://schemas.microsoft.com/office/powerpoint/2010/main" val="130413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30886-D005-4E29-8D69-45FEC77C0572}"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08B20-ED82-43D5-91C0-A030E4C84063}" type="slidenum">
              <a:rPr lang="en-US" smtClean="0"/>
              <a:t>‹#›</a:t>
            </a:fld>
            <a:endParaRPr lang="en-US"/>
          </a:p>
        </p:txBody>
      </p:sp>
    </p:spTree>
    <p:extLst>
      <p:ext uri="{BB962C8B-B14F-4D97-AF65-F5344CB8AC3E}">
        <p14:creationId xmlns:p14="http://schemas.microsoft.com/office/powerpoint/2010/main" val="342560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30886-D005-4E29-8D69-45FEC77C0572}"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08B20-ED82-43D5-91C0-A030E4C84063}" type="slidenum">
              <a:rPr lang="en-US" smtClean="0"/>
              <a:t>‹#›</a:t>
            </a:fld>
            <a:endParaRPr lang="en-US"/>
          </a:p>
        </p:txBody>
      </p:sp>
    </p:spTree>
    <p:extLst>
      <p:ext uri="{BB962C8B-B14F-4D97-AF65-F5344CB8AC3E}">
        <p14:creationId xmlns:p14="http://schemas.microsoft.com/office/powerpoint/2010/main" val="299229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30886-D005-4E29-8D69-45FEC77C0572}" type="datetimeFigureOut">
              <a:rPr lang="en-US" smtClean="0"/>
              <a:t>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08B20-ED82-43D5-91C0-A030E4C84063}" type="slidenum">
              <a:rPr lang="en-US" smtClean="0"/>
              <a:t>‹#›</a:t>
            </a:fld>
            <a:endParaRPr lang="en-US"/>
          </a:p>
        </p:txBody>
      </p:sp>
    </p:spTree>
    <p:extLst>
      <p:ext uri="{BB962C8B-B14F-4D97-AF65-F5344CB8AC3E}">
        <p14:creationId xmlns:p14="http://schemas.microsoft.com/office/powerpoint/2010/main" val="3328864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onfluence.firmglobal.com/display/ART/Service+Names" TargetMode="External"/><Relationship Id="rId2" Type="http://schemas.openxmlformats.org/officeDocument/2006/relationships/hyperlink" Target="http://confluence/display/ART/Service+Templat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onfluence.firmglobal.com/display/ART/Service+Templat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confluence/display/ART/How+to+deploy+your+Microservice+with+it's+own+databas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PlayFab/consuldotnet" TargetMode="External"/><Relationship Id="rId2" Type="http://schemas.openxmlformats.org/officeDocument/2006/relationships/hyperlink" Target="https://www.consul.io/" TargetMode="External"/><Relationship Id="rId1" Type="http://schemas.openxmlformats.org/officeDocument/2006/relationships/slideLayout" Target="../slideLayouts/slideLayout2.xml"/><Relationship Id="rId4" Type="http://schemas.openxmlformats.org/officeDocument/2006/relationships/hyperlink" Target="https://github.com/hashicorp/consu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confluence.firmglobal.com/display/ART/Octopus+Deploy+Task+Force" TargetMode="External"/><Relationship Id="rId2" Type="http://schemas.openxmlformats.org/officeDocument/2006/relationships/hyperlink" Target="http://nugetosl/feeds" TargetMode="External"/><Relationship Id="rId1" Type="http://schemas.openxmlformats.org/officeDocument/2006/relationships/slideLayout" Target="../slideLayouts/slideLayout2.xml"/><Relationship Id="rId4" Type="http://schemas.openxmlformats.org/officeDocument/2006/relationships/hyperlink" Target="http://confluence.firmglobal.com/display/ART/Approval+process+for+new+NuGet+packages"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www.docker.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confluence/pages/viewpage.action?pageId=3093369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nxlog.or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r>
              <a:rPr lang="en-US" dirty="0"/>
              <a:t> </a:t>
            </a:r>
            <a:r>
              <a:rPr lang="en-US" dirty="0" smtClean="0"/>
              <a:t>architecture</a:t>
            </a:r>
            <a:endParaRPr lang="en-US" dirty="0"/>
          </a:p>
        </p:txBody>
      </p:sp>
      <p:sp>
        <p:nvSpPr>
          <p:cNvPr id="3" name="Subtitle 2"/>
          <p:cNvSpPr>
            <a:spLocks noGrp="1"/>
          </p:cNvSpPr>
          <p:nvPr>
            <p:ph type="subTitle" idx="1"/>
          </p:nvPr>
        </p:nvSpPr>
        <p:spPr/>
        <p:txBody>
          <a:bodyPr/>
          <a:lstStyle/>
          <a:p>
            <a:r>
              <a:rPr lang="en-US" dirty="0" smtClean="0"/>
              <a:t>Describes building </a:t>
            </a:r>
            <a:r>
              <a:rPr lang="en-US" dirty="0" err="1" smtClean="0"/>
              <a:t>microservices</a:t>
            </a:r>
            <a:r>
              <a:rPr lang="en-US" dirty="0" smtClean="0"/>
              <a:t> </a:t>
            </a:r>
            <a:r>
              <a:rPr lang="en-US" dirty="0" smtClean="0"/>
              <a:t>main points and peculiarities</a:t>
            </a:r>
            <a:endParaRPr lang="en-US" dirty="0"/>
          </a:p>
        </p:txBody>
      </p:sp>
    </p:spTree>
    <p:extLst>
      <p:ext uri="{BB962C8B-B14F-4D97-AF65-F5344CB8AC3E}">
        <p14:creationId xmlns:p14="http://schemas.microsoft.com/office/powerpoint/2010/main" val="504270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405"/>
            <a:ext cx="10515600" cy="752475"/>
          </a:xfrm>
        </p:spPr>
        <p:txBody>
          <a:bodyPr/>
          <a:lstStyle/>
          <a:p>
            <a:pPr algn="ctr"/>
            <a:r>
              <a:rPr lang="en-US" b="1" dirty="0" err="1" smtClean="0"/>
              <a:t>Microservices</a:t>
            </a:r>
            <a:r>
              <a:rPr lang="en-US" b="1" dirty="0" smtClean="0"/>
              <a:t> </a:t>
            </a:r>
            <a:r>
              <a:rPr lang="en-US" b="1" dirty="0" err="1" smtClean="0"/>
              <a:t>guidlines</a:t>
            </a:r>
            <a:endParaRPr lang="en-US" b="1" dirty="0"/>
          </a:p>
        </p:txBody>
      </p:sp>
      <p:sp>
        <p:nvSpPr>
          <p:cNvPr id="3" name="Content Placeholder 2"/>
          <p:cNvSpPr>
            <a:spLocks noGrp="1"/>
          </p:cNvSpPr>
          <p:nvPr>
            <p:ph idx="1"/>
          </p:nvPr>
        </p:nvSpPr>
        <p:spPr>
          <a:xfrm>
            <a:off x="746760" y="1134744"/>
            <a:ext cx="10515600" cy="5347335"/>
          </a:xfrm>
        </p:spPr>
        <p:txBody>
          <a:bodyPr/>
          <a:lstStyle/>
          <a:p>
            <a:pPr marL="0" indent="0">
              <a:buNone/>
            </a:pPr>
            <a:r>
              <a:rPr lang="en-US" b="1" dirty="0" smtClean="0"/>
              <a:t>Overall template guidelines</a:t>
            </a:r>
          </a:p>
          <a:p>
            <a:pPr marL="457200" lvl="1" indent="0">
              <a:buNone/>
            </a:pPr>
            <a:r>
              <a:rPr lang="en-US" dirty="0">
                <a:hlinkClick r:id="rId2"/>
              </a:rPr>
              <a:t>http://</a:t>
            </a:r>
            <a:r>
              <a:rPr lang="en-US" dirty="0" smtClean="0">
                <a:hlinkClick r:id="rId2"/>
              </a:rPr>
              <a:t>confluence/display/ART/Service+Template</a:t>
            </a:r>
            <a:endParaRPr lang="en-US" dirty="0" smtClean="0"/>
          </a:p>
          <a:p>
            <a:pPr marL="0" indent="0">
              <a:buNone/>
            </a:pPr>
            <a:r>
              <a:rPr lang="en-US" b="1" dirty="0" smtClean="0"/>
              <a:t>Naming convention</a:t>
            </a:r>
          </a:p>
          <a:p>
            <a:pPr marL="0" indent="0">
              <a:buNone/>
            </a:pPr>
            <a:r>
              <a:rPr lang="en-US" dirty="0"/>
              <a:t>	should be: </a:t>
            </a:r>
            <a:r>
              <a:rPr lang="en-US" b="1" dirty="0" err="1" smtClean="0">
                <a:solidFill>
                  <a:srgbClr val="C00000"/>
                </a:solidFill>
              </a:rPr>
              <a:t>Conf.X.Y</a:t>
            </a:r>
            <a:r>
              <a:rPr lang="en-US" b="1" dirty="0" smtClean="0">
                <a:solidFill>
                  <a:srgbClr val="C00000"/>
                </a:solidFill>
              </a:rPr>
              <a:t> </a:t>
            </a:r>
            <a:r>
              <a:rPr lang="en-US" dirty="0"/>
              <a:t>where X is the service / clients name and Y is one of Client / </a:t>
            </a:r>
            <a:r>
              <a:rPr lang="en-US" dirty="0" smtClean="0"/>
              <a:t>Service</a:t>
            </a:r>
          </a:p>
          <a:p>
            <a:pPr marL="0" indent="0">
              <a:buNone/>
            </a:pPr>
            <a:r>
              <a:rPr lang="en-US" dirty="0">
                <a:hlinkClick r:id="rId3"/>
              </a:rPr>
              <a:t>http://</a:t>
            </a:r>
            <a:r>
              <a:rPr lang="en-US" dirty="0" smtClean="0">
                <a:hlinkClick r:id="rId3"/>
              </a:rPr>
              <a:t>confluence.firmglobal.com/display/ART/Service+Names</a:t>
            </a:r>
            <a:endParaRPr lang="en-US" dirty="0" smtClean="0"/>
          </a:p>
          <a:p>
            <a:pPr marL="0" indent="0">
              <a:buNone/>
            </a:pPr>
            <a:endParaRPr lang="en-US" dirty="0"/>
          </a:p>
          <a:p>
            <a:pPr marL="0" indent="0">
              <a:buNone/>
            </a:pPr>
            <a:r>
              <a:rPr lang="en-US" b="1" dirty="0" smtClean="0"/>
              <a:t>Root route</a:t>
            </a:r>
          </a:p>
          <a:p>
            <a:pPr marL="0" indent="0">
              <a:buNone/>
            </a:pPr>
            <a:r>
              <a:rPr lang="en-US" dirty="0"/>
              <a:t>	</a:t>
            </a:r>
            <a:r>
              <a:rPr lang="en-US" dirty="0" smtClean="0"/>
              <a:t>should be: </a:t>
            </a:r>
            <a:r>
              <a:rPr lang="en-US" b="1" dirty="0" err="1" smtClean="0">
                <a:solidFill>
                  <a:srgbClr val="C00000"/>
                </a:solidFill>
              </a:rPr>
              <a:t>api</a:t>
            </a:r>
            <a:r>
              <a:rPr lang="en-US" b="1" dirty="0" smtClean="0">
                <a:solidFill>
                  <a:srgbClr val="C00000"/>
                </a:solidFill>
              </a:rPr>
              <a:t>/X</a:t>
            </a:r>
            <a:r>
              <a:rPr lang="en-US" dirty="0" smtClean="0"/>
              <a:t>, where X is the service name. Prefix ‘</a:t>
            </a:r>
            <a:r>
              <a:rPr lang="en-US" dirty="0" err="1" smtClean="0"/>
              <a:t>api</a:t>
            </a:r>
            <a:r>
              <a:rPr lang="en-US" dirty="0" smtClean="0"/>
              <a:t>’ helps to distinguish Web services off MVC pages.</a:t>
            </a:r>
          </a:p>
          <a:p>
            <a:pPr marL="0" indent="0">
              <a:buNone/>
            </a:pPr>
            <a:endParaRPr lang="en-US" dirty="0"/>
          </a:p>
        </p:txBody>
      </p:sp>
    </p:spTree>
    <p:extLst>
      <p:ext uri="{BB962C8B-B14F-4D97-AF65-F5344CB8AC3E}">
        <p14:creationId xmlns:p14="http://schemas.microsoft.com/office/powerpoint/2010/main" val="315035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040"/>
            <a:ext cx="10515600" cy="5984240"/>
          </a:xfrm>
        </p:spPr>
        <p:txBody>
          <a:bodyPr/>
          <a:lstStyle/>
          <a:p>
            <a:pPr marL="0" indent="0">
              <a:buNone/>
            </a:pPr>
            <a:r>
              <a:rPr lang="en-US" b="1" dirty="0" smtClean="0"/>
              <a:t>Root controller</a:t>
            </a:r>
          </a:p>
          <a:p>
            <a:pPr marL="0" indent="0">
              <a:buNone/>
            </a:pPr>
            <a:r>
              <a:rPr lang="en-US" dirty="0" smtClean="0"/>
              <a:t>	There should be one controller, handling GET requests to the ‘</a:t>
            </a:r>
            <a:r>
              <a:rPr lang="en-US" dirty="0" err="1" smtClean="0"/>
              <a:t>api</a:t>
            </a:r>
            <a:r>
              <a:rPr lang="en-US" dirty="0" smtClean="0"/>
              <a:t>/X’ URL. It should return service version, description and links to resources.</a:t>
            </a:r>
          </a:p>
          <a:p>
            <a:pPr marL="0" indent="0">
              <a:buNone/>
            </a:pPr>
            <a:r>
              <a:rPr lang="en-US" sz="1600" dirty="0"/>
              <a:t>{</a:t>
            </a:r>
          </a:p>
          <a:p>
            <a:pPr marL="0" indent="0">
              <a:buNone/>
            </a:pPr>
            <a:r>
              <a:rPr lang="en-US" sz="1600" dirty="0"/>
              <a:t>  "id": "</a:t>
            </a:r>
            <a:r>
              <a:rPr lang="en-US" sz="1600" dirty="0" err="1" smtClean="0"/>
              <a:t>Conf.RuntimeSurveyVariablesCache.Service</a:t>
            </a:r>
            <a:r>
              <a:rPr lang="en-US" sz="1600" dirty="0" smtClean="0"/>
              <a:t>",</a:t>
            </a:r>
            <a:endParaRPr lang="en-US" sz="1600" dirty="0"/>
          </a:p>
          <a:p>
            <a:pPr marL="0" indent="0">
              <a:buNone/>
            </a:pPr>
            <a:r>
              <a:rPr lang="en-US" sz="1600" dirty="0"/>
              <a:t>  "links": {</a:t>
            </a:r>
          </a:p>
          <a:p>
            <a:pPr marL="0" indent="0">
              <a:buNone/>
            </a:pPr>
            <a:r>
              <a:rPr lang="en-US" sz="1600" dirty="0"/>
              <a:t>    "self": "/</a:t>
            </a:r>
            <a:r>
              <a:rPr lang="en-US" sz="1600" dirty="0" err="1"/>
              <a:t>api</a:t>
            </a:r>
            <a:r>
              <a:rPr lang="en-US" sz="1600" dirty="0"/>
              <a:t>/</a:t>
            </a:r>
            <a:r>
              <a:rPr lang="en-US" sz="1600" dirty="0" err="1"/>
              <a:t>zzz</a:t>
            </a:r>
            <a:r>
              <a:rPr lang="en-US" sz="1600" dirty="0"/>
              <a:t>/",</a:t>
            </a:r>
          </a:p>
          <a:p>
            <a:pPr marL="0" indent="0">
              <a:buNone/>
            </a:pPr>
            <a:r>
              <a:rPr lang="en-US" sz="1600" dirty="0"/>
              <a:t>    "spec": "/</a:t>
            </a:r>
            <a:r>
              <a:rPr lang="en-US" sz="1600" dirty="0" err="1" smtClean="0"/>
              <a:t>api</a:t>
            </a:r>
            <a:r>
              <a:rPr lang="en-US" sz="1600" dirty="0" smtClean="0"/>
              <a:t>/</a:t>
            </a:r>
            <a:r>
              <a:rPr lang="en-US" sz="1600" dirty="0" err="1" smtClean="0"/>
              <a:t>zzz</a:t>
            </a:r>
            <a:r>
              <a:rPr lang="en-US" sz="1600" dirty="0" smtClean="0"/>
              <a:t>/swagger“,</a:t>
            </a:r>
          </a:p>
          <a:p>
            <a:pPr marL="0" indent="0">
              <a:buNone/>
            </a:pPr>
            <a:r>
              <a:rPr lang="en-US" sz="1600" dirty="0" smtClean="0"/>
              <a:t>    "</a:t>
            </a:r>
            <a:r>
              <a:rPr lang="en-US" sz="1600" dirty="0"/>
              <a:t>warmup": "/</a:t>
            </a:r>
            <a:r>
              <a:rPr lang="en-US" sz="1600" dirty="0" err="1" smtClean="0"/>
              <a:t>api</a:t>
            </a:r>
            <a:r>
              <a:rPr lang="en-US" sz="1600" dirty="0" smtClean="0"/>
              <a:t>/</a:t>
            </a:r>
            <a:r>
              <a:rPr lang="en-US" sz="1600" dirty="0" err="1" smtClean="0"/>
              <a:t>zzz</a:t>
            </a:r>
            <a:r>
              <a:rPr lang="en-US" sz="1600" dirty="0" smtClean="0"/>
              <a:t>/warmup“,</a:t>
            </a:r>
          </a:p>
          <a:p>
            <a:pPr marL="0" indent="0">
              <a:buNone/>
            </a:pPr>
            <a:r>
              <a:rPr lang="en-US" sz="1600" dirty="0"/>
              <a:t>     </a:t>
            </a:r>
            <a:r>
              <a:rPr lang="en-US" sz="1600" dirty="0" smtClean="0"/>
              <a:t>“</a:t>
            </a:r>
            <a:r>
              <a:rPr lang="en-US" sz="1600" dirty="0" err="1" smtClean="0"/>
              <a:t>healthcheck</a:t>
            </a:r>
            <a:r>
              <a:rPr lang="en-US" sz="1600" dirty="0" smtClean="0"/>
              <a:t>": </a:t>
            </a:r>
            <a:r>
              <a:rPr lang="en-US" sz="1600" dirty="0"/>
              <a:t>"/</a:t>
            </a:r>
            <a:r>
              <a:rPr lang="en-US" sz="1600" dirty="0" err="1" smtClean="0"/>
              <a:t>api</a:t>
            </a:r>
            <a:r>
              <a:rPr lang="en-US" sz="1600" dirty="0" smtClean="0"/>
              <a:t>/</a:t>
            </a:r>
            <a:r>
              <a:rPr lang="en-US" sz="1600" dirty="0" err="1" smtClean="0"/>
              <a:t>zzz</a:t>
            </a:r>
            <a:r>
              <a:rPr lang="en-US" sz="1600" dirty="0" smtClean="0"/>
              <a:t>/health“</a:t>
            </a:r>
            <a:endParaRPr lang="en-US" sz="1600" dirty="0"/>
          </a:p>
          <a:p>
            <a:pPr marL="0" indent="0">
              <a:buNone/>
            </a:pPr>
            <a:r>
              <a:rPr lang="en-US" sz="1600" dirty="0"/>
              <a:t>  }</a:t>
            </a:r>
          </a:p>
          <a:p>
            <a:pPr marL="0" indent="0">
              <a:buNone/>
            </a:pPr>
            <a:r>
              <a:rPr lang="en-US" sz="1600" dirty="0" smtClean="0"/>
              <a:t>}</a:t>
            </a:r>
          </a:p>
          <a:p>
            <a:pPr marL="0" indent="0">
              <a:buNone/>
            </a:pPr>
            <a:r>
              <a:rPr lang="en-US" sz="1600" dirty="0" smtClean="0"/>
              <a:t>Root should respond to a not </a:t>
            </a:r>
            <a:r>
              <a:rPr lang="en-US" sz="1600" dirty="0" err="1" smtClean="0"/>
              <a:t>identificated</a:t>
            </a:r>
            <a:r>
              <a:rPr lang="en-US" sz="1600" dirty="0" smtClean="0"/>
              <a:t> user with 401 code and links. Also, swagger should be behind a </a:t>
            </a:r>
            <a:r>
              <a:rPr lang="en-US" sz="1600" dirty="0" err="1" smtClean="0"/>
              <a:t>config</a:t>
            </a:r>
            <a:r>
              <a:rPr lang="en-US" sz="1600" dirty="0" smtClean="0"/>
              <a:t> setting. </a:t>
            </a:r>
            <a:r>
              <a:rPr lang="en-US" sz="1600" dirty="0" err="1" smtClean="0"/>
              <a:t>HealthCheck</a:t>
            </a:r>
            <a:r>
              <a:rPr lang="en-US" sz="1600" dirty="0" smtClean="0"/>
              <a:t> should return service status: ready/loaded.</a:t>
            </a:r>
            <a:endParaRPr lang="en-US" sz="1600" dirty="0"/>
          </a:p>
        </p:txBody>
      </p:sp>
    </p:spTree>
    <p:extLst>
      <p:ext uri="{BB962C8B-B14F-4D97-AF65-F5344CB8AC3E}">
        <p14:creationId xmlns:p14="http://schemas.microsoft.com/office/powerpoint/2010/main" val="196760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4640"/>
            <a:ext cx="10515600" cy="6258560"/>
          </a:xfrm>
        </p:spPr>
        <p:txBody>
          <a:bodyPr>
            <a:normAutofit fontScale="85000" lnSpcReduction="20000"/>
          </a:bodyPr>
          <a:lstStyle/>
          <a:p>
            <a:pPr marL="0" indent="0">
              <a:buNone/>
            </a:pPr>
            <a:r>
              <a:rPr lang="en-US" b="1" dirty="0" smtClean="0"/>
              <a:t>Links</a:t>
            </a:r>
          </a:p>
          <a:p>
            <a:pPr marL="0" indent="0">
              <a:buNone/>
            </a:pPr>
            <a:r>
              <a:rPr lang="en-US" dirty="0" smtClean="0"/>
              <a:t>	We want to meet maturity “Level 3” requirements, so we return “Links” list from each GET action. If clients relay on them, it </a:t>
            </a:r>
            <a:r>
              <a:rPr lang="en-US" b="1" dirty="0" smtClean="0">
                <a:solidFill>
                  <a:srgbClr val="C00000"/>
                </a:solidFill>
              </a:rPr>
              <a:t>facilitates moving </a:t>
            </a:r>
            <a:r>
              <a:rPr lang="en-US" dirty="0" smtClean="0"/>
              <a:t>of resources without breaking such clients.</a:t>
            </a:r>
          </a:p>
          <a:p>
            <a:pPr marL="0" indent="0">
              <a:buNone/>
            </a:pPr>
            <a:r>
              <a:rPr lang="en-US" dirty="0">
                <a:hlinkClick r:id="rId2"/>
              </a:rPr>
              <a:t>http://</a:t>
            </a:r>
            <a:r>
              <a:rPr lang="en-US" dirty="0" smtClean="0">
                <a:hlinkClick r:id="rId2"/>
              </a:rPr>
              <a:t>confluence.firmglobal.com/display/ART/Service+Template</a:t>
            </a:r>
            <a:endParaRPr lang="en-US" dirty="0" smtClean="0"/>
          </a:p>
          <a:p>
            <a:pPr marL="0" indent="0">
              <a:buNone/>
            </a:pPr>
            <a:r>
              <a:rPr lang="en-US" dirty="0" smtClean="0"/>
              <a:t>{</a:t>
            </a:r>
            <a:endParaRPr lang="en-US" dirty="0"/>
          </a:p>
          <a:p>
            <a:pPr marL="0" indent="0">
              <a:buNone/>
            </a:pPr>
            <a:r>
              <a:rPr lang="en-US" dirty="0"/>
              <a:t>  "id": "</a:t>
            </a:r>
            <a:r>
              <a:rPr lang="en-US" dirty="0" err="1" smtClean="0"/>
              <a:t>Conf.Reporting.Service</a:t>
            </a:r>
            <a:r>
              <a:rPr lang="en-US" dirty="0"/>
              <a:t>",</a:t>
            </a:r>
          </a:p>
          <a:p>
            <a:pPr marL="0" indent="0">
              <a:buNone/>
            </a:pPr>
            <a:r>
              <a:rPr lang="en-US" dirty="0"/>
              <a:t>  "links": {</a:t>
            </a:r>
          </a:p>
          <a:p>
            <a:pPr marL="0" indent="0">
              <a:buNone/>
            </a:pPr>
            <a:r>
              <a:rPr lang="en-US" dirty="0"/>
              <a:t>    "self": "/</a:t>
            </a:r>
            <a:r>
              <a:rPr lang="en-US" dirty="0" err="1"/>
              <a:t>api</a:t>
            </a:r>
            <a:r>
              <a:rPr lang="en-US" dirty="0"/>
              <a:t>/reporting",</a:t>
            </a:r>
          </a:p>
          <a:p>
            <a:pPr marL="0" indent="0">
              <a:buNone/>
            </a:pPr>
            <a:r>
              <a:rPr lang="en-US" dirty="0"/>
              <a:t>    "projects": "/</a:t>
            </a:r>
            <a:r>
              <a:rPr lang="en-US" dirty="0" err="1"/>
              <a:t>api</a:t>
            </a:r>
            <a:r>
              <a:rPr lang="en-US" dirty="0"/>
              <a:t>/reporting/projects",</a:t>
            </a:r>
          </a:p>
          <a:p>
            <a:pPr marL="0" indent="0">
              <a:buNone/>
            </a:pPr>
            <a:r>
              <a:rPr lang="en-US" dirty="0"/>
              <a:t>    "</a:t>
            </a:r>
            <a:r>
              <a:rPr lang="en-US" dirty="0" err="1"/>
              <a:t>projectBoards</a:t>
            </a:r>
            <a:r>
              <a:rPr lang="en-US" dirty="0"/>
              <a:t>": "/</a:t>
            </a:r>
            <a:r>
              <a:rPr lang="en-US" dirty="0" err="1"/>
              <a:t>api</a:t>
            </a:r>
            <a:r>
              <a:rPr lang="en-US" dirty="0"/>
              <a:t>/reporting/</a:t>
            </a:r>
            <a:r>
              <a:rPr lang="en-US" dirty="0" err="1"/>
              <a:t>projectBoards</a:t>
            </a:r>
            <a:r>
              <a:rPr lang="en-US" dirty="0"/>
              <a:t>",</a:t>
            </a:r>
          </a:p>
          <a:p>
            <a:pPr marL="0" indent="0">
              <a:buNone/>
            </a:pPr>
            <a:r>
              <a:rPr lang="en-US" dirty="0"/>
              <a:t>    "reports": "/</a:t>
            </a:r>
            <a:r>
              <a:rPr lang="en-US" dirty="0" err="1"/>
              <a:t>api</a:t>
            </a:r>
            <a:r>
              <a:rPr lang="en-US" dirty="0"/>
              <a:t>/reporting/reports",</a:t>
            </a:r>
          </a:p>
          <a:p>
            <a:pPr marL="0" indent="0">
              <a:buNone/>
            </a:pPr>
            <a:r>
              <a:rPr lang="en-US" dirty="0"/>
              <a:t>    "responses": "/</a:t>
            </a:r>
            <a:r>
              <a:rPr lang="en-US" dirty="0" err="1"/>
              <a:t>api</a:t>
            </a:r>
            <a:r>
              <a:rPr lang="en-US" dirty="0"/>
              <a:t>/reporting/hubs",</a:t>
            </a:r>
          </a:p>
          <a:p>
            <a:pPr marL="0" indent="0">
              <a:buNone/>
            </a:pPr>
            <a:r>
              <a:rPr lang="en-US" dirty="0"/>
              <a:t>    "spec": "/</a:t>
            </a:r>
            <a:r>
              <a:rPr lang="en-US" dirty="0" err="1"/>
              <a:t>api</a:t>
            </a:r>
            <a:r>
              <a:rPr lang="en-US" dirty="0"/>
              <a:t>/reporting/swagger",</a:t>
            </a:r>
          </a:p>
          <a:p>
            <a:pPr marL="0" indent="0">
              <a:buNone/>
            </a:pPr>
            <a:r>
              <a:rPr lang="en-US" dirty="0"/>
              <a:t>    "warmup": "/</a:t>
            </a:r>
            <a:r>
              <a:rPr lang="en-US" dirty="0" err="1"/>
              <a:t>api</a:t>
            </a:r>
            <a:r>
              <a:rPr lang="en-US" dirty="0"/>
              <a:t>/reporting/warmup"</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513491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5920"/>
            <a:ext cx="10515600" cy="6197600"/>
          </a:xfrm>
        </p:spPr>
        <p:txBody>
          <a:bodyPr/>
          <a:lstStyle/>
          <a:p>
            <a:pPr marL="0" indent="0">
              <a:buNone/>
            </a:pPr>
            <a:r>
              <a:rPr lang="en-US" sz="1600" dirty="0" smtClean="0"/>
              <a:t>Links should be relative. Could be implemented like these:</a:t>
            </a:r>
          </a:p>
          <a:p>
            <a:pPr marL="0" indent="0">
              <a:buNone/>
            </a:pPr>
            <a:r>
              <a:rPr lang="en-US" sz="1600" dirty="0"/>
              <a:t>new </a:t>
            </a:r>
            <a:r>
              <a:rPr lang="en-US" sz="1600" dirty="0" err="1"/>
              <a:t>UrlHelper</a:t>
            </a:r>
            <a:r>
              <a:rPr lang="en-US" sz="1600" dirty="0"/>
              <a:t>(Request).</a:t>
            </a:r>
            <a:r>
              <a:rPr lang="en-US" sz="1600" dirty="0" err="1"/>
              <a:t>RouteWith</a:t>
            </a:r>
            <a:r>
              <a:rPr lang="en-US" sz="1600" dirty="0"/>
              <a:t>("</a:t>
            </a:r>
            <a:r>
              <a:rPr lang="en-US" sz="1600" dirty="0" err="1"/>
              <a:t>ApiRootRoute</a:t>
            </a:r>
            <a:r>
              <a:rPr lang="en-US" sz="1600" dirty="0"/>
              <a:t>", null, "swagger</a:t>
            </a:r>
            <a:r>
              <a:rPr lang="en-US" sz="1600" dirty="0" smtClean="0"/>
              <a:t>")</a:t>
            </a:r>
          </a:p>
          <a:p>
            <a:pPr marL="0" indent="0">
              <a:buNone/>
            </a:pPr>
            <a:r>
              <a:rPr lang="en-US" sz="1600" dirty="0"/>
              <a:t>public static class </a:t>
            </a:r>
            <a:r>
              <a:rPr lang="en-US" sz="1600" dirty="0" err="1"/>
              <a:t>UrlHelperExtensions</a:t>
            </a:r>
            <a:endParaRPr lang="en-US" sz="1600" dirty="0"/>
          </a:p>
          <a:p>
            <a:pPr marL="0" indent="0">
              <a:buNone/>
            </a:pPr>
            <a:r>
              <a:rPr lang="en-US" sz="1600" dirty="0"/>
              <a:t>    {</a:t>
            </a:r>
          </a:p>
          <a:p>
            <a:pPr marL="0" indent="0">
              <a:buNone/>
            </a:pPr>
            <a:r>
              <a:rPr lang="en-US" sz="1600" dirty="0"/>
              <a:t>        public static string </a:t>
            </a:r>
            <a:r>
              <a:rPr lang="en-US" sz="1600" dirty="0" err="1"/>
              <a:t>RouteWith</a:t>
            </a:r>
            <a:r>
              <a:rPr lang="en-US" sz="1600" dirty="0"/>
              <a:t>(this </a:t>
            </a:r>
            <a:r>
              <a:rPr lang="en-US" sz="1600" dirty="0" err="1"/>
              <a:t>UrlHelper</a:t>
            </a:r>
            <a:r>
              <a:rPr lang="en-US" sz="1600" dirty="0"/>
              <a:t> </a:t>
            </a:r>
            <a:r>
              <a:rPr lang="en-US" sz="1600" dirty="0" err="1"/>
              <a:t>uri</a:t>
            </a:r>
            <a:r>
              <a:rPr lang="en-US" sz="1600" dirty="0"/>
              <a:t>, string </a:t>
            </a:r>
            <a:r>
              <a:rPr lang="en-US" sz="1600" dirty="0" err="1"/>
              <a:t>routeName</a:t>
            </a:r>
            <a:r>
              <a:rPr lang="en-US" sz="1600" dirty="0"/>
              <a:t>, </a:t>
            </a:r>
            <a:r>
              <a:rPr lang="en-US" sz="1600" dirty="0" err="1"/>
              <a:t>IDictionary</a:t>
            </a:r>
            <a:r>
              <a:rPr lang="en-US" sz="1600" dirty="0"/>
              <a:t>&lt;string, object&gt; </a:t>
            </a:r>
            <a:r>
              <a:rPr lang="en-US" sz="1600" dirty="0" err="1"/>
              <a:t>routeValues</a:t>
            </a:r>
            <a:r>
              <a:rPr lang="en-US" sz="1600" dirty="0"/>
              <a:t>, </a:t>
            </a:r>
            <a:r>
              <a:rPr lang="en-US" sz="1600" dirty="0" err="1"/>
              <a:t>params</a:t>
            </a:r>
            <a:r>
              <a:rPr lang="en-US" sz="1600" dirty="0"/>
              <a:t> string[] paths)</a:t>
            </a:r>
          </a:p>
          <a:p>
            <a:pPr marL="0" indent="0">
              <a:buNone/>
            </a:pPr>
            <a:r>
              <a:rPr lang="en-US" sz="1600" dirty="0"/>
              <a:t>        {</a:t>
            </a:r>
          </a:p>
          <a:p>
            <a:pPr marL="0" indent="0">
              <a:buNone/>
            </a:pPr>
            <a:r>
              <a:rPr lang="en-US" sz="1600" dirty="0"/>
              <a:t>            return </a:t>
            </a:r>
            <a:r>
              <a:rPr lang="en-US" sz="1600" dirty="0" err="1"/>
              <a:t>paths.Aggregate</a:t>
            </a:r>
            <a:r>
              <a:rPr lang="en-US" sz="1600" dirty="0"/>
              <a:t>(</a:t>
            </a:r>
            <a:r>
              <a:rPr lang="en-US" sz="1600" dirty="0" err="1"/>
              <a:t>uri.Route</a:t>
            </a:r>
            <a:r>
              <a:rPr lang="en-US" sz="1600" dirty="0"/>
              <a:t>(</a:t>
            </a:r>
            <a:r>
              <a:rPr lang="en-US" sz="1600" dirty="0" err="1"/>
              <a:t>routeName</a:t>
            </a:r>
            <a:r>
              <a:rPr lang="en-US" sz="1600" dirty="0"/>
              <a:t>, </a:t>
            </a:r>
            <a:r>
              <a:rPr lang="en-US" sz="1600" dirty="0" err="1"/>
              <a:t>routeValues</a:t>
            </a:r>
            <a:r>
              <a:rPr lang="en-US" sz="1600" dirty="0"/>
              <a:t>), (current, path) =&gt; </a:t>
            </a:r>
            <a:r>
              <a:rPr lang="en-US" sz="1600" dirty="0" err="1"/>
              <a:t>string.Format</a:t>
            </a:r>
            <a:r>
              <a:rPr lang="en-US" sz="1600" dirty="0"/>
              <a:t>("{0}/{1}", </a:t>
            </a:r>
            <a:r>
              <a:rPr lang="en-US" sz="1600" dirty="0" err="1"/>
              <a:t>current.TrimEnd</a:t>
            </a:r>
            <a:r>
              <a:rPr lang="en-US" sz="1600" dirty="0"/>
              <a:t>('/'), </a:t>
            </a:r>
            <a:r>
              <a:rPr lang="en-US" sz="1600" dirty="0" err="1"/>
              <a:t>path.TrimStart</a:t>
            </a:r>
            <a:r>
              <a:rPr lang="en-US" sz="1600" dirty="0"/>
              <a:t>('/')));</a:t>
            </a:r>
          </a:p>
          <a:p>
            <a:pPr marL="0" indent="0">
              <a:buNone/>
            </a:pPr>
            <a:r>
              <a:rPr lang="en-US" sz="1600" dirty="0"/>
              <a:t>        }</a:t>
            </a:r>
          </a:p>
          <a:p>
            <a:pPr marL="0" indent="0">
              <a:buNone/>
            </a:pPr>
            <a:r>
              <a:rPr lang="en-US" sz="1600" dirty="0"/>
              <a:t>    </a:t>
            </a:r>
            <a:r>
              <a:rPr lang="en-US" sz="1600" dirty="0" smtClean="0"/>
              <a:t>}</a:t>
            </a:r>
          </a:p>
          <a:p>
            <a:endParaRPr lang="en-US" sz="1600" dirty="0" smtClean="0"/>
          </a:p>
          <a:p>
            <a:pPr marL="0" indent="0">
              <a:buNone/>
            </a:pPr>
            <a:r>
              <a:rPr lang="en-US" sz="1600" b="1" dirty="0" smtClean="0">
                <a:solidFill>
                  <a:srgbClr val="C00000"/>
                </a:solidFill>
              </a:rPr>
              <a:t>POST actions </a:t>
            </a:r>
            <a:r>
              <a:rPr lang="en-US" sz="1600" dirty="0" smtClean="0"/>
              <a:t>add a resource and they should return “</a:t>
            </a:r>
            <a:r>
              <a:rPr lang="en-US" sz="1600" b="1" dirty="0" smtClean="0"/>
              <a:t>Location</a:t>
            </a:r>
            <a:r>
              <a:rPr lang="en-US" sz="1600" dirty="0" smtClean="0"/>
              <a:t>” header with a link to a new resource: </a:t>
            </a:r>
          </a:p>
          <a:p>
            <a:pPr marL="0" indent="0">
              <a:buNone/>
            </a:pPr>
            <a:r>
              <a:rPr lang="en-US" sz="1600" dirty="0" err="1"/>
              <a:t>CreatedAtAction</a:t>
            </a:r>
            <a:r>
              <a:rPr lang="en-US" sz="1600" dirty="0"/>
              <a:t>("</a:t>
            </a:r>
            <a:r>
              <a:rPr lang="en-US" sz="1600" dirty="0" err="1" smtClean="0"/>
              <a:t>GetUser</a:t>
            </a:r>
            <a:r>
              <a:rPr lang="en-US" sz="1600" dirty="0" smtClean="0"/>
              <a:t>", </a:t>
            </a:r>
            <a:r>
              <a:rPr lang="en-US" sz="1600" dirty="0"/>
              <a:t>new { id = </a:t>
            </a:r>
            <a:r>
              <a:rPr lang="en-US" sz="1600" dirty="0" err="1" smtClean="0"/>
              <a:t>userId</a:t>
            </a:r>
            <a:r>
              <a:rPr lang="en-US" sz="1600" dirty="0" smtClean="0"/>
              <a:t> </a:t>
            </a:r>
            <a:r>
              <a:rPr lang="en-US" sz="1600" dirty="0"/>
              <a:t>}, </a:t>
            </a:r>
            <a:r>
              <a:rPr lang="en-US" sz="1600" dirty="0" err="1" smtClean="0"/>
              <a:t>userReponseModel</a:t>
            </a:r>
            <a:r>
              <a:rPr lang="en-US" sz="1600" dirty="0" smtClean="0"/>
              <a:t>) – where “</a:t>
            </a:r>
            <a:r>
              <a:rPr lang="en-US" sz="1600" dirty="0" err="1" smtClean="0"/>
              <a:t>GetUser</a:t>
            </a:r>
            <a:r>
              <a:rPr lang="en-US" sz="1600" dirty="0" smtClean="0"/>
              <a:t>” is a route name</a:t>
            </a:r>
            <a:r>
              <a:rPr lang="en-US" sz="1600" dirty="0"/>
              <a:t>.</a:t>
            </a:r>
          </a:p>
        </p:txBody>
      </p:sp>
    </p:spTree>
    <p:extLst>
      <p:ext uri="{BB962C8B-B14F-4D97-AF65-F5344CB8AC3E}">
        <p14:creationId xmlns:p14="http://schemas.microsoft.com/office/powerpoint/2010/main" val="348905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10515600" cy="732155"/>
          </a:xfrm>
        </p:spPr>
        <p:txBody>
          <a:bodyPr/>
          <a:lstStyle/>
          <a:p>
            <a:pPr algn="ctr"/>
            <a:r>
              <a:rPr lang="en-US" b="1" dirty="0" smtClean="0"/>
              <a:t>Response format</a:t>
            </a:r>
            <a:endParaRPr lang="en-US" b="1" dirty="0"/>
          </a:p>
        </p:txBody>
      </p:sp>
      <p:sp>
        <p:nvSpPr>
          <p:cNvPr id="3" name="Content Placeholder 2"/>
          <p:cNvSpPr>
            <a:spLocks noGrp="1"/>
          </p:cNvSpPr>
          <p:nvPr>
            <p:ph idx="1"/>
          </p:nvPr>
        </p:nvSpPr>
        <p:spPr>
          <a:xfrm>
            <a:off x="838200" y="1168400"/>
            <a:ext cx="10515600" cy="5354320"/>
          </a:xfrm>
        </p:spPr>
        <p:txBody>
          <a:bodyPr>
            <a:normAutofit fontScale="55000" lnSpcReduction="20000"/>
          </a:bodyPr>
          <a:lstStyle/>
          <a:p>
            <a:pPr marL="0" indent="0">
              <a:buNone/>
            </a:pPr>
            <a:r>
              <a:rPr lang="en-US" sz="1600" dirty="0" smtClean="0"/>
              <a:t>Web API uses content format negotiation. Client passes the header</a:t>
            </a:r>
            <a:r>
              <a:rPr lang="en-US" sz="1600" dirty="0"/>
              <a:t>: “</a:t>
            </a:r>
            <a:r>
              <a:rPr lang="en-US" sz="1600" b="1" dirty="0">
                <a:solidFill>
                  <a:srgbClr val="C00000"/>
                </a:solidFill>
              </a:rPr>
              <a:t>Accept</a:t>
            </a:r>
            <a:r>
              <a:rPr lang="en-US" sz="1600" dirty="0"/>
              <a:t>: application/</a:t>
            </a:r>
            <a:r>
              <a:rPr lang="en-US" sz="1600" dirty="0" err="1"/>
              <a:t>json</a:t>
            </a:r>
            <a:r>
              <a:rPr lang="en-US" sz="1600" dirty="0"/>
              <a:t>, text/</a:t>
            </a:r>
            <a:r>
              <a:rPr lang="en-US" sz="1600" dirty="0" err="1"/>
              <a:t>javascript</a:t>
            </a:r>
            <a:r>
              <a:rPr lang="en-US" sz="1600" dirty="0"/>
              <a:t>, */*; q=0.01”, </a:t>
            </a:r>
            <a:r>
              <a:rPr lang="en-US" sz="1600" dirty="0" smtClean="0"/>
              <a:t>Web API has </a:t>
            </a:r>
            <a:r>
              <a:rPr lang="en-US" sz="1600" dirty="0" err="1" smtClean="0"/>
              <a:t>ContentNegotiator</a:t>
            </a:r>
            <a:r>
              <a:rPr lang="en-US" sz="1600" dirty="0" smtClean="0"/>
              <a:t> service, which finds a supported format with highest priority and returns a formatter.</a:t>
            </a:r>
          </a:p>
          <a:p>
            <a:pPr marL="0" indent="0">
              <a:buNone/>
            </a:pPr>
            <a:endParaRPr lang="en-US" sz="1600" dirty="0"/>
          </a:p>
          <a:p>
            <a:pPr marL="0" indent="0">
              <a:buNone/>
            </a:pPr>
            <a:r>
              <a:rPr lang="en-US" sz="1600" dirty="0" smtClean="0"/>
              <a:t>We are going to support only JSON responses, but with our custom settings. </a:t>
            </a:r>
          </a:p>
          <a:p>
            <a:pPr marL="0" indent="0">
              <a:buNone/>
            </a:pPr>
            <a:r>
              <a:rPr lang="en-US" sz="1600" dirty="0"/>
              <a:t>public class </a:t>
            </a:r>
            <a:r>
              <a:rPr lang="en-US" sz="1600" dirty="0" err="1"/>
              <a:t>SerializerSettings</a:t>
            </a:r>
            <a:endParaRPr lang="en-US" sz="1600" dirty="0"/>
          </a:p>
          <a:p>
            <a:pPr marL="0" indent="0">
              <a:buNone/>
            </a:pPr>
            <a:r>
              <a:rPr lang="en-US" sz="1600" dirty="0"/>
              <a:t>    {</a:t>
            </a:r>
          </a:p>
          <a:p>
            <a:pPr marL="0" indent="0">
              <a:buNone/>
            </a:pPr>
            <a:r>
              <a:rPr lang="en-US" sz="1600" dirty="0"/>
              <a:t>        public static </a:t>
            </a:r>
            <a:r>
              <a:rPr lang="en-US" sz="1600" dirty="0" err="1"/>
              <a:t>JsonSerializerSettings</a:t>
            </a:r>
            <a:r>
              <a:rPr lang="en-US" sz="1600" dirty="0"/>
              <a:t> </a:t>
            </a:r>
            <a:r>
              <a:rPr lang="en-US" sz="1600" dirty="0" err="1"/>
              <a:t>GetJsonSerializerSettings</a:t>
            </a:r>
            <a:r>
              <a:rPr lang="en-US" sz="1600" dirty="0"/>
              <a:t>()</a:t>
            </a:r>
          </a:p>
          <a:p>
            <a:pPr marL="0" indent="0">
              <a:buNone/>
            </a:pPr>
            <a:r>
              <a:rPr lang="en-US" sz="1600" dirty="0"/>
              <a:t>        {</a:t>
            </a:r>
          </a:p>
          <a:p>
            <a:pPr marL="0" indent="0">
              <a:buNone/>
            </a:pPr>
            <a:r>
              <a:rPr lang="en-US" sz="1600" dirty="0"/>
              <a:t>            </a:t>
            </a:r>
            <a:r>
              <a:rPr lang="en-US" sz="1600" dirty="0" err="1"/>
              <a:t>var</a:t>
            </a:r>
            <a:r>
              <a:rPr lang="en-US" sz="1600" dirty="0"/>
              <a:t> settings = new </a:t>
            </a:r>
            <a:r>
              <a:rPr lang="en-US" sz="1600" dirty="0" err="1"/>
              <a:t>JsonSerializerSettings</a:t>
            </a:r>
            <a:endParaRPr lang="en-US" sz="1600" dirty="0"/>
          </a:p>
          <a:p>
            <a:pPr marL="0" indent="0">
              <a:buNone/>
            </a:pPr>
            <a:r>
              <a:rPr lang="en-US" sz="1600" dirty="0"/>
              <a:t>            {</a:t>
            </a:r>
          </a:p>
          <a:p>
            <a:pPr marL="0" indent="0">
              <a:buNone/>
            </a:pPr>
            <a:r>
              <a:rPr lang="en-US" sz="1600" dirty="0"/>
              <a:t>                Formatting =</a:t>
            </a:r>
            <a:r>
              <a:rPr lang="en-US" sz="1600" b="1" dirty="0">
                <a:solidFill>
                  <a:srgbClr val="C00000"/>
                </a:solidFill>
              </a:rPr>
              <a:t> </a:t>
            </a:r>
            <a:r>
              <a:rPr lang="en-US" sz="1600" b="1" dirty="0" err="1" smtClean="0">
                <a:solidFill>
                  <a:srgbClr val="C00000"/>
                </a:solidFill>
              </a:rPr>
              <a:t>Formatting.None</a:t>
            </a:r>
            <a:r>
              <a:rPr lang="en-US" sz="1600" dirty="0" smtClean="0"/>
              <a:t>,</a:t>
            </a:r>
            <a:endParaRPr lang="en-US" sz="1600" dirty="0"/>
          </a:p>
          <a:p>
            <a:pPr marL="0" indent="0">
              <a:buNone/>
            </a:pPr>
            <a:r>
              <a:rPr lang="en-US" sz="1600" dirty="0"/>
              <a:t>                </a:t>
            </a:r>
            <a:r>
              <a:rPr lang="en-US" sz="1600" dirty="0" err="1"/>
              <a:t>TypeNameHandling</a:t>
            </a:r>
            <a:r>
              <a:rPr lang="en-US" sz="1600" dirty="0"/>
              <a:t> = </a:t>
            </a:r>
            <a:r>
              <a:rPr lang="en-US" sz="1600" b="1" dirty="0" err="1">
                <a:solidFill>
                  <a:srgbClr val="C00000"/>
                </a:solidFill>
              </a:rPr>
              <a:t>TypeNameHandling.Auto</a:t>
            </a:r>
            <a:r>
              <a:rPr lang="en-US" sz="1600" b="1" dirty="0">
                <a:solidFill>
                  <a:srgbClr val="C00000"/>
                </a:solidFill>
              </a:rPr>
              <a:t>,</a:t>
            </a:r>
          </a:p>
          <a:p>
            <a:pPr marL="0" indent="0">
              <a:buNone/>
            </a:pPr>
            <a:r>
              <a:rPr lang="en-US" sz="1600" dirty="0"/>
              <a:t>                </a:t>
            </a:r>
            <a:r>
              <a:rPr lang="en-US" sz="1600" dirty="0" err="1"/>
              <a:t>DefaultValueHandling</a:t>
            </a:r>
            <a:r>
              <a:rPr lang="en-US" sz="1600" dirty="0"/>
              <a:t> = </a:t>
            </a:r>
            <a:r>
              <a:rPr lang="en-US" sz="1600" dirty="0" err="1"/>
              <a:t>DefaultValueHandling.Include</a:t>
            </a:r>
            <a:r>
              <a:rPr lang="en-US" sz="1600" dirty="0"/>
              <a:t>,</a:t>
            </a:r>
          </a:p>
          <a:p>
            <a:pPr marL="0" indent="0">
              <a:buNone/>
            </a:pPr>
            <a:r>
              <a:rPr lang="en-US" sz="1600" dirty="0"/>
              <a:t>                </a:t>
            </a:r>
            <a:r>
              <a:rPr lang="en-US" sz="1600" dirty="0" err="1"/>
              <a:t>NullValueHandling</a:t>
            </a:r>
            <a:r>
              <a:rPr lang="en-US" sz="1600" dirty="0"/>
              <a:t> = </a:t>
            </a:r>
            <a:r>
              <a:rPr lang="en-US" sz="1600" dirty="0" err="1"/>
              <a:t>NullValueHandling.Ignore</a:t>
            </a:r>
            <a:r>
              <a:rPr lang="en-US" sz="1600" dirty="0"/>
              <a:t>,</a:t>
            </a:r>
          </a:p>
          <a:p>
            <a:pPr marL="0" indent="0">
              <a:buNone/>
            </a:pPr>
            <a:r>
              <a:rPr lang="en-US" sz="1600" dirty="0"/>
              <a:t>                </a:t>
            </a:r>
            <a:r>
              <a:rPr lang="en-US" sz="1600" dirty="0" err="1"/>
              <a:t>DateFormatHandling</a:t>
            </a:r>
            <a:r>
              <a:rPr lang="en-US" sz="1600" dirty="0"/>
              <a:t> = </a:t>
            </a:r>
            <a:r>
              <a:rPr lang="en-US" sz="1600" dirty="0" err="1"/>
              <a:t>DateFormatHandling.IsoDateFormat</a:t>
            </a:r>
            <a:r>
              <a:rPr lang="en-US" sz="1600" dirty="0"/>
              <a:t>,</a:t>
            </a:r>
          </a:p>
          <a:p>
            <a:pPr marL="0" indent="0">
              <a:buNone/>
            </a:pPr>
            <a:r>
              <a:rPr lang="en-US" sz="1600" dirty="0"/>
              <a:t>                </a:t>
            </a:r>
            <a:r>
              <a:rPr lang="en-US" sz="1600" dirty="0" err="1"/>
              <a:t>DateTimeZoneHandling</a:t>
            </a:r>
            <a:r>
              <a:rPr lang="en-US" sz="1600" dirty="0"/>
              <a:t> = </a:t>
            </a:r>
            <a:r>
              <a:rPr lang="en-US" sz="1600" dirty="0" err="1"/>
              <a:t>DateTimeZoneHandling.Utc</a:t>
            </a:r>
            <a:r>
              <a:rPr lang="en-US" sz="1600" dirty="0"/>
              <a:t>,</a:t>
            </a:r>
          </a:p>
          <a:p>
            <a:pPr marL="0" indent="0">
              <a:buNone/>
            </a:pPr>
            <a:r>
              <a:rPr lang="en-US" sz="1600" dirty="0"/>
              <a:t>                </a:t>
            </a:r>
            <a:r>
              <a:rPr lang="en-US" sz="1600" dirty="0" err="1"/>
              <a:t>ReferenceLoopHandling</a:t>
            </a:r>
            <a:r>
              <a:rPr lang="en-US" sz="1600" dirty="0"/>
              <a:t> = </a:t>
            </a:r>
            <a:r>
              <a:rPr lang="en-US" sz="1600" dirty="0" err="1"/>
              <a:t>ReferenceLoopHandling.Ignore</a:t>
            </a:r>
            <a:endParaRPr lang="en-US" sz="1600" dirty="0"/>
          </a:p>
          <a:p>
            <a:pPr marL="0" indent="0">
              <a:buNone/>
            </a:pPr>
            <a:r>
              <a:rPr lang="en-US" sz="1600" dirty="0"/>
              <a:t>            };</a:t>
            </a:r>
          </a:p>
          <a:p>
            <a:pPr marL="0" indent="0">
              <a:buNone/>
            </a:pPr>
            <a:endParaRPr lang="en-US" sz="1600" dirty="0"/>
          </a:p>
          <a:p>
            <a:pPr marL="0" indent="0">
              <a:buNone/>
            </a:pPr>
            <a:r>
              <a:rPr lang="en-US" sz="1600" dirty="0"/>
              <a:t>            </a:t>
            </a:r>
            <a:r>
              <a:rPr lang="en-US" sz="1600" dirty="0" err="1"/>
              <a:t>settings.Converters.Add</a:t>
            </a:r>
            <a:r>
              <a:rPr lang="en-US" sz="1600" dirty="0"/>
              <a:t>(new </a:t>
            </a:r>
            <a:r>
              <a:rPr lang="en-US" sz="1600" dirty="0" err="1"/>
              <a:t>StringEnumConverter</a:t>
            </a:r>
            <a:r>
              <a:rPr lang="en-US" sz="1600" dirty="0"/>
              <a:t> { </a:t>
            </a:r>
            <a:r>
              <a:rPr lang="en-US" sz="1600" dirty="0" err="1"/>
              <a:t>CamelCaseText</a:t>
            </a:r>
            <a:r>
              <a:rPr lang="en-US" sz="1600" dirty="0"/>
              <a:t> = false });</a:t>
            </a:r>
          </a:p>
          <a:p>
            <a:pPr marL="0" indent="0">
              <a:buNone/>
            </a:pPr>
            <a:r>
              <a:rPr lang="en-US" sz="1600" dirty="0"/>
              <a:t>            </a:t>
            </a:r>
            <a:r>
              <a:rPr lang="en-US" sz="1600" dirty="0" err="1"/>
              <a:t>settings.ContractResolver</a:t>
            </a:r>
            <a:r>
              <a:rPr lang="en-US" sz="1600" dirty="0"/>
              <a:t> = new </a:t>
            </a:r>
            <a:r>
              <a:rPr lang="en-US" sz="1600" dirty="0" err="1"/>
              <a:t>CamelCasePropertyNamesContractResolver</a:t>
            </a:r>
            <a:r>
              <a:rPr lang="en-US" sz="1600" dirty="0"/>
              <a:t>();</a:t>
            </a:r>
          </a:p>
          <a:p>
            <a:pPr marL="0" indent="0">
              <a:buNone/>
            </a:pPr>
            <a:r>
              <a:rPr lang="en-US" sz="1600" dirty="0"/>
              <a:t>            return settings;</a:t>
            </a:r>
          </a:p>
          <a:p>
            <a:pPr marL="0" indent="0">
              <a:buNone/>
            </a:pPr>
            <a:r>
              <a:rPr lang="en-US" sz="1600" dirty="0"/>
              <a:t>        }</a:t>
            </a:r>
          </a:p>
          <a:p>
            <a:pPr marL="0" indent="0">
              <a:buNone/>
            </a:pPr>
            <a:r>
              <a:rPr lang="en-US" sz="1600" dirty="0"/>
              <a:t>    }</a:t>
            </a:r>
          </a:p>
          <a:p>
            <a:pPr marL="0" indent="0">
              <a:buNone/>
            </a:pPr>
            <a:endParaRPr lang="en-US" sz="1600" dirty="0"/>
          </a:p>
        </p:txBody>
      </p:sp>
    </p:spTree>
    <p:extLst>
      <p:ext uri="{BB962C8B-B14F-4D97-AF65-F5344CB8AC3E}">
        <p14:creationId xmlns:p14="http://schemas.microsoft.com/office/powerpoint/2010/main" val="158536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7680"/>
            <a:ext cx="10515600" cy="5689283"/>
          </a:xfrm>
        </p:spPr>
        <p:txBody>
          <a:bodyPr>
            <a:normAutofit/>
          </a:bodyPr>
          <a:lstStyle/>
          <a:p>
            <a:pPr marL="0" indent="0">
              <a:buNone/>
            </a:pPr>
            <a:r>
              <a:rPr lang="en-US" sz="1600" dirty="0" smtClean="0"/>
              <a:t>To apply that, we have to remove default </a:t>
            </a:r>
            <a:r>
              <a:rPr lang="en-US" sz="1600" dirty="0"/>
              <a:t>formatters off </a:t>
            </a:r>
            <a:r>
              <a:rPr lang="en-US" sz="1600" dirty="0" err="1" smtClean="0"/>
              <a:t>HttpConfiguration</a:t>
            </a:r>
            <a:r>
              <a:rPr lang="en-US" sz="1600" dirty="0" smtClean="0"/>
              <a:t> and add our customized.</a:t>
            </a:r>
          </a:p>
          <a:p>
            <a:pPr marL="0" indent="0">
              <a:buNone/>
            </a:pPr>
            <a:r>
              <a:rPr lang="en-US" sz="1600" dirty="0" smtClean="0"/>
              <a:t>            </a:t>
            </a:r>
            <a:r>
              <a:rPr lang="en-US" sz="1600" dirty="0" err="1" smtClean="0"/>
              <a:t>config.Formatters.Clear</a:t>
            </a:r>
            <a:r>
              <a:rPr lang="en-US" sz="1600" dirty="0"/>
              <a:t>();</a:t>
            </a:r>
          </a:p>
          <a:p>
            <a:pPr marL="0" indent="0">
              <a:buNone/>
            </a:pPr>
            <a:r>
              <a:rPr lang="en-US" sz="1600" dirty="0"/>
              <a:t>            </a:t>
            </a:r>
            <a:r>
              <a:rPr lang="en-US" sz="1600" dirty="0" err="1"/>
              <a:t>config.Formatters.Add</a:t>
            </a:r>
            <a:r>
              <a:rPr lang="en-US" sz="1600" dirty="0"/>
              <a:t>(new </a:t>
            </a:r>
            <a:r>
              <a:rPr lang="en-US" sz="1600" dirty="0" err="1"/>
              <a:t>JsonDefaultFormatter</a:t>
            </a:r>
            <a:r>
              <a:rPr lang="en-US" sz="1600" dirty="0"/>
              <a:t>());</a:t>
            </a:r>
          </a:p>
          <a:p>
            <a:pPr marL="0" indent="0">
              <a:buNone/>
            </a:pPr>
            <a:r>
              <a:rPr lang="en-US" sz="1600" dirty="0"/>
              <a:t>            </a:t>
            </a:r>
            <a:r>
              <a:rPr lang="en-US" sz="1600" dirty="0" err="1" smtClean="0"/>
              <a:t>config.Formatters.Add</a:t>
            </a:r>
            <a:r>
              <a:rPr lang="en-US" sz="1600" dirty="0" smtClean="0"/>
              <a:t>(new </a:t>
            </a:r>
            <a:r>
              <a:rPr lang="en-US" sz="1600" dirty="0" err="1"/>
              <a:t>JsonIdentedFormatter</a:t>
            </a:r>
            <a:r>
              <a:rPr lang="en-US" sz="1600" dirty="0" smtClean="0"/>
              <a:t>());</a:t>
            </a:r>
          </a:p>
          <a:p>
            <a:pPr marL="0" indent="0">
              <a:buNone/>
            </a:pPr>
            <a:endParaRPr lang="en-US" sz="1600" dirty="0"/>
          </a:p>
          <a:p>
            <a:pPr marL="0" indent="0">
              <a:buNone/>
            </a:pPr>
            <a:r>
              <a:rPr lang="en-US" sz="1600" dirty="0" smtClean="0"/>
              <a:t>I suggest adding </a:t>
            </a:r>
            <a:r>
              <a:rPr lang="en-US" sz="1600" b="1" dirty="0" err="1" smtClean="0">
                <a:solidFill>
                  <a:srgbClr val="C00000"/>
                </a:solidFill>
              </a:rPr>
              <a:t>Idented</a:t>
            </a:r>
            <a:r>
              <a:rPr lang="en-US" sz="1600" dirty="0" smtClean="0"/>
              <a:t> and </a:t>
            </a:r>
            <a:r>
              <a:rPr lang="en-US" sz="1600" b="1" dirty="0" err="1" smtClean="0">
                <a:solidFill>
                  <a:srgbClr val="C00000"/>
                </a:solidFill>
              </a:rPr>
              <a:t>Nonidented</a:t>
            </a:r>
            <a:r>
              <a:rPr lang="en-US" sz="1600" dirty="0" smtClean="0"/>
              <a:t> formatters and choosing one using </a:t>
            </a:r>
            <a:r>
              <a:rPr lang="en-US" sz="1600" dirty="0"/>
              <a:t>a custom </a:t>
            </a:r>
            <a:r>
              <a:rPr lang="en-US" sz="1600" dirty="0" err="1" smtClean="0"/>
              <a:t>ContentNegotiator</a:t>
            </a:r>
            <a:r>
              <a:rPr lang="en-US" sz="1600" dirty="0" smtClean="0"/>
              <a:t>.</a:t>
            </a:r>
          </a:p>
          <a:p>
            <a:pPr marL="0" indent="0">
              <a:buNone/>
            </a:pPr>
            <a:r>
              <a:rPr lang="en-US" sz="1600" dirty="0" err="1" smtClean="0"/>
              <a:t>config.Services.Replace</a:t>
            </a:r>
            <a:r>
              <a:rPr lang="en-US" sz="1600" dirty="0" smtClean="0"/>
              <a:t>(</a:t>
            </a:r>
            <a:r>
              <a:rPr lang="en-US" sz="1600" dirty="0" err="1" smtClean="0"/>
              <a:t>typeof</a:t>
            </a:r>
            <a:r>
              <a:rPr lang="en-US" sz="1600" dirty="0" smtClean="0"/>
              <a:t>(</a:t>
            </a:r>
            <a:r>
              <a:rPr lang="en-US" sz="1600" dirty="0" err="1" smtClean="0"/>
              <a:t>IContentNegotiator</a:t>
            </a:r>
            <a:r>
              <a:rPr lang="en-US" sz="1600" dirty="0" smtClean="0"/>
              <a:t>), </a:t>
            </a:r>
            <a:r>
              <a:rPr lang="en-US" sz="1600" dirty="0"/>
              <a:t>new </a:t>
            </a:r>
            <a:r>
              <a:rPr lang="en-US" sz="1600" dirty="0" err="1"/>
              <a:t>JsonContentNegotiator</a:t>
            </a:r>
            <a:r>
              <a:rPr lang="en-US" sz="1600" dirty="0"/>
              <a:t>(</a:t>
            </a:r>
            <a:r>
              <a:rPr lang="en-US" sz="1600" dirty="0" err="1"/>
              <a:t>excludeMatchOnTypeOnly</a:t>
            </a:r>
            <a:r>
              <a:rPr lang="en-US" sz="1600" dirty="0"/>
              <a:t>: true</a:t>
            </a:r>
            <a:r>
              <a:rPr lang="en-US" sz="1600" dirty="0" smtClean="0"/>
              <a:t>));</a:t>
            </a:r>
          </a:p>
          <a:p>
            <a:pPr marL="0" indent="0">
              <a:buNone/>
            </a:pPr>
            <a:endParaRPr lang="en-US" sz="1600" dirty="0"/>
          </a:p>
          <a:p>
            <a:pPr marL="0" indent="0">
              <a:buNone/>
            </a:pPr>
            <a:r>
              <a:rPr lang="en-US" sz="1600" dirty="0" smtClean="0"/>
              <a:t>If a client adds “indented” query </a:t>
            </a:r>
            <a:r>
              <a:rPr lang="en-US" sz="1600" dirty="0"/>
              <a:t>string parameter: </a:t>
            </a:r>
            <a:r>
              <a:rPr lang="en-US" sz="1600" dirty="0" smtClean="0"/>
              <a:t>“http</a:t>
            </a:r>
            <a:r>
              <a:rPr lang="en-US" sz="1600" dirty="0"/>
              <a:t>://</a:t>
            </a:r>
            <a:r>
              <a:rPr lang="en-US" sz="1600" dirty="0" smtClean="0"/>
              <a:t>localhost/RamblerCinema_ApiTest/api?</a:t>
            </a:r>
            <a:r>
              <a:rPr lang="en-US" sz="1600" b="1" dirty="0" smtClean="0">
                <a:solidFill>
                  <a:srgbClr val="C00000"/>
                </a:solidFill>
              </a:rPr>
              <a:t>idented=1</a:t>
            </a:r>
            <a:r>
              <a:rPr lang="en-US" sz="1600" dirty="0" smtClean="0"/>
              <a:t>”  we may choose an indented formatter.</a:t>
            </a:r>
          </a:p>
          <a:p>
            <a:pPr marL="0" indent="0">
              <a:buNone/>
            </a:pPr>
            <a:r>
              <a:rPr lang="en-US" sz="1600" dirty="0" smtClean="0"/>
              <a:t>It safes some traffic.</a:t>
            </a:r>
            <a:endParaRPr lang="en-US" sz="1600" dirty="0"/>
          </a:p>
        </p:txBody>
      </p:sp>
    </p:spTree>
    <p:extLst>
      <p:ext uri="{BB962C8B-B14F-4D97-AF65-F5344CB8AC3E}">
        <p14:creationId xmlns:p14="http://schemas.microsoft.com/office/powerpoint/2010/main" val="2878031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8800"/>
            <a:ext cx="10515600" cy="5842000"/>
          </a:xfrm>
        </p:spPr>
        <p:txBody>
          <a:bodyPr>
            <a:normAutofit fontScale="62500" lnSpcReduction="20000"/>
          </a:bodyPr>
          <a:lstStyle/>
          <a:p>
            <a:pPr marL="0" indent="0">
              <a:buNone/>
            </a:pPr>
            <a:r>
              <a:rPr lang="en-US" sz="1600" dirty="0"/>
              <a:t>public class </a:t>
            </a:r>
            <a:r>
              <a:rPr lang="en-US" sz="1600" dirty="0" err="1"/>
              <a:t>JsonContentNegotiator</a:t>
            </a:r>
            <a:r>
              <a:rPr lang="en-US" sz="1600" dirty="0"/>
              <a:t>: </a:t>
            </a:r>
            <a:r>
              <a:rPr lang="en-US" sz="1600" dirty="0" err="1"/>
              <a:t>DefaultContentNegotiator</a:t>
            </a:r>
            <a:endParaRPr lang="en-US" sz="1600" dirty="0"/>
          </a:p>
          <a:p>
            <a:pPr marL="0" indent="0">
              <a:buNone/>
            </a:pPr>
            <a:r>
              <a:rPr lang="en-US" sz="1600" dirty="0"/>
              <a:t>    {</a:t>
            </a:r>
          </a:p>
          <a:p>
            <a:pPr marL="0" indent="0">
              <a:buNone/>
            </a:pPr>
            <a:r>
              <a:rPr lang="en-US" sz="1600" dirty="0"/>
              <a:t>        public </a:t>
            </a:r>
            <a:r>
              <a:rPr lang="en-US" sz="1600" dirty="0" err="1"/>
              <a:t>JsonContentNegotiator</a:t>
            </a:r>
            <a:r>
              <a:rPr lang="en-US" sz="1600" dirty="0"/>
              <a:t> ()</a:t>
            </a:r>
          </a:p>
          <a:p>
            <a:pPr marL="0" indent="0">
              <a:buNone/>
            </a:pPr>
            <a:r>
              <a:rPr lang="en-US" sz="1600" dirty="0"/>
              <a:t>            : this(false)</a:t>
            </a:r>
          </a:p>
          <a:p>
            <a:pPr marL="0" indent="0">
              <a:buNone/>
            </a:pPr>
            <a:r>
              <a:rPr lang="en-US" sz="1600" dirty="0"/>
              <a:t>        {</a:t>
            </a:r>
          </a:p>
          <a:p>
            <a:pPr marL="0" indent="0">
              <a:buNone/>
            </a:pPr>
            <a:r>
              <a:rPr lang="en-US" sz="1600" dirty="0"/>
              <a:t>        }</a:t>
            </a:r>
          </a:p>
          <a:p>
            <a:pPr marL="0" indent="0">
              <a:buNone/>
            </a:pPr>
            <a:r>
              <a:rPr lang="en-US" sz="1600" dirty="0"/>
              <a:t>        </a:t>
            </a:r>
          </a:p>
          <a:p>
            <a:pPr marL="0" indent="0">
              <a:buNone/>
            </a:pPr>
            <a:r>
              <a:rPr lang="en-US" sz="1600" dirty="0"/>
              <a:t>        public </a:t>
            </a:r>
            <a:r>
              <a:rPr lang="en-US" sz="1600" dirty="0" err="1"/>
              <a:t>JsonContentNegotiator</a:t>
            </a:r>
            <a:r>
              <a:rPr lang="en-US" sz="1600" dirty="0"/>
              <a:t> (bool </a:t>
            </a:r>
            <a:r>
              <a:rPr lang="en-US" sz="1600" dirty="0" err="1"/>
              <a:t>excludeMatchOnTypeOnly</a:t>
            </a:r>
            <a:r>
              <a:rPr lang="en-US" sz="1600" dirty="0"/>
              <a:t>): base(</a:t>
            </a:r>
            <a:r>
              <a:rPr lang="en-US" sz="1600" dirty="0" err="1"/>
              <a:t>excludeMatchOnTypeOnly</a:t>
            </a:r>
            <a:r>
              <a:rPr lang="en-US" sz="1600" dirty="0"/>
              <a:t>)</a:t>
            </a:r>
          </a:p>
          <a:p>
            <a:pPr marL="0" indent="0">
              <a:buNone/>
            </a:pPr>
            <a:r>
              <a:rPr lang="en-US" sz="1600" dirty="0"/>
              <a:t>        {            </a:t>
            </a:r>
          </a:p>
          <a:p>
            <a:pPr marL="0" indent="0">
              <a:buNone/>
            </a:pPr>
            <a:r>
              <a:rPr lang="en-US" sz="1600" dirty="0"/>
              <a:t>        }</a:t>
            </a:r>
          </a:p>
          <a:p>
            <a:pPr marL="0" indent="0">
              <a:buNone/>
            </a:pPr>
            <a:endParaRPr lang="en-US" sz="1600" dirty="0"/>
          </a:p>
          <a:p>
            <a:pPr marL="0" indent="0">
              <a:buNone/>
            </a:pPr>
            <a:r>
              <a:rPr lang="en-US" sz="1600" dirty="0"/>
              <a:t>        public override </a:t>
            </a:r>
            <a:r>
              <a:rPr lang="en-US" sz="1600" dirty="0" err="1"/>
              <a:t>ContentNegotiationResult</a:t>
            </a:r>
            <a:r>
              <a:rPr lang="en-US" sz="1600" dirty="0"/>
              <a:t> Negotiate (Type </a:t>
            </a:r>
            <a:r>
              <a:rPr lang="en-US" sz="1600" dirty="0" err="1"/>
              <a:t>type</a:t>
            </a:r>
            <a:r>
              <a:rPr lang="en-US" sz="1600" dirty="0"/>
              <a:t>, </a:t>
            </a:r>
            <a:r>
              <a:rPr lang="en-US" sz="1600" dirty="0" err="1"/>
              <a:t>HttpRequestMessage</a:t>
            </a:r>
            <a:r>
              <a:rPr lang="en-US" sz="1600" dirty="0"/>
              <a:t> request, </a:t>
            </a:r>
            <a:r>
              <a:rPr lang="en-US" sz="1600" dirty="0" err="1"/>
              <a:t>IEnumerable</a:t>
            </a:r>
            <a:r>
              <a:rPr lang="en-US" sz="1600" dirty="0"/>
              <a:t>&lt;</a:t>
            </a:r>
            <a:r>
              <a:rPr lang="en-US" sz="1600" dirty="0" err="1"/>
              <a:t>MediaTypeFormatter</a:t>
            </a:r>
            <a:r>
              <a:rPr lang="en-US" sz="1600" dirty="0"/>
              <a:t>&gt; formatters)</a:t>
            </a:r>
          </a:p>
          <a:p>
            <a:pPr marL="0" indent="0">
              <a:buNone/>
            </a:pPr>
            <a:r>
              <a:rPr lang="en-US" sz="1600" dirty="0"/>
              <a:t>        {</a:t>
            </a:r>
          </a:p>
          <a:p>
            <a:pPr marL="0" indent="0">
              <a:buNone/>
            </a:pPr>
            <a:r>
              <a:rPr lang="en-US" sz="1600" dirty="0"/>
              <a:t>            </a:t>
            </a:r>
            <a:r>
              <a:rPr lang="en-US" sz="1600" dirty="0" err="1"/>
              <a:t>var</a:t>
            </a:r>
            <a:r>
              <a:rPr lang="en-US" sz="1600" dirty="0"/>
              <a:t> res = </a:t>
            </a:r>
            <a:r>
              <a:rPr lang="en-US" sz="1600" dirty="0" err="1"/>
              <a:t>base.Negotiate</a:t>
            </a:r>
            <a:r>
              <a:rPr lang="en-US" sz="1600" dirty="0"/>
              <a:t>(type, request, formatters);</a:t>
            </a:r>
          </a:p>
          <a:p>
            <a:pPr marL="0" indent="0">
              <a:buNone/>
            </a:pPr>
            <a:endParaRPr lang="en-US" sz="1600" dirty="0"/>
          </a:p>
          <a:p>
            <a:pPr marL="0" indent="0">
              <a:buNone/>
            </a:pPr>
            <a:r>
              <a:rPr lang="en-US" sz="1600" dirty="0"/>
              <a:t>            if (</a:t>
            </a:r>
            <a:r>
              <a:rPr lang="en-US" sz="1600" dirty="0" err="1"/>
              <a:t>res.Formatter</a:t>
            </a:r>
            <a:r>
              <a:rPr lang="en-US" sz="1600" dirty="0"/>
              <a:t> is </a:t>
            </a:r>
            <a:r>
              <a:rPr lang="en-US" sz="1600" dirty="0" err="1"/>
              <a:t>JsonDefaultFormatter</a:t>
            </a:r>
            <a:r>
              <a:rPr lang="en-US" sz="1600" dirty="0"/>
              <a:t> &amp;&amp; </a:t>
            </a:r>
            <a:r>
              <a:rPr lang="en-US" sz="1600" dirty="0" err="1"/>
              <a:t>request.GetQueryStrings</a:t>
            </a:r>
            <a:r>
              <a:rPr lang="en-US" sz="1600" dirty="0"/>
              <a:t>().</a:t>
            </a:r>
            <a:r>
              <a:rPr lang="en-US" sz="1600" b="1" dirty="0" err="1">
                <a:solidFill>
                  <a:srgbClr val="C00000"/>
                </a:solidFill>
              </a:rPr>
              <a:t>ContainsKey</a:t>
            </a:r>
            <a:r>
              <a:rPr lang="en-US" sz="1600" b="1" dirty="0">
                <a:solidFill>
                  <a:srgbClr val="C00000"/>
                </a:solidFill>
              </a:rPr>
              <a:t>("</a:t>
            </a:r>
            <a:r>
              <a:rPr lang="en-US" sz="1600" b="1" dirty="0" err="1">
                <a:solidFill>
                  <a:srgbClr val="C00000"/>
                </a:solidFill>
              </a:rPr>
              <a:t>idented</a:t>
            </a:r>
            <a:r>
              <a:rPr lang="en-US" sz="1600" b="1" dirty="0">
                <a:solidFill>
                  <a:srgbClr val="C00000"/>
                </a:solidFill>
              </a:rPr>
              <a:t>"))</a:t>
            </a:r>
          </a:p>
          <a:p>
            <a:pPr marL="0" indent="0">
              <a:buNone/>
            </a:pPr>
            <a:r>
              <a:rPr lang="en-US" sz="1600" dirty="0"/>
              <a:t>            {</a:t>
            </a:r>
          </a:p>
          <a:p>
            <a:pPr marL="0" indent="0">
              <a:buNone/>
            </a:pPr>
            <a:r>
              <a:rPr lang="en-US" sz="1600" dirty="0"/>
              <a:t>                </a:t>
            </a:r>
            <a:r>
              <a:rPr lang="en-US" sz="1600" dirty="0" err="1"/>
              <a:t>var</a:t>
            </a:r>
            <a:r>
              <a:rPr lang="en-US" sz="1600" dirty="0"/>
              <a:t> </a:t>
            </a:r>
            <a:r>
              <a:rPr lang="en-US" sz="1600" dirty="0" err="1"/>
              <a:t>fmtIdented</a:t>
            </a:r>
            <a:r>
              <a:rPr lang="en-US" sz="1600" dirty="0"/>
              <a:t> = </a:t>
            </a:r>
            <a:r>
              <a:rPr lang="en-US" sz="1600" dirty="0" err="1"/>
              <a:t>formatters.FirstOrDefault</a:t>
            </a:r>
            <a:r>
              <a:rPr lang="en-US" sz="1600" dirty="0"/>
              <a:t>(f =&gt; </a:t>
            </a:r>
            <a:r>
              <a:rPr lang="en-US" sz="1600" dirty="0" err="1"/>
              <a:t>f.GetType</a:t>
            </a:r>
            <a:r>
              <a:rPr lang="en-US" sz="1600" dirty="0"/>
              <a:t>() == </a:t>
            </a:r>
            <a:r>
              <a:rPr lang="en-US" sz="1600" dirty="0" err="1"/>
              <a:t>typeof</a:t>
            </a:r>
            <a:r>
              <a:rPr lang="en-US" sz="1600" dirty="0"/>
              <a:t> (</a:t>
            </a:r>
            <a:r>
              <a:rPr lang="en-US" sz="1600" dirty="0" err="1"/>
              <a:t>JsonIdentedFormatter</a:t>
            </a:r>
            <a:r>
              <a:rPr lang="en-US" sz="1600" dirty="0"/>
              <a:t>));</a:t>
            </a:r>
          </a:p>
          <a:p>
            <a:pPr marL="0" indent="0">
              <a:buNone/>
            </a:pPr>
            <a:r>
              <a:rPr lang="en-US" sz="1600" dirty="0"/>
              <a:t>                if (</a:t>
            </a:r>
            <a:r>
              <a:rPr lang="en-US" sz="1600" dirty="0" err="1"/>
              <a:t>fmtIdented</a:t>
            </a:r>
            <a:r>
              <a:rPr lang="en-US" sz="1600" dirty="0"/>
              <a:t> != null)</a:t>
            </a:r>
          </a:p>
          <a:p>
            <a:pPr marL="0" indent="0">
              <a:buNone/>
            </a:pPr>
            <a:r>
              <a:rPr lang="en-US" sz="1600" dirty="0"/>
              <a:t>                    </a:t>
            </a:r>
            <a:r>
              <a:rPr lang="en-US" sz="1600" dirty="0" err="1"/>
              <a:t>res.Formatter</a:t>
            </a:r>
            <a:r>
              <a:rPr lang="en-US" sz="1600" dirty="0"/>
              <a:t> = </a:t>
            </a:r>
            <a:r>
              <a:rPr lang="en-US" sz="1600" dirty="0" err="1"/>
              <a:t>fmtIdented</a:t>
            </a:r>
            <a:r>
              <a:rPr lang="en-US" sz="1600" dirty="0"/>
              <a:t>;</a:t>
            </a:r>
          </a:p>
          <a:p>
            <a:pPr marL="0" indent="0">
              <a:buNone/>
            </a:pPr>
            <a:r>
              <a:rPr lang="en-US" sz="1600" dirty="0"/>
              <a:t>            }</a:t>
            </a:r>
          </a:p>
          <a:p>
            <a:pPr marL="0" indent="0">
              <a:buNone/>
            </a:pPr>
            <a:endParaRPr lang="en-US" sz="1600" dirty="0"/>
          </a:p>
          <a:p>
            <a:pPr marL="0" indent="0">
              <a:buNone/>
            </a:pPr>
            <a:r>
              <a:rPr lang="en-US" sz="1600" dirty="0"/>
              <a:t>            return res;</a:t>
            </a:r>
          </a:p>
          <a:p>
            <a:pPr marL="0" indent="0">
              <a:buNone/>
            </a:pPr>
            <a:r>
              <a:rPr lang="en-US" sz="1600" dirty="0"/>
              <a:t>        }</a:t>
            </a:r>
          </a:p>
          <a:p>
            <a:pPr marL="0" indent="0">
              <a:buNone/>
            </a:pPr>
            <a:r>
              <a:rPr lang="en-US" sz="1600" dirty="0"/>
              <a:t>    }</a:t>
            </a:r>
          </a:p>
        </p:txBody>
      </p:sp>
    </p:spTree>
    <p:extLst>
      <p:ext uri="{BB962C8B-B14F-4D97-AF65-F5344CB8AC3E}">
        <p14:creationId xmlns:p14="http://schemas.microsoft.com/office/powerpoint/2010/main" val="2493222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1360"/>
            <a:ext cx="10515600" cy="5455603"/>
          </a:xfrm>
        </p:spPr>
        <p:txBody>
          <a:bodyPr>
            <a:normAutofit/>
          </a:bodyPr>
          <a:lstStyle/>
          <a:p>
            <a:pPr marL="0" indent="0">
              <a:buNone/>
            </a:pPr>
            <a:r>
              <a:rPr lang="en-US" sz="1600" dirty="0" smtClean="0"/>
              <a:t>An another important point is setting automatic </a:t>
            </a:r>
            <a:r>
              <a:rPr lang="en-US" sz="1600" dirty="0" err="1" smtClean="0"/>
              <a:t>TypeNameHandling</a:t>
            </a:r>
            <a:r>
              <a:rPr lang="en-US" sz="1600" dirty="0" smtClean="0"/>
              <a:t>. It facilitates </a:t>
            </a:r>
            <a:r>
              <a:rPr lang="en-US" sz="1600" dirty="0" err="1" smtClean="0"/>
              <a:t>deserializing</a:t>
            </a:r>
            <a:r>
              <a:rPr lang="en-US" sz="1600" dirty="0" smtClean="0"/>
              <a:t> nested objects and collections when  the type is not obvious. E.g. a field has a base type or an interface type, but we serialized a derived type. In this case we may implement a custom type name resolver and custom </a:t>
            </a:r>
            <a:r>
              <a:rPr lang="en-US" sz="1600" dirty="0" err="1" smtClean="0"/>
              <a:t>serializer</a:t>
            </a:r>
            <a:r>
              <a:rPr lang="en-US" sz="1600" dirty="0" smtClean="0"/>
              <a:t>. </a:t>
            </a:r>
          </a:p>
          <a:p>
            <a:pPr marL="0" indent="0">
              <a:buNone/>
            </a:pPr>
            <a:r>
              <a:rPr lang="en-US" sz="1600" dirty="0" smtClean="0"/>
              <a:t>This facilitates receiving </a:t>
            </a:r>
            <a:r>
              <a:rPr lang="en-US" sz="1600" dirty="0" err="1" smtClean="0"/>
              <a:t>deserialized</a:t>
            </a:r>
            <a:r>
              <a:rPr lang="en-US" sz="1600" dirty="0" smtClean="0"/>
              <a:t> typed object tree instead of a JSON dictionaries hierarchy.</a:t>
            </a:r>
          </a:p>
          <a:p>
            <a:pPr marL="0" indent="0">
              <a:buNone/>
            </a:pPr>
            <a:endParaRPr lang="en-US" sz="1600" dirty="0"/>
          </a:p>
          <a:p>
            <a:pPr marL="0" indent="0">
              <a:buNone/>
            </a:pPr>
            <a:r>
              <a:rPr lang="en-US" sz="1600" dirty="0" smtClean="0"/>
              <a:t>BTW, this concern may be eliminated by means of implementing well-grained DTOs, which use concrete derived types for fields and do not use any base, abstract or interface type.</a:t>
            </a:r>
          </a:p>
          <a:p>
            <a:pPr marL="0" indent="0">
              <a:buNone/>
            </a:pPr>
            <a:endParaRPr lang="en-US" sz="1600" dirty="0"/>
          </a:p>
          <a:p>
            <a:pPr marL="0" indent="0">
              <a:buNone/>
            </a:pPr>
            <a:r>
              <a:rPr lang="en-US" sz="1600" b="1" dirty="0" smtClean="0"/>
              <a:t>So, we end up with a choice</a:t>
            </a:r>
            <a:r>
              <a:rPr lang="en-US" sz="1600" dirty="0" smtClean="0"/>
              <a:t>:</a:t>
            </a:r>
          </a:p>
          <a:p>
            <a:pPr lvl="1">
              <a:buFont typeface="+mj-lt"/>
              <a:buAutoNum type="arabicParenR"/>
            </a:pPr>
            <a:r>
              <a:rPr lang="en-US" sz="1400" dirty="0" smtClean="0"/>
              <a:t>to use well-grained DTOs for requests and responses;</a:t>
            </a:r>
          </a:p>
          <a:p>
            <a:pPr lvl="1">
              <a:buFont typeface="+mj-lt"/>
              <a:buAutoNum type="arabicParenR"/>
            </a:pPr>
            <a:r>
              <a:rPr lang="en-US" sz="1400" dirty="0" smtClean="0"/>
              <a:t>to use a custom </a:t>
            </a:r>
            <a:r>
              <a:rPr lang="en-US" sz="1400" dirty="0" err="1" smtClean="0"/>
              <a:t>serializer</a:t>
            </a:r>
            <a:r>
              <a:rPr lang="en-US" sz="1400" dirty="0" smtClean="0"/>
              <a:t> and type resolver along </a:t>
            </a:r>
            <a:r>
              <a:rPr lang="en-US" sz="1400" dirty="0"/>
              <a:t>with </a:t>
            </a:r>
            <a:r>
              <a:rPr lang="en-US" sz="1400" dirty="0" err="1"/>
              <a:t>TypeNameHandling</a:t>
            </a:r>
            <a:r>
              <a:rPr lang="en-US" sz="1400" dirty="0"/>
              <a:t> = </a:t>
            </a:r>
            <a:r>
              <a:rPr lang="en-US" sz="1400" dirty="0" err="1" smtClean="0"/>
              <a:t>TypeNameHandling.Auto</a:t>
            </a:r>
            <a:r>
              <a:rPr lang="en-US" sz="1400" dirty="0" smtClean="0"/>
              <a:t>.</a:t>
            </a:r>
          </a:p>
          <a:p>
            <a:pPr marL="0" indent="0">
              <a:buNone/>
            </a:pPr>
            <a:r>
              <a:rPr lang="en-US" sz="1600" dirty="0"/>
              <a:t>	</a:t>
            </a:r>
            <a:endParaRPr lang="en-US" sz="1600" dirty="0" smtClean="0"/>
          </a:p>
          <a:p>
            <a:pPr marL="0" indent="0">
              <a:buNone/>
            </a:pPr>
            <a:endParaRPr lang="en-US" sz="1600" dirty="0"/>
          </a:p>
        </p:txBody>
      </p:sp>
    </p:spTree>
    <p:extLst>
      <p:ext uri="{BB962C8B-B14F-4D97-AF65-F5344CB8AC3E}">
        <p14:creationId xmlns:p14="http://schemas.microsoft.com/office/powerpoint/2010/main" val="247268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4235"/>
          </a:xfrm>
        </p:spPr>
        <p:txBody>
          <a:bodyPr/>
          <a:lstStyle/>
          <a:p>
            <a:pPr algn="ctr"/>
            <a:r>
              <a:rPr lang="en-US" b="1" dirty="0" smtClean="0"/>
              <a:t>Documenting</a:t>
            </a:r>
            <a:endParaRPr lang="en-US" b="1" dirty="0"/>
          </a:p>
        </p:txBody>
      </p:sp>
      <p:sp>
        <p:nvSpPr>
          <p:cNvPr id="3" name="Content Placeholder 2"/>
          <p:cNvSpPr>
            <a:spLocks noGrp="1"/>
          </p:cNvSpPr>
          <p:nvPr>
            <p:ph idx="1"/>
          </p:nvPr>
        </p:nvSpPr>
        <p:spPr>
          <a:xfrm>
            <a:off x="838200" y="1371600"/>
            <a:ext cx="10515600" cy="5019040"/>
          </a:xfrm>
        </p:spPr>
        <p:txBody>
          <a:bodyPr>
            <a:normAutofit/>
          </a:bodyPr>
          <a:lstStyle/>
          <a:p>
            <a:pPr marL="0" indent="0">
              <a:buNone/>
            </a:pPr>
            <a:r>
              <a:rPr lang="en-US" sz="2400" dirty="0" smtClean="0"/>
              <a:t>REST services do not have any standard way to expose their contract and schema unlike to regular RPC Web services, which use WSDL. So, there is a need to expose some documentation for developers. There is an open Swagger standard and it is implemented for </a:t>
            </a:r>
            <a:r>
              <a:rPr lang="en-US" sz="2400" dirty="0" err="1" smtClean="0"/>
              <a:t>.Net</a:t>
            </a:r>
            <a:r>
              <a:rPr lang="en-US" sz="2400" dirty="0"/>
              <a:t> in </a:t>
            </a:r>
            <a:r>
              <a:rPr lang="en-US" sz="2400" dirty="0" err="1" smtClean="0"/>
              <a:t>Swashbuckle</a:t>
            </a:r>
            <a:r>
              <a:rPr lang="en-US" sz="2400" dirty="0" smtClean="0"/>
              <a:t> </a:t>
            </a:r>
            <a:r>
              <a:rPr lang="en-US" sz="2400" dirty="0" err="1" smtClean="0"/>
              <a:t>Nuget</a:t>
            </a:r>
            <a:r>
              <a:rPr lang="en-US" sz="2400" dirty="0" smtClean="0"/>
              <a:t> package. </a:t>
            </a:r>
          </a:p>
          <a:p>
            <a:pPr marL="0" indent="0">
              <a:buNone/>
            </a:pPr>
            <a:endParaRPr lang="en-US" sz="2400" dirty="0"/>
          </a:p>
          <a:p>
            <a:pPr marL="0" indent="0">
              <a:buNone/>
            </a:pPr>
            <a:r>
              <a:rPr lang="en-US" sz="2400" dirty="0"/>
              <a:t>Plugging in </a:t>
            </a:r>
            <a:r>
              <a:rPr lang="en-US" sz="2400" dirty="0" err="1" smtClean="0"/>
              <a:t>Swashbuckle</a:t>
            </a:r>
            <a:r>
              <a:rPr lang="en-US" sz="2400" dirty="0" smtClean="0"/>
              <a:t> is straightforward:</a:t>
            </a:r>
          </a:p>
          <a:p>
            <a:pPr lvl="1">
              <a:buFont typeface="+mj-lt"/>
              <a:buAutoNum type="arabicParenR"/>
            </a:pPr>
            <a:r>
              <a:rPr lang="en-US" dirty="0" smtClean="0"/>
              <a:t> install </a:t>
            </a:r>
            <a:r>
              <a:rPr lang="en-US" dirty="0" err="1" smtClean="0"/>
              <a:t>Swashbuckle.Core</a:t>
            </a:r>
            <a:r>
              <a:rPr lang="en-US" dirty="0" smtClean="0"/>
              <a:t> package;</a:t>
            </a:r>
          </a:p>
          <a:p>
            <a:pPr lvl="1">
              <a:buFont typeface="+mj-lt"/>
              <a:buAutoNum type="arabicParenR"/>
            </a:pPr>
            <a:r>
              <a:rPr lang="en-US" dirty="0" smtClean="0"/>
              <a:t> plug it in as an OWIN middleware component;</a:t>
            </a:r>
          </a:p>
          <a:p>
            <a:pPr lvl="1">
              <a:buFont typeface="+mj-lt"/>
              <a:buAutoNum type="arabicParenR"/>
            </a:pPr>
            <a:r>
              <a:rPr lang="en-US" dirty="0" smtClean="0"/>
              <a:t> In project properties turn on generation of XML comments.</a:t>
            </a:r>
          </a:p>
          <a:p>
            <a:pPr lvl="1">
              <a:buFont typeface="+mj-lt"/>
              <a:buAutoNum type="arabicParenR"/>
            </a:pPr>
            <a:endParaRPr lang="en-US" sz="1200" dirty="0"/>
          </a:p>
          <a:p>
            <a:pPr marL="0" indent="0">
              <a:buNone/>
            </a:pPr>
            <a:r>
              <a:rPr lang="en-US" sz="2400" dirty="0" smtClean="0"/>
              <a:t>As the result, we get a rich </a:t>
            </a:r>
            <a:r>
              <a:rPr lang="en-US" sz="2400" dirty="0"/>
              <a:t>Html documentation on </a:t>
            </a:r>
            <a:r>
              <a:rPr lang="en-US" sz="2400" dirty="0" smtClean="0"/>
              <a:t>/</a:t>
            </a:r>
            <a:r>
              <a:rPr lang="en-US" sz="2400" dirty="0" err="1" smtClean="0"/>
              <a:t>YourService</a:t>
            </a:r>
            <a:r>
              <a:rPr lang="en-US" sz="2400" dirty="0" smtClean="0"/>
              <a:t>/</a:t>
            </a:r>
            <a:r>
              <a:rPr lang="en-US" sz="2400" dirty="0" err="1" smtClean="0"/>
              <a:t>api</a:t>
            </a:r>
            <a:r>
              <a:rPr lang="en-US" sz="2400" dirty="0" smtClean="0"/>
              <a:t>/swagger/ URL.</a:t>
            </a:r>
            <a:endParaRPr lang="en-US" sz="2400" dirty="0"/>
          </a:p>
        </p:txBody>
      </p:sp>
    </p:spTree>
    <p:extLst>
      <p:ext uri="{BB962C8B-B14F-4D97-AF65-F5344CB8AC3E}">
        <p14:creationId xmlns:p14="http://schemas.microsoft.com/office/powerpoint/2010/main" val="346936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360" y="553452"/>
            <a:ext cx="11145520" cy="5755422"/>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SwaggerConfig</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Register (</a:t>
            </a:r>
            <a:r>
              <a:rPr lang="en-US" sz="1600" dirty="0" err="1">
                <a:solidFill>
                  <a:srgbClr val="2B91AF"/>
                </a:solidFill>
                <a:highlight>
                  <a:srgbClr val="FFFFFF"/>
                </a:highlight>
                <a:latin typeface="Consolas" panose="020B0609020204030204" pitchFamily="49" charset="0"/>
              </a:rPr>
              <a:t>HttpConfiguration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config.EnableSwagger</a:t>
            </a:r>
            <a:r>
              <a:rPr lang="en-US" sz="1600" dirty="0">
                <a:solidFill>
                  <a:srgbClr val="000000"/>
                </a:solidFill>
                <a:highlight>
                  <a:srgbClr val="FFFFFF"/>
                </a:highlight>
                <a:latin typeface="Consolas" panose="020B0609020204030204" pitchFamily="49" charset="0"/>
              </a:rPr>
              <a:t>(c =&gt;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c.SingleApiVersion</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VersionHelpers</a:t>
            </a:r>
            <a:r>
              <a:rPr lang="en-US" sz="1600" dirty="0" err="1">
                <a:solidFill>
                  <a:srgbClr val="000000"/>
                </a:solidFill>
                <a:highlight>
                  <a:srgbClr val="FFFFFF"/>
                </a:highlight>
                <a:latin typeface="Consolas" panose="020B0609020204030204" pitchFamily="49" charset="0"/>
              </a:rPr>
              <a:t>.GetProductVersion</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Assembly</a:t>
            </a:r>
            <a:r>
              <a:rPr lang="en-US" sz="1600" dirty="0" err="1">
                <a:solidFill>
                  <a:srgbClr val="000000"/>
                </a:solidFill>
                <a:highlight>
                  <a:srgbClr val="FFFFFF"/>
                </a:highlight>
                <a:latin typeface="Consolas" panose="020B0609020204030204" pitchFamily="49" charset="0"/>
              </a:rPr>
              <a:t>.GetExecutingAssembly</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"Rambler Cinema API"</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.Description(</a:t>
            </a:r>
            <a:r>
              <a:rPr lang="en-US" sz="1600" dirty="0">
                <a:solidFill>
                  <a:srgbClr val="A31515"/>
                </a:solidFill>
                <a:highlight>
                  <a:srgbClr val="FFFFFF"/>
                </a:highlight>
                <a:latin typeface="Consolas" panose="020B0609020204030204" pitchFamily="49" charset="0"/>
              </a:rPr>
              <a:t>"REST </a:t>
            </a:r>
            <a:r>
              <a:rPr lang="en-US" sz="1600" dirty="0" err="1">
                <a:solidFill>
                  <a:srgbClr val="A31515"/>
                </a:solidFill>
                <a:highlight>
                  <a:srgbClr val="FFFFFF"/>
                </a:highlight>
                <a:latin typeface="Consolas" panose="020B0609020204030204" pitchFamily="49" charset="0"/>
              </a:rPr>
              <a:t>api</a:t>
            </a:r>
            <a:r>
              <a:rPr lang="en-US" sz="1600" dirty="0">
                <a:solidFill>
                  <a:srgbClr val="A31515"/>
                </a:solidFill>
                <a:highlight>
                  <a:srgbClr val="FFFFFF"/>
                </a:highlight>
                <a:latin typeface="Consolas" panose="020B0609020204030204" pitchFamily="49" charset="0"/>
              </a:rPr>
              <a:t> serving cinema film sessions"</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.Contact(cc =&gt; </a:t>
            </a:r>
            <a:r>
              <a:rPr lang="en-US" sz="1600" dirty="0" err="1">
                <a:solidFill>
                  <a:srgbClr val="000000"/>
                </a:solidFill>
                <a:highlight>
                  <a:srgbClr val="FFFFFF"/>
                </a:highlight>
                <a:latin typeface="Consolas" panose="020B0609020204030204" pitchFamily="49" charset="0"/>
              </a:rPr>
              <a:t>cc.Name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"Rambler Team"</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c.RootUrl</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req</a:t>
            </a:r>
            <a:r>
              <a:rPr lang="en-US" sz="1600" dirty="0">
                <a:solidFill>
                  <a:srgbClr val="000000"/>
                </a:solidFill>
                <a:highlight>
                  <a:srgbClr val="FFFFFF"/>
                </a:highlight>
                <a:latin typeface="Consolas" panose="020B0609020204030204" pitchFamily="49" charset="0"/>
              </a:rPr>
              <a:t> =&gt; </a:t>
            </a:r>
            <a:r>
              <a:rPr lang="en-US" sz="1600" dirty="0" err="1">
                <a:solidFill>
                  <a:srgbClr val="000000"/>
                </a:solidFill>
                <a:highlight>
                  <a:srgbClr val="FFFFFF"/>
                </a:highlight>
                <a:latin typeface="Consolas" panose="020B0609020204030204" pitchFamily="49" charset="0"/>
              </a:rPr>
              <a:t>req.RequestUri.GetLeftPart</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UriPartial</a:t>
            </a:r>
            <a:r>
              <a:rPr lang="en-US" sz="1600" dirty="0" err="1">
                <a:solidFill>
                  <a:srgbClr val="000000"/>
                </a:solidFill>
                <a:highlight>
                  <a:srgbClr val="FFFFFF"/>
                </a:highlight>
                <a:latin typeface="Consolas" panose="020B0609020204030204" pitchFamily="49" charset="0"/>
              </a:rPr>
              <a:t>.Authority</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req.GetRequestContext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VirtualPathRoot.TrimEnd</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c.IncludeXmlComments</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AppDomain</a:t>
            </a:r>
            <a:r>
              <a:rPr lang="en-US" sz="1600" dirty="0" err="1">
                <a:solidFill>
                  <a:srgbClr val="000000"/>
                </a:solidFill>
                <a:highlight>
                  <a:srgbClr val="FFFFFF"/>
                </a:highlight>
                <a:latin typeface="Consolas" panose="020B0609020204030204" pitchFamily="49" charset="0"/>
              </a:rPr>
              <a:t>.CurrentDomain.BaseDirectory</a:t>
            </a:r>
            <a:r>
              <a:rPr lang="en-US" sz="1600" dirty="0">
                <a:solidFill>
                  <a:srgbClr val="000000"/>
                </a:solidFill>
                <a:highlight>
                  <a:srgbClr val="FFFFFF"/>
                </a:highlight>
                <a:latin typeface="Consolas" panose="020B0609020204030204" pitchFamily="49" charset="0"/>
              </a:rPr>
              <a:t>}</a:t>
            </a:r>
            <a:r>
              <a:rPr lang="en-US" sz="1600" dirty="0">
                <a:solidFill>
                  <a:srgbClr val="FF007F"/>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bin</a:t>
            </a:r>
            <a:r>
              <a:rPr lang="en-US" sz="1600" dirty="0">
                <a:solidFill>
                  <a:srgbClr val="FF007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Assembly</a:t>
            </a:r>
            <a:r>
              <a:rPr lang="en-US" sz="1600" dirty="0" err="1">
                <a:solidFill>
                  <a:srgbClr val="000000"/>
                </a:solidFill>
                <a:highlight>
                  <a:srgbClr val="FFFFFF"/>
                </a:highlight>
                <a:latin typeface="Consolas" panose="020B0609020204030204" pitchFamily="49" charset="0"/>
              </a:rPr>
              <a:t>.GetExecutingAssembly</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GetName</a:t>
            </a:r>
            <a:r>
              <a:rPr lang="en-US" sz="1600" dirty="0">
                <a:solidFill>
                  <a:srgbClr val="000000"/>
                </a:solidFill>
                <a:highlight>
                  <a:srgbClr val="FFFFFF"/>
                </a:highlight>
                <a:latin typeface="Consolas" panose="020B0609020204030204" pitchFamily="49" charset="0"/>
              </a:rPr>
              <a:t>().Name}</a:t>
            </a:r>
            <a:r>
              <a:rPr lang="en-US" sz="1600" dirty="0">
                <a:solidFill>
                  <a:srgbClr val="A31515"/>
                </a:solidFill>
                <a:highlight>
                  <a:srgbClr val="FFFFFF"/>
                </a:highlight>
                <a:latin typeface="Consolas" panose="020B0609020204030204" pitchFamily="49" charset="0"/>
              </a:rPr>
              <a:t>.XML"</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c.UseFullTypeNameInSchemaIds</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c.ResolveConflictingActions</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apiDescriptions</a:t>
            </a:r>
            <a:r>
              <a:rPr lang="en-US" sz="1600" dirty="0">
                <a:solidFill>
                  <a:srgbClr val="000000"/>
                </a:solidFill>
                <a:highlight>
                  <a:srgbClr val="FFFFFF"/>
                </a:highlight>
                <a:latin typeface="Consolas" panose="020B0609020204030204" pitchFamily="49" charset="0"/>
              </a:rPr>
              <a:t> =&gt; </a:t>
            </a:r>
            <a:r>
              <a:rPr lang="en-US" sz="1600" dirty="0" err="1">
                <a:solidFill>
                  <a:srgbClr val="000000"/>
                </a:solidFill>
                <a:highlight>
                  <a:srgbClr val="FFFFFF"/>
                </a:highlight>
                <a:latin typeface="Consolas" panose="020B0609020204030204" pitchFamily="49" charset="0"/>
              </a:rPr>
              <a:t>apiDescriptions.First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EnableSwaggerUi</a:t>
            </a:r>
            <a:r>
              <a:rPr lang="en-US" sz="1600" dirty="0">
                <a:solidFill>
                  <a:srgbClr val="000000"/>
                </a:solidFill>
                <a:highlight>
                  <a:srgbClr val="FFFFFF"/>
                </a:highlight>
                <a:latin typeface="Consolas" panose="020B0609020204030204" pitchFamily="49" charset="0"/>
              </a:rPr>
              <a:t>(c =&gt; </a:t>
            </a:r>
            <a:r>
              <a:rPr lang="en-US" sz="1600" dirty="0" err="1">
                <a:solidFill>
                  <a:srgbClr val="000000"/>
                </a:solidFill>
                <a:highlight>
                  <a:srgbClr val="FFFFFF"/>
                </a:highlight>
                <a:latin typeface="Consolas" panose="020B0609020204030204" pitchFamily="49" charset="0"/>
              </a:rPr>
              <a:t>c.DisableValidator</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endParaRPr lang="en-US" sz="1600" dirty="0"/>
          </a:p>
        </p:txBody>
      </p:sp>
    </p:spTree>
    <p:extLst>
      <p:ext uri="{BB962C8B-B14F-4D97-AF65-F5344CB8AC3E}">
        <p14:creationId xmlns:p14="http://schemas.microsoft.com/office/powerpoint/2010/main" val="258293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697"/>
            <a:ext cx="10515600" cy="977824"/>
          </a:xfrm>
        </p:spPr>
        <p:txBody>
          <a:bodyPr/>
          <a:lstStyle/>
          <a:p>
            <a:pPr algn="ctr"/>
            <a:r>
              <a:rPr lang="en-US" b="1" dirty="0" smtClean="0"/>
              <a:t>SOA is </a:t>
            </a:r>
            <a:r>
              <a:rPr lang="en-US" b="1" dirty="0" err="1" smtClean="0"/>
              <a:t>Microservices</a:t>
            </a:r>
            <a:r>
              <a:rPr lang="en-US" b="1" dirty="0" smtClean="0"/>
              <a:t> origin</a:t>
            </a:r>
            <a:endParaRPr lang="en-US" b="1" dirty="0"/>
          </a:p>
        </p:txBody>
      </p:sp>
      <p:sp>
        <p:nvSpPr>
          <p:cNvPr id="3" name="Content Placeholder 2"/>
          <p:cNvSpPr>
            <a:spLocks noGrp="1"/>
          </p:cNvSpPr>
          <p:nvPr>
            <p:ph idx="1"/>
          </p:nvPr>
        </p:nvSpPr>
        <p:spPr>
          <a:xfrm>
            <a:off x="646981" y="1343419"/>
            <a:ext cx="10706819" cy="5138661"/>
          </a:xfrm>
        </p:spPr>
        <p:txBody>
          <a:bodyPr>
            <a:normAutofit fontScale="92500" lnSpcReduction="20000"/>
          </a:bodyPr>
          <a:lstStyle/>
          <a:p>
            <a:pPr marL="0" indent="0">
              <a:buNone/>
            </a:pPr>
            <a:r>
              <a:rPr lang="en-US" dirty="0" smtClean="0"/>
              <a:t>SOA - service oriented architecture:</a:t>
            </a:r>
          </a:p>
          <a:p>
            <a:pPr lvl="1"/>
            <a:r>
              <a:rPr lang="en-US" dirty="0" smtClean="0"/>
              <a:t>there isn’t any strict standard;</a:t>
            </a:r>
          </a:p>
          <a:p>
            <a:pPr lvl="1"/>
            <a:r>
              <a:rPr lang="en-US" dirty="0"/>
              <a:t>i</a:t>
            </a:r>
            <a:r>
              <a:rPr lang="en-US" dirty="0" smtClean="0"/>
              <a:t>t is an approach to build information systems;</a:t>
            </a:r>
          </a:p>
          <a:p>
            <a:pPr lvl="1"/>
            <a:r>
              <a:rPr lang="en-US" dirty="0" smtClean="0"/>
              <a:t>it alleviates building systems with a complex domain area and helps to add new domains to an existing system.</a:t>
            </a:r>
          </a:p>
          <a:p>
            <a:pPr marL="457200" lvl="1" indent="0">
              <a:buNone/>
            </a:pPr>
            <a:endParaRPr lang="en-US" dirty="0" smtClean="0"/>
          </a:p>
          <a:p>
            <a:pPr marL="0" indent="0">
              <a:buNone/>
            </a:pPr>
            <a:r>
              <a:rPr lang="en-US" dirty="0" smtClean="0"/>
              <a:t>SOA main principals</a:t>
            </a:r>
          </a:p>
          <a:p>
            <a:pPr lvl="1"/>
            <a:r>
              <a:rPr lang="en-US" dirty="0" smtClean="0"/>
              <a:t>independent services, exposing contract and schema;</a:t>
            </a:r>
          </a:p>
          <a:p>
            <a:pPr lvl="1"/>
            <a:r>
              <a:rPr lang="en-US" dirty="0" smtClean="0"/>
              <a:t>clients interact to services by means of interfaces;</a:t>
            </a:r>
          </a:p>
          <a:p>
            <a:pPr lvl="1"/>
            <a:r>
              <a:rPr lang="en-US" dirty="0" smtClean="0"/>
              <a:t>services interact to internal services by means of interfaces;</a:t>
            </a:r>
          </a:p>
          <a:p>
            <a:pPr lvl="1"/>
            <a:r>
              <a:rPr lang="en-US" dirty="0" smtClean="0"/>
              <a:t>services do not share implementation. They share interfaces and schema, so the boundaries are explicit;</a:t>
            </a:r>
          </a:p>
          <a:p>
            <a:pPr lvl="1"/>
            <a:r>
              <a:rPr lang="en-US" dirty="0" smtClean="0"/>
              <a:t>each service serves a particular domain area;</a:t>
            </a:r>
          </a:p>
          <a:p>
            <a:pPr lvl="1"/>
            <a:r>
              <a:rPr lang="en-US" dirty="0" smtClean="0"/>
              <a:t>services are loosely coupled and autonomous (ideally, interfaces are totally decoupled off their external and internal surroundings. The compromise is that such interface may be more chatting and less scalable).</a:t>
            </a:r>
          </a:p>
        </p:txBody>
      </p:sp>
    </p:spTree>
    <p:extLst>
      <p:ext uri="{BB962C8B-B14F-4D97-AF65-F5344CB8AC3E}">
        <p14:creationId xmlns:p14="http://schemas.microsoft.com/office/powerpoint/2010/main" val="407001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3915"/>
          </a:xfrm>
        </p:spPr>
        <p:txBody>
          <a:bodyPr/>
          <a:lstStyle/>
          <a:p>
            <a:pPr algn="ctr"/>
            <a:r>
              <a:rPr lang="en-US" b="1" dirty="0" smtClean="0"/>
              <a:t>Request/response DTOs</a:t>
            </a:r>
            <a:endParaRPr lang="en-US" b="1" dirty="0"/>
          </a:p>
        </p:txBody>
      </p:sp>
      <p:sp>
        <p:nvSpPr>
          <p:cNvPr id="3" name="Content Placeholder 2"/>
          <p:cNvSpPr>
            <a:spLocks noGrp="1"/>
          </p:cNvSpPr>
          <p:nvPr>
            <p:ph idx="1"/>
          </p:nvPr>
        </p:nvSpPr>
        <p:spPr>
          <a:xfrm>
            <a:off x="838200" y="1422400"/>
            <a:ext cx="10515600" cy="4917440"/>
          </a:xfrm>
        </p:spPr>
        <p:txBody>
          <a:bodyPr>
            <a:normAutofit lnSpcReduction="10000"/>
          </a:bodyPr>
          <a:lstStyle/>
          <a:p>
            <a:pPr marL="0" indent="0">
              <a:buNone/>
            </a:pPr>
            <a:r>
              <a:rPr lang="en-US" sz="1800" dirty="0" smtClean="0"/>
              <a:t>Wrapping input arguments and result into DTOs is a good style. It is especially important for response, cause provides some information to Swagger to generate a meaningful documentation. It is important to decorate actions with </a:t>
            </a:r>
            <a:r>
              <a:rPr lang="en-US" sz="1800" dirty="0" err="1" smtClean="0"/>
              <a:t>ResponseType</a:t>
            </a:r>
            <a:r>
              <a:rPr lang="en-US" sz="1800" dirty="0" smtClean="0"/>
              <a:t> attribute:</a:t>
            </a:r>
            <a:endParaRPr lang="en-US" sz="1800" dirty="0"/>
          </a:p>
          <a:p>
            <a:pPr marL="0" indent="0">
              <a:buNone/>
            </a:pPr>
            <a:endParaRPr lang="en-US" sz="1800" dirty="0" smtClean="0"/>
          </a:p>
          <a:p>
            <a:pPr marL="0" indent="0">
              <a:buNone/>
            </a:pPr>
            <a:r>
              <a:rPr lang="en-US" sz="1800" dirty="0" smtClean="0"/>
              <a:t>       </a:t>
            </a:r>
            <a:r>
              <a:rPr lang="en-US" sz="1800" b="1" dirty="0" smtClean="0">
                <a:solidFill>
                  <a:srgbClr val="C00000"/>
                </a:solidFill>
              </a:rPr>
              <a:t>[</a:t>
            </a:r>
            <a:r>
              <a:rPr lang="en-US" sz="1800" b="1" dirty="0" err="1">
                <a:solidFill>
                  <a:srgbClr val="C00000"/>
                </a:solidFill>
              </a:rPr>
              <a:t>ResponseType</a:t>
            </a:r>
            <a:r>
              <a:rPr lang="en-US" sz="1800" b="1" dirty="0">
                <a:solidFill>
                  <a:srgbClr val="C00000"/>
                </a:solidFill>
              </a:rPr>
              <a:t>(</a:t>
            </a:r>
            <a:r>
              <a:rPr lang="en-US" sz="1800" b="1" dirty="0" err="1">
                <a:solidFill>
                  <a:srgbClr val="C00000"/>
                </a:solidFill>
              </a:rPr>
              <a:t>typeof</a:t>
            </a:r>
            <a:r>
              <a:rPr lang="en-US" sz="1800" b="1" dirty="0">
                <a:solidFill>
                  <a:srgbClr val="C00000"/>
                </a:solidFill>
              </a:rPr>
              <a:t>(</a:t>
            </a:r>
            <a:r>
              <a:rPr lang="en-US" sz="1800" b="1" dirty="0" err="1">
                <a:solidFill>
                  <a:srgbClr val="C00000"/>
                </a:solidFill>
              </a:rPr>
              <a:t>ServiceInfo</a:t>
            </a:r>
            <a:r>
              <a:rPr lang="en-US" sz="1800" b="1" dirty="0">
                <a:solidFill>
                  <a:srgbClr val="C00000"/>
                </a:solidFill>
              </a:rPr>
              <a:t>))]</a:t>
            </a:r>
          </a:p>
          <a:p>
            <a:pPr marL="0" indent="0">
              <a:buNone/>
            </a:pPr>
            <a:r>
              <a:rPr lang="en-US" sz="1800" dirty="0"/>
              <a:t>        public </a:t>
            </a:r>
            <a:r>
              <a:rPr lang="en-US" sz="1800" dirty="0" err="1">
                <a:solidFill>
                  <a:srgbClr val="C00000"/>
                </a:solidFill>
              </a:rPr>
              <a:t>IHttpActionResult</a:t>
            </a:r>
            <a:r>
              <a:rPr lang="en-US" sz="1800" dirty="0"/>
              <a:t> Get ()</a:t>
            </a:r>
          </a:p>
          <a:p>
            <a:pPr marL="0" indent="0">
              <a:buNone/>
            </a:pPr>
            <a:r>
              <a:rPr lang="en-US" sz="1800" dirty="0"/>
              <a:t>        {</a:t>
            </a:r>
          </a:p>
          <a:p>
            <a:pPr marL="0" indent="0">
              <a:buNone/>
            </a:pPr>
            <a:r>
              <a:rPr lang="en-US" sz="1800" dirty="0"/>
              <a:t>            return Ok(new </a:t>
            </a:r>
            <a:r>
              <a:rPr lang="en-US" sz="1800" dirty="0" err="1"/>
              <a:t>ServiceInfo</a:t>
            </a:r>
            <a:r>
              <a:rPr lang="en-US" sz="1800" dirty="0"/>
              <a:t>()</a:t>
            </a:r>
          </a:p>
          <a:p>
            <a:pPr marL="0" indent="0">
              <a:buNone/>
            </a:pPr>
            <a:r>
              <a:rPr lang="en-US" sz="1800" dirty="0"/>
              <a:t>            {</a:t>
            </a:r>
          </a:p>
          <a:p>
            <a:pPr marL="0" indent="0">
              <a:buNone/>
            </a:pPr>
            <a:r>
              <a:rPr lang="en-US" sz="1800" dirty="0"/>
              <a:t>                </a:t>
            </a:r>
            <a:r>
              <a:rPr lang="en-US" sz="1800" dirty="0" err="1"/>
              <a:t>ApplicationName</a:t>
            </a:r>
            <a:r>
              <a:rPr lang="en-US" sz="1800" dirty="0"/>
              <a:t> = "</a:t>
            </a:r>
            <a:r>
              <a:rPr lang="en-US" sz="1800" dirty="0" err="1"/>
              <a:t>Rambler.Cinema</a:t>
            </a:r>
            <a:r>
              <a:rPr lang="en-US" sz="1800" dirty="0"/>
              <a:t> service",</a:t>
            </a:r>
          </a:p>
          <a:p>
            <a:pPr marL="0" indent="0">
              <a:buNone/>
            </a:pPr>
            <a:r>
              <a:rPr lang="en-US" sz="1800" dirty="0"/>
              <a:t>                </a:t>
            </a:r>
            <a:r>
              <a:rPr lang="en-US" sz="1800" dirty="0" err="1"/>
              <a:t>ApiVersion</a:t>
            </a:r>
            <a:r>
              <a:rPr lang="en-US" sz="1800" dirty="0"/>
              <a:t> = </a:t>
            </a:r>
            <a:r>
              <a:rPr lang="en-US" sz="1800" dirty="0" err="1"/>
              <a:t>VersionHelpers.GetProductVersion</a:t>
            </a:r>
            <a:r>
              <a:rPr lang="en-US" sz="1800" dirty="0"/>
              <a:t>(</a:t>
            </a:r>
            <a:r>
              <a:rPr lang="en-US" sz="1800" dirty="0" err="1"/>
              <a:t>GetType</a:t>
            </a:r>
            <a:r>
              <a:rPr lang="en-US" sz="1800" dirty="0"/>
              <a:t>().Assembly),</a:t>
            </a:r>
          </a:p>
          <a:p>
            <a:pPr marL="0" indent="0">
              <a:buNone/>
            </a:pPr>
            <a:r>
              <a:rPr lang="en-US" sz="1800" dirty="0"/>
              <a:t>                Links = new { Self = </a:t>
            </a:r>
            <a:r>
              <a:rPr lang="en-US" sz="1800" dirty="0" err="1"/>
              <a:t>Url.Route</a:t>
            </a:r>
            <a:r>
              <a:rPr lang="en-US" sz="1800" dirty="0"/>
              <a:t>("</a:t>
            </a:r>
            <a:r>
              <a:rPr lang="en-US" sz="1800" dirty="0" err="1"/>
              <a:t>ApiRootRoute</a:t>
            </a:r>
            <a:r>
              <a:rPr lang="en-US" sz="1800" dirty="0"/>
              <a:t>", null) }</a:t>
            </a:r>
          </a:p>
          <a:p>
            <a:pPr marL="0" indent="0">
              <a:buNone/>
            </a:pPr>
            <a:r>
              <a:rPr lang="en-US" sz="1800" dirty="0"/>
              <a:t>            });</a:t>
            </a:r>
          </a:p>
          <a:p>
            <a:pPr marL="0" indent="0">
              <a:buNone/>
            </a:pPr>
            <a:r>
              <a:rPr lang="en-US" sz="1800" dirty="0"/>
              <a:t>        </a:t>
            </a:r>
            <a:r>
              <a:rPr lang="en-US" sz="1800" dirty="0" smtClean="0"/>
              <a:t>}</a:t>
            </a:r>
          </a:p>
          <a:p>
            <a:pPr marL="0" indent="0">
              <a:buNone/>
            </a:pPr>
            <a:r>
              <a:rPr lang="en-US" sz="1800" dirty="0"/>
              <a:t>It is important to notice that returning </a:t>
            </a:r>
            <a:r>
              <a:rPr lang="en-US" sz="1800" dirty="0" err="1"/>
              <a:t>IHttpActionResult</a:t>
            </a:r>
            <a:r>
              <a:rPr lang="en-US" sz="1800" dirty="0"/>
              <a:t> is a newest </a:t>
            </a:r>
            <a:r>
              <a:rPr lang="en-US" sz="1800" dirty="0" err="1"/>
              <a:t>recommendend</a:t>
            </a:r>
            <a:r>
              <a:rPr lang="en-US" sz="1800" dirty="0"/>
              <a:t> way.</a:t>
            </a:r>
          </a:p>
        </p:txBody>
      </p:sp>
    </p:spTree>
    <p:extLst>
      <p:ext uri="{BB962C8B-B14F-4D97-AF65-F5344CB8AC3E}">
        <p14:creationId xmlns:p14="http://schemas.microsoft.com/office/powerpoint/2010/main" val="2410084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040"/>
            <a:ext cx="10515600" cy="959168"/>
          </a:xfrm>
        </p:spPr>
        <p:txBody>
          <a:bodyPr/>
          <a:lstStyle/>
          <a:p>
            <a:pPr algn="ctr"/>
            <a:r>
              <a:rPr lang="en-US" b="1" dirty="0" smtClean="0"/>
              <a:t>Request model validation</a:t>
            </a:r>
            <a:endParaRPr lang="en-US" b="1" dirty="0"/>
          </a:p>
        </p:txBody>
      </p:sp>
      <p:sp>
        <p:nvSpPr>
          <p:cNvPr id="3" name="Content Placeholder 2"/>
          <p:cNvSpPr>
            <a:spLocks noGrp="1"/>
          </p:cNvSpPr>
          <p:nvPr>
            <p:ph idx="1"/>
          </p:nvPr>
        </p:nvSpPr>
        <p:spPr>
          <a:xfrm>
            <a:off x="838200" y="1280160"/>
            <a:ext cx="10515600" cy="5100320"/>
          </a:xfrm>
        </p:spPr>
        <p:txBody>
          <a:bodyPr>
            <a:normAutofit lnSpcReduction="10000"/>
          </a:bodyPr>
          <a:lstStyle/>
          <a:p>
            <a:pPr marL="0" indent="0">
              <a:buNone/>
            </a:pPr>
            <a:r>
              <a:rPr lang="en-US" sz="1800" dirty="0" smtClean="0"/>
              <a:t>There is a couple of concerns regarding that:</a:t>
            </a:r>
          </a:p>
          <a:p>
            <a:pPr marL="800100" lvl="1" indent="-342900">
              <a:buFont typeface="+mj-lt"/>
              <a:buAutoNum type="arabicParenR"/>
            </a:pPr>
            <a:r>
              <a:rPr lang="en-US" sz="1600" dirty="0"/>
              <a:t>validating </a:t>
            </a:r>
            <a:r>
              <a:rPr lang="en-US" sz="1600" dirty="0" smtClean="0"/>
              <a:t>values correctness;</a:t>
            </a:r>
          </a:p>
          <a:p>
            <a:pPr marL="800100" lvl="1" indent="-342900">
              <a:buFont typeface="+mj-lt"/>
              <a:buAutoNum type="arabicParenR"/>
            </a:pPr>
            <a:r>
              <a:rPr lang="en-US" sz="1600" dirty="0" smtClean="0"/>
              <a:t>validating request model (DTO) constraints;</a:t>
            </a:r>
          </a:p>
          <a:p>
            <a:pPr marL="800100" lvl="1" indent="-342900">
              <a:buFont typeface="+mj-lt"/>
              <a:buAutoNum type="arabicParenR"/>
            </a:pPr>
            <a:r>
              <a:rPr lang="en-US" sz="1600" dirty="0" smtClean="0"/>
              <a:t>validating whether route/parameter IDs exist (e.g. /</a:t>
            </a:r>
            <a:r>
              <a:rPr lang="en-US" sz="1600" dirty="0" err="1" smtClean="0"/>
              <a:t>api</a:t>
            </a:r>
            <a:r>
              <a:rPr lang="en-US" sz="1600" dirty="0" smtClean="0"/>
              <a:t>/customers/225/</a:t>
            </a:r>
            <a:r>
              <a:rPr lang="en-US" sz="1600" dirty="0" err="1" smtClean="0"/>
              <a:t>orders?categoryID</a:t>
            </a:r>
            <a:r>
              <a:rPr lang="en-US" sz="1600" dirty="0" smtClean="0"/>
              <a:t>=562).</a:t>
            </a:r>
          </a:p>
          <a:p>
            <a:pPr marL="800100" lvl="1" indent="-342900">
              <a:buFont typeface="+mj-lt"/>
              <a:buAutoNum type="arabicParenR"/>
            </a:pPr>
            <a:endParaRPr lang="en-US" sz="1400" dirty="0" smtClean="0"/>
          </a:p>
          <a:p>
            <a:pPr marL="0" indent="0">
              <a:buNone/>
            </a:pPr>
            <a:r>
              <a:rPr lang="en-US" sz="1800" dirty="0" smtClean="0"/>
              <a:t>Concern “1” ensures not only that all the arguments have correct values, but in addition it protects off “false” empty arguments. Some parameter binders may return empty value on bad format. To prevent </a:t>
            </a:r>
            <a:r>
              <a:rPr lang="en-US" sz="1800" dirty="0"/>
              <a:t>that specify </a:t>
            </a:r>
            <a:r>
              <a:rPr lang="en-US" sz="1800" dirty="0" err="1" smtClean="0"/>
              <a:t>TypeConverterModelBinder</a:t>
            </a:r>
            <a:r>
              <a:rPr lang="en-US" sz="1800" dirty="0" smtClean="0"/>
              <a:t>:</a:t>
            </a:r>
          </a:p>
          <a:p>
            <a:pPr marL="0" indent="0">
              <a:buNone/>
            </a:pPr>
            <a:r>
              <a:rPr lang="en-US" sz="1400" dirty="0"/>
              <a:t>public </a:t>
            </a:r>
            <a:r>
              <a:rPr lang="en-US" sz="1400" dirty="0" err="1"/>
              <a:t>IEnumerable</a:t>
            </a:r>
            <a:r>
              <a:rPr lang="en-US" sz="1400" dirty="0"/>
              <a:t>&lt;</a:t>
            </a:r>
            <a:r>
              <a:rPr lang="en-US" sz="1400" dirty="0" err="1"/>
              <a:t>QuestionModel</a:t>
            </a:r>
            <a:r>
              <a:rPr lang="en-US" sz="1400" dirty="0"/>
              <a:t>&gt; </a:t>
            </a:r>
            <a:r>
              <a:rPr lang="en-US" sz="1400" dirty="0" err="1"/>
              <a:t>GetQuestions</a:t>
            </a:r>
            <a:r>
              <a:rPr lang="en-US" sz="1400" dirty="0"/>
              <a:t>(</a:t>
            </a:r>
          </a:p>
          <a:p>
            <a:pPr marL="0" indent="0">
              <a:buNone/>
            </a:pPr>
            <a:r>
              <a:rPr lang="en-US" sz="1400" dirty="0"/>
              <a:t>            [</a:t>
            </a:r>
            <a:r>
              <a:rPr lang="en-US" sz="1400" dirty="0" err="1"/>
              <a:t>FromUri</a:t>
            </a:r>
            <a:r>
              <a:rPr lang="en-US" sz="1400" dirty="0"/>
              <a:t>] </a:t>
            </a:r>
            <a:r>
              <a:rPr lang="en-US" sz="1400" dirty="0" err="1"/>
              <a:t>ProjectId</a:t>
            </a:r>
            <a:r>
              <a:rPr lang="en-US" sz="1400" dirty="0"/>
              <a:t> </a:t>
            </a:r>
            <a:r>
              <a:rPr lang="en-US" sz="1400" dirty="0" err="1"/>
              <a:t>projectId</a:t>
            </a:r>
            <a:r>
              <a:rPr lang="en-US" sz="1400" dirty="0"/>
              <a:t>,</a:t>
            </a:r>
          </a:p>
          <a:p>
            <a:pPr marL="0" indent="0">
              <a:buNone/>
            </a:pPr>
            <a:r>
              <a:rPr lang="en-US" sz="1400" dirty="0"/>
              <a:t>            [</a:t>
            </a:r>
            <a:r>
              <a:rPr lang="en-US" sz="1400" dirty="0" err="1"/>
              <a:t>FromUri</a:t>
            </a:r>
            <a:r>
              <a:rPr lang="en-US" sz="1400" dirty="0"/>
              <a:t>(</a:t>
            </a:r>
            <a:r>
              <a:rPr lang="en-US" sz="1400" dirty="0" err="1"/>
              <a:t>BinderType</a:t>
            </a:r>
            <a:r>
              <a:rPr lang="en-US" sz="1400" dirty="0"/>
              <a:t> = </a:t>
            </a:r>
            <a:r>
              <a:rPr lang="en-US" sz="1400" dirty="0" err="1"/>
              <a:t>typeof</a:t>
            </a:r>
            <a:r>
              <a:rPr lang="en-US" sz="1400" dirty="0"/>
              <a:t>(</a:t>
            </a:r>
            <a:r>
              <a:rPr lang="en-US" sz="1400" dirty="0" err="1"/>
              <a:t>TypeConverterModelBinder</a:t>
            </a:r>
            <a:r>
              <a:rPr lang="en-US" sz="1400" dirty="0"/>
              <a:t>))] bool </a:t>
            </a:r>
            <a:r>
              <a:rPr lang="en-US" sz="1400" dirty="0" err="1"/>
              <a:t>isAsync</a:t>
            </a:r>
            <a:r>
              <a:rPr lang="en-US" sz="1400" dirty="0"/>
              <a:t> = false,</a:t>
            </a:r>
          </a:p>
          <a:p>
            <a:pPr marL="0" indent="0">
              <a:buNone/>
            </a:pPr>
            <a:r>
              <a:rPr lang="en-US" sz="1400" dirty="0"/>
              <a:t>            [</a:t>
            </a:r>
            <a:r>
              <a:rPr lang="en-US" sz="1400" dirty="0" err="1"/>
              <a:t>FromUri</a:t>
            </a:r>
            <a:r>
              <a:rPr lang="en-US" sz="1400" dirty="0"/>
              <a:t>(</a:t>
            </a:r>
            <a:r>
              <a:rPr lang="en-US" sz="1400" dirty="0" err="1"/>
              <a:t>BinderType</a:t>
            </a:r>
            <a:r>
              <a:rPr lang="en-US" sz="1400" dirty="0"/>
              <a:t> = </a:t>
            </a:r>
            <a:r>
              <a:rPr lang="en-US" sz="1400" dirty="0" err="1"/>
              <a:t>typeof</a:t>
            </a:r>
            <a:r>
              <a:rPr lang="en-US" sz="1400" dirty="0"/>
              <a:t>(</a:t>
            </a:r>
            <a:r>
              <a:rPr lang="en-US" sz="1400" dirty="0" err="1"/>
              <a:t>TypeConverterModelBinder</a:t>
            </a:r>
            <a:r>
              <a:rPr lang="en-US" sz="1400" dirty="0"/>
              <a:t>))] </a:t>
            </a:r>
            <a:r>
              <a:rPr lang="en-US" sz="1400" dirty="0" err="1"/>
              <a:t>EntityIds</a:t>
            </a:r>
            <a:r>
              <a:rPr lang="en-US" sz="1400" dirty="0"/>
              <a:t> </a:t>
            </a:r>
            <a:r>
              <a:rPr lang="en-US" sz="1400" dirty="0" err="1"/>
              <a:t>entityIds</a:t>
            </a:r>
            <a:r>
              <a:rPr lang="en-US" sz="1400" dirty="0"/>
              <a:t> = null,</a:t>
            </a:r>
          </a:p>
          <a:p>
            <a:pPr marL="0" indent="0">
              <a:buNone/>
            </a:pPr>
            <a:r>
              <a:rPr lang="en-US" sz="1400" dirty="0"/>
              <a:t>            [</a:t>
            </a:r>
            <a:r>
              <a:rPr lang="en-US" sz="1400" dirty="0" err="1"/>
              <a:t>FromUri</a:t>
            </a:r>
            <a:r>
              <a:rPr lang="en-US" sz="1400" dirty="0"/>
              <a:t>(</a:t>
            </a:r>
            <a:r>
              <a:rPr lang="en-US" sz="1400" dirty="0" err="1"/>
              <a:t>BinderType</a:t>
            </a:r>
            <a:r>
              <a:rPr lang="en-US" sz="1400" dirty="0"/>
              <a:t> = </a:t>
            </a:r>
            <a:r>
              <a:rPr lang="en-US" sz="1400" dirty="0" err="1"/>
              <a:t>typeof</a:t>
            </a:r>
            <a:r>
              <a:rPr lang="en-US" sz="1400" dirty="0"/>
              <a:t>(</a:t>
            </a:r>
            <a:r>
              <a:rPr lang="en-US" sz="1400" dirty="0" err="1"/>
              <a:t>TypeConverterModelBinder</a:t>
            </a:r>
            <a:r>
              <a:rPr lang="en-US" sz="1400" dirty="0"/>
              <a:t>))] string </a:t>
            </a:r>
            <a:r>
              <a:rPr lang="en-US" sz="1400" dirty="0" err="1"/>
              <a:t>matchPattern</a:t>
            </a:r>
            <a:r>
              <a:rPr lang="en-US" sz="1400" dirty="0"/>
              <a:t> = null,</a:t>
            </a:r>
          </a:p>
          <a:p>
            <a:pPr marL="0" indent="0">
              <a:buNone/>
            </a:pPr>
            <a:r>
              <a:rPr lang="en-US" sz="1400" dirty="0"/>
              <a:t>            [</a:t>
            </a:r>
            <a:r>
              <a:rPr lang="en-US" sz="1400" dirty="0" err="1"/>
              <a:t>FromUri</a:t>
            </a:r>
            <a:r>
              <a:rPr lang="en-US" sz="1400" dirty="0"/>
              <a:t>(</a:t>
            </a:r>
            <a:r>
              <a:rPr lang="en-US" sz="1400" dirty="0" err="1"/>
              <a:t>BinderType</a:t>
            </a:r>
            <a:r>
              <a:rPr lang="en-US" sz="1400" dirty="0"/>
              <a:t> = </a:t>
            </a:r>
            <a:r>
              <a:rPr lang="en-US" sz="1400" dirty="0" err="1"/>
              <a:t>typeof</a:t>
            </a:r>
            <a:r>
              <a:rPr lang="en-US" sz="1400" dirty="0"/>
              <a:t>(</a:t>
            </a:r>
            <a:r>
              <a:rPr lang="en-US" sz="1400" dirty="0" err="1"/>
              <a:t>TypeConverterModelBinder</a:t>
            </a:r>
            <a:r>
              <a:rPr lang="en-US" sz="1400" dirty="0"/>
              <a:t>))] string </a:t>
            </a:r>
            <a:r>
              <a:rPr lang="en-US" sz="1400" dirty="0" err="1"/>
              <a:t>questionTypes</a:t>
            </a:r>
            <a:r>
              <a:rPr lang="en-US" sz="1400" dirty="0"/>
              <a:t> = null,</a:t>
            </a:r>
          </a:p>
          <a:p>
            <a:pPr marL="0" indent="0">
              <a:buNone/>
            </a:pPr>
            <a:r>
              <a:rPr lang="en-US" sz="1400" dirty="0"/>
              <a:t>            [</a:t>
            </a:r>
            <a:r>
              <a:rPr lang="en-US" sz="1400" dirty="0" err="1"/>
              <a:t>FromUri</a:t>
            </a:r>
            <a:r>
              <a:rPr lang="en-US" sz="1400" dirty="0"/>
              <a:t>(</a:t>
            </a:r>
            <a:r>
              <a:rPr lang="en-US" sz="1400" dirty="0" err="1"/>
              <a:t>BinderType</a:t>
            </a:r>
            <a:r>
              <a:rPr lang="en-US" sz="1400" dirty="0"/>
              <a:t> = </a:t>
            </a:r>
            <a:r>
              <a:rPr lang="en-US" sz="1400" dirty="0" err="1"/>
              <a:t>typeof</a:t>
            </a:r>
            <a:r>
              <a:rPr lang="en-US" sz="1400" dirty="0"/>
              <a:t>(</a:t>
            </a:r>
            <a:r>
              <a:rPr lang="en-US" sz="1400" dirty="0" err="1"/>
              <a:t>TypeConverterModelBinder</a:t>
            </a:r>
            <a:r>
              <a:rPr lang="en-US" sz="1400" dirty="0"/>
              <a:t>))] string </a:t>
            </a:r>
            <a:r>
              <a:rPr lang="en-US" sz="1400" dirty="0" err="1"/>
              <a:t>variableTypes</a:t>
            </a:r>
            <a:r>
              <a:rPr lang="en-US" sz="1400" dirty="0"/>
              <a:t> = null, </a:t>
            </a:r>
          </a:p>
          <a:p>
            <a:pPr marL="0" indent="0">
              <a:buNone/>
            </a:pPr>
            <a:r>
              <a:rPr lang="en-US" sz="1400" dirty="0"/>
              <a:t>            </a:t>
            </a:r>
            <a:r>
              <a:rPr lang="en-US" sz="1400" dirty="0" err="1"/>
              <a:t>int</a:t>
            </a:r>
            <a:r>
              <a:rPr lang="en-US" sz="1400" dirty="0"/>
              <a:t> skip = 0, </a:t>
            </a:r>
          </a:p>
          <a:p>
            <a:pPr marL="0" indent="0">
              <a:buNone/>
            </a:pPr>
            <a:r>
              <a:rPr lang="en-US" sz="1400" dirty="0"/>
              <a:t>            </a:t>
            </a:r>
            <a:r>
              <a:rPr lang="en-US" sz="1400" dirty="0" err="1"/>
              <a:t>int</a:t>
            </a:r>
            <a:r>
              <a:rPr lang="en-US" sz="1400" dirty="0"/>
              <a:t> take = 50)</a:t>
            </a:r>
          </a:p>
        </p:txBody>
      </p:sp>
    </p:spTree>
    <p:extLst>
      <p:ext uri="{BB962C8B-B14F-4D97-AF65-F5344CB8AC3E}">
        <p14:creationId xmlns:p14="http://schemas.microsoft.com/office/powerpoint/2010/main" val="1398229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320"/>
            <a:ext cx="10515600" cy="5892800"/>
          </a:xfrm>
        </p:spPr>
        <p:txBody>
          <a:bodyPr>
            <a:normAutofit/>
          </a:bodyPr>
          <a:lstStyle/>
          <a:p>
            <a:pPr marL="0" indent="0">
              <a:buNone/>
            </a:pPr>
            <a:r>
              <a:rPr lang="en-US" sz="1800" dirty="0" smtClean="0"/>
              <a:t>If you do not specify </a:t>
            </a:r>
            <a:r>
              <a:rPr lang="en-US" sz="1800" dirty="0" err="1" smtClean="0"/>
              <a:t>BinderType</a:t>
            </a:r>
            <a:r>
              <a:rPr lang="en-US" sz="1800" dirty="0" smtClean="0"/>
              <a:t>, Web API looks for an existing type convertor, then, if there is no any, uses a default binder (??) .</a:t>
            </a:r>
          </a:p>
          <a:p>
            <a:pPr marL="0" indent="0">
              <a:buNone/>
            </a:pPr>
            <a:r>
              <a:rPr lang="en-US" sz="1800" dirty="0" smtClean="0"/>
              <a:t>In the previous example we anticipate </a:t>
            </a:r>
            <a:r>
              <a:rPr lang="en-US" sz="1800" dirty="0" err="1" smtClean="0"/>
              <a:t>ProjectId</a:t>
            </a:r>
            <a:r>
              <a:rPr lang="en-US" sz="1800" dirty="0" smtClean="0"/>
              <a:t> looking as “p123456”, and to validate that we use a custom type convertor.</a:t>
            </a:r>
          </a:p>
          <a:p>
            <a:pPr marL="0" indent="0">
              <a:buNone/>
            </a:pPr>
            <a:endParaRPr lang="en-US" sz="1800" dirty="0" smtClean="0"/>
          </a:p>
          <a:p>
            <a:pPr marL="0" indent="0">
              <a:buNone/>
            </a:pPr>
            <a:r>
              <a:rPr lang="en-US" sz="1900" dirty="0"/>
              <a:t>[</a:t>
            </a:r>
            <a:r>
              <a:rPr lang="en-US" sz="1900" dirty="0" err="1"/>
              <a:t>TypeConverter</a:t>
            </a:r>
            <a:r>
              <a:rPr lang="en-US" sz="1900" dirty="0"/>
              <a:t>(</a:t>
            </a:r>
            <a:r>
              <a:rPr lang="en-US" sz="1900" dirty="0" err="1"/>
              <a:t>typeof</a:t>
            </a:r>
            <a:r>
              <a:rPr lang="en-US" sz="1900" dirty="0"/>
              <a:t>(</a:t>
            </a:r>
            <a:r>
              <a:rPr lang="en-US" sz="1900" dirty="0" err="1"/>
              <a:t>ValueObjectConverter</a:t>
            </a:r>
            <a:r>
              <a:rPr lang="en-US" sz="1900" dirty="0"/>
              <a:t>&lt;</a:t>
            </a:r>
            <a:r>
              <a:rPr lang="en-US" sz="1900" dirty="0" err="1"/>
              <a:t>ProjectId</a:t>
            </a:r>
            <a:r>
              <a:rPr lang="en-US" sz="1900" dirty="0"/>
              <a:t>&gt;))]</a:t>
            </a:r>
          </a:p>
          <a:p>
            <a:pPr marL="0" indent="0">
              <a:buNone/>
            </a:pPr>
            <a:r>
              <a:rPr lang="en-US" sz="1900" dirty="0"/>
              <a:t>    public class </a:t>
            </a:r>
            <a:r>
              <a:rPr lang="en-US" sz="1900" dirty="0" err="1"/>
              <a:t>ProjectId</a:t>
            </a:r>
            <a:r>
              <a:rPr lang="en-US" sz="1900" dirty="0"/>
              <a:t> : </a:t>
            </a:r>
            <a:r>
              <a:rPr lang="en-US" sz="1900" dirty="0" err="1"/>
              <a:t>ValueObjects.ValueObject</a:t>
            </a:r>
            <a:r>
              <a:rPr lang="en-US" sz="1900" dirty="0"/>
              <a:t>&lt;</a:t>
            </a:r>
            <a:r>
              <a:rPr lang="en-US" sz="1900" dirty="0" err="1"/>
              <a:t>ProjectId</a:t>
            </a:r>
            <a:r>
              <a:rPr lang="en-US" sz="1900" dirty="0"/>
              <a:t>&gt;</a:t>
            </a:r>
          </a:p>
          <a:p>
            <a:pPr marL="0" indent="0">
              <a:buNone/>
            </a:pPr>
            <a:r>
              <a:rPr lang="en-US" sz="1900" dirty="0"/>
              <a:t>    {</a:t>
            </a:r>
          </a:p>
          <a:p>
            <a:pPr marL="0" indent="0">
              <a:buNone/>
            </a:pPr>
            <a:r>
              <a:rPr lang="en-US" sz="1900" dirty="0"/>
              <a:t>        internal static </a:t>
            </a:r>
            <a:r>
              <a:rPr lang="en-US" sz="1900" dirty="0" err="1"/>
              <a:t>readonly</a:t>
            </a:r>
            <a:r>
              <a:rPr lang="en-US" sz="1900" dirty="0"/>
              <a:t> Regex </a:t>
            </a:r>
            <a:r>
              <a:rPr lang="en-US" sz="1900" dirty="0" err="1"/>
              <a:t>MatchRegEx</a:t>
            </a:r>
            <a:r>
              <a:rPr lang="en-US" sz="1900" dirty="0"/>
              <a:t> = new Regex(@"p\d+", </a:t>
            </a:r>
            <a:r>
              <a:rPr lang="en-US" sz="1900" dirty="0" err="1"/>
              <a:t>RegexOptions.Compiled</a:t>
            </a:r>
            <a:r>
              <a:rPr lang="en-US" sz="1900" dirty="0"/>
              <a:t>);</a:t>
            </a:r>
          </a:p>
          <a:p>
            <a:pPr marL="0" indent="0">
              <a:buNone/>
            </a:pPr>
            <a:r>
              <a:rPr lang="en-US" sz="1900" dirty="0" smtClean="0"/>
              <a:t>        </a:t>
            </a:r>
            <a:r>
              <a:rPr lang="en-US" sz="1900" dirty="0"/>
              <a:t>protected override Regex </a:t>
            </a:r>
            <a:r>
              <a:rPr lang="en-US" sz="1900" dirty="0" err="1" smtClean="0"/>
              <a:t>ValidationRegEx</a:t>
            </a:r>
            <a:r>
              <a:rPr lang="en-US" sz="1900" dirty="0" smtClean="0"/>
              <a:t>       { get </a:t>
            </a:r>
            <a:r>
              <a:rPr lang="en-US" sz="1900" dirty="0"/>
              <a:t>{ return </a:t>
            </a:r>
            <a:r>
              <a:rPr lang="en-US" sz="1900" dirty="0" err="1"/>
              <a:t>MatchRegEx</a:t>
            </a:r>
            <a:r>
              <a:rPr lang="en-US" sz="1900" dirty="0"/>
              <a:t>; </a:t>
            </a:r>
            <a:r>
              <a:rPr lang="en-US" sz="1900" dirty="0" smtClean="0"/>
              <a:t>}        </a:t>
            </a:r>
            <a:r>
              <a:rPr lang="en-US" sz="1900" dirty="0"/>
              <a:t>}</a:t>
            </a:r>
          </a:p>
          <a:p>
            <a:pPr marL="0" indent="0">
              <a:buNone/>
            </a:pPr>
            <a:r>
              <a:rPr lang="en-US" sz="1900" dirty="0" smtClean="0"/>
              <a:t>        </a:t>
            </a:r>
            <a:r>
              <a:rPr lang="en-US" sz="1900" dirty="0"/>
              <a:t>public static implicit operator </a:t>
            </a:r>
            <a:r>
              <a:rPr lang="en-US" sz="1900" dirty="0" err="1"/>
              <a:t>ProjectId</a:t>
            </a:r>
            <a:r>
              <a:rPr lang="en-US" sz="1900" dirty="0"/>
              <a:t>(string value</a:t>
            </a:r>
            <a:r>
              <a:rPr lang="en-US" sz="1900" dirty="0" smtClean="0"/>
              <a:t>)    {  </a:t>
            </a:r>
            <a:r>
              <a:rPr lang="en-US" sz="1900" dirty="0"/>
              <a:t>return new </a:t>
            </a:r>
            <a:r>
              <a:rPr lang="en-US" sz="1900" dirty="0" err="1"/>
              <a:t>ProjectId</a:t>
            </a:r>
            <a:r>
              <a:rPr lang="en-US" sz="1900" dirty="0"/>
              <a:t> { Value = value </a:t>
            </a:r>
            <a:r>
              <a:rPr lang="en-US" sz="1900" dirty="0" smtClean="0"/>
              <a:t>};    </a:t>
            </a:r>
            <a:r>
              <a:rPr lang="en-US" sz="1900" dirty="0"/>
              <a:t>}</a:t>
            </a:r>
          </a:p>
          <a:p>
            <a:pPr marL="0" indent="0">
              <a:buNone/>
            </a:pPr>
            <a:r>
              <a:rPr lang="en-US" sz="1900" dirty="0" smtClean="0"/>
              <a:t>        </a:t>
            </a:r>
            <a:r>
              <a:rPr lang="en-US" sz="1900" dirty="0"/>
              <a:t>public static implicit operator string(</a:t>
            </a:r>
            <a:r>
              <a:rPr lang="en-US" sz="1900" dirty="0" err="1"/>
              <a:t>ProjectId</a:t>
            </a:r>
            <a:r>
              <a:rPr lang="en-US" sz="1900" dirty="0"/>
              <a:t> value</a:t>
            </a:r>
            <a:r>
              <a:rPr lang="en-US" sz="1900" dirty="0" smtClean="0"/>
              <a:t>)    {  </a:t>
            </a:r>
            <a:r>
              <a:rPr lang="en-US" sz="1900" dirty="0"/>
              <a:t>return value == null ? null : </a:t>
            </a:r>
            <a:r>
              <a:rPr lang="en-US" sz="1900" dirty="0" err="1"/>
              <a:t>value.Value</a:t>
            </a:r>
            <a:r>
              <a:rPr lang="en-US" sz="1900" dirty="0" smtClean="0"/>
              <a:t>;}              </a:t>
            </a:r>
          </a:p>
          <a:p>
            <a:pPr marL="0" indent="0">
              <a:buNone/>
            </a:pPr>
            <a:r>
              <a:rPr lang="en-US" sz="1900" dirty="0"/>
              <a:t> </a:t>
            </a:r>
            <a:r>
              <a:rPr lang="en-US" sz="1900" dirty="0" smtClean="0"/>
              <a:t>       public </a:t>
            </a:r>
            <a:r>
              <a:rPr lang="en-US" sz="1900" dirty="0"/>
              <a:t>override string </a:t>
            </a:r>
            <a:r>
              <a:rPr lang="en-US" sz="1900" dirty="0" err="1"/>
              <a:t>ToString</a:t>
            </a:r>
            <a:r>
              <a:rPr lang="en-US" sz="1900" dirty="0" smtClean="0"/>
              <a:t>()        {    return </a:t>
            </a:r>
            <a:r>
              <a:rPr lang="en-US" sz="1900" dirty="0"/>
              <a:t>Value</a:t>
            </a:r>
            <a:r>
              <a:rPr lang="en-US" sz="1900" dirty="0" smtClean="0"/>
              <a:t>;  }</a:t>
            </a:r>
            <a:endParaRPr lang="en-US" sz="1900" dirty="0"/>
          </a:p>
          <a:p>
            <a:pPr marL="0" indent="0">
              <a:buNone/>
            </a:pPr>
            <a:r>
              <a:rPr lang="en-US" sz="1900" dirty="0"/>
              <a:t>    }</a:t>
            </a:r>
          </a:p>
        </p:txBody>
      </p:sp>
    </p:spTree>
    <p:extLst>
      <p:ext uri="{BB962C8B-B14F-4D97-AF65-F5344CB8AC3E}">
        <p14:creationId xmlns:p14="http://schemas.microsoft.com/office/powerpoint/2010/main" val="2433192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004"/>
            <a:ext cx="10515600" cy="5344352"/>
          </a:xfrm>
        </p:spPr>
        <p:txBody>
          <a:bodyPr>
            <a:normAutofit/>
          </a:bodyPr>
          <a:lstStyle/>
          <a:p>
            <a:pPr marL="0" indent="0">
              <a:buNone/>
            </a:pPr>
            <a:r>
              <a:rPr lang="en-US" sz="1800" dirty="0" err="1" smtClean="0"/>
              <a:t>ComponentModel.DataAnnotations</a:t>
            </a:r>
            <a:r>
              <a:rPr lang="en-US" sz="1800" dirty="0" smtClean="0"/>
              <a:t> help to enforce constraints:</a:t>
            </a:r>
          </a:p>
          <a:p>
            <a:pPr marL="0" indent="0">
              <a:buNone/>
            </a:pPr>
            <a:r>
              <a:rPr lang="en-US" sz="1400" dirty="0"/>
              <a:t>public class Product</a:t>
            </a:r>
          </a:p>
          <a:p>
            <a:pPr marL="0" indent="0">
              <a:buNone/>
            </a:pPr>
            <a:r>
              <a:rPr lang="en-US" sz="1400" dirty="0"/>
              <a:t>{    </a:t>
            </a:r>
          </a:p>
          <a:p>
            <a:pPr marL="0" indent="0">
              <a:buNone/>
            </a:pPr>
            <a:r>
              <a:rPr lang="en-US" sz="1400" dirty="0"/>
              <a:t>    [Range(0, </a:t>
            </a:r>
            <a:r>
              <a:rPr lang="en-US" sz="1400" dirty="0" smtClean="0"/>
              <a:t> 5000</a:t>
            </a:r>
            <a:r>
              <a:rPr lang="en-US" sz="1400" dirty="0"/>
              <a:t>)]</a:t>
            </a:r>
          </a:p>
          <a:p>
            <a:pPr marL="0" indent="0">
              <a:buNone/>
            </a:pPr>
            <a:r>
              <a:rPr lang="en-US" sz="1400" dirty="0"/>
              <a:t>    public </a:t>
            </a:r>
            <a:r>
              <a:rPr lang="en-US" sz="1400" dirty="0" err="1"/>
              <a:t>int</a:t>
            </a:r>
            <a:r>
              <a:rPr lang="en-US" sz="1400" dirty="0"/>
              <a:t> </a:t>
            </a:r>
            <a:r>
              <a:rPr lang="en-US" sz="1400" dirty="0" err="1"/>
              <a:t>ProductID</a:t>
            </a:r>
            <a:r>
              <a:rPr lang="en-US" sz="1400" dirty="0"/>
              <a:t> { get; set; }</a:t>
            </a:r>
          </a:p>
          <a:p>
            <a:pPr marL="0" indent="0">
              <a:buNone/>
            </a:pPr>
            <a:r>
              <a:rPr lang="en-US" sz="1400" dirty="0"/>
              <a:t>    </a:t>
            </a:r>
          </a:p>
          <a:p>
            <a:pPr marL="0" indent="0">
              <a:buNone/>
            </a:pPr>
            <a:r>
              <a:rPr lang="en-US" sz="1400" dirty="0"/>
              <a:t>    [Required]</a:t>
            </a:r>
          </a:p>
          <a:p>
            <a:pPr marL="0" indent="0">
              <a:buNone/>
            </a:pPr>
            <a:r>
              <a:rPr lang="en-US" sz="1400" dirty="0"/>
              <a:t>    public string </a:t>
            </a:r>
            <a:r>
              <a:rPr lang="en-US" sz="1400" dirty="0" err="1"/>
              <a:t>ProductName</a:t>
            </a:r>
            <a:r>
              <a:rPr lang="en-US" sz="1400" dirty="0"/>
              <a:t> { get; set; </a:t>
            </a:r>
            <a:r>
              <a:rPr lang="en-US" sz="1400" dirty="0" smtClean="0"/>
              <a:t>}</a:t>
            </a:r>
          </a:p>
          <a:p>
            <a:pPr marL="0" indent="0">
              <a:buNone/>
            </a:pPr>
            <a:endParaRPr lang="en-US" sz="1400" dirty="0"/>
          </a:p>
          <a:p>
            <a:pPr marL="0" indent="0">
              <a:buNone/>
            </a:pPr>
            <a:r>
              <a:rPr lang="en-US" sz="1400" dirty="0"/>
              <a:t>    </a:t>
            </a:r>
            <a:r>
              <a:rPr lang="en-US" sz="1400" dirty="0" smtClean="0"/>
              <a:t>[</a:t>
            </a:r>
            <a:r>
              <a:rPr lang="en-US" sz="1400" dirty="0"/>
              <a:t>Min(0.1)]</a:t>
            </a:r>
          </a:p>
          <a:p>
            <a:pPr marL="0" indent="0">
              <a:buNone/>
            </a:pPr>
            <a:r>
              <a:rPr lang="en-US" sz="1400" dirty="0"/>
              <a:t>    public double </a:t>
            </a:r>
            <a:r>
              <a:rPr lang="en-US" sz="1400" dirty="0" err="1"/>
              <a:t>ListPrice</a:t>
            </a:r>
            <a:r>
              <a:rPr lang="en-US" sz="1400" dirty="0"/>
              <a:t> { get; set; }</a:t>
            </a:r>
          </a:p>
          <a:p>
            <a:pPr marL="0" indent="0">
              <a:buNone/>
            </a:pPr>
            <a:endParaRPr lang="en-US" sz="1400" dirty="0"/>
          </a:p>
          <a:p>
            <a:pPr marL="0" indent="0">
              <a:buNone/>
            </a:pPr>
            <a:r>
              <a:rPr lang="en-US" sz="1400" dirty="0"/>
              <a:t>    [</a:t>
            </a:r>
            <a:r>
              <a:rPr lang="en-US" sz="1400" dirty="0" err="1"/>
              <a:t>EnumDataType</a:t>
            </a:r>
            <a:r>
              <a:rPr lang="en-US" sz="1400" dirty="0"/>
              <a:t>(</a:t>
            </a:r>
            <a:r>
              <a:rPr lang="en-US" sz="1400" dirty="0" err="1"/>
              <a:t>typeof</a:t>
            </a:r>
            <a:r>
              <a:rPr lang="en-US" sz="1400" dirty="0"/>
              <a:t>(</a:t>
            </a:r>
            <a:r>
              <a:rPr lang="en-US" sz="1400" dirty="0" err="1"/>
              <a:t>ProductColor</a:t>
            </a:r>
            <a:r>
              <a:rPr lang="en-US" sz="1400" dirty="0"/>
              <a:t>))]</a:t>
            </a:r>
          </a:p>
          <a:p>
            <a:pPr marL="0" indent="0">
              <a:buNone/>
            </a:pPr>
            <a:r>
              <a:rPr lang="en-US" sz="1400" dirty="0"/>
              <a:t>    public </a:t>
            </a:r>
            <a:r>
              <a:rPr lang="en-US" sz="1400" dirty="0" err="1"/>
              <a:t>ProductColor</a:t>
            </a:r>
            <a:r>
              <a:rPr lang="en-US" sz="1400" dirty="0"/>
              <a:t> Color { get; set; </a:t>
            </a:r>
            <a:r>
              <a:rPr lang="en-US" sz="1400" dirty="0" smtClean="0"/>
              <a:t>}</a:t>
            </a:r>
            <a:endParaRPr lang="en-US" sz="1400" dirty="0"/>
          </a:p>
          <a:p>
            <a:pPr marL="0" indent="0">
              <a:buNone/>
            </a:pPr>
            <a:r>
              <a:rPr lang="en-US" sz="1400" dirty="0" smtClean="0"/>
              <a:t>}</a:t>
            </a:r>
            <a:endParaRPr lang="en-US" sz="1400" dirty="0"/>
          </a:p>
          <a:p>
            <a:pPr marL="0" indent="0">
              <a:buNone/>
            </a:pPr>
            <a:endParaRPr lang="en-US" sz="1800" dirty="0"/>
          </a:p>
          <a:p>
            <a:pPr marL="0" indent="0">
              <a:buNone/>
            </a:pPr>
            <a:endParaRPr lang="en-US" sz="1800" dirty="0"/>
          </a:p>
        </p:txBody>
      </p:sp>
      <p:sp>
        <p:nvSpPr>
          <p:cNvPr id="2" name="TextBox 1"/>
          <p:cNvSpPr txBox="1"/>
          <p:nvPr/>
        </p:nvSpPr>
        <p:spPr>
          <a:xfrm>
            <a:off x="846826" y="224287"/>
            <a:ext cx="10506974" cy="523220"/>
          </a:xfrm>
          <a:prstGeom prst="rect">
            <a:avLst/>
          </a:prstGeom>
          <a:noFill/>
        </p:spPr>
        <p:txBody>
          <a:bodyPr wrap="square" rtlCol="0">
            <a:spAutoFit/>
          </a:bodyPr>
          <a:lstStyle/>
          <a:p>
            <a:r>
              <a:rPr lang="en-US" sz="2800" dirty="0" smtClean="0"/>
              <a:t>Validating request DTO</a:t>
            </a:r>
            <a:endParaRPr lang="en-US" sz="2800" dirty="0"/>
          </a:p>
        </p:txBody>
      </p:sp>
    </p:spTree>
    <p:extLst>
      <p:ext uri="{BB962C8B-B14F-4D97-AF65-F5344CB8AC3E}">
        <p14:creationId xmlns:p14="http://schemas.microsoft.com/office/powerpoint/2010/main" val="2100089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8189"/>
            <a:ext cx="10515600" cy="6107502"/>
          </a:xfrm>
        </p:spPr>
        <p:txBody>
          <a:bodyPr>
            <a:normAutofit fontScale="92500" lnSpcReduction="20000"/>
          </a:bodyPr>
          <a:lstStyle/>
          <a:p>
            <a:pPr marL="0" indent="0">
              <a:buNone/>
            </a:pPr>
            <a:r>
              <a:rPr lang="en-US" sz="1800" dirty="0" smtClean="0"/>
              <a:t>Model state is available in any action </a:t>
            </a:r>
            <a:r>
              <a:rPr lang="en-US" sz="1800" dirty="0"/>
              <a:t>as </a:t>
            </a:r>
            <a:r>
              <a:rPr lang="en-US" sz="1800" dirty="0" err="1" smtClean="0"/>
              <a:t>ModelState.IsValid</a:t>
            </a:r>
            <a:r>
              <a:rPr lang="en-US" sz="1800" dirty="0" smtClean="0"/>
              <a:t> and it may be used explicitly. In order to not pollute the code we prefer to plug in automatic implicit model validation by means of a message filter.</a:t>
            </a:r>
          </a:p>
          <a:p>
            <a:pPr marL="0" indent="0">
              <a:buNone/>
            </a:pPr>
            <a:r>
              <a:rPr lang="en-US" sz="1800" dirty="0" smtClean="0"/>
              <a:t>   </a:t>
            </a:r>
            <a:r>
              <a:rPr lang="en-US" sz="1400" dirty="0" smtClean="0"/>
              <a:t>[</a:t>
            </a:r>
            <a:r>
              <a:rPr lang="en-US" sz="1400" dirty="0" err="1"/>
              <a:t>AttributeUsage</a:t>
            </a:r>
            <a:r>
              <a:rPr lang="en-US" sz="1400" dirty="0"/>
              <a:t>(</a:t>
            </a:r>
            <a:r>
              <a:rPr lang="en-US" sz="1400" dirty="0" err="1"/>
              <a:t>AttributeTargets.Class</a:t>
            </a:r>
            <a:r>
              <a:rPr lang="en-US" sz="1400" dirty="0"/>
              <a:t> | </a:t>
            </a:r>
            <a:r>
              <a:rPr lang="en-US" sz="1400" dirty="0" err="1"/>
              <a:t>AttributeTargets.Method</a:t>
            </a:r>
            <a:r>
              <a:rPr lang="en-US" sz="1400" dirty="0"/>
              <a:t>, </a:t>
            </a:r>
            <a:r>
              <a:rPr lang="en-US" sz="1400" dirty="0" err="1"/>
              <a:t>AllowMultiple</a:t>
            </a:r>
            <a:r>
              <a:rPr lang="en-US" sz="1400" dirty="0"/>
              <a:t> = false, Inherited = true)]</a:t>
            </a:r>
          </a:p>
          <a:p>
            <a:pPr marL="0" indent="0">
              <a:buNone/>
            </a:pPr>
            <a:r>
              <a:rPr lang="en-US" sz="1400" dirty="0"/>
              <a:t>    public class </a:t>
            </a:r>
            <a:r>
              <a:rPr lang="en-US" sz="1400" dirty="0" err="1"/>
              <a:t>InvalidModelStateFilterAttribute</a:t>
            </a:r>
            <a:r>
              <a:rPr lang="en-US" sz="1400" dirty="0"/>
              <a:t>: </a:t>
            </a:r>
            <a:r>
              <a:rPr lang="en-US" sz="1400" dirty="0" err="1"/>
              <a:t>ActionFilterAttribute</a:t>
            </a:r>
            <a:endParaRPr lang="en-US" sz="1400" dirty="0"/>
          </a:p>
          <a:p>
            <a:pPr marL="0" indent="0">
              <a:buNone/>
            </a:pPr>
            <a:r>
              <a:rPr lang="en-US" sz="1400" dirty="0"/>
              <a:t>    {</a:t>
            </a:r>
          </a:p>
          <a:p>
            <a:pPr marL="0" indent="0">
              <a:buNone/>
            </a:pPr>
            <a:r>
              <a:rPr lang="en-US" sz="1400" dirty="0"/>
              <a:t>        public override void </a:t>
            </a:r>
            <a:r>
              <a:rPr lang="en-US" sz="1400" dirty="0" err="1"/>
              <a:t>OnActionExecuting</a:t>
            </a:r>
            <a:r>
              <a:rPr lang="en-US" sz="1400" dirty="0"/>
              <a:t> (</a:t>
            </a:r>
            <a:r>
              <a:rPr lang="en-US" sz="1400" dirty="0" err="1"/>
              <a:t>HttpActionContext</a:t>
            </a:r>
            <a:r>
              <a:rPr lang="en-US" sz="1400" dirty="0"/>
              <a:t> </a:t>
            </a:r>
            <a:r>
              <a:rPr lang="en-US" sz="1400" dirty="0" err="1"/>
              <a:t>actionContext</a:t>
            </a:r>
            <a:r>
              <a:rPr lang="en-US" sz="1400" dirty="0"/>
              <a:t>)</a:t>
            </a:r>
          </a:p>
          <a:p>
            <a:pPr marL="0" indent="0">
              <a:buNone/>
            </a:pPr>
            <a:r>
              <a:rPr lang="en-US" sz="1400" dirty="0"/>
              <a:t>        {</a:t>
            </a:r>
          </a:p>
          <a:p>
            <a:pPr marL="0" indent="0">
              <a:buNone/>
            </a:pPr>
            <a:r>
              <a:rPr lang="en-US" sz="1400" dirty="0"/>
              <a:t>            if (</a:t>
            </a:r>
            <a:r>
              <a:rPr lang="en-US" sz="1400" dirty="0" err="1"/>
              <a:t>actionContext.ModelState.IsValid</a:t>
            </a:r>
            <a:r>
              <a:rPr lang="en-US" sz="1400" dirty="0"/>
              <a:t>)</a:t>
            </a:r>
          </a:p>
          <a:p>
            <a:pPr marL="0" indent="0">
              <a:buNone/>
            </a:pPr>
            <a:r>
              <a:rPr lang="en-US" sz="1400" dirty="0"/>
              <a:t>                return;</a:t>
            </a:r>
          </a:p>
          <a:p>
            <a:pPr marL="0" indent="0">
              <a:buNone/>
            </a:pPr>
            <a:r>
              <a:rPr lang="en-US" sz="1400" dirty="0"/>
              <a:t>            </a:t>
            </a:r>
            <a:r>
              <a:rPr lang="en-US" sz="1400" dirty="0" err="1"/>
              <a:t>actionContext.Response</a:t>
            </a:r>
            <a:r>
              <a:rPr lang="en-US" sz="1400" dirty="0"/>
              <a:t> = </a:t>
            </a:r>
            <a:r>
              <a:rPr lang="en-US" sz="1400" dirty="0" err="1"/>
              <a:t>actionContext.Request.CreateErrorResponse</a:t>
            </a:r>
            <a:r>
              <a:rPr lang="en-US" sz="1400" dirty="0"/>
              <a:t>(</a:t>
            </a:r>
            <a:r>
              <a:rPr lang="en-US" sz="1400" dirty="0" err="1"/>
              <a:t>HttpStatusCode.BadRequest</a:t>
            </a:r>
            <a:r>
              <a:rPr lang="en-US" sz="1400" dirty="0"/>
              <a:t>, </a:t>
            </a:r>
            <a:r>
              <a:rPr lang="en-US" sz="1400" dirty="0" err="1"/>
              <a:t>actionContext.ModelState</a:t>
            </a:r>
            <a:r>
              <a:rPr lang="en-US" sz="1400" dirty="0"/>
              <a:t>);</a:t>
            </a:r>
          </a:p>
          <a:p>
            <a:pPr marL="0" indent="0">
              <a:buNone/>
            </a:pPr>
            <a:r>
              <a:rPr lang="en-US" sz="1400" dirty="0"/>
              <a:t>        }</a:t>
            </a:r>
          </a:p>
          <a:p>
            <a:pPr marL="0" indent="0">
              <a:buNone/>
            </a:pPr>
            <a:r>
              <a:rPr lang="en-US" sz="1400" dirty="0"/>
              <a:t>    </a:t>
            </a:r>
            <a:r>
              <a:rPr lang="en-US" sz="1400" dirty="0" smtClean="0"/>
              <a:t>}</a:t>
            </a:r>
          </a:p>
          <a:p>
            <a:pPr marL="0" indent="0">
              <a:buNone/>
            </a:pPr>
            <a:r>
              <a:rPr lang="en-US" sz="1800" dirty="0" smtClean="0"/>
              <a:t>The filter may </a:t>
            </a:r>
            <a:r>
              <a:rPr lang="en-US" sz="1800" dirty="0"/>
              <a:t>be plugged in </a:t>
            </a:r>
            <a:r>
              <a:rPr lang="en-US" sz="1800" dirty="0" smtClean="0"/>
              <a:t>to </a:t>
            </a:r>
            <a:r>
              <a:rPr lang="en-US" sz="1800" dirty="0" err="1" smtClean="0"/>
              <a:t>HttpConfiguration</a:t>
            </a:r>
            <a:r>
              <a:rPr lang="en-US" sz="1800" dirty="0" smtClean="0"/>
              <a:t>:</a:t>
            </a:r>
          </a:p>
          <a:p>
            <a:pPr marL="0" indent="0">
              <a:buNone/>
            </a:pPr>
            <a:r>
              <a:rPr lang="en-US" sz="1500" dirty="0"/>
              <a:t>static class </a:t>
            </a:r>
            <a:r>
              <a:rPr lang="en-US" sz="1500" dirty="0" err="1"/>
              <a:t>WebApiConfig</a:t>
            </a:r>
            <a:endParaRPr lang="en-US" sz="1500" dirty="0"/>
          </a:p>
          <a:p>
            <a:pPr marL="0" indent="0">
              <a:buNone/>
            </a:pPr>
            <a:r>
              <a:rPr lang="en-US" sz="1500" dirty="0"/>
              <a:t>{</a:t>
            </a:r>
          </a:p>
          <a:p>
            <a:pPr marL="0" indent="0">
              <a:buNone/>
            </a:pPr>
            <a:r>
              <a:rPr lang="en-US" sz="1500" dirty="0"/>
              <a:t> </a:t>
            </a:r>
            <a:r>
              <a:rPr lang="en-US" sz="1500" dirty="0" smtClean="0"/>
              <a:t>    internal </a:t>
            </a:r>
            <a:r>
              <a:rPr lang="en-US" sz="1500" dirty="0"/>
              <a:t>static void Configure (</a:t>
            </a:r>
            <a:r>
              <a:rPr lang="en-US" sz="1500" dirty="0" err="1"/>
              <a:t>HttpConfiguration</a:t>
            </a:r>
            <a:r>
              <a:rPr lang="en-US" sz="1500" dirty="0"/>
              <a:t> </a:t>
            </a:r>
            <a:r>
              <a:rPr lang="en-US" sz="1500" dirty="0" err="1"/>
              <a:t>config</a:t>
            </a:r>
            <a:r>
              <a:rPr lang="en-US" sz="1500" dirty="0"/>
              <a:t>)</a:t>
            </a:r>
          </a:p>
          <a:p>
            <a:pPr marL="0" indent="0">
              <a:buNone/>
            </a:pPr>
            <a:r>
              <a:rPr lang="en-US" sz="1500" dirty="0" smtClean="0"/>
              <a:t>     {</a:t>
            </a:r>
          </a:p>
          <a:p>
            <a:pPr marL="0" indent="0">
              <a:buNone/>
            </a:pPr>
            <a:r>
              <a:rPr lang="en-US" sz="1500" dirty="0"/>
              <a:t>	</a:t>
            </a:r>
            <a:r>
              <a:rPr lang="en-US" sz="1500" dirty="0" smtClean="0"/>
              <a:t>//Adding for each action request DTO validator</a:t>
            </a:r>
          </a:p>
          <a:p>
            <a:pPr marL="0" indent="0">
              <a:buNone/>
            </a:pPr>
            <a:r>
              <a:rPr lang="en-US" sz="1500" dirty="0" smtClean="0"/>
              <a:t>            	</a:t>
            </a:r>
            <a:r>
              <a:rPr lang="en-US" sz="1500" dirty="0" err="1" smtClean="0"/>
              <a:t>config.Filters.Add</a:t>
            </a:r>
            <a:r>
              <a:rPr lang="en-US" sz="1500" dirty="0" smtClean="0"/>
              <a:t>(new </a:t>
            </a:r>
            <a:r>
              <a:rPr lang="en-US" sz="1500" dirty="0" err="1"/>
              <a:t>InvalidModelStateFilterAttribute</a:t>
            </a:r>
            <a:r>
              <a:rPr lang="en-US" sz="1500" dirty="0"/>
              <a:t>());</a:t>
            </a:r>
          </a:p>
          <a:p>
            <a:pPr marL="0" indent="0">
              <a:buNone/>
            </a:pPr>
            <a:r>
              <a:rPr lang="en-US" sz="1500" dirty="0" smtClean="0"/>
              <a:t>      }</a:t>
            </a:r>
            <a:endParaRPr lang="en-US" sz="1500" dirty="0"/>
          </a:p>
          <a:p>
            <a:pPr marL="0" indent="0">
              <a:buNone/>
            </a:pPr>
            <a:r>
              <a:rPr lang="en-US" sz="1500" dirty="0"/>
              <a:t>}</a:t>
            </a:r>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334173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6826" y="224287"/>
            <a:ext cx="10506974" cy="523220"/>
          </a:xfrm>
          <a:prstGeom prst="rect">
            <a:avLst/>
          </a:prstGeom>
          <a:noFill/>
        </p:spPr>
        <p:txBody>
          <a:bodyPr wrap="square" rtlCol="0">
            <a:spAutoFit/>
          </a:bodyPr>
          <a:lstStyle/>
          <a:p>
            <a:r>
              <a:rPr lang="en-US" sz="2800" dirty="0" smtClean="0"/>
              <a:t>Validating route/parameter IDs for existing (route constraint)</a:t>
            </a:r>
            <a:endParaRPr lang="en-US" sz="2800" dirty="0"/>
          </a:p>
        </p:txBody>
      </p:sp>
      <p:sp>
        <p:nvSpPr>
          <p:cNvPr id="5" name="Content Placeholder 2"/>
          <p:cNvSpPr>
            <a:spLocks noGrp="1"/>
          </p:cNvSpPr>
          <p:nvPr>
            <p:ph idx="1"/>
          </p:nvPr>
        </p:nvSpPr>
        <p:spPr>
          <a:xfrm>
            <a:off x="838200" y="948906"/>
            <a:ext cx="10515600" cy="5469146"/>
          </a:xfrm>
        </p:spPr>
        <p:txBody>
          <a:bodyPr>
            <a:normAutofit/>
          </a:bodyPr>
          <a:lstStyle/>
          <a:p>
            <a:pPr marL="0" indent="0">
              <a:buNone/>
            </a:pPr>
            <a:r>
              <a:rPr lang="en-US" sz="1800" dirty="0" smtClean="0"/>
              <a:t>May be done explicitly in each action, but we prefer not to pollute the code, so there are two options:</a:t>
            </a:r>
          </a:p>
          <a:p>
            <a:pPr marL="800100" lvl="1" indent="-342900">
              <a:buFont typeface="+mj-lt"/>
              <a:buAutoNum type="arabicParenR"/>
            </a:pPr>
            <a:r>
              <a:rPr lang="en-US" sz="1400" dirty="0" smtClean="0"/>
              <a:t>to use routing constraints;</a:t>
            </a:r>
          </a:p>
          <a:p>
            <a:pPr marL="800100" lvl="1" indent="-342900">
              <a:buFont typeface="+mj-lt"/>
              <a:buAutoNum type="arabicParenR"/>
            </a:pPr>
            <a:r>
              <a:rPr lang="en-US" sz="1400" dirty="0" smtClean="0"/>
              <a:t>to use dispatchers.</a:t>
            </a:r>
          </a:p>
          <a:p>
            <a:pPr marL="800100" lvl="1" indent="-342900">
              <a:buFont typeface="+mj-lt"/>
              <a:buAutoNum type="arabicParenR"/>
            </a:pPr>
            <a:endParaRPr lang="en-US" sz="1400" dirty="0"/>
          </a:p>
          <a:p>
            <a:pPr marL="0" indent="0">
              <a:buNone/>
            </a:pPr>
            <a:r>
              <a:rPr lang="en-US" sz="1200" dirty="0" err="1"/>
              <a:t>routes.MapRoute</a:t>
            </a:r>
            <a:r>
              <a:rPr lang="en-US" sz="1200" dirty="0"/>
              <a:t>(</a:t>
            </a:r>
          </a:p>
          <a:p>
            <a:pPr marL="0" indent="0">
              <a:buNone/>
            </a:pPr>
            <a:r>
              <a:rPr lang="en-US" sz="1200" dirty="0"/>
              <a:t>                </a:t>
            </a:r>
            <a:r>
              <a:rPr lang="en-US" sz="1200" dirty="0" smtClean="0"/>
              <a:t>“Model",</a:t>
            </a:r>
            <a:endParaRPr lang="en-US" sz="1200" dirty="0"/>
          </a:p>
          <a:p>
            <a:pPr marL="0" indent="0">
              <a:buNone/>
            </a:pPr>
            <a:r>
              <a:rPr lang="en-US" sz="1200" dirty="0"/>
              <a:t>                </a:t>
            </a:r>
            <a:r>
              <a:rPr lang="en-US" sz="1200" dirty="0" smtClean="0"/>
              <a:t>“</a:t>
            </a:r>
            <a:r>
              <a:rPr lang="en-US" sz="1200" dirty="0" err="1" smtClean="0"/>
              <a:t>api</a:t>
            </a:r>
            <a:r>
              <a:rPr lang="en-US" sz="1200" dirty="0"/>
              <a:t>/{Make}/{Model}",</a:t>
            </a:r>
          </a:p>
          <a:p>
            <a:pPr marL="0" indent="0">
              <a:buNone/>
            </a:pPr>
            <a:r>
              <a:rPr lang="en-US" sz="1200" dirty="0"/>
              <a:t>                new {controller</a:t>
            </a:r>
            <a:r>
              <a:rPr lang="en-US" sz="1200" dirty="0" smtClean="0"/>
              <a:t>=“Model"}, //defaults</a:t>
            </a:r>
            <a:endParaRPr lang="en-US" sz="1200" dirty="0"/>
          </a:p>
          <a:p>
            <a:pPr marL="0" indent="0">
              <a:buNone/>
            </a:pPr>
            <a:r>
              <a:rPr lang="en-US" sz="1200" dirty="0"/>
              <a:t>                new </a:t>
            </a:r>
            <a:r>
              <a:rPr lang="en-US" sz="1200" dirty="0" smtClean="0"/>
              <a:t>{</a:t>
            </a:r>
            <a:r>
              <a:rPr lang="en-US" sz="1200" dirty="0" err="1" smtClean="0"/>
              <a:t>makeModelConstraint</a:t>
            </a:r>
            <a:r>
              <a:rPr lang="en-US" sz="1200" dirty="0" smtClean="0"/>
              <a:t> = </a:t>
            </a:r>
            <a:r>
              <a:rPr lang="en-US" sz="1200" dirty="0"/>
              <a:t>new </a:t>
            </a:r>
            <a:r>
              <a:rPr lang="en-US" sz="1200" dirty="0" err="1" smtClean="0"/>
              <a:t>MakeModelRouteConstraint</a:t>
            </a:r>
            <a:r>
              <a:rPr lang="en-US" sz="1200" dirty="0" smtClean="0"/>
              <a:t>()} //here is the dictionary of constraints</a:t>
            </a:r>
            <a:endParaRPr lang="en-US" sz="1200" dirty="0"/>
          </a:p>
          <a:p>
            <a:pPr marL="0" indent="0">
              <a:buNone/>
            </a:pPr>
            <a:r>
              <a:rPr lang="en-US" sz="1200" dirty="0"/>
              <a:t>    </a:t>
            </a:r>
            <a:r>
              <a:rPr lang="en-US" sz="1200" dirty="0" smtClean="0"/>
              <a:t>);</a:t>
            </a:r>
          </a:p>
          <a:p>
            <a:pPr marL="0" indent="0">
              <a:buNone/>
            </a:pPr>
            <a:r>
              <a:rPr lang="en-US" sz="1800" dirty="0" smtClean="0"/>
              <a:t>Here we need to validate car “Make” and “Mode”. Also, we want to use names instead of IDs to work with human-readable URLs, so, to have it working transparently for the actions, we have not only validate them, but in addition to substitute names by IDs.</a:t>
            </a:r>
          </a:p>
          <a:p>
            <a:pPr marL="0" indent="0">
              <a:buNone/>
            </a:pPr>
            <a:r>
              <a:rPr lang="en-US" sz="1800" dirty="0" smtClean="0"/>
              <a:t>To accomplish that we implement a constraint validator listed below.</a:t>
            </a:r>
          </a:p>
        </p:txBody>
      </p:sp>
    </p:spTree>
    <p:extLst>
      <p:ext uri="{BB962C8B-B14F-4D97-AF65-F5344CB8AC3E}">
        <p14:creationId xmlns:p14="http://schemas.microsoft.com/office/powerpoint/2010/main" val="3130146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4453"/>
            <a:ext cx="10515600" cy="5995358"/>
          </a:xfrm>
        </p:spPr>
        <p:txBody>
          <a:bodyPr>
            <a:normAutofit lnSpcReduction="10000"/>
          </a:bodyPr>
          <a:lstStyle/>
          <a:p>
            <a:pPr marL="0" indent="0">
              <a:buNone/>
            </a:pPr>
            <a:r>
              <a:rPr lang="en-US" sz="1200" dirty="0"/>
              <a:t>public class </a:t>
            </a:r>
            <a:r>
              <a:rPr lang="en-US" sz="1200" dirty="0" err="1"/>
              <a:t>MakeModelRouteConstraint</a:t>
            </a:r>
            <a:r>
              <a:rPr lang="en-US" sz="1200" dirty="0"/>
              <a:t> : </a:t>
            </a:r>
            <a:r>
              <a:rPr lang="en-US" sz="1200" dirty="0" err="1"/>
              <a:t>IRouteConstraint</a:t>
            </a:r>
            <a:endParaRPr lang="en-US" sz="1200" dirty="0"/>
          </a:p>
          <a:p>
            <a:pPr marL="0" indent="0">
              <a:buNone/>
            </a:pPr>
            <a:r>
              <a:rPr lang="en-US" sz="1200" dirty="0"/>
              <a:t>    {</a:t>
            </a:r>
          </a:p>
          <a:p>
            <a:pPr marL="0" indent="0">
              <a:buNone/>
            </a:pPr>
            <a:r>
              <a:rPr lang="en-US" sz="1200" dirty="0"/>
              <a:t>        public bool Match(</a:t>
            </a:r>
            <a:r>
              <a:rPr lang="en-US" sz="1200" dirty="0" err="1"/>
              <a:t>HttpContextBase</a:t>
            </a:r>
            <a:r>
              <a:rPr lang="en-US" sz="1200" dirty="0"/>
              <a:t> </a:t>
            </a:r>
            <a:r>
              <a:rPr lang="en-US" sz="1200" dirty="0" err="1"/>
              <a:t>httpContext</a:t>
            </a:r>
            <a:r>
              <a:rPr lang="en-US" sz="1200" dirty="0"/>
              <a:t>, Route </a:t>
            </a:r>
            <a:r>
              <a:rPr lang="en-US" sz="1200" dirty="0" err="1"/>
              <a:t>route</a:t>
            </a:r>
            <a:r>
              <a:rPr lang="en-US" sz="1200" dirty="0"/>
              <a:t>, string </a:t>
            </a:r>
            <a:r>
              <a:rPr lang="en-US" sz="1200" dirty="0" err="1"/>
              <a:t>parameterName</a:t>
            </a:r>
            <a:r>
              <a:rPr lang="en-US" sz="1200" dirty="0"/>
              <a:t>, </a:t>
            </a:r>
            <a:r>
              <a:rPr lang="en-US" sz="1200" dirty="0" err="1"/>
              <a:t>RouteValueDictionary</a:t>
            </a:r>
            <a:r>
              <a:rPr lang="en-US" sz="1200" dirty="0"/>
              <a:t> values, </a:t>
            </a:r>
            <a:r>
              <a:rPr lang="en-US" sz="1200" dirty="0" err="1"/>
              <a:t>RouteDirection</a:t>
            </a:r>
            <a:r>
              <a:rPr lang="en-US" sz="1200" dirty="0"/>
              <a:t> </a:t>
            </a:r>
            <a:r>
              <a:rPr lang="en-US" sz="1200" dirty="0" err="1"/>
              <a:t>routeDirection</a:t>
            </a:r>
            <a:r>
              <a:rPr lang="en-US" sz="1200" dirty="0"/>
              <a:t>)</a:t>
            </a:r>
          </a:p>
          <a:p>
            <a:pPr marL="0" indent="0">
              <a:buNone/>
            </a:pPr>
            <a:r>
              <a:rPr lang="en-US" sz="1200" dirty="0"/>
              <a:t>        {</a:t>
            </a:r>
          </a:p>
          <a:p>
            <a:pPr marL="0" indent="0">
              <a:buNone/>
            </a:pPr>
            <a:r>
              <a:rPr lang="en-US" sz="1200" dirty="0"/>
              <a:t>            if (</a:t>
            </a:r>
            <a:r>
              <a:rPr lang="en-US" sz="1200" dirty="0" err="1"/>
              <a:t>routeDirection</a:t>
            </a:r>
            <a:r>
              <a:rPr lang="en-US" sz="1200" dirty="0"/>
              <a:t> == </a:t>
            </a:r>
            <a:r>
              <a:rPr lang="en-US" sz="1200" dirty="0" err="1"/>
              <a:t>RouteDirection.UrlGeneration</a:t>
            </a:r>
            <a:r>
              <a:rPr lang="en-US" sz="1200" dirty="0"/>
              <a:t>) return true;</a:t>
            </a:r>
          </a:p>
          <a:p>
            <a:pPr marL="0" indent="0">
              <a:buNone/>
            </a:pPr>
            <a:r>
              <a:rPr lang="en-US" sz="1200" dirty="0"/>
              <a:t>            values = Decode(values);</a:t>
            </a:r>
          </a:p>
          <a:p>
            <a:pPr marL="0" indent="0">
              <a:buNone/>
            </a:pPr>
            <a:endParaRPr lang="en-US" sz="1200" dirty="0"/>
          </a:p>
          <a:p>
            <a:pPr marL="0" indent="0">
              <a:buNone/>
            </a:pPr>
            <a:r>
              <a:rPr lang="en-US" sz="1200" dirty="0"/>
              <a:t>            string make = (string)values["Make"];</a:t>
            </a:r>
          </a:p>
          <a:p>
            <a:pPr marL="0" indent="0">
              <a:buNone/>
            </a:pPr>
            <a:r>
              <a:rPr lang="en-US" sz="1200" dirty="0"/>
              <a:t>            string model = (string)values["Model"];</a:t>
            </a:r>
          </a:p>
          <a:p>
            <a:pPr marL="0" indent="0">
              <a:buNone/>
            </a:pPr>
            <a:r>
              <a:rPr lang="en-US" sz="1200" dirty="0"/>
              <a:t>            using (</a:t>
            </a:r>
            <a:r>
              <a:rPr lang="en-US" sz="1200" dirty="0" err="1"/>
              <a:t>var</a:t>
            </a:r>
            <a:r>
              <a:rPr lang="en-US" sz="1200" dirty="0"/>
              <a:t> </a:t>
            </a:r>
            <a:r>
              <a:rPr lang="en-US" sz="1200" dirty="0" err="1"/>
              <a:t>db</a:t>
            </a:r>
            <a:r>
              <a:rPr lang="en-US" sz="1200" dirty="0"/>
              <a:t> = new </a:t>
            </a:r>
            <a:r>
              <a:rPr lang="en-US" sz="1200" dirty="0" err="1"/>
              <a:t>CarQuotesDataContext</a:t>
            </a:r>
            <a:r>
              <a:rPr lang="en-US" sz="1200" dirty="0"/>
              <a:t>())</a:t>
            </a:r>
          </a:p>
          <a:p>
            <a:pPr marL="0" indent="0">
              <a:buNone/>
            </a:pPr>
            <a:r>
              <a:rPr lang="en-US" sz="1200" dirty="0"/>
              <a:t>            {</a:t>
            </a:r>
          </a:p>
          <a:p>
            <a:pPr marL="0" indent="0">
              <a:buNone/>
            </a:pPr>
            <a:r>
              <a:rPr lang="en-US" sz="1200" dirty="0"/>
              <a:t>                </a:t>
            </a:r>
            <a:r>
              <a:rPr lang="en-US" sz="1200" dirty="0" err="1"/>
              <a:t>var</a:t>
            </a:r>
            <a:r>
              <a:rPr lang="en-US" sz="1200" dirty="0"/>
              <a:t> any = (from m in </a:t>
            </a:r>
            <a:r>
              <a:rPr lang="en-US" sz="1200" dirty="0" err="1"/>
              <a:t>db.NewCarModels</a:t>
            </a:r>
            <a:endParaRPr lang="en-US" sz="1200" dirty="0"/>
          </a:p>
          <a:p>
            <a:pPr marL="0" indent="0">
              <a:buNone/>
            </a:pPr>
            <a:r>
              <a:rPr lang="en-US" sz="1200" dirty="0"/>
              <a:t>                           where </a:t>
            </a:r>
            <a:r>
              <a:rPr lang="en-US" sz="1200" dirty="0" err="1"/>
              <a:t>m.NewCarMake.Name</a:t>
            </a:r>
            <a:r>
              <a:rPr lang="en-US" sz="1200" dirty="0"/>
              <a:t> == make &amp;&amp; </a:t>
            </a:r>
            <a:r>
              <a:rPr lang="en-US" sz="1200" dirty="0" err="1"/>
              <a:t>m.Name</a:t>
            </a:r>
            <a:r>
              <a:rPr lang="en-US" sz="1200" dirty="0"/>
              <a:t> == model &amp;&amp; </a:t>
            </a:r>
            <a:r>
              <a:rPr lang="en-US" sz="1200" dirty="0" err="1"/>
              <a:t>m.IsActive</a:t>
            </a:r>
            <a:endParaRPr lang="en-US" sz="1200" dirty="0"/>
          </a:p>
          <a:p>
            <a:pPr marL="0" indent="0">
              <a:buNone/>
            </a:pPr>
            <a:r>
              <a:rPr lang="en-US" sz="1200" dirty="0"/>
              <a:t>                           select </a:t>
            </a:r>
            <a:r>
              <a:rPr lang="en-US" sz="1200" dirty="0" err="1"/>
              <a:t>m.NewCarModelId</a:t>
            </a:r>
            <a:r>
              <a:rPr lang="en-US" sz="1200" dirty="0"/>
              <a:t>).Any();</a:t>
            </a:r>
          </a:p>
          <a:p>
            <a:pPr marL="0" indent="0">
              <a:buNone/>
            </a:pPr>
            <a:r>
              <a:rPr lang="en-US" sz="1200" dirty="0"/>
              <a:t>                if (!any) return false;</a:t>
            </a:r>
          </a:p>
          <a:p>
            <a:pPr marL="0" indent="0">
              <a:buNone/>
            </a:pPr>
            <a:r>
              <a:rPr lang="en-US" sz="1200" dirty="0"/>
              <a:t>                </a:t>
            </a:r>
            <a:r>
              <a:rPr lang="en-US" sz="1200" dirty="0" err="1"/>
              <a:t>Routing.SetParameter</a:t>
            </a:r>
            <a:r>
              <a:rPr lang="en-US" sz="1200" dirty="0"/>
              <a:t>("Make", make);</a:t>
            </a:r>
          </a:p>
          <a:p>
            <a:pPr marL="0" indent="0">
              <a:buNone/>
            </a:pPr>
            <a:r>
              <a:rPr lang="en-US" sz="1200" dirty="0"/>
              <a:t>                </a:t>
            </a:r>
            <a:r>
              <a:rPr lang="en-US" sz="1200" dirty="0" err="1"/>
              <a:t>Routing.SetParameter</a:t>
            </a:r>
            <a:r>
              <a:rPr lang="en-US" sz="1200" dirty="0"/>
              <a:t>("Model", model);</a:t>
            </a:r>
          </a:p>
          <a:p>
            <a:pPr marL="0" indent="0">
              <a:buNone/>
            </a:pPr>
            <a:r>
              <a:rPr lang="en-US" sz="1200" dirty="0"/>
              <a:t>                return true;</a:t>
            </a:r>
          </a:p>
          <a:p>
            <a:pPr marL="0" indent="0">
              <a:buNone/>
            </a:pPr>
            <a:r>
              <a:rPr lang="en-US" sz="1200" dirty="0"/>
              <a:t>            }</a:t>
            </a:r>
          </a:p>
          <a:p>
            <a:pPr marL="0" indent="0">
              <a:buNone/>
            </a:pPr>
            <a:r>
              <a:rPr lang="en-US" sz="1200" dirty="0"/>
              <a:t>        }</a:t>
            </a:r>
          </a:p>
          <a:p>
            <a:pPr marL="0" indent="0">
              <a:buNone/>
            </a:pPr>
            <a:r>
              <a:rPr lang="en-US" sz="1200" dirty="0"/>
              <a:t>    }</a:t>
            </a:r>
          </a:p>
        </p:txBody>
      </p:sp>
    </p:spTree>
    <p:extLst>
      <p:ext uri="{BB962C8B-B14F-4D97-AF65-F5344CB8AC3E}">
        <p14:creationId xmlns:p14="http://schemas.microsoft.com/office/powerpoint/2010/main" val="2942234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6826" y="224287"/>
            <a:ext cx="10506974" cy="523220"/>
          </a:xfrm>
          <a:prstGeom prst="rect">
            <a:avLst/>
          </a:prstGeom>
          <a:noFill/>
        </p:spPr>
        <p:txBody>
          <a:bodyPr wrap="square" rtlCol="0">
            <a:spAutoFit/>
          </a:bodyPr>
          <a:lstStyle/>
          <a:p>
            <a:r>
              <a:rPr lang="en-US" sz="2800" dirty="0" smtClean="0"/>
              <a:t>Validating route/parameter IDs for existing (dispatchers)</a:t>
            </a:r>
            <a:endParaRPr lang="en-US" sz="2800" dirty="0"/>
          </a:p>
        </p:txBody>
      </p:sp>
      <p:sp>
        <p:nvSpPr>
          <p:cNvPr id="5" name="Content Placeholder 2"/>
          <p:cNvSpPr>
            <a:spLocks noGrp="1"/>
          </p:cNvSpPr>
          <p:nvPr>
            <p:ph idx="1"/>
          </p:nvPr>
        </p:nvSpPr>
        <p:spPr>
          <a:xfrm>
            <a:off x="838200" y="948906"/>
            <a:ext cx="10515600" cy="5469146"/>
          </a:xfrm>
        </p:spPr>
        <p:txBody>
          <a:bodyPr>
            <a:normAutofit/>
          </a:bodyPr>
          <a:lstStyle/>
          <a:p>
            <a:pPr marL="0" indent="0">
              <a:buNone/>
            </a:pPr>
            <a:r>
              <a:rPr lang="en-US" sz="1800" dirty="0" smtClean="0"/>
              <a:t>Dispatchers are delegating handlers, that are executed before your action. They may be plugged in at Web </a:t>
            </a:r>
            <a:r>
              <a:rPr lang="en-US" sz="1800" dirty="0" err="1" smtClean="0"/>
              <a:t>Api</a:t>
            </a:r>
            <a:r>
              <a:rPr lang="en-US" sz="1800" dirty="0" smtClean="0"/>
              <a:t> configuring:</a:t>
            </a:r>
          </a:p>
          <a:p>
            <a:pPr marL="0" indent="0">
              <a:buNone/>
            </a:pPr>
            <a:r>
              <a:rPr lang="en-US" sz="1400" dirty="0" err="1"/>
              <a:t>HttpMessageHandler</a:t>
            </a:r>
            <a:r>
              <a:rPr lang="en-US" sz="1400" dirty="0"/>
              <a:t> </a:t>
            </a:r>
            <a:r>
              <a:rPr lang="en-US" sz="1400" dirty="0" err="1"/>
              <a:t>affiliateShipmentsPipeline</a:t>
            </a:r>
            <a:r>
              <a:rPr lang="en-US" sz="1400" dirty="0"/>
              <a:t> =</a:t>
            </a:r>
          </a:p>
          <a:p>
            <a:pPr marL="0" indent="0">
              <a:buNone/>
            </a:pPr>
            <a:r>
              <a:rPr lang="en-US" sz="1400" dirty="0"/>
              <a:t>                </a:t>
            </a:r>
            <a:r>
              <a:rPr lang="en-US" sz="1400" dirty="0" err="1"/>
              <a:t>HttpClientFactory.CreatePipeline</a:t>
            </a:r>
            <a:r>
              <a:rPr lang="en-US" sz="1400" dirty="0"/>
              <a:t>(</a:t>
            </a:r>
          </a:p>
          <a:p>
            <a:pPr marL="0" indent="0">
              <a:buNone/>
            </a:pPr>
            <a:r>
              <a:rPr lang="en-US" sz="1400" dirty="0"/>
              <a:t>                    new </a:t>
            </a:r>
            <a:r>
              <a:rPr lang="en-US" sz="1400" dirty="0" err="1"/>
              <a:t>HttpControllerDispatcher</a:t>
            </a:r>
            <a:r>
              <a:rPr lang="en-US" sz="1400" dirty="0"/>
              <a:t>(</a:t>
            </a:r>
            <a:r>
              <a:rPr lang="en-US" sz="1400" dirty="0" err="1"/>
              <a:t>config</a:t>
            </a:r>
            <a:r>
              <a:rPr lang="en-US" sz="1400" dirty="0"/>
              <a:t>),</a:t>
            </a:r>
          </a:p>
          <a:p>
            <a:pPr marL="0" indent="0">
              <a:buNone/>
            </a:pPr>
            <a:r>
              <a:rPr lang="en-US" sz="1400" dirty="0"/>
              <a:t>                    new[] { new </a:t>
            </a:r>
            <a:r>
              <a:rPr lang="en-US" sz="1400" b="1" dirty="0" err="1">
                <a:solidFill>
                  <a:srgbClr val="FF0000"/>
                </a:solidFill>
              </a:rPr>
              <a:t>AffiliateShipmentsDispatcher</a:t>
            </a:r>
            <a:r>
              <a:rPr lang="en-US" sz="1400" dirty="0"/>
              <a:t>() </a:t>
            </a:r>
            <a:r>
              <a:rPr lang="en-US" sz="1400" dirty="0" smtClean="0"/>
              <a:t>});</a:t>
            </a:r>
          </a:p>
          <a:p>
            <a:pPr marL="0" indent="0">
              <a:buNone/>
            </a:pPr>
            <a:endParaRPr lang="en-US" sz="1400" dirty="0"/>
          </a:p>
          <a:p>
            <a:pPr marL="0" indent="0">
              <a:buNone/>
            </a:pPr>
            <a:r>
              <a:rPr lang="en-US" sz="1400" dirty="0" err="1"/>
              <a:t>routes.MapHttpRoute</a:t>
            </a:r>
            <a:r>
              <a:rPr lang="en-US" sz="1400" dirty="0"/>
              <a:t>(</a:t>
            </a:r>
          </a:p>
          <a:p>
            <a:pPr marL="0" indent="0">
              <a:buNone/>
            </a:pPr>
            <a:r>
              <a:rPr lang="en-US" sz="1400" dirty="0"/>
              <a:t>                "</a:t>
            </a:r>
            <a:r>
              <a:rPr lang="en-US" sz="1400" dirty="0" err="1"/>
              <a:t>AffiliateShipmentsHttpRoute</a:t>
            </a:r>
            <a:r>
              <a:rPr lang="en-US" sz="1400" dirty="0"/>
              <a:t>",</a:t>
            </a:r>
          </a:p>
          <a:p>
            <a:pPr marL="0" indent="0">
              <a:buNone/>
            </a:pPr>
            <a:r>
              <a:rPr lang="en-US" sz="1400" dirty="0"/>
              <a:t>                "</a:t>
            </a:r>
            <a:r>
              <a:rPr lang="en-US" sz="1400" dirty="0" err="1"/>
              <a:t>api</a:t>
            </a:r>
            <a:r>
              <a:rPr lang="en-US" sz="1400" dirty="0"/>
              <a:t>/affiliates/{key}/shipments/{</a:t>
            </a:r>
            <a:r>
              <a:rPr lang="en-US" sz="1400" dirty="0" err="1"/>
              <a:t>shipmentKey</a:t>
            </a:r>
            <a:r>
              <a:rPr lang="en-US" sz="1400" dirty="0"/>
              <a:t>}",</a:t>
            </a:r>
          </a:p>
          <a:p>
            <a:pPr marL="0" indent="0">
              <a:buNone/>
            </a:pPr>
            <a:r>
              <a:rPr lang="en-US" sz="1400" dirty="0"/>
              <a:t>                defaults: new { controller = "</a:t>
            </a:r>
            <a:r>
              <a:rPr lang="en-US" sz="1400" dirty="0" err="1"/>
              <a:t>AffiliateShipments</a:t>
            </a:r>
            <a:r>
              <a:rPr lang="en-US" sz="1400" dirty="0"/>
              <a:t>", </a:t>
            </a:r>
            <a:r>
              <a:rPr lang="en-US" sz="1400" dirty="0" err="1"/>
              <a:t>shipmentKey</a:t>
            </a:r>
            <a:r>
              <a:rPr lang="en-US" sz="1400" dirty="0"/>
              <a:t> = </a:t>
            </a:r>
            <a:r>
              <a:rPr lang="en-US" sz="1400" dirty="0" err="1"/>
              <a:t>RouteParameter.Optional</a:t>
            </a:r>
            <a:r>
              <a:rPr lang="en-US" sz="1400" dirty="0"/>
              <a:t> },</a:t>
            </a:r>
          </a:p>
          <a:p>
            <a:pPr marL="0" indent="0">
              <a:buNone/>
            </a:pPr>
            <a:r>
              <a:rPr lang="en-US" sz="1400" dirty="0"/>
              <a:t>                constraints: new { key = new </a:t>
            </a:r>
            <a:r>
              <a:rPr lang="en-US" sz="1400" dirty="0" err="1"/>
              <a:t>GuidRouteConstraint</a:t>
            </a:r>
            <a:r>
              <a:rPr lang="en-US" sz="1400" dirty="0"/>
              <a:t>(), </a:t>
            </a:r>
            <a:r>
              <a:rPr lang="en-US" sz="1400" dirty="0" err="1"/>
              <a:t>shipmentKey</a:t>
            </a:r>
            <a:r>
              <a:rPr lang="en-US" sz="1400" dirty="0"/>
              <a:t> = new </a:t>
            </a:r>
            <a:r>
              <a:rPr lang="en-US" sz="1400" dirty="0" err="1"/>
              <a:t>GuidRouteConstraint</a:t>
            </a:r>
            <a:r>
              <a:rPr lang="en-US" sz="1400" dirty="0"/>
              <a:t>() },</a:t>
            </a:r>
          </a:p>
          <a:p>
            <a:pPr marL="0" indent="0">
              <a:buNone/>
            </a:pPr>
            <a:r>
              <a:rPr lang="en-US" sz="1400" dirty="0"/>
              <a:t>                handler: </a:t>
            </a:r>
            <a:r>
              <a:rPr lang="en-US" sz="1400" b="1" dirty="0" err="1">
                <a:solidFill>
                  <a:srgbClr val="FF0000"/>
                </a:solidFill>
              </a:rPr>
              <a:t>affiliateShipmentsPipeline</a:t>
            </a:r>
            <a:r>
              <a:rPr lang="en-US" sz="1400" dirty="0" smtClean="0"/>
              <a:t>);</a:t>
            </a:r>
          </a:p>
          <a:p>
            <a:pPr marL="0" indent="0">
              <a:buNone/>
            </a:pPr>
            <a:endParaRPr lang="en-US" sz="1400" dirty="0" smtClean="0"/>
          </a:p>
          <a:p>
            <a:pPr marL="0" indent="0">
              <a:buNone/>
            </a:pPr>
            <a:endParaRPr lang="en-US" sz="1400" dirty="0" smtClean="0"/>
          </a:p>
        </p:txBody>
      </p:sp>
    </p:spTree>
    <p:extLst>
      <p:ext uri="{BB962C8B-B14F-4D97-AF65-F5344CB8AC3E}">
        <p14:creationId xmlns:p14="http://schemas.microsoft.com/office/powerpoint/2010/main" val="2111890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9562"/>
            <a:ext cx="10515600" cy="5797401"/>
          </a:xfrm>
        </p:spPr>
        <p:txBody>
          <a:bodyPr>
            <a:normAutofit fontScale="92500" lnSpcReduction="20000"/>
          </a:bodyPr>
          <a:lstStyle/>
          <a:p>
            <a:pPr marL="0" indent="0">
              <a:buNone/>
            </a:pPr>
            <a:r>
              <a:rPr lang="en-US" sz="1400" dirty="0"/>
              <a:t>public class </a:t>
            </a:r>
            <a:r>
              <a:rPr lang="en-US" sz="1400" dirty="0" err="1"/>
              <a:t>AffiliateShipmentsDispatcher</a:t>
            </a:r>
            <a:r>
              <a:rPr lang="en-US" sz="1400" dirty="0"/>
              <a:t> : </a:t>
            </a:r>
            <a:r>
              <a:rPr lang="en-US" sz="1400" dirty="0" err="1"/>
              <a:t>DelegatingHandler</a:t>
            </a:r>
            <a:r>
              <a:rPr lang="en-US" sz="1400" dirty="0"/>
              <a:t> {</a:t>
            </a:r>
          </a:p>
          <a:p>
            <a:pPr marL="0" indent="0">
              <a:buNone/>
            </a:pPr>
            <a:endParaRPr lang="en-US" sz="1400" dirty="0"/>
          </a:p>
          <a:p>
            <a:pPr marL="0" indent="0">
              <a:buNone/>
            </a:pPr>
            <a:r>
              <a:rPr lang="en-US" sz="1400" dirty="0"/>
              <a:t>        protected override Task&lt;</a:t>
            </a:r>
            <a:r>
              <a:rPr lang="en-US" sz="1400" dirty="0" err="1"/>
              <a:t>HttpResponseMessage</a:t>
            </a:r>
            <a:r>
              <a:rPr lang="en-US" sz="1400" dirty="0"/>
              <a:t>&gt; </a:t>
            </a:r>
            <a:r>
              <a:rPr lang="en-US" sz="1400" dirty="0" err="1"/>
              <a:t>SendAsync</a:t>
            </a:r>
            <a:r>
              <a:rPr lang="en-US" sz="1400" dirty="0"/>
              <a:t>(</a:t>
            </a:r>
          </a:p>
          <a:p>
            <a:pPr marL="0" indent="0">
              <a:buNone/>
            </a:pPr>
            <a:r>
              <a:rPr lang="en-US" sz="1400" dirty="0"/>
              <a:t>            </a:t>
            </a:r>
            <a:r>
              <a:rPr lang="en-US" sz="1400" dirty="0" err="1"/>
              <a:t>HttpRequestMessage</a:t>
            </a:r>
            <a:r>
              <a:rPr lang="en-US" sz="1400" dirty="0"/>
              <a:t> request, </a:t>
            </a:r>
          </a:p>
          <a:p>
            <a:pPr marL="0" indent="0">
              <a:buNone/>
            </a:pPr>
            <a:r>
              <a:rPr lang="en-US" sz="1400" dirty="0"/>
              <a:t>            </a:t>
            </a:r>
            <a:r>
              <a:rPr lang="en-US" sz="1400" dirty="0" err="1"/>
              <a:t>CancellationToken</a:t>
            </a:r>
            <a:r>
              <a:rPr lang="en-US" sz="1400" dirty="0"/>
              <a:t> </a:t>
            </a:r>
            <a:r>
              <a:rPr lang="en-US" sz="1400" dirty="0" err="1"/>
              <a:t>cancellationToken</a:t>
            </a:r>
            <a:r>
              <a:rPr lang="en-US" sz="1400" dirty="0"/>
              <a:t>) {</a:t>
            </a:r>
          </a:p>
          <a:p>
            <a:pPr marL="0" indent="0">
              <a:buNone/>
            </a:pPr>
            <a:endParaRPr lang="en-US" sz="1400" dirty="0"/>
          </a:p>
          <a:p>
            <a:pPr marL="0" indent="0">
              <a:buNone/>
            </a:pPr>
            <a:r>
              <a:rPr lang="en-US" sz="1400" dirty="0"/>
              <a:t>            // We know at this point that the {key} route variable has </a:t>
            </a:r>
          </a:p>
          <a:p>
            <a:pPr marL="0" indent="0">
              <a:buNone/>
            </a:pPr>
            <a:r>
              <a:rPr lang="en-US" sz="1400" dirty="0"/>
              <a:t>            // been supplied. Otherwise, we wouldn't be here. So, just get it.</a:t>
            </a:r>
          </a:p>
          <a:p>
            <a:pPr marL="0" indent="0">
              <a:buNone/>
            </a:pPr>
            <a:r>
              <a:rPr lang="en-US" sz="1400" dirty="0"/>
              <a:t>            </a:t>
            </a:r>
            <a:r>
              <a:rPr lang="en-US" sz="1400" dirty="0" err="1"/>
              <a:t>IHttpRouteData</a:t>
            </a:r>
            <a:r>
              <a:rPr lang="en-US" sz="1400" dirty="0"/>
              <a:t> </a:t>
            </a:r>
            <a:r>
              <a:rPr lang="en-US" sz="1400" dirty="0" err="1"/>
              <a:t>routeData</a:t>
            </a:r>
            <a:r>
              <a:rPr lang="en-US" sz="1400" dirty="0"/>
              <a:t> = </a:t>
            </a:r>
            <a:r>
              <a:rPr lang="en-US" sz="1400" dirty="0" err="1"/>
              <a:t>request.GetRouteData</a:t>
            </a:r>
            <a:r>
              <a:rPr lang="en-US" sz="1400" dirty="0"/>
              <a:t>();</a:t>
            </a:r>
          </a:p>
          <a:p>
            <a:pPr marL="0" indent="0">
              <a:buNone/>
            </a:pPr>
            <a:r>
              <a:rPr lang="en-US" sz="1400" dirty="0"/>
              <a:t>            </a:t>
            </a:r>
            <a:r>
              <a:rPr lang="en-US" sz="1400" dirty="0" err="1"/>
              <a:t>Guid</a:t>
            </a:r>
            <a:r>
              <a:rPr lang="en-US" sz="1400" dirty="0"/>
              <a:t> </a:t>
            </a:r>
            <a:r>
              <a:rPr lang="en-US" sz="1400" dirty="0" err="1"/>
              <a:t>affiliateKey</a:t>
            </a:r>
            <a:r>
              <a:rPr lang="en-US" sz="1400" dirty="0"/>
              <a:t> = </a:t>
            </a:r>
            <a:r>
              <a:rPr lang="en-US" sz="1400" dirty="0" err="1"/>
              <a:t>Guid.ParseExact</a:t>
            </a:r>
            <a:r>
              <a:rPr lang="en-US" sz="1400" dirty="0"/>
              <a:t>(</a:t>
            </a:r>
            <a:r>
              <a:rPr lang="en-US" sz="1400" dirty="0" err="1"/>
              <a:t>routeData.Values</a:t>
            </a:r>
            <a:r>
              <a:rPr lang="en-US" sz="1400" dirty="0"/>
              <a:t>["key"].</a:t>
            </a:r>
            <a:r>
              <a:rPr lang="en-US" sz="1400" dirty="0" err="1"/>
              <a:t>ToString</a:t>
            </a:r>
            <a:r>
              <a:rPr lang="en-US" sz="1400" dirty="0"/>
              <a:t>(), "D");</a:t>
            </a:r>
          </a:p>
          <a:p>
            <a:pPr marL="0" indent="0">
              <a:buNone/>
            </a:pPr>
            <a:endParaRPr lang="en-US" sz="1400" dirty="0"/>
          </a:p>
          <a:p>
            <a:pPr marL="0" indent="0">
              <a:buNone/>
            </a:pPr>
            <a:r>
              <a:rPr lang="en-US" sz="1400" dirty="0"/>
              <a:t>            </a:t>
            </a:r>
            <a:r>
              <a:rPr lang="en-US" sz="1400" dirty="0" err="1"/>
              <a:t>IShipmentService</a:t>
            </a:r>
            <a:r>
              <a:rPr lang="en-US" sz="1400" dirty="0"/>
              <a:t> </a:t>
            </a:r>
            <a:r>
              <a:rPr lang="en-US" sz="1400" dirty="0" err="1"/>
              <a:t>shipmentService</a:t>
            </a:r>
            <a:r>
              <a:rPr lang="en-US" sz="1400" dirty="0"/>
              <a:t> = </a:t>
            </a:r>
            <a:r>
              <a:rPr lang="en-US" sz="1400" dirty="0" err="1"/>
              <a:t>request.GetShipmentService</a:t>
            </a:r>
            <a:r>
              <a:rPr lang="en-US" sz="1400" dirty="0"/>
              <a:t>();</a:t>
            </a:r>
          </a:p>
          <a:p>
            <a:pPr marL="0" indent="0">
              <a:buNone/>
            </a:pPr>
            <a:r>
              <a:rPr lang="en-US" sz="1400" dirty="0"/>
              <a:t>            if (</a:t>
            </a:r>
            <a:r>
              <a:rPr lang="en-US" sz="1400" dirty="0" err="1"/>
              <a:t>shipmentService.GetAffiliate</a:t>
            </a:r>
            <a:r>
              <a:rPr lang="en-US" sz="1400" dirty="0"/>
              <a:t>(</a:t>
            </a:r>
            <a:r>
              <a:rPr lang="en-US" sz="1400" dirty="0" err="1"/>
              <a:t>affiliateKey</a:t>
            </a:r>
            <a:r>
              <a:rPr lang="en-US" sz="1400" dirty="0"/>
              <a:t>) == null) {</a:t>
            </a:r>
          </a:p>
          <a:p>
            <a:pPr marL="0" indent="0">
              <a:buNone/>
            </a:pPr>
            <a:endParaRPr lang="en-US" sz="1400" dirty="0"/>
          </a:p>
          <a:p>
            <a:pPr marL="0" indent="0">
              <a:buNone/>
            </a:pPr>
            <a:r>
              <a:rPr lang="en-US" sz="1400" dirty="0"/>
              <a:t>                return </a:t>
            </a:r>
            <a:r>
              <a:rPr lang="en-US" sz="1400" dirty="0" err="1"/>
              <a:t>Task.FromResult</a:t>
            </a:r>
            <a:r>
              <a:rPr lang="en-US" sz="1400" dirty="0"/>
              <a:t>(</a:t>
            </a:r>
          </a:p>
          <a:p>
            <a:pPr marL="0" indent="0">
              <a:buNone/>
            </a:pPr>
            <a:r>
              <a:rPr lang="en-US" sz="1400" dirty="0"/>
              <a:t>                    </a:t>
            </a:r>
            <a:r>
              <a:rPr lang="en-US" sz="1400" dirty="0" err="1"/>
              <a:t>request.CreateResponse</a:t>
            </a:r>
            <a:r>
              <a:rPr lang="en-US" sz="1400" dirty="0"/>
              <a:t>(</a:t>
            </a:r>
            <a:r>
              <a:rPr lang="en-US" sz="1400" dirty="0" err="1"/>
              <a:t>HttpStatusCode.NotFound</a:t>
            </a:r>
            <a:r>
              <a:rPr lang="en-US" sz="1400" dirty="0"/>
              <a:t>));</a:t>
            </a:r>
          </a:p>
          <a:p>
            <a:pPr marL="0" indent="0">
              <a:buNone/>
            </a:pPr>
            <a:r>
              <a:rPr lang="en-US" sz="1400" dirty="0"/>
              <a:t>            }</a:t>
            </a:r>
          </a:p>
          <a:p>
            <a:pPr marL="0" indent="0">
              <a:buNone/>
            </a:pPr>
            <a:endParaRPr lang="en-US" sz="1400" dirty="0"/>
          </a:p>
          <a:p>
            <a:pPr marL="0" indent="0">
              <a:buNone/>
            </a:pPr>
            <a:r>
              <a:rPr lang="en-US" sz="1400" dirty="0"/>
              <a:t>            return </a:t>
            </a:r>
            <a:r>
              <a:rPr lang="en-US" sz="1400" dirty="0" err="1"/>
              <a:t>base.SendAsync</a:t>
            </a:r>
            <a:r>
              <a:rPr lang="en-US" sz="1400" dirty="0"/>
              <a:t>(request, </a:t>
            </a:r>
            <a:r>
              <a:rPr lang="en-US" sz="1400" dirty="0" err="1"/>
              <a:t>cancellationToken</a:t>
            </a:r>
            <a:r>
              <a:rPr lang="en-US" sz="1400" dirty="0"/>
              <a:t>);</a:t>
            </a:r>
          </a:p>
          <a:p>
            <a:pPr marL="0" indent="0">
              <a:buNone/>
            </a:pPr>
            <a:r>
              <a:rPr lang="en-US" sz="1400" dirty="0"/>
              <a:t>        }</a:t>
            </a:r>
          </a:p>
          <a:p>
            <a:pPr marL="0" indent="0">
              <a:buNone/>
            </a:pPr>
            <a:r>
              <a:rPr lang="en-US" sz="1400" dirty="0"/>
              <a:t>    }</a:t>
            </a:r>
          </a:p>
        </p:txBody>
      </p:sp>
    </p:spTree>
    <p:extLst>
      <p:ext uri="{BB962C8B-B14F-4D97-AF65-F5344CB8AC3E}">
        <p14:creationId xmlns:p14="http://schemas.microsoft.com/office/powerpoint/2010/main" val="95451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3874"/>
            <a:ext cx="10515600" cy="810971"/>
          </a:xfrm>
        </p:spPr>
        <p:txBody>
          <a:bodyPr>
            <a:normAutofit lnSpcReduction="10000"/>
          </a:bodyPr>
          <a:lstStyle/>
          <a:p>
            <a:pPr marL="0" indent="0">
              <a:buNone/>
            </a:pPr>
            <a:r>
              <a:rPr lang="en-US" dirty="0" smtClean="0"/>
              <a:t>It is an approach to making a reusable service core. It facilitates plugging your component into </a:t>
            </a:r>
            <a:r>
              <a:rPr lang="en-US" dirty="0" err="1" smtClean="0"/>
              <a:t>Owin</a:t>
            </a:r>
            <a:r>
              <a:rPr lang="en-US" dirty="0" smtClean="0"/>
              <a:t> pipeline and mapping to an URL.</a:t>
            </a:r>
          </a:p>
          <a:p>
            <a:pPr marL="0" indent="0">
              <a:buNone/>
            </a:pPr>
            <a:endParaRPr lang="en-US" dirty="0"/>
          </a:p>
        </p:txBody>
      </p:sp>
      <p:sp>
        <p:nvSpPr>
          <p:cNvPr id="4" name="Title 1"/>
          <p:cNvSpPr>
            <a:spLocks noGrp="1"/>
          </p:cNvSpPr>
          <p:nvPr>
            <p:ph type="title"/>
          </p:nvPr>
        </p:nvSpPr>
        <p:spPr>
          <a:xfrm>
            <a:off x="838200" y="224287"/>
            <a:ext cx="10515600" cy="1069586"/>
          </a:xfrm>
        </p:spPr>
        <p:txBody>
          <a:bodyPr/>
          <a:lstStyle/>
          <a:p>
            <a:pPr algn="ctr"/>
            <a:r>
              <a:rPr lang="en-US" b="1" dirty="0" smtClean="0"/>
              <a:t>Using </a:t>
            </a:r>
            <a:r>
              <a:rPr lang="en-US" b="1" dirty="0" err="1" smtClean="0"/>
              <a:t>Owin</a:t>
            </a:r>
            <a:r>
              <a:rPr lang="en-US" b="1" dirty="0" smtClean="0"/>
              <a:t> Middleware</a:t>
            </a:r>
            <a:endParaRPr lang="en-US" b="1" dirty="0"/>
          </a:p>
        </p:txBody>
      </p:sp>
      <p:pic>
        <p:nvPicPr>
          <p:cNvPr id="2052" name="Picture 4" descr="owin-middleware-ch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073" y="2201174"/>
            <a:ext cx="6362700" cy="20669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06073" y="4675517"/>
            <a:ext cx="10963874" cy="369332"/>
          </a:xfrm>
          <a:prstGeom prst="rect">
            <a:avLst/>
          </a:prstGeom>
          <a:noFill/>
        </p:spPr>
        <p:txBody>
          <a:bodyPr wrap="square" rtlCol="0">
            <a:spAutoFit/>
          </a:bodyPr>
          <a:lstStyle/>
          <a:p>
            <a:r>
              <a:rPr lang="en-US" dirty="0" err="1" smtClean="0"/>
              <a:t>Owin</a:t>
            </a:r>
            <a:r>
              <a:rPr lang="en-US" dirty="0" smtClean="0"/>
              <a:t> expects from a component following the interface, shown below.</a:t>
            </a:r>
            <a:endParaRPr lang="en-US" dirty="0"/>
          </a:p>
        </p:txBody>
      </p:sp>
    </p:spTree>
    <p:extLst>
      <p:ext uri="{BB962C8B-B14F-4D97-AF65-F5344CB8AC3E}">
        <p14:creationId xmlns:p14="http://schemas.microsoft.com/office/powerpoint/2010/main" val="140200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555"/>
          </a:xfrm>
        </p:spPr>
        <p:txBody>
          <a:bodyPr/>
          <a:lstStyle/>
          <a:p>
            <a:pPr algn="ctr"/>
            <a:r>
              <a:rPr lang="en-US" b="1" dirty="0" err="1" smtClean="0"/>
              <a:t>Microservices</a:t>
            </a:r>
            <a:endParaRPr lang="en-US" b="1" dirty="0"/>
          </a:p>
        </p:txBody>
      </p:sp>
      <p:sp>
        <p:nvSpPr>
          <p:cNvPr id="3" name="Content Placeholder 2"/>
          <p:cNvSpPr>
            <a:spLocks noGrp="1"/>
          </p:cNvSpPr>
          <p:nvPr>
            <p:ph idx="1"/>
          </p:nvPr>
        </p:nvSpPr>
        <p:spPr>
          <a:xfrm>
            <a:off x="838200" y="1552755"/>
            <a:ext cx="10515600" cy="4779034"/>
          </a:xfrm>
        </p:spPr>
        <p:txBody>
          <a:bodyPr>
            <a:normAutofit fontScale="92500" lnSpcReduction="10000"/>
          </a:bodyPr>
          <a:lstStyle/>
          <a:p>
            <a:r>
              <a:rPr lang="en-US" dirty="0"/>
              <a:t>d</a:t>
            </a:r>
            <a:r>
              <a:rPr lang="en-US" dirty="0" smtClean="0"/>
              <a:t>eveloping an application as a suite of small services;</a:t>
            </a:r>
          </a:p>
          <a:p>
            <a:r>
              <a:rPr lang="en-US" dirty="0" smtClean="0"/>
              <a:t>each service is in its own process;</a:t>
            </a:r>
          </a:p>
          <a:p>
            <a:r>
              <a:rPr lang="en-US" dirty="0" smtClean="0"/>
              <a:t>each service has its own DB (if needed);</a:t>
            </a:r>
          </a:p>
          <a:p>
            <a:r>
              <a:rPr lang="en-US" dirty="0" smtClean="0"/>
              <a:t>really autonomous;</a:t>
            </a:r>
          </a:p>
          <a:p>
            <a:r>
              <a:rPr lang="en-US" dirty="0" smtClean="0"/>
              <a:t>communication happens via a lightweight platform independent RESTful mechanism using an open standard (often via Http);</a:t>
            </a:r>
          </a:p>
          <a:p>
            <a:r>
              <a:rPr lang="en-US" dirty="0" smtClean="0"/>
              <a:t>each service provides a business capability, not a single responsibility, which is the </a:t>
            </a:r>
            <a:r>
              <a:rPr lang="en-US" dirty="0" err="1" smtClean="0"/>
              <a:t>Nanoservice</a:t>
            </a:r>
            <a:r>
              <a:rPr lang="en-US" dirty="0" smtClean="0"/>
              <a:t> anti-pattern;</a:t>
            </a:r>
          </a:p>
          <a:p>
            <a:r>
              <a:rPr lang="en-US" dirty="0" smtClean="0"/>
              <a:t>deployment is fully automated;</a:t>
            </a:r>
          </a:p>
          <a:p>
            <a:r>
              <a:rPr lang="en-US" dirty="0" smtClean="0"/>
              <a:t>there is a bare minimum of centralized management;</a:t>
            </a:r>
          </a:p>
          <a:p>
            <a:r>
              <a:rPr lang="en-US" dirty="0" smtClean="0"/>
              <a:t>different platforms may be used  for different services.</a:t>
            </a:r>
          </a:p>
          <a:p>
            <a:endParaRPr lang="en-US" dirty="0" smtClean="0"/>
          </a:p>
          <a:p>
            <a:endParaRPr lang="en-US" dirty="0"/>
          </a:p>
        </p:txBody>
      </p:sp>
    </p:spTree>
    <p:extLst>
      <p:ext uri="{BB962C8B-B14F-4D97-AF65-F5344CB8AC3E}">
        <p14:creationId xmlns:p14="http://schemas.microsoft.com/office/powerpoint/2010/main" val="3741383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068"/>
            <a:ext cx="10515600" cy="6029864"/>
          </a:xfrm>
        </p:spPr>
        <p:txBody>
          <a:bodyPr>
            <a:normAutofit/>
          </a:bodyPr>
          <a:lstStyle/>
          <a:p>
            <a:pPr marL="0" indent="0">
              <a:buNone/>
            </a:pPr>
            <a:r>
              <a:rPr lang="en-US" sz="1200" dirty="0"/>
              <a:t>public class </a:t>
            </a:r>
            <a:r>
              <a:rPr lang="en-US" sz="1200" dirty="0" err="1"/>
              <a:t>MiddlewareComponent</a:t>
            </a:r>
            <a:endParaRPr lang="en-US" sz="1200" dirty="0"/>
          </a:p>
          <a:p>
            <a:pPr marL="0" indent="0">
              <a:buNone/>
            </a:pPr>
            <a:r>
              <a:rPr lang="en-US" sz="1200" dirty="0"/>
              <a:t>{</a:t>
            </a:r>
          </a:p>
          <a:p>
            <a:pPr marL="0" indent="0">
              <a:buNone/>
            </a:pPr>
            <a:r>
              <a:rPr lang="en-US" sz="1200" dirty="0"/>
              <a:t>    </a:t>
            </a:r>
            <a:r>
              <a:rPr lang="en-US" sz="1200" dirty="0" err="1"/>
              <a:t>AppFunc</a:t>
            </a:r>
            <a:r>
              <a:rPr lang="en-US" sz="1200" dirty="0"/>
              <a:t> _next;</a:t>
            </a:r>
          </a:p>
          <a:p>
            <a:pPr marL="0" indent="0">
              <a:buNone/>
            </a:pPr>
            <a:r>
              <a:rPr lang="en-US" sz="1200" dirty="0"/>
              <a:t>    public </a:t>
            </a:r>
            <a:r>
              <a:rPr lang="en-US" sz="1200" dirty="0" err="1"/>
              <a:t>MiddlewareComponent</a:t>
            </a:r>
            <a:r>
              <a:rPr lang="en-US" sz="1200" dirty="0"/>
              <a:t>(</a:t>
            </a:r>
            <a:r>
              <a:rPr lang="en-US" sz="1200" dirty="0" err="1"/>
              <a:t>AppFunc</a:t>
            </a:r>
            <a:r>
              <a:rPr lang="en-US" sz="1200" dirty="0"/>
              <a:t> next)</a:t>
            </a:r>
          </a:p>
          <a:p>
            <a:pPr marL="0" indent="0">
              <a:buNone/>
            </a:pPr>
            <a:r>
              <a:rPr lang="en-US" sz="1200" dirty="0"/>
              <a:t>    {</a:t>
            </a:r>
          </a:p>
          <a:p>
            <a:pPr marL="0" indent="0">
              <a:buNone/>
            </a:pPr>
            <a:r>
              <a:rPr lang="en-US" sz="1200" dirty="0"/>
              <a:t>        _next = next;</a:t>
            </a:r>
          </a:p>
          <a:p>
            <a:pPr marL="0" indent="0">
              <a:buNone/>
            </a:pPr>
            <a:r>
              <a:rPr lang="en-US" sz="1200" dirty="0"/>
              <a:t> </a:t>
            </a:r>
          </a:p>
          <a:p>
            <a:pPr marL="0" indent="0">
              <a:buNone/>
            </a:pPr>
            <a:r>
              <a:rPr lang="en-US" sz="1200" dirty="0"/>
              <a:t>        // ...Other initialization processing...</a:t>
            </a:r>
          </a:p>
          <a:p>
            <a:pPr marL="0" indent="0">
              <a:buNone/>
            </a:pPr>
            <a:r>
              <a:rPr lang="en-US" sz="1200" dirty="0"/>
              <a:t>    }</a:t>
            </a:r>
          </a:p>
          <a:p>
            <a:pPr marL="0" indent="0">
              <a:buNone/>
            </a:pPr>
            <a:r>
              <a:rPr lang="en-US" sz="1200" dirty="0"/>
              <a:t> </a:t>
            </a:r>
          </a:p>
          <a:p>
            <a:pPr marL="0" indent="0">
              <a:buNone/>
            </a:pPr>
            <a:r>
              <a:rPr lang="en-US" sz="1200" dirty="0"/>
              <a:t>    public </a:t>
            </a:r>
            <a:r>
              <a:rPr lang="en-US" sz="1200" dirty="0" err="1"/>
              <a:t>async</a:t>
            </a:r>
            <a:r>
              <a:rPr lang="en-US" sz="1200" dirty="0"/>
              <a:t> Task Invoke(</a:t>
            </a:r>
            <a:r>
              <a:rPr lang="en-US" sz="1200" dirty="0" err="1"/>
              <a:t>IDictionary</a:t>
            </a:r>
            <a:r>
              <a:rPr lang="en-US" sz="1200" dirty="0"/>
              <a:t>&lt;string, object&gt; environment)</a:t>
            </a:r>
          </a:p>
          <a:p>
            <a:pPr marL="0" indent="0">
              <a:buNone/>
            </a:pPr>
            <a:r>
              <a:rPr lang="en-US" sz="1200" dirty="0"/>
              <a:t>    {</a:t>
            </a:r>
          </a:p>
          <a:p>
            <a:pPr marL="0" indent="0">
              <a:buNone/>
            </a:pPr>
            <a:r>
              <a:rPr lang="en-US" sz="1200" dirty="0"/>
              <a:t>        // ...Inbound processing on environment or HTTP request...</a:t>
            </a:r>
          </a:p>
          <a:p>
            <a:pPr marL="0" indent="0">
              <a:buNone/>
            </a:pPr>
            <a:r>
              <a:rPr lang="en-US" sz="1200" dirty="0"/>
              <a:t> </a:t>
            </a:r>
          </a:p>
          <a:p>
            <a:pPr marL="0" indent="0">
              <a:buNone/>
            </a:pPr>
            <a:r>
              <a:rPr lang="en-US" sz="1200" dirty="0"/>
              <a:t>        // Invoke next middleware component:</a:t>
            </a:r>
          </a:p>
          <a:p>
            <a:pPr marL="0" indent="0">
              <a:buNone/>
            </a:pPr>
            <a:r>
              <a:rPr lang="en-US" sz="1200" dirty="0"/>
              <a:t>        await _</a:t>
            </a:r>
            <a:r>
              <a:rPr lang="en-US" sz="1200" dirty="0" err="1"/>
              <a:t>next.Invoke</a:t>
            </a:r>
            <a:r>
              <a:rPr lang="en-US" sz="1200" dirty="0"/>
              <a:t>(environment);</a:t>
            </a:r>
          </a:p>
          <a:p>
            <a:pPr marL="0" indent="0">
              <a:buNone/>
            </a:pPr>
            <a:r>
              <a:rPr lang="en-US" sz="1200" dirty="0"/>
              <a:t> </a:t>
            </a:r>
          </a:p>
          <a:p>
            <a:pPr marL="0" indent="0">
              <a:buNone/>
            </a:pPr>
            <a:r>
              <a:rPr lang="en-US" sz="1200" dirty="0"/>
              <a:t>        // ...outbound processing on environment or HTTP request...</a:t>
            </a:r>
          </a:p>
          <a:p>
            <a:pPr marL="0" indent="0">
              <a:buNone/>
            </a:pPr>
            <a:r>
              <a:rPr lang="en-US" sz="1200" dirty="0"/>
              <a:t>    }</a:t>
            </a:r>
          </a:p>
          <a:p>
            <a:pPr marL="0" indent="0">
              <a:buNone/>
            </a:pPr>
            <a:r>
              <a:rPr lang="en-US" sz="1200" dirty="0"/>
              <a:t>}</a:t>
            </a:r>
          </a:p>
        </p:txBody>
      </p:sp>
    </p:spTree>
    <p:extLst>
      <p:ext uri="{BB962C8B-B14F-4D97-AF65-F5344CB8AC3E}">
        <p14:creationId xmlns:p14="http://schemas.microsoft.com/office/powerpoint/2010/main" val="2755947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4453"/>
            <a:ext cx="10515600" cy="5702510"/>
          </a:xfrm>
        </p:spPr>
        <p:txBody>
          <a:bodyPr>
            <a:normAutofit fontScale="47500" lnSpcReduction="20000"/>
          </a:bodyPr>
          <a:lstStyle/>
          <a:p>
            <a:pPr marL="0" indent="0">
              <a:buNone/>
            </a:pPr>
            <a:r>
              <a:rPr lang="en-US" sz="4200" dirty="0" smtClean="0"/>
              <a:t>To implement your service core as a pluggable </a:t>
            </a:r>
            <a:r>
              <a:rPr lang="en-US" sz="4200" dirty="0" err="1" smtClean="0"/>
              <a:t>Owin</a:t>
            </a:r>
            <a:r>
              <a:rPr lang="en-US" sz="4200" dirty="0" smtClean="0"/>
              <a:t> component, you have to </a:t>
            </a:r>
            <a:r>
              <a:rPr lang="en-US" sz="4200" dirty="0"/>
              <a:t>provide </a:t>
            </a:r>
            <a:r>
              <a:rPr lang="en-US" sz="4200" dirty="0" err="1"/>
              <a:t>IAppBuilder</a:t>
            </a:r>
            <a:r>
              <a:rPr lang="en-US" sz="4200" dirty="0"/>
              <a:t> </a:t>
            </a:r>
            <a:r>
              <a:rPr lang="en-US" sz="4200" dirty="0" smtClean="0"/>
              <a:t>extension method, which is expected to be used at configuration stage as follows:</a:t>
            </a:r>
          </a:p>
          <a:p>
            <a:pPr marL="0" indent="0">
              <a:buNone/>
            </a:pPr>
            <a:endParaRPr lang="en-US" dirty="0" smtClean="0"/>
          </a:p>
          <a:p>
            <a:pPr marL="0" indent="0">
              <a:buNone/>
            </a:pPr>
            <a:r>
              <a:rPr lang="en-US" dirty="0"/>
              <a:t>[assembly: </a:t>
            </a:r>
            <a:r>
              <a:rPr lang="en-US" dirty="0" err="1"/>
              <a:t>OwinStartup</a:t>
            </a:r>
            <a:r>
              <a:rPr lang="en-US" dirty="0"/>
              <a:t>(</a:t>
            </a:r>
            <a:r>
              <a:rPr lang="en-US" dirty="0" err="1"/>
              <a:t>typeof</a:t>
            </a:r>
            <a:r>
              <a:rPr lang="en-US" dirty="0"/>
              <a:t>(</a:t>
            </a:r>
            <a:r>
              <a:rPr lang="en-US" dirty="0" err="1"/>
              <a:t>Rambler.Cinema.IisHost.Startup</a:t>
            </a:r>
            <a:r>
              <a:rPr lang="en-US" dirty="0"/>
              <a:t>))]</a:t>
            </a:r>
          </a:p>
          <a:p>
            <a:pPr marL="0" indent="0">
              <a:buNone/>
            </a:pPr>
            <a:r>
              <a:rPr lang="en-US" dirty="0"/>
              <a:t>namespace </a:t>
            </a:r>
            <a:r>
              <a:rPr lang="en-US" dirty="0" err="1"/>
              <a:t>Rambler.Cinema.IisHost</a:t>
            </a:r>
            <a:endParaRPr lang="en-US" dirty="0"/>
          </a:p>
          <a:p>
            <a:pPr marL="0" indent="0">
              <a:buNone/>
            </a:pPr>
            <a:r>
              <a:rPr lang="en-US" dirty="0"/>
              <a:t>{</a:t>
            </a:r>
          </a:p>
          <a:p>
            <a:pPr marL="0" indent="0">
              <a:buNone/>
            </a:pPr>
            <a:r>
              <a:rPr lang="en-US" dirty="0"/>
              <a:t>    public class Startup</a:t>
            </a:r>
          </a:p>
          <a:p>
            <a:pPr marL="0" indent="0">
              <a:buNone/>
            </a:pPr>
            <a:r>
              <a:rPr lang="en-US" dirty="0"/>
              <a:t>    {</a:t>
            </a:r>
          </a:p>
          <a:p>
            <a:pPr marL="0" indent="0">
              <a:buNone/>
            </a:pPr>
            <a:r>
              <a:rPr lang="en-US" dirty="0"/>
              <a:t>        public void Configuration(</a:t>
            </a:r>
            <a:r>
              <a:rPr lang="en-US" dirty="0" err="1"/>
              <a:t>IAppBuilder</a:t>
            </a:r>
            <a:r>
              <a:rPr lang="en-US" dirty="0"/>
              <a:t> app)</a:t>
            </a:r>
          </a:p>
          <a:p>
            <a:pPr marL="0" indent="0">
              <a:buNone/>
            </a:pPr>
            <a:r>
              <a:rPr lang="en-US" dirty="0"/>
              <a:t>        {            </a:t>
            </a:r>
          </a:p>
          <a:p>
            <a:pPr marL="0" indent="0">
              <a:buNone/>
            </a:pPr>
            <a:r>
              <a:rPr lang="en-US" dirty="0"/>
              <a:t>            </a:t>
            </a:r>
            <a:r>
              <a:rPr lang="en-US" dirty="0" err="1"/>
              <a:t>app.Map</a:t>
            </a:r>
            <a:r>
              <a:rPr lang="en-US" dirty="0"/>
              <a:t>("/</a:t>
            </a:r>
            <a:r>
              <a:rPr lang="en-US" dirty="0" err="1"/>
              <a:t>api</a:t>
            </a:r>
            <a:r>
              <a:rPr lang="en-US" dirty="0"/>
              <a:t>", </a:t>
            </a:r>
            <a:r>
              <a:rPr lang="en-US" dirty="0" err="1"/>
              <a:t>bld</a:t>
            </a:r>
            <a:r>
              <a:rPr lang="en-US" dirty="0"/>
              <a:t> =&gt;</a:t>
            </a:r>
          </a:p>
          <a:p>
            <a:pPr marL="0" indent="0">
              <a:buNone/>
            </a:pPr>
            <a:r>
              <a:rPr lang="en-US" dirty="0"/>
              <a:t>            {                </a:t>
            </a:r>
          </a:p>
          <a:p>
            <a:pPr marL="0" indent="0">
              <a:buNone/>
            </a:pPr>
            <a:r>
              <a:rPr lang="en-US" dirty="0"/>
              <a:t>                </a:t>
            </a:r>
            <a:r>
              <a:rPr lang="en-US" dirty="0" err="1"/>
              <a:t>bld.</a:t>
            </a:r>
            <a:r>
              <a:rPr lang="en-US" b="1" dirty="0" err="1">
                <a:solidFill>
                  <a:srgbClr val="FF0000"/>
                </a:solidFill>
              </a:rPr>
              <a:t>UseRamblerCinema</a:t>
            </a:r>
            <a:r>
              <a:rPr lang="en-US" dirty="0"/>
              <a:t>(new </a:t>
            </a:r>
            <a:r>
              <a:rPr lang="en-US" dirty="0" err="1"/>
              <a:t>RamblerCinemaServiceOptions</a:t>
            </a:r>
            <a:r>
              <a:rPr lang="en-US" dirty="0"/>
              <a:t>(new </a:t>
            </a:r>
            <a:r>
              <a:rPr lang="en-US" dirty="0" err="1"/>
              <a:t>WindsorDependencyResolver</a:t>
            </a:r>
            <a:r>
              <a:rPr lang="en-US" dirty="0"/>
              <a:t>(container))</a:t>
            </a:r>
          </a:p>
          <a:p>
            <a:pPr marL="0" indent="0">
              <a:buNone/>
            </a:pPr>
            <a:r>
              <a:rPr lang="en-US" dirty="0"/>
              <a:t>                {</a:t>
            </a:r>
          </a:p>
          <a:p>
            <a:pPr marL="0" indent="0">
              <a:buNone/>
            </a:pPr>
            <a:r>
              <a:rPr lang="en-US" dirty="0"/>
              <a:t>                    </a:t>
            </a:r>
            <a:r>
              <a:rPr lang="en-US" dirty="0" err="1"/>
              <a:t>ExceptionHandler</a:t>
            </a:r>
            <a:r>
              <a:rPr lang="en-US" dirty="0"/>
              <a:t> = new </a:t>
            </a:r>
            <a:r>
              <a:rPr lang="en-US" dirty="0" err="1"/>
              <a:t>WebApiExceptionHandler</a:t>
            </a:r>
            <a:r>
              <a:rPr lang="en-US" dirty="0"/>
              <a:t>(),</a:t>
            </a:r>
          </a:p>
          <a:p>
            <a:pPr marL="0" indent="0">
              <a:buNone/>
            </a:pPr>
            <a:r>
              <a:rPr lang="en-US" dirty="0"/>
              <a:t>                    </a:t>
            </a:r>
            <a:r>
              <a:rPr lang="en-US" dirty="0" err="1"/>
              <a:t>ExceptionLogger</a:t>
            </a:r>
            <a:r>
              <a:rPr lang="en-US" dirty="0"/>
              <a:t> = new </a:t>
            </a:r>
            <a:r>
              <a:rPr lang="en-US" dirty="0" err="1"/>
              <a:t>WebApiExceptionLogger</a:t>
            </a:r>
            <a:r>
              <a:rPr lang="en-US" dirty="0"/>
              <a:t>(</a:t>
            </a:r>
            <a:r>
              <a:rPr lang="en-US" dirty="0" err="1"/>
              <a:t>container.Resolve</a:t>
            </a:r>
            <a:r>
              <a:rPr lang="en-US" dirty="0"/>
              <a:t>&lt;</a:t>
            </a:r>
            <a:r>
              <a:rPr lang="en-US" dirty="0" err="1"/>
              <a:t>IExtendedLoggerFactory</a:t>
            </a:r>
            <a:r>
              <a:rPr lang="en-US" dirty="0"/>
              <a:t>&gt;().</a:t>
            </a:r>
            <a:r>
              <a:rPr lang="en-US" dirty="0" err="1"/>
              <a:t>CreateExt</a:t>
            </a:r>
            <a:r>
              <a:rPr lang="en-US" dirty="0"/>
              <a:t>(</a:t>
            </a:r>
            <a:r>
              <a:rPr lang="en-US" dirty="0" err="1"/>
              <a:t>LoggerNames.UnhandledExc</a:t>
            </a:r>
            <a:r>
              <a:rPr lang="en-US" dirty="0"/>
              <a:t>))</a:t>
            </a:r>
          </a:p>
          <a:p>
            <a:pPr marL="0" indent="0">
              <a:buNone/>
            </a:pPr>
            <a:r>
              <a:rPr lang="en-US" dirty="0"/>
              <a:t>                });</a:t>
            </a:r>
          </a:p>
          <a:p>
            <a:pPr marL="0" indent="0">
              <a:buNone/>
            </a:pPr>
            <a:r>
              <a:rPr lang="en-US" dirty="0"/>
              <a:t>            });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282879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321"/>
            <a:ext cx="10515600" cy="5745642"/>
          </a:xfrm>
        </p:spPr>
        <p:txBody>
          <a:bodyPr>
            <a:normAutofit fontScale="92500" lnSpcReduction="20000"/>
          </a:bodyPr>
          <a:lstStyle/>
          <a:p>
            <a:pPr marL="0" indent="0">
              <a:buNone/>
            </a:pPr>
            <a:r>
              <a:rPr lang="en-US" sz="2000" dirty="0" smtClean="0"/>
              <a:t>The key point is that inside you create </a:t>
            </a:r>
            <a:r>
              <a:rPr lang="en-US" sz="2000" dirty="0"/>
              <a:t>a scoped </a:t>
            </a:r>
            <a:r>
              <a:rPr lang="en-US" sz="2000" dirty="0" err="1" smtClean="0"/>
              <a:t>HttpConfiguration</a:t>
            </a:r>
            <a:r>
              <a:rPr lang="en-US" sz="2000" dirty="0" smtClean="0"/>
              <a:t> and configure Web API, filters and routing as you need. And this configuration will not conflict to other components. A second point is that you specify </a:t>
            </a:r>
            <a:r>
              <a:rPr lang="en-US" sz="2000" dirty="0" err="1" smtClean="0"/>
              <a:t>Owin</a:t>
            </a:r>
            <a:r>
              <a:rPr lang="en-US" sz="2000" dirty="0" smtClean="0"/>
              <a:t> pipeline stage where your component is executed at.</a:t>
            </a:r>
          </a:p>
          <a:p>
            <a:pPr marL="0" indent="0">
              <a:buNone/>
            </a:pPr>
            <a:endParaRPr lang="en-US" sz="2000" dirty="0"/>
          </a:p>
          <a:p>
            <a:pPr marL="0" indent="0">
              <a:buNone/>
            </a:pPr>
            <a:r>
              <a:rPr lang="en-US" sz="1700" dirty="0"/>
              <a:t>public static class </a:t>
            </a:r>
            <a:r>
              <a:rPr lang="en-US" sz="1700" dirty="0" err="1"/>
              <a:t>CinemaServiceAppBuilderExtensions</a:t>
            </a:r>
            <a:endParaRPr lang="en-US" sz="1700" dirty="0"/>
          </a:p>
          <a:p>
            <a:pPr marL="0" indent="0">
              <a:buNone/>
            </a:pPr>
            <a:r>
              <a:rPr lang="en-US" sz="1700" dirty="0"/>
              <a:t>    {</a:t>
            </a:r>
          </a:p>
          <a:p>
            <a:pPr marL="0" indent="0">
              <a:buNone/>
            </a:pPr>
            <a:r>
              <a:rPr lang="en-US" sz="1700" dirty="0"/>
              <a:t>        public static void </a:t>
            </a:r>
            <a:r>
              <a:rPr lang="en-US" sz="1700" dirty="0" err="1"/>
              <a:t>UseRamblerCinema</a:t>
            </a:r>
            <a:r>
              <a:rPr lang="en-US" sz="1700" dirty="0"/>
              <a:t> (this </a:t>
            </a:r>
            <a:r>
              <a:rPr lang="en-US" sz="1700" dirty="0" err="1"/>
              <a:t>IAppBuilder</a:t>
            </a:r>
            <a:r>
              <a:rPr lang="en-US" sz="1700" dirty="0"/>
              <a:t> app, </a:t>
            </a:r>
            <a:r>
              <a:rPr lang="en-US" sz="1700" dirty="0" err="1"/>
              <a:t>RamblerCinemaServiceOptions</a:t>
            </a:r>
            <a:r>
              <a:rPr lang="en-US" sz="1700" dirty="0"/>
              <a:t> opt)</a:t>
            </a:r>
          </a:p>
          <a:p>
            <a:pPr marL="0" indent="0">
              <a:buNone/>
            </a:pPr>
            <a:r>
              <a:rPr lang="en-US" sz="1700" dirty="0"/>
              <a:t>        {</a:t>
            </a:r>
          </a:p>
          <a:p>
            <a:pPr marL="0" indent="0">
              <a:buNone/>
            </a:pPr>
            <a:r>
              <a:rPr lang="en-US" sz="1700" dirty="0"/>
              <a:t>            if (app == null)</a:t>
            </a:r>
          </a:p>
          <a:p>
            <a:pPr marL="0" indent="0">
              <a:buNone/>
            </a:pPr>
            <a:r>
              <a:rPr lang="en-US" sz="1700" dirty="0"/>
              <a:t>                throw new </a:t>
            </a:r>
            <a:r>
              <a:rPr lang="en-US" sz="1700" dirty="0" err="1"/>
              <a:t>ArgumentNullException</a:t>
            </a:r>
            <a:r>
              <a:rPr lang="en-US" sz="1700" dirty="0"/>
              <a:t>(</a:t>
            </a:r>
            <a:r>
              <a:rPr lang="en-US" sz="1700" dirty="0" err="1"/>
              <a:t>nameof</a:t>
            </a:r>
            <a:r>
              <a:rPr lang="en-US" sz="1700" dirty="0"/>
              <a:t>(app));</a:t>
            </a:r>
          </a:p>
          <a:p>
            <a:pPr marL="0" indent="0">
              <a:buNone/>
            </a:pPr>
            <a:endParaRPr lang="en-US" sz="1700" dirty="0"/>
          </a:p>
          <a:p>
            <a:pPr marL="0" indent="0">
              <a:buNone/>
            </a:pPr>
            <a:r>
              <a:rPr lang="en-US" sz="1700" dirty="0"/>
              <a:t>            </a:t>
            </a:r>
            <a:r>
              <a:rPr lang="en-US" sz="1700" dirty="0" err="1"/>
              <a:t>var</a:t>
            </a:r>
            <a:r>
              <a:rPr lang="en-US" sz="1700" dirty="0"/>
              <a:t> configuration = </a:t>
            </a:r>
            <a:r>
              <a:rPr lang="en-US" sz="1700" b="1" dirty="0">
                <a:solidFill>
                  <a:srgbClr val="FF0000"/>
                </a:solidFill>
              </a:rPr>
              <a:t>new </a:t>
            </a:r>
            <a:r>
              <a:rPr lang="en-US" sz="1700" b="1" dirty="0" err="1">
                <a:solidFill>
                  <a:srgbClr val="FF0000"/>
                </a:solidFill>
              </a:rPr>
              <a:t>HttpConfiguration</a:t>
            </a:r>
            <a:r>
              <a:rPr lang="en-US" sz="1700" b="1" dirty="0">
                <a:solidFill>
                  <a:srgbClr val="FF0000"/>
                </a:solidFill>
              </a:rPr>
              <a:t>();</a:t>
            </a:r>
          </a:p>
          <a:p>
            <a:pPr marL="0" indent="0">
              <a:buNone/>
            </a:pPr>
            <a:endParaRPr lang="en-US" sz="1700" dirty="0"/>
          </a:p>
          <a:p>
            <a:pPr marL="0" indent="0">
              <a:buNone/>
            </a:pPr>
            <a:r>
              <a:rPr lang="en-US" sz="1700" dirty="0"/>
              <a:t>            </a:t>
            </a:r>
            <a:r>
              <a:rPr lang="en-US" sz="1700" dirty="0" err="1"/>
              <a:t>SwaggerConfig.Register</a:t>
            </a:r>
            <a:r>
              <a:rPr lang="en-US" sz="1700" dirty="0"/>
              <a:t>(configuration</a:t>
            </a:r>
            <a:r>
              <a:rPr lang="en-US" sz="1700" dirty="0" smtClean="0"/>
              <a:t>);</a:t>
            </a:r>
            <a:endParaRPr lang="en-US" sz="1700" dirty="0"/>
          </a:p>
          <a:p>
            <a:pPr marL="0" indent="0">
              <a:buNone/>
            </a:pPr>
            <a:r>
              <a:rPr lang="en-US" sz="1700" dirty="0"/>
              <a:t>            </a:t>
            </a:r>
            <a:r>
              <a:rPr lang="en-US" sz="1700" dirty="0" err="1"/>
              <a:t>app.UseWebApi</a:t>
            </a:r>
            <a:r>
              <a:rPr lang="en-US" sz="1700" dirty="0"/>
              <a:t>(configuration);</a:t>
            </a:r>
          </a:p>
          <a:p>
            <a:pPr marL="0" indent="0">
              <a:buNone/>
            </a:pPr>
            <a:endParaRPr lang="en-US" sz="1700" dirty="0"/>
          </a:p>
          <a:p>
            <a:pPr marL="0" indent="0">
              <a:buNone/>
            </a:pPr>
            <a:r>
              <a:rPr lang="en-US" sz="1700" dirty="0"/>
              <a:t>            </a:t>
            </a:r>
            <a:r>
              <a:rPr lang="en-US" sz="1700" dirty="0" err="1"/>
              <a:t>app.UseStageMarker</a:t>
            </a:r>
            <a:r>
              <a:rPr lang="en-US" sz="1700" dirty="0"/>
              <a:t>(</a:t>
            </a:r>
            <a:r>
              <a:rPr lang="en-US" sz="1700" b="1" dirty="0" err="1">
                <a:solidFill>
                  <a:srgbClr val="FF0000"/>
                </a:solidFill>
              </a:rPr>
              <a:t>PipelineStage.MapHandler</a:t>
            </a:r>
            <a:r>
              <a:rPr lang="en-US" sz="1700" dirty="0"/>
              <a:t>);            </a:t>
            </a:r>
          </a:p>
          <a:p>
            <a:pPr marL="0" indent="0">
              <a:buNone/>
            </a:pPr>
            <a:r>
              <a:rPr lang="en-US" sz="1700" dirty="0"/>
              <a:t>        }</a:t>
            </a:r>
          </a:p>
          <a:p>
            <a:pPr marL="0" indent="0">
              <a:buNone/>
            </a:pPr>
            <a:r>
              <a:rPr lang="en-US" sz="1700" dirty="0"/>
              <a:t>    }</a:t>
            </a:r>
          </a:p>
        </p:txBody>
      </p:sp>
    </p:spTree>
    <p:extLst>
      <p:ext uri="{BB962C8B-B14F-4D97-AF65-F5344CB8AC3E}">
        <p14:creationId xmlns:p14="http://schemas.microsoft.com/office/powerpoint/2010/main" val="2997297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Some teams relay on the bunch: </a:t>
            </a:r>
            <a:r>
              <a:rPr lang="en-US" dirty="0" err="1" smtClean="0">
                <a:solidFill>
                  <a:srgbClr val="FF0000"/>
                </a:solidFill>
              </a:rPr>
              <a:t>NodeJS</a:t>
            </a:r>
            <a:r>
              <a:rPr lang="en-US" dirty="0" smtClean="0">
                <a:solidFill>
                  <a:srgbClr val="FF0000"/>
                </a:solidFill>
              </a:rPr>
              <a:t> + ES6 + Typed Script</a:t>
            </a:r>
            <a:r>
              <a:rPr lang="en-US" dirty="0" smtClean="0"/>
              <a:t> to implement REST micro-services. The benefit is that NPM packages really thrive  and new versions are issued more frequently than </a:t>
            </a:r>
            <a:r>
              <a:rPr lang="en-US" dirty="0" err="1" smtClean="0"/>
              <a:t>NuGet</a:t>
            </a:r>
            <a:r>
              <a:rPr lang="en-US" dirty="0" smtClean="0"/>
              <a:t> packages. BTW, they have to coupe with poor OOD support in JS and to leverage Typed Script to make classes. However, ES6 significantly improves the situation.</a:t>
            </a:r>
            <a:endParaRPr lang="en-US" dirty="0"/>
          </a:p>
        </p:txBody>
      </p:sp>
      <p:sp>
        <p:nvSpPr>
          <p:cNvPr id="4" name="Title 1"/>
          <p:cNvSpPr>
            <a:spLocks noGrp="1"/>
          </p:cNvSpPr>
          <p:nvPr>
            <p:ph type="title"/>
          </p:nvPr>
        </p:nvSpPr>
        <p:spPr/>
        <p:txBody>
          <a:bodyPr/>
          <a:lstStyle/>
          <a:p>
            <a:pPr algn="ctr"/>
            <a:r>
              <a:rPr lang="en-US" b="1" dirty="0" smtClean="0"/>
              <a:t>Alternative to </a:t>
            </a:r>
            <a:r>
              <a:rPr lang="en-US" b="1" dirty="0" err="1" smtClean="0"/>
              <a:t>Owin</a:t>
            </a:r>
            <a:r>
              <a:rPr lang="en-US" b="1" dirty="0" smtClean="0"/>
              <a:t> Middleware</a:t>
            </a:r>
            <a:endParaRPr lang="en-US" b="1" dirty="0"/>
          </a:p>
        </p:txBody>
      </p:sp>
    </p:spTree>
    <p:extLst>
      <p:ext uri="{BB962C8B-B14F-4D97-AF65-F5344CB8AC3E}">
        <p14:creationId xmlns:p14="http://schemas.microsoft.com/office/powerpoint/2010/main" val="2234144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3872"/>
            <a:ext cx="10515600" cy="5106927"/>
          </a:xfrm>
        </p:spPr>
        <p:txBody>
          <a:bodyPr>
            <a:normAutofit/>
          </a:bodyPr>
          <a:lstStyle/>
          <a:p>
            <a:pPr marL="0" indent="0">
              <a:buNone/>
            </a:pPr>
            <a:r>
              <a:rPr lang="en-US" sz="1800" dirty="0" err="1" smtClean="0"/>
              <a:t>Microservices</a:t>
            </a:r>
            <a:r>
              <a:rPr lang="en-US" sz="1800" dirty="0" smtClean="0"/>
              <a:t> should not share a database and should not depend on other databases. It causes leaking out abstractions and violates independent deployment conception. It is a bad style, when one </a:t>
            </a:r>
            <a:r>
              <a:rPr lang="en-US" sz="1800" dirty="0" err="1" smtClean="0"/>
              <a:t>Microservices</a:t>
            </a:r>
            <a:r>
              <a:rPr lang="en-US" sz="1800" dirty="0" smtClean="0"/>
              <a:t> uses a linked DB server to access other service’s DB directly. The main benefit is in data isolation and </a:t>
            </a:r>
            <a:r>
              <a:rPr lang="en-US" sz="1800" dirty="0"/>
              <a:t>independent </a:t>
            </a:r>
            <a:r>
              <a:rPr lang="en-US" sz="1800" dirty="0" smtClean="0"/>
              <a:t>maintenance and deployment, however, we loose table joins and we have to minimize them and to accomplish programmatically, at the service API level, if we can’t avoid some joins. </a:t>
            </a:r>
          </a:p>
          <a:p>
            <a:pPr marL="0" indent="0">
              <a:buNone/>
            </a:pPr>
            <a:r>
              <a:rPr lang="en-US" sz="1800" dirty="0" smtClean="0"/>
              <a:t>Deploying </a:t>
            </a:r>
            <a:r>
              <a:rPr lang="en-US" sz="1800" dirty="0" err="1" smtClean="0"/>
              <a:t>Microservice</a:t>
            </a:r>
            <a:r>
              <a:rPr lang="en-US" sz="1800" dirty="0" smtClean="0"/>
              <a:t> DB is described </a:t>
            </a:r>
            <a:r>
              <a:rPr lang="en-US" sz="1800" dirty="0"/>
              <a:t>in Confluence: </a:t>
            </a:r>
            <a:r>
              <a:rPr lang="en-US" sz="1800" dirty="0">
                <a:hlinkClick r:id="rId2"/>
              </a:rPr>
              <a:t>http://</a:t>
            </a:r>
            <a:r>
              <a:rPr lang="en-US" sz="1800" dirty="0" smtClean="0">
                <a:hlinkClick r:id="rId2"/>
              </a:rPr>
              <a:t>confluence/display/ART/How+to+deploy+your+Microservice+with+it's+own+database</a:t>
            </a:r>
            <a:endParaRPr lang="en-US" sz="1800" dirty="0" smtClean="0"/>
          </a:p>
          <a:p>
            <a:pPr marL="0" indent="0">
              <a:buNone/>
            </a:pPr>
            <a:endParaRPr lang="en-US" sz="1800" dirty="0"/>
          </a:p>
          <a:p>
            <a:pPr marL="0" indent="0">
              <a:buNone/>
            </a:pPr>
            <a:r>
              <a:rPr lang="en-US" sz="1800" dirty="0" smtClean="0"/>
              <a:t>There is a good solution for DBs, developed by </a:t>
            </a:r>
            <a:r>
              <a:rPr lang="en-US" sz="1800" dirty="0" smtClean="0"/>
              <a:t>CAT. </a:t>
            </a:r>
            <a:r>
              <a:rPr lang="en-US" sz="1800" dirty="0" smtClean="0"/>
              <a:t>It </a:t>
            </a:r>
            <a:r>
              <a:rPr lang="en-US" sz="1800" dirty="0"/>
              <a:t>involves consuming </a:t>
            </a:r>
            <a:r>
              <a:rPr lang="en-US" sz="1800" dirty="0" err="1" smtClean="0"/>
              <a:t>Conf.DatabaseUpdateUtility</a:t>
            </a:r>
            <a:r>
              <a:rPr lang="en-US" sz="1800" dirty="0" smtClean="0"/>
              <a:t> </a:t>
            </a:r>
            <a:r>
              <a:rPr lang="en-US" sz="1800" dirty="0"/>
              <a:t>and </a:t>
            </a:r>
            <a:r>
              <a:rPr lang="en-US" sz="1800" dirty="0" err="1" smtClean="0"/>
              <a:t>Conf.DatabaseUpdateTest</a:t>
            </a:r>
            <a:r>
              <a:rPr lang="en-US" sz="1800" dirty="0" smtClean="0"/>
              <a:t> </a:t>
            </a:r>
            <a:r>
              <a:rPr lang="en-US" sz="1800" dirty="0" err="1" smtClean="0"/>
              <a:t>NuGet</a:t>
            </a:r>
            <a:r>
              <a:rPr lang="en-US" sz="1800" dirty="0" smtClean="0"/>
              <a:t> packages and facilitates maintaining your DB as a Visual Studio DB project. In turn, these utilities build DB-step SQL files against your DB-project and ensure safe resolving of any conflicts when multiple developers work on the project.</a:t>
            </a:r>
            <a:endParaRPr lang="en-US" sz="1800" dirty="0"/>
          </a:p>
        </p:txBody>
      </p:sp>
      <p:sp>
        <p:nvSpPr>
          <p:cNvPr id="5" name="Title 1"/>
          <p:cNvSpPr txBox="1">
            <a:spLocks/>
          </p:cNvSpPr>
          <p:nvPr/>
        </p:nvSpPr>
        <p:spPr>
          <a:xfrm>
            <a:off x="838200" y="224287"/>
            <a:ext cx="10515600" cy="106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t>Microservice</a:t>
            </a:r>
            <a:r>
              <a:rPr lang="en-US" b="1" dirty="0" smtClean="0"/>
              <a:t> data base</a:t>
            </a:r>
            <a:endParaRPr lang="en-US" b="1" dirty="0"/>
          </a:p>
        </p:txBody>
      </p:sp>
    </p:spTree>
    <p:extLst>
      <p:ext uri="{BB962C8B-B14F-4D97-AF65-F5344CB8AC3E}">
        <p14:creationId xmlns:p14="http://schemas.microsoft.com/office/powerpoint/2010/main" val="640198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320"/>
          </a:xfrm>
        </p:spPr>
        <p:txBody>
          <a:bodyPr/>
          <a:lstStyle/>
          <a:p>
            <a:pPr algn="ctr"/>
            <a:r>
              <a:rPr lang="en-US" b="1" dirty="0" smtClean="0"/>
              <a:t>Building </a:t>
            </a:r>
            <a:r>
              <a:rPr lang="en-US" b="1" dirty="0" err="1" smtClean="0"/>
              <a:t>Microservice</a:t>
            </a:r>
            <a:endParaRPr lang="en-US" dirty="0"/>
          </a:p>
        </p:txBody>
      </p:sp>
      <p:sp>
        <p:nvSpPr>
          <p:cNvPr id="3" name="Content Placeholder 2"/>
          <p:cNvSpPr>
            <a:spLocks noGrp="1"/>
          </p:cNvSpPr>
          <p:nvPr>
            <p:ph idx="1"/>
          </p:nvPr>
        </p:nvSpPr>
        <p:spPr>
          <a:xfrm>
            <a:off x="838200" y="1328468"/>
            <a:ext cx="10515600" cy="4848495"/>
          </a:xfrm>
        </p:spPr>
        <p:txBody>
          <a:bodyPr>
            <a:normAutofit/>
          </a:bodyPr>
          <a:lstStyle/>
          <a:p>
            <a:pPr marL="0" indent="0">
              <a:buNone/>
            </a:pPr>
            <a:r>
              <a:rPr lang="en-US" sz="1800" dirty="0" smtClean="0"/>
              <a:t>There should be used a build script against </a:t>
            </a:r>
            <a:r>
              <a:rPr lang="en-US" sz="1800" dirty="0" err="1" smtClean="0"/>
              <a:t>Psake</a:t>
            </a:r>
            <a:r>
              <a:rPr lang="en-US" sz="1800" dirty="0" smtClean="0"/>
              <a:t> build automation </a:t>
            </a:r>
            <a:r>
              <a:rPr lang="en-US" sz="1800" dirty="0"/>
              <a:t>PowerShell </a:t>
            </a:r>
            <a:r>
              <a:rPr lang="en-US" sz="1800" dirty="0" smtClean="0"/>
              <a:t>script.</a:t>
            </a:r>
            <a:endParaRPr lang="en-US" sz="1800" dirty="0" smtClean="0"/>
          </a:p>
          <a:p>
            <a:pPr marL="0" indent="0">
              <a:buNone/>
            </a:pPr>
            <a:endParaRPr lang="en-US" sz="1800" dirty="0"/>
          </a:p>
          <a:p>
            <a:pPr marL="0" indent="0">
              <a:buNone/>
            </a:pPr>
            <a:r>
              <a:rPr lang="en-US" sz="1800" dirty="0" smtClean="0"/>
              <a:t>For today, the </a:t>
            </a:r>
            <a:r>
              <a:rPr lang="en-US" sz="1800" dirty="0" err="1" smtClean="0"/>
              <a:t>PSake</a:t>
            </a:r>
            <a:r>
              <a:rPr lang="en-US" sz="1800" dirty="0" smtClean="0"/>
              <a:t> tool hasn’t completed yet and configuration hasn’t separated. It is a subject to change.</a:t>
            </a:r>
            <a:endParaRPr lang="en-US" sz="1800" dirty="0"/>
          </a:p>
        </p:txBody>
      </p:sp>
    </p:spTree>
    <p:extLst>
      <p:ext uri="{BB962C8B-B14F-4D97-AF65-F5344CB8AC3E}">
        <p14:creationId xmlns:p14="http://schemas.microsoft.com/office/powerpoint/2010/main" val="2647749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1127"/>
            <a:ext cx="10515600" cy="5115552"/>
          </a:xfrm>
        </p:spPr>
        <p:txBody>
          <a:bodyPr>
            <a:normAutofit/>
          </a:bodyPr>
          <a:lstStyle/>
          <a:p>
            <a:pPr marL="0" indent="0">
              <a:buNone/>
            </a:pPr>
            <a:r>
              <a:rPr lang="en-US" sz="1800" dirty="0" smtClean="0"/>
              <a:t>It is supposed to accomplish by aid of Consul: </a:t>
            </a:r>
          </a:p>
          <a:p>
            <a:pPr marL="457200" lvl="1" indent="0">
              <a:buNone/>
            </a:pPr>
            <a:r>
              <a:rPr lang="en-US" sz="1400" dirty="0">
                <a:hlinkClick r:id="rId2"/>
              </a:rPr>
              <a:t>https://www.consul.io</a:t>
            </a:r>
            <a:r>
              <a:rPr lang="en-US" sz="1400" dirty="0" smtClean="0">
                <a:hlinkClick r:id="rId2"/>
              </a:rPr>
              <a:t>/</a:t>
            </a:r>
            <a:endParaRPr lang="en-US" sz="1400" dirty="0" smtClean="0"/>
          </a:p>
          <a:p>
            <a:pPr marL="457200" lvl="1" indent="0">
              <a:buNone/>
            </a:pPr>
            <a:r>
              <a:rPr lang="en-US" sz="1400" dirty="0">
                <a:hlinkClick r:id="rId3"/>
              </a:rPr>
              <a:t>https://</a:t>
            </a:r>
            <a:r>
              <a:rPr lang="en-US" sz="1400" dirty="0" smtClean="0">
                <a:hlinkClick r:id="rId3"/>
              </a:rPr>
              <a:t>github.com/PlayFab/consuldotnet</a:t>
            </a:r>
            <a:endParaRPr lang="en-US" sz="1400" dirty="0" smtClean="0"/>
          </a:p>
          <a:p>
            <a:pPr marL="457200" lvl="1" indent="0">
              <a:buNone/>
            </a:pPr>
            <a:r>
              <a:rPr lang="en-US" sz="1400" dirty="0" smtClean="0">
                <a:hlinkClick r:id="rId4"/>
              </a:rPr>
              <a:t>https</a:t>
            </a:r>
            <a:r>
              <a:rPr lang="en-US" sz="1400" dirty="0">
                <a:hlinkClick r:id="rId4"/>
              </a:rPr>
              <a:t>://</a:t>
            </a:r>
            <a:r>
              <a:rPr lang="en-US" sz="1400" dirty="0" smtClean="0">
                <a:hlinkClick r:id="rId4"/>
              </a:rPr>
              <a:t>github.com/hashicorp/consul</a:t>
            </a:r>
            <a:endParaRPr lang="en-US" sz="1400" dirty="0" smtClean="0"/>
          </a:p>
          <a:p>
            <a:pPr marL="0" indent="0">
              <a:buNone/>
            </a:pPr>
            <a:endParaRPr lang="en-US" sz="1800" dirty="0" smtClean="0"/>
          </a:p>
          <a:p>
            <a:pPr marL="0" indent="0">
              <a:buNone/>
            </a:pPr>
            <a:r>
              <a:rPr lang="en-US" sz="1800" dirty="0" smtClean="0"/>
              <a:t>Services use Consul client to announce themselves, Consul provides a proxy and handles load balancing, service discovering and health monitoring.</a:t>
            </a:r>
          </a:p>
          <a:p>
            <a:pPr marL="0" indent="0">
              <a:buNone/>
            </a:pPr>
            <a:endParaRPr lang="en-US" sz="1800" dirty="0"/>
          </a:p>
          <a:p>
            <a:pPr marL="0" indent="0">
              <a:buNone/>
            </a:pPr>
            <a:r>
              <a:rPr lang="en-US" sz="1800" dirty="0" smtClean="0"/>
              <a:t>For now there is only some probation, so the approach is a subject to change.</a:t>
            </a:r>
            <a:endParaRPr lang="en-US" sz="1800" dirty="0"/>
          </a:p>
        </p:txBody>
      </p:sp>
      <p:sp>
        <p:nvSpPr>
          <p:cNvPr id="4" name="Title 1"/>
          <p:cNvSpPr>
            <a:spLocks noGrp="1"/>
          </p:cNvSpPr>
          <p:nvPr>
            <p:ph type="title"/>
          </p:nvPr>
        </p:nvSpPr>
        <p:spPr>
          <a:xfrm>
            <a:off x="838200" y="224287"/>
            <a:ext cx="10515600" cy="1086839"/>
          </a:xfrm>
        </p:spPr>
        <p:txBody>
          <a:bodyPr/>
          <a:lstStyle/>
          <a:p>
            <a:pPr algn="ctr"/>
            <a:r>
              <a:rPr lang="en-US" b="1" dirty="0" smtClean="0"/>
              <a:t>Monitoring and Load balancing</a:t>
            </a:r>
            <a:endParaRPr lang="en-US" dirty="0"/>
          </a:p>
        </p:txBody>
      </p:sp>
    </p:spTree>
    <p:extLst>
      <p:ext uri="{BB962C8B-B14F-4D97-AF65-F5344CB8AC3E}">
        <p14:creationId xmlns:p14="http://schemas.microsoft.com/office/powerpoint/2010/main" val="2606566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1126"/>
            <a:ext cx="10515600" cy="4865837"/>
          </a:xfrm>
        </p:spPr>
        <p:txBody>
          <a:bodyPr>
            <a:normAutofit/>
          </a:bodyPr>
          <a:lstStyle/>
          <a:p>
            <a:pPr marL="0" indent="0">
              <a:buNone/>
            </a:pPr>
            <a:r>
              <a:rPr lang="en-US" sz="1800" dirty="0" smtClean="0"/>
              <a:t>Each service needs Octopus deployment package. Visual Studio 2015 along </a:t>
            </a:r>
            <a:r>
              <a:rPr lang="en-US" sz="1800" dirty="0"/>
              <a:t>with installed </a:t>
            </a:r>
            <a:r>
              <a:rPr lang="en-US" sz="1800" dirty="0" err="1"/>
              <a:t>ASP.Net</a:t>
            </a:r>
            <a:r>
              <a:rPr lang="en-US" sz="1800" dirty="0"/>
              <a:t> 5 RC and Framework </a:t>
            </a:r>
            <a:r>
              <a:rPr lang="en-US" sz="1800" dirty="0" smtClean="0"/>
              <a:t>4.6 boosts creation </a:t>
            </a:r>
            <a:r>
              <a:rPr lang="en-US" sz="1800" dirty="0" err="1" smtClean="0"/>
              <a:t>NuGet</a:t>
            </a:r>
            <a:r>
              <a:rPr lang="en-US" sz="1800" dirty="0" smtClean="0"/>
              <a:t> packages without any third party tools. </a:t>
            </a:r>
            <a:r>
              <a:rPr lang="en-US" sz="1800" dirty="0"/>
              <a:t>There is a new “Class Library (package</a:t>
            </a:r>
            <a:r>
              <a:rPr lang="en-US" sz="1800" dirty="0" smtClean="0"/>
              <a:t>)” template for that. </a:t>
            </a:r>
          </a:p>
          <a:p>
            <a:pPr marL="0" indent="0">
              <a:buNone/>
            </a:pPr>
            <a:endParaRPr lang="en-US" sz="1800" dirty="0"/>
          </a:p>
          <a:p>
            <a:pPr marL="0" indent="0">
              <a:buNone/>
            </a:pPr>
            <a:r>
              <a:rPr lang="en-US" sz="1800" dirty="0" smtClean="0"/>
              <a:t>Here is an example of </a:t>
            </a:r>
            <a:r>
              <a:rPr lang="en-US" sz="1800" dirty="0"/>
              <a:t>a package: </a:t>
            </a:r>
            <a:endParaRPr lang="en-US" sz="1800" dirty="0" smtClean="0"/>
          </a:p>
          <a:p>
            <a:pPr marL="0" indent="0">
              <a:buNone/>
            </a:pPr>
            <a:endParaRPr lang="en-US" sz="1800" dirty="0" smtClean="0"/>
          </a:p>
          <a:p>
            <a:pPr marL="0" indent="0">
              <a:buNone/>
            </a:pPr>
            <a:r>
              <a:rPr lang="en-US" sz="1800" dirty="0" smtClean="0"/>
              <a:t>Also, we have established our </a:t>
            </a:r>
            <a:r>
              <a:rPr lang="en-US" sz="1800" dirty="0" err="1" smtClean="0"/>
              <a:t>NuGet</a:t>
            </a:r>
            <a:r>
              <a:rPr lang="en-US" sz="1800" dirty="0"/>
              <a:t> feeds: </a:t>
            </a:r>
            <a:r>
              <a:rPr lang="en-US" sz="1800" dirty="0">
                <a:hlinkClick r:id="rId2"/>
              </a:rPr>
              <a:t>http://</a:t>
            </a:r>
            <a:r>
              <a:rPr lang="en-US" sz="1800" dirty="0" smtClean="0">
                <a:hlinkClick r:id="rId2"/>
              </a:rPr>
              <a:t>nugetosl/feeds</a:t>
            </a:r>
            <a:endParaRPr lang="en-US" sz="1800" dirty="0" smtClean="0"/>
          </a:p>
          <a:p>
            <a:pPr marL="0" indent="0">
              <a:buNone/>
            </a:pPr>
            <a:r>
              <a:rPr lang="en-US" sz="1800" dirty="0" smtClean="0"/>
              <a:t>Including “</a:t>
            </a:r>
            <a:r>
              <a:rPr lang="en-US" sz="1800" dirty="0" err="1" smtClean="0"/>
              <a:t>conf</a:t>
            </a:r>
            <a:r>
              <a:rPr lang="en-US" sz="1800" dirty="0" smtClean="0"/>
              <a:t>-beta</a:t>
            </a:r>
            <a:r>
              <a:rPr lang="en-US" sz="1800" dirty="0" smtClean="0"/>
              <a:t>” and the process for developing new packages locally, with use of a local folder and Octopus local test deployment for </a:t>
            </a:r>
            <a:r>
              <a:rPr lang="en-US" sz="1800" dirty="0" err="1" smtClean="0"/>
              <a:t>Microservices</a:t>
            </a:r>
            <a:r>
              <a:rPr lang="en-US" sz="1800" dirty="0" smtClean="0"/>
              <a:t>, which </a:t>
            </a:r>
            <a:r>
              <a:rPr lang="en-US" sz="1800" dirty="0"/>
              <a:t>is described here: </a:t>
            </a:r>
            <a:endParaRPr lang="en-US" sz="1800" dirty="0" smtClean="0"/>
          </a:p>
          <a:p>
            <a:pPr marL="457200" lvl="1" indent="0">
              <a:buNone/>
            </a:pPr>
            <a:r>
              <a:rPr lang="en-US" sz="1400" dirty="0" smtClean="0">
                <a:hlinkClick r:id="rId3"/>
              </a:rPr>
              <a:t>http</a:t>
            </a:r>
            <a:r>
              <a:rPr lang="en-US" sz="1400" dirty="0">
                <a:hlinkClick r:id="rId3"/>
              </a:rPr>
              <a:t>://</a:t>
            </a:r>
            <a:r>
              <a:rPr lang="en-US" sz="1400" dirty="0" smtClean="0">
                <a:hlinkClick r:id="rId3"/>
              </a:rPr>
              <a:t>confluence.firmglobal.com/display/ART/Octopus+Deploy+Task+Force</a:t>
            </a:r>
            <a:endParaRPr lang="en-US" sz="1400" dirty="0" smtClean="0"/>
          </a:p>
          <a:p>
            <a:pPr marL="0" indent="0">
              <a:buNone/>
            </a:pPr>
            <a:endParaRPr lang="en-US" sz="1800" dirty="0" smtClean="0"/>
          </a:p>
          <a:p>
            <a:pPr marL="0" indent="0">
              <a:buNone/>
            </a:pPr>
            <a:r>
              <a:rPr lang="en-US" sz="1800" dirty="0" smtClean="0"/>
              <a:t>An approval process for new packages has been established:</a:t>
            </a:r>
          </a:p>
          <a:p>
            <a:pPr marL="457200" lvl="1" indent="0">
              <a:buNone/>
            </a:pPr>
            <a:r>
              <a:rPr lang="en-US" sz="1400" dirty="0">
                <a:hlinkClick r:id="rId4"/>
              </a:rPr>
              <a:t>http://</a:t>
            </a:r>
            <a:r>
              <a:rPr lang="en-US" sz="1400" dirty="0" smtClean="0">
                <a:hlinkClick r:id="rId4"/>
              </a:rPr>
              <a:t>confluence.firmglobal.com/display/ART/Approval+process+for+new+NuGet+packages</a:t>
            </a:r>
            <a:endParaRPr lang="en-US" sz="1400" dirty="0" smtClean="0"/>
          </a:p>
          <a:p>
            <a:pPr marL="0" indent="0">
              <a:buNone/>
            </a:pPr>
            <a:endParaRPr lang="en-US" sz="1800" dirty="0" smtClean="0"/>
          </a:p>
          <a:p>
            <a:pPr marL="0" indent="0">
              <a:buNone/>
            </a:pPr>
            <a:endParaRPr lang="en-US" sz="1800" dirty="0"/>
          </a:p>
          <a:p>
            <a:pPr marL="0" indent="0">
              <a:buNone/>
            </a:pPr>
            <a:endParaRPr lang="en-US" sz="1800" dirty="0" smtClean="0"/>
          </a:p>
        </p:txBody>
      </p:sp>
      <p:sp>
        <p:nvSpPr>
          <p:cNvPr id="4" name="Title 1"/>
          <p:cNvSpPr>
            <a:spLocks noGrp="1"/>
          </p:cNvSpPr>
          <p:nvPr>
            <p:ph type="title"/>
          </p:nvPr>
        </p:nvSpPr>
        <p:spPr>
          <a:xfrm>
            <a:off x="838200" y="224287"/>
            <a:ext cx="10515600" cy="1086839"/>
          </a:xfrm>
        </p:spPr>
        <p:txBody>
          <a:bodyPr/>
          <a:lstStyle/>
          <a:p>
            <a:pPr algn="ctr"/>
            <a:r>
              <a:rPr lang="en-US" b="1" dirty="0" smtClean="0"/>
              <a:t>Alleviating </a:t>
            </a:r>
            <a:r>
              <a:rPr lang="en-US" b="1" dirty="0" err="1" smtClean="0"/>
              <a:t>NuGet</a:t>
            </a:r>
            <a:r>
              <a:rPr lang="en-US" b="1" dirty="0" smtClean="0"/>
              <a:t> packages creation</a:t>
            </a:r>
            <a:endParaRPr lang="en-US" dirty="0"/>
          </a:p>
        </p:txBody>
      </p:sp>
    </p:spTree>
    <p:extLst>
      <p:ext uri="{BB962C8B-B14F-4D97-AF65-F5344CB8AC3E}">
        <p14:creationId xmlns:p14="http://schemas.microsoft.com/office/powerpoint/2010/main" val="344171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3193"/>
            <a:ext cx="10515600" cy="5434642"/>
          </a:xfrm>
        </p:spPr>
        <p:txBody>
          <a:bodyPr>
            <a:normAutofit/>
          </a:bodyPr>
          <a:lstStyle/>
          <a:p>
            <a:pPr marL="0" indent="0">
              <a:buNone/>
            </a:pPr>
            <a:r>
              <a:rPr lang="en-US" sz="1800" dirty="0" smtClean="0"/>
              <a:t>Each </a:t>
            </a:r>
            <a:r>
              <a:rPr lang="en-US" sz="1800" dirty="0" err="1" smtClean="0"/>
              <a:t>microservice</a:t>
            </a:r>
            <a:r>
              <a:rPr lang="en-US" sz="1800" dirty="0" smtClean="0"/>
              <a:t> usually needs some environment such as local DB and so on. Also, there should be a number of equal copies of a service to meet fault tolerance requirement. To alleviate that there was developed the Service Container approach. We suppose to use Docker:</a:t>
            </a:r>
          </a:p>
          <a:p>
            <a:pPr marL="457200" lvl="1" indent="0">
              <a:buNone/>
            </a:pPr>
            <a:r>
              <a:rPr lang="en-US" sz="1400" dirty="0">
                <a:hlinkClick r:id="rId2"/>
              </a:rPr>
              <a:t>https://www.docker.com</a:t>
            </a:r>
            <a:r>
              <a:rPr lang="en-US" sz="1400" dirty="0" smtClean="0">
                <a:hlinkClick r:id="rId2"/>
              </a:rPr>
              <a:t>/</a:t>
            </a:r>
            <a:endParaRPr lang="en-US" sz="1400" dirty="0" smtClean="0"/>
          </a:p>
          <a:p>
            <a:pPr marL="0" indent="0">
              <a:buNone/>
            </a:pPr>
            <a:r>
              <a:rPr lang="en-US" sz="1800" dirty="0" smtClean="0"/>
              <a:t>where the developer can create a service image with configured and initialized environment and all other products, which his service requires. And, then, the service can be distributed via this image.</a:t>
            </a:r>
          </a:p>
          <a:p>
            <a:pPr marL="0" indent="0">
              <a:buNone/>
            </a:pPr>
            <a:endParaRPr lang="en-US" sz="1800" dirty="0"/>
          </a:p>
        </p:txBody>
      </p:sp>
      <p:sp>
        <p:nvSpPr>
          <p:cNvPr id="4" name="Title 1"/>
          <p:cNvSpPr>
            <a:spLocks noGrp="1"/>
          </p:cNvSpPr>
          <p:nvPr>
            <p:ph type="title"/>
          </p:nvPr>
        </p:nvSpPr>
        <p:spPr>
          <a:xfrm>
            <a:off x="838200" y="224287"/>
            <a:ext cx="10515600" cy="1086839"/>
          </a:xfrm>
        </p:spPr>
        <p:txBody>
          <a:bodyPr/>
          <a:lstStyle/>
          <a:p>
            <a:pPr algn="ctr"/>
            <a:r>
              <a:rPr lang="en-US" b="1" dirty="0" smtClean="0"/>
              <a:t>Deployment into service containers</a:t>
            </a:r>
            <a:endParaRPr lang="en-US" dirty="0"/>
          </a:p>
        </p:txBody>
      </p:sp>
    </p:spTree>
    <p:extLst>
      <p:ext uri="{BB962C8B-B14F-4D97-AF65-F5344CB8AC3E}">
        <p14:creationId xmlns:p14="http://schemas.microsoft.com/office/powerpoint/2010/main" val="1366992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1126"/>
            <a:ext cx="10515600" cy="5081048"/>
          </a:xfrm>
        </p:spPr>
        <p:txBody>
          <a:bodyPr>
            <a:normAutofit/>
          </a:bodyPr>
          <a:lstStyle/>
          <a:p>
            <a:pPr marL="0" indent="0">
              <a:buNone/>
            </a:pPr>
            <a:r>
              <a:rPr lang="en-US" sz="1800" dirty="0" smtClean="0"/>
              <a:t>We aim to use Identity service, which has an </a:t>
            </a:r>
            <a:r>
              <a:rPr lang="en-US" sz="1800" dirty="0" err="1" smtClean="0"/>
              <a:t>Owin</a:t>
            </a:r>
            <a:r>
              <a:rPr lang="en-US" sz="1800" dirty="0" smtClean="0"/>
              <a:t> middleware for consuming that, which resides in </a:t>
            </a:r>
            <a:r>
              <a:rPr lang="en-US" sz="1800" dirty="0" err="1" smtClean="0"/>
              <a:t>Conf.Identity</a:t>
            </a:r>
            <a:r>
              <a:rPr lang="en-US" sz="1800" dirty="0" smtClean="0"/>
              <a:t> </a:t>
            </a:r>
            <a:r>
              <a:rPr lang="en-US" sz="1800" dirty="0" err="1" smtClean="0"/>
              <a:t>NuGet</a:t>
            </a:r>
            <a:r>
              <a:rPr lang="en-US" sz="1800" dirty="0" smtClean="0"/>
              <a:t> package. Plugging in is accomplished </a:t>
            </a:r>
            <a:r>
              <a:rPr lang="en-US" sz="1800" dirty="0"/>
              <a:t>by calling </a:t>
            </a:r>
            <a:r>
              <a:rPr lang="en-US" sz="1800" b="1" dirty="0" err="1" smtClean="0">
                <a:solidFill>
                  <a:srgbClr val="FF0000"/>
                </a:solidFill>
              </a:rPr>
              <a:t>coreApp.UseConfBarrierTokenAuthentication</a:t>
            </a:r>
            <a:r>
              <a:rPr lang="en-US" sz="1800" b="1" dirty="0">
                <a:solidFill>
                  <a:srgbClr val="FF0000"/>
                </a:solidFill>
              </a:rPr>
              <a:t>() </a:t>
            </a:r>
            <a:r>
              <a:rPr lang="en-US" sz="1800" dirty="0"/>
              <a:t>on </a:t>
            </a:r>
            <a:r>
              <a:rPr lang="en-US" sz="1800" dirty="0" err="1" smtClean="0"/>
              <a:t>IAppBuilder</a:t>
            </a:r>
            <a:r>
              <a:rPr lang="en-US" sz="1800" dirty="0" smtClean="0"/>
              <a:t>. There planned an API extension on August 2016. Anders Johan and Arnulf Krokeide are the persons in charge for.</a:t>
            </a:r>
          </a:p>
          <a:p>
            <a:pPr marL="0" indent="0">
              <a:buNone/>
            </a:pPr>
            <a:r>
              <a:rPr lang="en-US" sz="1800" dirty="0" smtClean="0"/>
              <a:t>Only some </a:t>
            </a:r>
            <a:r>
              <a:rPr lang="en-US" sz="1800" dirty="0" err="1" smtClean="0"/>
              <a:t>Oauth</a:t>
            </a:r>
            <a:r>
              <a:rPr lang="en-US" sz="1800" dirty="0" smtClean="0"/>
              <a:t> scenarios have been implemented yet, so, if you need some extra scenarios wait to August or borrow an </a:t>
            </a:r>
            <a:r>
              <a:rPr lang="en-US" sz="1800" dirty="0"/>
              <a:t>experience from </a:t>
            </a:r>
            <a:r>
              <a:rPr lang="en-US" sz="1800" dirty="0" smtClean="0"/>
              <a:t>xxx </a:t>
            </a:r>
            <a:r>
              <a:rPr lang="en-US" sz="1800" dirty="0" smtClean="0"/>
              <a:t>, who implemented a facade for Authoring, which supports additional scenarios for Java Script. </a:t>
            </a:r>
          </a:p>
          <a:p>
            <a:pPr marL="0" indent="0">
              <a:buNone/>
            </a:pPr>
            <a:endParaRPr lang="en-US" sz="1800" dirty="0"/>
          </a:p>
          <a:p>
            <a:pPr marL="0" indent="0">
              <a:buNone/>
            </a:pPr>
            <a:r>
              <a:rPr lang="en-US" sz="1800" dirty="0" smtClean="0"/>
              <a:t>Authenticating users in tests </a:t>
            </a:r>
            <a:r>
              <a:rPr lang="en-US" sz="1800" dirty="0"/>
              <a:t>is described here: </a:t>
            </a:r>
            <a:r>
              <a:rPr lang="en-US" sz="1800" dirty="0">
                <a:hlinkClick r:id="rId2"/>
              </a:rPr>
              <a:t>http://</a:t>
            </a:r>
            <a:r>
              <a:rPr lang="en-US" sz="1800" dirty="0" smtClean="0">
                <a:hlinkClick r:id="rId2"/>
              </a:rPr>
              <a:t>confluence/pages/viewpage.action?pageId=30933691</a:t>
            </a:r>
            <a:endParaRPr lang="en-US" sz="1800" dirty="0" smtClean="0"/>
          </a:p>
          <a:p>
            <a:pPr marL="0" indent="0">
              <a:buNone/>
            </a:pPr>
            <a:endParaRPr lang="en-US" sz="1800" dirty="0"/>
          </a:p>
        </p:txBody>
      </p:sp>
      <p:sp>
        <p:nvSpPr>
          <p:cNvPr id="4" name="Title 1"/>
          <p:cNvSpPr>
            <a:spLocks noGrp="1"/>
          </p:cNvSpPr>
          <p:nvPr>
            <p:ph type="title"/>
          </p:nvPr>
        </p:nvSpPr>
        <p:spPr>
          <a:xfrm>
            <a:off x="838200" y="224287"/>
            <a:ext cx="10515600" cy="1086839"/>
          </a:xfrm>
        </p:spPr>
        <p:txBody>
          <a:bodyPr/>
          <a:lstStyle/>
          <a:p>
            <a:pPr algn="ctr"/>
            <a:r>
              <a:rPr lang="en-US" b="1" dirty="0" smtClean="0"/>
              <a:t>Security</a:t>
            </a:r>
            <a:endParaRPr lang="en-US" dirty="0"/>
          </a:p>
        </p:txBody>
      </p:sp>
    </p:spTree>
    <p:extLst>
      <p:ext uri="{BB962C8B-B14F-4D97-AF65-F5344CB8AC3E}">
        <p14:creationId xmlns:p14="http://schemas.microsoft.com/office/powerpoint/2010/main" val="130516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3435"/>
          </a:xfrm>
        </p:spPr>
        <p:txBody>
          <a:bodyPr/>
          <a:lstStyle/>
          <a:p>
            <a:pPr algn="ctr"/>
            <a:r>
              <a:rPr lang="en-US" b="1" dirty="0" err="1" smtClean="0"/>
              <a:t>Microservices</a:t>
            </a:r>
            <a:r>
              <a:rPr lang="en-US" b="1" dirty="0" smtClean="0"/>
              <a:t> vs. SOA</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1077378"/>
              </p:ext>
            </p:extLst>
          </p:nvPr>
        </p:nvGraphicFramePr>
        <p:xfrm>
          <a:off x="647700" y="1690688"/>
          <a:ext cx="10706100" cy="4866640"/>
        </p:xfrm>
        <a:graphic>
          <a:graphicData uri="http://schemas.openxmlformats.org/drawingml/2006/table">
            <a:tbl>
              <a:tblPr bandRow="1">
                <a:tableStyleId>{5C22544A-7EE6-4342-B048-85BDC9FD1C3A}</a:tableStyleId>
              </a:tblPr>
              <a:tblGrid>
                <a:gridCol w="3568700"/>
                <a:gridCol w="3568700"/>
                <a:gridCol w="3568700"/>
              </a:tblGrid>
              <a:tr h="370840">
                <a:tc>
                  <a:txBody>
                    <a:bodyPr/>
                    <a:lstStyle/>
                    <a:p>
                      <a:pPr algn="ctr"/>
                      <a:r>
                        <a:rPr lang="en-US" b="1" dirty="0" smtClean="0"/>
                        <a:t>Feature</a:t>
                      </a:r>
                      <a:endParaRPr lang="en-US" b="1" dirty="0"/>
                    </a:p>
                  </a:txBody>
                  <a:tcPr/>
                </a:tc>
                <a:tc>
                  <a:txBody>
                    <a:bodyPr/>
                    <a:lstStyle/>
                    <a:p>
                      <a:pPr algn="ctr"/>
                      <a:r>
                        <a:rPr lang="en-US" b="1" dirty="0" smtClean="0"/>
                        <a:t>SOA</a:t>
                      </a:r>
                      <a:endParaRPr lang="en-US" b="1" dirty="0"/>
                    </a:p>
                  </a:txBody>
                  <a:tcPr/>
                </a:tc>
                <a:tc>
                  <a:txBody>
                    <a:bodyPr/>
                    <a:lstStyle/>
                    <a:p>
                      <a:pPr algn="ctr"/>
                      <a:r>
                        <a:rPr lang="en-US" b="1" dirty="0" err="1" smtClean="0"/>
                        <a:t>Microservices</a:t>
                      </a:r>
                      <a:endParaRPr lang="en-US" b="1" dirty="0"/>
                    </a:p>
                  </a:txBody>
                  <a:tcPr/>
                </a:tc>
              </a:tr>
              <a:tr h="370840">
                <a:tc>
                  <a:txBody>
                    <a:bodyPr/>
                    <a:lstStyle/>
                    <a:p>
                      <a:r>
                        <a:rPr lang="en-US" dirty="0" smtClean="0"/>
                        <a:t>Explicit boundaries</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r>
                        <a:rPr lang="en-US" dirty="0" smtClean="0"/>
                        <a:t>Services are autonomous</a:t>
                      </a:r>
                      <a:endParaRPr lang="en-US" dirty="0"/>
                    </a:p>
                  </a:txBody>
                  <a:tcPr/>
                </a:tc>
                <a:tc>
                  <a:txBody>
                    <a:bodyPr/>
                    <a:lstStyle/>
                    <a:p>
                      <a:pPr algn="ctr"/>
                      <a:r>
                        <a:rPr lang="en-US" dirty="0" smtClean="0"/>
                        <a:t>+-</a:t>
                      </a:r>
                      <a:r>
                        <a:rPr lang="en-US" baseline="0" dirty="0" smtClean="0"/>
                        <a:t> (to some extent)</a:t>
                      </a:r>
                      <a:endParaRPr lang="en-US" dirty="0"/>
                    </a:p>
                  </a:txBody>
                  <a:tcPr/>
                </a:tc>
                <a:tc>
                  <a:txBody>
                    <a:bodyPr/>
                    <a:lstStyle/>
                    <a:p>
                      <a:pPr algn="ctr"/>
                      <a:r>
                        <a:rPr lang="en-US" dirty="0" smtClean="0"/>
                        <a:t>++ (independent deployment, DB and hosting)</a:t>
                      </a:r>
                      <a:endParaRPr lang="en-US" dirty="0"/>
                    </a:p>
                  </a:txBody>
                  <a:tcPr/>
                </a:tc>
              </a:tr>
              <a:tr h="370840">
                <a:tc>
                  <a:txBody>
                    <a:bodyPr/>
                    <a:lstStyle/>
                    <a:p>
                      <a:r>
                        <a:rPr lang="en-US" dirty="0" smtClean="0"/>
                        <a:t>Services share their schema and contract, not an implementation</a:t>
                      </a:r>
                      <a:endParaRPr lang="en-US" dirty="0"/>
                    </a:p>
                  </a:txBody>
                  <a:tcPr/>
                </a:tc>
                <a:tc>
                  <a:txBody>
                    <a:bodyPr/>
                    <a:lstStyle/>
                    <a:p>
                      <a:pPr algn="ctr"/>
                      <a:r>
                        <a:rPr lang="en-US" dirty="0" smtClean="0"/>
                        <a:t>+</a:t>
                      </a:r>
                      <a:endParaRPr lang="en-US" dirty="0"/>
                    </a:p>
                  </a:txBody>
                  <a:tcPr/>
                </a:tc>
                <a:tc>
                  <a:txBody>
                    <a:bodyPr/>
                    <a:lstStyle/>
                    <a:p>
                      <a:pPr algn="ctr"/>
                      <a:r>
                        <a:rPr lang="en-US" dirty="0" smtClean="0"/>
                        <a:t>+- (there is no any standard way to share a contact and a schema, however, any implementation is not shared)</a:t>
                      </a:r>
                      <a:endParaRPr lang="en-US" dirty="0"/>
                    </a:p>
                  </a:txBody>
                  <a:tcPr/>
                </a:tc>
              </a:tr>
              <a:tr h="370840">
                <a:tc>
                  <a:txBody>
                    <a:bodyPr/>
                    <a:lstStyle/>
                    <a:p>
                      <a:r>
                        <a:rPr lang="en-US" dirty="0" smtClean="0"/>
                        <a:t>Automated deployment and centralized management</a:t>
                      </a:r>
                      <a:endParaRPr lang="en-US" dirty="0"/>
                    </a:p>
                  </a:txBody>
                  <a:tcPr/>
                </a:tc>
                <a:tc>
                  <a:txBody>
                    <a:bodyPr/>
                    <a:lstStyle/>
                    <a:p>
                      <a:pPr algn="ctr"/>
                      <a:r>
                        <a:rPr lang="en-US" dirty="0" smtClean="0"/>
                        <a:t>? (optional)</a:t>
                      </a:r>
                      <a:endParaRPr lang="en-US" dirty="0"/>
                    </a:p>
                  </a:txBody>
                  <a:tcPr/>
                </a:tc>
                <a:tc>
                  <a:txBody>
                    <a:bodyPr/>
                    <a:lstStyle/>
                    <a:p>
                      <a:pPr algn="ctr"/>
                      <a:r>
                        <a:rPr lang="en-US" dirty="0" smtClean="0"/>
                        <a:t>+ (fully automated deployment)</a:t>
                      </a:r>
                      <a:endParaRPr lang="en-US" dirty="0"/>
                    </a:p>
                  </a:txBody>
                  <a:tcPr/>
                </a:tc>
              </a:tr>
              <a:tr h="370840">
                <a:tc>
                  <a:txBody>
                    <a:bodyPr/>
                    <a:lstStyle/>
                    <a:p>
                      <a:r>
                        <a:rPr lang="en-US" dirty="0" smtClean="0"/>
                        <a:t>Independent deployment</a:t>
                      </a:r>
                      <a:endParaRPr lang="en-US" dirty="0"/>
                    </a:p>
                  </a:txBody>
                  <a:tcPr/>
                </a:tc>
                <a:tc>
                  <a:txBody>
                    <a:bodyPr/>
                    <a:lstStyle/>
                    <a:p>
                      <a:pPr algn="ctr"/>
                      <a:r>
                        <a:rPr lang="en-US" dirty="0" smtClean="0"/>
                        <a:t>+-</a:t>
                      </a:r>
                      <a:r>
                        <a:rPr lang="en-US" baseline="0" dirty="0" smtClean="0"/>
                        <a:t> (to some extent)</a:t>
                      </a:r>
                      <a:r>
                        <a:rPr lang="en-US" dirty="0" smtClean="0"/>
                        <a:t> </a:t>
                      </a:r>
                      <a:endParaRPr lang="en-US" dirty="0"/>
                    </a:p>
                  </a:txBody>
                  <a:tcPr/>
                </a:tc>
                <a:tc>
                  <a:txBody>
                    <a:bodyPr/>
                    <a:lstStyle/>
                    <a:p>
                      <a:pPr algn="ctr"/>
                      <a:r>
                        <a:rPr lang="en-US" dirty="0" smtClean="0"/>
                        <a:t>+</a:t>
                      </a:r>
                      <a:endParaRPr lang="en-US" dirty="0"/>
                    </a:p>
                  </a:txBody>
                  <a:tcPr/>
                </a:tc>
              </a:tr>
              <a:tr h="370840">
                <a:tc>
                  <a:txBody>
                    <a:bodyPr/>
                    <a:lstStyle/>
                    <a:p>
                      <a:r>
                        <a:rPr lang="en-US" dirty="0" smtClean="0"/>
                        <a:t>Decoupling</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r>
                        <a:rPr lang="en-US" dirty="0" smtClean="0"/>
                        <a:t>Cohesion (serving a number of responsibilities, which have</a:t>
                      </a:r>
                      <a:r>
                        <a:rPr lang="en-US" baseline="0" dirty="0" smtClean="0"/>
                        <a:t> a lot in common</a:t>
                      </a: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p14="http://schemas.microsoft.com/office/powerpoint/2010/main" val="3777282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1126"/>
            <a:ext cx="10515600" cy="4865837"/>
          </a:xfrm>
        </p:spPr>
        <p:txBody>
          <a:bodyPr>
            <a:normAutofit/>
          </a:bodyPr>
          <a:lstStyle/>
          <a:p>
            <a:pPr marL="0" indent="0">
              <a:buNone/>
            </a:pPr>
            <a:r>
              <a:rPr lang="en-US" sz="1800" dirty="0" smtClean="0"/>
              <a:t>Should be introduced in case of API breaking changes. Should work </a:t>
            </a:r>
            <a:r>
              <a:rPr lang="en-US" sz="1800" dirty="0"/>
              <a:t>by means of </a:t>
            </a:r>
            <a:r>
              <a:rPr lang="en-US" sz="1800" b="1" dirty="0">
                <a:solidFill>
                  <a:srgbClr val="FF0000"/>
                </a:solidFill>
              </a:rPr>
              <a:t>Accept/</a:t>
            </a:r>
            <a:r>
              <a:rPr lang="en-US" sz="1800" b="1" dirty="0" err="1">
                <a:solidFill>
                  <a:srgbClr val="FF0000"/>
                </a:solidFill>
              </a:rPr>
              <a:t>ContentType</a:t>
            </a:r>
            <a:r>
              <a:rPr lang="en-US" sz="1800" dirty="0"/>
              <a:t> </a:t>
            </a:r>
            <a:r>
              <a:rPr lang="en-US" sz="1800" dirty="0" smtClean="0"/>
              <a:t>http header. </a:t>
            </a:r>
          </a:p>
          <a:p>
            <a:pPr marL="0" indent="0">
              <a:buNone/>
            </a:pPr>
            <a:r>
              <a:rPr lang="en-US" sz="1800" dirty="0" err="1"/>
              <a:t>string.Format</a:t>
            </a:r>
            <a:r>
              <a:rPr lang="en-US" sz="1800" dirty="0"/>
              <a:t>("</a:t>
            </a:r>
            <a:r>
              <a:rPr lang="en-US" sz="1800" dirty="0" smtClean="0"/>
              <a:t>application/</a:t>
            </a:r>
            <a:r>
              <a:rPr lang="en-US" sz="1800" dirty="0" err="1" smtClean="0"/>
              <a:t>vnd.conf</a:t>
            </a:r>
            <a:r>
              <a:rPr lang="en-US" sz="1800" dirty="0" smtClean="0"/>
              <a:t>.{</a:t>
            </a:r>
            <a:r>
              <a:rPr lang="en-US" sz="1800" dirty="0"/>
              <a:t>0}+{1}{2}", </a:t>
            </a:r>
            <a:r>
              <a:rPr lang="en-US" sz="1800" dirty="0" err="1"/>
              <a:t>vendorSpecifics.Domain</a:t>
            </a:r>
            <a:r>
              <a:rPr lang="en-US" sz="1800" dirty="0" smtClean="0"/>
              <a:t>, </a:t>
            </a:r>
            <a:r>
              <a:rPr lang="en-US" sz="1800" dirty="0" err="1"/>
              <a:t>mediaType</a:t>
            </a:r>
            <a:r>
              <a:rPr lang="en-US" sz="1800" dirty="0"/>
              <a:t> == </a:t>
            </a:r>
            <a:r>
              <a:rPr lang="en-US" sz="1800" dirty="0" err="1"/>
              <a:t>MediaType.Json</a:t>
            </a:r>
            <a:r>
              <a:rPr lang="en-US" sz="1800" dirty="0"/>
              <a:t> ? "</a:t>
            </a:r>
            <a:r>
              <a:rPr lang="en-US" sz="1800" dirty="0" err="1"/>
              <a:t>json</a:t>
            </a:r>
            <a:r>
              <a:rPr lang="en-US" sz="1800" dirty="0"/>
              <a:t>" : "xml", </a:t>
            </a:r>
            <a:r>
              <a:rPr lang="en-US" sz="1800" dirty="0" err="1"/>
              <a:t>versionString</a:t>
            </a:r>
            <a:r>
              <a:rPr lang="en-US" sz="1800" dirty="0" smtClean="0"/>
              <a:t>);</a:t>
            </a:r>
          </a:p>
          <a:p>
            <a:pPr marL="0" indent="0">
              <a:buNone/>
            </a:pPr>
            <a:endParaRPr lang="en-US" sz="1800" dirty="0" smtClean="0"/>
          </a:p>
          <a:p>
            <a:pPr marL="0" indent="0">
              <a:buNone/>
            </a:pPr>
            <a:r>
              <a:rPr lang="en-US" sz="1800" dirty="0" smtClean="0"/>
              <a:t>Some actions may change response schema depending on the requested API version. To accomplish that, the client should pass desirable version in Accept/</a:t>
            </a:r>
            <a:r>
              <a:rPr lang="en-US" sz="1800" dirty="0" err="1" smtClean="0"/>
              <a:t>ContentType</a:t>
            </a:r>
            <a:r>
              <a:rPr lang="en-US" sz="1800" dirty="0" smtClean="0"/>
              <a:t>, actions in turn should parse this header and vary behavior and response schema for different versions.</a:t>
            </a:r>
            <a:endParaRPr lang="en-US" sz="1800" dirty="0"/>
          </a:p>
          <a:p>
            <a:pPr marL="0" indent="0">
              <a:buNone/>
            </a:pPr>
            <a:endParaRPr lang="en-US" sz="1800" dirty="0"/>
          </a:p>
        </p:txBody>
      </p:sp>
      <p:sp>
        <p:nvSpPr>
          <p:cNvPr id="4" name="Title 1"/>
          <p:cNvSpPr>
            <a:spLocks noGrp="1"/>
          </p:cNvSpPr>
          <p:nvPr>
            <p:ph type="title"/>
          </p:nvPr>
        </p:nvSpPr>
        <p:spPr>
          <a:xfrm>
            <a:off x="838200" y="224287"/>
            <a:ext cx="10515600" cy="1086839"/>
          </a:xfrm>
        </p:spPr>
        <p:txBody>
          <a:bodyPr/>
          <a:lstStyle/>
          <a:p>
            <a:pPr algn="ctr"/>
            <a:r>
              <a:rPr lang="en-US" b="1" dirty="0" smtClean="0"/>
              <a:t>API Versioning</a:t>
            </a:r>
            <a:endParaRPr lang="en-US" dirty="0"/>
          </a:p>
        </p:txBody>
      </p:sp>
    </p:spTree>
    <p:extLst>
      <p:ext uri="{BB962C8B-B14F-4D97-AF65-F5344CB8AC3E}">
        <p14:creationId xmlns:p14="http://schemas.microsoft.com/office/powerpoint/2010/main" val="1579958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9560" y="1944667"/>
            <a:ext cx="9072880" cy="3170814"/>
          </a:xfrm>
          <a:prstGeom prst="rect">
            <a:avLst/>
          </a:prstGeom>
        </p:spPr>
      </p:pic>
      <p:sp>
        <p:nvSpPr>
          <p:cNvPr id="3" name="Content Placeholder 2"/>
          <p:cNvSpPr>
            <a:spLocks noGrp="1"/>
          </p:cNvSpPr>
          <p:nvPr>
            <p:ph idx="1"/>
          </p:nvPr>
        </p:nvSpPr>
        <p:spPr>
          <a:xfrm>
            <a:off x="1026160" y="1120960"/>
            <a:ext cx="10515600" cy="5244949"/>
          </a:xfrm>
        </p:spPr>
        <p:txBody>
          <a:bodyPr>
            <a:normAutofit fontScale="92500" lnSpcReduction="10000"/>
          </a:bodyPr>
          <a:lstStyle/>
          <a:p>
            <a:pPr marL="0" indent="0">
              <a:buNone/>
            </a:pPr>
            <a:r>
              <a:rPr lang="en-US" sz="1800" dirty="0" smtClean="0"/>
              <a:t>Involves using </a:t>
            </a:r>
            <a:r>
              <a:rPr lang="en-US" sz="1800" dirty="0" err="1" smtClean="0"/>
              <a:t>Con.Logging</a:t>
            </a:r>
            <a:r>
              <a:rPr lang="en-US" sz="1800" dirty="0" smtClean="0"/>
              <a:t> </a:t>
            </a:r>
            <a:r>
              <a:rPr lang="en-US" sz="1800" dirty="0" smtClean="0"/>
              <a:t>package, which keeps text-logs in a predefined folder. That folder will be monitored by </a:t>
            </a:r>
            <a:r>
              <a:rPr lang="en-US" sz="1800" dirty="0" err="1" smtClean="0"/>
              <a:t>Kibana</a:t>
            </a:r>
            <a:r>
              <a:rPr lang="en-US" sz="1800" dirty="0" smtClean="0"/>
              <a:t>, which should be configured for particular files using Elastic Search queries.</a:t>
            </a:r>
          </a:p>
          <a:p>
            <a:pPr marL="0" indent="0">
              <a:buNone/>
            </a:pPr>
            <a:endParaRPr lang="en-US" sz="1800" dirty="0"/>
          </a:p>
          <a:p>
            <a:pPr marL="0" indent="0">
              <a:buNone/>
            </a:pPr>
            <a:r>
              <a:rPr lang="en-US" sz="1800" dirty="0" smtClean="0"/>
              <a:t>Legacy applications write loosely formatter text logs, new logs are in JSON. ELK provides centralized collecting  system to store all the logs from different sources in one location and to search through them and to create instant reports in dashboards.</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err="1" smtClean="0"/>
              <a:t>Logstash</a:t>
            </a:r>
            <a:r>
              <a:rPr lang="en-US" sz="1800" dirty="0" smtClean="0"/>
              <a:t> – is a light-weight service for parsing and transforming logs, including poorly formatted ones, in order to get them ready for importing into Elastic Search. It has lots of plugins to parse different formats and can connect to many sources: files, syslog, </a:t>
            </a:r>
            <a:r>
              <a:rPr lang="en-US" sz="1800" dirty="0" err="1" smtClean="0"/>
              <a:t>redis</a:t>
            </a:r>
            <a:r>
              <a:rPr lang="en-US" sz="1800" dirty="0" smtClean="0"/>
              <a:t> and so on. It provides an extensible subset of filters. The most valuable is </a:t>
            </a:r>
            <a:r>
              <a:rPr lang="en-US" sz="1800" dirty="0" err="1" smtClean="0"/>
              <a:t>Grok</a:t>
            </a:r>
            <a:r>
              <a:rPr lang="en-US" sz="1800" dirty="0" smtClean="0"/>
              <a:t> filter: it is a Regular Expressions engine to handle </a:t>
            </a:r>
            <a:r>
              <a:rPr lang="en-US" sz="1800" dirty="0"/>
              <a:t>arbitrary </a:t>
            </a:r>
            <a:r>
              <a:rPr lang="en-US" sz="1800" dirty="0" smtClean="0"/>
              <a:t>text. Also, </a:t>
            </a:r>
            <a:r>
              <a:rPr lang="en-US" sz="1800" dirty="0" err="1" smtClean="0"/>
              <a:t>LogStash</a:t>
            </a:r>
            <a:r>
              <a:rPr lang="ru-RU" sz="1800" dirty="0" smtClean="0"/>
              <a:t> </a:t>
            </a:r>
            <a:r>
              <a:rPr lang="en-US" sz="1800" dirty="0" smtClean="0"/>
              <a:t>not only may read log from files, it supports many transport protocols, including TCP/IP.</a:t>
            </a:r>
            <a:endParaRPr lang="en-US" sz="1800" dirty="0"/>
          </a:p>
        </p:txBody>
      </p:sp>
      <p:sp>
        <p:nvSpPr>
          <p:cNvPr id="4" name="Title 1"/>
          <p:cNvSpPr>
            <a:spLocks noGrp="1"/>
          </p:cNvSpPr>
          <p:nvPr>
            <p:ph type="title"/>
          </p:nvPr>
        </p:nvSpPr>
        <p:spPr>
          <a:xfrm>
            <a:off x="838200" y="224287"/>
            <a:ext cx="10515600" cy="1086839"/>
          </a:xfrm>
        </p:spPr>
        <p:txBody>
          <a:bodyPr/>
          <a:lstStyle/>
          <a:p>
            <a:pPr algn="ctr"/>
            <a:r>
              <a:rPr lang="en-US" b="1" dirty="0" smtClean="0"/>
              <a:t>Logging</a:t>
            </a:r>
            <a:endParaRPr lang="en-US" dirty="0"/>
          </a:p>
        </p:txBody>
      </p:sp>
    </p:spTree>
    <p:extLst>
      <p:ext uri="{BB962C8B-B14F-4D97-AF65-F5344CB8AC3E}">
        <p14:creationId xmlns:p14="http://schemas.microsoft.com/office/powerpoint/2010/main" val="3967824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0759" y="405441"/>
            <a:ext cx="10926442" cy="5249443"/>
          </a:xfrm>
          <a:prstGeom prst="rect">
            <a:avLst/>
          </a:prstGeom>
        </p:spPr>
      </p:pic>
    </p:spTree>
    <p:extLst>
      <p:ext uri="{BB962C8B-B14F-4D97-AF65-F5344CB8AC3E}">
        <p14:creationId xmlns:p14="http://schemas.microsoft.com/office/powerpoint/2010/main" val="3638203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7360"/>
            <a:ext cx="10515600" cy="5892800"/>
          </a:xfrm>
        </p:spPr>
        <p:txBody>
          <a:bodyPr/>
          <a:lstStyle/>
          <a:p>
            <a:pPr marL="0" indent="0">
              <a:buNone/>
            </a:pPr>
            <a:r>
              <a:rPr lang="en-US" dirty="0" smtClean="0"/>
              <a:t>We do not use </a:t>
            </a:r>
            <a:r>
              <a:rPr lang="en-US" dirty="0" err="1" smtClean="0"/>
              <a:t>LogStash</a:t>
            </a:r>
            <a:r>
              <a:rPr lang="en-US" dirty="0" smtClean="0"/>
              <a:t> to parse our logs, instead, we relay on </a:t>
            </a:r>
            <a:r>
              <a:rPr lang="en-US" dirty="0" err="1" smtClean="0"/>
              <a:t>NxLog</a:t>
            </a:r>
            <a:r>
              <a:rPr lang="en-US" dirty="0" smtClean="0"/>
              <a:t> shipper, which is installed everywhere near to logs and is configured to send out formatted JSON logs to </a:t>
            </a:r>
            <a:r>
              <a:rPr lang="en-US" dirty="0" err="1" smtClean="0"/>
              <a:t>LogStash</a:t>
            </a:r>
            <a:r>
              <a:rPr lang="en-US" dirty="0" smtClean="0"/>
              <a:t>. </a:t>
            </a:r>
            <a:r>
              <a:rPr lang="en-US" dirty="0" err="1" smtClean="0"/>
              <a:t>LogStash</a:t>
            </a:r>
            <a:r>
              <a:rPr lang="ru-RU" dirty="0" smtClean="0"/>
              <a:t> </a:t>
            </a:r>
            <a:r>
              <a:rPr lang="en-US" dirty="0" smtClean="0"/>
              <a:t>acts as an relay and resends logs to Elastic Search, which stores them.</a:t>
            </a:r>
          </a:p>
          <a:p>
            <a:pPr marL="0" indent="0">
              <a:buNone/>
            </a:pPr>
            <a:r>
              <a:rPr lang="en-US" dirty="0" err="1" smtClean="0"/>
              <a:t>NxLog</a:t>
            </a:r>
            <a:r>
              <a:rPr lang="en-US" dirty="0" smtClean="0"/>
              <a:t> community edition is free and may be installed as a </a:t>
            </a:r>
            <a:r>
              <a:rPr lang="en-US" dirty="0"/>
              <a:t>service from here: </a:t>
            </a:r>
            <a:r>
              <a:rPr lang="en-US" dirty="0">
                <a:hlinkClick r:id="rId2"/>
              </a:rPr>
              <a:t>http://nxlog.org</a:t>
            </a:r>
            <a:r>
              <a:rPr lang="en-US" dirty="0" smtClean="0">
                <a:hlinkClick r:id="rId2"/>
              </a:rPr>
              <a:t>/</a:t>
            </a:r>
            <a:r>
              <a:rPr lang="en-US" dirty="0" smtClean="0"/>
              <a:t>. It is implemented in “C” and has a modular structure.</a:t>
            </a:r>
          </a:p>
          <a:p>
            <a:pPr marL="0" indent="0">
              <a:buNone/>
            </a:pPr>
            <a:r>
              <a:rPr lang="en-US" dirty="0" smtClean="0"/>
              <a:t>To configure it for new </a:t>
            </a:r>
            <a:r>
              <a:rPr lang="en-US" dirty="0" err="1" smtClean="0"/>
              <a:t>Conf</a:t>
            </a:r>
            <a:r>
              <a:rPr lang="en-US" dirty="0" smtClean="0"/>
              <a:t> </a:t>
            </a:r>
            <a:r>
              <a:rPr lang="en-US" dirty="0" smtClean="0"/>
              <a:t>JSON logs we need to plug in parsers and shippers:</a:t>
            </a:r>
          </a:p>
          <a:p>
            <a:pPr marL="0" indent="0">
              <a:buNone/>
            </a:pPr>
            <a:endParaRPr lang="en-US" dirty="0"/>
          </a:p>
        </p:txBody>
      </p:sp>
    </p:spTree>
    <p:extLst>
      <p:ext uri="{BB962C8B-B14F-4D97-AF65-F5344CB8AC3E}">
        <p14:creationId xmlns:p14="http://schemas.microsoft.com/office/powerpoint/2010/main" val="3459581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120"/>
            <a:ext cx="10515600" cy="5597843"/>
          </a:xfrm>
        </p:spPr>
        <p:txBody>
          <a:bodyPr>
            <a:normAutofit fontScale="47500" lnSpcReduction="20000"/>
          </a:bodyPr>
          <a:lstStyle/>
          <a:p>
            <a:pPr marL="0" indent="0">
              <a:buNone/>
            </a:pPr>
            <a:r>
              <a:rPr lang="en-US" dirty="0" smtClean="0"/>
              <a:t>1. Parsers and shippers</a:t>
            </a:r>
          </a:p>
          <a:p>
            <a:pPr marL="0" indent="0">
              <a:buNone/>
            </a:pPr>
            <a:r>
              <a:rPr lang="en-US" dirty="0" smtClean="0"/>
              <a:t>&lt;Extension </a:t>
            </a:r>
            <a:r>
              <a:rPr lang="en-US" dirty="0" err="1"/>
              <a:t>json</a:t>
            </a:r>
            <a:r>
              <a:rPr lang="en-US" dirty="0"/>
              <a:t>&gt;</a:t>
            </a:r>
          </a:p>
          <a:p>
            <a:pPr marL="0" indent="0">
              <a:buNone/>
            </a:pPr>
            <a:r>
              <a:rPr lang="en-US" dirty="0"/>
              <a:t>    Module      </a:t>
            </a:r>
            <a:r>
              <a:rPr lang="en-US" dirty="0" err="1"/>
              <a:t>xm_json</a:t>
            </a:r>
            <a:endParaRPr lang="en-US" dirty="0"/>
          </a:p>
          <a:p>
            <a:pPr marL="0" indent="0">
              <a:buNone/>
            </a:pPr>
            <a:r>
              <a:rPr lang="en-US" dirty="0"/>
              <a:t>&lt;/Extension&gt;</a:t>
            </a:r>
          </a:p>
          <a:p>
            <a:pPr marL="0" indent="0">
              <a:buNone/>
            </a:pPr>
            <a:endParaRPr lang="en-US" dirty="0"/>
          </a:p>
          <a:p>
            <a:pPr marL="0" indent="0">
              <a:buNone/>
            </a:pPr>
            <a:r>
              <a:rPr lang="en-US" dirty="0"/>
              <a:t>&lt;Extension </a:t>
            </a:r>
            <a:r>
              <a:rPr lang="en-US" dirty="0" err="1"/>
              <a:t>charconv</a:t>
            </a:r>
            <a:r>
              <a:rPr lang="en-US" dirty="0"/>
              <a:t>&gt;</a:t>
            </a:r>
          </a:p>
          <a:p>
            <a:pPr marL="0" indent="0">
              <a:buNone/>
            </a:pPr>
            <a:r>
              <a:rPr lang="en-US" dirty="0"/>
              <a:t>    Module  </a:t>
            </a:r>
            <a:r>
              <a:rPr lang="en-US" dirty="0" err="1"/>
              <a:t>xm_charconv</a:t>
            </a:r>
            <a:endParaRPr lang="en-US" dirty="0"/>
          </a:p>
          <a:p>
            <a:pPr marL="0" indent="0">
              <a:buNone/>
            </a:pPr>
            <a:r>
              <a:rPr lang="en-US" dirty="0"/>
              <a:t>    </a:t>
            </a:r>
            <a:r>
              <a:rPr lang="en-US" dirty="0" err="1"/>
              <a:t>AutodetectCharsets</a:t>
            </a:r>
            <a:r>
              <a:rPr lang="en-US" dirty="0"/>
              <a:t> utf-8, utf-16, utf-32, iso8859-2</a:t>
            </a:r>
          </a:p>
          <a:p>
            <a:pPr marL="0" indent="0">
              <a:buNone/>
            </a:pPr>
            <a:r>
              <a:rPr lang="en-US" dirty="0"/>
              <a:t>&lt;/Extension&gt;</a:t>
            </a:r>
          </a:p>
          <a:p>
            <a:pPr marL="0" indent="0">
              <a:buNone/>
            </a:pPr>
            <a:endParaRPr lang="en-US" dirty="0" smtClean="0"/>
          </a:p>
          <a:p>
            <a:pPr marL="0" indent="0">
              <a:buNone/>
            </a:pPr>
            <a:r>
              <a:rPr lang="en-US" dirty="0"/>
              <a:t>&lt;Output </a:t>
            </a:r>
            <a:r>
              <a:rPr lang="en-US" dirty="0" err="1"/>
              <a:t>logstash</a:t>
            </a:r>
            <a:r>
              <a:rPr lang="en-US" dirty="0"/>
              <a:t>&gt;</a:t>
            </a:r>
          </a:p>
          <a:p>
            <a:pPr marL="0" indent="0">
              <a:buNone/>
            </a:pPr>
            <a:r>
              <a:rPr lang="en-US" dirty="0"/>
              <a:t>    Module      </a:t>
            </a:r>
            <a:r>
              <a:rPr lang="en-US" dirty="0" err="1"/>
              <a:t>om_tcp</a:t>
            </a:r>
            <a:endParaRPr lang="en-US" dirty="0"/>
          </a:p>
          <a:p>
            <a:pPr marL="0" indent="0">
              <a:buNone/>
            </a:pPr>
            <a:r>
              <a:rPr lang="en-US" dirty="0"/>
              <a:t>    Host        %</a:t>
            </a:r>
            <a:r>
              <a:rPr lang="en-US" dirty="0" err="1" smtClean="0"/>
              <a:t>ConfLogDestinationAddress</a:t>
            </a:r>
            <a:r>
              <a:rPr lang="en-US" dirty="0"/>
              <a:t>%</a:t>
            </a:r>
          </a:p>
          <a:p>
            <a:pPr marL="0" indent="0">
              <a:buNone/>
            </a:pPr>
            <a:r>
              <a:rPr lang="en-US" dirty="0"/>
              <a:t>    Port        %</a:t>
            </a:r>
            <a:r>
              <a:rPr lang="en-US" dirty="0" err="1" smtClean="0"/>
              <a:t>ConfLogDestinationPort</a:t>
            </a:r>
            <a:r>
              <a:rPr lang="en-US" dirty="0"/>
              <a:t>%</a:t>
            </a:r>
          </a:p>
          <a:p>
            <a:pPr marL="0" indent="0">
              <a:buNone/>
            </a:pPr>
            <a:r>
              <a:rPr lang="en-US" dirty="0"/>
              <a:t>&lt;/Output&gt;</a:t>
            </a:r>
          </a:p>
          <a:p>
            <a:pPr marL="0" indent="0">
              <a:buNone/>
            </a:pPr>
            <a:endParaRPr lang="en-US" dirty="0"/>
          </a:p>
          <a:p>
            <a:pPr marL="0" indent="0">
              <a:buNone/>
            </a:pPr>
            <a:r>
              <a:rPr lang="en-US" dirty="0"/>
              <a:t>&lt;Output </a:t>
            </a:r>
            <a:r>
              <a:rPr lang="en-US" dirty="0" err="1"/>
              <a:t>debugout</a:t>
            </a:r>
            <a:r>
              <a:rPr lang="en-US" dirty="0"/>
              <a:t>&gt;</a:t>
            </a:r>
          </a:p>
          <a:p>
            <a:pPr marL="0" indent="0">
              <a:buNone/>
            </a:pPr>
            <a:r>
              <a:rPr lang="en-US" dirty="0"/>
              <a:t>    Module </a:t>
            </a:r>
            <a:r>
              <a:rPr lang="en-US" dirty="0" err="1"/>
              <a:t>om_file</a:t>
            </a:r>
            <a:endParaRPr lang="en-US" dirty="0"/>
          </a:p>
          <a:p>
            <a:pPr marL="0" indent="0">
              <a:buNone/>
            </a:pPr>
            <a:r>
              <a:rPr lang="en-US" dirty="0"/>
              <a:t>    File '%ROOT%\data\nxlog_debugout.txt'</a:t>
            </a:r>
          </a:p>
          <a:p>
            <a:pPr marL="0" indent="0">
              <a:buNone/>
            </a:pPr>
            <a:r>
              <a:rPr lang="en-US" dirty="0"/>
              <a:t>&lt;/Output&gt;</a:t>
            </a:r>
          </a:p>
          <a:p>
            <a:pPr marL="0" indent="0">
              <a:buNone/>
            </a:pPr>
            <a:endParaRPr lang="en-US" dirty="0"/>
          </a:p>
        </p:txBody>
      </p:sp>
    </p:spTree>
    <p:extLst>
      <p:ext uri="{BB962C8B-B14F-4D97-AF65-F5344CB8AC3E}">
        <p14:creationId xmlns:p14="http://schemas.microsoft.com/office/powerpoint/2010/main" val="4285977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6720"/>
            <a:ext cx="10515600" cy="5750243"/>
          </a:xfrm>
        </p:spPr>
        <p:txBody>
          <a:bodyPr>
            <a:normAutofit fontScale="62500" lnSpcReduction="20000"/>
          </a:bodyPr>
          <a:lstStyle/>
          <a:p>
            <a:pPr marL="0" indent="0">
              <a:buNone/>
            </a:pPr>
            <a:r>
              <a:rPr lang="en-US" dirty="0" smtClean="0"/>
              <a:t>2. Then, to configure log sources:</a:t>
            </a:r>
          </a:p>
          <a:p>
            <a:pPr marL="0" indent="0">
              <a:buNone/>
            </a:pPr>
            <a:r>
              <a:rPr lang="en-US" dirty="0"/>
              <a:t>&lt;Input </a:t>
            </a:r>
            <a:r>
              <a:rPr lang="en-US" dirty="0" err="1"/>
              <a:t>access_logs</a:t>
            </a:r>
            <a:r>
              <a:rPr lang="en-US" dirty="0"/>
              <a:t>&gt;</a:t>
            </a:r>
          </a:p>
          <a:p>
            <a:pPr marL="0" indent="0">
              <a:buNone/>
            </a:pPr>
            <a:r>
              <a:rPr lang="en-US" dirty="0"/>
              <a:t>    Module  </a:t>
            </a:r>
            <a:r>
              <a:rPr lang="en-US" dirty="0" err="1"/>
              <a:t>im_file</a:t>
            </a:r>
            <a:endParaRPr lang="en-US" dirty="0"/>
          </a:p>
          <a:p>
            <a:pPr marL="0" indent="0">
              <a:buNone/>
            </a:pPr>
            <a:r>
              <a:rPr lang="en-US" dirty="0"/>
              <a:t>    File    '%</a:t>
            </a:r>
            <a:r>
              <a:rPr lang="en-US" dirty="0" err="1" smtClean="0"/>
              <a:t>ConfLogPath</a:t>
            </a:r>
            <a:r>
              <a:rPr lang="en-US" dirty="0"/>
              <a:t>%\services\</a:t>
            </a:r>
            <a:r>
              <a:rPr lang="en-US" dirty="0" err="1"/>
              <a:t>access_log.json</a:t>
            </a:r>
            <a:r>
              <a:rPr lang="en-US" dirty="0"/>
              <a:t>*'</a:t>
            </a:r>
          </a:p>
          <a:p>
            <a:pPr marL="0" indent="0">
              <a:buNone/>
            </a:pPr>
            <a:r>
              <a:rPr lang="en-US" dirty="0"/>
              <a:t>    </a:t>
            </a:r>
            <a:r>
              <a:rPr lang="en-US" dirty="0" err="1"/>
              <a:t>ReadFromLast</a:t>
            </a:r>
            <a:r>
              <a:rPr lang="en-US" dirty="0"/>
              <a:t> True</a:t>
            </a:r>
          </a:p>
          <a:p>
            <a:pPr marL="0" indent="0">
              <a:buNone/>
            </a:pPr>
            <a:r>
              <a:rPr lang="en-US" dirty="0"/>
              <a:t>    </a:t>
            </a:r>
            <a:r>
              <a:rPr lang="en-US" dirty="0" err="1"/>
              <a:t>SavePos</a:t>
            </a:r>
            <a:r>
              <a:rPr lang="en-US" dirty="0"/>
              <a:t> True</a:t>
            </a:r>
          </a:p>
          <a:p>
            <a:pPr marL="0" indent="0">
              <a:buNone/>
            </a:pPr>
            <a:r>
              <a:rPr lang="en-US" dirty="0"/>
              <a:t>    Recursive True</a:t>
            </a:r>
          </a:p>
          <a:p>
            <a:pPr marL="0" indent="0">
              <a:buNone/>
            </a:pPr>
            <a:endParaRPr lang="en-US" dirty="0"/>
          </a:p>
          <a:p>
            <a:pPr marL="0" indent="0">
              <a:buNone/>
            </a:pPr>
            <a:r>
              <a:rPr lang="en-US" dirty="0"/>
              <a:t>    #We use </a:t>
            </a:r>
            <a:r>
              <a:rPr lang="en-US" dirty="0" err="1"/>
              <a:t>SourceModuleName</a:t>
            </a:r>
            <a:r>
              <a:rPr lang="en-US" dirty="0"/>
              <a:t> for naming of the </a:t>
            </a:r>
            <a:r>
              <a:rPr lang="en-US" dirty="0" err="1"/>
              <a:t>Elasticsearch</a:t>
            </a:r>
            <a:r>
              <a:rPr lang="en-US" dirty="0"/>
              <a:t> index. It cannot contain spaces, and must be lowercase.</a:t>
            </a:r>
          </a:p>
          <a:p>
            <a:pPr marL="0" indent="0">
              <a:buNone/>
            </a:pPr>
            <a:r>
              <a:rPr lang="en-US" dirty="0"/>
              <a:t>    Exec </a:t>
            </a:r>
            <a:r>
              <a:rPr lang="en-US" dirty="0" err="1"/>
              <a:t>parse_json</a:t>
            </a:r>
            <a:r>
              <a:rPr lang="en-US" dirty="0"/>
              <a:t>();                                \</a:t>
            </a:r>
          </a:p>
          <a:p>
            <a:pPr marL="0" indent="0">
              <a:buNone/>
            </a:pPr>
            <a:r>
              <a:rPr lang="en-US" dirty="0"/>
              <a:t>         $host = hostname();                          \</a:t>
            </a:r>
          </a:p>
          <a:p>
            <a:pPr marL="0" indent="0">
              <a:buNone/>
            </a:pPr>
            <a:r>
              <a:rPr lang="en-US" dirty="0"/>
              <a:t>         $</a:t>
            </a:r>
            <a:r>
              <a:rPr lang="en-US" dirty="0" err="1" smtClean="0"/>
              <a:t>ConfSite</a:t>
            </a:r>
            <a:r>
              <a:rPr lang="en-US" dirty="0" smtClean="0"/>
              <a:t> </a:t>
            </a:r>
            <a:r>
              <a:rPr lang="en-US" dirty="0"/>
              <a:t>= </a:t>
            </a:r>
            <a:r>
              <a:rPr lang="en-US" dirty="0" err="1"/>
              <a:t>lc</a:t>
            </a:r>
            <a:r>
              <a:rPr lang="en-US" dirty="0"/>
              <a:t>('%</a:t>
            </a:r>
            <a:r>
              <a:rPr lang="en-US" dirty="0" err="1" smtClean="0"/>
              <a:t>ConfSiteId</a:t>
            </a:r>
            <a:r>
              <a:rPr lang="en-US" dirty="0"/>
              <a:t>%'); \</a:t>
            </a:r>
          </a:p>
          <a:p>
            <a:pPr marL="0" indent="0">
              <a:buNone/>
            </a:pPr>
            <a:r>
              <a:rPr lang="en-US" dirty="0"/>
              <a:t>         $</a:t>
            </a:r>
            <a:r>
              <a:rPr lang="en-US" dirty="0" err="1"/>
              <a:t>SourceModuleName</a:t>
            </a:r>
            <a:r>
              <a:rPr lang="en-US" dirty="0"/>
              <a:t> = replace(</a:t>
            </a:r>
            <a:r>
              <a:rPr lang="en-US" dirty="0" err="1"/>
              <a:t>lc</a:t>
            </a:r>
            <a:r>
              <a:rPr lang="en-US" dirty="0"/>
              <a:t>($Service),' ','-'); \</a:t>
            </a:r>
          </a:p>
          <a:p>
            <a:pPr marL="0" indent="0">
              <a:buNone/>
            </a:pPr>
            <a:r>
              <a:rPr lang="en-US" dirty="0"/>
              <a:t>         $</a:t>
            </a:r>
            <a:r>
              <a:rPr lang="en-US" dirty="0" err="1"/>
              <a:t>SourceModuleType</a:t>
            </a:r>
            <a:r>
              <a:rPr lang="en-US" dirty="0"/>
              <a:t> = "access";                   \</a:t>
            </a:r>
          </a:p>
          <a:p>
            <a:pPr marL="0" indent="0">
              <a:buNone/>
            </a:pPr>
            <a:r>
              <a:rPr lang="en-US" dirty="0"/>
              <a:t>         </a:t>
            </a:r>
            <a:r>
              <a:rPr lang="en-US" dirty="0" err="1"/>
              <a:t>to_json</a:t>
            </a:r>
            <a:r>
              <a:rPr lang="en-US" dirty="0"/>
              <a:t>();</a:t>
            </a:r>
          </a:p>
          <a:p>
            <a:pPr marL="0" indent="0">
              <a:buNone/>
            </a:pPr>
            <a:endParaRPr lang="en-US" dirty="0"/>
          </a:p>
          <a:p>
            <a:pPr marL="0" indent="0">
              <a:buNone/>
            </a:pPr>
            <a:r>
              <a:rPr lang="en-US" dirty="0"/>
              <a:t>&lt;/Input&gt;</a:t>
            </a:r>
          </a:p>
          <a:p>
            <a:pPr marL="0" indent="0">
              <a:buNone/>
            </a:pPr>
            <a:endParaRPr lang="en-US" dirty="0"/>
          </a:p>
        </p:txBody>
      </p:sp>
    </p:spTree>
    <p:extLst>
      <p:ext uri="{BB962C8B-B14F-4D97-AF65-F5344CB8AC3E}">
        <p14:creationId xmlns:p14="http://schemas.microsoft.com/office/powerpoint/2010/main" val="1723509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7680"/>
            <a:ext cx="10515600" cy="5689283"/>
          </a:xfrm>
        </p:spPr>
        <p:txBody>
          <a:bodyPr>
            <a:normAutofit fontScale="92500" lnSpcReduction="10000"/>
          </a:bodyPr>
          <a:lstStyle/>
          <a:p>
            <a:pPr marL="0" indent="0">
              <a:buNone/>
            </a:pPr>
            <a:r>
              <a:rPr lang="en-US" dirty="0" smtClean="0"/>
              <a:t>3. Finally, configure our routes:</a:t>
            </a:r>
          </a:p>
          <a:p>
            <a:pPr marL="0" indent="0">
              <a:buNone/>
            </a:pPr>
            <a:r>
              <a:rPr lang="en-US" dirty="0"/>
              <a:t>&lt;Route 1&gt;</a:t>
            </a:r>
          </a:p>
          <a:p>
            <a:pPr marL="0" indent="0">
              <a:buNone/>
            </a:pPr>
            <a:r>
              <a:rPr lang="en-US" dirty="0"/>
              <a:t>    Path        </a:t>
            </a:r>
            <a:r>
              <a:rPr lang="en-US" dirty="0" err="1"/>
              <a:t>access_logs</a:t>
            </a:r>
            <a:r>
              <a:rPr lang="en-US" dirty="0"/>
              <a:t> =&gt; </a:t>
            </a:r>
            <a:r>
              <a:rPr lang="en-US" dirty="0" err="1"/>
              <a:t>logstash</a:t>
            </a:r>
            <a:endParaRPr lang="en-US" dirty="0"/>
          </a:p>
          <a:p>
            <a:pPr marL="0" indent="0">
              <a:buNone/>
            </a:pPr>
            <a:r>
              <a:rPr lang="en-US" dirty="0"/>
              <a:t>&lt;/Route&gt;</a:t>
            </a:r>
          </a:p>
          <a:p>
            <a:pPr marL="0" indent="0">
              <a:buNone/>
            </a:pPr>
            <a:endParaRPr lang="en-US" dirty="0"/>
          </a:p>
          <a:p>
            <a:pPr marL="0" indent="0">
              <a:buNone/>
            </a:pPr>
            <a:r>
              <a:rPr lang="en-US" dirty="0"/>
              <a:t>&lt;Route 2&gt;</a:t>
            </a:r>
          </a:p>
          <a:p>
            <a:pPr marL="0" indent="0">
              <a:buNone/>
            </a:pPr>
            <a:r>
              <a:rPr lang="en-US" dirty="0"/>
              <a:t>    Path        </a:t>
            </a:r>
            <a:r>
              <a:rPr lang="en-US" dirty="0" err="1"/>
              <a:t>access_logs</a:t>
            </a:r>
            <a:r>
              <a:rPr lang="en-US" dirty="0"/>
              <a:t> =&gt; </a:t>
            </a:r>
            <a:r>
              <a:rPr lang="en-US" dirty="0" err="1"/>
              <a:t>debugout</a:t>
            </a:r>
            <a:endParaRPr lang="en-US" dirty="0"/>
          </a:p>
          <a:p>
            <a:pPr marL="0" indent="0">
              <a:buNone/>
            </a:pPr>
            <a:r>
              <a:rPr lang="en-US" dirty="0"/>
              <a:t>&lt;/Route&gt;</a:t>
            </a:r>
          </a:p>
          <a:p>
            <a:pPr marL="0" indent="0">
              <a:buNone/>
            </a:pPr>
            <a:endParaRPr lang="en-US" dirty="0" smtClean="0"/>
          </a:p>
          <a:p>
            <a:pPr marL="0" indent="0">
              <a:buNone/>
            </a:pPr>
            <a:r>
              <a:rPr lang="en-US" dirty="0" smtClean="0"/>
              <a:t>This configuration sends gathered and formatted logs. The last step is to point it to our </a:t>
            </a:r>
            <a:r>
              <a:rPr lang="en-US" dirty="0" err="1" smtClean="0"/>
              <a:t>LogStash</a:t>
            </a:r>
            <a:r>
              <a:rPr lang="en-US" dirty="0" smtClean="0"/>
              <a:t> instance, listening on TCP Socket:</a:t>
            </a:r>
          </a:p>
          <a:p>
            <a:pPr marL="0" indent="0">
              <a:buNone/>
            </a:pPr>
            <a:r>
              <a:rPr lang="en-US" dirty="0" smtClean="0"/>
              <a:t>	define </a:t>
            </a:r>
            <a:r>
              <a:rPr lang="en-US" dirty="0" err="1" smtClean="0"/>
              <a:t>ConfLogDestinationAddress</a:t>
            </a:r>
            <a:r>
              <a:rPr lang="en-US" dirty="0" smtClean="0"/>
              <a:t> </a:t>
            </a:r>
            <a:r>
              <a:rPr lang="en-US" dirty="0"/>
              <a:t>co-osl-es01.firmglobal.com</a:t>
            </a:r>
          </a:p>
          <a:p>
            <a:pPr marL="0" indent="0">
              <a:buNone/>
            </a:pPr>
            <a:r>
              <a:rPr lang="en-US" dirty="0" smtClean="0"/>
              <a:t>	define </a:t>
            </a:r>
            <a:r>
              <a:rPr lang="en-US" dirty="0" err="1" smtClean="0"/>
              <a:t>ConfLogDestinationPort</a:t>
            </a:r>
            <a:r>
              <a:rPr lang="en-US" dirty="0" smtClean="0"/>
              <a:t> </a:t>
            </a:r>
            <a:r>
              <a:rPr lang="en-US" dirty="0"/>
              <a:t>9998</a:t>
            </a:r>
            <a:endParaRPr lang="en-US" dirty="0" smtClean="0"/>
          </a:p>
          <a:p>
            <a:pPr marL="0" indent="0">
              <a:buNone/>
            </a:pPr>
            <a:endParaRPr lang="en-US" dirty="0"/>
          </a:p>
        </p:txBody>
      </p:sp>
    </p:spTree>
    <p:extLst>
      <p:ext uri="{BB962C8B-B14F-4D97-AF65-F5344CB8AC3E}">
        <p14:creationId xmlns:p14="http://schemas.microsoft.com/office/powerpoint/2010/main" val="2526942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9877"/>
            <a:ext cx="10515600" cy="1325563"/>
          </a:xfrm>
        </p:spPr>
        <p:txBody>
          <a:bodyPr/>
          <a:lstStyle/>
          <a:p>
            <a:pPr algn="ctr"/>
            <a:r>
              <a:rPr lang="en-US" b="1" dirty="0" err="1" smtClean="0"/>
              <a:t>Kibana</a:t>
            </a:r>
            <a:r>
              <a:rPr lang="en-US" b="1" dirty="0" smtClean="0"/>
              <a:t> basics</a:t>
            </a:r>
            <a:endParaRPr lang="en-US" b="1" dirty="0"/>
          </a:p>
        </p:txBody>
      </p:sp>
      <p:sp>
        <p:nvSpPr>
          <p:cNvPr id="3" name="Content Placeholder 2"/>
          <p:cNvSpPr>
            <a:spLocks noGrp="1"/>
          </p:cNvSpPr>
          <p:nvPr>
            <p:ph idx="1"/>
          </p:nvPr>
        </p:nvSpPr>
        <p:spPr>
          <a:xfrm>
            <a:off x="838200" y="1503680"/>
            <a:ext cx="10515600" cy="4673283"/>
          </a:xfrm>
        </p:spPr>
        <p:txBody>
          <a:bodyPr/>
          <a:lstStyle/>
          <a:p>
            <a:pPr marL="0" indent="0">
              <a:buNone/>
            </a:pPr>
            <a:r>
              <a:rPr lang="en-US" dirty="0" err="1" smtClean="0"/>
              <a:t>Kibana</a:t>
            </a:r>
            <a:r>
              <a:rPr lang="en-US" dirty="0" smtClean="0"/>
              <a:t> is an Angular JS UI for composing Elastic Search queries and to visualize them. It consists of several sections.</a:t>
            </a:r>
          </a:p>
          <a:p>
            <a:pPr marL="514350" indent="-514350">
              <a:buAutoNum type="arabicPeriod"/>
            </a:pPr>
            <a:r>
              <a:rPr lang="en-US" dirty="0" smtClean="0"/>
              <a:t>Discover – shows ES indexes. Each index contains a set of fields.</a:t>
            </a:r>
          </a:p>
          <a:p>
            <a:pPr marL="514350" indent="-514350">
              <a:buAutoNum type="arabicPeriod"/>
            </a:pPr>
            <a:r>
              <a:rPr lang="en-US" dirty="0" smtClean="0"/>
              <a:t>Visualize – shows visual components (visualizations), which have been created.</a:t>
            </a:r>
          </a:p>
          <a:p>
            <a:pPr marL="514350" indent="-514350">
              <a:buAutoNum type="arabicPeriod"/>
            </a:pPr>
            <a:r>
              <a:rPr lang="en-US" dirty="0" smtClean="0"/>
              <a:t>Dashboard contains panels, which are composed off visualizations.</a:t>
            </a:r>
          </a:p>
          <a:p>
            <a:pPr marL="0" indent="0">
              <a:buNone/>
            </a:pPr>
            <a:endParaRPr lang="en-US" dirty="0"/>
          </a:p>
        </p:txBody>
      </p:sp>
    </p:spTree>
    <p:extLst>
      <p:ext uri="{BB962C8B-B14F-4D97-AF65-F5344CB8AC3E}">
        <p14:creationId xmlns:p14="http://schemas.microsoft.com/office/powerpoint/2010/main" val="97343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core differences are in size and scope</a:t>
            </a:r>
            <a:endParaRPr lang="en-US" b="1" dirty="0"/>
          </a:p>
        </p:txBody>
      </p:sp>
      <p:pic>
        <p:nvPicPr>
          <p:cNvPr id="1028" name="Picture 4"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672" y="1690688"/>
            <a:ext cx="4201638" cy="31604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486310" y="2880752"/>
            <a:ext cx="7375584" cy="646331"/>
          </a:xfrm>
          <a:prstGeom prst="rect">
            <a:avLst/>
          </a:prstGeom>
          <a:noFill/>
        </p:spPr>
        <p:txBody>
          <a:bodyPr wrap="square" rtlCol="0" anchor="ctr" anchorCtr="0">
            <a:spAutoFit/>
          </a:bodyPr>
          <a:lstStyle/>
          <a:p>
            <a:r>
              <a:rPr lang="en-US" dirty="0" smtClean="0"/>
              <a:t>A SOA service can be a monolith or can be comprised of multiple </a:t>
            </a:r>
            <a:r>
              <a:rPr lang="en-US" dirty="0" err="1" smtClean="0"/>
              <a:t>microservices</a:t>
            </a:r>
            <a:r>
              <a:rPr lang="en-US" dirty="0" smtClean="0"/>
              <a:t>. So, SOA is a superset of </a:t>
            </a:r>
            <a:r>
              <a:rPr lang="en-US" dirty="0" err="1" smtClean="0"/>
              <a:t>microservices</a:t>
            </a:r>
            <a:r>
              <a:rPr lang="en-US" dirty="0" smtClean="0"/>
              <a:t>.</a:t>
            </a:r>
            <a:endParaRPr lang="en-US" dirty="0"/>
          </a:p>
        </p:txBody>
      </p:sp>
      <p:sp>
        <p:nvSpPr>
          <p:cNvPr id="3" name="Rectangle 2"/>
          <p:cNvSpPr/>
          <p:nvPr/>
        </p:nvSpPr>
        <p:spPr>
          <a:xfrm>
            <a:off x="503782" y="5328489"/>
            <a:ext cx="6719083" cy="369332"/>
          </a:xfrm>
          <a:prstGeom prst="rect">
            <a:avLst/>
          </a:prstGeom>
        </p:spPr>
        <p:txBody>
          <a:bodyPr wrap="none">
            <a:spAutoFit/>
          </a:bodyPr>
          <a:lstStyle/>
          <a:p>
            <a:r>
              <a:rPr lang="en-US" dirty="0" smtClean="0"/>
              <a:t>Martin Fowler comparison:   https</a:t>
            </a:r>
            <a:r>
              <a:rPr lang="en-US" dirty="0"/>
              <a:t>://youtu.be/wgdBVIX9ifA?t=13m10s</a:t>
            </a:r>
          </a:p>
        </p:txBody>
      </p:sp>
    </p:spTree>
    <p:extLst>
      <p:ext uri="{BB962C8B-B14F-4D97-AF65-F5344CB8AC3E}">
        <p14:creationId xmlns:p14="http://schemas.microsoft.com/office/powerpoint/2010/main" val="41707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Microservices</a:t>
            </a:r>
            <a:r>
              <a:rPr lang="en-US" b="1" dirty="0" smtClean="0"/>
              <a:t> vs monolith</a:t>
            </a:r>
            <a:endParaRPr lang="en-US" b="1" dirty="0"/>
          </a:p>
        </p:txBody>
      </p:sp>
      <p:pic>
        <p:nvPicPr>
          <p:cNvPr id="4" name="Content Placeholder 3"/>
          <p:cNvPicPr>
            <a:picLocks noGrp="1" noChangeAspect="1"/>
          </p:cNvPicPr>
          <p:nvPr>
            <p:ph idx="1"/>
          </p:nvPr>
        </p:nvPicPr>
        <p:blipFill>
          <a:blip r:embed="rId2"/>
          <a:stretch>
            <a:fillRect/>
          </a:stretch>
        </p:blipFill>
        <p:spPr>
          <a:xfrm>
            <a:off x="3091699" y="1825625"/>
            <a:ext cx="6008601" cy="4351338"/>
          </a:xfrm>
          <a:prstGeom prst="rect">
            <a:avLst/>
          </a:prstGeom>
        </p:spPr>
      </p:pic>
    </p:spTree>
    <p:extLst>
      <p:ext uri="{BB962C8B-B14F-4D97-AF65-F5344CB8AC3E}">
        <p14:creationId xmlns:p14="http://schemas.microsoft.com/office/powerpoint/2010/main" val="422079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928"/>
            <a:ext cx="10515600" cy="1325563"/>
          </a:xfrm>
        </p:spPr>
        <p:txBody>
          <a:bodyPr/>
          <a:lstStyle/>
          <a:p>
            <a:pPr algn="ctr"/>
            <a:r>
              <a:rPr lang="en-US" b="1" dirty="0" smtClean="0"/>
              <a:t>Decoupling </a:t>
            </a:r>
            <a:r>
              <a:rPr lang="en-US" b="1" dirty="0" err="1" smtClean="0"/>
              <a:t>microservices</a:t>
            </a:r>
            <a:r>
              <a:rPr lang="en-US" b="1" dirty="0" smtClean="0"/>
              <a:t> off each other</a:t>
            </a:r>
            <a:endParaRPr lang="en-US" b="1" dirty="0"/>
          </a:p>
        </p:txBody>
      </p:sp>
      <p:sp>
        <p:nvSpPr>
          <p:cNvPr id="3" name="Content Placeholder 2"/>
          <p:cNvSpPr>
            <a:spLocks noGrp="1"/>
          </p:cNvSpPr>
          <p:nvPr>
            <p:ph idx="1"/>
          </p:nvPr>
        </p:nvSpPr>
        <p:spPr>
          <a:xfrm>
            <a:off x="838200" y="1466490"/>
            <a:ext cx="10515600" cy="5020573"/>
          </a:xfrm>
        </p:spPr>
        <p:txBody>
          <a:bodyPr/>
          <a:lstStyle/>
          <a:p>
            <a:pPr marL="0" indent="0">
              <a:buNone/>
            </a:pPr>
            <a:r>
              <a:rPr lang="en-US" dirty="0" smtClean="0"/>
              <a:t>How services are coupled depends on the form of inter-service communication.</a:t>
            </a:r>
            <a:r>
              <a:rPr lang="ru-RU" dirty="0" smtClean="0"/>
              <a:t> </a:t>
            </a:r>
            <a:endParaRPr lang="en-US" dirty="0" smtClean="0"/>
          </a:p>
          <a:p>
            <a:pPr marL="514350" indent="-514350">
              <a:buFont typeface="+mj-lt"/>
              <a:buAutoNum type="arabicPeriod"/>
            </a:pPr>
            <a:r>
              <a:rPr lang="en-US" dirty="0" smtClean="0"/>
              <a:t>Synchronous - REST HTTP. It is the simplest way to reuse the same end-points and approach, which clients use. May be accelerated by using </a:t>
            </a:r>
            <a:r>
              <a:rPr lang="en-US" dirty="0" err="1" smtClean="0"/>
              <a:t>Protobuff</a:t>
            </a:r>
            <a:r>
              <a:rPr lang="en-US" dirty="0" smtClean="0"/>
              <a:t> or </a:t>
            </a:r>
            <a:r>
              <a:rPr lang="en-US" dirty="0" err="1" smtClean="0"/>
              <a:t>Messagepack</a:t>
            </a:r>
            <a:r>
              <a:rPr lang="en-US" dirty="0" smtClean="0"/>
              <a:t>.</a:t>
            </a:r>
          </a:p>
          <a:p>
            <a:pPr marL="514350" indent="-514350">
              <a:buFont typeface="+mj-lt"/>
              <a:buAutoNum type="arabicPeriod"/>
            </a:pPr>
            <a:r>
              <a:rPr lang="en-US" dirty="0" smtClean="0"/>
              <a:t>Asynchronous - Lightweight messaging</a:t>
            </a:r>
          </a:p>
          <a:p>
            <a:pPr marL="0" indent="0">
              <a:buNone/>
            </a:pPr>
            <a:r>
              <a:rPr lang="en-US" dirty="0" smtClean="0"/>
              <a:t>Doable by using a message broker: </a:t>
            </a:r>
            <a:r>
              <a:rPr lang="en-US" dirty="0" err="1" smtClean="0"/>
              <a:t>Redis</a:t>
            </a:r>
            <a:r>
              <a:rPr lang="en-US" dirty="0" smtClean="0"/>
              <a:t>, </a:t>
            </a:r>
            <a:r>
              <a:rPr lang="en-US" dirty="0" err="1" smtClean="0"/>
              <a:t>RabbitMQ</a:t>
            </a:r>
            <a:r>
              <a:rPr lang="en-US" dirty="0" smtClean="0"/>
              <a:t>, </a:t>
            </a:r>
            <a:r>
              <a:rPr lang="en-US" dirty="0" err="1" smtClean="0"/>
              <a:t>ZeroMQ</a:t>
            </a:r>
            <a:r>
              <a:rPr lang="en-US" dirty="0" smtClean="0"/>
              <a:t>. Leads to better decoupling, but has some concerns:</a:t>
            </a:r>
          </a:p>
          <a:p>
            <a:pPr lvl="1"/>
            <a:r>
              <a:rPr lang="en-US" dirty="0" smtClean="0"/>
              <a:t>takes more effort to implement;</a:t>
            </a:r>
          </a:p>
          <a:p>
            <a:pPr lvl="1"/>
            <a:r>
              <a:rPr lang="en-US" dirty="0" smtClean="0"/>
              <a:t>usually is not transactional, so we deal with temporarily inconsistency.</a:t>
            </a:r>
          </a:p>
          <a:p>
            <a:pPr marL="0" indent="0">
              <a:buNone/>
            </a:pPr>
            <a:r>
              <a:rPr lang="en-US" dirty="0" smtClean="0"/>
              <a:t>Has two varieties: choreography and orchestration.</a:t>
            </a:r>
          </a:p>
        </p:txBody>
      </p:sp>
    </p:spTree>
    <p:extLst>
      <p:ext uri="{BB962C8B-B14F-4D97-AF65-F5344CB8AC3E}">
        <p14:creationId xmlns:p14="http://schemas.microsoft.com/office/powerpoint/2010/main" val="4482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Choreography approach to the communication</a:t>
            </a:r>
            <a:endParaRPr lang="en-US" dirty="0"/>
          </a:p>
        </p:txBody>
      </p:sp>
      <p:pic>
        <p:nvPicPr>
          <p:cNvPr id="2050" name="Picture 2" descr="service choreogrpah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937" y="1690688"/>
            <a:ext cx="279881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14800" y="1690688"/>
            <a:ext cx="7565366" cy="2585323"/>
          </a:xfrm>
          <a:prstGeom prst="rect">
            <a:avLst/>
          </a:prstGeom>
          <a:noFill/>
        </p:spPr>
        <p:txBody>
          <a:bodyPr wrap="square" rtlCol="0">
            <a:spAutoFit/>
          </a:bodyPr>
          <a:lstStyle/>
          <a:p>
            <a:r>
              <a:rPr lang="en-US" dirty="0" smtClean="0"/>
              <a:t>One type of message is produced to all queues.</a:t>
            </a:r>
          </a:p>
          <a:p>
            <a:r>
              <a:rPr lang="en-US" dirty="0" smtClean="0"/>
              <a:t>Can be reached by either:</a:t>
            </a:r>
          </a:p>
          <a:p>
            <a:pPr marL="742950" lvl="1" indent="-285750">
              <a:buFont typeface="Arial" panose="020B0604020202020204" pitchFamily="34" charset="0"/>
              <a:buChar char="•"/>
            </a:pPr>
            <a:r>
              <a:rPr lang="en-US" dirty="0" smtClean="0"/>
              <a:t>making inventory service aware of all queues it needs to update on incoming SKU;</a:t>
            </a:r>
          </a:p>
          <a:p>
            <a:pPr marL="742950" lvl="1" indent="-285750">
              <a:buFont typeface="Arial" panose="020B0604020202020204" pitchFamily="34" charset="0"/>
              <a:buChar char="•"/>
            </a:pPr>
            <a:r>
              <a:rPr lang="en-US" dirty="0" smtClean="0"/>
              <a:t>using message broker’s capabilities for “automatic” dispatching across right set of queues.</a:t>
            </a:r>
          </a:p>
          <a:p>
            <a:pPr lvl="1"/>
            <a:endParaRPr lang="en-US" dirty="0" smtClean="0"/>
          </a:p>
          <a:p>
            <a:r>
              <a:rPr lang="en-US" dirty="0" smtClean="0"/>
              <a:t>Producer of the message doesn’t have to know what other service supposed to do, it just provides an event, to which consumers may respond or may not.</a:t>
            </a:r>
            <a:endParaRPr lang="en-US" dirty="0"/>
          </a:p>
        </p:txBody>
      </p:sp>
    </p:spTree>
    <p:extLst>
      <p:ext uri="{BB962C8B-B14F-4D97-AF65-F5344CB8AC3E}">
        <p14:creationId xmlns:p14="http://schemas.microsoft.com/office/powerpoint/2010/main" val="197991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Orchestration approach to the communication</a:t>
            </a:r>
            <a:endParaRPr lang="en-US" dirty="0"/>
          </a:p>
        </p:txBody>
      </p:sp>
      <p:pic>
        <p:nvPicPr>
          <p:cNvPr id="3074" name="Picture 2" descr="service orchestr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513" y="1592712"/>
            <a:ext cx="431555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45045" y="3039586"/>
            <a:ext cx="6952890" cy="1200329"/>
          </a:xfrm>
          <a:prstGeom prst="rect">
            <a:avLst/>
          </a:prstGeom>
          <a:noFill/>
        </p:spPr>
        <p:txBody>
          <a:bodyPr wrap="square" rtlCol="0">
            <a:spAutoFit/>
          </a:bodyPr>
          <a:lstStyle/>
          <a:p>
            <a:r>
              <a:rPr lang="en-US" dirty="0" smtClean="0"/>
              <a:t>Primary message handler sends different messages to different queues instead of a single one. This approach leads to more coupled design, cause services have some knowledge about what happens on some event.</a:t>
            </a:r>
            <a:endParaRPr lang="en-US" dirty="0"/>
          </a:p>
        </p:txBody>
      </p:sp>
    </p:spTree>
    <p:extLst>
      <p:ext uri="{BB962C8B-B14F-4D97-AF65-F5344CB8AC3E}">
        <p14:creationId xmlns:p14="http://schemas.microsoft.com/office/powerpoint/2010/main" val="2653478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1941</TotalTime>
  <Words>4109</Words>
  <Application>Microsoft Office PowerPoint</Application>
  <PresentationFormat>Широкоэкранный</PresentationFormat>
  <Paragraphs>535</Paragraphs>
  <Slides>47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47</vt:i4>
      </vt:variant>
    </vt:vector>
  </HeadingPairs>
  <TitlesOfParts>
    <vt:vector size="52" baseType="lpstr">
      <vt:lpstr>Arial</vt:lpstr>
      <vt:lpstr>Calibri</vt:lpstr>
      <vt:lpstr>Calibri Light</vt:lpstr>
      <vt:lpstr>Consolas</vt:lpstr>
      <vt:lpstr>Office Theme</vt:lpstr>
      <vt:lpstr>Microservices architecture</vt:lpstr>
      <vt:lpstr>SOA is Microservices origin</vt:lpstr>
      <vt:lpstr>Microservices</vt:lpstr>
      <vt:lpstr>Microservices vs. SOA</vt:lpstr>
      <vt:lpstr>The core differences are in size and scope</vt:lpstr>
      <vt:lpstr>Microservices vs monolith</vt:lpstr>
      <vt:lpstr>Decoupling microservices off each other</vt:lpstr>
      <vt:lpstr>Choreography approach to the communication</vt:lpstr>
      <vt:lpstr>Orchestration approach to the communication</vt:lpstr>
      <vt:lpstr>Microservices guidlines</vt:lpstr>
      <vt:lpstr>Презентация PowerPoint</vt:lpstr>
      <vt:lpstr>Презентация PowerPoint</vt:lpstr>
      <vt:lpstr>Презентация PowerPoint</vt:lpstr>
      <vt:lpstr>Response format</vt:lpstr>
      <vt:lpstr>Презентация PowerPoint</vt:lpstr>
      <vt:lpstr>Презентация PowerPoint</vt:lpstr>
      <vt:lpstr>Презентация PowerPoint</vt:lpstr>
      <vt:lpstr>Documenting</vt:lpstr>
      <vt:lpstr>Презентация PowerPoint</vt:lpstr>
      <vt:lpstr>Request/response DTOs</vt:lpstr>
      <vt:lpstr>Request model validation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Using Owin Middleware</vt:lpstr>
      <vt:lpstr>Презентация PowerPoint</vt:lpstr>
      <vt:lpstr>Презентация PowerPoint</vt:lpstr>
      <vt:lpstr>Презентация PowerPoint</vt:lpstr>
      <vt:lpstr>Alternative to Owin Middleware</vt:lpstr>
      <vt:lpstr>Презентация PowerPoint</vt:lpstr>
      <vt:lpstr>Building Microservice</vt:lpstr>
      <vt:lpstr>Monitoring and Load balancing</vt:lpstr>
      <vt:lpstr>Alleviating NuGet packages creation</vt:lpstr>
      <vt:lpstr>Deployment into service containers</vt:lpstr>
      <vt:lpstr>Security</vt:lpstr>
      <vt:lpstr>API Versioning</vt:lpstr>
      <vt:lpstr>Logging</vt:lpstr>
      <vt:lpstr>Презентация PowerPoint</vt:lpstr>
      <vt:lpstr>Презентация PowerPoint</vt:lpstr>
      <vt:lpstr>Презентация PowerPoint</vt:lpstr>
      <vt:lpstr>Презентация PowerPoint</vt:lpstr>
      <vt:lpstr>Презентация PowerPoint</vt:lpstr>
      <vt:lpstr>Kibana basics</vt:lpstr>
    </vt:vector>
  </TitlesOfParts>
  <Company>Confirmit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Alexey Fedorov</dc:creator>
  <cp:lastModifiedBy>Aleksey Fedorov</cp:lastModifiedBy>
  <cp:revision>248</cp:revision>
  <dcterms:created xsi:type="dcterms:W3CDTF">2016-05-05T09:15:16Z</dcterms:created>
  <dcterms:modified xsi:type="dcterms:W3CDTF">2017-12-04T10:06:45Z</dcterms:modified>
</cp:coreProperties>
</file>