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3" r:id="rId6"/>
    <p:sldId id="262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3725" autoAdjust="0"/>
  </p:normalViewPr>
  <p:slideViewPr>
    <p:cSldViewPr snapToGrid="0" snapToObjects="1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042D-FD39-4A6B-81D5-CA6FDE6F5260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FE3-10F1-470D-B17A-9098911A08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84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aim to explore whether these groupings have an underlying statistical structure that can be detected through some of the techniques we’ve learned in class.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9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Time: </a:t>
            </a:r>
            <a:r>
              <a:rPr lang="en-CA" b="0" dirty="0"/>
              <a:t>1:15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HP: hit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18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Time: </a:t>
            </a:r>
            <a:r>
              <a:rPr lang="en-CA" b="0" dirty="0"/>
              <a:t>1:50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11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Time: </a:t>
            </a:r>
            <a:r>
              <a:rPr lang="en-CA" b="0" dirty="0"/>
              <a:t>3min</a:t>
            </a:r>
            <a:endParaRPr lang="en-CA" b="1" dirty="0"/>
          </a:p>
          <a:p>
            <a:endParaRPr lang="en-CA" b="1" dirty="0"/>
          </a:p>
          <a:p>
            <a:r>
              <a:rPr lang="en-CA" b="1" dirty="0"/>
              <a:t>Ground rules:</a:t>
            </a:r>
            <a:r>
              <a:rPr lang="en-CA" b="0" dirty="0"/>
              <a:t> Biggest report limitation: Only focusing on primary type (type 1) </a:t>
            </a:r>
            <a:r>
              <a:rPr lang="en-CA" dirty="0"/>
              <a:t>to maintain a single-label classification structure. Ignoring secondary types (type 2).</a:t>
            </a:r>
          </a:p>
          <a:p>
            <a:pPr marL="171450" indent="-171450">
              <a:buFontTx/>
              <a:buChar char="-"/>
            </a:pPr>
            <a:r>
              <a:rPr lang="en-CA" b="0" dirty="0"/>
              <a:t>Big challenge for clustering algorithms.</a:t>
            </a:r>
          </a:p>
          <a:p>
            <a:pPr marL="171450" indent="-171450">
              <a:buFontTx/>
              <a:buChar char="-"/>
            </a:pPr>
            <a:endParaRPr lang="en-CA" b="0" dirty="0"/>
          </a:p>
          <a:p>
            <a:pPr marL="0" indent="0">
              <a:buFontTx/>
              <a:buNone/>
            </a:pPr>
            <a:r>
              <a:rPr lang="en-CA" b="0" dirty="0"/>
              <a:t>Note: While technically </a:t>
            </a:r>
            <a:r>
              <a:rPr lang="en-CA" b="0" dirty="0" err="1"/>
              <a:t>Pokemon</a:t>
            </a:r>
            <a:r>
              <a:rPr lang="en-CA" b="0" dirty="0"/>
              <a:t> have “primary” types – secondary types have near equal value, making this a big limitation of our study.</a:t>
            </a:r>
          </a:p>
          <a:p>
            <a:pPr marL="0" indent="0">
              <a:buFontTx/>
              <a:buNone/>
            </a:pPr>
            <a:endParaRPr lang="en-CA" b="0" dirty="0"/>
          </a:p>
          <a:p>
            <a:pPr marL="0" indent="0">
              <a:buFontTx/>
              <a:buNone/>
            </a:pPr>
            <a:r>
              <a:rPr lang="en-CA" b="0" dirty="0"/>
              <a:t>Looking at 18 different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10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Time: </a:t>
            </a:r>
            <a:r>
              <a:rPr lang="en-CA" b="0" dirty="0"/>
              <a:t>4min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17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Time: </a:t>
            </a:r>
            <a:r>
              <a:rPr lang="en-CA" b="0" dirty="0"/>
              <a:t>4:20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PC1: height-width stretch = </a:t>
            </a:r>
            <a:r>
              <a:rPr lang="en-CA" dirty="0" err="1"/>
              <a:t>Pokemon</a:t>
            </a:r>
            <a:r>
              <a:rPr lang="en-CA" dirty="0"/>
              <a:t> area (size); PC2: height-width ratio</a:t>
            </a:r>
          </a:p>
          <a:p>
            <a:pPr marL="171450" indent="-171450">
              <a:buFontTx/>
              <a:buChar char="-"/>
            </a:pPr>
            <a:r>
              <a:rPr lang="en-CA" dirty="0"/>
              <a:t>Lack of separation is expected.</a:t>
            </a:r>
          </a:p>
          <a:p>
            <a:pPr marL="171450" indent="-171450">
              <a:buFontTx/>
              <a:buChar char="-"/>
            </a:pPr>
            <a:r>
              <a:rPr lang="en-CA" dirty="0"/>
              <a:t>Inspires a nonlinear/local dimension reduction technique, i.e. UMAP.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3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Trade-off: </a:t>
            </a:r>
            <a:r>
              <a:rPr lang="en-CA" b="0" dirty="0"/>
              <a:t>Dimension reduction vs. (colour) preservation</a:t>
            </a:r>
          </a:p>
          <a:p>
            <a:r>
              <a:rPr lang="en-CA" b="0" dirty="0"/>
              <a:t>- Slightly more emphasis on dimension reduction as colour seems to be relatively well preserved.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20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Time: </a:t>
            </a:r>
            <a:r>
              <a:rPr lang="en-CA" b="0" dirty="0"/>
              <a:t>6min</a:t>
            </a:r>
            <a:endParaRPr lang="en-CA" b="1" dirty="0"/>
          </a:p>
          <a:p>
            <a:endParaRPr lang="en-CA" b="1" dirty="0"/>
          </a:p>
          <a:p>
            <a:r>
              <a:rPr lang="en-CA" b="1" dirty="0"/>
              <a:t>Dark, Fairy, and Poison types seemed to separate “best”</a:t>
            </a:r>
            <a:r>
              <a:rPr lang="en-CA" b="0" dirty="0"/>
              <a:t> – interesting since they are some of the most colour-specific.</a:t>
            </a:r>
          </a:p>
          <a:p>
            <a:endParaRPr lang="en-CA" b="0" dirty="0"/>
          </a:p>
          <a:p>
            <a:r>
              <a:rPr lang="en-CA" b="0" dirty="0"/>
              <a:t>Side notes:</a:t>
            </a:r>
          </a:p>
          <a:p>
            <a:r>
              <a:rPr lang="en-CA" b="1" dirty="0"/>
              <a:t>UMAP</a:t>
            </a:r>
            <a:r>
              <a:rPr lang="en-CA" b="0" dirty="0"/>
              <a:t>: Nonlinear dimension reduction technique. Takes high-dimensional data and projects them into 2D or 3D space for visualization or clustering.</a:t>
            </a:r>
          </a:p>
          <a:p>
            <a:endParaRPr lang="en-CA" b="0" dirty="0"/>
          </a:p>
          <a:p>
            <a:r>
              <a:rPr lang="en-CA" b="0" dirty="0"/>
              <a:t>Fed UMAP results into K-means to test if a non-linear structure helps.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02FE3-10F1-470D-B17A-9098911A08D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56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UMAP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K-Means Clustering</a:t>
            </a:r>
          </a:p>
        </p:txBody>
      </p:sp>
      <p:pic>
        <p:nvPicPr>
          <p:cNvPr id="3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Accuracy_Image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0.5243446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0.1810237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K-means++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0.5293383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0.1747815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Weighted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0.2034956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0.1423221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Optimal K-means 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0.1722846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0.1473159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Clustering Accuracy Comparison: Stats vs Image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Stats Data</a:t>
            </a:r>
          </a:p>
        </p:txBody>
      </p:sp>
      <p:pic>
        <p:nvPicPr>
          <p:cNvPr id="3" name="Picture 1" descr="Figures/clustering_assignments_st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Assignments for Image Data</a:t>
            </a:r>
          </a:p>
        </p:txBody>
      </p:sp>
      <p:pic>
        <p:nvPicPr>
          <p:cNvPr id="3" name="Picture 1" descr="Figures/clustering_assignments_img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Stats cluster primary types better than images</a:t>
            </a:r>
          </a:p>
          <a:p>
            <a:pPr lvl="1"/>
            <a:r>
              <a:t>at best clustering classified 52% of Pokemon type</a:t>
            </a:r>
          </a:p>
          <a:p>
            <a:pPr lvl="0"/>
            <a:r>
              <a:t>Limitations include imbalanced data among Pokemon types, which can be accounted for in Supervised Models</a:t>
            </a:r>
          </a:p>
          <a:p>
            <a:pPr lvl="0"/>
            <a:r>
              <a:t>Structure of the data may not capture the complexity of the Pokemon types in a way that creates efficient and distinct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Supervised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Motivation:</a:t>
            </a:r>
            <a:r>
              <a:rPr lang="en-US" dirty="0"/>
              <a:t> Nostalgia, popularity, and an interesting, numerically-structured game design.</a:t>
            </a:r>
          </a:p>
          <a:p>
            <a:pPr marL="0" lvl="0" indent="0">
              <a:buNone/>
            </a:pPr>
            <a:r>
              <a:rPr lang="en-US" b="1" dirty="0"/>
              <a:t>Pokémon Typing:</a:t>
            </a:r>
            <a:r>
              <a:rPr lang="en-US" dirty="0"/>
              <a:t> Game mechanic (i.e. pairwise interactions), but also a conceptual grouping based on traits like </a:t>
            </a:r>
            <a:r>
              <a:rPr lang="en-US" dirty="0" err="1"/>
              <a:t>colour</a:t>
            </a:r>
            <a:r>
              <a:rPr lang="en-US" dirty="0"/>
              <a:t>, strength, and theme.</a:t>
            </a:r>
          </a:p>
          <a:p>
            <a:pPr marL="0" lvl="0" indent="0">
              <a:buNone/>
            </a:pPr>
            <a:r>
              <a:rPr lang="en-US" i="1" dirty="0"/>
              <a:t>Can clustering and classification methods uncover or predict a Pokémon’s type based on its image and statistical features?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Pikachu and Charizard</a:t>
            </a:r>
          </a:p>
        </p:txBody>
      </p:sp>
      <p:pic>
        <p:nvPicPr>
          <p:cNvPr id="3" name="Picture 1" descr="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From generations 1-7:</a:t>
            </a:r>
          </a:p>
          <a:p>
            <a:pPr marL="342900" lvl="0" indent="-342900">
              <a:buAutoNum type="arabicPeriod"/>
            </a:pPr>
            <a:r>
              <a:rPr b="1" dirty="0"/>
              <a:t>Image Dataset:</a:t>
            </a:r>
            <a:r>
              <a:rPr dirty="0"/>
              <a:t> 809 Pokémon, 120 x 120 PNGs with RGBA</a:t>
            </a:r>
          </a:p>
          <a:p>
            <a:pPr marL="342900" lvl="0" indent="-342900">
              <a:buAutoNum type="arabicPeriod"/>
            </a:pPr>
            <a:r>
              <a:rPr b="1" dirty="0"/>
              <a:t>Stats Dataset:</a:t>
            </a:r>
            <a:r>
              <a:rPr dirty="0"/>
              <a:t> 801 Pokémon, 41 numerical features (e.g. </a:t>
            </a:r>
            <a:r>
              <a:rPr dirty="0">
                <a:latin typeface="Courier"/>
              </a:rPr>
              <a:t>hp</a:t>
            </a:r>
            <a:r>
              <a:rPr dirty="0"/>
              <a:t>, </a:t>
            </a:r>
            <a:r>
              <a:rPr dirty="0">
                <a:latin typeface="Courier"/>
              </a:rPr>
              <a:t>attack</a:t>
            </a:r>
            <a:r>
              <a:rPr dirty="0"/>
              <a:t>, </a:t>
            </a:r>
            <a:r>
              <a:rPr dirty="0" err="1">
                <a:latin typeface="Courier"/>
              </a:rPr>
              <a:t>sp_defense</a:t>
            </a:r>
            <a:r>
              <a:rPr dirty="0"/>
              <a:t>, etc.)</a:t>
            </a:r>
          </a:p>
          <a:p>
            <a:pPr marL="0" lvl="0" indent="0">
              <a:buNone/>
            </a:pPr>
            <a:r>
              <a:rPr b="1" dirty="0"/>
              <a:t>Pre-processing:</a:t>
            </a:r>
            <a:r>
              <a:rPr dirty="0"/>
              <a:t> Flattened RGB image vectors (43,200 features); matched and cleaned datasets (801 shared Pokémon).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Stats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Type Distribution</a:t>
            </a: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Dimension reduction:</a:t>
            </a:r>
            <a:r>
              <a:t> PCA</a:t>
            </a:r>
          </a:p>
          <a:p>
            <a:pPr lvl="1"/>
            <a:r>
              <a:t>Images and Stats</a:t>
            </a:r>
          </a:p>
          <a:p>
            <a:pPr lvl="0"/>
            <a:r>
              <a:rPr b="1"/>
              <a:t>Clustering:</a:t>
            </a:r>
            <a:r>
              <a:t> k-means</a:t>
            </a:r>
          </a:p>
          <a:p>
            <a:pPr lvl="0"/>
            <a:r>
              <a:rPr b="1"/>
              <a:t>Classification:</a:t>
            </a:r>
            <a:r>
              <a:t> LDA, Gradient boosting</a:t>
            </a:r>
          </a:p>
          <a:p>
            <a:pPr lvl="1"/>
            <a:r>
              <a:t>For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Dimension Reduction: PCA</a:t>
            </a:r>
          </a:p>
        </p:txBody>
      </p:sp>
      <p:pic>
        <p:nvPicPr>
          <p:cNvPr id="3" name="Picture 1" descr="Presentation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Image Compression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540</Words>
  <Application>Microsoft Office PowerPoint</Application>
  <PresentationFormat>On-screen Show (16:9)</PresentationFormat>
  <Paragraphs>88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Courier</vt:lpstr>
      <vt:lpstr>Office Theme</vt:lpstr>
      <vt:lpstr>Predicting Pokémon Types with Clustering and Classification</vt:lpstr>
      <vt:lpstr>Introduction</vt:lpstr>
      <vt:lpstr>Example: Pikachu and Charizard</vt:lpstr>
      <vt:lpstr>Data Description</vt:lpstr>
      <vt:lpstr>Stats</vt:lpstr>
      <vt:lpstr>Primary Type Distribution</vt:lpstr>
      <vt:lpstr>Methods</vt:lpstr>
      <vt:lpstr>Image Dimension Reduction: PCA</vt:lpstr>
      <vt:lpstr>Example: Image Compression</vt:lpstr>
      <vt:lpstr>Image Dimension Reduction: UMAP</vt:lpstr>
      <vt:lpstr>K-Means Clustering</vt:lpstr>
      <vt:lpstr>Clustering Accuracies</vt:lpstr>
      <vt:lpstr>Cluster Assignments for Stats Data</vt:lpstr>
      <vt:lpstr>Cluster Assignments for Image Data</vt:lpstr>
      <vt:lpstr>Clustering Takeaways</vt:lpstr>
      <vt:lpstr>Supervised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cp:lastModifiedBy>Alex Faassen</cp:lastModifiedBy>
  <cp:revision>8</cp:revision>
  <dcterms:created xsi:type="dcterms:W3CDTF">2025-04-08T16:03:31Z</dcterms:created>
  <dcterms:modified xsi:type="dcterms:W3CDTF">2025-04-09T02:36:16Z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